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8204" y="6472428"/>
            <a:ext cx="288035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8426" y="112800"/>
            <a:ext cx="5867146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1532" y="2047415"/>
            <a:ext cx="4144010" cy="1781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72571" y="6561943"/>
            <a:ext cx="3769995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843875" y="6577074"/>
            <a:ext cx="580390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99958" y="6577074"/>
            <a:ext cx="203200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hyperlink" Target="http://cs.nju.edu.cn/yuhuang" TargetMode="External"/><Relationship Id="rId10" Type="http://schemas.openxmlformats.org/officeDocument/2006/relationships/image" Target="../media/image9.png"/><Relationship Id="rId11" Type="http://schemas.openxmlformats.org/officeDocument/2006/relationships/image" Target="../media/image10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63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3" Type="http://schemas.openxmlformats.org/officeDocument/2006/relationships/image" Target="../media/image7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89.png"/><Relationship Id="rId4" Type="http://schemas.openxmlformats.org/officeDocument/2006/relationships/image" Target="../media/image92.png"/><Relationship Id="rId5" Type="http://schemas.openxmlformats.org/officeDocument/2006/relationships/image" Target="../media/image95.png"/><Relationship Id="rId6" Type="http://schemas.openxmlformats.org/officeDocument/2006/relationships/image" Target="../media/image84.png"/><Relationship Id="rId7" Type="http://schemas.openxmlformats.org/officeDocument/2006/relationships/image" Target="../media/image87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hyperlink" Target="http://cs.nju.edu.cn/yuhuang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47916" y="5157215"/>
            <a:ext cx="1990343" cy="1095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02195" y="477012"/>
            <a:ext cx="2016250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29528" y="501396"/>
            <a:ext cx="601979" cy="702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4027" y="1557528"/>
            <a:ext cx="2919983" cy="870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276" y="1649604"/>
            <a:ext cx="24187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latin typeface="Calibri"/>
                <a:cs typeface="Calibri"/>
              </a:rPr>
              <a:t>Introduction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to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152" y="2261616"/>
            <a:ext cx="8557258" cy="1377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4276" y="2414652"/>
            <a:ext cx="77495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1" i="1">
                <a:solidFill>
                  <a:srgbClr val="2F5897"/>
                </a:solidFill>
                <a:latin typeface="Calibri"/>
                <a:cs typeface="Calibri"/>
              </a:rPr>
              <a:t>Algorithm Design and</a:t>
            </a:r>
            <a:r>
              <a:rPr dirty="0" sz="4800" spc="-25" b="1" i="1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dirty="0" sz="4800" spc="-5" b="1" i="1">
                <a:solidFill>
                  <a:srgbClr val="2F5897"/>
                </a:solidFill>
                <a:latin typeface="Calibri"/>
                <a:cs typeface="Calibri"/>
              </a:rPr>
              <a:t>Analysis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9572" y="4706111"/>
            <a:ext cx="966215" cy="676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73451" y="4706111"/>
            <a:ext cx="1542287" cy="6766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85691" y="4757379"/>
            <a:ext cx="3178810" cy="1528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425" b="1" i="1">
                <a:solidFill>
                  <a:srgbClr val="3E3E3E"/>
                </a:solidFill>
                <a:latin typeface="Palatino Linotype"/>
                <a:cs typeface="Palatino Linotype"/>
              </a:rPr>
              <a:t>Yu</a:t>
            </a:r>
            <a:r>
              <a:rPr dirty="0" sz="2400" spc="175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375" b="1" i="1">
                <a:solidFill>
                  <a:srgbClr val="3E3E3E"/>
                </a:solidFill>
                <a:latin typeface="Palatino Linotype"/>
                <a:cs typeface="Palatino Linotype"/>
              </a:rPr>
              <a:t>Huang</a:t>
            </a:r>
            <a:endParaRPr sz="2400">
              <a:latin typeface="Palatino Linotype"/>
              <a:cs typeface="Palatino Linotype"/>
            </a:endParaRPr>
          </a:p>
          <a:p>
            <a:pPr marL="12700" marR="5080">
              <a:lnSpc>
                <a:spcPct val="120000"/>
              </a:lnSpc>
              <a:spcBef>
                <a:spcPts val="1175"/>
              </a:spcBef>
            </a:pP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  <a:hlinkClick r:id="rId9"/>
              </a:rPr>
              <a:t>http://cs.nju.edu.cn/yuhuang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 Institute </a:t>
            </a:r>
            <a:r>
              <a:rPr dirty="0" sz="1800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Computer </a:t>
            </a:r>
            <a:r>
              <a:rPr dirty="0" sz="1800" spc="-10">
                <a:solidFill>
                  <a:srgbClr val="3E3E3E"/>
                </a:solidFill>
                <a:latin typeface="Palatino Linotype"/>
                <a:cs typeface="Palatino Linotype"/>
              </a:rPr>
              <a:t>Software 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Nanjing</a:t>
            </a:r>
            <a:r>
              <a:rPr dirty="0" sz="18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University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01767" y="3589019"/>
            <a:ext cx="4058411" cy="8702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252059" y="3681083"/>
            <a:ext cx="355727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2F5897"/>
                </a:solidFill>
                <a:latin typeface="Calibri"/>
                <a:cs typeface="Calibri"/>
              </a:rPr>
              <a:t>[13] </a:t>
            </a:r>
            <a:r>
              <a:rPr dirty="0" sz="3000" spc="-10" b="1">
                <a:solidFill>
                  <a:srgbClr val="2F5897"/>
                </a:solidFill>
                <a:latin typeface="Calibri"/>
                <a:cs typeface="Calibri"/>
              </a:rPr>
              <a:t>Undirected</a:t>
            </a:r>
            <a:r>
              <a:rPr dirty="0" sz="3000" spc="-45" b="1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dirty="0" sz="3000" spc="-20" b="1">
                <a:solidFill>
                  <a:srgbClr val="2F5897"/>
                </a:solidFill>
                <a:latin typeface="Calibri"/>
                <a:cs typeface="Calibri"/>
              </a:rPr>
              <a:t>Graph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1459" y="4760976"/>
            <a:ext cx="1728215" cy="17282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slow">
    <p:pull dir="l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5232" y="384047"/>
            <a:ext cx="423976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045963" y="384047"/>
            <a:ext cx="2619755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6170" y="532767"/>
            <a:ext cx="53905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Biconnected</a:t>
            </a:r>
            <a:r>
              <a:rPr dirty="0" spc="-30"/>
              <a:t> </a:t>
            </a:r>
            <a:r>
              <a:rPr dirty="0" spc="-5"/>
              <a:t>Graph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5940" y="1691409"/>
            <a:ext cx="7876540" cy="397446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Node</a:t>
            </a:r>
            <a:r>
              <a:rPr dirty="0" sz="30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biconnected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33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Articulation</a:t>
            </a:r>
            <a:r>
              <a:rPr dirty="0" sz="2400" spc="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point</a:t>
            </a:r>
            <a:endParaRPr sz="2400">
              <a:latin typeface="Palatino Linotype"/>
              <a:cs typeface="Palatino Linotype"/>
            </a:endParaRPr>
          </a:p>
          <a:p>
            <a:pPr lvl="2" marL="1155700" marR="209550" indent="-228600">
              <a:lnSpc>
                <a:spcPts val="2160"/>
              </a:lnSpc>
              <a:spcBef>
                <a:spcPts val="54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v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 an articulation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point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there </a:t>
            </a:r>
            <a:r>
              <a:rPr dirty="0" sz="2000" b="1">
                <a:solidFill>
                  <a:srgbClr val="FF0000"/>
                </a:solidFill>
                <a:latin typeface="Palatino Linotype"/>
                <a:cs typeface="Palatino Linotype"/>
              </a:rPr>
              <a:t>exist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nodes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w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such  that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v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 in </a:t>
            </a:r>
            <a:r>
              <a:rPr dirty="0" sz="2000" b="1">
                <a:solidFill>
                  <a:srgbClr val="FF0000"/>
                </a:solidFill>
                <a:latin typeface="Palatino Linotype"/>
                <a:cs typeface="Palatino Linotype"/>
              </a:rPr>
              <a:t>every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path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from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w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x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w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x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are 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vertices 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different from</a:t>
            </a:r>
            <a:r>
              <a:rPr dirty="0" sz="2000" spc="-6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Edge</a:t>
            </a:r>
            <a:r>
              <a:rPr dirty="0" sz="30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biconnected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33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Bridge</a:t>
            </a:r>
            <a:endParaRPr sz="24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uv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 a bridge if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node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u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v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are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connected only by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edge</a:t>
            </a:r>
            <a:r>
              <a:rPr dirty="0" sz="2000" spc="-3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uv</a:t>
            </a:r>
            <a:endParaRPr sz="2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Bicomponent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33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Maximal biconnected</a:t>
            </a:r>
            <a:r>
              <a:rPr dirty="0" sz="2400" spc="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subgraph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924" y="339852"/>
            <a:ext cx="6124942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3695" y="489360"/>
            <a:ext cx="53238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Articulation</a:t>
            </a:r>
            <a:r>
              <a:rPr dirty="0" spc="-45"/>
              <a:t> </a:t>
            </a:r>
            <a:r>
              <a:rPr dirty="0" spc="-5"/>
              <a:t>Points</a:t>
            </a:r>
          </a:p>
        </p:txBody>
      </p:sp>
      <p:sp>
        <p:nvSpPr>
          <p:cNvPr id="4" name="object 4"/>
          <p:cNvSpPr/>
          <p:nvPr/>
        </p:nvSpPr>
        <p:spPr>
          <a:xfrm>
            <a:off x="7092695" y="1412747"/>
            <a:ext cx="502920" cy="218440"/>
          </a:xfrm>
          <a:custGeom>
            <a:avLst/>
            <a:gdLst/>
            <a:ahLst/>
            <a:cxnLst/>
            <a:rect l="l" t="t" r="r" b="b"/>
            <a:pathLst>
              <a:path w="502920" h="218439">
                <a:moveTo>
                  <a:pt x="0" y="217932"/>
                </a:moveTo>
                <a:lnTo>
                  <a:pt x="5029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25590" y="598169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19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76402" y="619252"/>
            <a:ext cx="262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96378" y="1018794"/>
            <a:ext cx="506095" cy="502920"/>
          </a:xfrm>
          <a:custGeom>
            <a:avLst/>
            <a:gdLst/>
            <a:ahLst/>
            <a:cxnLst/>
            <a:rect l="l" t="t" r="r" b="b"/>
            <a:pathLst>
              <a:path w="506095" h="502919">
                <a:moveTo>
                  <a:pt x="0" y="251460"/>
                </a:moveTo>
                <a:lnTo>
                  <a:pt x="4076" y="206260"/>
                </a:lnTo>
                <a:lnTo>
                  <a:pt x="15828" y="163718"/>
                </a:lnTo>
                <a:lnTo>
                  <a:pt x="34541" y="124544"/>
                </a:lnTo>
                <a:lnTo>
                  <a:pt x="59500" y="89448"/>
                </a:lnTo>
                <a:lnTo>
                  <a:pt x="89992" y="59141"/>
                </a:lnTo>
                <a:lnTo>
                  <a:pt x="125301" y="34332"/>
                </a:lnTo>
                <a:lnTo>
                  <a:pt x="164712" y="15732"/>
                </a:lnTo>
                <a:lnTo>
                  <a:pt x="207511" y="4051"/>
                </a:lnTo>
                <a:lnTo>
                  <a:pt x="252984" y="0"/>
                </a:lnTo>
                <a:lnTo>
                  <a:pt x="298459" y="4051"/>
                </a:lnTo>
                <a:lnTo>
                  <a:pt x="341260" y="15732"/>
                </a:lnTo>
                <a:lnTo>
                  <a:pt x="380672" y="34332"/>
                </a:lnTo>
                <a:lnTo>
                  <a:pt x="415980" y="59141"/>
                </a:lnTo>
                <a:lnTo>
                  <a:pt x="446471" y="89448"/>
                </a:lnTo>
                <a:lnTo>
                  <a:pt x="471429" y="124544"/>
                </a:lnTo>
                <a:lnTo>
                  <a:pt x="490141" y="163718"/>
                </a:lnTo>
                <a:lnTo>
                  <a:pt x="501892" y="206260"/>
                </a:lnTo>
                <a:lnTo>
                  <a:pt x="505968" y="251460"/>
                </a:lnTo>
                <a:lnTo>
                  <a:pt x="501892" y="296659"/>
                </a:lnTo>
                <a:lnTo>
                  <a:pt x="490141" y="339201"/>
                </a:lnTo>
                <a:lnTo>
                  <a:pt x="471429" y="378375"/>
                </a:lnTo>
                <a:lnTo>
                  <a:pt x="446471" y="413471"/>
                </a:lnTo>
                <a:lnTo>
                  <a:pt x="415980" y="443778"/>
                </a:lnTo>
                <a:lnTo>
                  <a:pt x="380672" y="468587"/>
                </a:lnTo>
                <a:lnTo>
                  <a:pt x="341260" y="487187"/>
                </a:lnTo>
                <a:lnTo>
                  <a:pt x="298459" y="498868"/>
                </a:lnTo>
                <a:lnTo>
                  <a:pt x="252984" y="502920"/>
                </a:lnTo>
                <a:lnTo>
                  <a:pt x="207511" y="498868"/>
                </a:lnTo>
                <a:lnTo>
                  <a:pt x="164712" y="487187"/>
                </a:lnTo>
                <a:lnTo>
                  <a:pt x="125301" y="468587"/>
                </a:lnTo>
                <a:lnTo>
                  <a:pt x="89992" y="443778"/>
                </a:lnTo>
                <a:lnTo>
                  <a:pt x="59500" y="413471"/>
                </a:lnTo>
                <a:lnTo>
                  <a:pt x="34541" y="378375"/>
                </a:lnTo>
                <a:lnTo>
                  <a:pt x="15828" y="339201"/>
                </a:lnTo>
                <a:lnTo>
                  <a:pt x="4076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747952" y="1039939"/>
            <a:ext cx="144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74764" y="1054608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40">
                <a:moveTo>
                  <a:pt x="0" y="0"/>
                </a:moveTo>
                <a:lnTo>
                  <a:pt x="0" y="35814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64323" y="909827"/>
            <a:ext cx="431800" cy="287020"/>
          </a:xfrm>
          <a:custGeom>
            <a:avLst/>
            <a:gdLst/>
            <a:ahLst/>
            <a:cxnLst/>
            <a:rect l="l" t="t" r="r" b="b"/>
            <a:pathLst>
              <a:path w="431800" h="287019">
                <a:moveTo>
                  <a:pt x="0" y="0"/>
                </a:moveTo>
                <a:lnTo>
                  <a:pt x="431292" y="286512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25590" y="1437894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19">
                <a:moveTo>
                  <a:pt x="252222" y="0"/>
                </a:moveTo>
                <a:lnTo>
                  <a:pt x="206886" y="4051"/>
                </a:lnTo>
                <a:lnTo>
                  <a:pt x="164215" y="15732"/>
                </a:lnTo>
                <a:lnTo>
                  <a:pt x="124922" y="34332"/>
                </a:lnTo>
                <a:lnTo>
                  <a:pt x="89720" y="59141"/>
                </a:lnTo>
                <a:lnTo>
                  <a:pt x="59321" y="89448"/>
                </a:lnTo>
                <a:lnTo>
                  <a:pt x="34436" y="124544"/>
                </a:lnTo>
                <a:lnTo>
                  <a:pt x="15780" y="163718"/>
                </a:lnTo>
                <a:lnTo>
                  <a:pt x="4063" y="206260"/>
                </a:lnTo>
                <a:lnTo>
                  <a:pt x="0" y="251460"/>
                </a:lnTo>
                <a:lnTo>
                  <a:pt x="4063" y="296659"/>
                </a:lnTo>
                <a:lnTo>
                  <a:pt x="15780" y="339201"/>
                </a:lnTo>
                <a:lnTo>
                  <a:pt x="34436" y="378375"/>
                </a:lnTo>
                <a:lnTo>
                  <a:pt x="59321" y="413471"/>
                </a:lnTo>
                <a:lnTo>
                  <a:pt x="89720" y="443778"/>
                </a:lnTo>
                <a:lnTo>
                  <a:pt x="124922" y="468587"/>
                </a:lnTo>
                <a:lnTo>
                  <a:pt x="164215" y="487187"/>
                </a:lnTo>
                <a:lnTo>
                  <a:pt x="206886" y="498868"/>
                </a:lnTo>
                <a:lnTo>
                  <a:pt x="252222" y="502920"/>
                </a:lnTo>
                <a:lnTo>
                  <a:pt x="297557" y="498868"/>
                </a:lnTo>
                <a:lnTo>
                  <a:pt x="340228" y="487187"/>
                </a:lnTo>
                <a:lnTo>
                  <a:pt x="379521" y="468587"/>
                </a:lnTo>
                <a:lnTo>
                  <a:pt x="414723" y="443778"/>
                </a:lnTo>
                <a:lnTo>
                  <a:pt x="445122" y="413471"/>
                </a:lnTo>
                <a:lnTo>
                  <a:pt x="470007" y="378375"/>
                </a:lnTo>
                <a:lnTo>
                  <a:pt x="488663" y="339201"/>
                </a:lnTo>
                <a:lnTo>
                  <a:pt x="500380" y="296659"/>
                </a:lnTo>
                <a:lnTo>
                  <a:pt x="504444" y="251460"/>
                </a:lnTo>
                <a:lnTo>
                  <a:pt x="500380" y="206260"/>
                </a:lnTo>
                <a:lnTo>
                  <a:pt x="488663" y="163718"/>
                </a:lnTo>
                <a:lnTo>
                  <a:pt x="470007" y="124544"/>
                </a:lnTo>
                <a:lnTo>
                  <a:pt x="445122" y="89448"/>
                </a:lnTo>
                <a:lnTo>
                  <a:pt x="414723" y="59141"/>
                </a:lnTo>
                <a:lnTo>
                  <a:pt x="379521" y="34332"/>
                </a:lnTo>
                <a:lnTo>
                  <a:pt x="340228" y="15732"/>
                </a:lnTo>
                <a:lnTo>
                  <a:pt x="297557" y="4051"/>
                </a:lnTo>
                <a:lnTo>
                  <a:pt x="252222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25590" y="1437894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19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776402" y="1459039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00605" y="2061210"/>
            <a:ext cx="506095" cy="502920"/>
          </a:xfrm>
          <a:custGeom>
            <a:avLst/>
            <a:gdLst/>
            <a:ahLst/>
            <a:cxnLst/>
            <a:rect l="l" t="t" r="r" b="b"/>
            <a:pathLst>
              <a:path w="506094" h="502919">
                <a:moveTo>
                  <a:pt x="0" y="251460"/>
                </a:moveTo>
                <a:lnTo>
                  <a:pt x="4075" y="206260"/>
                </a:lnTo>
                <a:lnTo>
                  <a:pt x="15826" y="163718"/>
                </a:lnTo>
                <a:lnTo>
                  <a:pt x="34538" y="124544"/>
                </a:lnTo>
                <a:lnTo>
                  <a:pt x="59496" y="89448"/>
                </a:lnTo>
                <a:lnTo>
                  <a:pt x="89987" y="59141"/>
                </a:lnTo>
                <a:lnTo>
                  <a:pt x="125295" y="34332"/>
                </a:lnTo>
                <a:lnTo>
                  <a:pt x="164707" y="15732"/>
                </a:lnTo>
                <a:lnTo>
                  <a:pt x="207508" y="4051"/>
                </a:lnTo>
                <a:lnTo>
                  <a:pt x="252984" y="0"/>
                </a:lnTo>
                <a:lnTo>
                  <a:pt x="298459" y="4051"/>
                </a:lnTo>
                <a:lnTo>
                  <a:pt x="341260" y="15732"/>
                </a:lnTo>
                <a:lnTo>
                  <a:pt x="380672" y="34332"/>
                </a:lnTo>
                <a:lnTo>
                  <a:pt x="415980" y="59141"/>
                </a:lnTo>
                <a:lnTo>
                  <a:pt x="446471" y="89448"/>
                </a:lnTo>
                <a:lnTo>
                  <a:pt x="471429" y="124544"/>
                </a:lnTo>
                <a:lnTo>
                  <a:pt x="490141" y="163718"/>
                </a:lnTo>
                <a:lnTo>
                  <a:pt x="501892" y="206260"/>
                </a:lnTo>
                <a:lnTo>
                  <a:pt x="505968" y="251460"/>
                </a:lnTo>
                <a:lnTo>
                  <a:pt x="501892" y="296659"/>
                </a:lnTo>
                <a:lnTo>
                  <a:pt x="490141" y="339201"/>
                </a:lnTo>
                <a:lnTo>
                  <a:pt x="471429" y="378375"/>
                </a:lnTo>
                <a:lnTo>
                  <a:pt x="446471" y="413471"/>
                </a:lnTo>
                <a:lnTo>
                  <a:pt x="415980" y="443778"/>
                </a:lnTo>
                <a:lnTo>
                  <a:pt x="380672" y="468587"/>
                </a:lnTo>
                <a:lnTo>
                  <a:pt x="341260" y="487187"/>
                </a:lnTo>
                <a:lnTo>
                  <a:pt x="298459" y="498868"/>
                </a:lnTo>
                <a:lnTo>
                  <a:pt x="252984" y="502920"/>
                </a:lnTo>
                <a:lnTo>
                  <a:pt x="207508" y="498868"/>
                </a:lnTo>
                <a:lnTo>
                  <a:pt x="164707" y="487187"/>
                </a:lnTo>
                <a:lnTo>
                  <a:pt x="125295" y="468587"/>
                </a:lnTo>
                <a:lnTo>
                  <a:pt x="89987" y="443778"/>
                </a:lnTo>
                <a:lnTo>
                  <a:pt x="59496" y="413471"/>
                </a:lnTo>
                <a:lnTo>
                  <a:pt x="34538" y="378375"/>
                </a:lnTo>
                <a:lnTo>
                  <a:pt x="15826" y="339201"/>
                </a:lnTo>
                <a:lnTo>
                  <a:pt x="4075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51989" y="2082927"/>
            <a:ext cx="262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00605" y="2900933"/>
            <a:ext cx="506095" cy="502920"/>
          </a:xfrm>
          <a:custGeom>
            <a:avLst/>
            <a:gdLst/>
            <a:ahLst/>
            <a:cxnLst/>
            <a:rect l="l" t="t" r="r" b="b"/>
            <a:pathLst>
              <a:path w="506094" h="502920">
                <a:moveTo>
                  <a:pt x="0" y="251460"/>
                </a:moveTo>
                <a:lnTo>
                  <a:pt x="4075" y="206260"/>
                </a:lnTo>
                <a:lnTo>
                  <a:pt x="15826" y="163718"/>
                </a:lnTo>
                <a:lnTo>
                  <a:pt x="34538" y="124544"/>
                </a:lnTo>
                <a:lnTo>
                  <a:pt x="59496" y="89448"/>
                </a:lnTo>
                <a:lnTo>
                  <a:pt x="89987" y="59141"/>
                </a:lnTo>
                <a:lnTo>
                  <a:pt x="125295" y="34332"/>
                </a:lnTo>
                <a:lnTo>
                  <a:pt x="164707" y="15732"/>
                </a:lnTo>
                <a:lnTo>
                  <a:pt x="207508" y="4051"/>
                </a:lnTo>
                <a:lnTo>
                  <a:pt x="252984" y="0"/>
                </a:lnTo>
                <a:lnTo>
                  <a:pt x="298459" y="4051"/>
                </a:lnTo>
                <a:lnTo>
                  <a:pt x="341260" y="15732"/>
                </a:lnTo>
                <a:lnTo>
                  <a:pt x="380672" y="34332"/>
                </a:lnTo>
                <a:lnTo>
                  <a:pt x="415980" y="59141"/>
                </a:lnTo>
                <a:lnTo>
                  <a:pt x="446471" y="89448"/>
                </a:lnTo>
                <a:lnTo>
                  <a:pt x="471429" y="124544"/>
                </a:lnTo>
                <a:lnTo>
                  <a:pt x="490141" y="163718"/>
                </a:lnTo>
                <a:lnTo>
                  <a:pt x="501892" y="206260"/>
                </a:lnTo>
                <a:lnTo>
                  <a:pt x="505968" y="251460"/>
                </a:lnTo>
                <a:lnTo>
                  <a:pt x="501892" y="296659"/>
                </a:lnTo>
                <a:lnTo>
                  <a:pt x="490141" y="339201"/>
                </a:lnTo>
                <a:lnTo>
                  <a:pt x="471429" y="378375"/>
                </a:lnTo>
                <a:lnTo>
                  <a:pt x="446471" y="413471"/>
                </a:lnTo>
                <a:lnTo>
                  <a:pt x="415980" y="443778"/>
                </a:lnTo>
                <a:lnTo>
                  <a:pt x="380672" y="468587"/>
                </a:lnTo>
                <a:lnTo>
                  <a:pt x="341260" y="487187"/>
                </a:lnTo>
                <a:lnTo>
                  <a:pt x="298459" y="498868"/>
                </a:lnTo>
                <a:lnTo>
                  <a:pt x="252984" y="502920"/>
                </a:lnTo>
                <a:lnTo>
                  <a:pt x="207508" y="498868"/>
                </a:lnTo>
                <a:lnTo>
                  <a:pt x="164707" y="487187"/>
                </a:lnTo>
                <a:lnTo>
                  <a:pt x="125295" y="468587"/>
                </a:lnTo>
                <a:lnTo>
                  <a:pt x="89987" y="443778"/>
                </a:lnTo>
                <a:lnTo>
                  <a:pt x="59496" y="413471"/>
                </a:lnTo>
                <a:lnTo>
                  <a:pt x="34538" y="378375"/>
                </a:lnTo>
                <a:lnTo>
                  <a:pt x="15826" y="339201"/>
                </a:lnTo>
                <a:lnTo>
                  <a:pt x="4075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951989" y="2922714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72917" y="2481833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19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923539" y="2503614"/>
            <a:ext cx="144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72917" y="3321558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923539" y="334340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51304" y="2564892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4">
                <a:moveTo>
                  <a:pt x="0" y="0"/>
                </a:moveTo>
                <a:lnTo>
                  <a:pt x="0" y="3596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51304" y="3357371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5">
                <a:moveTo>
                  <a:pt x="0" y="0"/>
                </a:moveTo>
                <a:lnTo>
                  <a:pt x="0" y="3596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76855" y="2394204"/>
            <a:ext cx="495300" cy="242570"/>
          </a:xfrm>
          <a:custGeom>
            <a:avLst/>
            <a:gdLst/>
            <a:ahLst/>
            <a:cxnLst/>
            <a:rect l="l" t="t" r="r" b="b"/>
            <a:pathLst>
              <a:path w="495300" h="242569">
                <a:moveTo>
                  <a:pt x="0" y="0"/>
                </a:moveTo>
                <a:lnTo>
                  <a:pt x="495300" y="24231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76855" y="2843783"/>
            <a:ext cx="495300" cy="226060"/>
          </a:xfrm>
          <a:custGeom>
            <a:avLst/>
            <a:gdLst/>
            <a:ahLst/>
            <a:cxnLst/>
            <a:rect l="l" t="t" r="r" b="b"/>
            <a:pathLst>
              <a:path w="495300" h="226060">
                <a:moveTo>
                  <a:pt x="0" y="225551"/>
                </a:moveTo>
                <a:lnTo>
                  <a:pt x="4953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39339" y="3212592"/>
            <a:ext cx="433070" cy="288290"/>
          </a:xfrm>
          <a:custGeom>
            <a:avLst/>
            <a:gdLst/>
            <a:ahLst/>
            <a:cxnLst/>
            <a:rect l="l" t="t" r="r" b="b"/>
            <a:pathLst>
              <a:path w="433069" h="288289">
                <a:moveTo>
                  <a:pt x="0" y="0"/>
                </a:moveTo>
                <a:lnTo>
                  <a:pt x="432816" y="28803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77361" y="4581905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428365" y="4603877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25374" y="4581905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75615" y="4603877"/>
            <a:ext cx="262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39745" y="5735573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59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59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19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5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690177" y="575640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62989" y="5735573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59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59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19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5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213802" y="575640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800605" y="3740658"/>
            <a:ext cx="506095" cy="502920"/>
          </a:xfrm>
          <a:custGeom>
            <a:avLst/>
            <a:gdLst/>
            <a:ahLst/>
            <a:cxnLst/>
            <a:rect l="l" t="t" r="r" b="b"/>
            <a:pathLst>
              <a:path w="506094" h="502920">
                <a:moveTo>
                  <a:pt x="0" y="251460"/>
                </a:moveTo>
                <a:lnTo>
                  <a:pt x="4075" y="206260"/>
                </a:lnTo>
                <a:lnTo>
                  <a:pt x="15826" y="163718"/>
                </a:lnTo>
                <a:lnTo>
                  <a:pt x="34538" y="124544"/>
                </a:lnTo>
                <a:lnTo>
                  <a:pt x="59496" y="89448"/>
                </a:lnTo>
                <a:lnTo>
                  <a:pt x="89987" y="59141"/>
                </a:lnTo>
                <a:lnTo>
                  <a:pt x="125295" y="34332"/>
                </a:lnTo>
                <a:lnTo>
                  <a:pt x="164707" y="15732"/>
                </a:lnTo>
                <a:lnTo>
                  <a:pt x="207508" y="4051"/>
                </a:lnTo>
                <a:lnTo>
                  <a:pt x="252984" y="0"/>
                </a:lnTo>
                <a:lnTo>
                  <a:pt x="298459" y="4051"/>
                </a:lnTo>
                <a:lnTo>
                  <a:pt x="341260" y="15732"/>
                </a:lnTo>
                <a:lnTo>
                  <a:pt x="380672" y="34332"/>
                </a:lnTo>
                <a:lnTo>
                  <a:pt x="415980" y="59141"/>
                </a:lnTo>
                <a:lnTo>
                  <a:pt x="446471" y="89448"/>
                </a:lnTo>
                <a:lnTo>
                  <a:pt x="471429" y="124544"/>
                </a:lnTo>
                <a:lnTo>
                  <a:pt x="490141" y="163718"/>
                </a:lnTo>
                <a:lnTo>
                  <a:pt x="501892" y="206260"/>
                </a:lnTo>
                <a:lnTo>
                  <a:pt x="505968" y="251460"/>
                </a:lnTo>
                <a:lnTo>
                  <a:pt x="501892" y="296659"/>
                </a:lnTo>
                <a:lnTo>
                  <a:pt x="490141" y="339201"/>
                </a:lnTo>
                <a:lnTo>
                  <a:pt x="471429" y="378375"/>
                </a:lnTo>
                <a:lnTo>
                  <a:pt x="446471" y="413471"/>
                </a:lnTo>
                <a:lnTo>
                  <a:pt x="415980" y="443778"/>
                </a:lnTo>
                <a:lnTo>
                  <a:pt x="380672" y="468587"/>
                </a:lnTo>
                <a:lnTo>
                  <a:pt x="341260" y="487187"/>
                </a:lnTo>
                <a:lnTo>
                  <a:pt x="298459" y="498868"/>
                </a:lnTo>
                <a:lnTo>
                  <a:pt x="252984" y="502920"/>
                </a:lnTo>
                <a:lnTo>
                  <a:pt x="207508" y="498868"/>
                </a:lnTo>
                <a:lnTo>
                  <a:pt x="164707" y="487187"/>
                </a:lnTo>
                <a:lnTo>
                  <a:pt x="125295" y="468587"/>
                </a:lnTo>
                <a:lnTo>
                  <a:pt x="89987" y="443778"/>
                </a:lnTo>
                <a:lnTo>
                  <a:pt x="59496" y="413471"/>
                </a:lnTo>
                <a:lnTo>
                  <a:pt x="34538" y="378375"/>
                </a:lnTo>
                <a:lnTo>
                  <a:pt x="15826" y="339201"/>
                </a:lnTo>
                <a:lnTo>
                  <a:pt x="4075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951989" y="3762502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282951" y="3654552"/>
            <a:ext cx="489584" cy="253365"/>
          </a:xfrm>
          <a:custGeom>
            <a:avLst/>
            <a:gdLst/>
            <a:ahLst/>
            <a:cxnLst/>
            <a:rect l="l" t="t" r="r" b="b"/>
            <a:pathLst>
              <a:path w="489585" h="253364">
                <a:moveTo>
                  <a:pt x="0" y="252984"/>
                </a:moveTo>
                <a:lnTo>
                  <a:pt x="48920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800605" y="4581905"/>
            <a:ext cx="506095" cy="502920"/>
          </a:xfrm>
          <a:custGeom>
            <a:avLst/>
            <a:gdLst/>
            <a:ahLst/>
            <a:cxnLst/>
            <a:rect l="l" t="t" r="r" b="b"/>
            <a:pathLst>
              <a:path w="506094" h="502920">
                <a:moveTo>
                  <a:pt x="0" y="251460"/>
                </a:moveTo>
                <a:lnTo>
                  <a:pt x="4075" y="206260"/>
                </a:lnTo>
                <a:lnTo>
                  <a:pt x="15826" y="163718"/>
                </a:lnTo>
                <a:lnTo>
                  <a:pt x="34538" y="124544"/>
                </a:lnTo>
                <a:lnTo>
                  <a:pt x="59496" y="89448"/>
                </a:lnTo>
                <a:lnTo>
                  <a:pt x="89987" y="59141"/>
                </a:lnTo>
                <a:lnTo>
                  <a:pt x="125295" y="34332"/>
                </a:lnTo>
                <a:lnTo>
                  <a:pt x="164707" y="15732"/>
                </a:lnTo>
                <a:lnTo>
                  <a:pt x="207508" y="4051"/>
                </a:lnTo>
                <a:lnTo>
                  <a:pt x="252984" y="0"/>
                </a:lnTo>
                <a:lnTo>
                  <a:pt x="298459" y="4051"/>
                </a:lnTo>
                <a:lnTo>
                  <a:pt x="341260" y="15732"/>
                </a:lnTo>
                <a:lnTo>
                  <a:pt x="380672" y="34332"/>
                </a:lnTo>
                <a:lnTo>
                  <a:pt x="415980" y="59141"/>
                </a:lnTo>
                <a:lnTo>
                  <a:pt x="446471" y="89448"/>
                </a:lnTo>
                <a:lnTo>
                  <a:pt x="471429" y="124544"/>
                </a:lnTo>
                <a:lnTo>
                  <a:pt x="490141" y="163718"/>
                </a:lnTo>
                <a:lnTo>
                  <a:pt x="501892" y="206260"/>
                </a:lnTo>
                <a:lnTo>
                  <a:pt x="505968" y="251460"/>
                </a:lnTo>
                <a:lnTo>
                  <a:pt x="501892" y="296659"/>
                </a:lnTo>
                <a:lnTo>
                  <a:pt x="490141" y="339201"/>
                </a:lnTo>
                <a:lnTo>
                  <a:pt x="471429" y="378375"/>
                </a:lnTo>
                <a:lnTo>
                  <a:pt x="446471" y="413471"/>
                </a:lnTo>
                <a:lnTo>
                  <a:pt x="415980" y="443778"/>
                </a:lnTo>
                <a:lnTo>
                  <a:pt x="380672" y="468587"/>
                </a:lnTo>
                <a:lnTo>
                  <a:pt x="341260" y="487187"/>
                </a:lnTo>
                <a:lnTo>
                  <a:pt x="298459" y="498868"/>
                </a:lnTo>
                <a:lnTo>
                  <a:pt x="252984" y="502920"/>
                </a:lnTo>
                <a:lnTo>
                  <a:pt x="207508" y="498868"/>
                </a:lnTo>
                <a:lnTo>
                  <a:pt x="164707" y="487187"/>
                </a:lnTo>
                <a:lnTo>
                  <a:pt x="125295" y="468587"/>
                </a:lnTo>
                <a:lnTo>
                  <a:pt x="89987" y="443778"/>
                </a:lnTo>
                <a:lnTo>
                  <a:pt x="59496" y="413471"/>
                </a:lnTo>
                <a:lnTo>
                  <a:pt x="34538" y="378375"/>
                </a:lnTo>
                <a:lnTo>
                  <a:pt x="15826" y="339201"/>
                </a:lnTo>
                <a:lnTo>
                  <a:pt x="4075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951989" y="4603877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051304" y="4221479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5">
                <a:moveTo>
                  <a:pt x="0" y="0"/>
                </a:moveTo>
                <a:lnTo>
                  <a:pt x="0" y="3596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27532" y="4797552"/>
            <a:ext cx="935990" cy="0"/>
          </a:xfrm>
          <a:custGeom>
            <a:avLst/>
            <a:gdLst/>
            <a:ahLst/>
            <a:cxnLst/>
            <a:rect l="l" t="t" r="r" b="b"/>
            <a:pathLst>
              <a:path w="935989" h="0">
                <a:moveTo>
                  <a:pt x="0" y="0"/>
                </a:moveTo>
                <a:lnTo>
                  <a:pt x="935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269235" y="4797552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 h="0">
                <a:moveTo>
                  <a:pt x="0" y="0"/>
                </a:moveTo>
                <a:lnTo>
                  <a:pt x="100736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84276" y="5084064"/>
            <a:ext cx="466725" cy="684530"/>
          </a:xfrm>
          <a:custGeom>
            <a:avLst/>
            <a:gdLst/>
            <a:ahLst/>
            <a:cxnLst/>
            <a:rect l="l" t="t" r="r" b="b"/>
            <a:pathLst>
              <a:path w="466725" h="684529">
                <a:moveTo>
                  <a:pt x="0" y="0"/>
                </a:moveTo>
                <a:lnTo>
                  <a:pt x="466344" y="6842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548383" y="5949696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4" h="0">
                <a:moveTo>
                  <a:pt x="0" y="0"/>
                </a:moveTo>
                <a:lnTo>
                  <a:pt x="100736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916935" y="5084064"/>
            <a:ext cx="502920" cy="650875"/>
          </a:xfrm>
          <a:custGeom>
            <a:avLst/>
            <a:gdLst/>
            <a:ahLst/>
            <a:cxnLst/>
            <a:rect l="l" t="t" r="r" b="b"/>
            <a:pathLst>
              <a:path w="502920" h="650875">
                <a:moveTo>
                  <a:pt x="0" y="650748"/>
                </a:moveTo>
                <a:lnTo>
                  <a:pt x="5029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403603" y="5084064"/>
            <a:ext cx="504825" cy="650875"/>
          </a:xfrm>
          <a:custGeom>
            <a:avLst/>
            <a:gdLst/>
            <a:ahLst/>
            <a:cxnLst/>
            <a:rect l="l" t="t" r="r" b="b"/>
            <a:pathLst>
              <a:path w="504825" h="650875">
                <a:moveTo>
                  <a:pt x="0" y="650748"/>
                </a:moveTo>
                <a:lnTo>
                  <a:pt x="5044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124455" y="5084064"/>
            <a:ext cx="576580" cy="650875"/>
          </a:xfrm>
          <a:custGeom>
            <a:avLst/>
            <a:gdLst/>
            <a:ahLst/>
            <a:cxnLst/>
            <a:rect l="l" t="t" r="r" b="b"/>
            <a:pathLst>
              <a:path w="576580" h="650875">
                <a:moveTo>
                  <a:pt x="0" y="0"/>
                </a:moveTo>
                <a:lnTo>
                  <a:pt x="576072" y="6507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173973" y="4943094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59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59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19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5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8324215" y="4964239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697218" y="4943094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252222" y="0"/>
                </a:moveTo>
                <a:lnTo>
                  <a:pt x="206886" y="4051"/>
                </a:lnTo>
                <a:lnTo>
                  <a:pt x="164215" y="15732"/>
                </a:lnTo>
                <a:lnTo>
                  <a:pt x="124922" y="34332"/>
                </a:lnTo>
                <a:lnTo>
                  <a:pt x="89720" y="59141"/>
                </a:lnTo>
                <a:lnTo>
                  <a:pt x="59321" y="89448"/>
                </a:lnTo>
                <a:lnTo>
                  <a:pt x="34436" y="124544"/>
                </a:lnTo>
                <a:lnTo>
                  <a:pt x="15780" y="163718"/>
                </a:lnTo>
                <a:lnTo>
                  <a:pt x="4063" y="206260"/>
                </a:lnTo>
                <a:lnTo>
                  <a:pt x="0" y="251459"/>
                </a:lnTo>
                <a:lnTo>
                  <a:pt x="4063" y="296659"/>
                </a:lnTo>
                <a:lnTo>
                  <a:pt x="15780" y="339201"/>
                </a:lnTo>
                <a:lnTo>
                  <a:pt x="34436" y="378375"/>
                </a:lnTo>
                <a:lnTo>
                  <a:pt x="59321" y="413471"/>
                </a:lnTo>
                <a:lnTo>
                  <a:pt x="89720" y="443778"/>
                </a:lnTo>
                <a:lnTo>
                  <a:pt x="124922" y="468587"/>
                </a:lnTo>
                <a:lnTo>
                  <a:pt x="164215" y="487187"/>
                </a:lnTo>
                <a:lnTo>
                  <a:pt x="206886" y="498868"/>
                </a:lnTo>
                <a:lnTo>
                  <a:pt x="252222" y="502919"/>
                </a:lnTo>
                <a:lnTo>
                  <a:pt x="297557" y="498868"/>
                </a:lnTo>
                <a:lnTo>
                  <a:pt x="340228" y="487187"/>
                </a:lnTo>
                <a:lnTo>
                  <a:pt x="379521" y="468587"/>
                </a:lnTo>
                <a:lnTo>
                  <a:pt x="414723" y="443778"/>
                </a:lnTo>
                <a:lnTo>
                  <a:pt x="445122" y="413471"/>
                </a:lnTo>
                <a:lnTo>
                  <a:pt x="470007" y="378375"/>
                </a:lnTo>
                <a:lnTo>
                  <a:pt x="488663" y="339201"/>
                </a:lnTo>
                <a:lnTo>
                  <a:pt x="500380" y="296659"/>
                </a:lnTo>
                <a:lnTo>
                  <a:pt x="504444" y="251459"/>
                </a:lnTo>
                <a:lnTo>
                  <a:pt x="500380" y="206260"/>
                </a:lnTo>
                <a:lnTo>
                  <a:pt x="488663" y="163718"/>
                </a:lnTo>
                <a:lnTo>
                  <a:pt x="470007" y="124544"/>
                </a:lnTo>
                <a:lnTo>
                  <a:pt x="445122" y="89448"/>
                </a:lnTo>
                <a:lnTo>
                  <a:pt x="414723" y="59141"/>
                </a:lnTo>
                <a:lnTo>
                  <a:pt x="379521" y="34332"/>
                </a:lnTo>
                <a:lnTo>
                  <a:pt x="340228" y="15732"/>
                </a:lnTo>
                <a:lnTo>
                  <a:pt x="297557" y="4051"/>
                </a:lnTo>
                <a:lnTo>
                  <a:pt x="252222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697218" y="4943094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59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59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19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5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6847840" y="4964239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220461" y="4943094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59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59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19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5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5371465" y="4964239"/>
            <a:ext cx="262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434833" y="6095238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7586027" y="6116764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958078" y="6095238"/>
            <a:ext cx="506095" cy="502920"/>
          </a:xfrm>
          <a:custGeom>
            <a:avLst/>
            <a:gdLst/>
            <a:ahLst/>
            <a:cxnLst/>
            <a:rect l="l" t="t" r="r" b="b"/>
            <a:pathLst>
              <a:path w="506095" h="502920">
                <a:moveTo>
                  <a:pt x="0" y="251460"/>
                </a:moveTo>
                <a:lnTo>
                  <a:pt x="4075" y="206260"/>
                </a:lnTo>
                <a:lnTo>
                  <a:pt x="15826" y="163718"/>
                </a:lnTo>
                <a:lnTo>
                  <a:pt x="34538" y="124544"/>
                </a:lnTo>
                <a:lnTo>
                  <a:pt x="59496" y="89448"/>
                </a:lnTo>
                <a:lnTo>
                  <a:pt x="89987" y="59141"/>
                </a:lnTo>
                <a:lnTo>
                  <a:pt x="125295" y="34332"/>
                </a:lnTo>
                <a:lnTo>
                  <a:pt x="164707" y="15732"/>
                </a:lnTo>
                <a:lnTo>
                  <a:pt x="207508" y="4051"/>
                </a:lnTo>
                <a:lnTo>
                  <a:pt x="252984" y="0"/>
                </a:lnTo>
                <a:lnTo>
                  <a:pt x="298459" y="4051"/>
                </a:lnTo>
                <a:lnTo>
                  <a:pt x="341260" y="15732"/>
                </a:lnTo>
                <a:lnTo>
                  <a:pt x="380672" y="34332"/>
                </a:lnTo>
                <a:lnTo>
                  <a:pt x="415980" y="59141"/>
                </a:lnTo>
                <a:lnTo>
                  <a:pt x="446471" y="89448"/>
                </a:lnTo>
                <a:lnTo>
                  <a:pt x="471429" y="124544"/>
                </a:lnTo>
                <a:lnTo>
                  <a:pt x="490141" y="163718"/>
                </a:lnTo>
                <a:lnTo>
                  <a:pt x="501892" y="206260"/>
                </a:lnTo>
                <a:lnTo>
                  <a:pt x="505968" y="251460"/>
                </a:lnTo>
                <a:lnTo>
                  <a:pt x="501892" y="296659"/>
                </a:lnTo>
                <a:lnTo>
                  <a:pt x="490141" y="339201"/>
                </a:lnTo>
                <a:lnTo>
                  <a:pt x="471429" y="378375"/>
                </a:lnTo>
                <a:lnTo>
                  <a:pt x="446471" y="413471"/>
                </a:lnTo>
                <a:lnTo>
                  <a:pt x="415980" y="443778"/>
                </a:lnTo>
                <a:lnTo>
                  <a:pt x="380672" y="468587"/>
                </a:lnTo>
                <a:lnTo>
                  <a:pt x="341260" y="487187"/>
                </a:lnTo>
                <a:lnTo>
                  <a:pt x="298459" y="498868"/>
                </a:lnTo>
                <a:lnTo>
                  <a:pt x="252984" y="502920"/>
                </a:lnTo>
                <a:lnTo>
                  <a:pt x="207508" y="498868"/>
                </a:lnTo>
                <a:lnTo>
                  <a:pt x="164707" y="487187"/>
                </a:lnTo>
                <a:lnTo>
                  <a:pt x="125295" y="468587"/>
                </a:lnTo>
                <a:lnTo>
                  <a:pt x="89987" y="443778"/>
                </a:lnTo>
                <a:lnTo>
                  <a:pt x="59496" y="413471"/>
                </a:lnTo>
                <a:lnTo>
                  <a:pt x="34538" y="378375"/>
                </a:lnTo>
                <a:lnTo>
                  <a:pt x="15826" y="339201"/>
                </a:lnTo>
                <a:lnTo>
                  <a:pt x="4075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6109652" y="6116764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724144" y="5184647"/>
            <a:ext cx="937260" cy="0"/>
          </a:xfrm>
          <a:custGeom>
            <a:avLst/>
            <a:gdLst/>
            <a:ahLst/>
            <a:cxnLst/>
            <a:rect l="l" t="t" r="r" b="b"/>
            <a:pathLst>
              <a:path w="937259" h="0">
                <a:moveTo>
                  <a:pt x="0" y="0"/>
                </a:moveTo>
                <a:lnTo>
                  <a:pt x="93726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182611" y="5138928"/>
            <a:ext cx="990600" cy="18415"/>
          </a:xfrm>
          <a:custGeom>
            <a:avLst/>
            <a:gdLst/>
            <a:ahLst/>
            <a:cxnLst/>
            <a:rect l="l" t="t" r="r" b="b"/>
            <a:pathLst>
              <a:path w="990600" h="18414">
                <a:moveTo>
                  <a:pt x="0" y="0"/>
                </a:moveTo>
                <a:lnTo>
                  <a:pt x="990600" y="182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579364" y="5445252"/>
            <a:ext cx="478790" cy="640080"/>
          </a:xfrm>
          <a:custGeom>
            <a:avLst/>
            <a:gdLst/>
            <a:ahLst/>
            <a:cxnLst/>
            <a:rect l="l" t="t" r="r" b="b"/>
            <a:pathLst>
              <a:path w="478789" h="640079">
                <a:moveTo>
                  <a:pt x="0" y="0"/>
                </a:moveTo>
                <a:lnTo>
                  <a:pt x="478536" y="6400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443471" y="6310884"/>
            <a:ext cx="1009015" cy="0"/>
          </a:xfrm>
          <a:custGeom>
            <a:avLst/>
            <a:gdLst/>
            <a:ahLst/>
            <a:cxnLst/>
            <a:rect l="l" t="t" r="r" b="b"/>
            <a:pathLst>
              <a:path w="1009015" h="0">
                <a:moveTo>
                  <a:pt x="0" y="0"/>
                </a:moveTo>
                <a:lnTo>
                  <a:pt x="10088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812023" y="5445252"/>
            <a:ext cx="502920" cy="649605"/>
          </a:xfrm>
          <a:custGeom>
            <a:avLst/>
            <a:gdLst/>
            <a:ahLst/>
            <a:cxnLst/>
            <a:rect l="l" t="t" r="r" b="b"/>
            <a:pathLst>
              <a:path w="502920" h="649604">
                <a:moveTo>
                  <a:pt x="0" y="649224"/>
                </a:moveTo>
                <a:lnTo>
                  <a:pt x="5029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98691" y="5445252"/>
            <a:ext cx="506095" cy="649605"/>
          </a:xfrm>
          <a:custGeom>
            <a:avLst/>
            <a:gdLst/>
            <a:ahLst/>
            <a:cxnLst/>
            <a:rect l="l" t="t" r="r" b="b"/>
            <a:pathLst>
              <a:path w="506095" h="649604">
                <a:moveTo>
                  <a:pt x="0" y="649224"/>
                </a:moveTo>
                <a:lnTo>
                  <a:pt x="50596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019543" y="5445252"/>
            <a:ext cx="576580" cy="649605"/>
          </a:xfrm>
          <a:custGeom>
            <a:avLst/>
            <a:gdLst/>
            <a:ahLst/>
            <a:cxnLst/>
            <a:rect l="l" t="t" r="r" b="b"/>
            <a:pathLst>
              <a:path w="576579" h="649604">
                <a:moveTo>
                  <a:pt x="0" y="0"/>
                </a:moveTo>
                <a:lnTo>
                  <a:pt x="576072" y="6492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700266" y="3452621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252222" y="0"/>
                </a:moveTo>
                <a:lnTo>
                  <a:pt x="206886" y="4051"/>
                </a:lnTo>
                <a:lnTo>
                  <a:pt x="164215" y="15732"/>
                </a:lnTo>
                <a:lnTo>
                  <a:pt x="124922" y="34332"/>
                </a:lnTo>
                <a:lnTo>
                  <a:pt x="89720" y="59141"/>
                </a:lnTo>
                <a:lnTo>
                  <a:pt x="59321" y="89448"/>
                </a:lnTo>
                <a:lnTo>
                  <a:pt x="34436" y="124544"/>
                </a:lnTo>
                <a:lnTo>
                  <a:pt x="15780" y="163718"/>
                </a:lnTo>
                <a:lnTo>
                  <a:pt x="4063" y="206260"/>
                </a:lnTo>
                <a:lnTo>
                  <a:pt x="0" y="251459"/>
                </a:lnTo>
                <a:lnTo>
                  <a:pt x="4063" y="296659"/>
                </a:lnTo>
                <a:lnTo>
                  <a:pt x="15780" y="339201"/>
                </a:lnTo>
                <a:lnTo>
                  <a:pt x="34436" y="378375"/>
                </a:lnTo>
                <a:lnTo>
                  <a:pt x="59321" y="413471"/>
                </a:lnTo>
                <a:lnTo>
                  <a:pt x="89720" y="443778"/>
                </a:lnTo>
                <a:lnTo>
                  <a:pt x="124922" y="468587"/>
                </a:lnTo>
                <a:lnTo>
                  <a:pt x="164215" y="487187"/>
                </a:lnTo>
                <a:lnTo>
                  <a:pt x="206886" y="498868"/>
                </a:lnTo>
                <a:lnTo>
                  <a:pt x="252222" y="502919"/>
                </a:lnTo>
                <a:lnTo>
                  <a:pt x="297557" y="498868"/>
                </a:lnTo>
                <a:lnTo>
                  <a:pt x="340228" y="487187"/>
                </a:lnTo>
                <a:lnTo>
                  <a:pt x="379521" y="468587"/>
                </a:lnTo>
                <a:lnTo>
                  <a:pt x="414723" y="443778"/>
                </a:lnTo>
                <a:lnTo>
                  <a:pt x="445122" y="413471"/>
                </a:lnTo>
                <a:lnTo>
                  <a:pt x="470007" y="378375"/>
                </a:lnTo>
                <a:lnTo>
                  <a:pt x="488663" y="339201"/>
                </a:lnTo>
                <a:lnTo>
                  <a:pt x="500380" y="296659"/>
                </a:lnTo>
                <a:lnTo>
                  <a:pt x="504444" y="251459"/>
                </a:lnTo>
                <a:lnTo>
                  <a:pt x="500380" y="206260"/>
                </a:lnTo>
                <a:lnTo>
                  <a:pt x="488663" y="163718"/>
                </a:lnTo>
                <a:lnTo>
                  <a:pt x="470007" y="124544"/>
                </a:lnTo>
                <a:lnTo>
                  <a:pt x="445122" y="89448"/>
                </a:lnTo>
                <a:lnTo>
                  <a:pt x="414723" y="59141"/>
                </a:lnTo>
                <a:lnTo>
                  <a:pt x="379521" y="34332"/>
                </a:lnTo>
                <a:lnTo>
                  <a:pt x="340228" y="15732"/>
                </a:lnTo>
                <a:lnTo>
                  <a:pt x="297557" y="4051"/>
                </a:lnTo>
                <a:lnTo>
                  <a:pt x="252222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700266" y="3452621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59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59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19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5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733793" y="4293870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252222" y="0"/>
                </a:moveTo>
                <a:lnTo>
                  <a:pt x="206886" y="4051"/>
                </a:lnTo>
                <a:lnTo>
                  <a:pt x="164215" y="15732"/>
                </a:lnTo>
                <a:lnTo>
                  <a:pt x="124922" y="34332"/>
                </a:lnTo>
                <a:lnTo>
                  <a:pt x="89720" y="59141"/>
                </a:lnTo>
                <a:lnTo>
                  <a:pt x="59321" y="89448"/>
                </a:lnTo>
                <a:lnTo>
                  <a:pt x="34436" y="124544"/>
                </a:lnTo>
                <a:lnTo>
                  <a:pt x="15780" y="163718"/>
                </a:lnTo>
                <a:lnTo>
                  <a:pt x="4063" y="206260"/>
                </a:lnTo>
                <a:lnTo>
                  <a:pt x="0" y="251459"/>
                </a:lnTo>
                <a:lnTo>
                  <a:pt x="4063" y="296659"/>
                </a:lnTo>
                <a:lnTo>
                  <a:pt x="15780" y="339201"/>
                </a:lnTo>
                <a:lnTo>
                  <a:pt x="34436" y="378375"/>
                </a:lnTo>
                <a:lnTo>
                  <a:pt x="59321" y="413471"/>
                </a:lnTo>
                <a:lnTo>
                  <a:pt x="89720" y="443778"/>
                </a:lnTo>
                <a:lnTo>
                  <a:pt x="124922" y="468587"/>
                </a:lnTo>
                <a:lnTo>
                  <a:pt x="164215" y="487187"/>
                </a:lnTo>
                <a:lnTo>
                  <a:pt x="206886" y="498868"/>
                </a:lnTo>
                <a:lnTo>
                  <a:pt x="252222" y="502919"/>
                </a:lnTo>
                <a:lnTo>
                  <a:pt x="297557" y="498868"/>
                </a:lnTo>
                <a:lnTo>
                  <a:pt x="340228" y="487187"/>
                </a:lnTo>
                <a:lnTo>
                  <a:pt x="379521" y="468587"/>
                </a:lnTo>
                <a:lnTo>
                  <a:pt x="414723" y="443778"/>
                </a:lnTo>
                <a:lnTo>
                  <a:pt x="445122" y="413471"/>
                </a:lnTo>
                <a:lnTo>
                  <a:pt x="470007" y="378375"/>
                </a:lnTo>
                <a:lnTo>
                  <a:pt x="488663" y="339201"/>
                </a:lnTo>
                <a:lnTo>
                  <a:pt x="500380" y="296659"/>
                </a:lnTo>
                <a:lnTo>
                  <a:pt x="504444" y="251459"/>
                </a:lnTo>
                <a:lnTo>
                  <a:pt x="500380" y="206260"/>
                </a:lnTo>
                <a:lnTo>
                  <a:pt x="488663" y="163718"/>
                </a:lnTo>
                <a:lnTo>
                  <a:pt x="470007" y="124544"/>
                </a:lnTo>
                <a:lnTo>
                  <a:pt x="445122" y="89448"/>
                </a:lnTo>
                <a:lnTo>
                  <a:pt x="414723" y="59141"/>
                </a:lnTo>
                <a:lnTo>
                  <a:pt x="379521" y="34332"/>
                </a:lnTo>
                <a:lnTo>
                  <a:pt x="340228" y="15732"/>
                </a:lnTo>
                <a:lnTo>
                  <a:pt x="297557" y="4051"/>
                </a:lnTo>
                <a:lnTo>
                  <a:pt x="252222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733793" y="4293870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59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59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19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5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6884353" y="4314952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949440" y="3931920"/>
            <a:ext cx="0" cy="361315"/>
          </a:xfrm>
          <a:custGeom>
            <a:avLst/>
            <a:gdLst/>
            <a:ahLst/>
            <a:cxnLst/>
            <a:rect l="l" t="t" r="r" b="b"/>
            <a:pathLst>
              <a:path w="0" h="361314">
                <a:moveTo>
                  <a:pt x="0" y="0"/>
                </a:moveTo>
                <a:lnTo>
                  <a:pt x="0" y="36118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625590" y="2036826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252222" y="0"/>
                </a:moveTo>
                <a:lnTo>
                  <a:pt x="206886" y="4063"/>
                </a:lnTo>
                <a:lnTo>
                  <a:pt x="164215" y="15780"/>
                </a:lnTo>
                <a:lnTo>
                  <a:pt x="124922" y="34436"/>
                </a:lnTo>
                <a:lnTo>
                  <a:pt x="89720" y="59321"/>
                </a:lnTo>
                <a:lnTo>
                  <a:pt x="59321" y="89720"/>
                </a:lnTo>
                <a:lnTo>
                  <a:pt x="34436" y="124922"/>
                </a:lnTo>
                <a:lnTo>
                  <a:pt x="15780" y="164215"/>
                </a:lnTo>
                <a:lnTo>
                  <a:pt x="4063" y="206886"/>
                </a:lnTo>
                <a:lnTo>
                  <a:pt x="0" y="252222"/>
                </a:lnTo>
                <a:lnTo>
                  <a:pt x="4063" y="297557"/>
                </a:lnTo>
                <a:lnTo>
                  <a:pt x="15780" y="340228"/>
                </a:lnTo>
                <a:lnTo>
                  <a:pt x="34436" y="379521"/>
                </a:lnTo>
                <a:lnTo>
                  <a:pt x="59321" y="414723"/>
                </a:lnTo>
                <a:lnTo>
                  <a:pt x="89720" y="445122"/>
                </a:lnTo>
                <a:lnTo>
                  <a:pt x="124922" y="470007"/>
                </a:lnTo>
                <a:lnTo>
                  <a:pt x="164215" y="488663"/>
                </a:lnTo>
                <a:lnTo>
                  <a:pt x="206886" y="500380"/>
                </a:lnTo>
                <a:lnTo>
                  <a:pt x="252222" y="504444"/>
                </a:lnTo>
                <a:lnTo>
                  <a:pt x="297557" y="500380"/>
                </a:lnTo>
                <a:lnTo>
                  <a:pt x="340228" y="488663"/>
                </a:lnTo>
                <a:lnTo>
                  <a:pt x="379521" y="470007"/>
                </a:lnTo>
                <a:lnTo>
                  <a:pt x="414723" y="445122"/>
                </a:lnTo>
                <a:lnTo>
                  <a:pt x="445122" y="414723"/>
                </a:lnTo>
                <a:lnTo>
                  <a:pt x="470007" y="379521"/>
                </a:lnTo>
                <a:lnTo>
                  <a:pt x="488663" y="340228"/>
                </a:lnTo>
                <a:lnTo>
                  <a:pt x="500380" y="297557"/>
                </a:lnTo>
                <a:lnTo>
                  <a:pt x="504444" y="252222"/>
                </a:lnTo>
                <a:lnTo>
                  <a:pt x="500380" y="206886"/>
                </a:lnTo>
                <a:lnTo>
                  <a:pt x="488663" y="164215"/>
                </a:lnTo>
                <a:lnTo>
                  <a:pt x="470007" y="124922"/>
                </a:lnTo>
                <a:lnTo>
                  <a:pt x="445122" y="89720"/>
                </a:lnTo>
                <a:lnTo>
                  <a:pt x="414723" y="59321"/>
                </a:lnTo>
                <a:lnTo>
                  <a:pt x="379521" y="34436"/>
                </a:lnTo>
                <a:lnTo>
                  <a:pt x="340228" y="15780"/>
                </a:lnTo>
                <a:lnTo>
                  <a:pt x="297557" y="4063"/>
                </a:lnTo>
                <a:lnTo>
                  <a:pt x="252222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625590" y="2036826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0" y="252222"/>
                </a:moveTo>
                <a:lnTo>
                  <a:pt x="4063" y="206886"/>
                </a:lnTo>
                <a:lnTo>
                  <a:pt x="15780" y="164215"/>
                </a:lnTo>
                <a:lnTo>
                  <a:pt x="34436" y="124922"/>
                </a:lnTo>
                <a:lnTo>
                  <a:pt x="59321" y="89720"/>
                </a:lnTo>
                <a:lnTo>
                  <a:pt x="89720" y="59321"/>
                </a:lnTo>
                <a:lnTo>
                  <a:pt x="124922" y="34436"/>
                </a:lnTo>
                <a:lnTo>
                  <a:pt x="164215" y="15780"/>
                </a:lnTo>
                <a:lnTo>
                  <a:pt x="206886" y="4063"/>
                </a:lnTo>
                <a:lnTo>
                  <a:pt x="252222" y="0"/>
                </a:lnTo>
                <a:lnTo>
                  <a:pt x="297557" y="4063"/>
                </a:lnTo>
                <a:lnTo>
                  <a:pt x="340228" y="15780"/>
                </a:lnTo>
                <a:lnTo>
                  <a:pt x="379521" y="34436"/>
                </a:lnTo>
                <a:lnTo>
                  <a:pt x="414723" y="59321"/>
                </a:lnTo>
                <a:lnTo>
                  <a:pt x="445122" y="89720"/>
                </a:lnTo>
                <a:lnTo>
                  <a:pt x="470007" y="124922"/>
                </a:lnTo>
                <a:lnTo>
                  <a:pt x="488663" y="164215"/>
                </a:lnTo>
                <a:lnTo>
                  <a:pt x="500380" y="206886"/>
                </a:lnTo>
                <a:lnTo>
                  <a:pt x="504444" y="252222"/>
                </a:lnTo>
                <a:lnTo>
                  <a:pt x="500380" y="297557"/>
                </a:lnTo>
                <a:lnTo>
                  <a:pt x="488663" y="340228"/>
                </a:lnTo>
                <a:lnTo>
                  <a:pt x="470007" y="379521"/>
                </a:lnTo>
                <a:lnTo>
                  <a:pt x="445122" y="414723"/>
                </a:lnTo>
                <a:lnTo>
                  <a:pt x="414723" y="445122"/>
                </a:lnTo>
                <a:lnTo>
                  <a:pt x="379521" y="470007"/>
                </a:lnTo>
                <a:lnTo>
                  <a:pt x="340228" y="488663"/>
                </a:lnTo>
                <a:lnTo>
                  <a:pt x="297557" y="500380"/>
                </a:lnTo>
                <a:lnTo>
                  <a:pt x="252222" y="504444"/>
                </a:lnTo>
                <a:lnTo>
                  <a:pt x="206886" y="500380"/>
                </a:lnTo>
                <a:lnTo>
                  <a:pt x="164215" y="488663"/>
                </a:lnTo>
                <a:lnTo>
                  <a:pt x="124922" y="470007"/>
                </a:lnTo>
                <a:lnTo>
                  <a:pt x="89720" y="445122"/>
                </a:lnTo>
                <a:lnTo>
                  <a:pt x="59321" y="414723"/>
                </a:lnTo>
                <a:lnTo>
                  <a:pt x="34436" y="379521"/>
                </a:lnTo>
                <a:lnTo>
                  <a:pt x="15780" y="340228"/>
                </a:lnTo>
                <a:lnTo>
                  <a:pt x="4063" y="297557"/>
                </a:lnTo>
                <a:lnTo>
                  <a:pt x="0" y="252222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6776402" y="2059114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596378" y="2458973"/>
            <a:ext cx="506095" cy="502920"/>
          </a:xfrm>
          <a:custGeom>
            <a:avLst/>
            <a:gdLst/>
            <a:ahLst/>
            <a:cxnLst/>
            <a:rect l="l" t="t" r="r" b="b"/>
            <a:pathLst>
              <a:path w="506095" h="502919">
                <a:moveTo>
                  <a:pt x="0" y="251460"/>
                </a:moveTo>
                <a:lnTo>
                  <a:pt x="4076" y="206260"/>
                </a:lnTo>
                <a:lnTo>
                  <a:pt x="15828" y="163718"/>
                </a:lnTo>
                <a:lnTo>
                  <a:pt x="34541" y="124544"/>
                </a:lnTo>
                <a:lnTo>
                  <a:pt x="59500" y="89448"/>
                </a:lnTo>
                <a:lnTo>
                  <a:pt x="89992" y="59141"/>
                </a:lnTo>
                <a:lnTo>
                  <a:pt x="125301" y="34332"/>
                </a:lnTo>
                <a:lnTo>
                  <a:pt x="164712" y="15732"/>
                </a:lnTo>
                <a:lnTo>
                  <a:pt x="207511" y="4051"/>
                </a:lnTo>
                <a:lnTo>
                  <a:pt x="252984" y="0"/>
                </a:lnTo>
                <a:lnTo>
                  <a:pt x="298459" y="4051"/>
                </a:lnTo>
                <a:lnTo>
                  <a:pt x="341260" y="15732"/>
                </a:lnTo>
                <a:lnTo>
                  <a:pt x="380672" y="34332"/>
                </a:lnTo>
                <a:lnTo>
                  <a:pt x="415980" y="59141"/>
                </a:lnTo>
                <a:lnTo>
                  <a:pt x="446471" y="89448"/>
                </a:lnTo>
                <a:lnTo>
                  <a:pt x="471429" y="124544"/>
                </a:lnTo>
                <a:lnTo>
                  <a:pt x="490141" y="163718"/>
                </a:lnTo>
                <a:lnTo>
                  <a:pt x="501892" y="206260"/>
                </a:lnTo>
                <a:lnTo>
                  <a:pt x="505968" y="251460"/>
                </a:lnTo>
                <a:lnTo>
                  <a:pt x="501892" y="296659"/>
                </a:lnTo>
                <a:lnTo>
                  <a:pt x="490141" y="339201"/>
                </a:lnTo>
                <a:lnTo>
                  <a:pt x="471429" y="378375"/>
                </a:lnTo>
                <a:lnTo>
                  <a:pt x="446471" y="413471"/>
                </a:lnTo>
                <a:lnTo>
                  <a:pt x="415980" y="443778"/>
                </a:lnTo>
                <a:lnTo>
                  <a:pt x="380672" y="468587"/>
                </a:lnTo>
                <a:lnTo>
                  <a:pt x="341260" y="487187"/>
                </a:lnTo>
                <a:lnTo>
                  <a:pt x="298459" y="498868"/>
                </a:lnTo>
                <a:lnTo>
                  <a:pt x="252984" y="502920"/>
                </a:lnTo>
                <a:lnTo>
                  <a:pt x="207511" y="498868"/>
                </a:lnTo>
                <a:lnTo>
                  <a:pt x="164712" y="487187"/>
                </a:lnTo>
                <a:lnTo>
                  <a:pt x="125301" y="468587"/>
                </a:lnTo>
                <a:lnTo>
                  <a:pt x="89992" y="443778"/>
                </a:lnTo>
                <a:lnTo>
                  <a:pt x="59500" y="413471"/>
                </a:lnTo>
                <a:lnTo>
                  <a:pt x="34541" y="378375"/>
                </a:lnTo>
                <a:lnTo>
                  <a:pt x="15828" y="339201"/>
                </a:lnTo>
                <a:lnTo>
                  <a:pt x="4076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7747952" y="247980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874764" y="2493264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4">
                <a:moveTo>
                  <a:pt x="0" y="0"/>
                </a:moveTo>
                <a:lnTo>
                  <a:pt x="0" y="3596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164323" y="2350007"/>
            <a:ext cx="431800" cy="287020"/>
          </a:xfrm>
          <a:custGeom>
            <a:avLst/>
            <a:gdLst/>
            <a:ahLst/>
            <a:cxnLst/>
            <a:rect l="l" t="t" r="r" b="b"/>
            <a:pathLst>
              <a:path w="431800" h="287019">
                <a:moveTo>
                  <a:pt x="0" y="0"/>
                </a:moveTo>
                <a:lnTo>
                  <a:pt x="431292" y="286512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625590" y="2878073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252222" y="0"/>
                </a:moveTo>
                <a:lnTo>
                  <a:pt x="206886" y="4051"/>
                </a:lnTo>
                <a:lnTo>
                  <a:pt x="164215" y="15732"/>
                </a:lnTo>
                <a:lnTo>
                  <a:pt x="124922" y="34332"/>
                </a:lnTo>
                <a:lnTo>
                  <a:pt x="89720" y="59141"/>
                </a:lnTo>
                <a:lnTo>
                  <a:pt x="59321" y="89448"/>
                </a:lnTo>
                <a:lnTo>
                  <a:pt x="34436" y="124544"/>
                </a:lnTo>
                <a:lnTo>
                  <a:pt x="15780" y="163718"/>
                </a:lnTo>
                <a:lnTo>
                  <a:pt x="4063" y="206260"/>
                </a:lnTo>
                <a:lnTo>
                  <a:pt x="0" y="251460"/>
                </a:lnTo>
                <a:lnTo>
                  <a:pt x="4063" y="296659"/>
                </a:lnTo>
                <a:lnTo>
                  <a:pt x="15780" y="339201"/>
                </a:lnTo>
                <a:lnTo>
                  <a:pt x="34436" y="378375"/>
                </a:lnTo>
                <a:lnTo>
                  <a:pt x="59321" y="413471"/>
                </a:lnTo>
                <a:lnTo>
                  <a:pt x="89720" y="443778"/>
                </a:lnTo>
                <a:lnTo>
                  <a:pt x="124922" y="468587"/>
                </a:lnTo>
                <a:lnTo>
                  <a:pt x="164215" y="487187"/>
                </a:lnTo>
                <a:lnTo>
                  <a:pt x="206886" y="498868"/>
                </a:lnTo>
                <a:lnTo>
                  <a:pt x="252222" y="502920"/>
                </a:lnTo>
                <a:lnTo>
                  <a:pt x="297557" y="498868"/>
                </a:lnTo>
                <a:lnTo>
                  <a:pt x="340228" y="487187"/>
                </a:lnTo>
                <a:lnTo>
                  <a:pt x="379521" y="468587"/>
                </a:lnTo>
                <a:lnTo>
                  <a:pt x="414723" y="443778"/>
                </a:lnTo>
                <a:lnTo>
                  <a:pt x="445122" y="413471"/>
                </a:lnTo>
                <a:lnTo>
                  <a:pt x="470007" y="378375"/>
                </a:lnTo>
                <a:lnTo>
                  <a:pt x="488663" y="339201"/>
                </a:lnTo>
                <a:lnTo>
                  <a:pt x="500380" y="296659"/>
                </a:lnTo>
                <a:lnTo>
                  <a:pt x="504444" y="251460"/>
                </a:lnTo>
                <a:lnTo>
                  <a:pt x="500380" y="206260"/>
                </a:lnTo>
                <a:lnTo>
                  <a:pt x="488663" y="163718"/>
                </a:lnTo>
                <a:lnTo>
                  <a:pt x="470007" y="124544"/>
                </a:lnTo>
                <a:lnTo>
                  <a:pt x="445122" y="89448"/>
                </a:lnTo>
                <a:lnTo>
                  <a:pt x="414723" y="59141"/>
                </a:lnTo>
                <a:lnTo>
                  <a:pt x="379521" y="34332"/>
                </a:lnTo>
                <a:lnTo>
                  <a:pt x="340228" y="15732"/>
                </a:lnTo>
                <a:lnTo>
                  <a:pt x="297557" y="4051"/>
                </a:lnTo>
                <a:lnTo>
                  <a:pt x="252222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625590" y="2878073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6776402" y="2689987"/>
            <a:ext cx="303530" cy="1174750"/>
          </a:xfrm>
          <a:prstGeom prst="rect">
            <a:avLst/>
          </a:prstGeom>
        </p:spPr>
        <p:txBody>
          <a:bodyPr wrap="square" lIns="0" tIns="221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dirty="0" sz="2400" b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1645"/>
              </a:spcBef>
            </a:pPr>
            <a:r>
              <a:rPr dirty="0" sz="2400" b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092695" y="2852927"/>
            <a:ext cx="502920" cy="218440"/>
          </a:xfrm>
          <a:custGeom>
            <a:avLst/>
            <a:gdLst/>
            <a:ahLst/>
            <a:cxnLst/>
            <a:rect l="l" t="t" r="r" b="b"/>
            <a:pathLst>
              <a:path w="502920" h="218439">
                <a:moveTo>
                  <a:pt x="0" y="217932"/>
                </a:moveTo>
                <a:lnTo>
                  <a:pt x="5029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732276" y="3689603"/>
            <a:ext cx="2615183" cy="670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779520" y="3717035"/>
            <a:ext cx="2520695" cy="576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779520" y="3717035"/>
            <a:ext cx="2520950" cy="576580"/>
          </a:xfrm>
          <a:custGeom>
            <a:avLst/>
            <a:gdLst/>
            <a:ahLst/>
            <a:cxnLst/>
            <a:rect l="l" t="t" r="r" b="b"/>
            <a:pathLst>
              <a:path w="2520950" h="576579">
                <a:moveTo>
                  <a:pt x="0" y="288036"/>
                </a:moveTo>
                <a:lnTo>
                  <a:pt x="504024" y="0"/>
                </a:lnTo>
                <a:lnTo>
                  <a:pt x="504024" y="144018"/>
                </a:lnTo>
                <a:lnTo>
                  <a:pt x="2016671" y="144018"/>
                </a:lnTo>
                <a:lnTo>
                  <a:pt x="2016671" y="0"/>
                </a:lnTo>
                <a:lnTo>
                  <a:pt x="2520696" y="288036"/>
                </a:lnTo>
                <a:lnTo>
                  <a:pt x="2016671" y="576072"/>
                </a:lnTo>
                <a:lnTo>
                  <a:pt x="2016671" y="432054"/>
                </a:lnTo>
                <a:lnTo>
                  <a:pt x="504024" y="432054"/>
                </a:lnTo>
                <a:lnTo>
                  <a:pt x="504024" y="576072"/>
                </a:lnTo>
                <a:lnTo>
                  <a:pt x="0" y="288036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3787140" y="2546604"/>
            <a:ext cx="2410460" cy="96393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dirty="0" sz="2200" spc="-5" b="1">
                <a:solidFill>
                  <a:srgbClr val="FF0000"/>
                </a:solidFill>
                <a:latin typeface="Palatino Linotype"/>
                <a:cs typeface="Palatino Linotype"/>
              </a:rPr>
              <a:t>Partitioning the  set of edges, not of  the</a:t>
            </a:r>
            <a:r>
              <a:rPr dirty="0" sz="2200" b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 b="1">
                <a:solidFill>
                  <a:srgbClr val="FF0000"/>
                </a:solidFill>
                <a:latin typeface="Palatino Linotype"/>
                <a:cs typeface="Palatino Linotype"/>
              </a:rPr>
              <a:t>vertices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88" name="object 8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89" name="object 8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14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608" y="413004"/>
            <a:ext cx="8557258" cy="1321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8306" y="558675"/>
            <a:ext cx="7784465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 spc="-5"/>
              <a:t>Articulation Point</a:t>
            </a:r>
            <a:r>
              <a:rPr dirty="0" sz="4600" spc="-20"/>
              <a:t> </a:t>
            </a:r>
            <a:r>
              <a:rPr dirty="0" sz="4600" spc="-5"/>
              <a:t>Algorithm</a:t>
            </a:r>
            <a:endParaRPr sz="4600"/>
          </a:p>
        </p:txBody>
      </p:sp>
      <p:sp>
        <p:nvSpPr>
          <p:cNvPr id="4" name="object 4"/>
          <p:cNvSpPr/>
          <p:nvPr/>
        </p:nvSpPr>
        <p:spPr>
          <a:xfrm>
            <a:off x="5157215" y="2337816"/>
            <a:ext cx="3300983" cy="12618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40452" y="2342388"/>
            <a:ext cx="3296411" cy="13060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111496" y="2444750"/>
            <a:ext cx="3240405" cy="1200785"/>
          </a:xfrm>
          <a:prstGeom prst="rect">
            <a:avLst/>
          </a:prstGeom>
          <a:solidFill>
            <a:srgbClr val="FFFF99"/>
          </a:solidFill>
          <a:ln w="34747">
            <a:solidFill>
              <a:srgbClr val="FF99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1440" marR="173355">
              <a:lnSpc>
                <a:spcPct val="100000"/>
              </a:lnSpc>
              <a:spcBef>
                <a:spcPts val="240"/>
              </a:spcBef>
            </a:pPr>
            <a:r>
              <a:rPr dirty="0" sz="1800" i="1">
                <a:latin typeface="Calibri"/>
                <a:cs typeface="Calibri"/>
              </a:rPr>
              <a:t>v </a:t>
            </a:r>
            <a:r>
              <a:rPr dirty="0" sz="1800" spc="-5">
                <a:latin typeface="Calibri"/>
                <a:cs typeface="Calibri"/>
              </a:rPr>
              <a:t>is </a:t>
            </a:r>
            <a:r>
              <a:rPr dirty="0" sz="1800">
                <a:latin typeface="Calibri"/>
                <a:cs typeface="Calibri"/>
              </a:rPr>
              <a:t>an </a:t>
            </a:r>
            <a:r>
              <a:rPr dirty="0" sz="1800" spc="-5">
                <a:latin typeface="Calibri"/>
                <a:cs typeface="Calibri"/>
              </a:rPr>
              <a:t>articulation point iff </a:t>
            </a:r>
            <a:r>
              <a:rPr dirty="0" sz="1800">
                <a:latin typeface="Calibri"/>
                <a:cs typeface="Calibri"/>
              </a:rPr>
              <a:t>no  </a:t>
            </a:r>
            <a:r>
              <a:rPr dirty="0" sz="1800" spc="-5">
                <a:latin typeface="Calibri"/>
                <a:cs typeface="Calibri"/>
              </a:rPr>
              <a:t>back edges linking </a:t>
            </a:r>
            <a:r>
              <a:rPr dirty="0" sz="1800" spc="-15">
                <a:latin typeface="Calibri"/>
                <a:cs typeface="Calibri"/>
              </a:rPr>
              <a:t>any vertex </a:t>
            </a:r>
            <a:r>
              <a:rPr dirty="0" sz="1800" spc="-5">
                <a:latin typeface="Calibri"/>
                <a:cs typeface="Calibri"/>
              </a:rPr>
              <a:t>in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 b="1" i="1">
                <a:solidFill>
                  <a:srgbClr val="FF0000"/>
                </a:solidFill>
                <a:latin typeface="Calibri"/>
                <a:cs typeface="Calibri"/>
              </a:rPr>
              <a:t>some </a:t>
            </a:r>
            <a:r>
              <a:rPr dirty="0" sz="1800" spc="-10" i="1">
                <a:latin typeface="Calibri"/>
                <a:cs typeface="Calibri"/>
              </a:rPr>
              <a:t>w</a:t>
            </a:r>
            <a:r>
              <a:rPr dirty="0" sz="1800" spc="-10">
                <a:latin typeface="Calibri"/>
                <a:cs typeface="Calibri"/>
              </a:rPr>
              <a:t>-rooted subtree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15">
                <a:latin typeface="Calibri"/>
                <a:cs typeface="Calibri"/>
              </a:rPr>
              <a:t>any  </a:t>
            </a:r>
            <a:r>
              <a:rPr dirty="0" sz="1800" spc="-10">
                <a:latin typeface="Calibri"/>
                <a:cs typeface="Calibri"/>
              </a:rPr>
              <a:t>ancestor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20" i="1">
                <a:latin typeface="Calibri"/>
                <a:cs typeface="Calibri"/>
              </a:rPr>
              <a:t>v.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83445" y="3813462"/>
            <a:ext cx="1625600" cy="2616835"/>
          </a:xfrm>
          <a:custGeom>
            <a:avLst/>
            <a:gdLst/>
            <a:ahLst/>
            <a:cxnLst/>
            <a:rect l="l" t="t" r="r" b="b"/>
            <a:pathLst>
              <a:path w="1625600" h="2616835">
                <a:moveTo>
                  <a:pt x="453384" y="2179"/>
                </a:moveTo>
                <a:lnTo>
                  <a:pt x="405384" y="10100"/>
                </a:lnTo>
                <a:lnTo>
                  <a:pt x="355280" y="20031"/>
                </a:lnTo>
                <a:lnTo>
                  <a:pt x="304543" y="32640"/>
                </a:lnTo>
                <a:lnTo>
                  <a:pt x="254643" y="48598"/>
                </a:lnTo>
                <a:lnTo>
                  <a:pt x="207052" y="68572"/>
                </a:lnTo>
                <a:lnTo>
                  <a:pt x="163239" y="93233"/>
                </a:lnTo>
                <a:lnTo>
                  <a:pt x="124675" y="123250"/>
                </a:lnTo>
                <a:lnTo>
                  <a:pt x="92831" y="159291"/>
                </a:lnTo>
                <a:lnTo>
                  <a:pt x="71942" y="192842"/>
                </a:lnTo>
                <a:lnTo>
                  <a:pt x="53987" y="230411"/>
                </a:lnTo>
                <a:lnTo>
                  <a:pt x="38854" y="271636"/>
                </a:lnTo>
                <a:lnTo>
                  <a:pt x="26427" y="316156"/>
                </a:lnTo>
                <a:lnTo>
                  <a:pt x="16591" y="363608"/>
                </a:lnTo>
                <a:lnTo>
                  <a:pt x="9234" y="413632"/>
                </a:lnTo>
                <a:lnTo>
                  <a:pt x="4240" y="465865"/>
                </a:lnTo>
                <a:lnTo>
                  <a:pt x="1494" y="519945"/>
                </a:lnTo>
                <a:lnTo>
                  <a:pt x="883" y="575511"/>
                </a:lnTo>
                <a:lnTo>
                  <a:pt x="2293" y="632201"/>
                </a:lnTo>
                <a:lnTo>
                  <a:pt x="5751" y="674332"/>
                </a:lnTo>
                <a:lnTo>
                  <a:pt x="12359" y="718864"/>
                </a:lnTo>
                <a:lnTo>
                  <a:pt x="21572" y="765431"/>
                </a:lnTo>
                <a:lnTo>
                  <a:pt x="32845" y="813662"/>
                </a:lnTo>
                <a:lnTo>
                  <a:pt x="45633" y="863192"/>
                </a:lnTo>
                <a:lnTo>
                  <a:pt x="59389" y="913652"/>
                </a:lnTo>
                <a:lnTo>
                  <a:pt x="73570" y="964674"/>
                </a:lnTo>
                <a:lnTo>
                  <a:pt x="87629" y="1015890"/>
                </a:lnTo>
                <a:lnTo>
                  <a:pt x="101021" y="1066933"/>
                </a:lnTo>
                <a:lnTo>
                  <a:pt x="113201" y="1117435"/>
                </a:lnTo>
                <a:lnTo>
                  <a:pt x="123624" y="1167028"/>
                </a:lnTo>
                <a:lnTo>
                  <a:pt x="131744" y="1215343"/>
                </a:lnTo>
                <a:lnTo>
                  <a:pt x="137016" y="1262014"/>
                </a:lnTo>
                <a:lnTo>
                  <a:pt x="138894" y="1306672"/>
                </a:lnTo>
                <a:lnTo>
                  <a:pt x="136358" y="1356353"/>
                </a:lnTo>
                <a:lnTo>
                  <a:pt x="129327" y="1404062"/>
                </a:lnTo>
                <a:lnTo>
                  <a:pt x="118666" y="1450139"/>
                </a:lnTo>
                <a:lnTo>
                  <a:pt x="105243" y="1494928"/>
                </a:lnTo>
                <a:lnTo>
                  <a:pt x="89922" y="1538769"/>
                </a:lnTo>
                <a:lnTo>
                  <a:pt x="73570" y="1582004"/>
                </a:lnTo>
                <a:lnTo>
                  <a:pt x="57053" y="1624974"/>
                </a:lnTo>
                <a:lnTo>
                  <a:pt x="41236" y="1668022"/>
                </a:lnTo>
                <a:lnTo>
                  <a:pt x="26985" y="1711489"/>
                </a:lnTo>
                <a:lnTo>
                  <a:pt x="15167" y="1755716"/>
                </a:lnTo>
                <a:lnTo>
                  <a:pt x="6648" y="1801046"/>
                </a:lnTo>
                <a:lnTo>
                  <a:pt x="2293" y="1847819"/>
                </a:lnTo>
                <a:lnTo>
                  <a:pt x="773" y="1893394"/>
                </a:lnTo>
                <a:lnTo>
                  <a:pt x="0" y="1941752"/>
                </a:lnTo>
                <a:lnTo>
                  <a:pt x="154" y="1992182"/>
                </a:lnTo>
                <a:lnTo>
                  <a:pt x="1418" y="2043972"/>
                </a:lnTo>
                <a:lnTo>
                  <a:pt x="3976" y="2096413"/>
                </a:lnTo>
                <a:lnTo>
                  <a:pt x="8008" y="2148793"/>
                </a:lnTo>
                <a:lnTo>
                  <a:pt x="13696" y="2200401"/>
                </a:lnTo>
                <a:lnTo>
                  <a:pt x="21225" y="2250527"/>
                </a:lnTo>
                <a:lnTo>
                  <a:pt x="30774" y="2298460"/>
                </a:lnTo>
                <a:lnTo>
                  <a:pt x="42527" y="2343488"/>
                </a:lnTo>
                <a:lnTo>
                  <a:pt x="56666" y="2384902"/>
                </a:lnTo>
                <a:lnTo>
                  <a:pt x="73374" y="2421990"/>
                </a:lnTo>
                <a:lnTo>
                  <a:pt x="122016" y="2488994"/>
                </a:lnTo>
                <a:lnTo>
                  <a:pt x="155146" y="2518080"/>
                </a:lnTo>
                <a:lnTo>
                  <a:pt x="192068" y="2541910"/>
                </a:lnTo>
                <a:lnTo>
                  <a:pt x="232630" y="2561093"/>
                </a:lnTo>
                <a:lnTo>
                  <a:pt x="276681" y="2576239"/>
                </a:lnTo>
                <a:lnTo>
                  <a:pt x="324067" y="2587957"/>
                </a:lnTo>
                <a:lnTo>
                  <a:pt x="374637" y="2596856"/>
                </a:lnTo>
                <a:lnTo>
                  <a:pt x="428237" y="2603547"/>
                </a:lnTo>
                <a:lnTo>
                  <a:pt x="484717" y="2608639"/>
                </a:lnTo>
                <a:lnTo>
                  <a:pt x="543922" y="2612740"/>
                </a:lnTo>
                <a:lnTo>
                  <a:pt x="586484" y="2614889"/>
                </a:lnTo>
                <a:lnTo>
                  <a:pt x="633042" y="2616217"/>
                </a:lnTo>
                <a:lnTo>
                  <a:pt x="682932" y="2616665"/>
                </a:lnTo>
                <a:lnTo>
                  <a:pt x="735490" y="2616173"/>
                </a:lnTo>
                <a:lnTo>
                  <a:pt x="790054" y="2614682"/>
                </a:lnTo>
                <a:lnTo>
                  <a:pt x="845959" y="2612132"/>
                </a:lnTo>
                <a:lnTo>
                  <a:pt x="902542" y="2608466"/>
                </a:lnTo>
                <a:lnTo>
                  <a:pt x="959139" y="2603623"/>
                </a:lnTo>
                <a:lnTo>
                  <a:pt x="1015087" y="2597544"/>
                </a:lnTo>
                <a:lnTo>
                  <a:pt x="1069722" y="2590170"/>
                </a:lnTo>
                <a:lnTo>
                  <a:pt x="1122381" y="2581442"/>
                </a:lnTo>
                <a:lnTo>
                  <a:pt x="1172399" y="2571301"/>
                </a:lnTo>
                <a:lnTo>
                  <a:pt x="1219114" y="2559686"/>
                </a:lnTo>
                <a:lnTo>
                  <a:pt x="1261862" y="2546540"/>
                </a:lnTo>
                <a:lnTo>
                  <a:pt x="1299979" y="2531803"/>
                </a:lnTo>
                <a:lnTo>
                  <a:pt x="1346465" y="2508118"/>
                </a:lnTo>
                <a:lnTo>
                  <a:pt x="1388971" y="2479954"/>
                </a:lnTo>
                <a:lnTo>
                  <a:pt x="1427611" y="2448028"/>
                </a:lnTo>
                <a:lnTo>
                  <a:pt x="1462499" y="2413054"/>
                </a:lnTo>
                <a:lnTo>
                  <a:pt x="1493750" y="2375747"/>
                </a:lnTo>
                <a:lnTo>
                  <a:pt x="1521479" y="2336824"/>
                </a:lnTo>
                <a:lnTo>
                  <a:pt x="1545799" y="2297000"/>
                </a:lnTo>
                <a:lnTo>
                  <a:pt x="1566827" y="2256989"/>
                </a:lnTo>
                <a:lnTo>
                  <a:pt x="1584675" y="2217507"/>
                </a:lnTo>
                <a:lnTo>
                  <a:pt x="1599459" y="2179270"/>
                </a:lnTo>
                <a:lnTo>
                  <a:pt x="1611294" y="2142993"/>
                </a:lnTo>
                <a:lnTo>
                  <a:pt x="1621893" y="2095833"/>
                </a:lnTo>
                <a:lnTo>
                  <a:pt x="1625492" y="2050160"/>
                </a:lnTo>
                <a:lnTo>
                  <a:pt x="1622688" y="2005082"/>
                </a:lnTo>
                <a:lnTo>
                  <a:pt x="1614077" y="1959706"/>
                </a:lnTo>
                <a:lnTo>
                  <a:pt x="1600253" y="1913140"/>
                </a:lnTo>
                <a:lnTo>
                  <a:pt x="1581813" y="1864490"/>
                </a:lnTo>
                <a:lnTo>
                  <a:pt x="1559353" y="1812864"/>
                </a:lnTo>
                <a:lnTo>
                  <a:pt x="1533468" y="1757370"/>
                </a:lnTo>
                <a:lnTo>
                  <a:pt x="1514175" y="1721707"/>
                </a:lnTo>
                <a:lnTo>
                  <a:pt x="1490553" y="1685658"/>
                </a:lnTo>
                <a:lnTo>
                  <a:pt x="1463404" y="1649062"/>
                </a:lnTo>
                <a:lnTo>
                  <a:pt x="1433530" y="1611761"/>
                </a:lnTo>
                <a:lnTo>
                  <a:pt x="1368820" y="1534396"/>
                </a:lnTo>
                <a:lnTo>
                  <a:pt x="1335588" y="1494013"/>
                </a:lnTo>
                <a:lnTo>
                  <a:pt x="1302842" y="1452282"/>
                </a:lnTo>
                <a:lnTo>
                  <a:pt x="1271385" y="1409043"/>
                </a:lnTo>
                <a:lnTo>
                  <a:pt x="1242019" y="1364135"/>
                </a:lnTo>
                <a:lnTo>
                  <a:pt x="1215546" y="1317399"/>
                </a:lnTo>
                <a:lnTo>
                  <a:pt x="1192769" y="1268673"/>
                </a:lnTo>
                <a:lnTo>
                  <a:pt x="1174490" y="1217798"/>
                </a:lnTo>
                <a:lnTo>
                  <a:pt x="1163348" y="1173699"/>
                </a:lnTo>
                <a:lnTo>
                  <a:pt x="1155250" y="1126259"/>
                </a:lnTo>
                <a:lnTo>
                  <a:pt x="1149782" y="1076006"/>
                </a:lnTo>
                <a:lnTo>
                  <a:pt x="1146526" y="1023468"/>
                </a:lnTo>
                <a:lnTo>
                  <a:pt x="1145066" y="969173"/>
                </a:lnTo>
                <a:lnTo>
                  <a:pt x="1144986" y="913648"/>
                </a:lnTo>
                <a:lnTo>
                  <a:pt x="1145868" y="857420"/>
                </a:lnTo>
                <a:lnTo>
                  <a:pt x="1147298" y="801019"/>
                </a:lnTo>
                <a:lnTo>
                  <a:pt x="1148857" y="744970"/>
                </a:lnTo>
                <a:lnTo>
                  <a:pt x="1150131" y="689803"/>
                </a:lnTo>
                <a:lnTo>
                  <a:pt x="1150701" y="636044"/>
                </a:lnTo>
                <a:lnTo>
                  <a:pt x="1150153" y="584222"/>
                </a:lnTo>
                <a:lnTo>
                  <a:pt x="1148069" y="534864"/>
                </a:lnTo>
                <a:lnTo>
                  <a:pt x="1144033" y="488498"/>
                </a:lnTo>
                <a:lnTo>
                  <a:pt x="1137629" y="445651"/>
                </a:lnTo>
                <a:lnTo>
                  <a:pt x="1128440" y="406852"/>
                </a:lnTo>
                <a:lnTo>
                  <a:pt x="1109316" y="350998"/>
                </a:lnTo>
                <a:lnTo>
                  <a:pt x="1086580" y="300334"/>
                </a:lnTo>
                <a:lnTo>
                  <a:pt x="1060720" y="254526"/>
                </a:lnTo>
                <a:lnTo>
                  <a:pt x="1032219" y="213242"/>
                </a:lnTo>
                <a:lnTo>
                  <a:pt x="1001565" y="176147"/>
                </a:lnTo>
                <a:lnTo>
                  <a:pt x="969244" y="142909"/>
                </a:lnTo>
                <a:lnTo>
                  <a:pt x="935740" y="113193"/>
                </a:lnTo>
                <a:lnTo>
                  <a:pt x="901541" y="86668"/>
                </a:lnTo>
                <a:lnTo>
                  <a:pt x="867133" y="62999"/>
                </a:lnTo>
                <a:lnTo>
                  <a:pt x="833000" y="41854"/>
                </a:lnTo>
                <a:lnTo>
                  <a:pt x="787566" y="21339"/>
                </a:lnTo>
                <a:lnTo>
                  <a:pt x="737275" y="8653"/>
                </a:lnTo>
                <a:lnTo>
                  <a:pt x="694991" y="3429"/>
                </a:lnTo>
                <a:lnTo>
                  <a:pt x="487870" y="3429"/>
                </a:lnTo>
                <a:lnTo>
                  <a:pt x="453384" y="2179"/>
                </a:lnTo>
                <a:close/>
              </a:path>
              <a:path w="1625600" h="2616835">
                <a:moveTo>
                  <a:pt x="630681" y="0"/>
                </a:moveTo>
                <a:lnTo>
                  <a:pt x="578659" y="647"/>
                </a:lnTo>
                <a:lnTo>
                  <a:pt x="530342" y="2354"/>
                </a:lnTo>
                <a:lnTo>
                  <a:pt x="487870" y="3429"/>
                </a:lnTo>
                <a:lnTo>
                  <a:pt x="694991" y="3429"/>
                </a:lnTo>
                <a:lnTo>
                  <a:pt x="684266" y="2104"/>
                </a:lnTo>
                <a:lnTo>
                  <a:pt x="630681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83445" y="3813462"/>
            <a:ext cx="1625600" cy="2616835"/>
          </a:xfrm>
          <a:custGeom>
            <a:avLst/>
            <a:gdLst/>
            <a:ahLst/>
            <a:cxnLst/>
            <a:rect l="l" t="t" r="r" b="b"/>
            <a:pathLst>
              <a:path w="1625600" h="2616835">
                <a:moveTo>
                  <a:pt x="453384" y="2179"/>
                </a:moveTo>
                <a:lnTo>
                  <a:pt x="405384" y="10100"/>
                </a:lnTo>
                <a:lnTo>
                  <a:pt x="355280" y="20031"/>
                </a:lnTo>
                <a:lnTo>
                  <a:pt x="304543" y="32640"/>
                </a:lnTo>
                <a:lnTo>
                  <a:pt x="254643" y="48598"/>
                </a:lnTo>
                <a:lnTo>
                  <a:pt x="207052" y="68572"/>
                </a:lnTo>
                <a:lnTo>
                  <a:pt x="163239" y="93233"/>
                </a:lnTo>
                <a:lnTo>
                  <a:pt x="124675" y="123250"/>
                </a:lnTo>
                <a:lnTo>
                  <a:pt x="92831" y="159291"/>
                </a:lnTo>
                <a:lnTo>
                  <a:pt x="71942" y="192842"/>
                </a:lnTo>
                <a:lnTo>
                  <a:pt x="53987" y="230411"/>
                </a:lnTo>
                <a:lnTo>
                  <a:pt x="38854" y="271636"/>
                </a:lnTo>
                <a:lnTo>
                  <a:pt x="26427" y="316156"/>
                </a:lnTo>
                <a:lnTo>
                  <a:pt x="16591" y="363608"/>
                </a:lnTo>
                <a:lnTo>
                  <a:pt x="9234" y="413632"/>
                </a:lnTo>
                <a:lnTo>
                  <a:pt x="4240" y="465865"/>
                </a:lnTo>
                <a:lnTo>
                  <a:pt x="1494" y="519945"/>
                </a:lnTo>
                <a:lnTo>
                  <a:pt x="883" y="575511"/>
                </a:lnTo>
                <a:lnTo>
                  <a:pt x="2293" y="632201"/>
                </a:lnTo>
                <a:lnTo>
                  <a:pt x="5751" y="674332"/>
                </a:lnTo>
                <a:lnTo>
                  <a:pt x="12359" y="718864"/>
                </a:lnTo>
                <a:lnTo>
                  <a:pt x="21572" y="765431"/>
                </a:lnTo>
                <a:lnTo>
                  <a:pt x="32845" y="813662"/>
                </a:lnTo>
                <a:lnTo>
                  <a:pt x="45633" y="863192"/>
                </a:lnTo>
                <a:lnTo>
                  <a:pt x="59389" y="913652"/>
                </a:lnTo>
                <a:lnTo>
                  <a:pt x="73570" y="964674"/>
                </a:lnTo>
                <a:lnTo>
                  <a:pt x="87629" y="1015890"/>
                </a:lnTo>
                <a:lnTo>
                  <a:pt x="101021" y="1066933"/>
                </a:lnTo>
                <a:lnTo>
                  <a:pt x="113201" y="1117435"/>
                </a:lnTo>
                <a:lnTo>
                  <a:pt x="123624" y="1167028"/>
                </a:lnTo>
                <a:lnTo>
                  <a:pt x="131744" y="1215343"/>
                </a:lnTo>
                <a:lnTo>
                  <a:pt x="137016" y="1262014"/>
                </a:lnTo>
                <a:lnTo>
                  <a:pt x="138894" y="1306672"/>
                </a:lnTo>
                <a:lnTo>
                  <a:pt x="136358" y="1356353"/>
                </a:lnTo>
                <a:lnTo>
                  <a:pt x="129327" y="1404062"/>
                </a:lnTo>
                <a:lnTo>
                  <a:pt x="118666" y="1450139"/>
                </a:lnTo>
                <a:lnTo>
                  <a:pt x="105243" y="1494928"/>
                </a:lnTo>
                <a:lnTo>
                  <a:pt x="89922" y="1538769"/>
                </a:lnTo>
                <a:lnTo>
                  <a:pt x="73570" y="1582004"/>
                </a:lnTo>
                <a:lnTo>
                  <a:pt x="57053" y="1624974"/>
                </a:lnTo>
                <a:lnTo>
                  <a:pt x="41236" y="1668022"/>
                </a:lnTo>
                <a:lnTo>
                  <a:pt x="26985" y="1711489"/>
                </a:lnTo>
                <a:lnTo>
                  <a:pt x="15167" y="1755716"/>
                </a:lnTo>
                <a:lnTo>
                  <a:pt x="6648" y="1801046"/>
                </a:lnTo>
                <a:lnTo>
                  <a:pt x="2293" y="1847819"/>
                </a:lnTo>
                <a:lnTo>
                  <a:pt x="773" y="1893394"/>
                </a:lnTo>
                <a:lnTo>
                  <a:pt x="0" y="1941752"/>
                </a:lnTo>
                <a:lnTo>
                  <a:pt x="154" y="1992182"/>
                </a:lnTo>
                <a:lnTo>
                  <a:pt x="1418" y="2043972"/>
                </a:lnTo>
                <a:lnTo>
                  <a:pt x="3976" y="2096413"/>
                </a:lnTo>
                <a:lnTo>
                  <a:pt x="8008" y="2148793"/>
                </a:lnTo>
                <a:lnTo>
                  <a:pt x="13696" y="2200401"/>
                </a:lnTo>
                <a:lnTo>
                  <a:pt x="21225" y="2250527"/>
                </a:lnTo>
                <a:lnTo>
                  <a:pt x="30774" y="2298460"/>
                </a:lnTo>
                <a:lnTo>
                  <a:pt x="42527" y="2343488"/>
                </a:lnTo>
                <a:lnTo>
                  <a:pt x="56666" y="2384902"/>
                </a:lnTo>
                <a:lnTo>
                  <a:pt x="73374" y="2421990"/>
                </a:lnTo>
                <a:lnTo>
                  <a:pt x="122016" y="2488994"/>
                </a:lnTo>
                <a:lnTo>
                  <a:pt x="155146" y="2518080"/>
                </a:lnTo>
                <a:lnTo>
                  <a:pt x="192068" y="2541910"/>
                </a:lnTo>
                <a:lnTo>
                  <a:pt x="232630" y="2561093"/>
                </a:lnTo>
                <a:lnTo>
                  <a:pt x="276681" y="2576239"/>
                </a:lnTo>
                <a:lnTo>
                  <a:pt x="324067" y="2587957"/>
                </a:lnTo>
                <a:lnTo>
                  <a:pt x="374637" y="2596856"/>
                </a:lnTo>
                <a:lnTo>
                  <a:pt x="428237" y="2603547"/>
                </a:lnTo>
                <a:lnTo>
                  <a:pt x="484717" y="2608639"/>
                </a:lnTo>
                <a:lnTo>
                  <a:pt x="543922" y="2612740"/>
                </a:lnTo>
                <a:lnTo>
                  <a:pt x="586484" y="2614889"/>
                </a:lnTo>
                <a:lnTo>
                  <a:pt x="633042" y="2616217"/>
                </a:lnTo>
                <a:lnTo>
                  <a:pt x="682932" y="2616665"/>
                </a:lnTo>
                <a:lnTo>
                  <a:pt x="735490" y="2616173"/>
                </a:lnTo>
                <a:lnTo>
                  <a:pt x="790054" y="2614682"/>
                </a:lnTo>
                <a:lnTo>
                  <a:pt x="845959" y="2612132"/>
                </a:lnTo>
                <a:lnTo>
                  <a:pt x="902542" y="2608466"/>
                </a:lnTo>
                <a:lnTo>
                  <a:pt x="959139" y="2603623"/>
                </a:lnTo>
                <a:lnTo>
                  <a:pt x="1015087" y="2597544"/>
                </a:lnTo>
                <a:lnTo>
                  <a:pt x="1069722" y="2590170"/>
                </a:lnTo>
                <a:lnTo>
                  <a:pt x="1122381" y="2581442"/>
                </a:lnTo>
                <a:lnTo>
                  <a:pt x="1172399" y="2571301"/>
                </a:lnTo>
                <a:lnTo>
                  <a:pt x="1219114" y="2559686"/>
                </a:lnTo>
                <a:lnTo>
                  <a:pt x="1261862" y="2546540"/>
                </a:lnTo>
                <a:lnTo>
                  <a:pt x="1299979" y="2531803"/>
                </a:lnTo>
                <a:lnTo>
                  <a:pt x="1346465" y="2508118"/>
                </a:lnTo>
                <a:lnTo>
                  <a:pt x="1388971" y="2479954"/>
                </a:lnTo>
                <a:lnTo>
                  <a:pt x="1427611" y="2448028"/>
                </a:lnTo>
                <a:lnTo>
                  <a:pt x="1462499" y="2413054"/>
                </a:lnTo>
                <a:lnTo>
                  <a:pt x="1493750" y="2375747"/>
                </a:lnTo>
                <a:lnTo>
                  <a:pt x="1521479" y="2336824"/>
                </a:lnTo>
                <a:lnTo>
                  <a:pt x="1545799" y="2297000"/>
                </a:lnTo>
                <a:lnTo>
                  <a:pt x="1566827" y="2256989"/>
                </a:lnTo>
                <a:lnTo>
                  <a:pt x="1584675" y="2217507"/>
                </a:lnTo>
                <a:lnTo>
                  <a:pt x="1599459" y="2179270"/>
                </a:lnTo>
                <a:lnTo>
                  <a:pt x="1611294" y="2142993"/>
                </a:lnTo>
                <a:lnTo>
                  <a:pt x="1621893" y="2095833"/>
                </a:lnTo>
                <a:lnTo>
                  <a:pt x="1625492" y="2050160"/>
                </a:lnTo>
                <a:lnTo>
                  <a:pt x="1622688" y="2005082"/>
                </a:lnTo>
                <a:lnTo>
                  <a:pt x="1614077" y="1959706"/>
                </a:lnTo>
                <a:lnTo>
                  <a:pt x="1600253" y="1913140"/>
                </a:lnTo>
                <a:lnTo>
                  <a:pt x="1581813" y="1864490"/>
                </a:lnTo>
                <a:lnTo>
                  <a:pt x="1559353" y="1812864"/>
                </a:lnTo>
                <a:lnTo>
                  <a:pt x="1533468" y="1757370"/>
                </a:lnTo>
                <a:lnTo>
                  <a:pt x="1514175" y="1721707"/>
                </a:lnTo>
                <a:lnTo>
                  <a:pt x="1490553" y="1685658"/>
                </a:lnTo>
                <a:lnTo>
                  <a:pt x="1463404" y="1649062"/>
                </a:lnTo>
                <a:lnTo>
                  <a:pt x="1433530" y="1611761"/>
                </a:lnTo>
                <a:lnTo>
                  <a:pt x="1401734" y="1573592"/>
                </a:lnTo>
                <a:lnTo>
                  <a:pt x="1368820" y="1534396"/>
                </a:lnTo>
                <a:lnTo>
                  <a:pt x="1335588" y="1494013"/>
                </a:lnTo>
                <a:lnTo>
                  <a:pt x="1302842" y="1452282"/>
                </a:lnTo>
                <a:lnTo>
                  <a:pt x="1271385" y="1409043"/>
                </a:lnTo>
                <a:lnTo>
                  <a:pt x="1242019" y="1364135"/>
                </a:lnTo>
                <a:lnTo>
                  <a:pt x="1215546" y="1317399"/>
                </a:lnTo>
                <a:lnTo>
                  <a:pt x="1192769" y="1268673"/>
                </a:lnTo>
                <a:lnTo>
                  <a:pt x="1174490" y="1217798"/>
                </a:lnTo>
                <a:lnTo>
                  <a:pt x="1163348" y="1173699"/>
                </a:lnTo>
                <a:lnTo>
                  <a:pt x="1155250" y="1126259"/>
                </a:lnTo>
                <a:lnTo>
                  <a:pt x="1149782" y="1076006"/>
                </a:lnTo>
                <a:lnTo>
                  <a:pt x="1146526" y="1023468"/>
                </a:lnTo>
                <a:lnTo>
                  <a:pt x="1145066" y="969173"/>
                </a:lnTo>
                <a:lnTo>
                  <a:pt x="1144986" y="913648"/>
                </a:lnTo>
                <a:lnTo>
                  <a:pt x="1145868" y="857420"/>
                </a:lnTo>
                <a:lnTo>
                  <a:pt x="1147298" y="801019"/>
                </a:lnTo>
                <a:lnTo>
                  <a:pt x="1148857" y="744970"/>
                </a:lnTo>
                <a:lnTo>
                  <a:pt x="1150131" y="689803"/>
                </a:lnTo>
                <a:lnTo>
                  <a:pt x="1150701" y="636044"/>
                </a:lnTo>
                <a:lnTo>
                  <a:pt x="1150153" y="584222"/>
                </a:lnTo>
                <a:lnTo>
                  <a:pt x="1148069" y="534864"/>
                </a:lnTo>
                <a:lnTo>
                  <a:pt x="1144033" y="488498"/>
                </a:lnTo>
                <a:lnTo>
                  <a:pt x="1137629" y="445651"/>
                </a:lnTo>
                <a:lnTo>
                  <a:pt x="1128440" y="406852"/>
                </a:lnTo>
                <a:lnTo>
                  <a:pt x="1109316" y="350998"/>
                </a:lnTo>
                <a:lnTo>
                  <a:pt x="1086580" y="300334"/>
                </a:lnTo>
                <a:lnTo>
                  <a:pt x="1060720" y="254526"/>
                </a:lnTo>
                <a:lnTo>
                  <a:pt x="1032219" y="213242"/>
                </a:lnTo>
                <a:lnTo>
                  <a:pt x="1001565" y="176147"/>
                </a:lnTo>
                <a:lnTo>
                  <a:pt x="969244" y="142909"/>
                </a:lnTo>
                <a:lnTo>
                  <a:pt x="935740" y="113193"/>
                </a:lnTo>
                <a:lnTo>
                  <a:pt x="901541" y="86668"/>
                </a:lnTo>
                <a:lnTo>
                  <a:pt x="867133" y="62999"/>
                </a:lnTo>
                <a:lnTo>
                  <a:pt x="833000" y="41854"/>
                </a:lnTo>
                <a:lnTo>
                  <a:pt x="787566" y="21339"/>
                </a:lnTo>
                <a:lnTo>
                  <a:pt x="737275" y="8653"/>
                </a:lnTo>
                <a:lnTo>
                  <a:pt x="684266" y="2104"/>
                </a:lnTo>
                <a:lnTo>
                  <a:pt x="630681" y="0"/>
                </a:lnTo>
                <a:lnTo>
                  <a:pt x="578659" y="647"/>
                </a:lnTo>
                <a:lnTo>
                  <a:pt x="530342" y="2354"/>
                </a:lnTo>
                <a:lnTo>
                  <a:pt x="487870" y="3429"/>
                </a:lnTo>
                <a:lnTo>
                  <a:pt x="453384" y="2179"/>
                </a:lnTo>
                <a:close/>
              </a:path>
            </a:pathLst>
          </a:custGeom>
          <a:ln w="9144">
            <a:solidFill>
              <a:srgbClr val="339966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22117" y="3348228"/>
            <a:ext cx="2080260" cy="715645"/>
          </a:xfrm>
          <a:custGeom>
            <a:avLst/>
            <a:gdLst/>
            <a:ahLst/>
            <a:cxnLst/>
            <a:rect l="l" t="t" r="r" b="b"/>
            <a:pathLst>
              <a:path w="2080260" h="715645">
                <a:moveTo>
                  <a:pt x="2079650" y="0"/>
                </a:moveTo>
                <a:lnTo>
                  <a:pt x="0" y="715429"/>
                </a:lnTo>
              </a:path>
            </a:pathLst>
          </a:custGeom>
          <a:ln w="12699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62065" y="4023500"/>
            <a:ext cx="84455" cy="72390"/>
          </a:xfrm>
          <a:custGeom>
            <a:avLst/>
            <a:gdLst/>
            <a:ahLst/>
            <a:cxnLst/>
            <a:rect l="l" t="t" r="r" b="b"/>
            <a:pathLst>
              <a:path w="84455" h="72389">
                <a:moveTo>
                  <a:pt x="59664" y="0"/>
                </a:moveTo>
                <a:lnTo>
                  <a:pt x="0" y="60820"/>
                </a:lnTo>
                <a:lnTo>
                  <a:pt x="84455" y="72059"/>
                </a:lnTo>
                <a:lnTo>
                  <a:pt x="59664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43707" y="2446808"/>
            <a:ext cx="686435" cy="1021080"/>
          </a:xfrm>
          <a:custGeom>
            <a:avLst/>
            <a:gdLst/>
            <a:ahLst/>
            <a:cxnLst/>
            <a:rect l="l" t="t" r="r" b="b"/>
            <a:pathLst>
              <a:path w="686435" h="1021079">
                <a:moveTo>
                  <a:pt x="197838" y="0"/>
                </a:moveTo>
                <a:lnTo>
                  <a:pt x="130480" y="13290"/>
                </a:lnTo>
                <a:lnTo>
                  <a:pt x="74353" y="52832"/>
                </a:lnTo>
                <a:lnTo>
                  <a:pt x="33671" y="114470"/>
                </a:lnTo>
                <a:lnTo>
                  <a:pt x="19227" y="152426"/>
                </a:lnTo>
                <a:lnTo>
                  <a:pt x="8773" y="194528"/>
                </a:lnTo>
                <a:lnTo>
                  <a:pt x="2349" y="240317"/>
                </a:lnTo>
                <a:lnTo>
                  <a:pt x="0" y="289333"/>
                </a:lnTo>
                <a:lnTo>
                  <a:pt x="1766" y="341116"/>
                </a:lnTo>
                <a:lnTo>
                  <a:pt x="7690" y="395208"/>
                </a:lnTo>
                <a:lnTo>
                  <a:pt x="17816" y="451148"/>
                </a:lnTo>
                <a:lnTo>
                  <a:pt x="32186" y="508478"/>
                </a:lnTo>
                <a:lnTo>
                  <a:pt x="50841" y="566738"/>
                </a:lnTo>
                <a:lnTo>
                  <a:pt x="73825" y="625468"/>
                </a:lnTo>
                <a:lnTo>
                  <a:pt x="100435" y="682651"/>
                </a:lnTo>
                <a:lnTo>
                  <a:pt x="129693" y="736377"/>
                </a:lnTo>
                <a:lnTo>
                  <a:pt x="161238" y="786361"/>
                </a:lnTo>
                <a:lnTo>
                  <a:pt x="194707" y="832314"/>
                </a:lnTo>
                <a:lnTo>
                  <a:pt x="229741" y="873952"/>
                </a:lnTo>
                <a:lnTo>
                  <a:pt x="265976" y="910988"/>
                </a:lnTo>
                <a:lnTo>
                  <a:pt x="303052" y="943135"/>
                </a:lnTo>
                <a:lnTo>
                  <a:pt x="340607" y="970107"/>
                </a:lnTo>
                <a:lnTo>
                  <a:pt x="378278" y="991617"/>
                </a:lnTo>
                <a:lnTo>
                  <a:pt x="415706" y="1007379"/>
                </a:lnTo>
                <a:lnTo>
                  <a:pt x="488381" y="1020513"/>
                </a:lnTo>
                <a:lnTo>
                  <a:pt x="522905" y="1017312"/>
                </a:lnTo>
                <a:lnTo>
                  <a:pt x="585712" y="990439"/>
                </a:lnTo>
                <a:lnTo>
                  <a:pt x="634160" y="939391"/>
                </a:lnTo>
                <a:lnTo>
                  <a:pt x="666995" y="868085"/>
                </a:lnTo>
                <a:lnTo>
                  <a:pt x="677450" y="825984"/>
                </a:lnTo>
                <a:lnTo>
                  <a:pt x="683874" y="780196"/>
                </a:lnTo>
                <a:lnTo>
                  <a:pt x="686225" y="731181"/>
                </a:lnTo>
                <a:lnTo>
                  <a:pt x="684459" y="679398"/>
                </a:lnTo>
                <a:lnTo>
                  <a:pt x="678534" y="625306"/>
                </a:lnTo>
                <a:lnTo>
                  <a:pt x="668408" y="569365"/>
                </a:lnTo>
                <a:lnTo>
                  <a:pt x="654037" y="512034"/>
                </a:lnTo>
                <a:lnTo>
                  <a:pt x="635380" y="453773"/>
                </a:lnTo>
                <a:lnTo>
                  <a:pt x="612394" y="395040"/>
                </a:lnTo>
                <a:lnTo>
                  <a:pt x="585784" y="337859"/>
                </a:lnTo>
                <a:lnTo>
                  <a:pt x="556526" y="284135"/>
                </a:lnTo>
                <a:lnTo>
                  <a:pt x="524981" y="234154"/>
                </a:lnTo>
                <a:lnTo>
                  <a:pt x="491511" y="188201"/>
                </a:lnTo>
                <a:lnTo>
                  <a:pt x="456478" y="146564"/>
                </a:lnTo>
                <a:lnTo>
                  <a:pt x="420243" y="109529"/>
                </a:lnTo>
                <a:lnTo>
                  <a:pt x="383167" y="77382"/>
                </a:lnTo>
                <a:lnTo>
                  <a:pt x="345612" y="50411"/>
                </a:lnTo>
                <a:lnTo>
                  <a:pt x="307941" y="28900"/>
                </a:lnTo>
                <a:lnTo>
                  <a:pt x="270513" y="13137"/>
                </a:lnTo>
                <a:lnTo>
                  <a:pt x="197838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43707" y="2446808"/>
            <a:ext cx="686435" cy="1021080"/>
          </a:xfrm>
          <a:custGeom>
            <a:avLst/>
            <a:gdLst/>
            <a:ahLst/>
            <a:cxnLst/>
            <a:rect l="l" t="t" r="r" b="b"/>
            <a:pathLst>
              <a:path w="686435" h="1021079">
                <a:moveTo>
                  <a:pt x="130480" y="13290"/>
                </a:moveTo>
                <a:lnTo>
                  <a:pt x="163314" y="3198"/>
                </a:lnTo>
                <a:lnTo>
                  <a:pt x="197838" y="0"/>
                </a:lnTo>
                <a:lnTo>
                  <a:pt x="233692" y="3408"/>
                </a:lnTo>
                <a:lnTo>
                  <a:pt x="307941" y="28900"/>
                </a:lnTo>
                <a:lnTo>
                  <a:pt x="345612" y="50411"/>
                </a:lnTo>
                <a:lnTo>
                  <a:pt x="383167" y="77382"/>
                </a:lnTo>
                <a:lnTo>
                  <a:pt x="420243" y="109529"/>
                </a:lnTo>
                <a:lnTo>
                  <a:pt x="456478" y="146564"/>
                </a:lnTo>
                <a:lnTo>
                  <a:pt x="491511" y="188201"/>
                </a:lnTo>
                <a:lnTo>
                  <a:pt x="524981" y="234154"/>
                </a:lnTo>
                <a:lnTo>
                  <a:pt x="556526" y="284135"/>
                </a:lnTo>
                <a:lnTo>
                  <a:pt x="585784" y="337859"/>
                </a:lnTo>
                <a:lnTo>
                  <a:pt x="612394" y="395040"/>
                </a:lnTo>
                <a:lnTo>
                  <a:pt x="635380" y="453773"/>
                </a:lnTo>
                <a:lnTo>
                  <a:pt x="654037" y="512034"/>
                </a:lnTo>
                <a:lnTo>
                  <a:pt x="668408" y="569365"/>
                </a:lnTo>
                <a:lnTo>
                  <a:pt x="678534" y="625306"/>
                </a:lnTo>
                <a:lnTo>
                  <a:pt x="684459" y="679398"/>
                </a:lnTo>
                <a:lnTo>
                  <a:pt x="686225" y="731181"/>
                </a:lnTo>
                <a:lnTo>
                  <a:pt x="683874" y="780196"/>
                </a:lnTo>
                <a:lnTo>
                  <a:pt x="677450" y="825984"/>
                </a:lnTo>
                <a:lnTo>
                  <a:pt x="666995" y="868085"/>
                </a:lnTo>
                <a:lnTo>
                  <a:pt x="652550" y="906040"/>
                </a:lnTo>
                <a:lnTo>
                  <a:pt x="611867" y="967677"/>
                </a:lnTo>
                <a:lnTo>
                  <a:pt x="555739" y="1007218"/>
                </a:lnTo>
                <a:lnTo>
                  <a:pt x="488381" y="1020513"/>
                </a:lnTo>
                <a:lnTo>
                  <a:pt x="452527" y="1017107"/>
                </a:lnTo>
                <a:lnTo>
                  <a:pt x="378278" y="991617"/>
                </a:lnTo>
                <a:lnTo>
                  <a:pt x="340607" y="970107"/>
                </a:lnTo>
                <a:lnTo>
                  <a:pt x="303052" y="943135"/>
                </a:lnTo>
                <a:lnTo>
                  <a:pt x="265976" y="910988"/>
                </a:lnTo>
                <a:lnTo>
                  <a:pt x="229741" y="873952"/>
                </a:lnTo>
                <a:lnTo>
                  <a:pt x="194707" y="832314"/>
                </a:lnTo>
                <a:lnTo>
                  <a:pt x="161238" y="786361"/>
                </a:lnTo>
                <a:lnTo>
                  <a:pt x="129693" y="736377"/>
                </a:lnTo>
                <a:lnTo>
                  <a:pt x="100435" y="682651"/>
                </a:lnTo>
                <a:lnTo>
                  <a:pt x="73825" y="625468"/>
                </a:lnTo>
                <a:lnTo>
                  <a:pt x="50841" y="566738"/>
                </a:lnTo>
                <a:lnTo>
                  <a:pt x="32186" y="508478"/>
                </a:lnTo>
                <a:lnTo>
                  <a:pt x="17816" y="451148"/>
                </a:lnTo>
                <a:lnTo>
                  <a:pt x="7690" y="395208"/>
                </a:lnTo>
                <a:lnTo>
                  <a:pt x="1766" y="341116"/>
                </a:lnTo>
                <a:lnTo>
                  <a:pt x="0" y="289333"/>
                </a:lnTo>
                <a:lnTo>
                  <a:pt x="2349" y="240317"/>
                </a:lnTo>
                <a:lnTo>
                  <a:pt x="8773" y="194528"/>
                </a:lnTo>
                <a:lnTo>
                  <a:pt x="19227" y="152426"/>
                </a:lnTo>
                <a:lnTo>
                  <a:pt x="33671" y="114470"/>
                </a:lnTo>
                <a:lnTo>
                  <a:pt x="74353" y="52832"/>
                </a:lnTo>
                <a:lnTo>
                  <a:pt x="130480" y="13290"/>
                </a:lnTo>
                <a:close/>
              </a:path>
            </a:pathLst>
          </a:custGeom>
          <a:ln w="9525">
            <a:solidFill>
              <a:srgbClr val="FFFF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95202" y="4664722"/>
            <a:ext cx="1209040" cy="1510665"/>
          </a:xfrm>
          <a:custGeom>
            <a:avLst/>
            <a:gdLst/>
            <a:ahLst/>
            <a:cxnLst/>
            <a:rect l="l" t="t" r="r" b="b"/>
            <a:pathLst>
              <a:path w="1209039" h="1510664">
                <a:moveTo>
                  <a:pt x="10452" y="1484401"/>
                </a:moveTo>
                <a:lnTo>
                  <a:pt x="0" y="1510525"/>
                </a:lnTo>
                <a:lnTo>
                  <a:pt x="1208417" y="1510525"/>
                </a:lnTo>
                <a:lnTo>
                  <a:pt x="1203337" y="1497825"/>
                </a:lnTo>
                <a:lnTo>
                  <a:pt x="18757" y="1497825"/>
                </a:lnTo>
                <a:lnTo>
                  <a:pt x="22237" y="1489113"/>
                </a:lnTo>
                <a:lnTo>
                  <a:pt x="10452" y="1484401"/>
                </a:lnTo>
                <a:close/>
              </a:path>
              <a:path w="1209039" h="1510664">
                <a:moveTo>
                  <a:pt x="617883" y="34201"/>
                </a:moveTo>
                <a:lnTo>
                  <a:pt x="604202" y="34201"/>
                </a:lnTo>
                <a:lnTo>
                  <a:pt x="1189659" y="1497825"/>
                </a:lnTo>
                <a:lnTo>
                  <a:pt x="1203337" y="1497825"/>
                </a:lnTo>
                <a:lnTo>
                  <a:pt x="617883" y="34201"/>
                </a:lnTo>
                <a:close/>
              </a:path>
              <a:path w="1209039" h="1510664">
                <a:moveTo>
                  <a:pt x="604202" y="0"/>
                </a:moveTo>
                <a:lnTo>
                  <a:pt x="10452" y="1484401"/>
                </a:lnTo>
                <a:lnTo>
                  <a:pt x="22237" y="1489113"/>
                </a:lnTo>
                <a:lnTo>
                  <a:pt x="604202" y="34201"/>
                </a:lnTo>
                <a:lnTo>
                  <a:pt x="617883" y="34201"/>
                </a:lnTo>
                <a:lnTo>
                  <a:pt x="604202" y="0"/>
                </a:lnTo>
                <a:close/>
              </a:path>
              <a:path w="1209039" h="1510664">
                <a:moveTo>
                  <a:pt x="604202" y="68389"/>
                </a:moveTo>
                <a:lnTo>
                  <a:pt x="37515" y="1485125"/>
                </a:lnTo>
                <a:lnTo>
                  <a:pt x="56273" y="1472425"/>
                </a:lnTo>
                <a:lnTo>
                  <a:pt x="604202" y="102590"/>
                </a:lnTo>
                <a:lnTo>
                  <a:pt x="617883" y="102590"/>
                </a:lnTo>
                <a:lnTo>
                  <a:pt x="604202" y="68389"/>
                </a:lnTo>
                <a:close/>
              </a:path>
              <a:path w="1209039" h="1510664">
                <a:moveTo>
                  <a:pt x="617883" y="102590"/>
                </a:moveTo>
                <a:lnTo>
                  <a:pt x="604202" y="102590"/>
                </a:lnTo>
                <a:lnTo>
                  <a:pt x="1152144" y="1472425"/>
                </a:lnTo>
                <a:lnTo>
                  <a:pt x="56273" y="1472425"/>
                </a:lnTo>
                <a:lnTo>
                  <a:pt x="37515" y="1485125"/>
                </a:lnTo>
                <a:lnTo>
                  <a:pt x="1170901" y="1485125"/>
                </a:lnTo>
                <a:lnTo>
                  <a:pt x="617883" y="1025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34767" y="2703576"/>
            <a:ext cx="225552" cy="225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07213" y="1269491"/>
            <a:ext cx="904240" cy="1510665"/>
          </a:xfrm>
          <a:custGeom>
            <a:avLst/>
            <a:gdLst/>
            <a:ahLst/>
            <a:cxnLst/>
            <a:rect l="l" t="t" r="r" b="b"/>
            <a:pathLst>
              <a:path w="904239" h="1510664">
                <a:moveTo>
                  <a:pt x="652212" y="0"/>
                </a:moveTo>
                <a:lnTo>
                  <a:pt x="692562" y="40421"/>
                </a:lnTo>
                <a:lnTo>
                  <a:pt x="732029" y="80656"/>
                </a:lnTo>
                <a:lnTo>
                  <a:pt x="769667" y="120517"/>
                </a:lnTo>
                <a:lnTo>
                  <a:pt x="804526" y="159816"/>
                </a:lnTo>
                <a:lnTo>
                  <a:pt x="835660" y="198366"/>
                </a:lnTo>
                <a:lnTo>
                  <a:pt x="862121" y="235980"/>
                </a:lnTo>
                <a:lnTo>
                  <a:pt x="882960" y="272470"/>
                </a:lnTo>
                <a:lnTo>
                  <a:pt x="903983" y="341330"/>
                </a:lnTo>
                <a:lnTo>
                  <a:pt x="902271" y="373325"/>
                </a:lnTo>
                <a:lnTo>
                  <a:pt x="869661" y="431507"/>
                </a:lnTo>
                <a:lnTo>
                  <a:pt x="817431" y="461909"/>
                </a:lnTo>
                <a:lnTo>
                  <a:pt x="779316" y="474688"/>
                </a:lnTo>
                <a:lnTo>
                  <a:pt x="734629" y="486143"/>
                </a:lnTo>
                <a:lnTo>
                  <a:pt x="684443" y="496492"/>
                </a:lnTo>
                <a:lnTo>
                  <a:pt x="629830" y="505954"/>
                </a:lnTo>
                <a:lnTo>
                  <a:pt x="571860" y="514745"/>
                </a:lnTo>
                <a:lnTo>
                  <a:pt x="511607" y="523084"/>
                </a:lnTo>
                <a:lnTo>
                  <a:pt x="450141" y="531188"/>
                </a:lnTo>
                <a:lnTo>
                  <a:pt x="388536" y="539276"/>
                </a:lnTo>
                <a:lnTo>
                  <a:pt x="327862" y="547565"/>
                </a:lnTo>
                <a:lnTo>
                  <a:pt x="269191" y="556273"/>
                </a:lnTo>
                <a:lnTo>
                  <a:pt x="213596" y="565618"/>
                </a:lnTo>
                <a:lnTo>
                  <a:pt x="162147" y="575818"/>
                </a:lnTo>
                <a:lnTo>
                  <a:pt x="115918" y="587091"/>
                </a:lnTo>
                <a:lnTo>
                  <a:pt x="75979" y="599655"/>
                </a:lnTo>
                <a:lnTo>
                  <a:pt x="19262" y="629525"/>
                </a:lnTo>
                <a:lnTo>
                  <a:pt x="0" y="669471"/>
                </a:lnTo>
                <a:lnTo>
                  <a:pt x="6495" y="693914"/>
                </a:lnTo>
                <a:lnTo>
                  <a:pt x="47387" y="748466"/>
                </a:lnTo>
                <a:lnTo>
                  <a:pt x="79051" y="778048"/>
                </a:lnTo>
                <a:lnTo>
                  <a:pt x="116371" y="808816"/>
                </a:lnTo>
                <a:lnTo>
                  <a:pt x="157980" y="840506"/>
                </a:lnTo>
                <a:lnTo>
                  <a:pt x="202512" y="872856"/>
                </a:lnTo>
                <a:lnTo>
                  <a:pt x="248601" y="905600"/>
                </a:lnTo>
                <a:lnTo>
                  <a:pt x="294880" y="938476"/>
                </a:lnTo>
                <a:lnTo>
                  <a:pt x="339982" y="971220"/>
                </a:lnTo>
                <a:lnTo>
                  <a:pt x="382541" y="1003570"/>
                </a:lnTo>
                <a:lnTo>
                  <a:pt x="421191" y="1035260"/>
                </a:lnTo>
                <a:lnTo>
                  <a:pt x="454564" y="1066028"/>
                </a:lnTo>
                <a:lnTo>
                  <a:pt x="481295" y="1095610"/>
                </a:lnTo>
                <a:lnTo>
                  <a:pt x="509362" y="1150162"/>
                </a:lnTo>
                <a:lnTo>
                  <a:pt x="510943" y="1185514"/>
                </a:lnTo>
                <a:lnTo>
                  <a:pt x="504279" y="1219472"/>
                </a:lnTo>
                <a:lnTo>
                  <a:pt x="469215" y="1283716"/>
                </a:lnTo>
                <a:lnTo>
                  <a:pt x="442314" y="1314254"/>
                </a:lnTo>
                <a:lnTo>
                  <a:pt x="410166" y="1343906"/>
                </a:lnTo>
                <a:lnTo>
                  <a:pt x="373520" y="1372797"/>
                </a:lnTo>
                <a:lnTo>
                  <a:pt x="333127" y="1401055"/>
                </a:lnTo>
                <a:lnTo>
                  <a:pt x="289735" y="1428806"/>
                </a:lnTo>
                <a:lnTo>
                  <a:pt x="244094" y="1456177"/>
                </a:lnTo>
                <a:lnTo>
                  <a:pt x="196954" y="1483294"/>
                </a:lnTo>
                <a:lnTo>
                  <a:pt x="149063" y="15102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84120" y="2924555"/>
            <a:ext cx="71755" cy="288290"/>
          </a:xfrm>
          <a:custGeom>
            <a:avLst/>
            <a:gdLst/>
            <a:ahLst/>
            <a:cxnLst/>
            <a:rect l="l" t="t" r="r" b="b"/>
            <a:pathLst>
              <a:path w="71755" h="288289">
                <a:moveTo>
                  <a:pt x="0" y="0"/>
                </a:moveTo>
                <a:lnTo>
                  <a:pt x="71628" y="28803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79548" y="3136392"/>
            <a:ext cx="225552" cy="2240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38716" y="3355847"/>
            <a:ext cx="377825" cy="721360"/>
          </a:xfrm>
          <a:custGeom>
            <a:avLst/>
            <a:gdLst/>
            <a:ahLst/>
            <a:cxnLst/>
            <a:rect l="l" t="t" r="r" b="b"/>
            <a:pathLst>
              <a:path w="377825" h="721360">
                <a:moveTo>
                  <a:pt x="88850" y="0"/>
                </a:moveTo>
                <a:lnTo>
                  <a:pt x="152424" y="17837"/>
                </a:lnTo>
                <a:lnTo>
                  <a:pt x="213332" y="36145"/>
                </a:lnTo>
                <a:lnTo>
                  <a:pt x="268714" y="55203"/>
                </a:lnTo>
                <a:lnTo>
                  <a:pt x="315710" y="75288"/>
                </a:lnTo>
                <a:lnTo>
                  <a:pt x="351458" y="96678"/>
                </a:lnTo>
                <a:lnTo>
                  <a:pt x="377775" y="144487"/>
                </a:lnTo>
                <a:lnTo>
                  <a:pt x="364058" y="164648"/>
                </a:lnTo>
                <a:lnTo>
                  <a:pt x="333303" y="185096"/>
                </a:lnTo>
                <a:lnTo>
                  <a:pt x="289992" y="206119"/>
                </a:lnTo>
                <a:lnTo>
                  <a:pt x="238606" y="228004"/>
                </a:lnTo>
                <a:lnTo>
                  <a:pt x="183627" y="251039"/>
                </a:lnTo>
                <a:lnTo>
                  <a:pt x="129537" y="275511"/>
                </a:lnTo>
                <a:lnTo>
                  <a:pt x="80817" y="301708"/>
                </a:lnTo>
                <a:lnTo>
                  <a:pt x="41948" y="329917"/>
                </a:lnTo>
                <a:lnTo>
                  <a:pt x="17412" y="360426"/>
                </a:lnTo>
                <a:lnTo>
                  <a:pt x="4334" y="397793"/>
                </a:lnTo>
                <a:lnTo>
                  <a:pt x="0" y="438175"/>
                </a:lnTo>
                <a:lnTo>
                  <a:pt x="3181" y="481163"/>
                </a:lnTo>
                <a:lnTo>
                  <a:pt x="12650" y="526346"/>
                </a:lnTo>
                <a:lnTo>
                  <a:pt x="27179" y="573316"/>
                </a:lnTo>
                <a:lnTo>
                  <a:pt x="45541" y="621664"/>
                </a:lnTo>
                <a:lnTo>
                  <a:pt x="66507" y="670978"/>
                </a:lnTo>
                <a:lnTo>
                  <a:pt x="88850" y="72085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51176" y="3998976"/>
            <a:ext cx="225552" cy="2255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67583" y="4504944"/>
            <a:ext cx="224028" cy="2240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00527" y="4219955"/>
            <a:ext cx="143510" cy="289560"/>
          </a:xfrm>
          <a:custGeom>
            <a:avLst/>
            <a:gdLst/>
            <a:ahLst/>
            <a:cxnLst/>
            <a:rect l="l" t="t" r="r" b="b"/>
            <a:pathLst>
              <a:path w="143510" h="289560">
                <a:moveTo>
                  <a:pt x="0" y="0"/>
                </a:moveTo>
                <a:lnTo>
                  <a:pt x="143256" y="2895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44752" y="2014727"/>
            <a:ext cx="1003300" cy="845819"/>
          </a:xfrm>
          <a:custGeom>
            <a:avLst/>
            <a:gdLst/>
            <a:ahLst/>
            <a:cxnLst/>
            <a:rect l="l" t="t" r="r" b="b"/>
            <a:pathLst>
              <a:path w="1003300" h="845819">
                <a:moveTo>
                  <a:pt x="1002791" y="0"/>
                </a:moveTo>
                <a:lnTo>
                  <a:pt x="0" y="84581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80872" y="2871216"/>
            <a:ext cx="1126490" cy="1350645"/>
          </a:xfrm>
          <a:custGeom>
            <a:avLst/>
            <a:gdLst/>
            <a:ahLst/>
            <a:cxnLst/>
            <a:rect l="l" t="t" r="r" b="b"/>
            <a:pathLst>
              <a:path w="1126489" h="1350645">
                <a:moveTo>
                  <a:pt x="0" y="1350263"/>
                </a:moveTo>
                <a:lnTo>
                  <a:pt x="563118" y="0"/>
                </a:lnTo>
                <a:lnTo>
                  <a:pt x="1126236" y="1350263"/>
                </a:lnTo>
                <a:lnTo>
                  <a:pt x="0" y="135026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12364" y="2397251"/>
            <a:ext cx="1205865" cy="513715"/>
          </a:xfrm>
          <a:custGeom>
            <a:avLst/>
            <a:gdLst/>
            <a:ahLst/>
            <a:cxnLst/>
            <a:rect l="l" t="t" r="r" b="b"/>
            <a:pathLst>
              <a:path w="1205864" h="513714">
                <a:moveTo>
                  <a:pt x="0" y="0"/>
                </a:moveTo>
                <a:lnTo>
                  <a:pt x="1205484" y="5135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17035" y="2915411"/>
            <a:ext cx="810895" cy="1035050"/>
          </a:xfrm>
          <a:custGeom>
            <a:avLst/>
            <a:gdLst/>
            <a:ahLst/>
            <a:cxnLst/>
            <a:rect l="l" t="t" r="r" b="b"/>
            <a:pathLst>
              <a:path w="810895" h="1035050">
                <a:moveTo>
                  <a:pt x="0" y="1034795"/>
                </a:moveTo>
                <a:lnTo>
                  <a:pt x="405384" y="0"/>
                </a:lnTo>
                <a:lnTo>
                  <a:pt x="810768" y="1034795"/>
                </a:lnTo>
                <a:lnTo>
                  <a:pt x="0" y="103479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30679" y="4175759"/>
            <a:ext cx="944880" cy="762000"/>
          </a:xfrm>
          <a:custGeom>
            <a:avLst/>
            <a:gdLst/>
            <a:ahLst/>
            <a:cxnLst/>
            <a:rect l="l" t="t" r="r" b="b"/>
            <a:pathLst>
              <a:path w="944880" h="762000">
                <a:moveTo>
                  <a:pt x="94488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96339" y="4940808"/>
            <a:ext cx="855344" cy="809625"/>
          </a:xfrm>
          <a:custGeom>
            <a:avLst/>
            <a:gdLst/>
            <a:ahLst/>
            <a:cxnLst/>
            <a:rect l="l" t="t" r="r" b="b"/>
            <a:pathLst>
              <a:path w="855344" h="809625">
                <a:moveTo>
                  <a:pt x="0" y="809243"/>
                </a:moveTo>
                <a:lnTo>
                  <a:pt x="427481" y="0"/>
                </a:lnTo>
                <a:lnTo>
                  <a:pt x="854963" y="809243"/>
                </a:lnTo>
                <a:lnTo>
                  <a:pt x="0" y="80924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772155" y="4146803"/>
            <a:ext cx="1108075" cy="394970"/>
          </a:xfrm>
          <a:custGeom>
            <a:avLst/>
            <a:gdLst/>
            <a:ahLst/>
            <a:cxnLst/>
            <a:rect l="l" t="t" r="r" b="b"/>
            <a:pathLst>
              <a:path w="1108075" h="394970">
                <a:moveTo>
                  <a:pt x="0" y="0"/>
                </a:moveTo>
                <a:lnTo>
                  <a:pt x="1107948" y="39471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81400" y="4535423"/>
            <a:ext cx="585470" cy="631190"/>
          </a:xfrm>
          <a:custGeom>
            <a:avLst/>
            <a:gdLst/>
            <a:ahLst/>
            <a:cxnLst/>
            <a:rect l="l" t="t" r="r" b="b"/>
            <a:pathLst>
              <a:path w="585470" h="631189">
                <a:moveTo>
                  <a:pt x="0" y="630936"/>
                </a:moveTo>
                <a:lnTo>
                  <a:pt x="292608" y="0"/>
                </a:lnTo>
                <a:lnTo>
                  <a:pt x="585216" y="630936"/>
                </a:lnTo>
                <a:lnTo>
                  <a:pt x="0" y="6309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374818" y="4175759"/>
            <a:ext cx="397510" cy="1394460"/>
          </a:xfrm>
          <a:custGeom>
            <a:avLst/>
            <a:gdLst/>
            <a:ahLst/>
            <a:cxnLst/>
            <a:rect l="l" t="t" r="r" b="b"/>
            <a:pathLst>
              <a:path w="397510" h="1394460">
                <a:moveTo>
                  <a:pt x="262420" y="0"/>
                </a:moveTo>
                <a:lnTo>
                  <a:pt x="231279" y="36060"/>
                </a:lnTo>
                <a:lnTo>
                  <a:pt x="200596" y="72499"/>
                </a:lnTo>
                <a:lnTo>
                  <a:pt x="170828" y="109578"/>
                </a:lnTo>
                <a:lnTo>
                  <a:pt x="142431" y="147558"/>
                </a:lnTo>
                <a:lnTo>
                  <a:pt x="115864" y="186701"/>
                </a:lnTo>
                <a:lnTo>
                  <a:pt x="91583" y="227267"/>
                </a:lnTo>
                <a:lnTo>
                  <a:pt x="70046" y="269519"/>
                </a:lnTo>
                <a:lnTo>
                  <a:pt x="51710" y="313716"/>
                </a:lnTo>
                <a:lnTo>
                  <a:pt x="37033" y="360121"/>
                </a:lnTo>
                <a:lnTo>
                  <a:pt x="26146" y="404005"/>
                </a:lnTo>
                <a:lnTo>
                  <a:pt x="16611" y="449821"/>
                </a:lnTo>
                <a:lnTo>
                  <a:pt x="8829" y="497312"/>
                </a:lnTo>
                <a:lnTo>
                  <a:pt x="3200" y="546222"/>
                </a:lnTo>
                <a:lnTo>
                  <a:pt x="123" y="596293"/>
                </a:lnTo>
                <a:lnTo>
                  <a:pt x="0" y="647269"/>
                </a:lnTo>
                <a:lnTo>
                  <a:pt x="3228" y="698892"/>
                </a:lnTo>
                <a:lnTo>
                  <a:pt x="10210" y="750906"/>
                </a:lnTo>
                <a:lnTo>
                  <a:pt x="21345" y="803054"/>
                </a:lnTo>
                <a:lnTo>
                  <a:pt x="37033" y="855078"/>
                </a:lnTo>
                <a:lnTo>
                  <a:pt x="52489" y="895148"/>
                </a:lnTo>
                <a:lnTo>
                  <a:pt x="70863" y="935535"/>
                </a:lnTo>
                <a:lnTo>
                  <a:pt x="91915" y="976216"/>
                </a:lnTo>
                <a:lnTo>
                  <a:pt x="115409" y="1017170"/>
                </a:lnTo>
                <a:lnTo>
                  <a:pt x="141104" y="1058375"/>
                </a:lnTo>
                <a:lnTo>
                  <a:pt x="168763" y="1099810"/>
                </a:lnTo>
                <a:lnTo>
                  <a:pt x="198147" y="1141452"/>
                </a:lnTo>
                <a:lnTo>
                  <a:pt x="229018" y="1183281"/>
                </a:lnTo>
                <a:lnTo>
                  <a:pt x="261138" y="1225274"/>
                </a:lnTo>
                <a:lnTo>
                  <a:pt x="294267" y="1267410"/>
                </a:lnTo>
                <a:lnTo>
                  <a:pt x="328168" y="1309667"/>
                </a:lnTo>
                <a:lnTo>
                  <a:pt x="362603" y="1352024"/>
                </a:lnTo>
                <a:lnTo>
                  <a:pt x="397332" y="1394460"/>
                </a:lnTo>
              </a:path>
            </a:pathLst>
          </a:custGeom>
          <a:ln w="9144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997707" y="4626864"/>
            <a:ext cx="278130" cy="1348740"/>
          </a:xfrm>
          <a:custGeom>
            <a:avLst/>
            <a:gdLst/>
            <a:ahLst/>
            <a:cxnLst/>
            <a:rect l="l" t="t" r="r" b="b"/>
            <a:pathLst>
              <a:path w="278129" h="1348739">
                <a:moveTo>
                  <a:pt x="0" y="0"/>
                </a:moveTo>
                <a:lnTo>
                  <a:pt x="27005" y="43806"/>
                </a:lnTo>
                <a:lnTo>
                  <a:pt x="53735" y="87679"/>
                </a:lnTo>
                <a:lnTo>
                  <a:pt x="79914" y="131684"/>
                </a:lnTo>
                <a:lnTo>
                  <a:pt x="105268" y="175889"/>
                </a:lnTo>
                <a:lnTo>
                  <a:pt x="129520" y="220360"/>
                </a:lnTo>
                <a:lnTo>
                  <a:pt x="152397" y="265165"/>
                </a:lnTo>
                <a:lnTo>
                  <a:pt x="173622" y="310368"/>
                </a:lnTo>
                <a:lnTo>
                  <a:pt x="192921" y="356039"/>
                </a:lnTo>
                <a:lnTo>
                  <a:pt x="210018" y="402242"/>
                </a:lnTo>
                <a:lnTo>
                  <a:pt x="224637" y="449046"/>
                </a:lnTo>
                <a:lnTo>
                  <a:pt x="237240" y="497056"/>
                </a:lnTo>
                <a:lnTo>
                  <a:pt x="248381" y="546541"/>
                </a:lnTo>
                <a:lnTo>
                  <a:pt x="257927" y="597073"/>
                </a:lnTo>
                <a:lnTo>
                  <a:pt x="265745" y="648223"/>
                </a:lnTo>
                <a:lnTo>
                  <a:pt x="271703" y="699563"/>
                </a:lnTo>
                <a:lnTo>
                  <a:pt x="275668" y="750665"/>
                </a:lnTo>
                <a:lnTo>
                  <a:pt x="277506" y="801099"/>
                </a:lnTo>
                <a:lnTo>
                  <a:pt x="277085" y="850438"/>
                </a:lnTo>
                <a:lnTo>
                  <a:pt x="274273" y="898254"/>
                </a:lnTo>
                <a:lnTo>
                  <a:pt x="268935" y="944118"/>
                </a:lnTo>
                <a:lnTo>
                  <a:pt x="259521" y="993044"/>
                </a:lnTo>
                <a:lnTo>
                  <a:pt x="246357" y="1040522"/>
                </a:lnTo>
                <a:lnTo>
                  <a:pt x="229913" y="1086747"/>
                </a:lnTo>
                <a:lnTo>
                  <a:pt x="210656" y="1131914"/>
                </a:lnTo>
                <a:lnTo>
                  <a:pt x="189056" y="1176220"/>
                </a:lnTo>
                <a:lnTo>
                  <a:pt x="165581" y="1219860"/>
                </a:lnTo>
                <a:lnTo>
                  <a:pt x="140700" y="1263029"/>
                </a:lnTo>
                <a:lnTo>
                  <a:pt x="114882" y="1305924"/>
                </a:lnTo>
                <a:lnTo>
                  <a:pt x="88595" y="1348740"/>
                </a:lnTo>
              </a:path>
            </a:pathLst>
          </a:custGeom>
          <a:ln w="9144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636525" y="5300471"/>
            <a:ext cx="365760" cy="675640"/>
          </a:xfrm>
          <a:custGeom>
            <a:avLst/>
            <a:gdLst/>
            <a:ahLst/>
            <a:cxnLst/>
            <a:rect l="l" t="t" r="r" b="b"/>
            <a:pathLst>
              <a:path w="365760" h="675639">
                <a:moveTo>
                  <a:pt x="270052" y="0"/>
                </a:moveTo>
                <a:lnTo>
                  <a:pt x="294566" y="44963"/>
                </a:lnTo>
                <a:lnTo>
                  <a:pt x="317478" y="90154"/>
                </a:lnTo>
                <a:lnTo>
                  <a:pt x="337189" y="135422"/>
                </a:lnTo>
                <a:lnTo>
                  <a:pt x="352098" y="180614"/>
                </a:lnTo>
                <a:lnTo>
                  <a:pt x="360603" y="225577"/>
                </a:lnTo>
                <a:lnTo>
                  <a:pt x="364656" y="270374"/>
                </a:lnTo>
                <a:lnTo>
                  <a:pt x="365202" y="315168"/>
                </a:lnTo>
                <a:lnTo>
                  <a:pt x="359115" y="359963"/>
                </a:lnTo>
                <a:lnTo>
                  <a:pt x="343266" y="404757"/>
                </a:lnTo>
                <a:lnTo>
                  <a:pt x="314528" y="449554"/>
                </a:lnTo>
                <a:lnTo>
                  <a:pt x="257787" y="505576"/>
                </a:lnTo>
                <a:lnTo>
                  <a:pt x="221989" y="533634"/>
                </a:lnTo>
                <a:lnTo>
                  <a:pt x="182281" y="561747"/>
                </a:lnTo>
                <a:lnTo>
                  <a:pt x="139446" y="589935"/>
                </a:lnTo>
                <a:lnTo>
                  <a:pt x="94266" y="618216"/>
                </a:lnTo>
                <a:lnTo>
                  <a:pt x="47523" y="646609"/>
                </a:lnTo>
                <a:lnTo>
                  <a:pt x="0" y="675131"/>
                </a:lnTo>
              </a:path>
            </a:pathLst>
          </a:custGeom>
          <a:ln w="9144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299073" y="2825495"/>
            <a:ext cx="1023619" cy="2700655"/>
          </a:xfrm>
          <a:custGeom>
            <a:avLst/>
            <a:gdLst/>
            <a:ahLst/>
            <a:cxnLst/>
            <a:rect l="l" t="t" r="r" b="b"/>
            <a:pathLst>
              <a:path w="1023619" h="2700654">
                <a:moveTo>
                  <a:pt x="1023502" y="0"/>
                </a:moveTo>
                <a:lnTo>
                  <a:pt x="976211" y="56759"/>
                </a:lnTo>
                <a:lnTo>
                  <a:pt x="953253" y="88374"/>
                </a:lnTo>
                <a:lnTo>
                  <a:pt x="931119" y="123870"/>
                </a:lnTo>
                <a:lnTo>
                  <a:pt x="910083" y="164541"/>
                </a:lnTo>
                <a:lnTo>
                  <a:pt x="890420" y="211679"/>
                </a:lnTo>
                <a:lnTo>
                  <a:pt x="872405" y="266579"/>
                </a:lnTo>
                <a:lnTo>
                  <a:pt x="856311" y="330534"/>
                </a:lnTo>
                <a:lnTo>
                  <a:pt x="842413" y="404837"/>
                </a:lnTo>
                <a:lnTo>
                  <a:pt x="835686" y="480838"/>
                </a:lnTo>
                <a:lnTo>
                  <a:pt x="835030" y="523916"/>
                </a:lnTo>
                <a:lnTo>
                  <a:pt x="835806" y="569892"/>
                </a:lnTo>
                <a:lnTo>
                  <a:pt x="837736" y="618399"/>
                </a:lnTo>
                <a:lnTo>
                  <a:pt x="840540" y="669071"/>
                </a:lnTo>
                <a:lnTo>
                  <a:pt x="843940" y="721542"/>
                </a:lnTo>
                <a:lnTo>
                  <a:pt x="847658" y="775446"/>
                </a:lnTo>
                <a:lnTo>
                  <a:pt x="851413" y="830417"/>
                </a:lnTo>
                <a:lnTo>
                  <a:pt x="854928" y="886087"/>
                </a:lnTo>
                <a:lnTo>
                  <a:pt x="857923" y="942092"/>
                </a:lnTo>
                <a:lnTo>
                  <a:pt x="860120" y="998065"/>
                </a:lnTo>
                <a:lnTo>
                  <a:pt x="861239" y="1053640"/>
                </a:lnTo>
                <a:lnTo>
                  <a:pt x="861002" y="1108450"/>
                </a:lnTo>
                <a:lnTo>
                  <a:pt x="859129" y="1162130"/>
                </a:lnTo>
                <a:lnTo>
                  <a:pt x="855343" y="1214314"/>
                </a:lnTo>
                <a:lnTo>
                  <a:pt x="849363" y="1264634"/>
                </a:lnTo>
                <a:lnTo>
                  <a:pt x="840912" y="1312725"/>
                </a:lnTo>
                <a:lnTo>
                  <a:pt x="829710" y="1358221"/>
                </a:lnTo>
                <a:lnTo>
                  <a:pt x="815478" y="1400756"/>
                </a:lnTo>
                <a:lnTo>
                  <a:pt x="797937" y="1439964"/>
                </a:lnTo>
                <a:lnTo>
                  <a:pt x="776026" y="1476104"/>
                </a:lnTo>
                <a:lnTo>
                  <a:pt x="749231" y="1509826"/>
                </a:lnTo>
                <a:lnTo>
                  <a:pt x="718094" y="1541347"/>
                </a:lnTo>
                <a:lnTo>
                  <a:pt x="683156" y="1570884"/>
                </a:lnTo>
                <a:lnTo>
                  <a:pt x="644959" y="1598654"/>
                </a:lnTo>
                <a:lnTo>
                  <a:pt x="604044" y="1624874"/>
                </a:lnTo>
                <a:lnTo>
                  <a:pt x="560952" y="1649761"/>
                </a:lnTo>
                <a:lnTo>
                  <a:pt x="516225" y="1673533"/>
                </a:lnTo>
                <a:lnTo>
                  <a:pt x="470404" y="1696405"/>
                </a:lnTo>
                <a:lnTo>
                  <a:pt x="424030" y="1718596"/>
                </a:lnTo>
                <a:lnTo>
                  <a:pt x="377645" y="1740321"/>
                </a:lnTo>
                <a:lnTo>
                  <a:pt x="331790" y="1761799"/>
                </a:lnTo>
                <a:lnTo>
                  <a:pt x="287006" y="1783246"/>
                </a:lnTo>
                <a:lnTo>
                  <a:pt x="243835" y="1804879"/>
                </a:lnTo>
                <a:lnTo>
                  <a:pt x="202818" y="1826915"/>
                </a:lnTo>
                <a:lnTo>
                  <a:pt x="164497" y="1849571"/>
                </a:lnTo>
                <a:lnTo>
                  <a:pt x="129412" y="1873065"/>
                </a:lnTo>
                <a:lnTo>
                  <a:pt x="98105" y="1897613"/>
                </a:lnTo>
                <a:lnTo>
                  <a:pt x="48992" y="1950739"/>
                </a:lnTo>
                <a:lnTo>
                  <a:pt x="16796" y="2019573"/>
                </a:lnTo>
                <a:lnTo>
                  <a:pt x="6490" y="2060406"/>
                </a:lnTo>
                <a:lnTo>
                  <a:pt x="1006" y="2102184"/>
                </a:lnTo>
                <a:lnTo>
                  <a:pt x="0" y="2144838"/>
                </a:lnTo>
                <a:lnTo>
                  <a:pt x="3125" y="2188302"/>
                </a:lnTo>
                <a:lnTo>
                  <a:pt x="10039" y="2232508"/>
                </a:lnTo>
                <a:lnTo>
                  <a:pt x="20397" y="2277388"/>
                </a:lnTo>
                <a:lnTo>
                  <a:pt x="33855" y="2322876"/>
                </a:lnTo>
                <a:lnTo>
                  <a:pt x="50067" y="2368902"/>
                </a:lnTo>
                <a:lnTo>
                  <a:pt x="68690" y="2415401"/>
                </a:lnTo>
                <a:lnTo>
                  <a:pt x="89380" y="2462304"/>
                </a:lnTo>
                <a:lnTo>
                  <a:pt x="111791" y="2509545"/>
                </a:lnTo>
                <a:lnTo>
                  <a:pt x="135580" y="2557055"/>
                </a:lnTo>
                <a:lnTo>
                  <a:pt x="160402" y="2604767"/>
                </a:lnTo>
                <a:lnTo>
                  <a:pt x="185913" y="2652614"/>
                </a:lnTo>
                <a:lnTo>
                  <a:pt x="211769" y="2700528"/>
                </a:lnTo>
              </a:path>
            </a:pathLst>
          </a:custGeom>
          <a:ln w="9144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376169" y="5210555"/>
            <a:ext cx="370205" cy="451484"/>
          </a:xfrm>
          <a:custGeom>
            <a:avLst/>
            <a:gdLst/>
            <a:ahLst/>
            <a:cxnLst/>
            <a:rect l="l" t="t" r="r" b="b"/>
            <a:pathLst>
              <a:path w="370205" h="451485">
                <a:moveTo>
                  <a:pt x="225894" y="0"/>
                </a:moveTo>
                <a:lnTo>
                  <a:pt x="262436" y="41547"/>
                </a:lnTo>
                <a:lnTo>
                  <a:pt x="296946" y="82845"/>
                </a:lnTo>
                <a:lnTo>
                  <a:pt x="327199" y="123449"/>
                </a:lnTo>
                <a:lnTo>
                  <a:pt x="350967" y="162915"/>
                </a:lnTo>
                <a:lnTo>
                  <a:pt x="366026" y="200796"/>
                </a:lnTo>
                <a:lnTo>
                  <a:pt x="370150" y="236648"/>
                </a:lnTo>
                <a:lnTo>
                  <a:pt x="361111" y="270027"/>
                </a:lnTo>
                <a:lnTo>
                  <a:pt x="297083" y="325570"/>
                </a:lnTo>
                <a:lnTo>
                  <a:pt x="246016" y="352170"/>
                </a:lnTo>
                <a:lnTo>
                  <a:pt x="188909" y="377243"/>
                </a:lnTo>
                <a:lnTo>
                  <a:pt x="130757" y="400232"/>
                </a:lnTo>
                <a:lnTo>
                  <a:pt x="76558" y="420578"/>
                </a:lnTo>
                <a:lnTo>
                  <a:pt x="31307" y="437721"/>
                </a:lnTo>
                <a:lnTo>
                  <a:pt x="0" y="451104"/>
                </a:lnTo>
              </a:path>
            </a:pathLst>
          </a:custGeom>
          <a:ln w="9144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680716" y="3210420"/>
            <a:ext cx="1491615" cy="1864995"/>
          </a:xfrm>
          <a:custGeom>
            <a:avLst/>
            <a:gdLst/>
            <a:ahLst/>
            <a:cxnLst/>
            <a:rect l="l" t="t" r="r" b="b"/>
            <a:pathLst>
              <a:path w="1491614" h="1864995">
                <a:moveTo>
                  <a:pt x="0" y="21058"/>
                </a:moveTo>
                <a:lnTo>
                  <a:pt x="39805" y="12300"/>
                </a:lnTo>
                <a:lnTo>
                  <a:pt x="80080" y="4939"/>
                </a:lnTo>
                <a:lnTo>
                  <a:pt x="121179" y="374"/>
                </a:lnTo>
                <a:lnTo>
                  <a:pt x="163453" y="0"/>
                </a:lnTo>
                <a:lnTo>
                  <a:pt x="207256" y="5214"/>
                </a:lnTo>
                <a:lnTo>
                  <a:pt x="252941" y="17414"/>
                </a:lnTo>
                <a:lnTo>
                  <a:pt x="300860" y="37996"/>
                </a:lnTo>
                <a:lnTo>
                  <a:pt x="351366" y="68357"/>
                </a:lnTo>
                <a:lnTo>
                  <a:pt x="404812" y="109895"/>
                </a:lnTo>
                <a:lnTo>
                  <a:pt x="459321" y="163587"/>
                </a:lnTo>
                <a:lnTo>
                  <a:pt x="488173" y="196239"/>
                </a:lnTo>
                <a:lnTo>
                  <a:pt x="517929" y="232189"/>
                </a:lnTo>
                <a:lnTo>
                  <a:pt x="548468" y="271006"/>
                </a:lnTo>
                <a:lnTo>
                  <a:pt x="579670" y="312259"/>
                </a:lnTo>
                <a:lnTo>
                  <a:pt x="611413" y="355519"/>
                </a:lnTo>
                <a:lnTo>
                  <a:pt x="643577" y="400356"/>
                </a:lnTo>
                <a:lnTo>
                  <a:pt x="676041" y="446339"/>
                </a:lnTo>
                <a:lnTo>
                  <a:pt x="708684" y="493037"/>
                </a:lnTo>
                <a:lnTo>
                  <a:pt x="741386" y="540022"/>
                </a:lnTo>
                <a:lnTo>
                  <a:pt x="774025" y="586862"/>
                </a:lnTo>
                <a:lnTo>
                  <a:pt x="806481" y="633127"/>
                </a:lnTo>
                <a:lnTo>
                  <a:pt x="838632" y="678388"/>
                </a:lnTo>
                <a:lnTo>
                  <a:pt x="870359" y="722214"/>
                </a:lnTo>
                <a:lnTo>
                  <a:pt x="901540" y="764174"/>
                </a:lnTo>
                <a:lnTo>
                  <a:pt x="932054" y="803839"/>
                </a:lnTo>
                <a:lnTo>
                  <a:pt x="961781" y="840778"/>
                </a:lnTo>
                <a:lnTo>
                  <a:pt x="990600" y="874562"/>
                </a:lnTo>
                <a:lnTo>
                  <a:pt x="1030423" y="916303"/>
                </a:lnTo>
                <a:lnTo>
                  <a:pt x="1072520" y="954798"/>
                </a:lnTo>
                <a:lnTo>
                  <a:pt x="1116151" y="990490"/>
                </a:lnTo>
                <a:lnTo>
                  <a:pt x="1160578" y="1023824"/>
                </a:lnTo>
                <a:lnTo>
                  <a:pt x="1205060" y="1055243"/>
                </a:lnTo>
                <a:lnTo>
                  <a:pt x="1248858" y="1085191"/>
                </a:lnTo>
                <a:lnTo>
                  <a:pt x="1291232" y="1114112"/>
                </a:lnTo>
                <a:lnTo>
                  <a:pt x="1331445" y="1142451"/>
                </a:lnTo>
                <a:lnTo>
                  <a:pt x="1368755" y="1170651"/>
                </a:lnTo>
                <a:lnTo>
                  <a:pt x="1402424" y="1199156"/>
                </a:lnTo>
                <a:lnTo>
                  <a:pt x="1431712" y="1228410"/>
                </a:lnTo>
                <a:lnTo>
                  <a:pt x="1455880" y="1258857"/>
                </a:lnTo>
                <a:lnTo>
                  <a:pt x="1485900" y="1325107"/>
                </a:lnTo>
                <a:lnTo>
                  <a:pt x="1491369" y="1363567"/>
                </a:lnTo>
                <a:lnTo>
                  <a:pt x="1490544" y="1402755"/>
                </a:lnTo>
                <a:lnTo>
                  <a:pt x="1483949" y="1442610"/>
                </a:lnTo>
                <a:lnTo>
                  <a:pt x="1472107" y="1483072"/>
                </a:lnTo>
                <a:lnTo>
                  <a:pt x="1455544" y="1524078"/>
                </a:lnTo>
                <a:lnTo>
                  <a:pt x="1434784" y="1565570"/>
                </a:lnTo>
                <a:lnTo>
                  <a:pt x="1410353" y="1607487"/>
                </a:lnTo>
                <a:lnTo>
                  <a:pt x="1382773" y="1649767"/>
                </a:lnTo>
                <a:lnTo>
                  <a:pt x="1352571" y="1692350"/>
                </a:lnTo>
                <a:lnTo>
                  <a:pt x="1320271" y="1735175"/>
                </a:lnTo>
                <a:lnTo>
                  <a:pt x="1286396" y="1778183"/>
                </a:lnTo>
                <a:lnTo>
                  <a:pt x="1251473" y="1821312"/>
                </a:lnTo>
                <a:lnTo>
                  <a:pt x="1216025" y="1864501"/>
                </a:lnTo>
              </a:path>
            </a:pathLst>
          </a:custGeom>
          <a:ln w="9144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760027" y="3702523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36304" y="4512072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14635" y="1573047"/>
            <a:ext cx="14789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latin typeface="Calibri"/>
                <a:cs typeface="Calibri"/>
              </a:rPr>
              <a:t>Ancestors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v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728518" y="2014727"/>
            <a:ext cx="1034415" cy="904875"/>
          </a:xfrm>
          <a:custGeom>
            <a:avLst/>
            <a:gdLst/>
            <a:ahLst/>
            <a:cxnLst/>
            <a:rect l="l" t="t" r="r" b="b"/>
            <a:pathLst>
              <a:path w="1034414" h="904875">
                <a:moveTo>
                  <a:pt x="1034237" y="0"/>
                </a:moveTo>
                <a:lnTo>
                  <a:pt x="0" y="904595"/>
                </a:lnTo>
              </a:path>
            </a:pathLst>
          </a:custGeom>
          <a:ln w="1270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680714" y="2882285"/>
            <a:ext cx="82550" cy="79375"/>
          </a:xfrm>
          <a:custGeom>
            <a:avLst/>
            <a:gdLst/>
            <a:ahLst/>
            <a:cxnLst/>
            <a:rect l="l" t="t" r="r" b="b"/>
            <a:pathLst>
              <a:path w="82550" h="79375">
                <a:moveTo>
                  <a:pt x="32270" y="0"/>
                </a:moveTo>
                <a:lnTo>
                  <a:pt x="0" y="78841"/>
                </a:lnTo>
                <a:lnTo>
                  <a:pt x="82435" y="57353"/>
                </a:lnTo>
                <a:lnTo>
                  <a:pt x="3227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463353" y="5480303"/>
            <a:ext cx="1648460" cy="391160"/>
          </a:xfrm>
          <a:custGeom>
            <a:avLst/>
            <a:gdLst/>
            <a:ahLst/>
            <a:cxnLst/>
            <a:rect l="l" t="t" r="r" b="b"/>
            <a:pathLst>
              <a:path w="1648460" h="391160">
                <a:moveTo>
                  <a:pt x="1648142" y="0"/>
                </a:moveTo>
                <a:lnTo>
                  <a:pt x="0" y="390740"/>
                </a:lnTo>
              </a:path>
            </a:pathLst>
          </a:custGeom>
          <a:ln w="1270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401566" y="5831034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5">
                <a:moveTo>
                  <a:pt x="65354" y="0"/>
                </a:moveTo>
                <a:lnTo>
                  <a:pt x="0" y="54648"/>
                </a:lnTo>
                <a:lnTo>
                  <a:pt x="82931" y="74142"/>
                </a:lnTo>
                <a:lnTo>
                  <a:pt x="65354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642103" y="6327647"/>
            <a:ext cx="1260475" cy="0"/>
          </a:xfrm>
          <a:custGeom>
            <a:avLst/>
            <a:gdLst/>
            <a:ahLst/>
            <a:cxnLst/>
            <a:rect l="l" t="t" r="r" b="b"/>
            <a:pathLst>
              <a:path w="1260475" h="0">
                <a:moveTo>
                  <a:pt x="0" y="0"/>
                </a:moveTo>
                <a:lnTo>
                  <a:pt x="1260348" y="0"/>
                </a:lnTo>
              </a:path>
            </a:pathLst>
          </a:custGeom>
          <a:ln w="9144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4629403" y="5271227"/>
            <a:ext cx="2649220" cy="1204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3405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Subtree </a:t>
            </a:r>
            <a:r>
              <a:rPr dirty="0" sz="2000" spc="-15">
                <a:latin typeface="Calibri"/>
                <a:cs typeface="Calibri"/>
              </a:rPr>
              <a:t>rooted at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w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499870" algn="l"/>
              </a:tabLst>
            </a:pPr>
            <a:r>
              <a:rPr dirty="0" sz="20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	Back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edge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382767" y="3889247"/>
            <a:ext cx="3438143" cy="11506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366003" y="3866400"/>
            <a:ext cx="3191255" cy="1297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366003" y="5085321"/>
            <a:ext cx="3191255" cy="48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5337047" y="3996054"/>
            <a:ext cx="3377565" cy="1089660"/>
          </a:xfrm>
          <a:prstGeom prst="rect">
            <a:avLst/>
          </a:prstGeom>
          <a:solidFill>
            <a:srgbClr val="CCFFCC"/>
          </a:solidFill>
          <a:ln w="34747">
            <a:solidFill>
              <a:srgbClr val="339966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91440" marR="417195">
              <a:lnSpc>
                <a:spcPts val="1939"/>
              </a:lnSpc>
              <a:spcBef>
                <a:spcPts val="265"/>
              </a:spcBef>
            </a:pPr>
            <a:r>
              <a:rPr dirty="0" sz="1800">
                <a:latin typeface="Calibri"/>
                <a:cs typeface="Calibri"/>
              </a:rPr>
              <a:t>If </a:t>
            </a:r>
            <a:r>
              <a:rPr dirty="0" sz="1800" i="1">
                <a:latin typeface="Calibri"/>
                <a:cs typeface="Calibri"/>
              </a:rPr>
              <a:t>v </a:t>
            </a:r>
            <a:r>
              <a:rPr dirty="0" sz="1800" spc="-5">
                <a:latin typeface="Calibri"/>
                <a:cs typeface="Calibri"/>
              </a:rPr>
              <a:t>is the </a:t>
            </a:r>
            <a:r>
              <a:rPr dirty="0" sz="1800" spc="-10">
                <a:latin typeface="Calibri"/>
                <a:cs typeface="Calibri"/>
              </a:rPr>
              <a:t>articulation </a:t>
            </a:r>
            <a:r>
              <a:rPr dirty="0" sz="1800" spc="-5">
                <a:latin typeface="Calibri"/>
                <a:cs typeface="Calibri"/>
              </a:rPr>
              <a:t>point  </a:t>
            </a:r>
            <a:r>
              <a:rPr dirty="0" sz="1800" spc="-10">
                <a:latin typeface="Calibri"/>
                <a:cs typeface="Calibri"/>
              </a:rPr>
              <a:t>farthest </a:t>
            </a:r>
            <a:r>
              <a:rPr dirty="0" sz="1800" spc="-20">
                <a:latin typeface="Calibri"/>
                <a:cs typeface="Calibri"/>
              </a:rPr>
              <a:t>away </a:t>
            </a:r>
            <a:r>
              <a:rPr dirty="0" sz="1800" spc="-10">
                <a:latin typeface="Calibri"/>
                <a:cs typeface="Calibri"/>
              </a:rPr>
              <a:t>from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root </a:t>
            </a:r>
            <a:r>
              <a:rPr dirty="0" sz="1800" spc="-5">
                <a:latin typeface="Calibri"/>
                <a:cs typeface="Calibri"/>
              </a:rPr>
              <a:t>on  </a:t>
            </a:r>
            <a:r>
              <a:rPr dirty="0" sz="1800" spc="-5" i="1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branch, </a:t>
            </a:r>
            <a:r>
              <a:rPr dirty="0" sz="1800" spc="-5">
                <a:latin typeface="Calibri"/>
                <a:cs typeface="Calibri"/>
              </a:rPr>
              <a:t>then one  bicomponent is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detected.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14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2336" y="384047"/>
            <a:ext cx="7060690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37019" y="384047"/>
            <a:ext cx="2101583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3306" y="532767"/>
            <a:ext cx="75368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Updating the value of</a:t>
            </a:r>
            <a:r>
              <a:rPr dirty="0" spc="10"/>
              <a:t> </a:t>
            </a:r>
            <a:r>
              <a:rPr dirty="0" spc="-5" i="1">
                <a:solidFill>
                  <a:srgbClr val="FF0000"/>
                </a:solidFill>
                <a:latin typeface="Palatino Linotype"/>
                <a:cs typeface="Palatino Linotype"/>
              </a:rPr>
              <a:t>back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9565" y="1814321"/>
            <a:ext cx="7823200" cy="295148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v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first</a:t>
            </a:r>
            <a:r>
              <a:rPr dirty="0" sz="30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discovered</a:t>
            </a:r>
            <a:endParaRPr sz="3000">
              <a:latin typeface="Palatino Linotype"/>
              <a:cs typeface="Palatino Linotype"/>
            </a:endParaRPr>
          </a:p>
          <a:p>
            <a:pPr marL="927100">
              <a:lnSpc>
                <a:spcPct val="100000"/>
              </a:lnSpc>
              <a:spcBef>
                <a:spcPts val="720"/>
              </a:spcBef>
            </a:pPr>
            <a:r>
              <a:rPr dirty="0" sz="3000" spc="-15" b="1" i="1">
                <a:solidFill>
                  <a:srgbClr val="0000CC"/>
                </a:solidFill>
                <a:latin typeface="Palatino Linotype"/>
                <a:cs typeface="Palatino Linotype"/>
              </a:rPr>
              <a:t>back</a:t>
            </a:r>
            <a:r>
              <a:rPr dirty="0" sz="3000" spc="-15" b="1">
                <a:solidFill>
                  <a:srgbClr val="0000CC"/>
                </a:solidFill>
                <a:latin typeface="Palatino Linotype"/>
                <a:cs typeface="Palatino Linotype"/>
              </a:rPr>
              <a:t>=</a:t>
            </a:r>
            <a:r>
              <a:rPr dirty="0" sz="3000" spc="-15" b="1" i="1">
                <a:solidFill>
                  <a:srgbClr val="0000CC"/>
                </a:solidFill>
                <a:latin typeface="Palatino Linotype"/>
                <a:cs typeface="Palatino Linotype"/>
              </a:rPr>
              <a:t>discoverTime</a:t>
            </a:r>
            <a:r>
              <a:rPr dirty="0" sz="3000" spc="-15" b="1">
                <a:solidFill>
                  <a:srgbClr val="0000CC"/>
                </a:solidFill>
                <a:latin typeface="Palatino Linotype"/>
                <a:cs typeface="Palatino Linotype"/>
              </a:rPr>
              <a:t>(</a:t>
            </a:r>
            <a:r>
              <a:rPr dirty="0" sz="3000" spc="-15" b="1" i="1">
                <a:solidFill>
                  <a:srgbClr val="0000CC"/>
                </a:solidFill>
                <a:latin typeface="Palatino Linotype"/>
                <a:cs typeface="Palatino Linotype"/>
              </a:rPr>
              <a:t>v</a:t>
            </a:r>
            <a:r>
              <a:rPr dirty="0" sz="3000" spc="-15" b="1">
                <a:solidFill>
                  <a:srgbClr val="0000CC"/>
                </a:solidFill>
                <a:latin typeface="Palatino Linotype"/>
                <a:cs typeface="Palatino Linotype"/>
              </a:rPr>
              <a:t>)</a:t>
            </a:r>
            <a:endParaRPr sz="3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40" b="1">
                <a:solidFill>
                  <a:srgbClr val="3E3E3E"/>
                </a:solidFill>
                <a:latin typeface="Palatino Linotype"/>
                <a:cs typeface="Palatino Linotype"/>
              </a:rPr>
              <a:t>Trying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to explore,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but a back edge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vw</a:t>
            </a:r>
            <a:r>
              <a:rPr dirty="0" sz="3000" spc="-20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from</a:t>
            </a:r>
            <a:endParaRPr sz="3000">
              <a:latin typeface="Palatino Linotype"/>
              <a:cs typeface="Palatino Linotype"/>
            </a:endParaRPr>
          </a:p>
          <a:p>
            <a:pPr marL="355600">
              <a:lnSpc>
                <a:spcPct val="100000"/>
              </a:lnSpc>
            </a:pP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3000" spc="-15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encountered</a:t>
            </a:r>
            <a:endParaRPr sz="3000">
              <a:latin typeface="Palatino Linotype"/>
              <a:cs typeface="Palatino Linotype"/>
            </a:endParaRPr>
          </a:p>
          <a:p>
            <a:pPr marL="927100">
              <a:lnSpc>
                <a:spcPct val="100000"/>
              </a:lnSpc>
              <a:spcBef>
                <a:spcPts val="1800"/>
              </a:spcBef>
            </a:pPr>
            <a:r>
              <a:rPr dirty="0" sz="30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back=</a:t>
            </a:r>
            <a:r>
              <a:rPr dirty="0" sz="3000" spc="-5" b="1">
                <a:solidFill>
                  <a:srgbClr val="0000CC"/>
                </a:solidFill>
                <a:latin typeface="Palatino Linotype"/>
                <a:cs typeface="Palatino Linotype"/>
              </a:rPr>
              <a:t>min</a:t>
            </a:r>
            <a:r>
              <a:rPr dirty="0" sz="30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(back,</a:t>
            </a:r>
            <a:r>
              <a:rPr dirty="0" sz="3000" spc="5" b="1" i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3000" spc="-20" b="1" i="1">
                <a:solidFill>
                  <a:srgbClr val="0000CC"/>
                </a:solidFill>
                <a:latin typeface="Palatino Linotype"/>
                <a:cs typeface="Palatino Linotype"/>
              </a:rPr>
              <a:t>discoverTime(w))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565" y="4740402"/>
            <a:ext cx="498221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5496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Backtracking from </a:t>
            </a: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w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v </a:t>
            </a:r>
            <a:r>
              <a:rPr dirty="0" sz="3000" b="1" i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back</a:t>
            </a:r>
            <a:r>
              <a:rPr dirty="0" sz="3000" spc="-5" b="1">
                <a:solidFill>
                  <a:srgbClr val="0000CC"/>
                </a:solidFill>
                <a:latin typeface="Palatino Linotype"/>
                <a:cs typeface="Palatino Linotype"/>
              </a:rPr>
              <a:t>=min(</a:t>
            </a:r>
            <a:r>
              <a:rPr dirty="0" sz="30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back,</a:t>
            </a:r>
            <a:r>
              <a:rPr dirty="0" sz="3000" spc="-50" b="1" i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wback</a:t>
            </a:r>
            <a:r>
              <a:rPr dirty="0" sz="3000" spc="-5" b="1">
                <a:solidFill>
                  <a:srgbClr val="0000CC"/>
                </a:solidFill>
                <a:latin typeface="Palatino Linotype"/>
                <a:cs typeface="Palatino Linotype"/>
              </a:rPr>
              <a:t>)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29071" y="4919471"/>
            <a:ext cx="3412235" cy="1822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63411" y="5193791"/>
            <a:ext cx="80403" cy="656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963411" y="6359804"/>
            <a:ext cx="141160" cy="775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174240" y="6374422"/>
            <a:ext cx="136131" cy="629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58124" y="6413296"/>
            <a:ext cx="77190" cy="24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76570" y="4946383"/>
            <a:ext cx="3317439" cy="17290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76565" y="4946419"/>
            <a:ext cx="3317875" cy="1729105"/>
          </a:xfrm>
          <a:custGeom>
            <a:avLst/>
            <a:gdLst/>
            <a:ahLst/>
            <a:cxnLst/>
            <a:rect l="l" t="t" r="r" b="b"/>
            <a:pathLst>
              <a:path w="3317875" h="1729104">
                <a:moveTo>
                  <a:pt x="301903" y="569260"/>
                </a:moveTo>
                <a:lnTo>
                  <a:pt x="297307" y="529276"/>
                </a:lnTo>
                <a:lnTo>
                  <a:pt x="298763" y="489968"/>
                </a:lnTo>
                <a:lnTo>
                  <a:pt x="306000" y="451590"/>
                </a:lnTo>
                <a:lnTo>
                  <a:pt x="318747" y="414393"/>
                </a:lnTo>
                <a:lnTo>
                  <a:pt x="336734" y="378630"/>
                </a:lnTo>
                <a:lnTo>
                  <a:pt x="359690" y="344554"/>
                </a:lnTo>
                <a:lnTo>
                  <a:pt x="387345" y="312417"/>
                </a:lnTo>
                <a:lnTo>
                  <a:pt x="419429" y="282472"/>
                </a:lnTo>
                <a:lnTo>
                  <a:pt x="455670" y="254970"/>
                </a:lnTo>
                <a:lnTo>
                  <a:pt x="495799" y="230164"/>
                </a:lnTo>
                <a:lnTo>
                  <a:pt x="539545" y="208308"/>
                </a:lnTo>
                <a:lnTo>
                  <a:pt x="586637" y="189652"/>
                </a:lnTo>
                <a:lnTo>
                  <a:pt x="636804" y="174451"/>
                </a:lnTo>
                <a:lnTo>
                  <a:pt x="689777" y="162955"/>
                </a:lnTo>
                <a:lnTo>
                  <a:pt x="745285" y="155418"/>
                </a:lnTo>
                <a:lnTo>
                  <a:pt x="794568" y="152352"/>
                </a:lnTo>
                <a:lnTo>
                  <a:pt x="843759" y="152627"/>
                </a:lnTo>
                <a:lnTo>
                  <a:pt x="892532" y="156197"/>
                </a:lnTo>
                <a:lnTo>
                  <a:pt x="940560" y="163015"/>
                </a:lnTo>
                <a:lnTo>
                  <a:pt x="987516" y="173035"/>
                </a:lnTo>
                <a:lnTo>
                  <a:pt x="1033074" y="186211"/>
                </a:lnTo>
                <a:lnTo>
                  <a:pt x="1076908" y="202497"/>
                </a:lnTo>
                <a:lnTo>
                  <a:pt x="1103790" y="171354"/>
                </a:lnTo>
                <a:lnTo>
                  <a:pt x="1135183" y="143445"/>
                </a:lnTo>
                <a:lnTo>
                  <a:pt x="1170568" y="118883"/>
                </a:lnTo>
                <a:lnTo>
                  <a:pt x="1209427" y="97780"/>
                </a:lnTo>
                <a:lnTo>
                  <a:pt x="1251242" y="80249"/>
                </a:lnTo>
                <a:lnTo>
                  <a:pt x="1295495" y="66403"/>
                </a:lnTo>
                <a:lnTo>
                  <a:pt x="1341666" y="56354"/>
                </a:lnTo>
                <a:lnTo>
                  <a:pt x="1389239" y="50216"/>
                </a:lnTo>
                <a:lnTo>
                  <a:pt x="1437695" y="48101"/>
                </a:lnTo>
                <a:lnTo>
                  <a:pt x="1486515" y="50121"/>
                </a:lnTo>
                <a:lnTo>
                  <a:pt x="1535181" y="56391"/>
                </a:lnTo>
                <a:lnTo>
                  <a:pt x="1583176" y="67021"/>
                </a:lnTo>
                <a:lnTo>
                  <a:pt x="1629980" y="82126"/>
                </a:lnTo>
                <a:lnTo>
                  <a:pt x="1680034" y="104462"/>
                </a:lnTo>
                <a:lnTo>
                  <a:pt x="1725040" y="131694"/>
                </a:lnTo>
                <a:lnTo>
                  <a:pt x="1753198" y="98563"/>
                </a:lnTo>
                <a:lnTo>
                  <a:pt x="1787542" y="69838"/>
                </a:lnTo>
                <a:lnTo>
                  <a:pt x="1827147" y="45740"/>
                </a:lnTo>
                <a:lnTo>
                  <a:pt x="1871089" y="26487"/>
                </a:lnTo>
                <a:lnTo>
                  <a:pt x="1918443" y="12300"/>
                </a:lnTo>
                <a:lnTo>
                  <a:pt x="1968285" y="3398"/>
                </a:lnTo>
                <a:lnTo>
                  <a:pt x="2019689" y="0"/>
                </a:lnTo>
                <a:lnTo>
                  <a:pt x="2071732" y="2325"/>
                </a:lnTo>
                <a:lnTo>
                  <a:pt x="2123489" y="10595"/>
                </a:lnTo>
                <a:lnTo>
                  <a:pt x="2174035" y="25027"/>
                </a:lnTo>
                <a:lnTo>
                  <a:pt x="2237956" y="54577"/>
                </a:lnTo>
                <a:lnTo>
                  <a:pt x="2290799" y="93632"/>
                </a:lnTo>
                <a:lnTo>
                  <a:pt x="2326076" y="67880"/>
                </a:lnTo>
                <a:lnTo>
                  <a:pt x="2364979" y="46224"/>
                </a:lnTo>
                <a:lnTo>
                  <a:pt x="2406882" y="28701"/>
                </a:lnTo>
                <a:lnTo>
                  <a:pt x="2451161" y="15346"/>
                </a:lnTo>
                <a:lnTo>
                  <a:pt x="2497189" y="6196"/>
                </a:lnTo>
                <a:lnTo>
                  <a:pt x="2544340" y="1289"/>
                </a:lnTo>
                <a:lnTo>
                  <a:pt x="2591990" y="660"/>
                </a:lnTo>
                <a:lnTo>
                  <a:pt x="2639513" y="4347"/>
                </a:lnTo>
                <a:lnTo>
                  <a:pt x="2686283" y="12385"/>
                </a:lnTo>
                <a:lnTo>
                  <a:pt x="2731673" y="24811"/>
                </a:lnTo>
                <a:lnTo>
                  <a:pt x="2775060" y="41662"/>
                </a:lnTo>
                <a:lnTo>
                  <a:pt x="2815817" y="62975"/>
                </a:lnTo>
                <a:lnTo>
                  <a:pt x="2861137" y="95342"/>
                </a:lnTo>
                <a:lnTo>
                  <a:pt x="2897677" y="132463"/>
                </a:lnTo>
                <a:lnTo>
                  <a:pt x="2924722" y="173460"/>
                </a:lnTo>
                <a:lnTo>
                  <a:pt x="2941560" y="217457"/>
                </a:lnTo>
                <a:lnTo>
                  <a:pt x="2994130" y="230392"/>
                </a:lnTo>
                <a:lnTo>
                  <a:pt x="3042634" y="247806"/>
                </a:lnTo>
                <a:lnTo>
                  <a:pt x="3086729" y="269273"/>
                </a:lnTo>
                <a:lnTo>
                  <a:pt x="3126073" y="294367"/>
                </a:lnTo>
                <a:lnTo>
                  <a:pt x="3160325" y="322663"/>
                </a:lnTo>
                <a:lnTo>
                  <a:pt x="3189142" y="353735"/>
                </a:lnTo>
                <a:lnTo>
                  <a:pt x="3212181" y="387157"/>
                </a:lnTo>
                <a:lnTo>
                  <a:pt x="3229101" y="422505"/>
                </a:lnTo>
                <a:lnTo>
                  <a:pt x="3239560" y="459352"/>
                </a:lnTo>
                <a:lnTo>
                  <a:pt x="3243215" y="497272"/>
                </a:lnTo>
                <a:lnTo>
                  <a:pt x="3239724" y="535841"/>
                </a:lnTo>
                <a:lnTo>
                  <a:pt x="3228745" y="574632"/>
                </a:lnTo>
                <a:lnTo>
                  <a:pt x="3210012" y="612859"/>
                </a:lnTo>
                <a:lnTo>
                  <a:pt x="3244152" y="648485"/>
                </a:lnTo>
                <a:lnTo>
                  <a:pt x="3271701" y="685866"/>
                </a:lnTo>
                <a:lnTo>
                  <a:pt x="3292733" y="724612"/>
                </a:lnTo>
                <a:lnTo>
                  <a:pt x="3307319" y="764338"/>
                </a:lnTo>
                <a:lnTo>
                  <a:pt x="3315530" y="804654"/>
                </a:lnTo>
                <a:lnTo>
                  <a:pt x="3317439" y="845173"/>
                </a:lnTo>
                <a:lnTo>
                  <a:pt x="3313117" y="885506"/>
                </a:lnTo>
                <a:lnTo>
                  <a:pt x="3302637" y="925266"/>
                </a:lnTo>
                <a:lnTo>
                  <a:pt x="3286069" y="964064"/>
                </a:lnTo>
                <a:lnTo>
                  <a:pt x="3263485" y="1001513"/>
                </a:lnTo>
                <a:lnTo>
                  <a:pt x="3234958" y="1037224"/>
                </a:lnTo>
                <a:lnTo>
                  <a:pt x="3200559" y="1070810"/>
                </a:lnTo>
                <a:lnTo>
                  <a:pt x="3160360" y="1101883"/>
                </a:lnTo>
                <a:lnTo>
                  <a:pt x="3114432" y="1130054"/>
                </a:lnTo>
                <a:lnTo>
                  <a:pt x="3070452" y="1151573"/>
                </a:lnTo>
                <a:lnTo>
                  <a:pt x="3023778" y="1169709"/>
                </a:lnTo>
                <a:lnTo>
                  <a:pt x="2974800" y="1184346"/>
                </a:lnTo>
                <a:lnTo>
                  <a:pt x="2923905" y="1195369"/>
                </a:lnTo>
                <a:lnTo>
                  <a:pt x="2871481" y="1202660"/>
                </a:lnTo>
                <a:lnTo>
                  <a:pt x="2867577" y="1242117"/>
                </a:lnTo>
                <a:lnTo>
                  <a:pt x="2857054" y="1280073"/>
                </a:lnTo>
                <a:lnTo>
                  <a:pt x="2840330" y="1316235"/>
                </a:lnTo>
                <a:lnTo>
                  <a:pt x="2817824" y="1350311"/>
                </a:lnTo>
                <a:lnTo>
                  <a:pt x="2789956" y="1382009"/>
                </a:lnTo>
                <a:lnTo>
                  <a:pt x="2757145" y="1411034"/>
                </a:lnTo>
                <a:lnTo>
                  <a:pt x="2719810" y="1437097"/>
                </a:lnTo>
                <a:lnTo>
                  <a:pt x="2678370" y="1459902"/>
                </a:lnTo>
                <a:lnTo>
                  <a:pt x="2633244" y="1479160"/>
                </a:lnTo>
                <a:lnTo>
                  <a:pt x="2584851" y="1494576"/>
                </a:lnTo>
                <a:lnTo>
                  <a:pt x="2533611" y="1505858"/>
                </a:lnTo>
                <a:lnTo>
                  <a:pt x="2479942" y="1512714"/>
                </a:lnTo>
                <a:lnTo>
                  <a:pt x="2424263" y="1514851"/>
                </a:lnTo>
                <a:lnTo>
                  <a:pt x="2375429" y="1512658"/>
                </a:lnTo>
                <a:lnTo>
                  <a:pt x="2327447" y="1506698"/>
                </a:lnTo>
                <a:lnTo>
                  <a:pt x="2280743" y="1497061"/>
                </a:lnTo>
                <a:lnTo>
                  <a:pt x="2235742" y="1483832"/>
                </a:lnTo>
                <a:lnTo>
                  <a:pt x="2192869" y="1467099"/>
                </a:lnTo>
                <a:lnTo>
                  <a:pt x="2174967" y="1502624"/>
                </a:lnTo>
                <a:lnTo>
                  <a:pt x="2152557" y="1536038"/>
                </a:lnTo>
                <a:lnTo>
                  <a:pt x="2125962" y="1567220"/>
                </a:lnTo>
                <a:lnTo>
                  <a:pt x="2095509" y="1596044"/>
                </a:lnTo>
                <a:lnTo>
                  <a:pt x="2061521" y="1622388"/>
                </a:lnTo>
                <a:lnTo>
                  <a:pt x="2024323" y="1646128"/>
                </a:lnTo>
                <a:lnTo>
                  <a:pt x="1984240" y="1667140"/>
                </a:lnTo>
                <a:lnTo>
                  <a:pt x="1941595" y="1685301"/>
                </a:lnTo>
                <a:lnTo>
                  <a:pt x="1896714" y="1700487"/>
                </a:lnTo>
                <a:lnTo>
                  <a:pt x="1849921" y="1712574"/>
                </a:lnTo>
                <a:lnTo>
                  <a:pt x="1801541" y="1721438"/>
                </a:lnTo>
                <a:lnTo>
                  <a:pt x="1751898" y="1726957"/>
                </a:lnTo>
                <a:lnTo>
                  <a:pt x="1701317" y="1729006"/>
                </a:lnTo>
                <a:lnTo>
                  <a:pt x="1650122" y="1727461"/>
                </a:lnTo>
                <a:lnTo>
                  <a:pt x="1598638" y="1722200"/>
                </a:lnTo>
                <a:lnTo>
                  <a:pt x="1547189" y="1713098"/>
                </a:lnTo>
                <a:lnTo>
                  <a:pt x="1491208" y="1698480"/>
                </a:lnTo>
                <a:lnTo>
                  <a:pt x="1438298" y="1679515"/>
                </a:lnTo>
                <a:lnTo>
                  <a:pt x="1388928" y="1656453"/>
                </a:lnTo>
                <a:lnTo>
                  <a:pt x="1343566" y="1629541"/>
                </a:lnTo>
                <a:lnTo>
                  <a:pt x="1302683" y="1599026"/>
                </a:lnTo>
                <a:lnTo>
                  <a:pt x="1266747" y="1565156"/>
                </a:lnTo>
                <a:lnTo>
                  <a:pt x="1219313" y="1583456"/>
                </a:lnTo>
                <a:lnTo>
                  <a:pt x="1170620" y="1598389"/>
                </a:lnTo>
                <a:lnTo>
                  <a:pt x="1120953" y="1610006"/>
                </a:lnTo>
                <a:lnTo>
                  <a:pt x="1070600" y="1618359"/>
                </a:lnTo>
                <a:lnTo>
                  <a:pt x="1019848" y="1623497"/>
                </a:lnTo>
                <a:lnTo>
                  <a:pt x="968984" y="1625472"/>
                </a:lnTo>
                <a:lnTo>
                  <a:pt x="918294" y="1624334"/>
                </a:lnTo>
                <a:lnTo>
                  <a:pt x="868066" y="1620135"/>
                </a:lnTo>
                <a:lnTo>
                  <a:pt x="818585" y="1612925"/>
                </a:lnTo>
                <a:lnTo>
                  <a:pt x="770139" y="1602756"/>
                </a:lnTo>
                <a:lnTo>
                  <a:pt x="723016" y="1589678"/>
                </a:lnTo>
                <a:lnTo>
                  <a:pt x="677500" y="1573742"/>
                </a:lnTo>
                <a:lnTo>
                  <a:pt x="633880" y="1554999"/>
                </a:lnTo>
                <a:lnTo>
                  <a:pt x="592443" y="1533500"/>
                </a:lnTo>
                <a:lnTo>
                  <a:pt x="553474" y="1509296"/>
                </a:lnTo>
                <a:lnTo>
                  <a:pt x="517262" y="1482437"/>
                </a:lnTo>
                <a:lnTo>
                  <a:pt x="484092" y="1452975"/>
                </a:lnTo>
                <a:lnTo>
                  <a:pt x="454252" y="1420960"/>
                </a:lnTo>
                <a:lnTo>
                  <a:pt x="448004" y="1413366"/>
                </a:lnTo>
                <a:lnTo>
                  <a:pt x="393622" y="1414764"/>
                </a:lnTo>
                <a:lnTo>
                  <a:pt x="341042" y="1410101"/>
                </a:lnTo>
                <a:lnTo>
                  <a:pt x="291027" y="1399803"/>
                </a:lnTo>
                <a:lnTo>
                  <a:pt x="244342" y="1384297"/>
                </a:lnTo>
                <a:lnTo>
                  <a:pt x="201749" y="1364010"/>
                </a:lnTo>
                <a:lnTo>
                  <a:pt x="164013" y="1339370"/>
                </a:lnTo>
                <a:lnTo>
                  <a:pt x="131897" y="1310805"/>
                </a:lnTo>
                <a:lnTo>
                  <a:pt x="106166" y="1278740"/>
                </a:lnTo>
                <a:lnTo>
                  <a:pt x="87582" y="1243603"/>
                </a:lnTo>
                <a:lnTo>
                  <a:pt x="76910" y="1205822"/>
                </a:lnTo>
                <a:lnTo>
                  <a:pt x="75198" y="1164433"/>
                </a:lnTo>
                <a:lnTo>
                  <a:pt x="83552" y="1123915"/>
                </a:lnTo>
                <a:lnTo>
                  <a:pt x="101560" y="1085152"/>
                </a:lnTo>
                <a:lnTo>
                  <a:pt x="128812" y="1049032"/>
                </a:lnTo>
                <a:lnTo>
                  <a:pt x="164895" y="1016440"/>
                </a:lnTo>
                <a:lnTo>
                  <a:pt x="115920" y="991532"/>
                </a:lnTo>
                <a:lnTo>
                  <a:pt x="75092" y="961667"/>
                </a:lnTo>
                <a:lnTo>
                  <a:pt x="42750" y="927764"/>
                </a:lnTo>
                <a:lnTo>
                  <a:pt x="19229" y="890743"/>
                </a:lnTo>
                <a:lnTo>
                  <a:pt x="4867" y="851522"/>
                </a:lnTo>
                <a:lnTo>
                  <a:pt x="0" y="811022"/>
                </a:lnTo>
                <a:lnTo>
                  <a:pt x="4963" y="770159"/>
                </a:lnTo>
                <a:lnTo>
                  <a:pt x="20095" y="729855"/>
                </a:lnTo>
                <a:lnTo>
                  <a:pt x="45731" y="691028"/>
                </a:lnTo>
                <a:lnTo>
                  <a:pt x="75797" y="660245"/>
                </a:lnTo>
                <a:lnTo>
                  <a:pt x="111800" y="633524"/>
                </a:lnTo>
                <a:lnTo>
                  <a:pt x="152937" y="611234"/>
                </a:lnTo>
                <a:lnTo>
                  <a:pt x="198403" y="593744"/>
                </a:lnTo>
                <a:lnTo>
                  <a:pt x="247395" y="581424"/>
                </a:lnTo>
                <a:lnTo>
                  <a:pt x="299109" y="574645"/>
                </a:lnTo>
                <a:lnTo>
                  <a:pt x="301903" y="569260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45016" y="5956128"/>
            <a:ext cx="194310" cy="32384"/>
          </a:xfrm>
          <a:custGeom>
            <a:avLst/>
            <a:gdLst/>
            <a:ahLst/>
            <a:cxnLst/>
            <a:rect l="l" t="t" r="r" b="b"/>
            <a:pathLst>
              <a:path w="194310" h="32385">
                <a:moveTo>
                  <a:pt x="194271" y="31889"/>
                </a:moveTo>
                <a:lnTo>
                  <a:pt x="143562" y="31948"/>
                </a:lnTo>
                <a:lnTo>
                  <a:pt x="93711" y="26560"/>
                </a:lnTo>
                <a:lnTo>
                  <a:pt x="45572" y="15864"/>
                </a:lnTo>
                <a:lnTo>
                  <a:pt x="0" y="0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25699" y="6336938"/>
            <a:ext cx="85090" cy="15875"/>
          </a:xfrm>
          <a:custGeom>
            <a:avLst/>
            <a:gdLst/>
            <a:ahLst/>
            <a:cxnLst/>
            <a:rect l="l" t="t" r="r" b="b"/>
            <a:pathLst>
              <a:path w="85089" h="15875">
                <a:moveTo>
                  <a:pt x="85001" y="0"/>
                </a:moveTo>
                <a:lnTo>
                  <a:pt x="64316" y="5296"/>
                </a:lnTo>
                <a:lnTo>
                  <a:pt x="43210" y="9613"/>
                </a:lnTo>
                <a:lnTo>
                  <a:pt x="21748" y="12940"/>
                </a:lnTo>
                <a:lnTo>
                  <a:pt x="0" y="15265"/>
                </a:lnTo>
              </a:path>
            </a:pathLst>
          </a:custGeom>
          <a:ln w="9143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791915" y="6434994"/>
            <a:ext cx="51435" cy="69850"/>
          </a:xfrm>
          <a:custGeom>
            <a:avLst/>
            <a:gdLst/>
            <a:ahLst/>
            <a:cxnLst/>
            <a:rect l="l" t="t" r="r" b="b"/>
            <a:pathLst>
              <a:path w="51434" h="69850">
                <a:moveTo>
                  <a:pt x="51206" y="69608"/>
                </a:moveTo>
                <a:lnTo>
                  <a:pt x="36461" y="52953"/>
                </a:lnTo>
                <a:lnTo>
                  <a:pt x="22993" y="35775"/>
                </a:lnTo>
                <a:lnTo>
                  <a:pt x="10829" y="18112"/>
                </a:lnTo>
                <a:lnTo>
                  <a:pt x="0" y="0"/>
                </a:lnTo>
              </a:path>
            </a:pathLst>
          </a:custGeom>
          <a:ln w="9143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69764" y="6331019"/>
            <a:ext cx="20955" cy="76835"/>
          </a:xfrm>
          <a:custGeom>
            <a:avLst/>
            <a:gdLst/>
            <a:ahLst/>
            <a:cxnLst/>
            <a:rect l="l" t="t" r="r" b="b"/>
            <a:pathLst>
              <a:path w="20954" h="76835">
                <a:moveTo>
                  <a:pt x="20459" y="0"/>
                </a:moveTo>
                <a:lnTo>
                  <a:pt x="17475" y="19367"/>
                </a:lnTo>
                <a:lnTo>
                  <a:pt x="13063" y="38579"/>
                </a:lnTo>
                <a:lnTo>
                  <a:pt x="7234" y="57596"/>
                </a:lnTo>
                <a:lnTo>
                  <a:pt x="0" y="76377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196853" y="5859087"/>
            <a:ext cx="249554" cy="285750"/>
          </a:xfrm>
          <a:custGeom>
            <a:avLst/>
            <a:gdLst/>
            <a:ahLst/>
            <a:cxnLst/>
            <a:rect l="l" t="t" r="r" b="b"/>
            <a:pathLst>
              <a:path w="249554" h="285750">
                <a:moveTo>
                  <a:pt x="0" y="0"/>
                </a:moveTo>
                <a:lnTo>
                  <a:pt x="54905" y="22539"/>
                </a:lnTo>
                <a:lnTo>
                  <a:pt x="104007" y="49951"/>
                </a:lnTo>
                <a:lnTo>
                  <a:pt x="146815" y="81677"/>
                </a:lnTo>
                <a:lnTo>
                  <a:pt x="182841" y="117159"/>
                </a:lnTo>
                <a:lnTo>
                  <a:pt x="211598" y="155836"/>
                </a:lnTo>
                <a:lnTo>
                  <a:pt x="232596" y="197151"/>
                </a:lnTo>
                <a:lnTo>
                  <a:pt x="245348" y="240544"/>
                </a:lnTo>
                <a:lnTo>
                  <a:pt x="249364" y="285457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673979" y="5555049"/>
            <a:ext cx="111125" cy="107314"/>
          </a:xfrm>
          <a:custGeom>
            <a:avLst/>
            <a:gdLst/>
            <a:ahLst/>
            <a:cxnLst/>
            <a:rect l="l" t="t" r="r" b="b"/>
            <a:pathLst>
              <a:path w="111125" h="107314">
                <a:moveTo>
                  <a:pt x="111036" y="0"/>
                </a:moveTo>
                <a:lnTo>
                  <a:pt x="89954" y="30056"/>
                </a:lnTo>
                <a:lnTo>
                  <a:pt x="64233" y="58094"/>
                </a:lnTo>
                <a:lnTo>
                  <a:pt x="34155" y="83844"/>
                </a:lnTo>
                <a:lnTo>
                  <a:pt x="0" y="107035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518582" y="5157870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0" y="0"/>
                </a:moveTo>
                <a:lnTo>
                  <a:pt x="2752" y="12557"/>
                </a:lnTo>
                <a:lnTo>
                  <a:pt x="4646" y="25184"/>
                </a:lnTo>
                <a:lnTo>
                  <a:pt x="5681" y="37858"/>
                </a:lnTo>
                <a:lnTo>
                  <a:pt x="5854" y="50558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809465" y="5034438"/>
            <a:ext cx="57150" cy="64769"/>
          </a:xfrm>
          <a:custGeom>
            <a:avLst/>
            <a:gdLst/>
            <a:ahLst/>
            <a:cxnLst/>
            <a:rect l="l" t="t" r="r" b="b"/>
            <a:pathLst>
              <a:path w="57150" h="64770">
                <a:moveTo>
                  <a:pt x="0" y="64465"/>
                </a:moveTo>
                <a:lnTo>
                  <a:pt x="11720" y="47288"/>
                </a:lnTo>
                <a:lnTo>
                  <a:pt x="25146" y="30775"/>
                </a:lnTo>
                <a:lnTo>
                  <a:pt x="40219" y="14991"/>
                </a:lnTo>
                <a:lnTo>
                  <a:pt x="56883" y="0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277436" y="5074024"/>
            <a:ext cx="27940" cy="55880"/>
          </a:xfrm>
          <a:custGeom>
            <a:avLst/>
            <a:gdLst/>
            <a:ahLst/>
            <a:cxnLst/>
            <a:rect l="l" t="t" r="r" b="b"/>
            <a:pathLst>
              <a:path w="27940" h="55879">
                <a:moveTo>
                  <a:pt x="0" y="55600"/>
                </a:moveTo>
                <a:lnTo>
                  <a:pt x="5054" y="41267"/>
                </a:lnTo>
                <a:lnTo>
                  <a:pt x="11345" y="27195"/>
                </a:lnTo>
                <a:lnTo>
                  <a:pt x="18854" y="13425"/>
                </a:lnTo>
                <a:lnTo>
                  <a:pt x="27558" y="0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653079" y="5148510"/>
            <a:ext cx="99695" cy="53975"/>
          </a:xfrm>
          <a:custGeom>
            <a:avLst/>
            <a:gdLst/>
            <a:ahLst/>
            <a:cxnLst/>
            <a:rect l="l" t="t" r="r" b="b"/>
            <a:pathLst>
              <a:path w="99695" h="53975">
                <a:moveTo>
                  <a:pt x="0" y="0"/>
                </a:moveTo>
                <a:lnTo>
                  <a:pt x="26618" y="11855"/>
                </a:lnTo>
                <a:lnTo>
                  <a:pt x="52152" y="24822"/>
                </a:lnTo>
                <a:lnTo>
                  <a:pt x="76534" y="38865"/>
                </a:lnTo>
                <a:lnTo>
                  <a:pt x="99694" y="53949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878480" y="5515692"/>
            <a:ext cx="17780" cy="57150"/>
          </a:xfrm>
          <a:custGeom>
            <a:avLst/>
            <a:gdLst/>
            <a:ahLst/>
            <a:cxnLst/>
            <a:rect l="l" t="t" r="r" b="b"/>
            <a:pathLst>
              <a:path w="17779" h="57150">
                <a:moveTo>
                  <a:pt x="17399" y="56756"/>
                </a:moveTo>
                <a:lnTo>
                  <a:pt x="11865" y="42757"/>
                </a:lnTo>
                <a:lnTo>
                  <a:pt x="7118" y="28621"/>
                </a:lnTo>
                <a:lnTo>
                  <a:pt x="3161" y="14363"/>
                </a:lnTo>
                <a:lnTo>
                  <a:pt x="0" y="0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115376" y="5252647"/>
            <a:ext cx="199453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alibri"/>
                <a:cs typeface="Calibri"/>
              </a:rPr>
              <a:t>The back </a:t>
            </a:r>
            <a:r>
              <a:rPr dirty="0" sz="1600" spc="-10">
                <a:latin typeface="Calibri"/>
                <a:cs typeface="Calibri"/>
              </a:rPr>
              <a:t>value </a:t>
            </a:r>
            <a:r>
              <a:rPr dirty="0" sz="1600" spc="-5">
                <a:latin typeface="Calibri"/>
                <a:cs typeface="Calibri"/>
              </a:rPr>
              <a:t>of </a:t>
            </a:r>
            <a:r>
              <a:rPr dirty="0" sz="1600" spc="-5" i="1">
                <a:latin typeface="Calibri"/>
                <a:cs typeface="Calibri"/>
              </a:rPr>
              <a:t>v </a:t>
            </a:r>
            <a:r>
              <a:rPr dirty="0" sz="1600">
                <a:latin typeface="Calibri"/>
                <a:cs typeface="Calibri"/>
              </a:rPr>
              <a:t>is  </a:t>
            </a:r>
            <a:r>
              <a:rPr dirty="0" sz="1600" spc="-5">
                <a:latin typeface="Calibri"/>
                <a:cs typeface="Calibri"/>
              </a:rPr>
              <a:t>the smallest </a:t>
            </a:r>
            <a:r>
              <a:rPr dirty="0" sz="1600" spc="-10">
                <a:latin typeface="Calibri"/>
                <a:cs typeface="Calibri"/>
              </a:rPr>
              <a:t>discover  </a:t>
            </a:r>
            <a:r>
              <a:rPr dirty="0" sz="1600" spc="-5">
                <a:latin typeface="Calibri"/>
                <a:cs typeface="Calibri"/>
              </a:rPr>
              <a:t>time a back </a:t>
            </a:r>
            <a:r>
              <a:rPr dirty="0" sz="1600" spc="-10">
                <a:latin typeface="Calibri"/>
                <a:cs typeface="Calibri"/>
              </a:rPr>
              <a:t>edge </a:t>
            </a:r>
            <a:r>
              <a:rPr dirty="0" sz="1600" spc="-15">
                <a:latin typeface="Calibri"/>
                <a:cs typeface="Calibri"/>
              </a:rPr>
              <a:t>“sees”  </a:t>
            </a:r>
            <a:r>
              <a:rPr dirty="0" sz="1600" spc="-10">
                <a:latin typeface="Calibri"/>
                <a:cs typeface="Calibri"/>
              </a:rPr>
              <a:t>from </a:t>
            </a:r>
            <a:r>
              <a:rPr dirty="0" sz="1600" spc="-15" b="1">
                <a:solidFill>
                  <a:srgbClr val="FF0000"/>
                </a:solidFill>
                <a:latin typeface="Calibri"/>
                <a:cs typeface="Calibri"/>
              </a:rPr>
              <a:t>any </a:t>
            </a:r>
            <a:r>
              <a:rPr dirty="0" sz="1600" spc="-10">
                <a:latin typeface="Calibri"/>
                <a:cs typeface="Calibri"/>
              </a:rPr>
              <a:t>subtree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 spc="-120" i="1">
                <a:latin typeface="Calibri"/>
                <a:cs typeface="Calibri"/>
              </a:rPr>
              <a:t>v.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14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8084" y="384047"/>
            <a:ext cx="3226308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9054" y="532767"/>
            <a:ext cx="24263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</a:t>
            </a:r>
            <a:r>
              <a:rPr dirty="0"/>
              <a:t>xam</a:t>
            </a:r>
            <a:r>
              <a:rPr dirty="0" spc="-5"/>
              <a:t>pl</a:t>
            </a:r>
            <a:r>
              <a:rPr dirty="0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5606796" y="1834895"/>
            <a:ext cx="1691005" cy="1578610"/>
          </a:xfrm>
          <a:custGeom>
            <a:avLst/>
            <a:gdLst/>
            <a:ahLst/>
            <a:cxnLst/>
            <a:rect l="l" t="t" r="r" b="b"/>
            <a:pathLst>
              <a:path w="1691004" h="1578610">
                <a:moveTo>
                  <a:pt x="0" y="0"/>
                </a:moveTo>
                <a:lnTo>
                  <a:pt x="1690941" y="1578203"/>
                </a:lnTo>
              </a:path>
            </a:pathLst>
          </a:custGeom>
          <a:ln w="12700">
            <a:solidFill>
              <a:srgbClr val="008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62455" y="3376584"/>
            <a:ext cx="81915" cy="80010"/>
          </a:xfrm>
          <a:custGeom>
            <a:avLst/>
            <a:gdLst/>
            <a:ahLst/>
            <a:cxnLst/>
            <a:rect l="l" t="t" r="r" b="b"/>
            <a:pathLst>
              <a:path w="81915" h="80010">
                <a:moveTo>
                  <a:pt x="51993" y="0"/>
                </a:moveTo>
                <a:lnTo>
                  <a:pt x="0" y="55702"/>
                </a:lnTo>
                <a:lnTo>
                  <a:pt x="81699" y="79844"/>
                </a:lnTo>
                <a:lnTo>
                  <a:pt x="51993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00605" y="1863089"/>
            <a:ext cx="506095" cy="502920"/>
          </a:xfrm>
          <a:custGeom>
            <a:avLst/>
            <a:gdLst/>
            <a:ahLst/>
            <a:cxnLst/>
            <a:rect l="l" t="t" r="r" b="b"/>
            <a:pathLst>
              <a:path w="506094" h="502919">
                <a:moveTo>
                  <a:pt x="0" y="251460"/>
                </a:moveTo>
                <a:lnTo>
                  <a:pt x="4075" y="206260"/>
                </a:lnTo>
                <a:lnTo>
                  <a:pt x="15826" y="163718"/>
                </a:lnTo>
                <a:lnTo>
                  <a:pt x="34538" y="124544"/>
                </a:lnTo>
                <a:lnTo>
                  <a:pt x="59496" y="89448"/>
                </a:lnTo>
                <a:lnTo>
                  <a:pt x="89987" y="59141"/>
                </a:lnTo>
                <a:lnTo>
                  <a:pt x="125295" y="34332"/>
                </a:lnTo>
                <a:lnTo>
                  <a:pt x="164707" y="15732"/>
                </a:lnTo>
                <a:lnTo>
                  <a:pt x="207508" y="4051"/>
                </a:lnTo>
                <a:lnTo>
                  <a:pt x="252984" y="0"/>
                </a:lnTo>
                <a:lnTo>
                  <a:pt x="298459" y="4051"/>
                </a:lnTo>
                <a:lnTo>
                  <a:pt x="341260" y="15732"/>
                </a:lnTo>
                <a:lnTo>
                  <a:pt x="380672" y="34332"/>
                </a:lnTo>
                <a:lnTo>
                  <a:pt x="415980" y="59141"/>
                </a:lnTo>
                <a:lnTo>
                  <a:pt x="446471" y="89448"/>
                </a:lnTo>
                <a:lnTo>
                  <a:pt x="471429" y="124544"/>
                </a:lnTo>
                <a:lnTo>
                  <a:pt x="490141" y="163718"/>
                </a:lnTo>
                <a:lnTo>
                  <a:pt x="501892" y="206260"/>
                </a:lnTo>
                <a:lnTo>
                  <a:pt x="505968" y="251460"/>
                </a:lnTo>
                <a:lnTo>
                  <a:pt x="501892" y="296659"/>
                </a:lnTo>
                <a:lnTo>
                  <a:pt x="490141" y="339201"/>
                </a:lnTo>
                <a:lnTo>
                  <a:pt x="471429" y="378375"/>
                </a:lnTo>
                <a:lnTo>
                  <a:pt x="446471" y="413471"/>
                </a:lnTo>
                <a:lnTo>
                  <a:pt x="415980" y="443778"/>
                </a:lnTo>
                <a:lnTo>
                  <a:pt x="380672" y="468587"/>
                </a:lnTo>
                <a:lnTo>
                  <a:pt x="341260" y="487187"/>
                </a:lnTo>
                <a:lnTo>
                  <a:pt x="298459" y="498868"/>
                </a:lnTo>
                <a:lnTo>
                  <a:pt x="252984" y="502920"/>
                </a:lnTo>
                <a:lnTo>
                  <a:pt x="207508" y="498868"/>
                </a:lnTo>
                <a:lnTo>
                  <a:pt x="164707" y="487187"/>
                </a:lnTo>
                <a:lnTo>
                  <a:pt x="125295" y="468587"/>
                </a:lnTo>
                <a:lnTo>
                  <a:pt x="89987" y="443778"/>
                </a:lnTo>
                <a:lnTo>
                  <a:pt x="59496" y="413471"/>
                </a:lnTo>
                <a:lnTo>
                  <a:pt x="34538" y="378375"/>
                </a:lnTo>
                <a:lnTo>
                  <a:pt x="15826" y="339201"/>
                </a:lnTo>
                <a:lnTo>
                  <a:pt x="4075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951989" y="1884191"/>
            <a:ext cx="262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00605" y="2702814"/>
            <a:ext cx="506095" cy="502920"/>
          </a:xfrm>
          <a:custGeom>
            <a:avLst/>
            <a:gdLst/>
            <a:ahLst/>
            <a:cxnLst/>
            <a:rect l="l" t="t" r="r" b="b"/>
            <a:pathLst>
              <a:path w="506094" h="502919">
                <a:moveTo>
                  <a:pt x="0" y="251460"/>
                </a:moveTo>
                <a:lnTo>
                  <a:pt x="4075" y="206260"/>
                </a:lnTo>
                <a:lnTo>
                  <a:pt x="15826" y="163718"/>
                </a:lnTo>
                <a:lnTo>
                  <a:pt x="34538" y="124544"/>
                </a:lnTo>
                <a:lnTo>
                  <a:pt x="59496" y="89448"/>
                </a:lnTo>
                <a:lnTo>
                  <a:pt x="89987" y="59141"/>
                </a:lnTo>
                <a:lnTo>
                  <a:pt x="125295" y="34332"/>
                </a:lnTo>
                <a:lnTo>
                  <a:pt x="164707" y="15732"/>
                </a:lnTo>
                <a:lnTo>
                  <a:pt x="207508" y="4051"/>
                </a:lnTo>
                <a:lnTo>
                  <a:pt x="252984" y="0"/>
                </a:lnTo>
                <a:lnTo>
                  <a:pt x="298459" y="4051"/>
                </a:lnTo>
                <a:lnTo>
                  <a:pt x="341260" y="15732"/>
                </a:lnTo>
                <a:lnTo>
                  <a:pt x="380672" y="34332"/>
                </a:lnTo>
                <a:lnTo>
                  <a:pt x="415980" y="59141"/>
                </a:lnTo>
                <a:lnTo>
                  <a:pt x="446471" y="89448"/>
                </a:lnTo>
                <a:lnTo>
                  <a:pt x="471429" y="124544"/>
                </a:lnTo>
                <a:lnTo>
                  <a:pt x="490141" y="163718"/>
                </a:lnTo>
                <a:lnTo>
                  <a:pt x="501892" y="206260"/>
                </a:lnTo>
                <a:lnTo>
                  <a:pt x="505968" y="251460"/>
                </a:lnTo>
                <a:lnTo>
                  <a:pt x="501892" y="296659"/>
                </a:lnTo>
                <a:lnTo>
                  <a:pt x="490141" y="339201"/>
                </a:lnTo>
                <a:lnTo>
                  <a:pt x="471429" y="378375"/>
                </a:lnTo>
                <a:lnTo>
                  <a:pt x="446471" y="413471"/>
                </a:lnTo>
                <a:lnTo>
                  <a:pt x="415980" y="443778"/>
                </a:lnTo>
                <a:lnTo>
                  <a:pt x="380672" y="468587"/>
                </a:lnTo>
                <a:lnTo>
                  <a:pt x="341260" y="487187"/>
                </a:lnTo>
                <a:lnTo>
                  <a:pt x="298459" y="498868"/>
                </a:lnTo>
                <a:lnTo>
                  <a:pt x="252984" y="502920"/>
                </a:lnTo>
                <a:lnTo>
                  <a:pt x="207508" y="498868"/>
                </a:lnTo>
                <a:lnTo>
                  <a:pt x="164707" y="487187"/>
                </a:lnTo>
                <a:lnTo>
                  <a:pt x="125295" y="468587"/>
                </a:lnTo>
                <a:lnTo>
                  <a:pt x="89987" y="443778"/>
                </a:lnTo>
                <a:lnTo>
                  <a:pt x="59496" y="413471"/>
                </a:lnTo>
                <a:lnTo>
                  <a:pt x="34538" y="378375"/>
                </a:lnTo>
                <a:lnTo>
                  <a:pt x="15826" y="339201"/>
                </a:lnTo>
                <a:lnTo>
                  <a:pt x="4075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51989" y="2723978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72917" y="2283714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19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923539" y="2304878"/>
            <a:ext cx="144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72917" y="3123438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923539" y="3144666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51304" y="2366772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4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51304" y="3159251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4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69235" y="2150364"/>
            <a:ext cx="502920" cy="288290"/>
          </a:xfrm>
          <a:custGeom>
            <a:avLst/>
            <a:gdLst/>
            <a:ahLst/>
            <a:cxnLst/>
            <a:rect l="l" t="t" r="r" b="b"/>
            <a:pathLst>
              <a:path w="502919" h="288289">
                <a:moveTo>
                  <a:pt x="0" y="0"/>
                </a:moveTo>
                <a:lnTo>
                  <a:pt x="502920" y="28803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39339" y="2653283"/>
            <a:ext cx="504825" cy="289560"/>
          </a:xfrm>
          <a:custGeom>
            <a:avLst/>
            <a:gdLst/>
            <a:ahLst/>
            <a:cxnLst/>
            <a:rect l="l" t="t" r="r" b="b"/>
            <a:pathLst>
              <a:path w="504825" h="289560">
                <a:moveTo>
                  <a:pt x="0" y="289560"/>
                </a:moveTo>
                <a:lnTo>
                  <a:pt x="5044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39339" y="3014472"/>
            <a:ext cx="433070" cy="287020"/>
          </a:xfrm>
          <a:custGeom>
            <a:avLst/>
            <a:gdLst/>
            <a:ahLst/>
            <a:cxnLst/>
            <a:rect l="l" t="t" r="r" b="b"/>
            <a:pathLst>
              <a:path w="433069" h="287020">
                <a:moveTo>
                  <a:pt x="0" y="0"/>
                </a:moveTo>
                <a:lnTo>
                  <a:pt x="432816" y="2865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77361" y="4383785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428365" y="4405141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5374" y="4383785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75615" y="4405141"/>
            <a:ext cx="262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39745" y="5535929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690177" y="5557666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62989" y="5535929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213802" y="5557666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00605" y="3542538"/>
            <a:ext cx="506095" cy="502920"/>
          </a:xfrm>
          <a:custGeom>
            <a:avLst/>
            <a:gdLst/>
            <a:ahLst/>
            <a:cxnLst/>
            <a:rect l="l" t="t" r="r" b="b"/>
            <a:pathLst>
              <a:path w="506094" h="502920">
                <a:moveTo>
                  <a:pt x="0" y="251460"/>
                </a:moveTo>
                <a:lnTo>
                  <a:pt x="4075" y="206260"/>
                </a:lnTo>
                <a:lnTo>
                  <a:pt x="15826" y="163718"/>
                </a:lnTo>
                <a:lnTo>
                  <a:pt x="34538" y="124544"/>
                </a:lnTo>
                <a:lnTo>
                  <a:pt x="59496" y="89448"/>
                </a:lnTo>
                <a:lnTo>
                  <a:pt x="89987" y="59141"/>
                </a:lnTo>
                <a:lnTo>
                  <a:pt x="125295" y="34332"/>
                </a:lnTo>
                <a:lnTo>
                  <a:pt x="164707" y="15732"/>
                </a:lnTo>
                <a:lnTo>
                  <a:pt x="207508" y="4051"/>
                </a:lnTo>
                <a:lnTo>
                  <a:pt x="252984" y="0"/>
                </a:lnTo>
                <a:lnTo>
                  <a:pt x="298459" y="4051"/>
                </a:lnTo>
                <a:lnTo>
                  <a:pt x="341260" y="15732"/>
                </a:lnTo>
                <a:lnTo>
                  <a:pt x="380672" y="34332"/>
                </a:lnTo>
                <a:lnTo>
                  <a:pt x="415980" y="59141"/>
                </a:lnTo>
                <a:lnTo>
                  <a:pt x="446471" y="89448"/>
                </a:lnTo>
                <a:lnTo>
                  <a:pt x="471429" y="124544"/>
                </a:lnTo>
                <a:lnTo>
                  <a:pt x="490141" y="163718"/>
                </a:lnTo>
                <a:lnTo>
                  <a:pt x="501892" y="206260"/>
                </a:lnTo>
                <a:lnTo>
                  <a:pt x="505968" y="251460"/>
                </a:lnTo>
                <a:lnTo>
                  <a:pt x="501892" y="296659"/>
                </a:lnTo>
                <a:lnTo>
                  <a:pt x="490141" y="339201"/>
                </a:lnTo>
                <a:lnTo>
                  <a:pt x="471429" y="378375"/>
                </a:lnTo>
                <a:lnTo>
                  <a:pt x="446471" y="413471"/>
                </a:lnTo>
                <a:lnTo>
                  <a:pt x="415980" y="443778"/>
                </a:lnTo>
                <a:lnTo>
                  <a:pt x="380672" y="468587"/>
                </a:lnTo>
                <a:lnTo>
                  <a:pt x="341260" y="487187"/>
                </a:lnTo>
                <a:lnTo>
                  <a:pt x="298459" y="498868"/>
                </a:lnTo>
                <a:lnTo>
                  <a:pt x="252984" y="502920"/>
                </a:lnTo>
                <a:lnTo>
                  <a:pt x="207508" y="498868"/>
                </a:lnTo>
                <a:lnTo>
                  <a:pt x="164707" y="487187"/>
                </a:lnTo>
                <a:lnTo>
                  <a:pt x="125295" y="468587"/>
                </a:lnTo>
                <a:lnTo>
                  <a:pt x="89987" y="443778"/>
                </a:lnTo>
                <a:lnTo>
                  <a:pt x="59496" y="413471"/>
                </a:lnTo>
                <a:lnTo>
                  <a:pt x="34538" y="378375"/>
                </a:lnTo>
                <a:lnTo>
                  <a:pt x="15826" y="339201"/>
                </a:lnTo>
                <a:lnTo>
                  <a:pt x="4075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951989" y="3563766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69235" y="3517391"/>
            <a:ext cx="502920" cy="218440"/>
          </a:xfrm>
          <a:custGeom>
            <a:avLst/>
            <a:gdLst/>
            <a:ahLst/>
            <a:cxnLst/>
            <a:rect l="l" t="t" r="r" b="b"/>
            <a:pathLst>
              <a:path w="502919" h="218439">
                <a:moveTo>
                  <a:pt x="0" y="217932"/>
                </a:moveTo>
                <a:lnTo>
                  <a:pt x="5029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800605" y="4383785"/>
            <a:ext cx="506095" cy="502920"/>
          </a:xfrm>
          <a:custGeom>
            <a:avLst/>
            <a:gdLst/>
            <a:ahLst/>
            <a:cxnLst/>
            <a:rect l="l" t="t" r="r" b="b"/>
            <a:pathLst>
              <a:path w="506094" h="502920">
                <a:moveTo>
                  <a:pt x="0" y="251460"/>
                </a:moveTo>
                <a:lnTo>
                  <a:pt x="4075" y="206260"/>
                </a:lnTo>
                <a:lnTo>
                  <a:pt x="15826" y="163718"/>
                </a:lnTo>
                <a:lnTo>
                  <a:pt x="34538" y="124544"/>
                </a:lnTo>
                <a:lnTo>
                  <a:pt x="59496" y="89448"/>
                </a:lnTo>
                <a:lnTo>
                  <a:pt x="89987" y="59141"/>
                </a:lnTo>
                <a:lnTo>
                  <a:pt x="125295" y="34332"/>
                </a:lnTo>
                <a:lnTo>
                  <a:pt x="164707" y="15732"/>
                </a:lnTo>
                <a:lnTo>
                  <a:pt x="207508" y="4051"/>
                </a:lnTo>
                <a:lnTo>
                  <a:pt x="252984" y="0"/>
                </a:lnTo>
                <a:lnTo>
                  <a:pt x="298459" y="4051"/>
                </a:lnTo>
                <a:lnTo>
                  <a:pt x="341260" y="15732"/>
                </a:lnTo>
                <a:lnTo>
                  <a:pt x="380672" y="34332"/>
                </a:lnTo>
                <a:lnTo>
                  <a:pt x="415980" y="59141"/>
                </a:lnTo>
                <a:lnTo>
                  <a:pt x="446471" y="89448"/>
                </a:lnTo>
                <a:lnTo>
                  <a:pt x="471429" y="124544"/>
                </a:lnTo>
                <a:lnTo>
                  <a:pt x="490141" y="163718"/>
                </a:lnTo>
                <a:lnTo>
                  <a:pt x="501892" y="206260"/>
                </a:lnTo>
                <a:lnTo>
                  <a:pt x="505968" y="251460"/>
                </a:lnTo>
                <a:lnTo>
                  <a:pt x="501892" y="296659"/>
                </a:lnTo>
                <a:lnTo>
                  <a:pt x="490141" y="339201"/>
                </a:lnTo>
                <a:lnTo>
                  <a:pt x="471429" y="378375"/>
                </a:lnTo>
                <a:lnTo>
                  <a:pt x="446471" y="413471"/>
                </a:lnTo>
                <a:lnTo>
                  <a:pt x="415980" y="443778"/>
                </a:lnTo>
                <a:lnTo>
                  <a:pt x="380672" y="468587"/>
                </a:lnTo>
                <a:lnTo>
                  <a:pt x="341260" y="487187"/>
                </a:lnTo>
                <a:lnTo>
                  <a:pt x="298459" y="498868"/>
                </a:lnTo>
                <a:lnTo>
                  <a:pt x="252984" y="502920"/>
                </a:lnTo>
                <a:lnTo>
                  <a:pt x="207508" y="498868"/>
                </a:lnTo>
                <a:lnTo>
                  <a:pt x="164707" y="487187"/>
                </a:lnTo>
                <a:lnTo>
                  <a:pt x="125295" y="468587"/>
                </a:lnTo>
                <a:lnTo>
                  <a:pt x="89987" y="443778"/>
                </a:lnTo>
                <a:lnTo>
                  <a:pt x="59496" y="413471"/>
                </a:lnTo>
                <a:lnTo>
                  <a:pt x="34538" y="378375"/>
                </a:lnTo>
                <a:lnTo>
                  <a:pt x="15826" y="339201"/>
                </a:lnTo>
                <a:lnTo>
                  <a:pt x="4075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051304" y="4021835"/>
            <a:ext cx="0" cy="361315"/>
          </a:xfrm>
          <a:custGeom>
            <a:avLst/>
            <a:gdLst/>
            <a:ahLst/>
            <a:cxnLst/>
            <a:rect l="l" t="t" r="r" b="b"/>
            <a:pathLst>
              <a:path w="0" h="361314">
                <a:moveTo>
                  <a:pt x="0" y="0"/>
                </a:moveTo>
                <a:lnTo>
                  <a:pt x="0" y="3611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27532" y="4599432"/>
            <a:ext cx="935990" cy="0"/>
          </a:xfrm>
          <a:custGeom>
            <a:avLst/>
            <a:gdLst/>
            <a:ahLst/>
            <a:cxnLst/>
            <a:rect l="l" t="t" r="r" b="b"/>
            <a:pathLst>
              <a:path w="935989" h="0">
                <a:moveTo>
                  <a:pt x="0" y="0"/>
                </a:moveTo>
                <a:lnTo>
                  <a:pt x="935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69235" y="4599432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 h="0">
                <a:moveTo>
                  <a:pt x="0" y="0"/>
                </a:moveTo>
                <a:lnTo>
                  <a:pt x="100736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4276" y="4885944"/>
            <a:ext cx="431800" cy="649605"/>
          </a:xfrm>
          <a:custGeom>
            <a:avLst/>
            <a:gdLst/>
            <a:ahLst/>
            <a:cxnLst/>
            <a:rect l="l" t="t" r="r" b="b"/>
            <a:pathLst>
              <a:path w="431800" h="649604">
                <a:moveTo>
                  <a:pt x="0" y="0"/>
                </a:moveTo>
                <a:lnTo>
                  <a:pt x="431292" y="64922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49146" y="5752338"/>
            <a:ext cx="893444" cy="0"/>
          </a:xfrm>
          <a:custGeom>
            <a:avLst/>
            <a:gdLst/>
            <a:ahLst/>
            <a:cxnLst/>
            <a:rect l="l" t="t" r="r" b="b"/>
            <a:pathLst>
              <a:path w="893444" h="0">
                <a:moveTo>
                  <a:pt x="0" y="0"/>
                </a:moveTo>
                <a:lnTo>
                  <a:pt x="893063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366010" y="5657084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0"/>
                </a:moveTo>
                <a:lnTo>
                  <a:pt x="76200" y="95249"/>
                </a:lnTo>
                <a:lnTo>
                  <a:pt x="0" y="190499"/>
                </a:lnTo>
                <a:lnTo>
                  <a:pt x="19050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916935" y="4885944"/>
            <a:ext cx="502920" cy="649605"/>
          </a:xfrm>
          <a:custGeom>
            <a:avLst/>
            <a:gdLst/>
            <a:ahLst/>
            <a:cxnLst/>
            <a:rect l="l" t="t" r="r" b="b"/>
            <a:pathLst>
              <a:path w="502920" h="649604">
                <a:moveTo>
                  <a:pt x="0" y="649223"/>
                </a:moveTo>
                <a:lnTo>
                  <a:pt x="5029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421891" y="4885944"/>
            <a:ext cx="486409" cy="684530"/>
          </a:xfrm>
          <a:custGeom>
            <a:avLst/>
            <a:gdLst/>
            <a:ahLst/>
            <a:cxnLst/>
            <a:rect l="l" t="t" r="r" b="b"/>
            <a:pathLst>
              <a:path w="486410" h="684529">
                <a:moveTo>
                  <a:pt x="0" y="684275"/>
                </a:moveTo>
                <a:lnTo>
                  <a:pt x="48615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201080" y="4972201"/>
            <a:ext cx="500380" cy="563880"/>
          </a:xfrm>
          <a:custGeom>
            <a:avLst/>
            <a:gdLst/>
            <a:ahLst/>
            <a:cxnLst/>
            <a:rect l="l" t="t" r="r" b="b"/>
            <a:pathLst>
              <a:path w="500380" h="563879">
                <a:moveTo>
                  <a:pt x="0" y="0"/>
                </a:moveTo>
                <a:lnTo>
                  <a:pt x="500214" y="563727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125214" y="4886700"/>
            <a:ext cx="198120" cy="205740"/>
          </a:xfrm>
          <a:custGeom>
            <a:avLst/>
            <a:gdLst/>
            <a:ahLst/>
            <a:cxnLst/>
            <a:rect l="l" t="t" r="r" b="b"/>
            <a:pathLst>
              <a:path w="198119" h="205739">
                <a:moveTo>
                  <a:pt x="0" y="0"/>
                </a:moveTo>
                <a:lnTo>
                  <a:pt x="55206" y="205714"/>
                </a:lnTo>
                <a:lnTo>
                  <a:pt x="75869" y="85496"/>
                </a:lnTo>
                <a:lnTo>
                  <a:pt x="197688" y="7927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780415" y="5952953"/>
            <a:ext cx="415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1/1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29839" y="5862427"/>
            <a:ext cx="415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2/2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64411" y="4152804"/>
            <a:ext cx="799465" cy="643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435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3/3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ts val="2435"/>
              </a:lnSpc>
            </a:pPr>
            <a:r>
              <a:rPr dirty="0" sz="2400" b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90039" y="6224352"/>
            <a:ext cx="30194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006600"/>
                </a:solidFill>
                <a:latin typeface="Times New Roman"/>
                <a:cs typeface="Times New Roman"/>
              </a:rPr>
              <a:t>first </a:t>
            </a:r>
            <a:r>
              <a:rPr dirty="0" sz="2000" b="1">
                <a:solidFill>
                  <a:srgbClr val="006600"/>
                </a:solidFill>
                <a:latin typeface="Times New Roman"/>
                <a:cs typeface="Times New Roman"/>
              </a:rPr>
              <a:t>back edge</a:t>
            </a:r>
            <a:r>
              <a:rPr dirty="0" sz="2000" spc="-105" b="1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06600"/>
                </a:solidFill>
                <a:latin typeface="Times New Roman"/>
                <a:cs typeface="Times New Roman"/>
              </a:rPr>
              <a:t>encountered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794052" y="5374297"/>
            <a:ext cx="483234" cy="871219"/>
          </a:xfrm>
          <a:custGeom>
            <a:avLst/>
            <a:gdLst/>
            <a:ahLst/>
            <a:cxnLst/>
            <a:rect l="l" t="t" r="r" b="b"/>
            <a:pathLst>
              <a:path w="483235" h="871220">
                <a:moveTo>
                  <a:pt x="482803" y="871054"/>
                </a:moveTo>
                <a:lnTo>
                  <a:pt x="0" y="0"/>
                </a:lnTo>
              </a:path>
            </a:pathLst>
          </a:custGeom>
          <a:ln w="12700">
            <a:solidFill>
              <a:srgbClr val="008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763261" y="5318761"/>
            <a:ext cx="70485" cy="85725"/>
          </a:xfrm>
          <a:custGeom>
            <a:avLst/>
            <a:gdLst/>
            <a:ahLst/>
            <a:cxnLst/>
            <a:rect l="l" t="t" r="r" b="b"/>
            <a:pathLst>
              <a:path w="70485" h="85725">
                <a:moveTo>
                  <a:pt x="0" y="0"/>
                </a:moveTo>
                <a:lnTo>
                  <a:pt x="3619" y="85115"/>
                </a:lnTo>
                <a:lnTo>
                  <a:pt x="70269" y="48183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605778" y="1828038"/>
            <a:ext cx="506095" cy="502920"/>
          </a:xfrm>
          <a:custGeom>
            <a:avLst/>
            <a:gdLst/>
            <a:ahLst/>
            <a:cxnLst/>
            <a:rect l="l" t="t" r="r" b="b"/>
            <a:pathLst>
              <a:path w="506095" h="502919">
                <a:moveTo>
                  <a:pt x="0" y="251460"/>
                </a:moveTo>
                <a:lnTo>
                  <a:pt x="4076" y="206260"/>
                </a:lnTo>
                <a:lnTo>
                  <a:pt x="15828" y="163718"/>
                </a:lnTo>
                <a:lnTo>
                  <a:pt x="34541" y="124544"/>
                </a:lnTo>
                <a:lnTo>
                  <a:pt x="59500" y="89448"/>
                </a:lnTo>
                <a:lnTo>
                  <a:pt x="89992" y="59141"/>
                </a:lnTo>
                <a:lnTo>
                  <a:pt x="125301" y="34332"/>
                </a:lnTo>
                <a:lnTo>
                  <a:pt x="164712" y="15732"/>
                </a:lnTo>
                <a:lnTo>
                  <a:pt x="207511" y="4051"/>
                </a:lnTo>
                <a:lnTo>
                  <a:pt x="252984" y="0"/>
                </a:lnTo>
                <a:lnTo>
                  <a:pt x="298459" y="4051"/>
                </a:lnTo>
                <a:lnTo>
                  <a:pt x="341260" y="15732"/>
                </a:lnTo>
                <a:lnTo>
                  <a:pt x="380672" y="34332"/>
                </a:lnTo>
                <a:lnTo>
                  <a:pt x="415980" y="59141"/>
                </a:lnTo>
                <a:lnTo>
                  <a:pt x="446471" y="89448"/>
                </a:lnTo>
                <a:lnTo>
                  <a:pt x="471429" y="124544"/>
                </a:lnTo>
                <a:lnTo>
                  <a:pt x="490141" y="163718"/>
                </a:lnTo>
                <a:lnTo>
                  <a:pt x="501892" y="206260"/>
                </a:lnTo>
                <a:lnTo>
                  <a:pt x="505968" y="251460"/>
                </a:lnTo>
                <a:lnTo>
                  <a:pt x="501892" y="296659"/>
                </a:lnTo>
                <a:lnTo>
                  <a:pt x="490141" y="339201"/>
                </a:lnTo>
                <a:lnTo>
                  <a:pt x="471429" y="378375"/>
                </a:lnTo>
                <a:lnTo>
                  <a:pt x="446471" y="413471"/>
                </a:lnTo>
                <a:lnTo>
                  <a:pt x="415980" y="443778"/>
                </a:lnTo>
                <a:lnTo>
                  <a:pt x="380672" y="468587"/>
                </a:lnTo>
                <a:lnTo>
                  <a:pt x="341260" y="487187"/>
                </a:lnTo>
                <a:lnTo>
                  <a:pt x="298459" y="498868"/>
                </a:lnTo>
                <a:lnTo>
                  <a:pt x="252984" y="502920"/>
                </a:lnTo>
                <a:lnTo>
                  <a:pt x="207511" y="498868"/>
                </a:lnTo>
                <a:lnTo>
                  <a:pt x="164712" y="487187"/>
                </a:lnTo>
                <a:lnTo>
                  <a:pt x="125301" y="468587"/>
                </a:lnTo>
                <a:lnTo>
                  <a:pt x="89992" y="443778"/>
                </a:lnTo>
                <a:lnTo>
                  <a:pt x="59500" y="413471"/>
                </a:lnTo>
                <a:lnTo>
                  <a:pt x="34541" y="378375"/>
                </a:lnTo>
                <a:lnTo>
                  <a:pt x="15828" y="339201"/>
                </a:lnTo>
                <a:lnTo>
                  <a:pt x="4076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605778" y="2667761"/>
            <a:ext cx="506095" cy="502920"/>
          </a:xfrm>
          <a:custGeom>
            <a:avLst/>
            <a:gdLst/>
            <a:ahLst/>
            <a:cxnLst/>
            <a:rect l="l" t="t" r="r" b="b"/>
            <a:pathLst>
              <a:path w="506095" h="502919">
                <a:moveTo>
                  <a:pt x="0" y="251460"/>
                </a:moveTo>
                <a:lnTo>
                  <a:pt x="4076" y="206260"/>
                </a:lnTo>
                <a:lnTo>
                  <a:pt x="15828" y="163718"/>
                </a:lnTo>
                <a:lnTo>
                  <a:pt x="34541" y="124544"/>
                </a:lnTo>
                <a:lnTo>
                  <a:pt x="59500" y="89448"/>
                </a:lnTo>
                <a:lnTo>
                  <a:pt x="89992" y="59141"/>
                </a:lnTo>
                <a:lnTo>
                  <a:pt x="125301" y="34332"/>
                </a:lnTo>
                <a:lnTo>
                  <a:pt x="164712" y="15732"/>
                </a:lnTo>
                <a:lnTo>
                  <a:pt x="207511" y="4051"/>
                </a:lnTo>
                <a:lnTo>
                  <a:pt x="252984" y="0"/>
                </a:lnTo>
                <a:lnTo>
                  <a:pt x="298459" y="4051"/>
                </a:lnTo>
                <a:lnTo>
                  <a:pt x="341260" y="15732"/>
                </a:lnTo>
                <a:lnTo>
                  <a:pt x="380672" y="34332"/>
                </a:lnTo>
                <a:lnTo>
                  <a:pt x="415980" y="59141"/>
                </a:lnTo>
                <a:lnTo>
                  <a:pt x="446471" y="89448"/>
                </a:lnTo>
                <a:lnTo>
                  <a:pt x="471429" y="124544"/>
                </a:lnTo>
                <a:lnTo>
                  <a:pt x="490141" y="163718"/>
                </a:lnTo>
                <a:lnTo>
                  <a:pt x="501892" y="206260"/>
                </a:lnTo>
                <a:lnTo>
                  <a:pt x="505968" y="251460"/>
                </a:lnTo>
                <a:lnTo>
                  <a:pt x="501892" y="296659"/>
                </a:lnTo>
                <a:lnTo>
                  <a:pt x="490141" y="339201"/>
                </a:lnTo>
                <a:lnTo>
                  <a:pt x="471429" y="378375"/>
                </a:lnTo>
                <a:lnTo>
                  <a:pt x="446471" y="413471"/>
                </a:lnTo>
                <a:lnTo>
                  <a:pt x="415980" y="443778"/>
                </a:lnTo>
                <a:lnTo>
                  <a:pt x="380672" y="468587"/>
                </a:lnTo>
                <a:lnTo>
                  <a:pt x="341260" y="487187"/>
                </a:lnTo>
                <a:lnTo>
                  <a:pt x="298459" y="498868"/>
                </a:lnTo>
                <a:lnTo>
                  <a:pt x="252984" y="502920"/>
                </a:lnTo>
                <a:lnTo>
                  <a:pt x="207511" y="498868"/>
                </a:lnTo>
                <a:lnTo>
                  <a:pt x="164712" y="487187"/>
                </a:lnTo>
                <a:lnTo>
                  <a:pt x="125301" y="468587"/>
                </a:lnTo>
                <a:lnTo>
                  <a:pt x="89992" y="443778"/>
                </a:lnTo>
                <a:lnTo>
                  <a:pt x="59500" y="413471"/>
                </a:lnTo>
                <a:lnTo>
                  <a:pt x="34541" y="378375"/>
                </a:lnTo>
                <a:lnTo>
                  <a:pt x="15828" y="339201"/>
                </a:lnTo>
                <a:lnTo>
                  <a:pt x="4076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6757352" y="2689053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578090" y="2248661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19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7728902" y="2269953"/>
            <a:ext cx="144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578090" y="3088385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856476" y="2331720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4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761993" y="3124961"/>
            <a:ext cx="190500" cy="358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074407" y="2115311"/>
            <a:ext cx="502920" cy="288290"/>
          </a:xfrm>
          <a:custGeom>
            <a:avLst/>
            <a:gdLst/>
            <a:ahLst/>
            <a:cxnLst/>
            <a:rect l="l" t="t" r="r" b="b"/>
            <a:pathLst>
              <a:path w="502920" h="288289">
                <a:moveTo>
                  <a:pt x="0" y="0"/>
                </a:moveTo>
                <a:lnTo>
                  <a:pt x="502920" y="28803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146035" y="2619755"/>
            <a:ext cx="502920" cy="288290"/>
          </a:xfrm>
          <a:custGeom>
            <a:avLst/>
            <a:gdLst/>
            <a:ahLst/>
            <a:cxnLst/>
            <a:rect l="l" t="t" r="r" b="b"/>
            <a:pathLst>
              <a:path w="502920" h="288289">
                <a:moveTo>
                  <a:pt x="0" y="288036"/>
                </a:moveTo>
                <a:lnTo>
                  <a:pt x="50292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146797" y="2980182"/>
            <a:ext cx="336550" cy="224790"/>
          </a:xfrm>
          <a:custGeom>
            <a:avLst/>
            <a:gdLst/>
            <a:ahLst/>
            <a:cxnLst/>
            <a:rect l="l" t="t" r="r" b="b"/>
            <a:pathLst>
              <a:path w="336550" h="224789">
                <a:moveTo>
                  <a:pt x="0" y="0"/>
                </a:moveTo>
                <a:lnTo>
                  <a:pt x="336245" y="224561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366772" y="3083206"/>
            <a:ext cx="211454" cy="185420"/>
          </a:xfrm>
          <a:custGeom>
            <a:avLst/>
            <a:gdLst/>
            <a:ahLst/>
            <a:cxnLst/>
            <a:rect l="l" t="t" r="r" b="b"/>
            <a:pathLst>
              <a:path w="211454" h="185420">
                <a:moveTo>
                  <a:pt x="105803" y="0"/>
                </a:moveTo>
                <a:lnTo>
                  <a:pt x="116268" y="121526"/>
                </a:lnTo>
                <a:lnTo>
                  <a:pt x="0" y="158407"/>
                </a:lnTo>
                <a:lnTo>
                  <a:pt x="211315" y="185013"/>
                </a:lnTo>
                <a:lnTo>
                  <a:pt x="1058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082533" y="4348734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8233727" y="4370216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130546" y="4348734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5280977" y="4370216"/>
            <a:ext cx="262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344918" y="5500878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868161" y="5500878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6019165" y="5522741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605778" y="3507485"/>
            <a:ext cx="506095" cy="502920"/>
          </a:xfrm>
          <a:custGeom>
            <a:avLst/>
            <a:gdLst/>
            <a:ahLst/>
            <a:cxnLst/>
            <a:rect l="l" t="t" r="r" b="b"/>
            <a:pathLst>
              <a:path w="506095" h="502920">
                <a:moveTo>
                  <a:pt x="0" y="251459"/>
                </a:moveTo>
                <a:lnTo>
                  <a:pt x="4076" y="206260"/>
                </a:lnTo>
                <a:lnTo>
                  <a:pt x="15828" y="163718"/>
                </a:lnTo>
                <a:lnTo>
                  <a:pt x="34541" y="124544"/>
                </a:lnTo>
                <a:lnTo>
                  <a:pt x="59500" y="89448"/>
                </a:lnTo>
                <a:lnTo>
                  <a:pt x="89992" y="59141"/>
                </a:lnTo>
                <a:lnTo>
                  <a:pt x="125301" y="34332"/>
                </a:lnTo>
                <a:lnTo>
                  <a:pt x="164712" y="15732"/>
                </a:lnTo>
                <a:lnTo>
                  <a:pt x="207511" y="4051"/>
                </a:lnTo>
                <a:lnTo>
                  <a:pt x="252984" y="0"/>
                </a:lnTo>
                <a:lnTo>
                  <a:pt x="298459" y="4051"/>
                </a:lnTo>
                <a:lnTo>
                  <a:pt x="341260" y="15732"/>
                </a:lnTo>
                <a:lnTo>
                  <a:pt x="380672" y="34332"/>
                </a:lnTo>
                <a:lnTo>
                  <a:pt x="415980" y="59141"/>
                </a:lnTo>
                <a:lnTo>
                  <a:pt x="446471" y="89448"/>
                </a:lnTo>
                <a:lnTo>
                  <a:pt x="471429" y="124544"/>
                </a:lnTo>
                <a:lnTo>
                  <a:pt x="490141" y="163718"/>
                </a:lnTo>
                <a:lnTo>
                  <a:pt x="501892" y="206260"/>
                </a:lnTo>
                <a:lnTo>
                  <a:pt x="505968" y="251459"/>
                </a:lnTo>
                <a:lnTo>
                  <a:pt x="501892" y="296659"/>
                </a:lnTo>
                <a:lnTo>
                  <a:pt x="490141" y="339201"/>
                </a:lnTo>
                <a:lnTo>
                  <a:pt x="471429" y="378375"/>
                </a:lnTo>
                <a:lnTo>
                  <a:pt x="446471" y="413471"/>
                </a:lnTo>
                <a:lnTo>
                  <a:pt x="415980" y="443778"/>
                </a:lnTo>
                <a:lnTo>
                  <a:pt x="380672" y="468587"/>
                </a:lnTo>
                <a:lnTo>
                  <a:pt x="341260" y="487187"/>
                </a:lnTo>
                <a:lnTo>
                  <a:pt x="298459" y="498868"/>
                </a:lnTo>
                <a:lnTo>
                  <a:pt x="252984" y="502919"/>
                </a:lnTo>
                <a:lnTo>
                  <a:pt x="207511" y="498868"/>
                </a:lnTo>
                <a:lnTo>
                  <a:pt x="164712" y="487187"/>
                </a:lnTo>
                <a:lnTo>
                  <a:pt x="125301" y="468587"/>
                </a:lnTo>
                <a:lnTo>
                  <a:pt x="89992" y="443778"/>
                </a:lnTo>
                <a:lnTo>
                  <a:pt x="59500" y="413471"/>
                </a:lnTo>
                <a:lnTo>
                  <a:pt x="34541" y="378375"/>
                </a:lnTo>
                <a:lnTo>
                  <a:pt x="15828" y="339201"/>
                </a:lnTo>
                <a:lnTo>
                  <a:pt x="4076" y="296659"/>
                </a:lnTo>
                <a:lnTo>
                  <a:pt x="0" y="25145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6757352" y="3528841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180046" y="3483095"/>
            <a:ext cx="398145" cy="172720"/>
          </a:xfrm>
          <a:custGeom>
            <a:avLst/>
            <a:gdLst/>
            <a:ahLst/>
            <a:cxnLst/>
            <a:rect l="l" t="t" r="r" b="b"/>
            <a:pathLst>
              <a:path w="398145" h="172720">
                <a:moveTo>
                  <a:pt x="0" y="172491"/>
                </a:moveTo>
                <a:lnTo>
                  <a:pt x="398043" y="0"/>
                </a:lnTo>
              </a:path>
            </a:pathLst>
          </a:custGeom>
          <a:ln w="381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075172" y="3537901"/>
            <a:ext cx="212725" cy="175260"/>
          </a:xfrm>
          <a:custGeom>
            <a:avLst/>
            <a:gdLst/>
            <a:ahLst/>
            <a:cxnLst/>
            <a:rect l="l" t="t" r="r" b="b"/>
            <a:pathLst>
              <a:path w="212725" h="175260">
                <a:moveTo>
                  <a:pt x="136931" y="0"/>
                </a:moveTo>
                <a:lnTo>
                  <a:pt x="0" y="163131"/>
                </a:lnTo>
                <a:lnTo>
                  <a:pt x="212661" y="174790"/>
                </a:lnTo>
                <a:lnTo>
                  <a:pt x="104876" y="117690"/>
                </a:lnTo>
                <a:lnTo>
                  <a:pt x="13693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605778" y="4348734"/>
            <a:ext cx="506095" cy="502920"/>
          </a:xfrm>
          <a:custGeom>
            <a:avLst/>
            <a:gdLst/>
            <a:ahLst/>
            <a:cxnLst/>
            <a:rect l="l" t="t" r="r" b="b"/>
            <a:pathLst>
              <a:path w="506095" h="502920">
                <a:moveTo>
                  <a:pt x="0" y="251460"/>
                </a:moveTo>
                <a:lnTo>
                  <a:pt x="4076" y="206260"/>
                </a:lnTo>
                <a:lnTo>
                  <a:pt x="15828" y="163718"/>
                </a:lnTo>
                <a:lnTo>
                  <a:pt x="34541" y="124544"/>
                </a:lnTo>
                <a:lnTo>
                  <a:pt x="59500" y="89448"/>
                </a:lnTo>
                <a:lnTo>
                  <a:pt x="89992" y="59141"/>
                </a:lnTo>
                <a:lnTo>
                  <a:pt x="125301" y="34332"/>
                </a:lnTo>
                <a:lnTo>
                  <a:pt x="164712" y="15732"/>
                </a:lnTo>
                <a:lnTo>
                  <a:pt x="207511" y="4051"/>
                </a:lnTo>
                <a:lnTo>
                  <a:pt x="252984" y="0"/>
                </a:lnTo>
                <a:lnTo>
                  <a:pt x="298459" y="4051"/>
                </a:lnTo>
                <a:lnTo>
                  <a:pt x="341260" y="15732"/>
                </a:lnTo>
                <a:lnTo>
                  <a:pt x="380672" y="34332"/>
                </a:lnTo>
                <a:lnTo>
                  <a:pt x="415980" y="59141"/>
                </a:lnTo>
                <a:lnTo>
                  <a:pt x="446471" y="89448"/>
                </a:lnTo>
                <a:lnTo>
                  <a:pt x="471429" y="124544"/>
                </a:lnTo>
                <a:lnTo>
                  <a:pt x="490141" y="163718"/>
                </a:lnTo>
                <a:lnTo>
                  <a:pt x="501892" y="206260"/>
                </a:lnTo>
                <a:lnTo>
                  <a:pt x="505968" y="251460"/>
                </a:lnTo>
                <a:lnTo>
                  <a:pt x="501892" y="296659"/>
                </a:lnTo>
                <a:lnTo>
                  <a:pt x="490141" y="339201"/>
                </a:lnTo>
                <a:lnTo>
                  <a:pt x="471429" y="378375"/>
                </a:lnTo>
                <a:lnTo>
                  <a:pt x="446471" y="413471"/>
                </a:lnTo>
                <a:lnTo>
                  <a:pt x="415980" y="443778"/>
                </a:lnTo>
                <a:lnTo>
                  <a:pt x="380672" y="468587"/>
                </a:lnTo>
                <a:lnTo>
                  <a:pt x="341260" y="487187"/>
                </a:lnTo>
                <a:lnTo>
                  <a:pt x="298459" y="498868"/>
                </a:lnTo>
                <a:lnTo>
                  <a:pt x="252984" y="502920"/>
                </a:lnTo>
                <a:lnTo>
                  <a:pt x="207511" y="498868"/>
                </a:lnTo>
                <a:lnTo>
                  <a:pt x="164712" y="487187"/>
                </a:lnTo>
                <a:lnTo>
                  <a:pt x="125301" y="468587"/>
                </a:lnTo>
                <a:lnTo>
                  <a:pt x="89992" y="443778"/>
                </a:lnTo>
                <a:lnTo>
                  <a:pt x="59500" y="413471"/>
                </a:lnTo>
                <a:lnTo>
                  <a:pt x="34541" y="378375"/>
                </a:lnTo>
                <a:lnTo>
                  <a:pt x="15828" y="339201"/>
                </a:lnTo>
                <a:lnTo>
                  <a:pt x="4076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761993" y="3987546"/>
            <a:ext cx="190500" cy="361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632703" y="4564379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 h="0">
                <a:moveTo>
                  <a:pt x="0" y="0"/>
                </a:moveTo>
                <a:lnTo>
                  <a:pt x="935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074407" y="4564379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 h="0">
                <a:moveTo>
                  <a:pt x="0" y="0"/>
                </a:moveTo>
                <a:lnTo>
                  <a:pt x="100736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489447" y="4850891"/>
            <a:ext cx="431800" cy="649605"/>
          </a:xfrm>
          <a:custGeom>
            <a:avLst/>
            <a:gdLst/>
            <a:ahLst/>
            <a:cxnLst/>
            <a:rect l="l" t="t" r="r" b="b"/>
            <a:pathLst>
              <a:path w="431800" h="649604">
                <a:moveTo>
                  <a:pt x="0" y="0"/>
                </a:moveTo>
                <a:lnTo>
                  <a:pt x="431292" y="64922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354317" y="5717285"/>
            <a:ext cx="893444" cy="0"/>
          </a:xfrm>
          <a:custGeom>
            <a:avLst/>
            <a:gdLst/>
            <a:ahLst/>
            <a:cxnLst/>
            <a:rect l="l" t="t" r="r" b="b"/>
            <a:pathLst>
              <a:path w="893445" h="0">
                <a:moveTo>
                  <a:pt x="0" y="0"/>
                </a:moveTo>
                <a:lnTo>
                  <a:pt x="893063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171181" y="5622032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0"/>
                </a:moveTo>
                <a:lnTo>
                  <a:pt x="76200" y="95249"/>
                </a:lnTo>
                <a:lnTo>
                  <a:pt x="0" y="190499"/>
                </a:lnTo>
                <a:lnTo>
                  <a:pt x="19050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722107" y="4850891"/>
            <a:ext cx="502920" cy="649605"/>
          </a:xfrm>
          <a:custGeom>
            <a:avLst/>
            <a:gdLst/>
            <a:ahLst/>
            <a:cxnLst/>
            <a:rect l="l" t="t" r="r" b="b"/>
            <a:pathLst>
              <a:path w="502920" h="649604">
                <a:moveTo>
                  <a:pt x="0" y="649223"/>
                </a:moveTo>
                <a:lnTo>
                  <a:pt x="5029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279667" y="4851655"/>
            <a:ext cx="434340" cy="559435"/>
          </a:xfrm>
          <a:custGeom>
            <a:avLst/>
            <a:gdLst/>
            <a:ahLst/>
            <a:cxnLst/>
            <a:rect l="l" t="t" r="r" b="b"/>
            <a:pathLst>
              <a:path w="434340" h="559435">
                <a:moveTo>
                  <a:pt x="0" y="558965"/>
                </a:moveTo>
                <a:lnTo>
                  <a:pt x="434314" y="0"/>
                </a:lnTo>
              </a:path>
            </a:pathLst>
          </a:custGeom>
          <a:ln w="381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209541" y="5292006"/>
            <a:ext cx="192100" cy="2088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006252" y="4937149"/>
            <a:ext cx="500380" cy="563880"/>
          </a:xfrm>
          <a:custGeom>
            <a:avLst/>
            <a:gdLst/>
            <a:ahLst/>
            <a:cxnLst/>
            <a:rect l="l" t="t" r="r" b="b"/>
            <a:pathLst>
              <a:path w="500379" h="563879">
                <a:moveTo>
                  <a:pt x="0" y="0"/>
                </a:moveTo>
                <a:lnTo>
                  <a:pt x="500214" y="563727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930386" y="4851648"/>
            <a:ext cx="198120" cy="205740"/>
          </a:xfrm>
          <a:custGeom>
            <a:avLst/>
            <a:gdLst/>
            <a:ahLst/>
            <a:cxnLst/>
            <a:rect l="l" t="t" r="r" b="b"/>
            <a:pathLst>
              <a:path w="198120" h="205739">
                <a:moveTo>
                  <a:pt x="0" y="0"/>
                </a:moveTo>
                <a:lnTo>
                  <a:pt x="55206" y="205714"/>
                </a:lnTo>
                <a:lnTo>
                  <a:pt x="75869" y="85496"/>
                </a:lnTo>
                <a:lnTo>
                  <a:pt x="197688" y="7927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5585777" y="5918028"/>
            <a:ext cx="415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1/1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170079" y="4117879"/>
            <a:ext cx="799465" cy="643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435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3/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ts val="2435"/>
              </a:lnSpc>
            </a:pPr>
            <a:r>
              <a:rPr dirty="0" sz="2400" b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136856" y="3567106"/>
            <a:ext cx="415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4/4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728902" y="3062637"/>
            <a:ext cx="558800" cy="85153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2400" spc="-5" b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155575">
              <a:lnSpc>
                <a:spcPct val="100000"/>
              </a:lnSpc>
              <a:spcBef>
                <a:spcPts val="370"/>
              </a:spcBef>
            </a:pPr>
            <a:r>
              <a:rPr dirty="0" sz="2400">
                <a:latin typeface="Times New Roman"/>
                <a:cs typeface="Times New Roman"/>
              </a:rPr>
              <a:t>6/6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136856" y="2667031"/>
            <a:ext cx="415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5/5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525202" y="1364831"/>
            <a:ext cx="3495040" cy="87566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2000" b="1">
                <a:solidFill>
                  <a:srgbClr val="006600"/>
                </a:solidFill>
                <a:latin typeface="Calibri"/>
                <a:cs typeface="Calibri"/>
              </a:rPr>
              <a:t>second </a:t>
            </a:r>
            <a:r>
              <a:rPr dirty="0" sz="2000" spc="-5" b="1">
                <a:solidFill>
                  <a:srgbClr val="006600"/>
                </a:solidFill>
                <a:latin typeface="Calibri"/>
                <a:cs typeface="Calibri"/>
              </a:rPr>
              <a:t>back </a:t>
            </a:r>
            <a:r>
              <a:rPr dirty="0" sz="2000" spc="-10" b="1">
                <a:solidFill>
                  <a:srgbClr val="006600"/>
                </a:solidFill>
                <a:latin typeface="Calibri"/>
                <a:cs typeface="Calibri"/>
              </a:rPr>
              <a:t>edge</a:t>
            </a:r>
            <a:r>
              <a:rPr dirty="0" sz="2000" spc="-30" b="1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6600"/>
                </a:solidFill>
                <a:latin typeface="Calibri"/>
                <a:cs typeface="Calibri"/>
              </a:rPr>
              <a:t>encountered</a:t>
            </a:r>
            <a:endParaRPr sz="20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770"/>
              </a:spcBef>
            </a:pPr>
            <a:r>
              <a:rPr dirty="0" sz="2400" b="1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715511" y="3429000"/>
            <a:ext cx="1758683" cy="6339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022788" y="3456432"/>
            <a:ext cx="1404175" cy="5394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866769" y="3591305"/>
            <a:ext cx="104012" cy="2697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762755" y="3591305"/>
            <a:ext cx="52006" cy="2697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022788" y="3456432"/>
            <a:ext cx="1404620" cy="539750"/>
          </a:xfrm>
          <a:custGeom>
            <a:avLst/>
            <a:gdLst/>
            <a:ahLst/>
            <a:cxnLst/>
            <a:rect l="l" t="t" r="r" b="b"/>
            <a:pathLst>
              <a:path w="1404620" h="539750">
                <a:moveTo>
                  <a:pt x="988123" y="0"/>
                </a:moveTo>
                <a:lnTo>
                  <a:pt x="988123" y="134874"/>
                </a:lnTo>
                <a:lnTo>
                  <a:pt x="0" y="134874"/>
                </a:lnTo>
                <a:lnTo>
                  <a:pt x="0" y="404622"/>
                </a:lnTo>
                <a:lnTo>
                  <a:pt x="988123" y="404622"/>
                </a:lnTo>
                <a:lnTo>
                  <a:pt x="988123" y="539496"/>
                </a:lnTo>
                <a:lnTo>
                  <a:pt x="1404175" y="269748"/>
                </a:lnTo>
                <a:lnTo>
                  <a:pt x="988123" y="0"/>
                </a:lnTo>
                <a:close/>
              </a:path>
            </a:pathLst>
          </a:custGeom>
          <a:ln w="9143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866769" y="3591305"/>
            <a:ext cx="104139" cy="269875"/>
          </a:xfrm>
          <a:custGeom>
            <a:avLst/>
            <a:gdLst/>
            <a:ahLst/>
            <a:cxnLst/>
            <a:rect l="l" t="t" r="r" b="b"/>
            <a:pathLst>
              <a:path w="104139" h="269875">
                <a:moveTo>
                  <a:pt x="0" y="269747"/>
                </a:moveTo>
                <a:lnTo>
                  <a:pt x="104012" y="269747"/>
                </a:lnTo>
                <a:lnTo>
                  <a:pt x="104012" y="0"/>
                </a:lnTo>
                <a:lnTo>
                  <a:pt x="0" y="0"/>
                </a:lnTo>
                <a:lnTo>
                  <a:pt x="0" y="269747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762755" y="3591305"/>
            <a:ext cx="52069" cy="269875"/>
          </a:xfrm>
          <a:custGeom>
            <a:avLst/>
            <a:gdLst/>
            <a:ahLst/>
            <a:cxnLst/>
            <a:rect l="l" t="t" r="r" b="b"/>
            <a:pathLst>
              <a:path w="52070" h="269875">
                <a:moveTo>
                  <a:pt x="0" y="269747"/>
                </a:moveTo>
                <a:lnTo>
                  <a:pt x="52006" y="269747"/>
                </a:lnTo>
                <a:lnTo>
                  <a:pt x="52006" y="0"/>
                </a:lnTo>
                <a:lnTo>
                  <a:pt x="0" y="0"/>
                </a:lnTo>
                <a:lnTo>
                  <a:pt x="0" y="269747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7495540" y="5502103"/>
            <a:ext cx="7918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620" algn="l"/>
              </a:tabLst>
            </a:pPr>
            <a:r>
              <a:rPr dirty="0" baseline="-3472" sz="3600" spc="-7" b="1">
                <a:latin typeface="Times New Roman"/>
                <a:cs typeface="Times New Roman"/>
              </a:rPr>
              <a:t>D</a:t>
            </a:r>
            <a:r>
              <a:rPr dirty="0" baseline="-3472" sz="3600" spc="-7" b="1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2/2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97" name="object 9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98" name="object 9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14</a:t>
            </a:fld>
          </a:p>
        </p:txBody>
      </p:sp>
    </p:spTree>
  </p:cSld>
  <p:clrMapOvr>
    <a:masterClrMapping/>
  </p:clrMapOvr>
  <p:transition spd="med">
    <p:pull dir="l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8084" y="384047"/>
            <a:ext cx="3226308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9054" y="532767"/>
            <a:ext cx="24263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</a:t>
            </a:r>
            <a:r>
              <a:rPr dirty="0"/>
              <a:t>xam</a:t>
            </a:r>
            <a:r>
              <a:rPr dirty="0" spc="-5"/>
              <a:t>pl</a:t>
            </a:r>
            <a:r>
              <a:rPr dirty="0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2070354" y="1791461"/>
            <a:ext cx="506095" cy="502920"/>
          </a:xfrm>
          <a:custGeom>
            <a:avLst/>
            <a:gdLst/>
            <a:ahLst/>
            <a:cxnLst/>
            <a:rect l="l" t="t" r="r" b="b"/>
            <a:pathLst>
              <a:path w="506094" h="502919">
                <a:moveTo>
                  <a:pt x="0" y="251460"/>
                </a:moveTo>
                <a:lnTo>
                  <a:pt x="4075" y="206260"/>
                </a:lnTo>
                <a:lnTo>
                  <a:pt x="15826" y="163718"/>
                </a:lnTo>
                <a:lnTo>
                  <a:pt x="34538" y="124544"/>
                </a:lnTo>
                <a:lnTo>
                  <a:pt x="59496" y="89448"/>
                </a:lnTo>
                <a:lnTo>
                  <a:pt x="89987" y="59141"/>
                </a:lnTo>
                <a:lnTo>
                  <a:pt x="125295" y="34332"/>
                </a:lnTo>
                <a:lnTo>
                  <a:pt x="164707" y="15732"/>
                </a:lnTo>
                <a:lnTo>
                  <a:pt x="207508" y="4051"/>
                </a:lnTo>
                <a:lnTo>
                  <a:pt x="252984" y="0"/>
                </a:lnTo>
                <a:lnTo>
                  <a:pt x="298459" y="4051"/>
                </a:lnTo>
                <a:lnTo>
                  <a:pt x="341260" y="15732"/>
                </a:lnTo>
                <a:lnTo>
                  <a:pt x="380672" y="34332"/>
                </a:lnTo>
                <a:lnTo>
                  <a:pt x="415980" y="59141"/>
                </a:lnTo>
                <a:lnTo>
                  <a:pt x="446471" y="89448"/>
                </a:lnTo>
                <a:lnTo>
                  <a:pt x="471429" y="124544"/>
                </a:lnTo>
                <a:lnTo>
                  <a:pt x="490141" y="163718"/>
                </a:lnTo>
                <a:lnTo>
                  <a:pt x="501892" y="206260"/>
                </a:lnTo>
                <a:lnTo>
                  <a:pt x="505968" y="251460"/>
                </a:lnTo>
                <a:lnTo>
                  <a:pt x="501892" y="296659"/>
                </a:lnTo>
                <a:lnTo>
                  <a:pt x="490141" y="339201"/>
                </a:lnTo>
                <a:lnTo>
                  <a:pt x="471429" y="378375"/>
                </a:lnTo>
                <a:lnTo>
                  <a:pt x="446471" y="413471"/>
                </a:lnTo>
                <a:lnTo>
                  <a:pt x="415980" y="443778"/>
                </a:lnTo>
                <a:lnTo>
                  <a:pt x="380672" y="468587"/>
                </a:lnTo>
                <a:lnTo>
                  <a:pt x="341260" y="487187"/>
                </a:lnTo>
                <a:lnTo>
                  <a:pt x="298459" y="498868"/>
                </a:lnTo>
                <a:lnTo>
                  <a:pt x="252984" y="502920"/>
                </a:lnTo>
                <a:lnTo>
                  <a:pt x="207508" y="498868"/>
                </a:lnTo>
                <a:lnTo>
                  <a:pt x="164707" y="487187"/>
                </a:lnTo>
                <a:lnTo>
                  <a:pt x="125295" y="468587"/>
                </a:lnTo>
                <a:lnTo>
                  <a:pt x="89987" y="443778"/>
                </a:lnTo>
                <a:lnTo>
                  <a:pt x="59496" y="413471"/>
                </a:lnTo>
                <a:lnTo>
                  <a:pt x="34538" y="378375"/>
                </a:lnTo>
                <a:lnTo>
                  <a:pt x="15826" y="339201"/>
                </a:lnTo>
                <a:lnTo>
                  <a:pt x="4075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21864" y="1813052"/>
            <a:ext cx="262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70354" y="2631185"/>
            <a:ext cx="506095" cy="502920"/>
          </a:xfrm>
          <a:custGeom>
            <a:avLst/>
            <a:gdLst/>
            <a:ahLst/>
            <a:cxnLst/>
            <a:rect l="l" t="t" r="r" b="b"/>
            <a:pathLst>
              <a:path w="506094" h="502919">
                <a:moveTo>
                  <a:pt x="0" y="251460"/>
                </a:moveTo>
                <a:lnTo>
                  <a:pt x="4075" y="206260"/>
                </a:lnTo>
                <a:lnTo>
                  <a:pt x="15826" y="163718"/>
                </a:lnTo>
                <a:lnTo>
                  <a:pt x="34538" y="124544"/>
                </a:lnTo>
                <a:lnTo>
                  <a:pt x="59496" y="89448"/>
                </a:lnTo>
                <a:lnTo>
                  <a:pt x="89987" y="59141"/>
                </a:lnTo>
                <a:lnTo>
                  <a:pt x="125295" y="34332"/>
                </a:lnTo>
                <a:lnTo>
                  <a:pt x="164707" y="15732"/>
                </a:lnTo>
                <a:lnTo>
                  <a:pt x="207508" y="4051"/>
                </a:lnTo>
                <a:lnTo>
                  <a:pt x="252984" y="0"/>
                </a:lnTo>
                <a:lnTo>
                  <a:pt x="298459" y="4051"/>
                </a:lnTo>
                <a:lnTo>
                  <a:pt x="341260" y="15732"/>
                </a:lnTo>
                <a:lnTo>
                  <a:pt x="380672" y="34332"/>
                </a:lnTo>
                <a:lnTo>
                  <a:pt x="415980" y="59141"/>
                </a:lnTo>
                <a:lnTo>
                  <a:pt x="446471" y="89448"/>
                </a:lnTo>
                <a:lnTo>
                  <a:pt x="471429" y="124544"/>
                </a:lnTo>
                <a:lnTo>
                  <a:pt x="490141" y="163718"/>
                </a:lnTo>
                <a:lnTo>
                  <a:pt x="501892" y="206260"/>
                </a:lnTo>
                <a:lnTo>
                  <a:pt x="505968" y="251460"/>
                </a:lnTo>
                <a:lnTo>
                  <a:pt x="501892" y="296659"/>
                </a:lnTo>
                <a:lnTo>
                  <a:pt x="490141" y="339201"/>
                </a:lnTo>
                <a:lnTo>
                  <a:pt x="471429" y="378375"/>
                </a:lnTo>
                <a:lnTo>
                  <a:pt x="446471" y="413471"/>
                </a:lnTo>
                <a:lnTo>
                  <a:pt x="415980" y="443778"/>
                </a:lnTo>
                <a:lnTo>
                  <a:pt x="380672" y="468587"/>
                </a:lnTo>
                <a:lnTo>
                  <a:pt x="341260" y="487187"/>
                </a:lnTo>
                <a:lnTo>
                  <a:pt x="298459" y="498868"/>
                </a:lnTo>
                <a:lnTo>
                  <a:pt x="252984" y="502920"/>
                </a:lnTo>
                <a:lnTo>
                  <a:pt x="207508" y="498868"/>
                </a:lnTo>
                <a:lnTo>
                  <a:pt x="164707" y="487187"/>
                </a:lnTo>
                <a:lnTo>
                  <a:pt x="125295" y="468587"/>
                </a:lnTo>
                <a:lnTo>
                  <a:pt x="89987" y="443778"/>
                </a:lnTo>
                <a:lnTo>
                  <a:pt x="59496" y="413471"/>
                </a:lnTo>
                <a:lnTo>
                  <a:pt x="34538" y="378375"/>
                </a:lnTo>
                <a:lnTo>
                  <a:pt x="15826" y="339201"/>
                </a:lnTo>
                <a:lnTo>
                  <a:pt x="4075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221864" y="2652839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2666" y="2212085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19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193414" y="2233739"/>
            <a:ext cx="144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42666" y="3051810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21051" y="2295144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4">
                <a:moveTo>
                  <a:pt x="0" y="0"/>
                </a:moveTo>
                <a:lnTo>
                  <a:pt x="0" y="3596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26569" y="3088385"/>
            <a:ext cx="190500" cy="358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38983" y="2080260"/>
            <a:ext cx="502920" cy="287020"/>
          </a:xfrm>
          <a:custGeom>
            <a:avLst/>
            <a:gdLst/>
            <a:ahLst/>
            <a:cxnLst/>
            <a:rect l="l" t="t" r="r" b="b"/>
            <a:pathLst>
              <a:path w="502919" h="287019">
                <a:moveTo>
                  <a:pt x="0" y="0"/>
                </a:moveTo>
                <a:lnTo>
                  <a:pt x="502920" y="2865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10611" y="2583179"/>
            <a:ext cx="502920" cy="288290"/>
          </a:xfrm>
          <a:custGeom>
            <a:avLst/>
            <a:gdLst/>
            <a:ahLst/>
            <a:cxnLst/>
            <a:rect l="l" t="t" r="r" b="b"/>
            <a:pathLst>
              <a:path w="502919" h="288289">
                <a:moveTo>
                  <a:pt x="0" y="288036"/>
                </a:moveTo>
                <a:lnTo>
                  <a:pt x="50292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11373" y="2943605"/>
            <a:ext cx="336550" cy="224790"/>
          </a:xfrm>
          <a:custGeom>
            <a:avLst/>
            <a:gdLst/>
            <a:ahLst/>
            <a:cxnLst/>
            <a:rect l="l" t="t" r="r" b="b"/>
            <a:pathLst>
              <a:path w="336550" h="224789">
                <a:moveTo>
                  <a:pt x="0" y="0"/>
                </a:moveTo>
                <a:lnTo>
                  <a:pt x="336245" y="224561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31348" y="3046630"/>
            <a:ext cx="211454" cy="185420"/>
          </a:xfrm>
          <a:custGeom>
            <a:avLst/>
            <a:gdLst/>
            <a:ahLst/>
            <a:cxnLst/>
            <a:rect l="l" t="t" r="r" b="b"/>
            <a:pathLst>
              <a:path w="211455" h="185419">
                <a:moveTo>
                  <a:pt x="105803" y="0"/>
                </a:moveTo>
                <a:lnTo>
                  <a:pt x="116268" y="121526"/>
                </a:lnTo>
                <a:lnTo>
                  <a:pt x="0" y="158407"/>
                </a:lnTo>
                <a:lnTo>
                  <a:pt x="211315" y="185013"/>
                </a:lnTo>
                <a:lnTo>
                  <a:pt x="1058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47109" y="4312158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698240" y="4334002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5122" y="4312158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45490" y="4334002"/>
            <a:ext cx="262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09494" y="5464302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0" y="252222"/>
                </a:moveTo>
                <a:lnTo>
                  <a:pt x="4063" y="206886"/>
                </a:lnTo>
                <a:lnTo>
                  <a:pt x="15780" y="164215"/>
                </a:lnTo>
                <a:lnTo>
                  <a:pt x="34436" y="124922"/>
                </a:lnTo>
                <a:lnTo>
                  <a:pt x="59321" y="89720"/>
                </a:lnTo>
                <a:lnTo>
                  <a:pt x="89720" y="59321"/>
                </a:lnTo>
                <a:lnTo>
                  <a:pt x="124922" y="34436"/>
                </a:lnTo>
                <a:lnTo>
                  <a:pt x="164215" y="15780"/>
                </a:lnTo>
                <a:lnTo>
                  <a:pt x="206886" y="4063"/>
                </a:lnTo>
                <a:lnTo>
                  <a:pt x="252222" y="0"/>
                </a:lnTo>
                <a:lnTo>
                  <a:pt x="297557" y="4063"/>
                </a:lnTo>
                <a:lnTo>
                  <a:pt x="340228" y="15780"/>
                </a:lnTo>
                <a:lnTo>
                  <a:pt x="379521" y="34436"/>
                </a:lnTo>
                <a:lnTo>
                  <a:pt x="414723" y="59321"/>
                </a:lnTo>
                <a:lnTo>
                  <a:pt x="445122" y="89720"/>
                </a:lnTo>
                <a:lnTo>
                  <a:pt x="470007" y="124922"/>
                </a:lnTo>
                <a:lnTo>
                  <a:pt x="488663" y="164215"/>
                </a:lnTo>
                <a:lnTo>
                  <a:pt x="500380" y="206886"/>
                </a:lnTo>
                <a:lnTo>
                  <a:pt x="504444" y="252222"/>
                </a:lnTo>
                <a:lnTo>
                  <a:pt x="500380" y="297557"/>
                </a:lnTo>
                <a:lnTo>
                  <a:pt x="488663" y="340228"/>
                </a:lnTo>
                <a:lnTo>
                  <a:pt x="470007" y="379521"/>
                </a:lnTo>
                <a:lnTo>
                  <a:pt x="445122" y="414723"/>
                </a:lnTo>
                <a:lnTo>
                  <a:pt x="414723" y="445122"/>
                </a:lnTo>
                <a:lnTo>
                  <a:pt x="379521" y="470007"/>
                </a:lnTo>
                <a:lnTo>
                  <a:pt x="340228" y="488663"/>
                </a:lnTo>
                <a:lnTo>
                  <a:pt x="297557" y="500380"/>
                </a:lnTo>
                <a:lnTo>
                  <a:pt x="252222" y="504444"/>
                </a:lnTo>
                <a:lnTo>
                  <a:pt x="206886" y="500380"/>
                </a:lnTo>
                <a:lnTo>
                  <a:pt x="164215" y="488663"/>
                </a:lnTo>
                <a:lnTo>
                  <a:pt x="124922" y="470007"/>
                </a:lnTo>
                <a:lnTo>
                  <a:pt x="89720" y="445122"/>
                </a:lnTo>
                <a:lnTo>
                  <a:pt x="59321" y="414723"/>
                </a:lnTo>
                <a:lnTo>
                  <a:pt x="34436" y="379521"/>
                </a:lnTo>
                <a:lnTo>
                  <a:pt x="15780" y="340228"/>
                </a:lnTo>
                <a:lnTo>
                  <a:pt x="4063" y="297557"/>
                </a:lnTo>
                <a:lnTo>
                  <a:pt x="0" y="252222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32738" y="5464302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0" y="252222"/>
                </a:moveTo>
                <a:lnTo>
                  <a:pt x="4063" y="206886"/>
                </a:lnTo>
                <a:lnTo>
                  <a:pt x="15780" y="164215"/>
                </a:lnTo>
                <a:lnTo>
                  <a:pt x="34436" y="124922"/>
                </a:lnTo>
                <a:lnTo>
                  <a:pt x="59321" y="89720"/>
                </a:lnTo>
                <a:lnTo>
                  <a:pt x="89720" y="59321"/>
                </a:lnTo>
                <a:lnTo>
                  <a:pt x="124922" y="34436"/>
                </a:lnTo>
                <a:lnTo>
                  <a:pt x="164215" y="15780"/>
                </a:lnTo>
                <a:lnTo>
                  <a:pt x="206886" y="4063"/>
                </a:lnTo>
                <a:lnTo>
                  <a:pt x="252222" y="0"/>
                </a:lnTo>
                <a:lnTo>
                  <a:pt x="297557" y="4063"/>
                </a:lnTo>
                <a:lnTo>
                  <a:pt x="340228" y="15780"/>
                </a:lnTo>
                <a:lnTo>
                  <a:pt x="379521" y="34436"/>
                </a:lnTo>
                <a:lnTo>
                  <a:pt x="414723" y="59321"/>
                </a:lnTo>
                <a:lnTo>
                  <a:pt x="445122" y="89720"/>
                </a:lnTo>
                <a:lnTo>
                  <a:pt x="470007" y="124922"/>
                </a:lnTo>
                <a:lnTo>
                  <a:pt x="488663" y="164215"/>
                </a:lnTo>
                <a:lnTo>
                  <a:pt x="500380" y="206886"/>
                </a:lnTo>
                <a:lnTo>
                  <a:pt x="504444" y="252222"/>
                </a:lnTo>
                <a:lnTo>
                  <a:pt x="500380" y="297557"/>
                </a:lnTo>
                <a:lnTo>
                  <a:pt x="488663" y="340228"/>
                </a:lnTo>
                <a:lnTo>
                  <a:pt x="470007" y="379521"/>
                </a:lnTo>
                <a:lnTo>
                  <a:pt x="445122" y="414723"/>
                </a:lnTo>
                <a:lnTo>
                  <a:pt x="414723" y="445122"/>
                </a:lnTo>
                <a:lnTo>
                  <a:pt x="379521" y="470007"/>
                </a:lnTo>
                <a:lnTo>
                  <a:pt x="340228" y="488663"/>
                </a:lnTo>
                <a:lnTo>
                  <a:pt x="297557" y="500380"/>
                </a:lnTo>
                <a:lnTo>
                  <a:pt x="252222" y="504444"/>
                </a:lnTo>
                <a:lnTo>
                  <a:pt x="206886" y="500380"/>
                </a:lnTo>
                <a:lnTo>
                  <a:pt x="164215" y="488663"/>
                </a:lnTo>
                <a:lnTo>
                  <a:pt x="124922" y="470007"/>
                </a:lnTo>
                <a:lnTo>
                  <a:pt x="89720" y="445122"/>
                </a:lnTo>
                <a:lnTo>
                  <a:pt x="59321" y="414723"/>
                </a:lnTo>
                <a:lnTo>
                  <a:pt x="34436" y="379521"/>
                </a:lnTo>
                <a:lnTo>
                  <a:pt x="15780" y="340228"/>
                </a:lnTo>
                <a:lnTo>
                  <a:pt x="4063" y="297557"/>
                </a:lnTo>
                <a:lnTo>
                  <a:pt x="0" y="252222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70354" y="3470909"/>
            <a:ext cx="506095" cy="502920"/>
          </a:xfrm>
          <a:custGeom>
            <a:avLst/>
            <a:gdLst/>
            <a:ahLst/>
            <a:cxnLst/>
            <a:rect l="l" t="t" r="r" b="b"/>
            <a:pathLst>
              <a:path w="506094" h="502920">
                <a:moveTo>
                  <a:pt x="0" y="251459"/>
                </a:moveTo>
                <a:lnTo>
                  <a:pt x="4075" y="206260"/>
                </a:lnTo>
                <a:lnTo>
                  <a:pt x="15826" y="163718"/>
                </a:lnTo>
                <a:lnTo>
                  <a:pt x="34538" y="124544"/>
                </a:lnTo>
                <a:lnTo>
                  <a:pt x="59496" y="89448"/>
                </a:lnTo>
                <a:lnTo>
                  <a:pt x="89987" y="59141"/>
                </a:lnTo>
                <a:lnTo>
                  <a:pt x="125295" y="34332"/>
                </a:lnTo>
                <a:lnTo>
                  <a:pt x="164707" y="15732"/>
                </a:lnTo>
                <a:lnTo>
                  <a:pt x="207508" y="4051"/>
                </a:lnTo>
                <a:lnTo>
                  <a:pt x="252984" y="0"/>
                </a:lnTo>
                <a:lnTo>
                  <a:pt x="298459" y="4051"/>
                </a:lnTo>
                <a:lnTo>
                  <a:pt x="341260" y="15732"/>
                </a:lnTo>
                <a:lnTo>
                  <a:pt x="380672" y="34332"/>
                </a:lnTo>
                <a:lnTo>
                  <a:pt x="415980" y="59141"/>
                </a:lnTo>
                <a:lnTo>
                  <a:pt x="446471" y="89448"/>
                </a:lnTo>
                <a:lnTo>
                  <a:pt x="471429" y="124544"/>
                </a:lnTo>
                <a:lnTo>
                  <a:pt x="490141" y="163718"/>
                </a:lnTo>
                <a:lnTo>
                  <a:pt x="501892" y="206260"/>
                </a:lnTo>
                <a:lnTo>
                  <a:pt x="505968" y="251459"/>
                </a:lnTo>
                <a:lnTo>
                  <a:pt x="501892" y="296659"/>
                </a:lnTo>
                <a:lnTo>
                  <a:pt x="490141" y="339201"/>
                </a:lnTo>
                <a:lnTo>
                  <a:pt x="471429" y="378375"/>
                </a:lnTo>
                <a:lnTo>
                  <a:pt x="446471" y="413471"/>
                </a:lnTo>
                <a:lnTo>
                  <a:pt x="415980" y="443778"/>
                </a:lnTo>
                <a:lnTo>
                  <a:pt x="380672" y="468587"/>
                </a:lnTo>
                <a:lnTo>
                  <a:pt x="341260" y="487187"/>
                </a:lnTo>
                <a:lnTo>
                  <a:pt x="298459" y="498868"/>
                </a:lnTo>
                <a:lnTo>
                  <a:pt x="252984" y="502919"/>
                </a:lnTo>
                <a:lnTo>
                  <a:pt x="207508" y="498868"/>
                </a:lnTo>
                <a:lnTo>
                  <a:pt x="164707" y="487187"/>
                </a:lnTo>
                <a:lnTo>
                  <a:pt x="125295" y="468587"/>
                </a:lnTo>
                <a:lnTo>
                  <a:pt x="89987" y="443778"/>
                </a:lnTo>
                <a:lnTo>
                  <a:pt x="59496" y="413471"/>
                </a:lnTo>
                <a:lnTo>
                  <a:pt x="34538" y="378375"/>
                </a:lnTo>
                <a:lnTo>
                  <a:pt x="15826" y="339201"/>
                </a:lnTo>
                <a:lnTo>
                  <a:pt x="4075" y="296659"/>
                </a:lnTo>
                <a:lnTo>
                  <a:pt x="0" y="25145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221864" y="3492627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44622" y="3446519"/>
            <a:ext cx="398145" cy="172720"/>
          </a:xfrm>
          <a:custGeom>
            <a:avLst/>
            <a:gdLst/>
            <a:ahLst/>
            <a:cxnLst/>
            <a:rect l="l" t="t" r="r" b="b"/>
            <a:pathLst>
              <a:path w="398144" h="172720">
                <a:moveTo>
                  <a:pt x="0" y="172491"/>
                </a:moveTo>
                <a:lnTo>
                  <a:pt x="398043" y="0"/>
                </a:lnTo>
              </a:path>
            </a:pathLst>
          </a:custGeom>
          <a:ln w="381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39748" y="3501325"/>
            <a:ext cx="212725" cy="175260"/>
          </a:xfrm>
          <a:custGeom>
            <a:avLst/>
            <a:gdLst/>
            <a:ahLst/>
            <a:cxnLst/>
            <a:rect l="l" t="t" r="r" b="b"/>
            <a:pathLst>
              <a:path w="212725" h="175260">
                <a:moveTo>
                  <a:pt x="136931" y="0"/>
                </a:moveTo>
                <a:lnTo>
                  <a:pt x="0" y="163131"/>
                </a:lnTo>
                <a:lnTo>
                  <a:pt x="212661" y="174790"/>
                </a:lnTo>
                <a:lnTo>
                  <a:pt x="104876" y="117690"/>
                </a:lnTo>
                <a:lnTo>
                  <a:pt x="13693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070354" y="4312158"/>
            <a:ext cx="506095" cy="502920"/>
          </a:xfrm>
          <a:custGeom>
            <a:avLst/>
            <a:gdLst/>
            <a:ahLst/>
            <a:cxnLst/>
            <a:rect l="l" t="t" r="r" b="b"/>
            <a:pathLst>
              <a:path w="506094" h="502920">
                <a:moveTo>
                  <a:pt x="0" y="251460"/>
                </a:moveTo>
                <a:lnTo>
                  <a:pt x="4075" y="206260"/>
                </a:lnTo>
                <a:lnTo>
                  <a:pt x="15826" y="163718"/>
                </a:lnTo>
                <a:lnTo>
                  <a:pt x="34538" y="124544"/>
                </a:lnTo>
                <a:lnTo>
                  <a:pt x="59496" y="89448"/>
                </a:lnTo>
                <a:lnTo>
                  <a:pt x="89987" y="59141"/>
                </a:lnTo>
                <a:lnTo>
                  <a:pt x="125295" y="34332"/>
                </a:lnTo>
                <a:lnTo>
                  <a:pt x="164707" y="15732"/>
                </a:lnTo>
                <a:lnTo>
                  <a:pt x="207508" y="4051"/>
                </a:lnTo>
                <a:lnTo>
                  <a:pt x="252984" y="0"/>
                </a:lnTo>
                <a:lnTo>
                  <a:pt x="298459" y="4051"/>
                </a:lnTo>
                <a:lnTo>
                  <a:pt x="341260" y="15732"/>
                </a:lnTo>
                <a:lnTo>
                  <a:pt x="380672" y="34332"/>
                </a:lnTo>
                <a:lnTo>
                  <a:pt x="415980" y="59141"/>
                </a:lnTo>
                <a:lnTo>
                  <a:pt x="446471" y="89448"/>
                </a:lnTo>
                <a:lnTo>
                  <a:pt x="471429" y="124544"/>
                </a:lnTo>
                <a:lnTo>
                  <a:pt x="490141" y="163718"/>
                </a:lnTo>
                <a:lnTo>
                  <a:pt x="501892" y="206260"/>
                </a:lnTo>
                <a:lnTo>
                  <a:pt x="505968" y="251460"/>
                </a:lnTo>
                <a:lnTo>
                  <a:pt x="501892" y="296659"/>
                </a:lnTo>
                <a:lnTo>
                  <a:pt x="490141" y="339201"/>
                </a:lnTo>
                <a:lnTo>
                  <a:pt x="471429" y="378375"/>
                </a:lnTo>
                <a:lnTo>
                  <a:pt x="446471" y="413471"/>
                </a:lnTo>
                <a:lnTo>
                  <a:pt x="415980" y="443778"/>
                </a:lnTo>
                <a:lnTo>
                  <a:pt x="380672" y="468587"/>
                </a:lnTo>
                <a:lnTo>
                  <a:pt x="341260" y="487187"/>
                </a:lnTo>
                <a:lnTo>
                  <a:pt x="298459" y="498868"/>
                </a:lnTo>
                <a:lnTo>
                  <a:pt x="252984" y="502920"/>
                </a:lnTo>
                <a:lnTo>
                  <a:pt x="207508" y="498868"/>
                </a:lnTo>
                <a:lnTo>
                  <a:pt x="164707" y="487187"/>
                </a:lnTo>
                <a:lnTo>
                  <a:pt x="125295" y="468587"/>
                </a:lnTo>
                <a:lnTo>
                  <a:pt x="89987" y="443778"/>
                </a:lnTo>
                <a:lnTo>
                  <a:pt x="59496" y="413471"/>
                </a:lnTo>
                <a:lnTo>
                  <a:pt x="34538" y="378375"/>
                </a:lnTo>
                <a:lnTo>
                  <a:pt x="15826" y="339201"/>
                </a:lnTo>
                <a:lnTo>
                  <a:pt x="4075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226569" y="3952494"/>
            <a:ext cx="190500" cy="359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97280" y="4527803"/>
            <a:ext cx="935990" cy="0"/>
          </a:xfrm>
          <a:custGeom>
            <a:avLst/>
            <a:gdLst/>
            <a:ahLst/>
            <a:cxnLst/>
            <a:rect l="l" t="t" r="r" b="b"/>
            <a:pathLst>
              <a:path w="935989" h="0">
                <a:moveTo>
                  <a:pt x="0" y="0"/>
                </a:moveTo>
                <a:lnTo>
                  <a:pt x="935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538983" y="4527803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 h="0">
                <a:moveTo>
                  <a:pt x="0" y="0"/>
                </a:moveTo>
                <a:lnTo>
                  <a:pt x="100736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54024" y="4814315"/>
            <a:ext cx="431800" cy="649605"/>
          </a:xfrm>
          <a:custGeom>
            <a:avLst/>
            <a:gdLst/>
            <a:ahLst/>
            <a:cxnLst/>
            <a:rect l="l" t="t" r="r" b="b"/>
            <a:pathLst>
              <a:path w="431800" h="649604">
                <a:moveTo>
                  <a:pt x="0" y="0"/>
                </a:moveTo>
                <a:lnTo>
                  <a:pt x="431292" y="64922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18894" y="5680709"/>
            <a:ext cx="893444" cy="0"/>
          </a:xfrm>
          <a:custGeom>
            <a:avLst/>
            <a:gdLst/>
            <a:ahLst/>
            <a:cxnLst/>
            <a:rect l="l" t="t" r="r" b="b"/>
            <a:pathLst>
              <a:path w="893444" h="0">
                <a:moveTo>
                  <a:pt x="0" y="0"/>
                </a:moveTo>
                <a:lnTo>
                  <a:pt x="893063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635757" y="5585454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0"/>
                </a:moveTo>
                <a:lnTo>
                  <a:pt x="76200" y="95250"/>
                </a:lnTo>
                <a:lnTo>
                  <a:pt x="0" y="190500"/>
                </a:lnTo>
                <a:lnTo>
                  <a:pt x="19050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186683" y="4814315"/>
            <a:ext cx="502920" cy="649605"/>
          </a:xfrm>
          <a:custGeom>
            <a:avLst/>
            <a:gdLst/>
            <a:ahLst/>
            <a:cxnLst/>
            <a:rect l="l" t="t" r="r" b="b"/>
            <a:pathLst>
              <a:path w="502920" h="649604">
                <a:moveTo>
                  <a:pt x="0" y="649223"/>
                </a:moveTo>
                <a:lnTo>
                  <a:pt x="5029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744243" y="4815079"/>
            <a:ext cx="434340" cy="559435"/>
          </a:xfrm>
          <a:custGeom>
            <a:avLst/>
            <a:gdLst/>
            <a:ahLst/>
            <a:cxnLst/>
            <a:rect l="l" t="t" r="r" b="b"/>
            <a:pathLst>
              <a:path w="434339" h="559435">
                <a:moveTo>
                  <a:pt x="0" y="558965"/>
                </a:moveTo>
                <a:lnTo>
                  <a:pt x="434314" y="0"/>
                </a:lnTo>
              </a:path>
            </a:pathLst>
          </a:custGeom>
          <a:ln w="381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74117" y="5255429"/>
            <a:ext cx="192100" cy="2088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470828" y="4900572"/>
            <a:ext cx="500380" cy="563880"/>
          </a:xfrm>
          <a:custGeom>
            <a:avLst/>
            <a:gdLst/>
            <a:ahLst/>
            <a:cxnLst/>
            <a:rect l="l" t="t" r="r" b="b"/>
            <a:pathLst>
              <a:path w="500380" h="563879">
                <a:moveTo>
                  <a:pt x="0" y="0"/>
                </a:moveTo>
                <a:lnTo>
                  <a:pt x="500214" y="563727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394962" y="4815072"/>
            <a:ext cx="198120" cy="205740"/>
          </a:xfrm>
          <a:custGeom>
            <a:avLst/>
            <a:gdLst/>
            <a:ahLst/>
            <a:cxnLst/>
            <a:rect l="l" t="t" r="r" b="b"/>
            <a:pathLst>
              <a:path w="198119" h="205739">
                <a:moveTo>
                  <a:pt x="0" y="0"/>
                </a:moveTo>
                <a:lnTo>
                  <a:pt x="55206" y="205714"/>
                </a:lnTo>
                <a:lnTo>
                  <a:pt x="75869" y="85496"/>
                </a:lnTo>
                <a:lnTo>
                  <a:pt x="197688" y="7927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634591" y="4081665"/>
            <a:ext cx="799465" cy="643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435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3/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ts val="2435"/>
              </a:lnSpc>
            </a:pPr>
            <a:r>
              <a:rPr dirty="0" sz="2400" b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601368" y="3530892"/>
            <a:ext cx="415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4/4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01368" y="2630817"/>
            <a:ext cx="415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5</a:t>
            </a:r>
            <a:r>
              <a:rPr dirty="0" sz="2400" spc="5">
                <a:latin typeface="Times New Roman"/>
                <a:cs typeface="Times New Roman"/>
              </a:rPr>
              <a:t>/</a:t>
            </a:r>
            <a:r>
              <a:rPr dirty="0" sz="2400" b="1">
                <a:solidFill>
                  <a:srgbClr val="CC33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93414" y="3016669"/>
            <a:ext cx="433705" cy="871219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2400" spc="-5" b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450"/>
              </a:spcBef>
            </a:pPr>
            <a:r>
              <a:rPr dirty="0" sz="2400">
                <a:latin typeface="Times New Roman"/>
                <a:cs typeface="Times New Roman"/>
              </a:rPr>
              <a:t>6</a:t>
            </a:r>
            <a:r>
              <a:rPr dirty="0" sz="2400" spc="5">
                <a:latin typeface="Times New Roman"/>
                <a:cs typeface="Times New Roman"/>
              </a:rPr>
              <a:t>/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0540" y="1922526"/>
            <a:ext cx="14681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006600"/>
                </a:solidFill>
                <a:latin typeface="Times New Roman"/>
                <a:cs typeface="Times New Roman"/>
              </a:rPr>
              <a:t>backtracking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331975" y="2258567"/>
            <a:ext cx="402590" cy="363220"/>
          </a:xfrm>
          <a:custGeom>
            <a:avLst/>
            <a:gdLst/>
            <a:ahLst/>
            <a:cxnLst/>
            <a:rect l="l" t="t" r="r" b="b"/>
            <a:pathLst>
              <a:path w="402589" h="363219">
                <a:moveTo>
                  <a:pt x="0" y="0"/>
                </a:moveTo>
                <a:lnTo>
                  <a:pt x="402424" y="362864"/>
                </a:lnTo>
              </a:path>
            </a:pathLst>
          </a:custGeom>
          <a:ln w="12700">
            <a:solidFill>
              <a:srgbClr val="008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699454" y="2584626"/>
            <a:ext cx="82550" cy="79375"/>
          </a:xfrm>
          <a:custGeom>
            <a:avLst/>
            <a:gdLst/>
            <a:ahLst/>
            <a:cxnLst/>
            <a:rect l="l" t="t" r="r" b="b"/>
            <a:pathLst>
              <a:path w="82550" h="79375">
                <a:moveTo>
                  <a:pt x="51028" y="0"/>
                </a:moveTo>
                <a:lnTo>
                  <a:pt x="0" y="56591"/>
                </a:lnTo>
                <a:lnTo>
                  <a:pt x="82105" y="79324"/>
                </a:lnTo>
                <a:lnTo>
                  <a:pt x="5102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732269" y="1837182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19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6882765" y="1859089"/>
            <a:ext cx="262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732269" y="2676905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19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6882765" y="2698877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703057" y="2257805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19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703057" y="3097529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0" y="252222"/>
                </a:moveTo>
                <a:lnTo>
                  <a:pt x="4063" y="206886"/>
                </a:lnTo>
                <a:lnTo>
                  <a:pt x="15780" y="164215"/>
                </a:lnTo>
                <a:lnTo>
                  <a:pt x="34436" y="124922"/>
                </a:lnTo>
                <a:lnTo>
                  <a:pt x="59321" y="89720"/>
                </a:lnTo>
                <a:lnTo>
                  <a:pt x="89720" y="59321"/>
                </a:lnTo>
                <a:lnTo>
                  <a:pt x="124922" y="34436"/>
                </a:lnTo>
                <a:lnTo>
                  <a:pt x="164215" y="15780"/>
                </a:lnTo>
                <a:lnTo>
                  <a:pt x="206886" y="4063"/>
                </a:lnTo>
                <a:lnTo>
                  <a:pt x="252222" y="0"/>
                </a:lnTo>
                <a:lnTo>
                  <a:pt x="297557" y="4063"/>
                </a:lnTo>
                <a:lnTo>
                  <a:pt x="340228" y="15780"/>
                </a:lnTo>
                <a:lnTo>
                  <a:pt x="379521" y="34436"/>
                </a:lnTo>
                <a:lnTo>
                  <a:pt x="414723" y="59321"/>
                </a:lnTo>
                <a:lnTo>
                  <a:pt x="445122" y="89720"/>
                </a:lnTo>
                <a:lnTo>
                  <a:pt x="470007" y="124922"/>
                </a:lnTo>
                <a:lnTo>
                  <a:pt x="488663" y="164215"/>
                </a:lnTo>
                <a:lnTo>
                  <a:pt x="500380" y="206886"/>
                </a:lnTo>
                <a:lnTo>
                  <a:pt x="504444" y="252222"/>
                </a:lnTo>
                <a:lnTo>
                  <a:pt x="500380" y="297557"/>
                </a:lnTo>
                <a:lnTo>
                  <a:pt x="488663" y="340228"/>
                </a:lnTo>
                <a:lnTo>
                  <a:pt x="470007" y="379521"/>
                </a:lnTo>
                <a:lnTo>
                  <a:pt x="445122" y="414723"/>
                </a:lnTo>
                <a:lnTo>
                  <a:pt x="414723" y="445122"/>
                </a:lnTo>
                <a:lnTo>
                  <a:pt x="379521" y="470007"/>
                </a:lnTo>
                <a:lnTo>
                  <a:pt x="340228" y="488663"/>
                </a:lnTo>
                <a:lnTo>
                  <a:pt x="297557" y="500380"/>
                </a:lnTo>
                <a:lnTo>
                  <a:pt x="252222" y="504444"/>
                </a:lnTo>
                <a:lnTo>
                  <a:pt x="206886" y="500380"/>
                </a:lnTo>
                <a:lnTo>
                  <a:pt x="164215" y="488663"/>
                </a:lnTo>
                <a:lnTo>
                  <a:pt x="124922" y="470007"/>
                </a:lnTo>
                <a:lnTo>
                  <a:pt x="89720" y="445122"/>
                </a:lnTo>
                <a:lnTo>
                  <a:pt x="59321" y="414723"/>
                </a:lnTo>
                <a:lnTo>
                  <a:pt x="34436" y="379521"/>
                </a:lnTo>
                <a:lnTo>
                  <a:pt x="15780" y="340228"/>
                </a:lnTo>
                <a:lnTo>
                  <a:pt x="4063" y="297557"/>
                </a:lnTo>
                <a:lnTo>
                  <a:pt x="0" y="252222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886961" y="2341626"/>
            <a:ext cx="190500" cy="359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886961" y="3134105"/>
            <a:ext cx="190500" cy="3596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200138" y="2126742"/>
            <a:ext cx="403860" cy="230504"/>
          </a:xfrm>
          <a:custGeom>
            <a:avLst/>
            <a:gdLst/>
            <a:ahLst/>
            <a:cxnLst/>
            <a:rect l="l" t="t" r="r" b="b"/>
            <a:pathLst>
              <a:path w="403859" h="230505">
                <a:moveTo>
                  <a:pt x="0" y="0"/>
                </a:moveTo>
                <a:lnTo>
                  <a:pt x="403606" y="229933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490386" y="2236185"/>
            <a:ext cx="212725" cy="177165"/>
          </a:xfrm>
          <a:custGeom>
            <a:avLst/>
            <a:gdLst/>
            <a:ahLst/>
            <a:cxnLst/>
            <a:rect l="l" t="t" r="r" b="b"/>
            <a:pathLst>
              <a:path w="212725" h="177164">
                <a:moveTo>
                  <a:pt x="94310" y="0"/>
                </a:moveTo>
                <a:lnTo>
                  <a:pt x="113360" y="120484"/>
                </a:lnTo>
                <a:lnTo>
                  <a:pt x="0" y="165519"/>
                </a:lnTo>
                <a:lnTo>
                  <a:pt x="212674" y="177063"/>
                </a:lnTo>
                <a:lnTo>
                  <a:pt x="943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370820" y="2629665"/>
            <a:ext cx="403860" cy="233045"/>
          </a:xfrm>
          <a:custGeom>
            <a:avLst/>
            <a:gdLst/>
            <a:ahLst/>
            <a:cxnLst/>
            <a:rect l="l" t="t" r="r" b="b"/>
            <a:pathLst>
              <a:path w="403859" h="233044">
                <a:moveTo>
                  <a:pt x="0" y="232524"/>
                </a:moveTo>
                <a:lnTo>
                  <a:pt x="403860" y="0"/>
                </a:lnTo>
              </a:path>
            </a:pathLst>
          </a:custGeom>
          <a:ln w="381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271763" y="2741634"/>
            <a:ext cx="212725" cy="177800"/>
          </a:xfrm>
          <a:custGeom>
            <a:avLst/>
            <a:gdLst/>
            <a:ahLst/>
            <a:cxnLst/>
            <a:rect l="l" t="t" r="r" b="b"/>
            <a:pathLst>
              <a:path w="212725" h="177800">
                <a:moveTo>
                  <a:pt x="117576" y="0"/>
                </a:moveTo>
                <a:lnTo>
                  <a:pt x="0" y="177584"/>
                </a:lnTo>
                <a:lnTo>
                  <a:pt x="212623" y="165087"/>
                </a:lnTo>
                <a:lnTo>
                  <a:pt x="99059" y="120561"/>
                </a:lnTo>
                <a:lnTo>
                  <a:pt x="11757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271766" y="2989326"/>
            <a:ext cx="336550" cy="224790"/>
          </a:xfrm>
          <a:custGeom>
            <a:avLst/>
            <a:gdLst/>
            <a:ahLst/>
            <a:cxnLst/>
            <a:rect l="l" t="t" r="r" b="b"/>
            <a:pathLst>
              <a:path w="336550" h="224789">
                <a:moveTo>
                  <a:pt x="0" y="0"/>
                </a:moveTo>
                <a:lnTo>
                  <a:pt x="336245" y="224561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491740" y="3092350"/>
            <a:ext cx="211454" cy="185420"/>
          </a:xfrm>
          <a:custGeom>
            <a:avLst/>
            <a:gdLst/>
            <a:ahLst/>
            <a:cxnLst/>
            <a:rect l="l" t="t" r="r" b="b"/>
            <a:pathLst>
              <a:path w="211454" h="185420">
                <a:moveTo>
                  <a:pt x="105803" y="0"/>
                </a:moveTo>
                <a:lnTo>
                  <a:pt x="116268" y="121526"/>
                </a:lnTo>
                <a:lnTo>
                  <a:pt x="0" y="158407"/>
                </a:lnTo>
                <a:lnTo>
                  <a:pt x="211315" y="185013"/>
                </a:lnTo>
                <a:lnTo>
                  <a:pt x="1058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207502" y="4357878"/>
            <a:ext cx="506095" cy="504825"/>
          </a:xfrm>
          <a:custGeom>
            <a:avLst/>
            <a:gdLst/>
            <a:ahLst/>
            <a:cxnLst/>
            <a:rect l="l" t="t" r="r" b="b"/>
            <a:pathLst>
              <a:path w="506095" h="504825">
                <a:moveTo>
                  <a:pt x="0" y="252222"/>
                </a:moveTo>
                <a:lnTo>
                  <a:pt x="4076" y="206886"/>
                </a:lnTo>
                <a:lnTo>
                  <a:pt x="15828" y="164215"/>
                </a:lnTo>
                <a:lnTo>
                  <a:pt x="34541" y="124922"/>
                </a:lnTo>
                <a:lnTo>
                  <a:pt x="59500" y="89720"/>
                </a:lnTo>
                <a:lnTo>
                  <a:pt x="89992" y="59321"/>
                </a:lnTo>
                <a:lnTo>
                  <a:pt x="125301" y="34436"/>
                </a:lnTo>
                <a:lnTo>
                  <a:pt x="164712" y="15780"/>
                </a:lnTo>
                <a:lnTo>
                  <a:pt x="207511" y="4063"/>
                </a:lnTo>
                <a:lnTo>
                  <a:pt x="252984" y="0"/>
                </a:lnTo>
                <a:lnTo>
                  <a:pt x="298459" y="4063"/>
                </a:lnTo>
                <a:lnTo>
                  <a:pt x="341260" y="15780"/>
                </a:lnTo>
                <a:lnTo>
                  <a:pt x="380672" y="34436"/>
                </a:lnTo>
                <a:lnTo>
                  <a:pt x="415980" y="59321"/>
                </a:lnTo>
                <a:lnTo>
                  <a:pt x="446471" y="89720"/>
                </a:lnTo>
                <a:lnTo>
                  <a:pt x="471429" y="124922"/>
                </a:lnTo>
                <a:lnTo>
                  <a:pt x="490141" y="164215"/>
                </a:lnTo>
                <a:lnTo>
                  <a:pt x="501892" y="206886"/>
                </a:lnTo>
                <a:lnTo>
                  <a:pt x="505968" y="252222"/>
                </a:lnTo>
                <a:lnTo>
                  <a:pt x="501892" y="297557"/>
                </a:lnTo>
                <a:lnTo>
                  <a:pt x="490141" y="340228"/>
                </a:lnTo>
                <a:lnTo>
                  <a:pt x="471429" y="379521"/>
                </a:lnTo>
                <a:lnTo>
                  <a:pt x="446471" y="414723"/>
                </a:lnTo>
                <a:lnTo>
                  <a:pt x="415980" y="445122"/>
                </a:lnTo>
                <a:lnTo>
                  <a:pt x="380672" y="470007"/>
                </a:lnTo>
                <a:lnTo>
                  <a:pt x="341260" y="488663"/>
                </a:lnTo>
                <a:lnTo>
                  <a:pt x="298459" y="500380"/>
                </a:lnTo>
                <a:lnTo>
                  <a:pt x="252984" y="504444"/>
                </a:lnTo>
                <a:lnTo>
                  <a:pt x="207511" y="500380"/>
                </a:lnTo>
                <a:lnTo>
                  <a:pt x="164712" y="488663"/>
                </a:lnTo>
                <a:lnTo>
                  <a:pt x="125301" y="470007"/>
                </a:lnTo>
                <a:lnTo>
                  <a:pt x="89992" y="445122"/>
                </a:lnTo>
                <a:lnTo>
                  <a:pt x="59500" y="414723"/>
                </a:lnTo>
                <a:lnTo>
                  <a:pt x="34541" y="379521"/>
                </a:lnTo>
                <a:lnTo>
                  <a:pt x="15828" y="340228"/>
                </a:lnTo>
                <a:lnTo>
                  <a:pt x="4076" y="297557"/>
                </a:lnTo>
                <a:lnTo>
                  <a:pt x="0" y="252222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8359140" y="4380039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255514" y="4357878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0" y="252222"/>
                </a:moveTo>
                <a:lnTo>
                  <a:pt x="4063" y="206886"/>
                </a:lnTo>
                <a:lnTo>
                  <a:pt x="15780" y="164215"/>
                </a:lnTo>
                <a:lnTo>
                  <a:pt x="34436" y="124922"/>
                </a:lnTo>
                <a:lnTo>
                  <a:pt x="59321" y="89720"/>
                </a:lnTo>
                <a:lnTo>
                  <a:pt x="89720" y="59321"/>
                </a:lnTo>
                <a:lnTo>
                  <a:pt x="124922" y="34436"/>
                </a:lnTo>
                <a:lnTo>
                  <a:pt x="164215" y="15780"/>
                </a:lnTo>
                <a:lnTo>
                  <a:pt x="206886" y="4063"/>
                </a:lnTo>
                <a:lnTo>
                  <a:pt x="252222" y="0"/>
                </a:lnTo>
                <a:lnTo>
                  <a:pt x="297557" y="4063"/>
                </a:lnTo>
                <a:lnTo>
                  <a:pt x="340228" y="15780"/>
                </a:lnTo>
                <a:lnTo>
                  <a:pt x="379521" y="34436"/>
                </a:lnTo>
                <a:lnTo>
                  <a:pt x="414723" y="59321"/>
                </a:lnTo>
                <a:lnTo>
                  <a:pt x="445122" y="89720"/>
                </a:lnTo>
                <a:lnTo>
                  <a:pt x="470007" y="124922"/>
                </a:lnTo>
                <a:lnTo>
                  <a:pt x="488663" y="164215"/>
                </a:lnTo>
                <a:lnTo>
                  <a:pt x="500380" y="206886"/>
                </a:lnTo>
                <a:lnTo>
                  <a:pt x="504444" y="252222"/>
                </a:lnTo>
                <a:lnTo>
                  <a:pt x="500380" y="297557"/>
                </a:lnTo>
                <a:lnTo>
                  <a:pt x="488663" y="340228"/>
                </a:lnTo>
                <a:lnTo>
                  <a:pt x="470007" y="379521"/>
                </a:lnTo>
                <a:lnTo>
                  <a:pt x="445122" y="414723"/>
                </a:lnTo>
                <a:lnTo>
                  <a:pt x="414723" y="445122"/>
                </a:lnTo>
                <a:lnTo>
                  <a:pt x="379521" y="470007"/>
                </a:lnTo>
                <a:lnTo>
                  <a:pt x="340228" y="488663"/>
                </a:lnTo>
                <a:lnTo>
                  <a:pt x="297557" y="500380"/>
                </a:lnTo>
                <a:lnTo>
                  <a:pt x="252222" y="504444"/>
                </a:lnTo>
                <a:lnTo>
                  <a:pt x="206886" y="500380"/>
                </a:lnTo>
                <a:lnTo>
                  <a:pt x="164215" y="488663"/>
                </a:lnTo>
                <a:lnTo>
                  <a:pt x="124922" y="470007"/>
                </a:lnTo>
                <a:lnTo>
                  <a:pt x="89720" y="445122"/>
                </a:lnTo>
                <a:lnTo>
                  <a:pt x="59321" y="414723"/>
                </a:lnTo>
                <a:lnTo>
                  <a:pt x="34436" y="379521"/>
                </a:lnTo>
                <a:lnTo>
                  <a:pt x="15780" y="340228"/>
                </a:lnTo>
                <a:lnTo>
                  <a:pt x="4063" y="297557"/>
                </a:lnTo>
                <a:lnTo>
                  <a:pt x="0" y="252222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5406390" y="4380039"/>
            <a:ext cx="262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469885" y="5511546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59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59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19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5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993129" y="5511546"/>
            <a:ext cx="506095" cy="502920"/>
          </a:xfrm>
          <a:custGeom>
            <a:avLst/>
            <a:gdLst/>
            <a:ahLst/>
            <a:cxnLst/>
            <a:rect l="l" t="t" r="r" b="b"/>
            <a:pathLst>
              <a:path w="506095" h="502920">
                <a:moveTo>
                  <a:pt x="0" y="251459"/>
                </a:moveTo>
                <a:lnTo>
                  <a:pt x="4075" y="206260"/>
                </a:lnTo>
                <a:lnTo>
                  <a:pt x="15826" y="163718"/>
                </a:lnTo>
                <a:lnTo>
                  <a:pt x="34538" y="124544"/>
                </a:lnTo>
                <a:lnTo>
                  <a:pt x="59496" y="89448"/>
                </a:lnTo>
                <a:lnTo>
                  <a:pt x="89987" y="59141"/>
                </a:lnTo>
                <a:lnTo>
                  <a:pt x="125295" y="34332"/>
                </a:lnTo>
                <a:lnTo>
                  <a:pt x="164707" y="15732"/>
                </a:lnTo>
                <a:lnTo>
                  <a:pt x="207508" y="4051"/>
                </a:lnTo>
                <a:lnTo>
                  <a:pt x="252984" y="0"/>
                </a:lnTo>
                <a:lnTo>
                  <a:pt x="298459" y="4051"/>
                </a:lnTo>
                <a:lnTo>
                  <a:pt x="341260" y="15732"/>
                </a:lnTo>
                <a:lnTo>
                  <a:pt x="380672" y="34332"/>
                </a:lnTo>
                <a:lnTo>
                  <a:pt x="415980" y="59141"/>
                </a:lnTo>
                <a:lnTo>
                  <a:pt x="446471" y="89448"/>
                </a:lnTo>
                <a:lnTo>
                  <a:pt x="471429" y="124544"/>
                </a:lnTo>
                <a:lnTo>
                  <a:pt x="490141" y="163718"/>
                </a:lnTo>
                <a:lnTo>
                  <a:pt x="501892" y="206260"/>
                </a:lnTo>
                <a:lnTo>
                  <a:pt x="505968" y="251459"/>
                </a:lnTo>
                <a:lnTo>
                  <a:pt x="501892" y="296659"/>
                </a:lnTo>
                <a:lnTo>
                  <a:pt x="490141" y="339201"/>
                </a:lnTo>
                <a:lnTo>
                  <a:pt x="471429" y="378375"/>
                </a:lnTo>
                <a:lnTo>
                  <a:pt x="446471" y="413471"/>
                </a:lnTo>
                <a:lnTo>
                  <a:pt x="415980" y="443778"/>
                </a:lnTo>
                <a:lnTo>
                  <a:pt x="380672" y="468587"/>
                </a:lnTo>
                <a:lnTo>
                  <a:pt x="341260" y="487187"/>
                </a:lnTo>
                <a:lnTo>
                  <a:pt x="298459" y="498868"/>
                </a:lnTo>
                <a:lnTo>
                  <a:pt x="252984" y="502919"/>
                </a:lnTo>
                <a:lnTo>
                  <a:pt x="207508" y="498868"/>
                </a:lnTo>
                <a:lnTo>
                  <a:pt x="164707" y="487187"/>
                </a:lnTo>
                <a:lnTo>
                  <a:pt x="125295" y="468587"/>
                </a:lnTo>
                <a:lnTo>
                  <a:pt x="89987" y="443778"/>
                </a:lnTo>
                <a:lnTo>
                  <a:pt x="59496" y="413471"/>
                </a:lnTo>
                <a:lnTo>
                  <a:pt x="34538" y="378375"/>
                </a:lnTo>
                <a:lnTo>
                  <a:pt x="15826" y="339201"/>
                </a:lnTo>
                <a:lnTo>
                  <a:pt x="4075" y="296659"/>
                </a:lnTo>
                <a:lnTo>
                  <a:pt x="0" y="25145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732269" y="3516629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0" y="252222"/>
                </a:moveTo>
                <a:lnTo>
                  <a:pt x="4063" y="206886"/>
                </a:lnTo>
                <a:lnTo>
                  <a:pt x="15780" y="164215"/>
                </a:lnTo>
                <a:lnTo>
                  <a:pt x="34436" y="124922"/>
                </a:lnTo>
                <a:lnTo>
                  <a:pt x="59321" y="89720"/>
                </a:lnTo>
                <a:lnTo>
                  <a:pt x="89720" y="59321"/>
                </a:lnTo>
                <a:lnTo>
                  <a:pt x="124922" y="34436"/>
                </a:lnTo>
                <a:lnTo>
                  <a:pt x="164215" y="15780"/>
                </a:lnTo>
                <a:lnTo>
                  <a:pt x="206886" y="4063"/>
                </a:lnTo>
                <a:lnTo>
                  <a:pt x="252222" y="0"/>
                </a:lnTo>
                <a:lnTo>
                  <a:pt x="297557" y="4063"/>
                </a:lnTo>
                <a:lnTo>
                  <a:pt x="340228" y="15780"/>
                </a:lnTo>
                <a:lnTo>
                  <a:pt x="379521" y="34436"/>
                </a:lnTo>
                <a:lnTo>
                  <a:pt x="414723" y="59321"/>
                </a:lnTo>
                <a:lnTo>
                  <a:pt x="445122" y="89720"/>
                </a:lnTo>
                <a:lnTo>
                  <a:pt x="470007" y="124922"/>
                </a:lnTo>
                <a:lnTo>
                  <a:pt x="488663" y="164215"/>
                </a:lnTo>
                <a:lnTo>
                  <a:pt x="500380" y="206886"/>
                </a:lnTo>
                <a:lnTo>
                  <a:pt x="504444" y="252222"/>
                </a:lnTo>
                <a:lnTo>
                  <a:pt x="500380" y="297557"/>
                </a:lnTo>
                <a:lnTo>
                  <a:pt x="488663" y="340228"/>
                </a:lnTo>
                <a:lnTo>
                  <a:pt x="470007" y="379521"/>
                </a:lnTo>
                <a:lnTo>
                  <a:pt x="445122" y="414723"/>
                </a:lnTo>
                <a:lnTo>
                  <a:pt x="414723" y="445122"/>
                </a:lnTo>
                <a:lnTo>
                  <a:pt x="379521" y="470007"/>
                </a:lnTo>
                <a:lnTo>
                  <a:pt x="340228" y="488663"/>
                </a:lnTo>
                <a:lnTo>
                  <a:pt x="297557" y="500380"/>
                </a:lnTo>
                <a:lnTo>
                  <a:pt x="252222" y="504444"/>
                </a:lnTo>
                <a:lnTo>
                  <a:pt x="206886" y="500380"/>
                </a:lnTo>
                <a:lnTo>
                  <a:pt x="164215" y="488663"/>
                </a:lnTo>
                <a:lnTo>
                  <a:pt x="124922" y="470007"/>
                </a:lnTo>
                <a:lnTo>
                  <a:pt x="89720" y="445122"/>
                </a:lnTo>
                <a:lnTo>
                  <a:pt x="59321" y="414723"/>
                </a:lnTo>
                <a:lnTo>
                  <a:pt x="34436" y="379521"/>
                </a:lnTo>
                <a:lnTo>
                  <a:pt x="15780" y="340228"/>
                </a:lnTo>
                <a:lnTo>
                  <a:pt x="4063" y="297557"/>
                </a:lnTo>
                <a:lnTo>
                  <a:pt x="0" y="252222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6882765" y="3538664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305130" y="3493765"/>
            <a:ext cx="398145" cy="171450"/>
          </a:xfrm>
          <a:custGeom>
            <a:avLst/>
            <a:gdLst/>
            <a:ahLst/>
            <a:cxnLst/>
            <a:rect l="l" t="t" r="r" b="b"/>
            <a:pathLst>
              <a:path w="398145" h="171450">
                <a:moveTo>
                  <a:pt x="0" y="171234"/>
                </a:moveTo>
                <a:lnTo>
                  <a:pt x="397929" y="0"/>
                </a:lnTo>
              </a:path>
            </a:pathLst>
          </a:custGeom>
          <a:ln w="38099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200141" y="3547389"/>
            <a:ext cx="212725" cy="175260"/>
          </a:xfrm>
          <a:custGeom>
            <a:avLst/>
            <a:gdLst/>
            <a:ahLst/>
            <a:cxnLst/>
            <a:rect l="l" t="t" r="r" b="b"/>
            <a:pathLst>
              <a:path w="212725" h="175260">
                <a:moveTo>
                  <a:pt x="137337" y="0"/>
                </a:moveTo>
                <a:lnTo>
                  <a:pt x="0" y="162788"/>
                </a:lnTo>
                <a:lnTo>
                  <a:pt x="212636" y="174993"/>
                </a:lnTo>
                <a:lnTo>
                  <a:pt x="104990" y="117614"/>
                </a:lnTo>
                <a:lnTo>
                  <a:pt x="13733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732269" y="4357878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0" y="252222"/>
                </a:moveTo>
                <a:lnTo>
                  <a:pt x="4063" y="206886"/>
                </a:lnTo>
                <a:lnTo>
                  <a:pt x="15780" y="164215"/>
                </a:lnTo>
                <a:lnTo>
                  <a:pt x="34436" y="124922"/>
                </a:lnTo>
                <a:lnTo>
                  <a:pt x="59321" y="89720"/>
                </a:lnTo>
                <a:lnTo>
                  <a:pt x="89720" y="59321"/>
                </a:lnTo>
                <a:lnTo>
                  <a:pt x="124922" y="34436"/>
                </a:lnTo>
                <a:lnTo>
                  <a:pt x="164215" y="15780"/>
                </a:lnTo>
                <a:lnTo>
                  <a:pt x="206886" y="4063"/>
                </a:lnTo>
                <a:lnTo>
                  <a:pt x="252222" y="0"/>
                </a:lnTo>
                <a:lnTo>
                  <a:pt x="297557" y="4063"/>
                </a:lnTo>
                <a:lnTo>
                  <a:pt x="340228" y="15780"/>
                </a:lnTo>
                <a:lnTo>
                  <a:pt x="379521" y="34436"/>
                </a:lnTo>
                <a:lnTo>
                  <a:pt x="414723" y="59321"/>
                </a:lnTo>
                <a:lnTo>
                  <a:pt x="445122" y="89720"/>
                </a:lnTo>
                <a:lnTo>
                  <a:pt x="470007" y="124922"/>
                </a:lnTo>
                <a:lnTo>
                  <a:pt x="488663" y="164215"/>
                </a:lnTo>
                <a:lnTo>
                  <a:pt x="500380" y="206886"/>
                </a:lnTo>
                <a:lnTo>
                  <a:pt x="504444" y="252222"/>
                </a:lnTo>
                <a:lnTo>
                  <a:pt x="500380" y="297557"/>
                </a:lnTo>
                <a:lnTo>
                  <a:pt x="488663" y="340228"/>
                </a:lnTo>
                <a:lnTo>
                  <a:pt x="470007" y="379521"/>
                </a:lnTo>
                <a:lnTo>
                  <a:pt x="445122" y="414723"/>
                </a:lnTo>
                <a:lnTo>
                  <a:pt x="414723" y="445122"/>
                </a:lnTo>
                <a:lnTo>
                  <a:pt x="379521" y="470007"/>
                </a:lnTo>
                <a:lnTo>
                  <a:pt x="340228" y="488663"/>
                </a:lnTo>
                <a:lnTo>
                  <a:pt x="297557" y="500380"/>
                </a:lnTo>
                <a:lnTo>
                  <a:pt x="252222" y="504444"/>
                </a:lnTo>
                <a:lnTo>
                  <a:pt x="206886" y="500380"/>
                </a:lnTo>
                <a:lnTo>
                  <a:pt x="164215" y="488663"/>
                </a:lnTo>
                <a:lnTo>
                  <a:pt x="124922" y="470007"/>
                </a:lnTo>
                <a:lnTo>
                  <a:pt x="89720" y="445122"/>
                </a:lnTo>
                <a:lnTo>
                  <a:pt x="59321" y="414723"/>
                </a:lnTo>
                <a:lnTo>
                  <a:pt x="34436" y="379521"/>
                </a:lnTo>
                <a:lnTo>
                  <a:pt x="15780" y="340228"/>
                </a:lnTo>
                <a:lnTo>
                  <a:pt x="4063" y="297557"/>
                </a:lnTo>
                <a:lnTo>
                  <a:pt x="0" y="252222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886961" y="3998214"/>
            <a:ext cx="190500" cy="359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757671" y="4573523"/>
            <a:ext cx="937260" cy="0"/>
          </a:xfrm>
          <a:custGeom>
            <a:avLst/>
            <a:gdLst/>
            <a:ahLst/>
            <a:cxnLst/>
            <a:rect l="l" t="t" r="r" b="b"/>
            <a:pathLst>
              <a:path w="937259" h="0">
                <a:moveTo>
                  <a:pt x="0" y="0"/>
                </a:moveTo>
                <a:lnTo>
                  <a:pt x="93726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199376" y="4573523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 h="0">
                <a:moveTo>
                  <a:pt x="0" y="0"/>
                </a:moveTo>
                <a:lnTo>
                  <a:pt x="100736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614415" y="4861559"/>
            <a:ext cx="433070" cy="649605"/>
          </a:xfrm>
          <a:custGeom>
            <a:avLst/>
            <a:gdLst/>
            <a:ahLst/>
            <a:cxnLst/>
            <a:rect l="l" t="t" r="r" b="b"/>
            <a:pathLst>
              <a:path w="433070" h="649604">
                <a:moveTo>
                  <a:pt x="0" y="0"/>
                </a:moveTo>
                <a:lnTo>
                  <a:pt x="432816" y="6492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479285" y="5726429"/>
            <a:ext cx="894715" cy="0"/>
          </a:xfrm>
          <a:custGeom>
            <a:avLst/>
            <a:gdLst/>
            <a:ahLst/>
            <a:cxnLst/>
            <a:rect l="l" t="t" r="r" b="b"/>
            <a:pathLst>
              <a:path w="894715" h="0">
                <a:moveTo>
                  <a:pt x="0" y="0"/>
                </a:moveTo>
                <a:lnTo>
                  <a:pt x="89458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297673" y="5631174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0"/>
                </a:moveTo>
                <a:lnTo>
                  <a:pt x="76200" y="95249"/>
                </a:lnTo>
                <a:lnTo>
                  <a:pt x="0" y="190499"/>
                </a:lnTo>
                <a:lnTo>
                  <a:pt x="19050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847076" y="4861559"/>
            <a:ext cx="502920" cy="649605"/>
          </a:xfrm>
          <a:custGeom>
            <a:avLst/>
            <a:gdLst/>
            <a:ahLst/>
            <a:cxnLst/>
            <a:rect l="l" t="t" r="r" b="b"/>
            <a:pathLst>
              <a:path w="502920" h="649604">
                <a:moveTo>
                  <a:pt x="0" y="649223"/>
                </a:moveTo>
                <a:lnTo>
                  <a:pt x="5029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404767" y="4862324"/>
            <a:ext cx="436245" cy="559435"/>
          </a:xfrm>
          <a:custGeom>
            <a:avLst/>
            <a:gdLst/>
            <a:ahLst/>
            <a:cxnLst/>
            <a:rect l="l" t="t" r="r" b="b"/>
            <a:pathLst>
              <a:path w="436245" h="559435">
                <a:moveTo>
                  <a:pt x="0" y="559066"/>
                </a:moveTo>
                <a:lnTo>
                  <a:pt x="435711" y="0"/>
                </a:lnTo>
              </a:path>
            </a:pathLst>
          </a:custGeom>
          <a:ln w="38099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334502" y="5302739"/>
            <a:ext cx="192239" cy="2088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131220" y="4947816"/>
            <a:ext cx="500380" cy="563880"/>
          </a:xfrm>
          <a:custGeom>
            <a:avLst/>
            <a:gdLst/>
            <a:ahLst/>
            <a:cxnLst/>
            <a:rect l="l" t="t" r="r" b="b"/>
            <a:pathLst>
              <a:path w="500379" h="563879">
                <a:moveTo>
                  <a:pt x="0" y="0"/>
                </a:moveTo>
                <a:lnTo>
                  <a:pt x="500214" y="563727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055353" y="4862316"/>
            <a:ext cx="198120" cy="205740"/>
          </a:xfrm>
          <a:custGeom>
            <a:avLst/>
            <a:gdLst/>
            <a:ahLst/>
            <a:cxnLst/>
            <a:rect l="l" t="t" r="r" b="b"/>
            <a:pathLst>
              <a:path w="198120" h="205739">
                <a:moveTo>
                  <a:pt x="0" y="0"/>
                </a:moveTo>
                <a:lnTo>
                  <a:pt x="55206" y="205714"/>
                </a:lnTo>
                <a:lnTo>
                  <a:pt x="75869" y="85496"/>
                </a:lnTo>
                <a:lnTo>
                  <a:pt x="197688" y="7927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6295491" y="4127703"/>
            <a:ext cx="799465" cy="643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435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3/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ts val="2435"/>
              </a:lnSpc>
            </a:pPr>
            <a:r>
              <a:rPr dirty="0" sz="2400" b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262268" y="3576929"/>
            <a:ext cx="415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4/4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262268" y="2676855"/>
            <a:ext cx="415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5</a:t>
            </a:r>
            <a:r>
              <a:rPr dirty="0" sz="2400" spc="5">
                <a:latin typeface="Times New Roman"/>
                <a:cs typeface="Times New Roman"/>
              </a:rPr>
              <a:t>/</a:t>
            </a:r>
            <a:r>
              <a:rPr dirty="0" sz="2400" b="1">
                <a:solidFill>
                  <a:srgbClr val="CC33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854315" y="3062706"/>
            <a:ext cx="433705" cy="871219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2400" spc="-5" b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450"/>
              </a:spcBef>
            </a:pPr>
            <a:r>
              <a:rPr dirty="0" sz="2400">
                <a:latin typeface="Times New Roman"/>
                <a:cs typeface="Times New Roman"/>
              </a:rPr>
              <a:t>6</a:t>
            </a:r>
            <a:r>
              <a:rPr dirty="0" sz="2400" spc="5">
                <a:latin typeface="Times New Roman"/>
                <a:cs typeface="Times New Roman"/>
              </a:rPr>
              <a:t>/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271717" y="1742033"/>
            <a:ext cx="415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8/8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854315" y="1748053"/>
            <a:ext cx="433705" cy="92329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latin typeface="Times New Roman"/>
                <a:cs typeface="Times New Roman"/>
              </a:rPr>
              <a:t>9/9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2400" spc="-5" b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201477" y="2057463"/>
            <a:ext cx="1718945" cy="57467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85"/>
              </a:spcBef>
            </a:pPr>
            <a:r>
              <a:rPr dirty="0" sz="2000" spc="-5" b="1">
                <a:solidFill>
                  <a:srgbClr val="006600"/>
                </a:solidFill>
                <a:latin typeface="Times New Roman"/>
                <a:cs typeface="Times New Roman"/>
              </a:rPr>
              <a:t>third </a:t>
            </a:r>
            <a:r>
              <a:rPr dirty="0" sz="2000" b="1">
                <a:solidFill>
                  <a:srgbClr val="006600"/>
                </a:solidFill>
                <a:latin typeface="Times New Roman"/>
                <a:cs typeface="Times New Roman"/>
              </a:rPr>
              <a:t>back</a:t>
            </a:r>
            <a:r>
              <a:rPr dirty="0" sz="2000" spc="-100" b="1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6600"/>
                </a:solidFill>
                <a:latin typeface="Times New Roman"/>
                <a:cs typeface="Times New Roman"/>
              </a:rPr>
              <a:t>edge  </a:t>
            </a:r>
            <a:r>
              <a:rPr dirty="0" sz="2000" spc="-5" b="1">
                <a:solidFill>
                  <a:srgbClr val="006600"/>
                </a:solidFill>
                <a:latin typeface="Times New Roman"/>
                <a:cs typeface="Times New Roman"/>
              </a:rPr>
              <a:t>encountered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832347" y="2394204"/>
            <a:ext cx="1737360" cy="217804"/>
          </a:xfrm>
          <a:custGeom>
            <a:avLst/>
            <a:gdLst/>
            <a:ahLst/>
            <a:cxnLst/>
            <a:rect l="l" t="t" r="r" b="b"/>
            <a:pathLst>
              <a:path w="1737359" h="217805">
                <a:moveTo>
                  <a:pt x="0" y="0"/>
                </a:moveTo>
                <a:lnTo>
                  <a:pt x="1736839" y="217652"/>
                </a:lnTo>
              </a:path>
            </a:pathLst>
          </a:custGeom>
          <a:ln w="12700">
            <a:solidFill>
              <a:srgbClr val="008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551849" y="2572472"/>
            <a:ext cx="80645" cy="76200"/>
          </a:xfrm>
          <a:custGeom>
            <a:avLst/>
            <a:gdLst/>
            <a:ahLst/>
            <a:cxnLst/>
            <a:rect l="l" t="t" r="r" b="b"/>
            <a:pathLst>
              <a:path w="80645" h="76200">
                <a:moveTo>
                  <a:pt x="9474" y="0"/>
                </a:moveTo>
                <a:lnTo>
                  <a:pt x="0" y="75603"/>
                </a:lnTo>
                <a:lnTo>
                  <a:pt x="80340" y="47282"/>
                </a:lnTo>
                <a:lnTo>
                  <a:pt x="9474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715511" y="3627120"/>
            <a:ext cx="1758683" cy="6339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022788" y="3654552"/>
            <a:ext cx="1404175" cy="5394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866769" y="3789426"/>
            <a:ext cx="104012" cy="2697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762755" y="3789426"/>
            <a:ext cx="52006" cy="2697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022788" y="3654552"/>
            <a:ext cx="1404620" cy="539750"/>
          </a:xfrm>
          <a:custGeom>
            <a:avLst/>
            <a:gdLst/>
            <a:ahLst/>
            <a:cxnLst/>
            <a:rect l="l" t="t" r="r" b="b"/>
            <a:pathLst>
              <a:path w="1404620" h="539750">
                <a:moveTo>
                  <a:pt x="988123" y="0"/>
                </a:moveTo>
                <a:lnTo>
                  <a:pt x="988123" y="134874"/>
                </a:lnTo>
                <a:lnTo>
                  <a:pt x="0" y="134874"/>
                </a:lnTo>
                <a:lnTo>
                  <a:pt x="0" y="404622"/>
                </a:lnTo>
                <a:lnTo>
                  <a:pt x="988123" y="404622"/>
                </a:lnTo>
                <a:lnTo>
                  <a:pt x="988123" y="539496"/>
                </a:lnTo>
                <a:lnTo>
                  <a:pt x="1404175" y="269748"/>
                </a:lnTo>
                <a:lnTo>
                  <a:pt x="988123" y="0"/>
                </a:lnTo>
                <a:close/>
              </a:path>
            </a:pathLst>
          </a:custGeom>
          <a:ln w="9143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866769" y="3789426"/>
            <a:ext cx="104139" cy="269875"/>
          </a:xfrm>
          <a:custGeom>
            <a:avLst/>
            <a:gdLst/>
            <a:ahLst/>
            <a:cxnLst/>
            <a:rect l="l" t="t" r="r" b="b"/>
            <a:pathLst>
              <a:path w="104139" h="269875">
                <a:moveTo>
                  <a:pt x="0" y="269748"/>
                </a:moveTo>
                <a:lnTo>
                  <a:pt x="104012" y="269748"/>
                </a:lnTo>
                <a:lnTo>
                  <a:pt x="104012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ln w="9143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762755" y="3789426"/>
            <a:ext cx="52069" cy="269875"/>
          </a:xfrm>
          <a:custGeom>
            <a:avLst/>
            <a:gdLst/>
            <a:ahLst/>
            <a:cxnLst/>
            <a:rect l="l" t="t" r="r" b="b"/>
            <a:pathLst>
              <a:path w="52070" h="269875">
                <a:moveTo>
                  <a:pt x="0" y="269748"/>
                </a:moveTo>
                <a:lnTo>
                  <a:pt x="52006" y="269748"/>
                </a:lnTo>
                <a:lnTo>
                  <a:pt x="52006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1483677" y="5519715"/>
            <a:ext cx="245745" cy="363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0"/>
              </a:lnSpc>
            </a:pPr>
            <a:r>
              <a:rPr dirty="0" sz="2400" spc="-5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671127" y="5519715"/>
            <a:ext cx="534670" cy="803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1625">
              <a:lnSpc>
                <a:spcPts val="2720"/>
              </a:lnSpc>
            </a:pPr>
            <a:r>
              <a:rPr dirty="0" sz="2400" spc="-5" b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Times New Roman"/>
                <a:cs typeface="Times New Roman"/>
              </a:rPr>
              <a:t>2/2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144577" y="5565753"/>
            <a:ext cx="245745" cy="363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0"/>
              </a:lnSpc>
            </a:pPr>
            <a:r>
              <a:rPr dirty="0" sz="2400" spc="-5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7332116" y="5565753"/>
            <a:ext cx="534670" cy="803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0990">
              <a:lnSpc>
                <a:spcPts val="2720"/>
              </a:lnSpc>
            </a:pPr>
            <a:r>
              <a:rPr dirty="0" sz="2400" spc="-5" b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400">
                <a:latin typeface="Times New Roman"/>
                <a:cs typeface="Times New Roman"/>
              </a:rPr>
              <a:t>2/2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050289" y="5915003"/>
            <a:ext cx="415925" cy="363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0"/>
              </a:lnSpc>
            </a:pPr>
            <a:r>
              <a:rPr dirty="0" sz="2400">
                <a:latin typeface="Times New Roman"/>
                <a:cs typeface="Times New Roman"/>
              </a:rPr>
              <a:t>1/1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711190" y="5961040"/>
            <a:ext cx="415925" cy="363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0"/>
              </a:lnSpc>
            </a:pPr>
            <a:r>
              <a:rPr dirty="0" sz="2400">
                <a:latin typeface="Times New Roman"/>
                <a:cs typeface="Times New Roman"/>
              </a:rPr>
              <a:t>1/1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05" name="object 10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106" name="object 10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8084" y="384047"/>
            <a:ext cx="3226308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9054" y="532767"/>
            <a:ext cx="24263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</a:t>
            </a:r>
            <a:r>
              <a:rPr dirty="0"/>
              <a:t>xam</a:t>
            </a:r>
            <a:r>
              <a:rPr dirty="0" spc="-5"/>
              <a:t>pl</a:t>
            </a:r>
            <a:r>
              <a:rPr dirty="0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6530437" y="1719072"/>
            <a:ext cx="1887855" cy="1574165"/>
          </a:xfrm>
          <a:custGeom>
            <a:avLst/>
            <a:gdLst/>
            <a:ahLst/>
            <a:cxnLst/>
            <a:rect l="l" t="t" r="r" b="b"/>
            <a:pathLst>
              <a:path w="1887854" h="1574164">
                <a:moveTo>
                  <a:pt x="756556" y="0"/>
                </a:moveTo>
                <a:lnTo>
                  <a:pt x="694515" y="449"/>
                </a:lnTo>
                <a:lnTo>
                  <a:pt x="641554" y="2406"/>
                </a:lnTo>
                <a:lnTo>
                  <a:pt x="595588" y="6782"/>
                </a:lnTo>
                <a:lnTo>
                  <a:pt x="554534" y="14490"/>
                </a:lnTo>
                <a:lnTo>
                  <a:pt x="516308" y="26441"/>
                </a:lnTo>
                <a:lnTo>
                  <a:pt x="478825" y="43548"/>
                </a:lnTo>
                <a:lnTo>
                  <a:pt x="440002" y="66722"/>
                </a:lnTo>
                <a:lnTo>
                  <a:pt x="397756" y="96875"/>
                </a:lnTo>
                <a:lnTo>
                  <a:pt x="366803" y="121916"/>
                </a:lnTo>
                <a:lnTo>
                  <a:pt x="333905" y="151352"/>
                </a:lnTo>
                <a:lnTo>
                  <a:pt x="299695" y="184549"/>
                </a:lnTo>
                <a:lnTo>
                  <a:pt x="264808" y="220873"/>
                </a:lnTo>
                <a:lnTo>
                  <a:pt x="229877" y="259690"/>
                </a:lnTo>
                <a:lnTo>
                  <a:pt x="195535" y="300366"/>
                </a:lnTo>
                <a:lnTo>
                  <a:pt x="162418" y="342265"/>
                </a:lnTo>
                <a:lnTo>
                  <a:pt x="131157" y="384755"/>
                </a:lnTo>
                <a:lnTo>
                  <a:pt x="102388" y="427200"/>
                </a:lnTo>
                <a:lnTo>
                  <a:pt x="76745" y="468967"/>
                </a:lnTo>
                <a:lnTo>
                  <a:pt x="54860" y="509421"/>
                </a:lnTo>
                <a:lnTo>
                  <a:pt x="37368" y="547928"/>
                </a:lnTo>
                <a:lnTo>
                  <a:pt x="20225" y="597223"/>
                </a:lnTo>
                <a:lnTo>
                  <a:pt x="8649" y="645824"/>
                </a:lnTo>
                <a:lnTo>
                  <a:pt x="2090" y="694098"/>
                </a:lnTo>
                <a:lnTo>
                  <a:pt x="0" y="742411"/>
                </a:lnTo>
                <a:lnTo>
                  <a:pt x="1829" y="791130"/>
                </a:lnTo>
                <a:lnTo>
                  <a:pt x="7029" y="840620"/>
                </a:lnTo>
                <a:lnTo>
                  <a:pt x="15051" y="891248"/>
                </a:lnTo>
                <a:lnTo>
                  <a:pt x="25347" y="943380"/>
                </a:lnTo>
                <a:lnTo>
                  <a:pt x="37368" y="997381"/>
                </a:lnTo>
                <a:lnTo>
                  <a:pt x="47806" y="1041156"/>
                </a:lnTo>
                <a:lnTo>
                  <a:pt x="60020" y="1089110"/>
                </a:lnTo>
                <a:lnTo>
                  <a:pt x="73932" y="1140065"/>
                </a:lnTo>
                <a:lnTo>
                  <a:pt x="89465" y="1192840"/>
                </a:lnTo>
                <a:lnTo>
                  <a:pt x="106541" y="1246255"/>
                </a:lnTo>
                <a:lnTo>
                  <a:pt x="125084" y="1299130"/>
                </a:lnTo>
                <a:lnTo>
                  <a:pt x="145015" y="1350285"/>
                </a:lnTo>
                <a:lnTo>
                  <a:pt x="166259" y="1398539"/>
                </a:lnTo>
                <a:lnTo>
                  <a:pt x="188737" y="1442712"/>
                </a:lnTo>
                <a:lnTo>
                  <a:pt x="212372" y="1481625"/>
                </a:lnTo>
                <a:lnTo>
                  <a:pt x="237087" y="1514097"/>
                </a:lnTo>
                <a:lnTo>
                  <a:pt x="298852" y="1560584"/>
                </a:lnTo>
                <a:lnTo>
                  <a:pt x="337132" y="1571566"/>
                </a:lnTo>
                <a:lnTo>
                  <a:pt x="377647" y="1573595"/>
                </a:lnTo>
                <a:lnTo>
                  <a:pt x="420397" y="1568369"/>
                </a:lnTo>
                <a:lnTo>
                  <a:pt x="465380" y="1557587"/>
                </a:lnTo>
                <a:lnTo>
                  <a:pt x="512598" y="1542950"/>
                </a:lnTo>
                <a:lnTo>
                  <a:pt x="613736" y="1508906"/>
                </a:lnTo>
                <a:lnTo>
                  <a:pt x="710590" y="1480269"/>
                </a:lnTo>
                <a:lnTo>
                  <a:pt x="756463" y="1464940"/>
                </a:lnTo>
                <a:lnTo>
                  <a:pt x="804706" y="1447382"/>
                </a:lnTo>
                <a:lnTo>
                  <a:pt x="854753" y="1428072"/>
                </a:lnTo>
                <a:lnTo>
                  <a:pt x="906035" y="1407482"/>
                </a:lnTo>
                <a:lnTo>
                  <a:pt x="1161098" y="1301943"/>
                </a:lnTo>
                <a:lnTo>
                  <a:pt x="1207866" y="1283636"/>
                </a:lnTo>
                <a:lnTo>
                  <a:pt x="1251894" y="1267371"/>
                </a:lnTo>
                <a:lnTo>
                  <a:pt x="1302610" y="1252051"/>
                </a:lnTo>
                <a:lnTo>
                  <a:pt x="1352632" y="1241248"/>
                </a:lnTo>
                <a:lnTo>
                  <a:pt x="1401645" y="1233380"/>
                </a:lnTo>
                <a:lnTo>
                  <a:pt x="1495385" y="1220120"/>
                </a:lnTo>
                <a:lnTo>
                  <a:pt x="1539484" y="1211566"/>
                </a:lnTo>
                <a:lnTo>
                  <a:pt x="1581316" y="1199619"/>
                </a:lnTo>
                <a:lnTo>
                  <a:pt x="1620568" y="1182698"/>
                </a:lnTo>
                <a:lnTo>
                  <a:pt x="1656924" y="1159221"/>
                </a:lnTo>
                <a:lnTo>
                  <a:pt x="1690070" y="1127607"/>
                </a:lnTo>
                <a:lnTo>
                  <a:pt x="1714479" y="1096921"/>
                </a:lnTo>
                <a:lnTo>
                  <a:pt x="1739032" y="1061087"/>
                </a:lnTo>
                <a:lnTo>
                  <a:pt x="1763252" y="1020877"/>
                </a:lnTo>
                <a:lnTo>
                  <a:pt x="1786661" y="977062"/>
                </a:lnTo>
                <a:lnTo>
                  <a:pt x="1808782" y="930415"/>
                </a:lnTo>
                <a:lnTo>
                  <a:pt x="1829139" y="881707"/>
                </a:lnTo>
                <a:lnTo>
                  <a:pt x="1847255" y="831712"/>
                </a:lnTo>
                <a:lnTo>
                  <a:pt x="1862652" y="781201"/>
                </a:lnTo>
                <a:lnTo>
                  <a:pt x="1874854" y="730946"/>
                </a:lnTo>
                <a:lnTo>
                  <a:pt x="1883384" y="681719"/>
                </a:lnTo>
                <a:lnTo>
                  <a:pt x="1887765" y="634292"/>
                </a:lnTo>
                <a:lnTo>
                  <a:pt x="1887519" y="589438"/>
                </a:lnTo>
                <a:lnTo>
                  <a:pt x="1882170" y="547928"/>
                </a:lnTo>
                <a:lnTo>
                  <a:pt x="1871554" y="508088"/>
                </a:lnTo>
                <a:lnTo>
                  <a:pt x="1856087" y="467944"/>
                </a:lnTo>
                <a:lnTo>
                  <a:pt x="1836158" y="427812"/>
                </a:lnTo>
                <a:lnTo>
                  <a:pt x="1812158" y="388011"/>
                </a:lnTo>
                <a:lnTo>
                  <a:pt x="1784476" y="348855"/>
                </a:lnTo>
                <a:lnTo>
                  <a:pt x="1753504" y="310663"/>
                </a:lnTo>
                <a:lnTo>
                  <a:pt x="1719631" y="273750"/>
                </a:lnTo>
                <a:lnTo>
                  <a:pt x="1683248" y="238433"/>
                </a:lnTo>
                <a:lnTo>
                  <a:pt x="1644744" y="205029"/>
                </a:lnTo>
                <a:lnTo>
                  <a:pt x="1604510" y="173855"/>
                </a:lnTo>
                <a:lnTo>
                  <a:pt x="1562937" y="145226"/>
                </a:lnTo>
                <a:lnTo>
                  <a:pt x="1520414" y="119461"/>
                </a:lnTo>
                <a:lnTo>
                  <a:pt x="1477332" y="96875"/>
                </a:lnTo>
                <a:lnTo>
                  <a:pt x="1437743" y="79869"/>
                </a:lnTo>
                <a:lnTo>
                  <a:pt x="1394315" y="64970"/>
                </a:lnTo>
                <a:lnTo>
                  <a:pt x="1347656" y="52038"/>
                </a:lnTo>
                <a:lnTo>
                  <a:pt x="1298372" y="40936"/>
                </a:lnTo>
                <a:lnTo>
                  <a:pt x="1247070" y="31526"/>
                </a:lnTo>
                <a:lnTo>
                  <a:pt x="1194356" y="23668"/>
                </a:lnTo>
                <a:lnTo>
                  <a:pt x="1140838" y="17225"/>
                </a:lnTo>
                <a:lnTo>
                  <a:pt x="1087123" y="12058"/>
                </a:lnTo>
                <a:lnTo>
                  <a:pt x="1033817" y="8028"/>
                </a:lnTo>
                <a:lnTo>
                  <a:pt x="981527" y="4999"/>
                </a:lnTo>
                <a:lnTo>
                  <a:pt x="930860" y="2830"/>
                </a:lnTo>
                <a:lnTo>
                  <a:pt x="882422" y="1384"/>
                </a:lnTo>
                <a:lnTo>
                  <a:pt x="794664" y="107"/>
                </a:lnTo>
                <a:lnTo>
                  <a:pt x="756556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71877" y="1927098"/>
            <a:ext cx="506095" cy="502920"/>
          </a:xfrm>
          <a:custGeom>
            <a:avLst/>
            <a:gdLst/>
            <a:ahLst/>
            <a:cxnLst/>
            <a:rect l="l" t="t" r="r" b="b"/>
            <a:pathLst>
              <a:path w="506094" h="502919">
                <a:moveTo>
                  <a:pt x="0" y="251460"/>
                </a:moveTo>
                <a:lnTo>
                  <a:pt x="4075" y="206260"/>
                </a:lnTo>
                <a:lnTo>
                  <a:pt x="15826" y="163718"/>
                </a:lnTo>
                <a:lnTo>
                  <a:pt x="34538" y="124544"/>
                </a:lnTo>
                <a:lnTo>
                  <a:pt x="59496" y="89448"/>
                </a:lnTo>
                <a:lnTo>
                  <a:pt x="89987" y="59141"/>
                </a:lnTo>
                <a:lnTo>
                  <a:pt x="125295" y="34332"/>
                </a:lnTo>
                <a:lnTo>
                  <a:pt x="164707" y="15732"/>
                </a:lnTo>
                <a:lnTo>
                  <a:pt x="207508" y="4051"/>
                </a:lnTo>
                <a:lnTo>
                  <a:pt x="252984" y="0"/>
                </a:lnTo>
                <a:lnTo>
                  <a:pt x="298459" y="4051"/>
                </a:lnTo>
                <a:lnTo>
                  <a:pt x="341260" y="15732"/>
                </a:lnTo>
                <a:lnTo>
                  <a:pt x="380672" y="34332"/>
                </a:lnTo>
                <a:lnTo>
                  <a:pt x="415980" y="59141"/>
                </a:lnTo>
                <a:lnTo>
                  <a:pt x="446471" y="89448"/>
                </a:lnTo>
                <a:lnTo>
                  <a:pt x="471429" y="124544"/>
                </a:lnTo>
                <a:lnTo>
                  <a:pt x="490141" y="163718"/>
                </a:lnTo>
                <a:lnTo>
                  <a:pt x="501892" y="206260"/>
                </a:lnTo>
                <a:lnTo>
                  <a:pt x="505968" y="251460"/>
                </a:lnTo>
                <a:lnTo>
                  <a:pt x="501892" y="296659"/>
                </a:lnTo>
                <a:lnTo>
                  <a:pt x="490141" y="339201"/>
                </a:lnTo>
                <a:lnTo>
                  <a:pt x="471429" y="378375"/>
                </a:lnTo>
                <a:lnTo>
                  <a:pt x="446471" y="413471"/>
                </a:lnTo>
                <a:lnTo>
                  <a:pt x="415980" y="443778"/>
                </a:lnTo>
                <a:lnTo>
                  <a:pt x="380672" y="468587"/>
                </a:lnTo>
                <a:lnTo>
                  <a:pt x="341260" y="487187"/>
                </a:lnTo>
                <a:lnTo>
                  <a:pt x="298459" y="498868"/>
                </a:lnTo>
                <a:lnTo>
                  <a:pt x="252984" y="502920"/>
                </a:lnTo>
                <a:lnTo>
                  <a:pt x="207508" y="498868"/>
                </a:lnTo>
                <a:lnTo>
                  <a:pt x="164707" y="487187"/>
                </a:lnTo>
                <a:lnTo>
                  <a:pt x="125295" y="468587"/>
                </a:lnTo>
                <a:lnTo>
                  <a:pt x="89987" y="443778"/>
                </a:lnTo>
                <a:lnTo>
                  <a:pt x="59496" y="413471"/>
                </a:lnTo>
                <a:lnTo>
                  <a:pt x="34538" y="378375"/>
                </a:lnTo>
                <a:lnTo>
                  <a:pt x="15826" y="339201"/>
                </a:lnTo>
                <a:lnTo>
                  <a:pt x="4075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23452" y="1947989"/>
            <a:ext cx="262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1877" y="2766822"/>
            <a:ext cx="506095" cy="502920"/>
          </a:xfrm>
          <a:custGeom>
            <a:avLst/>
            <a:gdLst/>
            <a:ahLst/>
            <a:cxnLst/>
            <a:rect l="l" t="t" r="r" b="b"/>
            <a:pathLst>
              <a:path w="506094" h="502920">
                <a:moveTo>
                  <a:pt x="0" y="251460"/>
                </a:moveTo>
                <a:lnTo>
                  <a:pt x="4075" y="206260"/>
                </a:lnTo>
                <a:lnTo>
                  <a:pt x="15826" y="163718"/>
                </a:lnTo>
                <a:lnTo>
                  <a:pt x="34538" y="124544"/>
                </a:lnTo>
                <a:lnTo>
                  <a:pt x="59496" y="89448"/>
                </a:lnTo>
                <a:lnTo>
                  <a:pt x="89987" y="59141"/>
                </a:lnTo>
                <a:lnTo>
                  <a:pt x="125295" y="34332"/>
                </a:lnTo>
                <a:lnTo>
                  <a:pt x="164707" y="15732"/>
                </a:lnTo>
                <a:lnTo>
                  <a:pt x="207508" y="4051"/>
                </a:lnTo>
                <a:lnTo>
                  <a:pt x="252984" y="0"/>
                </a:lnTo>
                <a:lnTo>
                  <a:pt x="298459" y="4051"/>
                </a:lnTo>
                <a:lnTo>
                  <a:pt x="341260" y="15732"/>
                </a:lnTo>
                <a:lnTo>
                  <a:pt x="380672" y="34332"/>
                </a:lnTo>
                <a:lnTo>
                  <a:pt x="415980" y="59141"/>
                </a:lnTo>
                <a:lnTo>
                  <a:pt x="446471" y="89448"/>
                </a:lnTo>
                <a:lnTo>
                  <a:pt x="471429" y="124544"/>
                </a:lnTo>
                <a:lnTo>
                  <a:pt x="490141" y="163718"/>
                </a:lnTo>
                <a:lnTo>
                  <a:pt x="501892" y="206260"/>
                </a:lnTo>
                <a:lnTo>
                  <a:pt x="505968" y="251460"/>
                </a:lnTo>
                <a:lnTo>
                  <a:pt x="501892" y="296659"/>
                </a:lnTo>
                <a:lnTo>
                  <a:pt x="490141" y="339201"/>
                </a:lnTo>
                <a:lnTo>
                  <a:pt x="471429" y="378375"/>
                </a:lnTo>
                <a:lnTo>
                  <a:pt x="446471" y="413471"/>
                </a:lnTo>
                <a:lnTo>
                  <a:pt x="415980" y="443778"/>
                </a:lnTo>
                <a:lnTo>
                  <a:pt x="380672" y="468587"/>
                </a:lnTo>
                <a:lnTo>
                  <a:pt x="341260" y="487187"/>
                </a:lnTo>
                <a:lnTo>
                  <a:pt x="298459" y="498868"/>
                </a:lnTo>
                <a:lnTo>
                  <a:pt x="252984" y="502920"/>
                </a:lnTo>
                <a:lnTo>
                  <a:pt x="207508" y="498868"/>
                </a:lnTo>
                <a:lnTo>
                  <a:pt x="164707" y="487187"/>
                </a:lnTo>
                <a:lnTo>
                  <a:pt x="125295" y="468587"/>
                </a:lnTo>
                <a:lnTo>
                  <a:pt x="89987" y="443778"/>
                </a:lnTo>
                <a:lnTo>
                  <a:pt x="59496" y="413471"/>
                </a:lnTo>
                <a:lnTo>
                  <a:pt x="34538" y="378375"/>
                </a:lnTo>
                <a:lnTo>
                  <a:pt x="15826" y="339201"/>
                </a:lnTo>
                <a:lnTo>
                  <a:pt x="4075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23452" y="2787777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4189" y="2347722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19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44189" y="3187445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195002" y="3208464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28093" y="2431542"/>
            <a:ext cx="190500" cy="358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28093" y="3224022"/>
            <a:ext cx="190500" cy="358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41270" y="2215133"/>
            <a:ext cx="403860" cy="231775"/>
          </a:xfrm>
          <a:custGeom>
            <a:avLst/>
            <a:gdLst/>
            <a:ahLst/>
            <a:cxnLst/>
            <a:rect l="l" t="t" r="r" b="b"/>
            <a:pathLst>
              <a:path w="403860" h="231775">
                <a:moveTo>
                  <a:pt x="0" y="0"/>
                </a:moveTo>
                <a:lnTo>
                  <a:pt x="403733" y="231228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31546" y="2325836"/>
            <a:ext cx="212725" cy="177800"/>
          </a:xfrm>
          <a:custGeom>
            <a:avLst/>
            <a:gdLst/>
            <a:ahLst/>
            <a:cxnLst/>
            <a:rect l="l" t="t" r="r" b="b"/>
            <a:pathLst>
              <a:path w="212725" h="177800">
                <a:moveTo>
                  <a:pt x="94678" y="0"/>
                </a:moveTo>
                <a:lnTo>
                  <a:pt x="113461" y="120523"/>
                </a:lnTo>
                <a:lnTo>
                  <a:pt x="0" y="165303"/>
                </a:lnTo>
                <a:lnTo>
                  <a:pt x="212648" y="177330"/>
                </a:lnTo>
                <a:lnTo>
                  <a:pt x="946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11952" y="2718057"/>
            <a:ext cx="403860" cy="233045"/>
          </a:xfrm>
          <a:custGeom>
            <a:avLst/>
            <a:gdLst/>
            <a:ahLst/>
            <a:cxnLst/>
            <a:rect l="l" t="t" r="r" b="b"/>
            <a:pathLst>
              <a:path w="403860" h="233044">
                <a:moveTo>
                  <a:pt x="0" y="232524"/>
                </a:moveTo>
                <a:lnTo>
                  <a:pt x="403860" y="0"/>
                </a:lnTo>
              </a:path>
            </a:pathLst>
          </a:custGeom>
          <a:ln w="381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12895" y="2830026"/>
            <a:ext cx="212725" cy="177800"/>
          </a:xfrm>
          <a:custGeom>
            <a:avLst/>
            <a:gdLst/>
            <a:ahLst/>
            <a:cxnLst/>
            <a:rect l="l" t="t" r="r" b="b"/>
            <a:pathLst>
              <a:path w="212725" h="177800">
                <a:moveTo>
                  <a:pt x="117576" y="0"/>
                </a:moveTo>
                <a:lnTo>
                  <a:pt x="0" y="177584"/>
                </a:lnTo>
                <a:lnTo>
                  <a:pt x="212623" y="165087"/>
                </a:lnTo>
                <a:lnTo>
                  <a:pt x="99060" y="120561"/>
                </a:lnTo>
                <a:lnTo>
                  <a:pt x="11757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612898" y="3079242"/>
            <a:ext cx="336550" cy="223520"/>
          </a:xfrm>
          <a:custGeom>
            <a:avLst/>
            <a:gdLst/>
            <a:ahLst/>
            <a:cxnLst/>
            <a:rect l="l" t="t" r="r" b="b"/>
            <a:pathLst>
              <a:path w="336550" h="223520">
                <a:moveTo>
                  <a:pt x="0" y="0"/>
                </a:moveTo>
                <a:lnTo>
                  <a:pt x="336080" y="223265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32806" y="3181001"/>
            <a:ext cx="211454" cy="184785"/>
          </a:xfrm>
          <a:custGeom>
            <a:avLst/>
            <a:gdLst/>
            <a:ahLst/>
            <a:cxnLst/>
            <a:rect l="l" t="t" r="r" b="b"/>
            <a:pathLst>
              <a:path w="211455" h="184785">
                <a:moveTo>
                  <a:pt x="105422" y="0"/>
                </a:moveTo>
                <a:lnTo>
                  <a:pt x="116179" y="121500"/>
                </a:lnTo>
                <a:lnTo>
                  <a:pt x="0" y="158673"/>
                </a:lnTo>
                <a:lnTo>
                  <a:pt x="211378" y="184746"/>
                </a:lnTo>
                <a:lnTo>
                  <a:pt x="1054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48634" y="4447794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59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59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19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5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699827" y="4468939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6645" y="4447794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59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59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19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5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47077" y="4468939"/>
            <a:ext cx="262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11017" y="5599938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59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59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19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5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34261" y="5599938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59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59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19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5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71877" y="3606546"/>
            <a:ext cx="506095" cy="502920"/>
          </a:xfrm>
          <a:custGeom>
            <a:avLst/>
            <a:gdLst/>
            <a:ahLst/>
            <a:cxnLst/>
            <a:rect l="l" t="t" r="r" b="b"/>
            <a:pathLst>
              <a:path w="506094" h="502920">
                <a:moveTo>
                  <a:pt x="0" y="251459"/>
                </a:moveTo>
                <a:lnTo>
                  <a:pt x="4075" y="206260"/>
                </a:lnTo>
                <a:lnTo>
                  <a:pt x="15826" y="163718"/>
                </a:lnTo>
                <a:lnTo>
                  <a:pt x="34538" y="124544"/>
                </a:lnTo>
                <a:lnTo>
                  <a:pt x="59496" y="89448"/>
                </a:lnTo>
                <a:lnTo>
                  <a:pt x="89987" y="59141"/>
                </a:lnTo>
                <a:lnTo>
                  <a:pt x="125295" y="34332"/>
                </a:lnTo>
                <a:lnTo>
                  <a:pt x="164707" y="15732"/>
                </a:lnTo>
                <a:lnTo>
                  <a:pt x="207508" y="4051"/>
                </a:lnTo>
                <a:lnTo>
                  <a:pt x="252984" y="0"/>
                </a:lnTo>
                <a:lnTo>
                  <a:pt x="298459" y="4051"/>
                </a:lnTo>
                <a:lnTo>
                  <a:pt x="341260" y="15732"/>
                </a:lnTo>
                <a:lnTo>
                  <a:pt x="380672" y="34332"/>
                </a:lnTo>
                <a:lnTo>
                  <a:pt x="415980" y="59141"/>
                </a:lnTo>
                <a:lnTo>
                  <a:pt x="446471" y="89448"/>
                </a:lnTo>
                <a:lnTo>
                  <a:pt x="471429" y="124544"/>
                </a:lnTo>
                <a:lnTo>
                  <a:pt x="490141" y="163718"/>
                </a:lnTo>
                <a:lnTo>
                  <a:pt x="501892" y="206260"/>
                </a:lnTo>
                <a:lnTo>
                  <a:pt x="505968" y="251459"/>
                </a:lnTo>
                <a:lnTo>
                  <a:pt x="501892" y="296659"/>
                </a:lnTo>
                <a:lnTo>
                  <a:pt x="490141" y="339201"/>
                </a:lnTo>
                <a:lnTo>
                  <a:pt x="471429" y="378375"/>
                </a:lnTo>
                <a:lnTo>
                  <a:pt x="446471" y="413471"/>
                </a:lnTo>
                <a:lnTo>
                  <a:pt x="415980" y="443778"/>
                </a:lnTo>
                <a:lnTo>
                  <a:pt x="380672" y="468587"/>
                </a:lnTo>
                <a:lnTo>
                  <a:pt x="341260" y="487187"/>
                </a:lnTo>
                <a:lnTo>
                  <a:pt x="298459" y="498868"/>
                </a:lnTo>
                <a:lnTo>
                  <a:pt x="252984" y="502919"/>
                </a:lnTo>
                <a:lnTo>
                  <a:pt x="207508" y="498868"/>
                </a:lnTo>
                <a:lnTo>
                  <a:pt x="164707" y="487187"/>
                </a:lnTo>
                <a:lnTo>
                  <a:pt x="125295" y="468587"/>
                </a:lnTo>
                <a:lnTo>
                  <a:pt x="89987" y="443778"/>
                </a:lnTo>
                <a:lnTo>
                  <a:pt x="59496" y="413471"/>
                </a:lnTo>
                <a:lnTo>
                  <a:pt x="34538" y="378375"/>
                </a:lnTo>
                <a:lnTo>
                  <a:pt x="15826" y="339201"/>
                </a:lnTo>
                <a:lnTo>
                  <a:pt x="4075" y="296659"/>
                </a:lnTo>
                <a:lnTo>
                  <a:pt x="0" y="25145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223452" y="3627564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646146" y="3582155"/>
            <a:ext cx="398145" cy="172720"/>
          </a:xfrm>
          <a:custGeom>
            <a:avLst/>
            <a:gdLst/>
            <a:ahLst/>
            <a:cxnLst/>
            <a:rect l="l" t="t" r="r" b="b"/>
            <a:pathLst>
              <a:path w="398144" h="172720">
                <a:moveTo>
                  <a:pt x="0" y="172491"/>
                </a:moveTo>
                <a:lnTo>
                  <a:pt x="398043" y="0"/>
                </a:lnTo>
              </a:path>
            </a:pathLst>
          </a:custGeom>
          <a:ln w="381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541272" y="3636961"/>
            <a:ext cx="212725" cy="175260"/>
          </a:xfrm>
          <a:custGeom>
            <a:avLst/>
            <a:gdLst/>
            <a:ahLst/>
            <a:cxnLst/>
            <a:rect l="l" t="t" r="r" b="b"/>
            <a:pathLst>
              <a:path w="212725" h="175260">
                <a:moveTo>
                  <a:pt x="136931" y="0"/>
                </a:moveTo>
                <a:lnTo>
                  <a:pt x="0" y="163131"/>
                </a:lnTo>
                <a:lnTo>
                  <a:pt x="212661" y="174790"/>
                </a:lnTo>
                <a:lnTo>
                  <a:pt x="104876" y="117690"/>
                </a:lnTo>
                <a:lnTo>
                  <a:pt x="13693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071877" y="4447794"/>
            <a:ext cx="506095" cy="502920"/>
          </a:xfrm>
          <a:custGeom>
            <a:avLst/>
            <a:gdLst/>
            <a:ahLst/>
            <a:cxnLst/>
            <a:rect l="l" t="t" r="r" b="b"/>
            <a:pathLst>
              <a:path w="506094" h="502920">
                <a:moveTo>
                  <a:pt x="0" y="251459"/>
                </a:moveTo>
                <a:lnTo>
                  <a:pt x="4075" y="206260"/>
                </a:lnTo>
                <a:lnTo>
                  <a:pt x="15826" y="163718"/>
                </a:lnTo>
                <a:lnTo>
                  <a:pt x="34538" y="124544"/>
                </a:lnTo>
                <a:lnTo>
                  <a:pt x="59496" y="89448"/>
                </a:lnTo>
                <a:lnTo>
                  <a:pt x="89987" y="59141"/>
                </a:lnTo>
                <a:lnTo>
                  <a:pt x="125295" y="34332"/>
                </a:lnTo>
                <a:lnTo>
                  <a:pt x="164707" y="15732"/>
                </a:lnTo>
                <a:lnTo>
                  <a:pt x="207508" y="4051"/>
                </a:lnTo>
                <a:lnTo>
                  <a:pt x="252984" y="0"/>
                </a:lnTo>
                <a:lnTo>
                  <a:pt x="298459" y="4051"/>
                </a:lnTo>
                <a:lnTo>
                  <a:pt x="341260" y="15732"/>
                </a:lnTo>
                <a:lnTo>
                  <a:pt x="380672" y="34332"/>
                </a:lnTo>
                <a:lnTo>
                  <a:pt x="415980" y="59141"/>
                </a:lnTo>
                <a:lnTo>
                  <a:pt x="446471" y="89448"/>
                </a:lnTo>
                <a:lnTo>
                  <a:pt x="471429" y="124544"/>
                </a:lnTo>
                <a:lnTo>
                  <a:pt x="490141" y="163718"/>
                </a:lnTo>
                <a:lnTo>
                  <a:pt x="501892" y="206260"/>
                </a:lnTo>
                <a:lnTo>
                  <a:pt x="505968" y="251459"/>
                </a:lnTo>
                <a:lnTo>
                  <a:pt x="501892" y="296659"/>
                </a:lnTo>
                <a:lnTo>
                  <a:pt x="490141" y="339201"/>
                </a:lnTo>
                <a:lnTo>
                  <a:pt x="471429" y="378375"/>
                </a:lnTo>
                <a:lnTo>
                  <a:pt x="446471" y="413471"/>
                </a:lnTo>
                <a:lnTo>
                  <a:pt x="415980" y="443778"/>
                </a:lnTo>
                <a:lnTo>
                  <a:pt x="380672" y="468587"/>
                </a:lnTo>
                <a:lnTo>
                  <a:pt x="341260" y="487187"/>
                </a:lnTo>
                <a:lnTo>
                  <a:pt x="298459" y="498868"/>
                </a:lnTo>
                <a:lnTo>
                  <a:pt x="252984" y="502919"/>
                </a:lnTo>
                <a:lnTo>
                  <a:pt x="207508" y="498868"/>
                </a:lnTo>
                <a:lnTo>
                  <a:pt x="164707" y="487187"/>
                </a:lnTo>
                <a:lnTo>
                  <a:pt x="125295" y="468587"/>
                </a:lnTo>
                <a:lnTo>
                  <a:pt x="89987" y="443778"/>
                </a:lnTo>
                <a:lnTo>
                  <a:pt x="59496" y="413471"/>
                </a:lnTo>
                <a:lnTo>
                  <a:pt x="34538" y="378375"/>
                </a:lnTo>
                <a:lnTo>
                  <a:pt x="15826" y="339201"/>
                </a:lnTo>
                <a:lnTo>
                  <a:pt x="4075" y="296659"/>
                </a:lnTo>
                <a:lnTo>
                  <a:pt x="0" y="25145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223452" y="4468939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28093" y="4086605"/>
            <a:ext cx="190500" cy="361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98803" y="466191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89" h="0">
                <a:moveTo>
                  <a:pt x="0" y="0"/>
                </a:moveTo>
                <a:lnTo>
                  <a:pt x="935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540507" y="4661915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 h="0">
                <a:moveTo>
                  <a:pt x="0" y="0"/>
                </a:moveTo>
                <a:lnTo>
                  <a:pt x="100736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55547" y="4949952"/>
            <a:ext cx="431800" cy="649605"/>
          </a:xfrm>
          <a:custGeom>
            <a:avLst/>
            <a:gdLst/>
            <a:ahLst/>
            <a:cxnLst/>
            <a:rect l="l" t="t" r="r" b="b"/>
            <a:pathLst>
              <a:path w="431800" h="649604">
                <a:moveTo>
                  <a:pt x="0" y="0"/>
                </a:moveTo>
                <a:lnTo>
                  <a:pt x="431292" y="64922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820417" y="5816346"/>
            <a:ext cx="893444" cy="0"/>
          </a:xfrm>
          <a:custGeom>
            <a:avLst/>
            <a:gdLst/>
            <a:ahLst/>
            <a:cxnLst/>
            <a:rect l="l" t="t" r="r" b="b"/>
            <a:pathLst>
              <a:path w="893444" h="0">
                <a:moveTo>
                  <a:pt x="0" y="0"/>
                </a:moveTo>
                <a:lnTo>
                  <a:pt x="893063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637282" y="572109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0"/>
                </a:moveTo>
                <a:lnTo>
                  <a:pt x="76200" y="95250"/>
                </a:lnTo>
                <a:lnTo>
                  <a:pt x="0" y="190500"/>
                </a:lnTo>
                <a:lnTo>
                  <a:pt x="19050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188207" y="4949952"/>
            <a:ext cx="502920" cy="649605"/>
          </a:xfrm>
          <a:custGeom>
            <a:avLst/>
            <a:gdLst/>
            <a:ahLst/>
            <a:cxnLst/>
            <a:rect l="l" t="t" r="r" b="b"/>
            <a:pathLst>
              <a:path w="502920" h="649604">
                <a:moveTo>
                  <a:pt x="0" y="649224"/>
                </a:moveTo>
                <a:lnTo>
                  <a:pt x="5029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745767" y="4950715"/>
            <a:ext cx="434340" cy="559435"/>
          </a:xfrm>
          <a:custGeom>
            <a:avLst/>
            <a:gdLst/>
            <a:ahLst/>
            <a:cxnLst/>
            <a:rect l="l" t="t" r="r" b="b"/>
            <a:pathLst>
              <a:path w="434339" h="559435">
                <a:moveTo>
                  <a:pt x="0" y="558965"/>
                </a:moveTo>
                <a:lnTo>
                  <a:pt x="434314" y="0"/>
                </a:lnTo>
              </a:path>
            </a:pathLst>
          </a:custGeom>
          <a:ln w="381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675641" y="5391066"/>
            <a:ext cx="192100" cy="2088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472352" y="5036209"/>
            <a:ext cx="500380" cy="563880"/>
          </a:xfrm>
          <a:custGeom>
            <a:avLst/>
            <a:gdLst/>
            <a:ahLst/>
            <a:cxnLst/>
            <a:rect l="l" t="t" r="r" b="b"/>
            <a:pathLst>
              <a:path w="500380" h="563879">
                <a:moveTo>
                  <a:pt x="0" y="0"/>
                </a:moveTo>
                <a:lnTo>
                  <a:pt x="500214" y="563727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396486" y="4950709"/>
            <a:ext cx="198120" cy="205740"/>
          </a:xfrm>
          <a:custGeom>
            <a:avLst/>
            <a:gdLst/>
            <a:ahLst/>
            <a:cxnLst/>
            <a:rect l="l" t="t" r="r" b="b"/>
            <a:pathLst>
              <a:path w="198119" h="205739">
                <a:moveTo>
                  <a:pt x="0" y="0"/>
                </a:moveTo>
                <a:lnTo>
                  <a:pt x="55206" y="205714"/>
                </a:lnTo>
                <a:lnTo>
                  <a:pt x="75869" y="85496"/>
                </a:lnTo>
                <a:lnTo>
                  <a:pt x="197688" y="7927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602955" y="3480815"/>
            <a:ext cx="448945" cy="1127125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dirty="0" sz="2400">
                <a:latin typeface="Times New Roman"/>
                <a:cs typeface="Times New Roman"/>
              </a:rPr>
              <a:t>4/4</a:t>
            </a:r>
            <a:endParaRPr sz="2400">
              <a:latin typeface="Times New Roman"/>
              <a:cs typeface="Times New Roman"/>
            </a:endParaRPr>
          </a:p>
          <a:p>
            <a:pPr marL="45720">
              <a:lnSpc>
                <a:spcPct val="100000"/>
              </a:lnSpc>
              <a:spcBef>
                <a:spcPts val="1455"/>
              </a:spcBef>
            </a:pP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 spc="5">
                <a:latin typeface="Times New Roman"/>
                <a:cs typeface="Times New Roman"/>
              </a:rPr>
              <a:t>/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20555" y="1929002"/>
            <a:ext cx="415925" cy="83121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dirty="0" sz="2400">
                <a:latin typeface="Times New Roman"/>
                <a:cs typeface="Times New Roman"/>
              </a:rPr>
              <a:t>9</a:t>
            </a:r>
            <a:r>
              <a:rPr dirty="0" sz="2400" spc="5">
                <a:latin typeface="Times New Roman"/>
                <a:cs typeface="Times New Roman"/>
              </a:rPr>
              <a:t>/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algn="ctr" marR="114935">
              <a:lnSpc>
                <a:spcPct val="100000"/>
              </a:lnSpc>
              <a:spcBef>
                <a:spcPts val="290"/>
              </a:spcBef>
            </a:pPr>
            <a:r>
              <a:rPr dirty="0" sz="2400" spc="-5" b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36327" y="3631387"/>
            <a:ext cx="415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6</a:t>
            </a:r>
            <a:r>
              <a:rPr dirty="0" sz="2400" spc="5">
                <a:latin typeface="Times New Roman"/>
                <a:cs typeface="Times New Roman"/>
              </a:rPr>
              <a:t>/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75602" y="1619337"/>
            <a:ext cx="1652905" cy="1537970"/>
          </a:xfrm>
          <a:prstGeom prst="rect">
            <a:avLst/>
          </a:prstGeom>
        </p:spPr>
        <p:txBody>
          <a:bodyPr wrap="square" lIns="0" tIns="224154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764"/>
              </a:spcBef>
            </a:pPr>
            <a:r>
              <a:rPr dirty="0" sz="2400">
                <a:latin typeface="Times New Roman"/>
                <a:cs typeface="Times New Roman"/>
              </a:rPr>
              <a:t>8</a:t>
            </a:r>
            <a:r>
              <a:rPr dirty="0" sz="2400" spc="5">
                <a:latin typeface="Times New Roman"/>
                <a:cs typeface="Times New Roman"/>
              </a:rPr>
              <a:t>/</a:t>
            </a:r>
            <a:r>
              <a:rPr dirty="0" sz="2400" b="1">
                <a:solidFill>
                  <a:srgbClr val="CC33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2000" spc="-5" b="1">
                <a:solidFill>
                  <a:srgbClr val="006600"/>
                </a:solidFill>
                <a:latin typeface="Times New Roman"/>
                <a:cs typeface="Times New Roman"/>
              </a:rPr>
              <a:t>backtracking</a:t>
            </a:r>
            <a:endParaRPr sz="2000">
              <a:latin typeface="Times New Roman"/>
              <a:cs typeface="Times New Roman"/>
            </a:endParaRPr>
          </a:p>
          <a:p>
            <a:pPr algn="r" marR="13970">
              <a:lnSpc>
                <a:spcPct val="100000"/>
              </a:lnSpc>
              <a:spcBef>
                <a:spcPts val="685"/>
              </a:spcBef>
            </a:pPr>
            <a:r>
              <a:rPr dirty="0" sz="2400">
                <a:latin typeface="Times New Roman"/>
                <a:cs typeface="Times New Roman"/>
              </a:rPr>
              <a:t>5</a:t>
            </a:r>
            <a:r>
              <a:rPr dirty="0" sz="2400" spc="5">
                <a:latin typeface="Times New Roman"/>
                <a:cs typeface="Times New Roman"/>
              </a:rPr>
              <a:t>/</a:t>
            </a:r>
            <a:r>
              <a:rPr dirty="0" sz="2400" b="1">
                <a:solidFill>
                  <a:srgbClr val="CC33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467611" y="2207742"/>
            <a:ext cx="354330" cy="276860"/>
          </a:xfrm>
          <a:custGeom>
            <a:avLst/>
            <a:gdLst/>
            <a:ahLst/>
            <a:cxnLst/>
            <a:rect l="l" t="t" r="r" b="b"/>
            <a:pathLst>
              <a:path w="354330" h="276860">
                <a:moveTo>
                  <a:pt x="0" y="276377"/>
                </a:moveTo>
                <a:lnTo>
                  <a:pt x="353822" y="0"/>
                </a:lnTo>
              </a:path>
            </a:pathLst>
          </a:custGeom>
          <a:ln w="12700">
            <a:solidFill>
              <a:srgbClr val="008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787964" y="2168649"/>
            <a:ext cx="83820" cy="77470"/>
          </a:xfrm>
          <a:custGeom>
            <a:avLst/>
            <a:gdLst/>
            <a:ahLst/>
            <a:cxnLst/>
            <a:rect l="l" t="t" r="r" b="b"/>
            <a:pathLst>
              <a:path w="83819" h="77469">
                <a:moveTo>
                  <a:pt x="83502" y="0"/>
                </a:moveTo>
                <a:lnTo>
                  <a:pt x="0" y="16890"/>
                </a:lnTo>
                <a:lnTo>
                  <a:pt x="46913" y="76936"/>
                </a:lnTo>
                <a:lnTo>
                  <a:pt x="83502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794754" y="1791461"/>
            <a:ext cx="506095" cy="502920"/>
          </a:xfrm>
          <a:custGeom>
            <a:avLst/>
            <a:gdLst/>
            <a:ahLst/>
            <a:cxnLst/>
            <a:rect l="l" t="t" r="r" b="b"/>
            <a:pathLst>
              <a:path w="506095" h="502919">
                <a:moveTo>
                  <a:pt x="0" y="251460"/>
                </a:moveTo>
                <a:lnTo>
                  <a:pt x="4076" y="206260"/>
                </a:lnTo>
                <a:lnTo>
                  <a:pt x="15828" y="163718"/>
                </a:lnTo>
                <a:lnTo>
                  <a:pt x="34541" y="124544"/>
                </a:lnTo>
                <a:lnTo>
                  <a:pt x="59500" y="89448"/>
                </a:lnTo>
                <a:lnTo>
                  <a:pt x="89992" y="59141"/>
                </a:lnTo>
                <a:lnTo>
                  <a:pt x="125301" y="34332"/>
                </a:lnTo>
                <a:lnTo>
                  <a:pt x="164712" y="15732"/>
                </a:lnTo>
                <a:lnTo>
                  <a:pt x="207511" y="4051"/>
                </a:lnTo>
                <a:lnTo>
                  <a:pt x="252984" y="0"/>
                </a:lnTo>
                <a:lnTo>
                  <a:pt x="298459" y="4051"/>
                </a:lnTo>
                <a:lnTo>
                  <a:pt x="341260" y="15732"/>
                </a:lnTo>
                <a:lnTo>
                  <a:pt x="380672" y="34332"/>
                </a:lnTo>
                <a:lnTo>
                  <a:pt x="415980" y="59141"/>
                </a:lnTo>
                <a:lnTo>
                  <a:pt x="446471" y="89448"/>
                </a:lnTo>
                <a:lnTo>
                  <a:pt x="471429" y="124544"/>
                </a:lnTo>
                <a:lnTo>
                  <a:pt x="490141" y="163718"/>
                </a:lnTo>
                <a:lnTo>
                  <a:pt x="501892" y="206260"/>
                </a:lnTo>
                <a:lnTo>
                  <a:pt x="505968" y="251460"/>
                </a:lnTo>
                <a:lnTo>
                  <a:pt x="501892" y="296659"/>
                </a:lnTo>
                <a:lnTo>
                  <a:pt x="490141" y="339201"/>
                </a:lnTo>
                <a:lnTo>
                  <a:pt x="471429" y="378375"/>
                </a:lnTo>
                <a:lnTo>
                  <a:pt x="446471" y="413471"/>
                </a:lnTo>
                <a:lnTo>
                  <a:pt x="415980" y="443778"/>
                </a:lnTo>
                <a:lnTo>
                  <a:pt x="380672" y="468587"/>
                </a:lnTo>
                <a:lnTo>
                  <a:pt x="341260" y="487187"/>
                </a:lnTo>
                <a:lnTo>
                  <a:pt x="298459" y="498868"/>
                </a:lnTo>
                <a:lnTo>
                  <a:pt x="252984" y="502920"/>
                </a:lnTo>
                <a:lnTo>
                  <a:pt x="207511" y="498868"/>
                </a:lnTo>
                <a:lnTo>
                  <a:pt x="164712" y="487187"/>
                </a:lnTo>
                <a:lnTo>
                  <a:pt x="125301" y="468587"/>
                </a:lnTo>
                <a:lnTo>
                  <a:pt x="89992" y="443778"/>
                </a:lnTo>
                <a:lnTo>
                  <a:pt x="59500" y="413471"/>
                </a:lnTo>
                <a:lnTo>
                  <a:pt x="34541" y="378375"/>
                </a:lnTo>
                <a:lnTo>
                  <a:pt x="15828" y="339201"/>
                </a:lnTo>
                <a:lnTo>
                  <a:pt x="4076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6946265" y="1813052"/>
            <a:ext cx="262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794754" y="2631185"/>
            <a:ext cx="506095" cy="502920"/>
          </a:xfrm>
          <a:custGeom>
            <a:avLst/>
            <a:gdLst/>
            <a:ahLst/>
            <a:cxnLst/>
            <a:rect l="l" t="t" r="r" b="b"/>
            <a:pathLst>
              <a:path w="506095" h="502919">
                <a:moveTo>
                  <a:pt x="0" y="251460"/>
                </a:moveTo>
                <a:lnTo>
                  <a:pt x="4076" y="206260"/>
                </a:lnTo>
                <a:lnTo>
                  <a:pt x="15828" y="163718"/>
                </a:lnTo>
                <a:lnTo>
                  <a:pt x="34541" y="124544"/>
                </a:lnTo>
                <a:lnTo>
                  <a:pt x="59500" y="89448"/>
                </a:lnTo>
                <a:lnTo>
                  <a:pt x="89992" y="59141"/>
                </a:lnTo>
                <a:lnTo>
                  <a:pt x="125301" y="34332"/>
                </a:lnTo>
                <a:lnTo>
                  <a:pt x="164712" y="15732"/>
                </a:lnTo>
                <a:lnTo>
                  <a:pt x="207511" y="4051"/>
                </a:lnTo>
                <a:lnTo>
                  <a:pt x="252984" y="0"/>
                </a:lnTo>
                <a:lnTo>
                  <a:pt x="298459" y="4051"/>
                </a:lnTo>
                <a:lnTo>
                  <a:pt x="341260" y="15732"/>
                </a:lnTo>
                <a:lnTo>
                  <a:pt x="380672" y="34332"/>
                </a:lnTo>
                <a:lnTo>
                  <a:pt x="415980" y="59141"/>
                </a:lnTo>
                <a:lnTo>
                  <a:pt x="446471" y="89448"/>
                </a:lnTo>
                <a:lnTo>
                  <a:pt x="471429" y="124544"/>
                </a:lnTo>
                <a:lnTo>
                  <a:pt x="490141" y="163718"/>
                </a:lnTo>
                <a:lnTo>
                  <a:pt x="501892" y="206260"/>
                </a:lnTo>
                <a:lnTo>
                  <a:pt x="505968" y="251460"/>
                </a:lnTo>
                <a:lnTo>
                  <a:pt x="501892" y="296659"/>
                </a:lnTo>
                <a:lnTo>
                  <a:pt x="490141" y="339201"/>
                </a:lnTo>
                <a:lnTo>
                  <a:pt x="471429" y="378375"/>
                </a:lnTo>
                <a:lnTo>
                  <a:pt x="446471" y="413471"/>
                </a:lnTo>
                <a:lnTo>
                  <a:pt x="415980" y="443778"/>
                </a:lnTo>
                <a:lnTo>
                  <a:pt x="380672" y="468587"/>
                </a:lnTo>
                <a:lnTo>
                  <a:pt x="341260" y="487187"/>
                </a:lnTo>
                <a:lnTo>
                  <a:pt x="298459" y="498868"/>
                </a:lnTo>
                <a:lnTo>
                  <a:pt x="252984" y="502920"/>
                </a:lnTo>
                <a:lnTo>
                  <a:pt x="207511" y="498868"/>
                </a:lnTo>
                <a:lnTo>
                  <a:pt x="164712" y="487187"/>
                </a:lnTo>
                <a:lnTo>
                  <a:pt x="125301" y="468587"/>
                </a:lnTo>
                <a:lnTo>
                  <a:pt x="89992" y="443778"/>
                </a:lnTo>
                <a:lnTo>
                  <a:pt x="59500" y="413471"/>
                </a:lnTo>
                <a:lnTo>
                  <a:pt x="34541" y="378375"/>
                </a:lnTo>
                <a:lnTo>
                  <a:pt x="15828" y="339201"/>
                </a:lnTo>
                <a:lnTo>
                  <a:pt x="4076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6946265" y="2652839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767066" y="2212085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19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767066" y="3051810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7917815" y="3073527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950968" y="2295905"/>
            <a:ext cx="190500" cy="3596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950968" y="3088385"/>
            <a:ext cx="190500" cy="358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264145" y="2081022"/>
            <a:ext cx="403860" cy="230504"/>
          </a:xfrm>
          <a:custGeom>
            <a:avLst/>
            <a:gdLst/>
            <a:ahLst/>
            <a:cxnLst/>
            <a:rect l="l" t="t" r="r" b="b"/>
            <a:pathLst>
              <a:path w="403859" h="230505">
                <a:moveTo>
                  <a:pt x="0" y="0"/>
                </a:moveTo>
                <a:lnTo>
                  <a:pt x="403606" y="229933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554394" y="2190465"/>
            <a:ext cx="212725" cy="177165"/>
          </a:xfrm>
          <a:custGeom>
            <a:avLst/>
            <a:gdLst/>
            <a:ahLst/>
            <a:cxnLst/>
            <a:rect l="l" t="t" r="r" b="b"/>
            <a:pathLst>
              <a:path w="212725" h="177164">
                <a:moveTo>
                  <a:pt x="94310" y="0"/>
                </a:moveTo>
                <a:lnTo>
                  <a:pt x="113360" y="120484"/>
                </a:lnTo>
                <a:lnTo>
                  <a:pt x="0" y="165519"/>
                </a:lnTo>
                <a:lnTo>
                  <a:pt x="212674" y="177063"/>
                </a:lnTo>
                <a:lnTo>
                  <a:pt x="943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434958" y="2583943"/>
            <a:ext cx="403860" cy="231775"/>
          </a:xfrm>
          <a:custGeom>
            <a:avLst/>
            <a:gdLst/>
            <a:ahLst/>
            <a:cxnLst/>
            <a:rect l="l" t="t" r="r" b="b"/>
            <a:pathLst>
              <a:path w="403859" h="231775">
                <a:moveTo>
                  <a:pt x="0" y="231228"/>
                </a:moveTo>
                <a:lnTo>
                  <a:pt x="403733" y="0"/>
                </a:lnTo>
              </a:path>
            </a:pathLst>
          </a:custGeom>
          <a:ln w="381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335773" y="2694654"/>
            <a:ext cx="212725" cy="177800"/>
          </a:xfrm>
          <a:custGeom>
            <a:avLst/>
            <a:gdLst/>
            <a:ahLst/>
            <a:cxnLst/>
            <a:rect l="l" t="t" r="r" b="b"/>
            <a:pathLst>
              <a:path w="212725" h="177800">
                <a:moveTo>
                  <a:pt x="117982" y="0"/>
                </a:moveTo>
                <a:lnTo>
                  <a:pt x="0" y="177330"/>
                </a:lnTo>
                <a:lnTo>
                  <a:pt x="212648" y="165315"/>
                </a:lnTo>
                <a:lnTo>
                  <a:pt x="99186" y="120523"/>
                </a:lnTo>
                <a:lnTo>
                  <a:pt x="11798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335773" y="2943605"/>
            <a:ext cx="336550" cy="224790"/>
          </a:xfrm>
          <a:custGeom>
            <a:avLst/>
            <a:gdLst/>
            <a:ahLst/>
            <a:cxnLst/>
            <a:rect l="l" t="t" r="r" b="b"/>
            <a:pathLst>
              <a:path w="336550" h="224789">
                <a:moveTo>
                  <a:pt x="0" y="0"/>
                </a:moveTo>
                <a:lnTo>
                  <a:pt x="336245" y="224561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555748" y="3046630"/>
            <a:ext cx="211454" cy="185420"/>
          </a:xfrm>
          <a:custGeom>
            <a:avLst/>
            <a:gdLst/>
            <a:ahLst/>
            <a:cxnLst/>
            <a:rect l="l" t="t" r="r" b="b"/>
            <a:pathLst>
              <a:path w="211454" h="185419">
                <a:moveTo>
                  <a:pt x="105803" y="0"/>
                </a:moveTo>
                <a:lnTo>
                  <a:pt x="116268" y="121526"/>
                </a:lnTo>
                <a:lnTo>
                  <a:pt x="0" y="158407"/>
                </a:lnTo>
                <a:lnTo>
                  <a:pt x="211315" y="185013"/>
                </a:lnTo>
                <a:lnTo>
                  <a:pt x="1058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271509" y="4312158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8422640" y="4334002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319521" y="4312158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5469890" y="4334002"/>
            <a:ext cx="262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533893" y="5464302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0" y="252222"/>
                </a:moveTo>
                <a:lnTo>
                  <a:pt x="4063" y="206886"/>
                </a:lnTo>
                <a:lnTo>
                  <a:pt x="15780" y="164215"/>
                </a:lnTo>
                <a:lnTo>
                  <a:pt x="34436" y="124922"/>
                </a:lnTo>
                <a:lnTo>
                  <a:pt x="59321" y="89720"/>
                </a:lnTo>
                <a:lnTo>
                  <a:pt x="89720" y="59321"/>
                </a:lnTo>
                <a:lnTo>
                  <a:pt x="124922" y="34436"/>
                </a:lnTo>
                <a:lnTo>
                  <a:pt x="164215" y="15780"/>
                </a:lnTo>
                <a:lnTo>
                  <a:pt x="206886" y="4063"/>
                </a:lnTo>
                <a:lnTo>
                  <a:pt x="252222" y="0"/>
                </a:lnTo>
                <a:lnTo>
                  <a:pt x="297557" y="4063"/>
                </a:lnTo>
                <a:lnTo>
                  <a:pt x="340228" y="15780"/>
                </a:lnTo>
                <a:lnTo>
                  <a:pt x="379521" y="34436"/>
                </a:lnTo>
                <a:lnTo>
                  <a:pt x="414723" y="59321"/>
                </a:lnTo>
                <a:lnTo>
                  <a:pt x="445122" y="89720"/>
                </a:lnTo>
                <a:lnTo>
                  <a:pt x="470007" y="124922"/>
                </a:lnTo>
                <a:lnTo>
                  <a:pt x="488663" y="164215"/>
                </a:lnTo>
                <a:lnTo>
                  <a:pt x="500380" y="206886"/>
                </a:lnTo>
                <a:lnTo>
                  <a:pt x="504444" y="252222"/>
                </a:lnTo>
                <a:lnTo>
                  <a:pt x="500380" y="297557"/>
                </a:lnTo>
                <a:lnTo>
                  <a:pt x="488663" y="340228"/>
                </a:lnTo>
                <a:lnTo>
                  <a:pt x="470007" y="379521"/>
                </a:lnTo>
                <a:lnTo>
                  <a:pt x="445122" y="414723"/>
                </a:lnTo>
                <a:lnTo>
                  <a:pt x="414723" y="445122"/>
                </a:lnTo>
                <a:lnTo>
                  <a:pt x="379521" y="470007"/>
                </a:lnTo>
                <a:lnTo>
                  <a:pt x="340228" y="488663"/>
                </a:lnTo>
                <a:lnTo>
                  <a:pt x="297557" y="500380"/>
                </a:lnTo>
                <a:lnTo>
                  <a:pt x="252222" y="504444"/>
                </a:lnTo>
                <a:lnTo>
                  <a:pt x="206886" y="500380"/>
                </a:lnTo>
                <a:lnTo>
                  <a:pt x="164215" y="488663"/>
                </a:lnTo>
                <a:lnTo>
                  <a:pt x="124922" y="470007"/>
                </a:lnTo>
                <a:lnTo>
                  <a:pt x="89720" y="445122"/>
                </a:lnTo>
                <a:lnTo>
                  <a:pt x="59321" y="414723"/>
                </a:lnTo>
                <a:lnTo>
                  <a:pt x="34436" y="379521"/>
                </a:lnTo>
                <a:lnTo>
                  <a:pt x="15780" y="340228"/>
                </a:lnTo>
                <a:lnTo>
                  <a:pt x="4063" y="297557"/>
                </a:lnTo>
                <a:lnTo>
                  <a:pt x="0" y="252222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057138" y="5464302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0" y="252222"/>
                </a:moveTo>
                <a:lnTo>
                  <a:pt x="4063" y="206886"/>
                </a:lnTo>
                <a:lnTo>
                  <a:pt x="15780" y="164215"/>
                </a:lnTo>
                <a:lnTo>
                  <a:pt x="34436" y="124922"/>
                </a:lnTo>
                <a:lnTo>
                  <a:pt x="59321" y="89720"/>
                </a:lnTo>
                <a:lnTo>
                  <a:pt x="89720" y="59321"/>
                </a:lnTo>
                <a:lnTo>
                  <a:pt x="124922" y="34436"/>
                </a:lnTo>
                <a:lnTo>
                  <a:pt x="164215" y="15780"/>
                </a:lnTo>
                <a:lnTo>
                  <a:pt x="206886" y="4063"/>
                </a:lnTo>
                <a:lnTo>
                  <a:pt x="252222" y="0"/>
                </a:lnTo>
                <a:lnTo>
                  <a:pt x="297557" y="4063"/>
                </a:lnTo>
                <a:lnTo>
                  <a:pt x="340228" y="15780"/>
                </a:lnTo>
                <a:lnTo>
                  <a:pt x="379521" y="34436"/>
                </a:lnTo>
                <a:lnTo>
                  <a:pt x="414723" y="59321"/>
                </a:lnTo>
                <a:lnTo>
                  <a:pt x="445122" y="89720"/>
                </a:lnTo>
                <a:lnTo>
                  <a:pt x="470007" y="124922"/>
                </a:lnTo>
                <a:lnTo>
                  <a:pt x="488663" y="164215"/>
                </a:lnTo>
                <a:lnTo>
                  <a:pt x="500380" y="206886"/>
                </a:lnTo>
                <a:lnTo>
                  <a:pt x="504444" y="252222"/>
                </a:lnTo>
                <a:lnTo>
                  <a:pt x="500380" y="297557"/>
                </a:lnTo>
                <a:lnTo>
                  <a:pt x="488663" y="340228"/>
                </a:lnTo>
                <a:lnTo>
                  <a:pt x="470007" y="379521"/>
                </a:lnTo>
                <a:lnTo>
                  <a:pt x="445122" y="414723"/>
                </a:lnTo>
                <a:lnTo>
                  <a:pt x="414723" y="445122"/>
                </a:lnTo>
                <a:lnTo>
                  <a:pt x="379521" y="470007"/>
                </a:lnTo>
                <a:lnTo>
                  <a:pt x="340228" y="488663"/>
                </a:lnTo>
                <a:lnTo>
                  <a:pt x="297557" y="500380"/>
                </a:lnTo>
                <a:lnTo>
                  <a:pt x="252222" y="504444"/>
                </a:lnTo>
                <a:lnTo>
                  <a:pt x="206886" y="500380"/>
                </a:lnTo>
                <a:lnTo>
                  <a:pt x="164215" y="488663"/>
                </a:lnTo>
                <a:lnTo>
                  <a:pt x="124922" y="470007"/>
                </a:lnTo>
                <a:lnTo>
                  <a:pt x="89720" y="445122"/>
                </a:lnTo>
                <a:lnTo>
                  <a:pt x="59321" y="414723"/>
                </a:lnTo>
                <a:lnTo>
                  <a:pt x="34436" y="379521"/>
                </a:lnTo>
                <a:lnTo>
                  <a:pt x="15780" y="340228"/>
                </a:lnTo>
                <a:lnTo>
                  <a:pt x="4063" y="297557"/>
                </a:lnTo>
                <a:lnTo>
                  <a:pt x="0" y="252222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794754" y="3470909"/>
            <a:ext cx="506095" cy="502920"/>
          </a:xfrm>
          <a:custGeom>
            <a:avLst/>
            <a:gdLst/>
            <a:ahLst/>
            <a:cxnLst/>
            <a:rect l="l" t="t" r="r" b="b"/>
            <a:pathLst>
              <a:path w="506095" h="502920">
                <a:moveTo>
                  <a:pt x="0" y="251459"/>
                </a:moveTo>
                <a:lnTo>
                  <a:pt x="4076" y="206260"/>
                </a:lnTo>
                <a:lnTo>
                  <a:pt x="15828" y="163718"/>
                </a:lnTo>
                <a:lnTo>
                  <a:pt x="34541" y="124544"/>
                </a:lnTo>
                <a:lnTo>
                  <a:pt x="59500" y="89448"/>
                </a:lnTo>
                <a:lnTo>
                  <a:pt x="89992" y="59141"/>
                </a:lnTo>
                <a:lnTo>
                  <a:pt x="125301" y="34332"/>
                </a:lnTo>
                <a:lnTo>
                  <a:pt x="164712" y="15732"/>
                </a:lnTo>
                <a:lnTo>
                  <a:pt x="207511" y="4051"/>
                </a:lnTo>
                <a:lnTo>
                  <a:pt x="252984" y="0"/>
                </a:lnTo>
                <a:lnTo>
                  <a:pt x="298459" y="4051"/>
                </a:lnTo>
                <a:lnTo>
                  <a:pt x="341260" y="15732"/>
                </a:lnTo>
                <a:lnTo>
                  <a:pt x="380672" y="34332"/>
                </a:lnTo>
                <a:lnTo>
                  <a:pt x="415980" y="59141"/>
                </a:lnTo>
                <a:lnTo>
                  <a:pt x="446471" y="89448"/>
                </a:lnTo>
                <a:lnTo>
                  <a:pt x="471429" y="124544"/>
                </a:lnTo>
                <a:lnTo>
                  <a:pt x="490141" y="163718"/>
                </a:lnTo>
                <a:lnTo>
                  <a:pt x="501892" y="206260"/>
                </a:lnTo>
                <a:lnTo>
                  <a:pt x="505968" y="251459"/>
                </a:lnTo>
                <a:lnTo>
                  <a:pt x="501892" y="296659"/>
                </a:lnTo>
                <a:lnTo>
                  <a:pt x="490141" y="339201"/>
                </a:lnTo>
                <a:lnTo>
                  <a:pt x="471429" y="378375"/>
                </a:lnTo>
                <a:lnTo>
                  <a:pt x="446471" y="413471"/>
                </a:lnTo>
                <a:lnTo>
                  <a:pt x="415980" y="443778"/>
                </a:lnTo>
                <a:lnTo>
                  <a:pt x="380672" y="468587"/>
                </a:lnTo>
                <a:lnTo>
                  <a:pt x="341260" y="487187"/>
                </a:lnTo>
                <a:lnTo>
                  <a:pt x="298459" y="498868"/>
                </a:lnTo>
                <a:lnTo>
                  <a:pt x="252984" y="502919"/>
                </a:lnTo>
                <a:lnTo>
                  <a:pt x="207511" y="498868"/>
                </a:lnTo>
                <a:lnTo>
                  <a:pt x="164712" y="487187"/>
                </a:lnTo>
                <a:lnTo>
                  <a:pt x="125301" y="468587"/>
                </a:lnTo>
                <a:lnTo>
                  <a:pt x="89992" y="443778"/>
                </a:lnTo>
                <a:lnTo>
                  <a:pt x="59500" y="413471"/>
                </a:lnTo>
                <a:lnTo>
                  <a:pt x="34541" y="378375"/>
                </a:lnTo>
                <a:lnTo>
                  <a:pt x="15828" y="339201"/>
                </a:lnTo>
                <a:lnTo>
                  <a:pt x="4076" y="296659"/>
                </a:lnTo>
                <a:lnTo>
                  <a:pt x="0" y="25145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6946265" y="3492627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369022" y="3446519"/>
            <a:ext cx="398145" cy="172720"/>
          </a:xfrm>
          <a:custGeom>
            <a:avLst/>
            <a:gdLst/>
            <a:ahLst/>
            <a:cxnLst/>
            <a:rect l="l" t="t" r="r" b="b"/>
            <a:pathLst>
              <a:path w="398145" h="172720">
                <a:moveTo>
                  <a:pt x="0" y="172491"/>
                </a:moveTo>
                <a:lnTo>
                  <a:pt x="398043" y="0"/>
                </a:lnTo>
              </a:path>
            </a:pathLst>
          </a:custGeom>
          <a:ln w="381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264148" y="3501325"/>
            <a:ext cx="212725" cy="175260"/>
          </a:xfrm>
          <a:custGeom>
            <a:avLst/>
            <a:gdLst/>
            <a:ahLst/>
            <a:cxnLst/>
            <a:rect l="l" t="t" r="r" b="b"/>
            <a:pathLst>
              <a:path w="212725" h="175260">
                <a:moveTo>
                  <a:pt x="136931" y="0"/>
                </a:moveTo>
                <a:lnTo>
                  <a:pt x="0" y="163131"/>
                </a:lnTo>
                <a:lnTo>
                  <a:pt x="212661" y="174790"/>
                </a:lnTo>
                <a:lnTo>
                  <a:pt x="104876" y="117690"/>
                </a:lnTo>
                <a:lnTo>
                  <a:pt x="13693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794754" y="4312158"/>
            <a:ext cx="506095" cy="502920"/>
          </a:xfrm>
          <a:custGeom>
            <a:avLst/>
            <a:gdLst/>
            <a:ahLst/>
            <a:cxnLst/>
            <a:rect l="l" t="t" r="r" b="b"/>
            <a:pathLst>
              <a:path w="506095" h="502920">
                <a:moveTo>
                  <a:pt x="0" y="251460"/>
                </a:moveTo>
                <a:lnTo>
                  <a:pt x="4076" y="206260"/>
                </a:lnTo>
                <a:lnTo>
                  <a:pt x="15828" y="163718"/>
                </a:lnTo>
                <a:lnTo>
                  <a:pt x="34541" y="124544"/>
                </a:lnTo>
                <a:lnTo>
                  <a:pt x="59500" y="89448"/>
                </a:lnTo>
                <a:lnTo>
                  <a:pt x="89992" y="59141"/>
                </a:lnTo>
                <a:lnTo>
                  <a:pt x="125301" y="34332"/>
                </a:lnTo>
                <a:lnTo>
                  <a:pt x="164712" y="15732"/>
                </a:lnTo>
                <a:lnTo>
                  <a:pt x="207511" y="4051"/>
                </a:lnTo>
                <a:lnTo>
                  <a:pt x="252984" y="0"/>
                </a:lnTo>
                <a:lnTo>
                  <a:pt x="298459" y="4051"/>
                </a:lnTo>
                <a:lnTo>
                  <a:pt x="341260" y="15732"/>
                </a:lnTo>
                <a:lnTo>
                  <a:pt x="380672" y="34332"/>
                </a:lnTo>
                <a:lnTo>
                  <a:pt x="415980" y="59141"/>
                </a:lnTo>
                <a:lnTo>
                  <a:pt x="446471" y="89448"/>
                </a:lnTo>
                <a:lnTo>
                  <a:pt x="471429" y="124544"/>
                </a:lnTo>
                <a:lnTo>
                  <a:pt x="490141" y="163718"/>
                </a:lnTo>
                <a:lnTo>
                  <a:pt x="501892" y="206260"/>
                </a:lnTo>
                <a:lnTo>
                  <a:pt x="505968" y="251460"/>
                </a:lnTo>
                <a:lnTo>
                  <a:pt x="501892" y="296659"/>
                </a:lnTo>
                <a:lnTo>
                  <a:pt x="490141" y="339201"/>
                </a:lnTo>
                <a:lnTo>
                  <a:pt x="471429" y="378375"/>
                </a:lnTo>
                <a:lnTo>
                  <a:pt x="446471" y="413471"/>
                </a:lnTo>
                <a:lnTo>
                  <a:pt x="415980" y="443778"/>
                </a:lnTo>
                <a:lnTo>
                  <a:pt x="380672" y="468587"/>
                </a:lnTo>
                <a:lnTo>
                  <a:pt x="341260" y="487187"/>
                </a:lnTo>
                <a:lnTo>
                  <a:pt x="298459" y="498868"/>
                </a:lnTo>
                <a:lnTo>
                  <a:pt x="252984" y="502920"/>
                </a:lnTo>
                <a:lnTo>
                  <a:pt x="207511" y="498868"/>
                </a:lnTo>
                <a:lnTo>
                  <a:pt x="164712" y="487187"/>
                </a:lnTo>
                <a:lnTo>
                  <a:pt x="125301" y="468587"/>
                </a:lnTo>
                <a:lnTo>
                  <a:pt x="89992" y="443778"/>
                </a:lnTo>
                <a:lnTo>
                  <a:pt x="59500" y="413471"/>
                </a:lnTo>
                <a:lnTo>
                  <a:pt x="34541" y="378375"/>
                </a:lnTo>
                <a:lnTo>
                  <a:pt x="15828" y="339201"/>
                </a:lnTo>
                <a:lnTo>
                  <a:pt x="4076" y="296659"/>
                </a:lnTo>
                <a:lnTo>
                  <a:pt x="0" y="25146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950968" y="3952494"/>
            <a:ext cx="190500" cy="359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821679" y="4527803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 h="0">
                <a:moveTo>
                  <a:pt x="0" y="0"/>
                </a:moveTo>
                <a:lnTo>
                  <a:pt x="935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263383" y="4527803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 h="0">
                <a:moveTo>
                  <a:pt x="0" y="0"/>
                </a:moveTo>
                <a:lnTo>
                  <a:pt x="100736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678423" y="4814315"/>
            <a:ext cx="431800" cy="649605"/>
          </a:xfrm>
          <a:custGeom>
            <a:avLst/>
            <a:gdLst/>
            <a:ahLst/>
            <a:cxnLst/>
            <a:rect l="l" t="t" r="r" b="b"/>
            <a:pathLst>
              <a:path w="431800" h="649604">
                <a:moveTo>
                  <a:pt x="0" y="0"/>
                </a:moveTo>
                <a:lnTo>
                  <a:pt x="431292" y="64922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543293" y="5680709"/>
            <a:ext cx="893444" cy="0"/>
          </a:xfrm>
          <a:custGeom>
            <a:avLst/>
            <a:gdLst/>
            <a:ahLst/>
            <a:cxnLst/>
            <a:rect l="l" t="t" r="r" b="b"/>
            <a:pathLst>
              <a:path w="893445" h="0">
                <a:moveTo>
                  <a:pt x="0" y="0"/>
                </a:moveTo>
                <a:lnTo>
                  <a:pt x="893063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360157" y="5585454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0"/>
                </a:moveTo>
                <a:lnTo>
                  <a:pt x="76200" y="95250"/>
                </a:lnTo>
                <a:lnTo>
                  <a:pt x="0" y="190500"/>
                </a:lnTo>
                <a:lnTo>
                  <a:pt x="19050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911083" y="4814315"/>
            <a:ext cx="502920" cy="649605"/>
          </a:xfrm>
          <a:custGeom>
            <a:avLst/>
            <a:gdLst/>
            <a:ahLst/>
            <a:cxnLst/>
            <a:rect l="l" t="t" r="r" b="b"/>
            <a:pathLst>
              <a:path w="502920" h="649604">
                <a:moveTo>
                  <a:pt x="0" y="649223"/>
                </a:moveTo>
                <a:lnTo>
                  <a:pt x="5029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468643" y="4815079"/>
            <a:ext cx="434340" cy="559435"/>
          </a:xfrm>
          <a:custGeom>
            <a:avLst/>
            <a:gdLst/>
            <a:ahLst/>
            <a:cxnLst/>
            <a:rect l="l" t="t" r="r" b="b"/>
            <a:pathLst>
              <a:path w="434340" h="559435">
                <a:moveTo>
                  <a:pt x="0" y="558965"/>
                </a:moveTo>
                <a:lnTo>
                  <a:pt x="434314" y="0"/>
                </a:lnTo>
              </a:path>
            </a:pathLst>
          </a:custGeom>
          <a:ln w="381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398517" y="5255429"/>
            <a:ext cx="192100" cy="2088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195228" y="4900572"/>
            <a:ext cx="500380" cy="563880"/>
          </a:xfrm>
          <a:custGeom>
            <a:avLst/>
            <a:gdLst/>
            <a:ahLst/>
            <a:cxnLst/>
            <a:rect l="l" t="t" r="r" b="b"/>
            <a:pathLst>
              <a:path w="500379" h="563879">
                <a:moveTo>
                  <a:pt x="0" y="0"/>
                </a:moveTo>
                <a:lnTo>
                  <a:pt x="500214" y="563727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119362" y="4815072"/>
            <a:ext cx="198120" cy="205740"/>
          </a:xfrm>
          <a:custGeom>
            <a:avLst/>
            <a:gdLst/>
            <a:ahLst/>
            <a:cxnLst/>
            <a:rect l="l" t="t" r="r" b="b"/>
            <a:pathLst>
              <a:path w="198120" h="205739">
                <a:moveTo>
                  <a:pt x="0" y="0"/>
                </a:moveTo>
                <a:lnTo>
                  <a:pt x="55206" y="205714"/>
                </a:lnTo>
                <a:lnTo>
                  <a:pt x="75869" y="85496"/>
                </a:lnTo>
                <a:lnTo>
                  <a:pt x="197688" y="7927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6358991" y="4081665"/>
            <a:ext cx="799465" cy="643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435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3/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ts val="2435"/>
              </a:lnSpc>
            </a:pPr>
            <a:r>
              <a:rPr dirty="0" sz="2400" b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325768" y="3530892"/>
            <a:ext cx="415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4/4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325768" y="2630817"/>
            <a:ext cx="415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5</a:t>
            </a:r>
            <a:r>
              <a:rPr dirty="0" sz="2400" spc="5">
                <a:latin typeface="Times New Roman"/>
                <a:cs typeface="Times New Roman"/>
              </a:rPr>
              <a:t>/</a:t>
            </a:r>
            <a:r>
              <a:rPr dirty="0" sz="2400" b="1">
                <a:solidFill>
                  <a:srgbClr val="CC33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335217" y="1695996"/>
            <a:ext cx="415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8</a:t>
            </a:r>
            <a:r>
              <a:rPr dirty="0" sz="2400" spc="5">
                <a:latin typeface="Times New Roman"/>
                <a:cs typeface="Times New Roman"/>
              </a:rPr>
              <a:t>/</a:t>
            </a:r>
            <a:r>
              <a:rPr dirty="0" sz="2400" b="1">
                <a:solidFill>
                  <a:srgbClr val="CC33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843367" y="1794065"/>
            <a:ext cx="415925" cy="83121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dirty="0" sz="2400">
                <a:latin typeface="Times New Roman"/>
                <a:cs typeface="Times New Roman"/>
              </a:rPr>
              <a:t>9</a:t>
            </a:r>
            <a:r>
              <a:rPr dirty="0" sz="2400" spc="5">
                <a:latin typeface="Times New Roman"/>
                <a:cs typeface="Times New Roman"/>
              </a:rPr>
              <a:t>/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algn="ctr" marR="114935">
              <a:lnSpc>
                <a:spcPct val="100000"/>
              </a:lnSpc>
              <a:spcBef>
                <a:spcPts val="290"/>
              </a:spcBef>
            </a:pPr>
            <a:r>
              <a:rPr dirty="0" sz="2400" spc="-5" b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159140" y="3496449"/>
            <a:ext cx="415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6</a:t>
            </a:r>
            <a:r>
              <a:rPr dirty="0" sz="2400" spc="5">
                <a:latin typeface="Times New Roman"/>
                <a:cs typeface="Times New Roman"/>
              </a:rPr>
              <a:t>/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858652" y="2110055"/>
            <a:ext cx="244538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06600"/>
                </a:solidFill>
                <a:latin typeface="Times New Roman"/>
                <a:cs typeface="Times New Roman"/>
              </a:rPr>
              <a:t>backtracking:  </a:t>
            </a:r>
            <a:r>
              <a:rPr dirty="0" sz="1800" b="1">
                <a:solidFill>
                  <a:srgbClr val="006600"/>
                </a:solidFill>
                <a:latin typeface="Times New Roman"/>
                <a:cs typeface="Times New Roman"/>
              </a:rPr>
              <a:t>gBac</a:t>
            </a:r>
            <a:r>
              <a:rPr dirty="0" sz="1800" spc="-10" b="1">
                <a:solidFill>
                  <a:srgbClr val="006600"/>
                </a:solidFill>
                <a:latin typeface="Times New Roman"/>
                <a:cs typeface="Times New Roman"/>
              </a:rPr>
              <a:t>k</a:t>
            </a:r>
            <a:r>
              <a:rPr dirty="0" sz="1800" spc="-10" b="1">
                <a:solidFill>
                  <a:srgbClr val="006600"/>
                </a:solidFill>
                <a:latin typeface="Times New Roman"/>
                <a:cs typeface="Times New Roman"/>
              </a:rPr>
              <a:t>=</a:t>
            </a:r>
            <a:r>
              <a:rPr dirty="0" sz="1800" spc="-10" b="1">
                <a:solidFill>
                  <a:srgbClr val="006600"/>
                </a:solidFill>
                <a:latin typeface="Times New Roman"/>
                <a:cs typeface="Times New Roman"/>
              </a:rPr>
              <a:t>d</a:t>
            </a:r>
            <a:r>
              <a:rPr dirty="0" sz="1800" b="1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dirty="0" sz="1800" spc="-10" b="1">
                <a:solidFill>
                  <a:srgbClr val="006600"/>
                </a:solidFill>
                <a:latin typeface="Times New Roman"/>
                <a:cs typeface="Times New Roman"/>
              </a:rPr>
              <a:t>s</a:t>
            </a:r>
            <a:r>
              <a:rPr dirty="0" sz="1800" spc="5" b="1">
                <a:solidFill>
                  <a:srgbClr val="006600"/>
                </a:solidFill>
                <a:latin typeface="Times New Roman"/>
                <a:cs typeface="Times New Roman"/>
              </a:rPr>
              <a:t>c</a:t>
            </a:r>
            <a:r>
              <a:rPr dirty="0" sz="1800" b="1">
                <a:solidFill>
                  <a:srgbClr val="006600"/>
                </a:solidFill>
                <a:latin typeface="Times New Roman"/>
                <a:cs typeface="Times New Roman"/>
              </a:rPr>
              <a:t>ove</a:t>
            </a:r>
            <a:r>
              <a:rPr dirty="0" sz="1800" spc="5" b="1">
                <a:solidFill>
                  <a:srgbClr val="006600"/>
                </a:solidFill>
                <a:latin typeface="Times New Roman"/>
                <a:cs typeface="Times New Roman"/>
              </a:rPr>
              <a:t>r</a:t>
            </a:r>
            <a:r>
              <a:rPr dirty="0" sz="1800" spc="-40" b="1">
                <a:solidFill>
                  <a:srgbClr val="006600"/>
                </a:solidFill>
                <a:latin typeface="Times New Roman"/>
                <a:cs typeface="Times New Roman"/>
              </a:rPr>
              <a:t>T</a:t>
            </a:r>
            <a:r>
              <a:rPr dirty="0" sz="1800" b="1">
                <a:solidFill>
                  <a:srgbClr val="006600"/>
                </a:solidFill>
                <a:latin typeface="Times New Roman"/>
                <a:cs typeface="Times New Roman"/>
              </a:rPr>
              <a:t>im</a:t>
            </a:r>
            <a:r>
              <a:rPr dirty="0" sz="1800" spc="5" b="1">
                <a:solidFill>
                  <a:srgbClr val="006600"/>
                </a:solidFill>
                <a:latin typeface="Times New Roman"/>
                <a:cs typeface="Times New Roman"/>
              </a:rPr>
              <a:t>e</a:t>
            </a:r>
            <a:r>
              <a:rPr dirty="0" sz="1800" b="1">
                <a:solidFill>
                  <a:srgbClr val="006600"/>
                </a:solidFill>
                <a:latin typeface="Times New Roman"/>
                <a:cs typeface="Times New Roman"/>
              </a:rPr>
              <a:t>(B),  </a:t>
            </a:r>
            <a:r>
              <a:rPr dirty="0" sz="1800" spc="-5" b="1">
                <a:solidFill>
                  <a:srgbClr val="006600"/>
                </a:solidFill>
                <a:latin typeface="Times New Roman"/>
                <a:cs typeface="Times New Roman"/>
              </a:rPr>
              <a:t>so, first bicomponent  </a:t>
            </a:r>
            <a:r>
              <a:rPr dirty="0" sz="1800" b="1">
                <a:solidFill>
                  <a:srgbClr val="006600"/>
                </a:solidFill>
                <a:latin typeface="Times New Roman"/>
                <a:cs typeface="Times New Roman"/>
              </a:rPr>
              <a:t>detected.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299203" y="3537216"/>
            <a:ext cx="1760219" cy="6339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606721" y="3564635"/>
            <a:ext cx="1405457" cy="5394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450562" y="3699509"/>
            <a:ext cx="104089" cy="2697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346447" y="3699509"/>
            <a:ext cx="52057" cy="2697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606721" y="3564635"/>
            <a:ext cx="1405890" cy="539750"/>
          </a:xfrm>
          <a:custGeom>
            <a:avLst/>
            <a:gdLst/>
            <a:ahLst/>
            <a:cxnLst/>
            <a:rect l="l" t="t" r="r" b="b"/>
            <a:pathLst>
              <a:path w="1405889" h="539750">
                <a:moveTo>
                  <a:pt x="989025" y="0"/>
                </a:moveTo>
                <a:lnTo>
                  <a:pt x="989025" y="134874"/>
                </a:lnTo>
                <a:lnTo>
                  <a:pt x="0" y="134874"/>
                </a:lnTo>
                <a:lnTo>
                  <a:pt x="0" y="404622"/>
                </a:lnTo>
                <a:lnTo>
                  <a:pt x="989025" y="404622"/>
                </a:lnTo>
                <a:lnTo>
                  <a:pt x="989025" y="539496"/>
                </a:lnTo>
                <a:lnTo>
                  <a:pt x="1405458" y="269748"/>
                </a:lnTo>
                <a:lnTo>
                  <a:pt x="989025" y="0"/>
                </a:lnTo>
                <a:close/>
              </a:path>
            </a:pathLst>
          </a:custGeom>
          <a:ln w="9143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450550" y="3699509"/>
            <a:ext cx="104139" cy="269875"/>
          </a:xfrm>
          <a:custGeom>
            <a:avLst/>
            <a:gdLst/>
            <a:ahLst/>
            <a:cxnLst/>
            <a:rect l="l" t="t" r="r" b="b"/>
            <a:pathLst>
              <a:path w="104139" h="269875">
                <a:moveTo>
                  <a:pt x="0" y="269748"/>
                </a:moveTo>
                <a:lnTo>
                  <a:pt x="104101" y="269748"/>
                </a:lnTo>
                <a:lnTo>
                  <a:pt x="104101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346447" y="3699509"/>
            <a:ext cx="52069" cy="269875"/>
          </a:xfrm>
          <a:custGeom>
            <a:avLst/>
            <a:gdLst/>
            <a:ahLst/>
            <a:cxnLst/>
            <a:rect l="l" t="t" r="r" b="b"/>
            <a:pathLst>
              <a:path w="52070" h="269875">
                <a:moveTo>
                  <a:pt x="0" y="269748"/>
                </a:moveTo>
                <a:lnTo>
                  <a:pt x="52057" y="269748"/>
                </a:lnTo>
                <a:lnTo>
                  <a:pt x="52057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1483677" y="5519715"/>
            <a:ext cx="245745" cy="363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0"/>
              </a:lnSpc>
            </a:pPr>
            <a:r>
              <a:rPr dirty="0" sz="2400" spc="-5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671127" y="5519715"/>
            <a:ext cx="534670" cy="803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1625">
              <a:lnSpc>
                <a:spcPts val="2720"/>
              </a:lnSpc>
            </a:pPr>
            <a:r>
              <a:rPr dirty="0" sz="2400" spc="-5" b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Times New Roman"/>
                <a:cs typeface="Times New Roman"/>
              </a:rPr>
              <a:t>2/2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144577" y="5565753"/>
            <a:ext cx="245745" cy="363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0"/>
              </a:lnSpc>
            </a:pPr>
            <a:r>
              <a:rPr dirty="0" sz="2400" spc="-5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332116" y="5565753"/>
            <a:ext cx="534670" cy="803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0990">
              <a:lnSpc>
                <a:spcPts val="2720"/>
              </a:lnSpc>
            </a:pPr>
            <a:r>
              <a:rPr dirty="0" sz="2400" spc="-5" b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400">
                <a:latin typeface="Times New Roman"/>
                <a:cs typeface="Times New Roman"/>
              </a:rPr>
              <a:t>2/2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050289" y="5915003"/>
            <a:ext cx="415925" cy="363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0"/>
              </a:lnSpc>
            </a:pPr>
            <a:r>
              <a:rPr dirty="0" sz="2400">
                <a:latin typeface="Times New Roman"/>
                <a:cs typeface="Times New Roman"/>
              </a:rPr>
              <a:t>1/1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711190" y="5961040"/>
            <a:ext cx="415925" cy="363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0"/>
              </a:lnSpc>
            </a:pPr>
            <a:r>
              <a:rPr dirty="0" sz="2400">
                <a:latin typeface="Times New Roman"/>
                <a:cs typeface="Times New Roman"/>
              </a:rPr>
              <a:t>1/1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07" name="object 10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108" name="object 10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7820" y="0"/>
            <a:ext cx="6076187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62428" y="699516"/>
            <a:ext cx="3817620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437005" marR="5080" indent="-105473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Keeping the </a:t>
            </a:r>
            <a:r>
              <a:rPr dirty="0" spc="-75"/>
              <a:t>Track  </a:t>
            </a:r>
            <a:r>
              <a:rPr dirty="0" spc="-5"/>
              <a:t>of</a:t>
            </a:r>
            <a:r>
              <a:rPr dirty="0" spc="-15"/>
              <a:t> </a:t>
            </a:r>
            <a:r>
              <a:rPr dirty="0" spc="-5"/>
              <a:t>Backing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4502" y="1716214"/>
            <a:ext cx="8007350" cy="311150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30" b="1">
                <a:solidFill>
                  <a:srgbClr val="3E3E3E"/>
                </a:solidFill>
                <a:latin typeface="Palatino Linotype"/>
                <a:cs typeface="Palatino Linotype"/>
              </a:rPr>
              <a:t>Tracking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data</a:t>
            </a:r>
            <a:endParaRPr sz="3000">
              <a:latin typeface="Palatino Linotype"/>
              <a:cs typeface="Palatino Linotype"/>
            </a:endParaRPr>
          </a:p>
          <a:p>
            <a:pPr algn="just" lvl="1" marL="756285" marR="8191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each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vertex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, 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local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variable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back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used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to store  the required information,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value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400" spc="-15" i="1">
                <a:solidFill>
                  <a:srgbClr val="FF0000"/>
                </a:solidFill>
                <a:latin typeface="Palatino Linotype"/>
                <a:cs typeface="Palatino Linotype"/>
              </a:rPr>
              <a:t>discoverTime </a:t>
            </a:r>
            <a:r>
              <a:rPr dirty="0" sz="2400" spc="-15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some</a:t>
            </a:r>
            <a:r>
              <a:rPr dirty="0" sz="24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vertex.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45" b="1">
                <a:solidFill>
                  <a:srgbClr val="3E3E3E"/>
                </a:solidFill>
                <a:latin typeface="Palatino Linotype"/>
                <a:cs typeface="Palatino Linotype"/>
              </a:rPr>
              <a:t>Testing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for</a:t>
            </a:r>
            <a:r>
              <a:rPr dirty="0" sz="3000" spc="3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bicomponent</a:t>
            </a:r>
            <a:endParaRPr sz="30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backtracking from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w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condition implying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bicomponent</a:t>
            </a:r>
            <a:r>
              <a:rPr dirty="0" sz="2400" spc="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is: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8445" y="4809056"/>
            <a:ext cx="3429000" cy="105918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wBack </a:t>
            </a:r>
            <a:r>
              <a:rPr dirty="0" sz="2000">
                <a:solidFill>
                  <a:srgbClr val="3E3E3E"/>
                </a:solidFill>
                <a:latin typeface="Symbol"/>
                <a:cs typeface="Symbol"/>
              </a:rPr>
              <a:t>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 spc="-15" i="1">
                <a:solidFill>
                  <a:srgbClr val="3E3E3E"/>
                </a:solidFill>
                <a:latin typeface="Palatino Linotype"/>
                <a:cs typeface="Palatino Linotype"/>
              </a:rPr>
              <a:t>discoverTime</a:t>
            </a:r>
            <a:r>
              <a:rPr dirty="0" sz="2000" spc="-1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000" spc="-15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000" spc="-15">
                <a:solidFill>
                  <a:srgbClr val="3E3E3E"/>
                </a:solidFill>
                <a:latin typeface="Palatino Linotype"/>
                <a:cs typeface="Palatino Linotype"/>
              </a:rPr>
              <a:t>) </a:t>
            </a:r>
            <a:r>
              <a:rPr dirty="0" sz="2000" spc="-15">
                <a:solidFill>
                  <a:srgbClr val="339966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39966"/>
                </a:solidFill>
                <a:latin typeface="Palatino Linotype"/>
                <a:cs typeface="Palatino Linotype"/>
              </a:rPr>
              <a:t>(where </a:t>
            </a:r>
            <a:r>
              <a:rPr dirty="0" sz="2000" spc="-5" b="1" i="1">
                <a:solidFill>
                  <a:srgbClr val="339966"/>
                </a:solidFill>
                <a:latin typeface="Palatino Linotype"/>
                <a:cs typeface="Palatino Linotype"/>
              </a:rPr>
              <a:t>wBack </a:t>
            </a:r>
            <a:r>
              <a:rPr dirty="0" sz="2000" b="1">
                <a:solidFill>
                  <a:srgbClr val="339966"/>
                </a:solidFill>
                <a:latin typeface="Palatino Linotype"/>
                <a:cs typeface="Palatino Linotype"/>
              </a:rPr>
              <a:t>is the</a:t>
            </a:r>
            <a:r>
              <a:rPr dirty="0" sz="2000" spc="-100" b="1">
                <a:solidFill>
                  <a:srgbClr val="339966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39966"/>
                </a:solidFill>
                <a:latin typeface="Palatino Linotype"/>
                <a:cs typeface="Palatino Linotype"/>
              </a:rPr>
              <a:t>returned  back value for</a:t>
            </a:r>
            <a:r>
              <a:rPr dirty="0" sz="2000" spc="-60" b="1">
                <a:solidFill>
                  <a:srgbClr val="339966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 b="1" i="1">
                <a:solidFill>
                  <a:srgbClr val="339966"/>
                </a:solidFill>
                <a:latin typeface="Palatino Linotype"/>
                <a:cs typeface="Palatino Linotype"/>
              </a:rPr>
              <a:t>w</a:t>
            </a:r>
            <a:r>
              <a:rPr dirty="0" sz="2000" spc="-5" b="1">
                <a:solidFill>
                  <a:srgbClr val="339966"/>
                </a:solidFill>
                <a:latin typeface="Palatino Linotype"/>
                <a:cs typeface="Palatino Linotype"/>
              </a:rPr>
              <a:t>)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7720" y="4677155"/>
            <a:ext cx="4271771" cy="17205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25440" y="4738115"/>
            <a:ext cx="3447287" cy="16626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25440" y="4738115"/>
            <a:ext cx="194017" cy="2527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85855" y="4725168"/>
            <a:ext cx="4136390" cy="1584960"/>
          </a:xfrm>
          <a:custGeom>
            <a:avLst/>
            <a:gdLst/>
            <a:ahLst/>
            <a:cxnLst/>
            <a:rect l="l" t="t" r="r" b="b"/>
            <a:pathLst>
              <a:path w="4136390" h="1584960">
                <a:moveTo>
                  <a:pt x="3871658" y="0"/>
                </a:moveTo>
                <a:lnTo>
                  <a:pt x="1015174" y="0"/>
                </a:lnTo>
                <a:lnTo>
                  <a:pt x="967693" y="4255"/>
                </a:lnTo>
                <a:lnTo>
                  <a:pt x="923003" y="16525"/>
                </a:lnTo>
                <a:lnTo>
                  <a:pt x="881850" y="36064"/>
                </a:lnTo>
                <a:lnTo>
                  <a:pt x="844982" y="62125"/>
                </a:lnTo>
                <a:lnTo>
                  <a:pt x="813143" y="93962"/>
                </a:lnTo>
                <a:lnTo>
                  <a:pt x="787081" y="130830"/>
                </a:lnTo>
                <a:lnTo>
                  <a:pt x="767541" y="171983"/>
                </a:lnTo>
                <a:lnTo>
                  <a:pt x="755270" y="216675"/>
                </a:lnTo>
                <a:lnTo>
                  <a:pt x="751014" y="264160"/>
                </a:lnTo>
                <a:lnTo>
                  <a:pt x="0" y="385572"/>
                </a:lnTo>
                <a:lnTo>
                  <a:pt x="751014" y="660400"/>
                </a:lnTo>
                <a:lnTo>
                  <a:pt x="751014" y="1320787"/>
                </a:lnTo>
                <a:lnTo>
                  <a:pt x="755270" y="1368272"/>
                </a:lnTo>
                <a:lnTo>
                  <a:pt x="767541" y="1412965"/>
                </a:lnTo>
                <a:lnTo>
                  <a:pt x="787081" y="1454119"/>
                </a:lnTo>
                <a:lnTo>
                  <a:pt x="813143" y="1490990"/>
                </a:lnTo>
                <a:lnTo>
                  <a:pt x="844982" y="1522829"/>
                </a:lnTo>
                <a:lnTo>
                  <a:pt x="881850" y="1548892"/>
                </a:lnTo>
                <a:lnTo>
                  <a:pt x="923003" y="1568432"/>
                </a:lnTo>
                <a:lnTo>
                  <a:pt x="967693" y="1580703"/>
                </a:lnTo>
                <a:lnTo>
                  <a:pt x="1015174" y="1584960"/>
                </a:lnTo>
                <a:lnTo>
                  <a:pt x="3871658" y="1584960"/>
                </a:lnTo>
                <a:lnTo>
                  <a:pt x="3919139" y="1580703"/>
                </a:lnTo>
                <a:lnTo>
                  <a:pt x="3963829" y="1568432"/>
                </a:lnTo>
                <a:lnTo>
                  <a:pt x="4004982" y="1548892"/>
                </a:lnTo>
                <a:lnTo>
                  <a:pt x="4041850" y="1522829"/>
                </a:lnTo>
                <a:lnTo>
                  <a:pt x="4073689" y="1490990"/>
                </a:lnTo>
                <a:lnTo>
                  <a:pt x="4099751" y="1454119"/>
                </a:lnTo>
                <a:lnTo>
                  <a:pt x="4119291" y="1412965"/>
                </a:lnTo>
                <a:lnTo>
                  <a:pt x="4131562" y="1368272"/>
                </a:lnTo>
                <a:lnTo>
                  <a:pt x="4135818" y="1320787"/>
                </a:lnTo>
                <a:lnTo>
                  <a:pt x="4135817" y="264147"/>
                </a:lnTo>
                <a:lnTo>
                  <a:pt x="4131562" y="216675"/>
                </a:lnTo>
                <a:lnTo>
                  <a:pt x="4119291" y="171983"/>
                </a:lnTo>
                <a:lnTo>
                  <a:pt x="4099751" y="130830"/>
                </a:lnTo>
                <a:lnTo>
                  <a:pt x="4073689" y="93962"/>
                </a:lnTo>
                <a:lnTo>
                  <a:pt x="4041850" y="62125"/>
                </a:lnTo>
                <a:lnTo>
                  <a:pt x="4004982" y="36064"/>
                </a:lnTo>
                <a:lnTo>
                  <a:pt x="3963829" y="16525"/>
                </a:lnTo>
                <a:lnTo>
                  <a:pt x="3919139" y="4255"/>
                </a:lnTo>
                <a:lnTo>
                  <a:pt x="3871658" y="0"/>
                </a:lnTo>
                <a:close/>
              </a:path>
              <a:path w="4136390" h="1584960">
                <a:moveTo>
                  <a:pt x="751014" y="264147"/>
                </a:moveTo>
                <a:close/>
              </a:path>
            </a:pathLst>
          </a:custGeom>
          <a:solidFill>
            <a:srgbClr val="638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85855" y="4725168"/>
            <a:ext cx="4136390" cy="1584960"/>
          </a:xfrm>
          <a:custGeom>
            <a:avLst/>
            <a:gdLst/>
            <a:ahLst/>
            <a:cxnLst/>
            <a:rect l="l" t="t" r="r" b="b"/>
            <a:pathLst>
              <a:path w="4136390" h="1584960">
                <a:moveTo>
                  <a:pt x="751014" y="264160"/>
                </a:moveTo>
                <a:lnTo>
                  <a:pt x="755270" y="216675"/>
                </a:lnTo>
                <a:lnTo>
                  <a:pt x="767541" y="171983"/>
                </a:lnTo>
                <a:lnTo>
                  <a:pt x="787081" y="130830"/>
                </a:lnTo>
                <a:lnTo>
                  <a:pt x="813143" y="93962"/>
                </a:lnTo>
                <a:lnTo>
                  <a:pt x="844982" y="62125"/>
                </a:lnTo>
                <a:lnTo>
                  <a:pt x="881850" y="36064"/>
                </a:lnTo>
                <a:lnTo>
                  <a:pt x="923003" y="16525"/>
                </a:lnTo>
                <a:lnTo>
                  <a:pt x="967693" y="4255"/>
                </a:lnTo>
                <a:lnTo>
                  <a:pt x="1015174" y="0"/>
                </a:lnTo>
                <a:lnTo>
                  <a:pt x="1315148" y="0"/>
                </a:lnTo>
                <a:lnTo>
                  <a:pt x="2161349" y="0"/>
                </a:lnTo>
                <a:lnTo>
                  <a:pt x="3871658" y="0"/>
                </a:lnTo>
                <a:lnTo>
                  <a:pt x="3919139" y="4255"/>
                </a:lnTo>
                <a:lnTo>
                  <a:pt x="3963829" y="16525"/>
                </a:lnTo>
                <a:lnTo>
                  <a:pt x="4004982" y="36064"/>
                </a:lnTo>
                <a:lnTo>
                  <a:pt x="4041850" y="62125"/>
                </a:lnTo>
                <a:lnTo>
                  <a:pt x="4073689" y="93962"/>
                </a:lnTo>
                <a:lnTo>
                  <a:pt x="4099751" y="130830"/>
                </a:lnTo>
                <a:lnTo>
                  <a:pt x="4119291" y="171983"/>
                </a:lnTo>
                <a:lnTo>
                  <a:pt x="4131562" y="216675"/>
                </a:lnTo>
                <a:lnTo>
                  <a:pt x="4135818" y="264160"/>
                </a:lnTo>
                <a:lnTo>
                  <a:pt x="4135818" y="660400"/>
                </a:lnTo>
                <a:lnTo>
                  <a:pt x="4135818" y="1320787"/>
                </a:lnTo>
                <a:lnTo>
                  <a:pt x="4131562" y="1368272"/>
                </a:lnTo>
                <a:lnTo>
                  <a:pt x="4119291" y="1412965"/>
                </a:lnTo>
                <a:lnTo>
                  <a:pt x="4099751" y="1454119"/>
                </a:lnTo>
                <a:lnTo>
                  <a:pt x="4073689" y="1490990"/>
                </a:lnTo>
                <a:lnTo>
                  <a:pt x="4041850" y="1522829"/>
                </a:lnTo>
                <a:lnTo>
                  <a:pt x="4004982" y="1548892"/>
                </a:lnTo>
                <a:lnTo>
                  <a:pt x="3963829" y="1568432"/>
                </a:lnTo>
                <a:lnTo>
                  <a:pt x="3919139" y="1580703"/>
                </a:lnTo>
                <a:lnTo>
                  <a:pt x="3871658" y="1584960"/>
                </a:lnTo>
                <a:lnTo>
                  <a:pt x="2161349" y="1584960"/>
                </a:lnTo>
                <a:lnTo>
                  <a:pt x="1315148" y="1584960"/>
                </a:lnTo>
                <a:lnTo>
                  <a:pt x="1015174" y="1584960"/>
                </a:lnTo>
                <a:lnTo>
                  <a:pt x="967693" y="1580703"/>
                </a:lnTo>
                <a:lnTo>
                  <a:pt x="923003" y="1568432"/>
                </a:lnTo>
                <a:lnTo>
                  <a:pt x="881850" y="1548892"/>
                </a:lnTo>
                <a:lnTo>
                  <a:pt x="844982" y="1522829"/>
                </a:lnTo>
                <a:lnTo>
                  <a:pt x="813143" y="1490990"/>
                </a:lnTo>
                <a:lnTo>
                  <a:pt x="787081" y="1454119"/>
                </a:lnTo>
                <a:lnTo>
                  <a:pt x="767541" y="1412965"/>
                </a:lnTo>
                <a:lnTo>
                  <a:pt x="755270" y="1368272"/>
                </a:lnTo>
                <a:lnTo>
                  <a:pt x="751014" y="1320787"/>
                </a:lnTo>
                <a:lnTo>
                  <a:pt x="751014" y="660400"/>
                </a:lnTo>
                <a:lnTo>
                  <a:pt x="0" y="385572"/>
                </a:lnTo>
                <a:lnTo>
                  <a:pt x="751014" y="264147"/>
                </a:lnTo>
                <a:close/>
              </a:path>
            </a:pathLst>
          </a:custGeom>
          <a:ln w="502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591939" y="4803492"/>
            <a:ext cx="305816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when back is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no less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than the 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discover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time of </a:t>
            </a:r>
            <a:r>
              <a:rPr dirty="0" sz="1800" spc="-5" i="1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there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at 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least one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subtree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800" i="1">
                <a:solidFill>
                  <a:srgbClr val="FFFFFF"/>
                </a:solidFill>
                <a:latin typeface="Calibri"/>
                <a:cs typeface="Calibri"/>
              </a:rPr>
              <a:t>v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connected  to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other part of the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graph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only  by </a:t>
            </a:r>
            <a:r>
              <a:rPr dirty="0" sz="1800" i="1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699958" y="6577031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17</a:t>
            </a:fld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1205" y="1397122"/>
            <a:ext cx="3769941" cy="4633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11215" y="1859089"/>
            <a:ext cx="262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1215" y="2698877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2765" y="3119564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87590" y="4380039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3027" y="5532564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1215" y="3538664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39640" y="5927852"/>
            <a:ext cx="415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1/1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23941" y="4127703"/>
            <a:ext cx="799465" cy="643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435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3/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ts val="2435"/>
              </a:lnSpc>
            </a:pPr>
            <a:r>
              <a:rPr dirty="0" sz="2400" b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90718" y="3576929"/>
            <a:ext cx="415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4/4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90718" y="2676855"/>
            <a:ext cx="415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5</a:t>
            </a:r>
            <a:r>
              <a:rPr dirty="0" sz="2400" spc="5">
                <a:latin typeface="Times New Roman"/>
                <a:cs typeface="Times New Roman"/>
              </a:rPr>
              <a:t>/</a:t>
            </a:r>
            <a:r>
              <a:rPr dirty="0" sz="2400" b="1">
                <a:solidFill>
                  <a:srgbClr val="CC33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60566" y="5458231"/>
            <a:ext cx="534670" cy="906144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300990">
              <a:lnSpc>
                <a:spcPct val="100000"/>
              </a:lnSpc>
              <a:spcBef>
                <a:spcPts val="685"/>
              </a:spcBef>
            </a:pPr>
            <a:r>
              <a:rPr dirty="0" sz="2400" spc="-5" b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400">
                <a:latin typeface="Times New Roman"/>
                <a:cs typeface="Times New Roman"/>
              </a:rPr>
              <a:t>2/2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00167" y="1742033"/>
            <a:ext cx="415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8</a:t>
            </a:r>
            <a:r>
              <a:rPr dirty="0" sz="2400" spc="5">
                <a:latin typeface="Times New Roman"/>
                <a:cs typeface="Times New Roman"/>
              </a:rPr>
              <a:t>/</a:t>
            </a:r>
            <a:r>
              <a:rPr dirty="0" sz="2400" b="1">
                <a:solidFill>
                  <a:srgbClr val="CC33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08317" y="1840102"/>
            <a:ext cx="415925" cy="83121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dirty="0" sz="2400">
                <a:latin typeface="Times New Roman"/>
                <a:cs typeface="Times New Roman"/>
              </a:rPr>
              <a:t>9</a:t>
            </a:r>
            <a:r>
              <a:rPr dirty="0" sz="2400" spc="5">
                <a:latin typeface="Times New Roman"/>
                <a:cs typeface="Times New Roman"/>
              </a:rPr>
              <a:t>/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algn="ctr" marR="114935">
              <a:lnSpc>
                <a:spcPct val="100000"/>
              </a:lnSpc>
              <a:spcBef>
                <a:spcPts val="290"/>
              </a:spcBef>
            </a:pPr>
            <a:r>
              <a:rPr dirty="0" sz="2400" spc="-5" b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24090" y="3542487"/>
            <a:ext cx="415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6</a:t>
            </a:r>
            <a:r>
              <a:rPr dirty="0" sz="2400" spc="5">
                <a:latin typeface="Times New Roman"/>
                <a:cs typeface="Times New Roman"/>
              </a:rPr>
              <a:t>/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6284" y="2456179"/>
            <a:ext cx="3623945" cy="79375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dirty="0" sz="1800" spc="-10">
                <a:latin typeface="Calibri"/>
                <a:cs typeface="Calibri"/>
              </a:rPr>
              <a:t>Backtracking from </a:t>
            </a:r>
            <a:r>
              <a:rPr dirty="0" sz="1800">
                <a:latin typeface="Calibri"/>
                <a:cs typeface="Calibri"/>
              </a:rPr>
              <a:t>B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 spc="-5">
                <a:latin typeface="Calibri"/>
                <a:cs typeface="Calibri"/>
              </a:rPr>
              <a:t>E:  </a:t>
            </a:r>
            <a:r>
              <a:rPr dirty="0" sz="1800" spc="-10">
                <a:latin typeface="Calibri"/>
                <a:cs typeface="Calibri"/>
              </a:rPr>
              <a:t>bBack=discoverTime(E), </a:t>
            </a:r>
            <a:r>
              <a:rPr dirty="0" sz="1800" spc="-15">
                <a:latin typeface="Calibri"/>
                <a:cs typeface="Calibri"/>
              </a:rPr>
              <a:t>so, </a:t>
            </a:r>
            <a:r>
              <a:rPr dirty="0" sz="1800" spc="-5">
                <a:latin typeface="Calibri"/>
                <a:cs typeface="Calibri"/>
              </a:rPr>
              <a:t>the second  bicomponent is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detect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4991" y="5067617"/>
            <a:ext cx="3396615" cy="79375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dirty="0" sz="1800" spc="-10">
                <a:latin typeface="Calibri"/>
                <a:cs typeface="Calibri"/>
              </a:rPr>
              <a:t>Backtracking from </a:t>
            </a:r>
            <a:r>
              <a:rPr dirty="0" sz="1800">
                <a:latin typeface="Calibri"/>
                <a:cs typeface="Calibri"/>
              </a:rPr>
              <a:t>E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>
                <a:latin typeface="Calibri"/>
                <a:cs typeface="Calibri"/>
              </a:rPr>
              <a:t>F:  </a:t>
            </a:r>
            <a:r>
              <a:rPr dirty="0" sz="1800" spc="-5">
                <a:latin typeface="Calibri"/>
                <a:cs typeface="Calibri"/>
              </a:rPr>
              <a:t>eBack&gt;discoverTime(F), </a:t>
            </a:r>
            <a:r>
              <a:rPr dirty="0" sz="1800" spc="-15">
                <a:latin typeface="Calibri"/>
                <a:cs typeface="Calibri"/>
              </a:rPr>
              <a:t>so,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third  </a:t>
            </a:r>
            <a:r>
              <a:rPr dirty="0" sz="1800" spc="-5">
                <a:latin typeface="Calibri"/>
                <a:cs typeface="Calibri"/>
              </a:rPr>
              <a:t>bicomponent is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detect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95077" y="4081589"/>
            <a:ext cx="902335" cy="689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15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14/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ts val="2615"/>
              </a:lnSpc>
            </a:pPr>
            <a:r>
              <a:rPr dirty="0" sz="2400" b="1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55953" y="4216615"/>
            <a:ext cx="5683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16</a:t>
            </a:r>
            <a:r>
              <a:rPr dirty="0" sz="2400" spc="5">
                <a:latin typeface="Times New Roman"/>
                <a:cs typeface="Times New Roman"/>
              </a:rPr>
              <a:t>/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2168" y="457200"/>
            <a:ext cx="3226307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982917" y="605849"/>
            <a:ext cx="24263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</a:t>
            </a:r>
            <a:r>
              <a:rPr dirty="0"/>
              <a:t>xam</a:t>
            </a:r>
            <a:r>
              <a:rPr dirty="0" spc="-5"/>
              <a:t>pl</a:t>
            </a:r>
            <a:r>
              <a:rPr dirty="0"/>
              <a:t>e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699958" y="6577031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17</a:t>
            </a:fld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pc="-5"/>
              <a:t>color[v]=gray; time++; </a:t>
            </a:r>
            <a:r>
              <a:rPr dirty="0" spc="-10"/>
              <a:t>discoverTime[v]=time;  </a:t>
            </a:r>
            <a:r>
              <a:rPr dirty="0" spc="-10">
                <a:solidFill>
                  <a:srgbClr val="006600"/>
                </a:solidFill>
              </a:rPr>
              <a:t>back=discoverTime[v]</a:t>
            </a:r>
            <a:r>
              <a:rPr dirty="0" spc="-10"/>
              <a:t>;</a:t>
            </a: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dirty="0" spc="-10"/>
              <a:t>while </a:t>
            </a:r>
            <a:r>
              <a:rPr dirty="0" spc="-5"/>
              <a:t>(there is </a:t>
            </a:r>
            <a:r>
              <a:rPr dirty="0"/>
              <a:t>an </a:t>
            </a:r>
            <a:r>
              <a:rPr dirty="0" spc="-5"/>
              <a:t>untraversed edge</a:t>
            </a:r>
            <a:r>
              <a:rPr dirty="0" spc="65"/>
              <a:t> </a:t>
            </a:r>
            <a:r>
              <a:rPr dirty="0" spc="-5" i="1">
                <a:latin typeface="Palatino Linotype"/>
                <a:cs typeface="Palatino Linotype"/>
              </a:rPr>
              <a:t>vw</a:t>
            </a:r>
            <a:r>
              <a:rPr dirty="0" spc="-5"/>
              <a:t>)</a:t>
            </a:r>
          </a:p>
          <a:p>
            <a:pPr marL="216535" marR="1499235">
              <a:lnSpc>
                <a:spcPct val="120000"/>
              </a:lnSpc>
            </a:pPr>
            <a:r>
              <a:rPr dirty="0" spc="-5"/>
              <a:t>&lt;push </a:t>
            </a:r>
            <a:r>
              <a:rPr dirty="0" spc="-10" i="1">
                <a:latin typeface="Palatino Linotype"/>
                <a:cs typeface="Palatino Linotype"/>
              </a:rPr>
              <a:t>vw </a:t>
            </a:r>
            <a:r>
              <a:rPr dirty="0" spc="-10"/>
              <a:t>into </a:t>
            </a:r>
            <a:r>
              <a:rPr dirty="0" spc="-5">
                <a:solidFill>
                  <a:srgbClr val="FF0000"/>
                </a:solidFill>
              </a:rPr>
              <a:t>edgeStack</a:t>
            </a:r>
            <a:r>
              <a:rPr dirty="0" spc="-5"/>
              <a:t>&gt;  if </a:t>
            </a:r>
            <a:r>
              <a:rPr dirty="0" spc="-10"/>
              <a:t>(</a:t>
            </a:r>
            <a:r>
              <a:rPr dirty="0" spc="-10" i="1">
                <a:latin typeface="Palatino Linotype"/>
                <a:cs typeface="Palatino Linotype"/>
              </a:rPr>
              <a:t>vw </a:t>
            </a:r>
            <a:r>
              <a:rPr dirty="0" spc="-5"/>
              <a:t>is a tree</a:t>
            </a:r>
            <a:r>
              <a:rPr dirty="0" spc="30"/>
              <a:t> </a:t>
            </a:r>
            <a:r>
              <a:rPr dirty="0"/>
              <a:t>edge)</a:t>
            </a:r>
          </a:p>
          <a:p>
            <a:pPr marL="419100">
              <a:lnSpc>
                <a:spcPct val="100000"/>
              </a:lnSpc>
              <a:spcBef>
                <a:spcPts val="380"/>
              </a:spcBef>
            </a:pPr>
            <a:r>
              <a:rPr dirty="0" spc="-5"/>
              <a:t>wBack=bicompDFS(</a:t>
            </a:r>
            <a:r>
              <a:rPr dirty="0" spc="-5" i="1">
                <a:latin typeface="Palatino Linotype"/>
                <a:cs typeface="Palatino Linotype"/>
              </a:rPr>
              <a:t>w</a:t>
            </a:r>
            <a:r>
              <a:rPr dirty="0" spc="-5"/>
              <a:t>);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1139" y="3865576"/>
            <a:ext cx="4394200" cy="108902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if</a:t>
            </a:r>
            <a:r>
              <a:rPr dirty="0" sz="1600" spc="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600" spc="-10" b="1">
                <a:solidFill>
                  <a:srgbClr val="3E3E3E"/>
                </a:solidFill>
                <a:latin typeface="Palatino Linotype"/>
                <a:cs typeface="Palatino Linotype"/>
              </a:rPr>
              <a:t>(wBack</a:t>
            </a:r>
            <a:r>
              <a:rPr dirty="0" sz="1600" spc="-10" b="1">
                <a:solidFill>
                  <a:srgbClr val="3E3E3E"/>
                </a:solidFill>
                <a:latin typeface="Symbol"/>
                <a:cs typeface="Symbol"/>
              </a:rPr>
              <a:t>≥</a:t>
            </a:r>
            <a:r>
              <a:rPr dirty="0" sz="1600" spc="-10" b="1">
                <a:solidFill>
                  <a:srgbClr val="3E3E3E"/>
                </a:solidFill>
                <a:latin typeface="Palatino Linotype"/>
                <a:cs typeface="Palatino Linotype"/>
              </a:rPr>
              <a:t>discoverTime[</a:t>
            </a:r>
            <a:r>
              <a:rPr dirty="0" sz="1600" spc="-10" b="1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1600" spc="-10" b="1">
                <a:solidFill>
                  <a:srgbClr val="3E3E3E"/>
                </a:solidFill>
                <a:latin typeface="Palatino Linotype"/>
                <a:cs typeface="Palatino Linotype"/>
              </a:rPr>
              <a:t>])</a:t>
            </a:r>
            <a:endParaRPr sz="1600">
              <a:latin typeface="Palatino Linotype"/>
              <a:cs typeface="Palatino Linotype"/>
            </a:endParaRPr>
          </a:p>
          <a:p>
            <a:pPr marL="202565">
              <a:lnSpc>
                <a:spcPct val="100000"/>
              </a:lnSpc>
              <a:spcBef>
                <a:spcPts val="370"/>
              </a:spcBef>
            </a:pPr>
            <a:r>
              <a:rPr dirty="0" sz="1600" spc="-10" b="1">
                <a:solidFill>
                  <a:srgbClr val="3E3E3E"/>
                </a:solidFill>
                <a:latin typeface="Palatino Linotype"/>
                <a:cs typeface="Palatino Linotype"/>
              </a:rPr>
              <a:t>Output </a:t>
            </a: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a new</a:t>
            </a:r>
            <a:r>
              <a:rPr dirty="0" sz="1600" spc="4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600" spc="-10" b="1">
                <a:solidFill>
                  <a:srgbClr val="3E3E3E"/>
                </a:solidFill>
                <a:latin typeface="Palatino Linotype"/>
                <a:cs typeface="Palatino Linotype"/>
              </a:rPr>
              <a:t>bicomponent</a:t>
            </a:r>
            <a:endParaRPr sz="1600">
              <a:latin typeface="Palatino Linotype"/>
              <a:cs typeface="Palatino Linotype"/>
            </a:endParaRPr>
          </a:p>
          <a:p>
            <a:pPr marL="507365">
              <a:lnSpc>
                <a:spcPct val="100000"/>
              </a:lnSpc>
            </a:pP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by </a:t>
            </a:r>
            <a:r>
              <a:rPr dirty="0" sz="1600" spc="-10" b="1">
                <a:solidFill>
                  <a:srgbClr val="3E3E3E"/>
                </a:solidFill>
                <a:latin typeface="Palatino Linotype"/>
                <a:cs typeface="Palatino Linotype"/>
              </a:rPr>
              <a:t>popping </a:t>
            </a: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edgeStack down through </a:t>
            </a:r>
            <a:r>
              <a:rPr dirty="0" sz="1600" spc="-10" b="1" i="1">
                <a:solidFill>
                  <a:srgbClr val="3E3E3E"/>
                </a:solidFill>
                <a:latin typeface="Palatino Linotype"/>
                <a:cs typeface="Palatino Linotype"/>
              </a:rPr>
              <a:t>vw</a:t>
            </a:r>
            <a:r>
              <a:rPr dirty="0" sz="1600" spc="60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6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;</a:t>
            </a:r>
            <a:endParaRPr sz="16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solidFill>
                  <a:srgbClr val="006600"/>
                </a:solidFill>
                <a:latin typeface="Palatino Linotype"/>
                <a:cs typeface="Palatino Linotype"/>
              </a:rPr>
              <a:t>back=min(back,</a:t>
            </a:r>
            <a:r>
              <a:rPr dirty="0" sz="1600" spc="35" b="1">
                <a:solidFill>
                  <a:srgbClr val="006600"/>
                </a:solidFill>
                <a:latin typeface="Palatino Linotype"/>
                <a:cs typeface="Palatino Linotype"/>
              </a:rPr>
              <a:t> </a:t>
            </a:r>
            <a:r>
              <a:rPr dirty="0" sz="1600" spc="-5" b="1">
                <a:solidFill>
                  <a:srgbClr val="006600"/>
                </a:solidFill>
                <a:latin typeface="Palatino Linotype"/>
                <a:cs typeface="Palatino Linotype"/>
              </a:rPr>
              <a:t>wBack</a:t>
            </a: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);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754807"/>
            <a:ext cx="4567555" cy="4170679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int</a:t>
            </a:r>
            <a:r>
              <a:rPr dirty="0" sz="1600" spc="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600" spc="-10" b="1">
                <a:solidFill>
                  <a:srgbClr val="3E3E3E"/>
                </a:solidFill>
                <a:latin typeface="Palatino Linotype"/>
                <a:cs typeface="Palatino Linotype"/>
              </a:rPr>
              <a:t>bicompDFS(</a:t>
            </a:r>
            <a:r>
              <a:rPr dirty="0" sz="1600" spc="-10" b="1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1600" spc="-10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1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6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dirty="0" sz="16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6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6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6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762000" indent="-749300">
              <a:lnSpc>
                <a:spcPct val="100000"/>
              </a:lnSpc>
              <a:buFont typeface="Arial"/>
              <a:buChar char="•"/>
              <a:tabLst>
                <a:tab pos="762000" algn="l"/>
                <a:tab pos="762635" algn="l"/>
              </a:tabLst>
            </a:pP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else if </a:t>
            </a:r>
            <a:r>
              <a:rPr dirty="0" sz="1600" spc="-10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1600" spc="-10" b="1" i="1">
                <a:solidFill>
                  <a:srgbClr val="3E3E3E"/>
                </a:solidFill>
                <a:latin typeface="Palatino Linotype"/>
                <a:cs typeface="Palatino Linotype"/>
              </a:rPr>
              <a:t>vw </a:t>
            </a: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is a back</a:t>
            </a:r>
            <a:r>
              <a:rPr dirty="0" sz="1600" spc="6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edge)</a:t>
            </a:r>
            <a:endParaRPr sz="1600">
              <a:latin typeface="Palatino Linotype"/>
              <a:cs typeface="Palatino Linotype"/>
            </a:endParaRPr>
          </a:p>
          <a:p>
            <a:pPr marL="965200" indent="-952500">
              <a:lnSpc>
                <a:spcPct val="100000"/>
              </a:lnSpc>
              <a:buClr>
                <a:srgbClr val="3E3E3E"/>
              </a:buClr>
              <a:buFont typeface="Arial"/>
              <a:buChar char="•"/>
              <a:tabLst>
                <a:tab pos="964565" algn="l"/>
                <a:tab pos="965200" algn="l"/>
              </a:tabLst>
            </a:pPr>
            <a:r>
              <a:rPr dirty="0" sz="1600" spc="-10" b="1">
                <a:solidFill>
                  <a:srgbClr val="006600"/>
                </a:solidFill>
                <a:latin typeface="Palatino Linotype"/>
                <a:cs typeface="Palatino Linotype"/>
              </a:rPr>
              <a:t>back=min(discoverTime[w],</a:t>
            </a:r>
            <a:r>
              <a:rPr dirty="0" sz="1600" spc="60" b="1">
                <a:solidFill>
                  <a:srgbClr val="006600"/>
                </a:solidFill>
                <a:latin typeface="Palatino Linotype"/>
                <a:cs typeface="Palatino Linotype"/>
              </a:rPr>
              <a:t> </a:t>
            </a:r>
            <a:r>
              <a:rPr dirty="0" sz="1600" spc="-5" b="1">
                <a:solidFill>
                  <a:srgbClr val="006600"/>
                </a:solidFill>
                <a:latin typeface="Palatino Linotype"/>
                <a:cs typeface="Palatino Linotype"/>
              </a:rPr>
              <a:t>back)</a:t>
            </a: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;</a:t>
            </a:r>
            <a:endParaRPr sz="1600">
              <a:latin typeface="Palatino Linotype"/>
              <a:cs typeface="Palatino Linotype"/>
            </a:endParaRPr>
          </a:p>
          <a:p>
            <a:pPr marL="558165" indent="-545465">
              <a:lnSpc>
                <a:spcPct val="100000"/>
              </a:lnSpc>
              <a:buFont typeface="Arial"/>
              <a:buChar char="•"/>
              <a:tabLst>
                <a:tab pos="558165" algn="l"/>
                <a:tab pos="558800" algn="l"/>
              </a:tabLst>
            </a:pP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time++; </a:t>
            </a:r>
            <a:r>
              <a:rPr dirty="0" sz="1600" spc="-10" b="1">
                <a:solidFill>
                  <a:srgbClr val="3E3E3E"/>
                </a:solidFill>
                <a:latin typeface="Palatino Linotype"/>
                <a:cs typeface="Palatino Linotype"/>
              </a:rPr>
              <a:t>finishTime[v]=time;</a:t>
            </a:r>
            <a:r>
              <a:rPr dirty="0" sz="1600" spc="8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color[v]=black;</a:t>
            </a:r>
            <a:endParaRPr sz="1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return</a:t>
            </a:r>
            <a:r>
              <a:rPr dirty="0" sz="16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back;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2608" y="486155"/>
            <a:ext cx="8557258" cy="1321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8306" y="630683"/>
            <a:ext cx="7784465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 spc="-5"/>
              <a:t>Articulation Point</a:t>
            </a:r>
            <a:r>
              <a:rPr dirty="0" sz="4600" spc="-20"/>
              <a:t> </a:t>
            </a:r>
            <a:r>
              <a:rPr dirty="0" sz="4600" spc="-5"/>
              <a:t>Algorithm</a:t>
            </a:r>
            <a:endParaRPr sz="4600"/>
          </a:p>
        </p:txBody>
      </p:sp>
      <p:sp>
        <p:nvSpPr>
          <p:cNvPr id="7" name="object 7"/>
          <p:cNvSpPr txBox="1"/>
          <p:nvPr/>
        </p:nvSpPr>
        <p:spPr>
          <a:xfrm>
            <a:off x="6136640" y="1909939"/>
            <a:ext cx="2258695" cy="96456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800" spc="-5" b="1">
                <a:solidFill>
                  <a:srgbClr val="0000CC"/>
                </a:solidFill>
                <a:latin typeface="Calibri"/>
                <a:cs typeface="Calibri"/>
              </a:rPr>
              <a:t>Outline</a:t>
            </a:r>
            <a:r>
              <a:rPr dirty="0" sz="2800" spc="5" b="1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00CC"/>
                </a:solidFill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800" spc="-15" b="1">
                <a:solidFill>
                  <a:srgbClr val="0000CC"/>
                </a:solidFill>
                <a:latin typeface="Calibri"/>
                <a:cs typeface="Calibri"/>
              </a:rPr>
              <a:t>core</a:t>
            </a:r>
            <a:r>
              <a:rPr dirty="0" sz="2800" spc="-50" b="1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0000CC"/>
                </a:solidFill>
                <a:latin typeface="Calibri"/>
                <a:cs typeface="Calibri"/>
              </a:rPr>
              <a:t>procedure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72311" y="3877055"/>
            <a:ext cx="5111750" cy="1080770"/>
          </a:xfrm>
          <a:custGeom>
            <a:avLst/>
            <a:gdLst/>
            <a:ahLst/>
            <a:cxnLst/>
            <a:rect l="l" t="t" r="r" b="b"/>
            <a:pathLst>
              <a:path w="5111750" h="1080770">
                <a:moveTo>
                  <a:pt x="0" y="0"/>
                </a:moveTo>
                <a:lnTo>
                  <a:pt x="5111496" y="0"/>
                </a:lnTo>
                <a:lnTo>
                  <a:pt x="5111496" y="1080516"/>
                </a:lnTo>
                <a:lnTo>
                  <a:pt x="0" y="1080516"/>
                </a:lnTo>
                <a:lnTo>
                  <a:pt x="0" y="0"/>
                </a:lnTo>
                <a:close/>
              </a:path>
            </a:pathLst>
          </a:custGeom>
          <a:solidFill>
            <a:srgbClr val="2F5897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699958" y="6577031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17</a:t>
            </a:fld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8216" y="384047"/>
            <a:ext cx="568604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9186" y="532767"/>
            <a:ext cx="48856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 </a:t>
            </a:r>
            <a:r>
              <a:rPr dirty="0" spc="-5"/>
              <a:t>the last</a:t>
            </a:r>
            <a:r>
              <a:rPr dirty="0" spc="-70"/>
              <a:t> </a:t>
            </a:r>
            <a:r>
              <a:rPr dirty="0"/>
              <a:t>class…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5978525" cy="344106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Directed Acyclic</a:t>
            </a:r>
            <a:r>
              <a:rPr dirty="0" sz="3000" spc="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Graph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Topological</a:t>
            </a:r>
            <a:r>
              <a:rPr dirty="0" sz="2400" spc="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Order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Critical </a:t>
            </a: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Path</a:t>
            </a:r>
            <a:r>
              <a:rPr dirty="0" sz="2400" spc="-7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Analysis</a:t>
            </a:r>
            <a:endParaRPr sz="240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buClr>
                <a:srgbClr val="3E3E3E"/>
              </a:buClr>
              <a:buFont typeface="Courier New"/>
              <a:buChar char="o"/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Strongly Connected</a:t>
            </a:r>
            <a:r>
              <a:rPr dirty="0" sz="30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Component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Strong Component and</a:t>
            </a:r>
            <a:r>
              <a:rPr dirty="0" sz="2400" spc="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Condensation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Finding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SCC based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on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DFS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352" y="1849564"/>
            <a:ext cx="8035925" cy="347726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14" b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sz="3000" spc="-114" b="1">
                <a:solidFill>
                  <a:srgbClr val="3E3E3E"/>
                </a:solidFill>
                <a:latin typeface="Palatino Linotype"/>
                <a:cs typeface="Palatino Linotype"/>
              </a:rPr>
              <a:t>e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have seen</a:t>
            </a:r>
            <a:r>
              <a:rPr dirty="0" sz="3000" spc="10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that:</a:t>
            </a:r>
            <a:endParaRPr sz="3000">
              <a:latin typeface="Palatino Linotype"/>
              <a:cs typeface="Palatino Linotype"/>
            </a:endParaRPr>
          </a:p>
          <a:p>
            <a:pPr lvl="1" marL="756285" marR="2222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v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the articulation point farthest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away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from the  root on the branch, then one bicomponent is</a:t>
            </a:r>
            <a:r>
              <a:rPr dirty="0" sz="2400" spc="1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detected.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So, we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need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only prove</a:t>
            </a:r>
            <a:r>
              <a:rPr dirty="0" sz="3000" spc="-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that:</a:t>
            </a:r>
            <a:endParaRPr sz="30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DFS tree,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vertex(not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root)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v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articulation  point </a:t>
            </a:r>
            <a:r>
              <a:rPr dirty="0" sz="2400" b="1">
                <a:solidFill>
                  <a:srgbClr val="FF0000"/>
                </a:solidFill>
                <a:latin typeface="Palatino Linotype"/>
                <a:cs typeface="Palatino Linotype"/>
              </a:rPr>
              <a:t>if 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and only </a:t>
            </a:r>
            <a:r>
              <a:rPr dirty="0" sz="2400" b="1">
                <a:solidFill>
                  <a:srgbClr val="FF0000"/>
                </a:solidFill>
                <a:latin typeface="Palatino Linotype"/>
                <a:cs typeface="Palatino Linotype"/>
              </a:rPr>
              <a:t>if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(1)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v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not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leaf;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(2)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some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subtree 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v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has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no back edge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incident with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proper ancestor  of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1364" y="455688"/>
            <a:ext cx="4078223" cy="1374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32302" y="604775"/>
            <a:ext cx="32766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Correctness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99958" y="6577031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17</a:t>
            </a:fld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115" y="1954720"/>
            <a:ext cx="8489950" cy="4016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In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 a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DFS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tree, a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vertex(not root)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v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 an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articulation point </a:t>
            </a:r>
            <a:r>
              <a:rPr dirty="0" sz="2400" b="1">
                <a:solidFill>
                  <a:srgbClr val="FF0000"/>
                </a:solidFill>
                <a:latin typeface="Palatino Linotype"/>
                <a:cs typeface="Palatino Linotype"/>
              </a:rPr>
              <a:t>if  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and only </a:t>
            </a:r>
            <a:r>
              <a:rPr dirty="0" sz="2400" b="1">
                <a:solidFill>
                  <a:srgbClr val="FF0000"/>
                </a:solidFill>
                <a:latin typeface="Palatino Linotype"/>
                <a:cs typeface="Palatino Linotype"/>
              </a:rPr>
              <a:t>if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(1)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v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not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 leaf; (2)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some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subtree of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v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has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no  back edge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incident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with a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proper ancestor of</a:t>
            </a:r>
            <a:r>
              <a:rPr dirty="0" sz="24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Symbol"/>
                <a:cs typeface="Symbol"/>
              </a:rPr>
              <a:t></a:t>
            </a:r>
            <a:r>
              <a:rPr dirty="0" sz="2400" b="1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 spc="-20" b="1">
                <a:solidFill>
                  <a:srgbClr val="3E3E3E"/>
                </a:solidFill>
                <a:latin typeface="Palatino Linotype"/>
                <a:cs typeface="Palatino Linotype"/>
              </a:rPr>
              <a:t>Trivial</a:t>
            </a:r>
            <a:endParaRPr sz="2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Symbol"/>
                <a:cs typeface="Symbol"/>
              </a:rPr>
              <a:t></a:t>
            </a:r>
            <a:endParaRPr sz="2400">
              <a:latin typeface="Symbol"/>
              <a:cs typeface="Symbol"/>
            </a:endParaRPr>
          </a:p>
          <a:p>
            <a:pPr lvl="1" marL="756285" indent="-286385">
              <a:lnSpc>
                <a:spcPct val="100000"/>
              </a:lnSpc>
              <a:spcBef>
                <a:spcPts val="484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By definition,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v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on </a:t>
            </a:r>
            <a:r>
              <a:rPr dirty="0" sz="2000" b="1">
                <a:solidFill>
                  <a:srgbClr val="0000CC"/>
                </a:solidFill>
                <a:latin typeface="Palatino Linotype"/>
                <a:cs typeface="Palatino Linotype"/>
              </a:rPr>
              <a:t>every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path 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between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some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y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(different from</a:t>
            </a:r>
            <a:r>
              <a:rPr dirty="0" sz="2000" spc="-5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).</a:t>
            </a:r>
            <a:endParaRPr sz="2000">
              <a:latin typeface="Palatino Linotype"/>
              <a:cs typeface="Palatino Linotype"/>
            </a:endParaRPr>
          </a:p>
          <a:p>
            <a:pPr lvl="1" marL="756285" indent="-286385">
              <a:lnSpc>
                <a:spcPts val="2395"/>
              </a:lnSpc>
              <a:spcBef>
                <a:spcPts val="49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At least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one of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y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 a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proper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descendent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(otherwise,</a:t>
            </a:r>
            <a:r>
              <a:rPr dirty="0" sz="2000" spc="-1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sz="2000">
                <a:solidFill>
                  <a:srgbClr val="3E3E3E"/>
                </a:solidFill>
                <a:latin typeface="Symbol"/>
                <a:cs typeface="Symbol"/>
              </a:rPr>
              <a:t>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root</a:t>
            </a:r>
            <a:r>
              <a:rPr dirty="0" sz="2000">
                <a:solidFill>
                  <a:srgbClr val="3E3E3E"/>
                </a:solidFill>
                <a:latin typeface="Symbol"/>
                <a:cs typeface="Symbol"/>
              </a:rPr>
              <a:t>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y</a:t>
            </a:r>
            <a:endParaRPr sz="2000">
              <a:latin typeface="Palatino Linotype"/>
              <a:cs typeface="Palatino Linotype"/>
            </a:endParaRPr>
          </a:p>
          <a:p>
            <a:pPr marL="756285">
              <a:lnSpc>
                <a:spcPts val="2395"/>
              </a:lnSpc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not containing</a:t>
            </a:r>
            <a:r>
              <a:rPr dirty="0" sz="2000" spc="-4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).</a:t>
            </a:r>
            <a:endParaRPr sz="2000">
              <a:latin typeface="Palatino Linotype"/>
              <a:cs typeface="Palatino Linotype"/>
            </a:endParaRPr>
          </a:p>
          <a:p>
            <a:pPr algn="just" lvl="1" marL="756285" marR="127635" indent="-286385">
              <a:lnSpc>
                <a:spcPct val="100000"/>
              </a:lnSpc>
              <a:spcBef>
                <a:spcPts val="4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By </a:t>
            </a:r>
            <a:r>
              <a:rPr dirty="0" sz="2000" spc="-5">
                <a:solidFill>
                  <a:srgbClr val="FF0000"/>
                </a:solidFill>
                <a:latin typeface="Palatino Linotype"/>
                <a:cs typeface="Palatino Linotype"/>
              </a:rPr>
              <a:t>contradiction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suppose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that </a:t>
            </a:r>
            <a:r>
              <a:rPr dirty="0" sz="2000" b="1">
                <a:solidFill>
                  <a:srgbClr val="0000CC"/>
                </a:solidFill>
                <a:latin typeface="Palatino Linotype"/>
                <a:cs typeface="Palatino Linotype"/>
              </a:rPr>
              <a:t>every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subtree of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v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has a back edge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to 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proper ancestor of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000" spc="-20">
                <a:solidFill>
                  <a:srgbClr val="3E3E3E"/>
                </a:solidFill>
                <a:latin typeface="Palatino Linotype"/>
                <a:cs typeface="Palatino Linotype"/>
              </a:rPr>
              <a:t>we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can find a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xy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-path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not containing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v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for all  possible cases(only 2</a:t>
            </a:r>
            <a:r>
              <a:rPr dirty="0" sz="2000" spc="-4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cases)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48028" y="0"/>
            <a:ext cx="5800343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44396" y="699516"/>
            <a:ext cx="5853683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419100" marR="5080" indent="10350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Characteristics of  Articulation</a:t>
            </a:r>
            <a:r>
              <a:rPr dirty="0" spc="-50"/>
              <a:t> </a:t>
            </a:r>
            <a:r>
              <a:rPr dirty="0" spc="-5"/>
              <a:t>Point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699958" y="6577031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17</a:t>
            </a:fld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8281" y="3922700"/>
            <a:ext cx="1302385" cy="1718310"/>
          </a:xfrm>
          <a:custGeom>
            <a:avLst/>
            <a:gdLst/>
            <a:ahLst/>
            <a:cxnLst/>
            <a:rect l="l" t="t" r="r" b="b"/>
            <a:pathLst>
              <a:path w="1302384" h="1718310">
                <a:moveTo>
                  <a:pt x="957345" y="0"/>
                </a:moveTo>
                <a:lnTo>
                  <a:pt x="883374" y="8419"/>
                </a:lnTo>
                <a:lnTo>
                  <a:pt x="845233" y="17560"/>
                </a:lnTo>
                <a:lnTo>
                  <a:pt x="806483" y="29889"/>
                </a:lnTo>
                <a:lnTo>
                  <a:pt x="767246" y="45334"/>
                </a:lnTo>
                <a:lnTo>
                  <a:pt x="727643" y="63819"/>
                </a:lnTo>
                <a:lnTo>
                  <a:pt x="687795" y="85272"/>
                </a:lnTo>
                <a:lnTo>
                  <a:pt x="647824" y="109618"/>
                </a:lnTo>
                <a:lnTo>
                  <a:pt x="607850" y="136783"/>
                </a:lnTo>
                <a:lnTo>
                  <a:pt x="567996" y="166694"/>
                </a:lnTo>
                <a:lnTo>
                  <a:pt x="528382" y="199276"/>
                </a:lnTo>
                <a:lnTo>
                  <a:pt x="489129" y="234457"/>
                </a:lnTo>
                <a:lnTo>
                  <a:pt x="450360" y="272161"/>
                </a:lnTo>
                <a:lnTo>
                  <a:pt x="412195" y="312315"/>
                </a:lnTo>
                <a:lnTo>
                  <a:pt x="374755" y="354845"/>
                </a:lnTo>
                <a:lnTo>
                  <a:pt x="338162" y="399678"/>
                </a:lnTo>
                <a:lnTo>
                  <a:pt x="302537" y="446739"/>
                </a:lnTo>
                <a:lnTo>
                  <a:pt x="268002" y="495955"/>
                </a:lnTo>
                <a:lnTo>
                  <a:pt x="234677" y="547251"/>
                </a:lnTo>
                <a:lnTo>
                  <a:pt x="202685" y="600554"/>
                </a:lnTo>
                <a:lnTo>
                  <a:pt x="172600" y="654956"/>
                </a:lnTo>
                <a:lnTo>
                  <a:pt x="144919" y="709505"/>
                </a:lnTo>
                <a:lnTo>
                  <a:pt x="119645" y="764059"/>
                </a:lnTo>
                <a:lnTo>
                  <a:pt x="96782" y="818475"/>
                </a:lnTo>
                <a:lnTo>
                  <a:pt x="76333" y="872612"/>
                </a:lnTo>
                <a:lnTo>
                  <a:pt x="58300" y="926328"/>
                </a:lnTo>
                <a:lnTo>
                  <a:pt x="42687" y="979480"/>
                </a:lnTo>
                <a:lnTo>
                  <a:pt x="29497" y="1031927"/>
                </a:lnTo>
                <a:lnTo>
                  <a:pt x="18733" y="1083527"/>
                </a:lnTo>
                <a:lnTo>
                  <a:pt x="10398" y="1134138"/>
                </a:lnTo>
                <a:lnTo>
                  <a:pt x="4495" y="1183617"/>
                </a:lnTo>
                <a:lnTo>
                  <a:pt x="1028" y="1231823"/>
                </a:lnTo>
                <a:lnTo>
                  <a:pt x="0" y="1278614"/>
                </a:lnTo>
                <a:lnTo>
                  <a:pt x="1413" y="1323847"/>
                </a:lnTo>
                <a:lnTo>
                  <a:pt x="5270" y="1367382"/>
                </a:lnTo>
                <a:lnTo>
                  <a:pt x="11576" y="1409075"/>
                </a:lnTo>
                <a:lnTo>
                  <a:pt x="20333" y="1448785"/>
                </a:lnTo>
                <a:lnTo>
                  <a:pt x="31544" y="1486370"/>
                </a:lnTo>
                <a:lnTo>
                  <a:pt x="61341" y="1554597"/>
                </a:lnTo>
                <a:lnTo>
                  <a:pt x="100992" y="1612619"/>
                </a:lnTo>
                <a:lnTo>
                  <a:pt x="150522" y="1659301"/>
                </a:lnTo>
                <a:lnTo>
                  <a:pt x="209485" y="1693284"/>
                </a:lnTo>
                <a:lnTo>
                  <a:pt x="274708" y="1712738"/>
                </a:lnTo>
                <a:lnTo>
                  <a:pt x="344791" y="1717960"/>
                </a:lnTo>
                <a:lnTo>
                  <a:pt x="381351" y="1715419"/>
                </a:lnTo>
                <a:lnTo>
                  <a:pt x="456905" y="1700400"/>
                </a:lnTo>
                <a:lnTo>
                  <a:pt x="495655" y="1688070"/>
                </a:lnTo>
                <a:lnTo>
                  <a:pt x="534892" y="1672626"/>
                </a:lnTo>
                <a:lnTo>
                  <a:pt x="574496" y="1654140"/>
                </a:lnTo>
                <a:lnTo>
                  <a:pt x="614344" y="1632688"/>
                </a:lnTo>
                <a:lnTo>
                  <a:pt x="654315" y="1608342"/>
                </a:lnTo>
                <a:lnTo>
                  <a:pt x="694288" y="1581177"/>
                </a:lnTo>
                <a:lnTo>
                  <a:pt x="734143" y="1551266"/>
                </a:lnTo>
                <a:lnTo>
                  <a:pt x="773756" y="1518683"/>
                </a:lnTo>
                <a:lnTo>
                  <a:pt x="813008" y="1483503"/>
                </a:lnTo>
                <a:lnTo>
                  <a:pt x="851777" y="1445799"/>
                </a:lnTo>
                <a:lnTo>
                  <a:pt x="889942" y="1405645"/>
                </a:lnTo>
                <a:lnTo>
                  <a:pt x="927381" y="1363114"/>
                </a:lnTo>
                <a:lnTo>
                  <a:pt x="963972" y="1318282"/>
                </a:lnTo>
                <a:lnTo>
                  <a:pt x="999596" y="1271221"/>
                </a:lnTo>
                <a:lnTo>
                  <a:pt x="1034130" y="1222005"/>
                </a:lnTo>
                <a:lnTo>
                  <a:pt x="1067453" y="1170709"/>
                </a:lnTo>
                <a:lnTo>
                  <a:pt x="1099445" y="1117406"/>
                </a:lnTo>
                <a:lnTo>
                  <a:pt x="1129530" y="1063003"/>
                </a:lnTo>
                <a:lnTo>
                  <a:pt x="1157211" y="1008454"/>
                </a:lnTo>
                <a:lnTo>
                  <a:pt x="1182484" y="953901"/>
                </a:lnTo>
                <a:lnTo>
                  <a:pt x="1205347" y="899484"/>
                </a:lnTo>
                <a:lnTo>
                  <a:pt x="1225797" y="845347"/>
                </a:lnTo>
                <a:lnTo>
                  <a:pt x="1243830" y="791632"/>
                </a:lnTo>
                <a:lnTo>
                  <a:pt x="1259443" y="738479"/>
                </a:lnTo>
                <a:lnTo>
                  <a:pt x="1272633" y="686032"/>
                </a:lnTo>
                <a:lnTo>
                  <a:pt x="1283397" y="634433"/>
                </a:lnTo>
                <a:lnTo>
                  <a:pt x="1291732" y="583822"/>
                </a:lnTo>
                <a:lnTo>
                  <a:pt x="1297634" y="534343"/>
                </a:lnTo>
                <a:lnTo>
                  <a:pt x="1301101" y="486137"/>
                </a:lnTo>
                <a:lnTo>
                  <a:pt x="1302130" y="439346"/>
                </a:lnTo>
                <a:lnTo>
                  <a:pt x="1300717" y="394112"/>
                </a:lnTo>
                <a:lnTo>
                  <a:pt x="1296859" y="350578"/>
                </a:lnTo>
                <a:lnTo>
                  <a:pt x="1290553" y="308885"/>
                </a:lnTo>
                <a:lnTo>
                  <a:pt x="1281796" y="269175"/>
                </a:lnTo>
                <a:lnTo>
                  <a:pt x="1270585" y="231590"/>
                </a:lnTo>
                <a:lnTo>
                  <a:pt x="1240788" y="163363"/>
                </a:lnTo>
                <a:lnTo>
                  <a:pt x="1201137" y="105341"/>
                </a:lnTo>
                <a:lnTo>
                  <a:pt x="1151608" y="58659"/>
                </a:lnTo>
                <a:lnTo>
                  <a:pt x="1092646" y="24676"/>
                </a:lnTo>
                <a:lnTo>
                  <a:pt x="1027426" y="5221"/>
                </a:lnTo>
                <a:lnTo>
                  <a:pt x="957345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88910" y="3952072"/>
            <a:ext cx="1327785" cy="1659255"/>
          </a:xfrm>
          <a:custGeom>
            <a:avLst/>
            <a:gdLst/>
            <a:ahLst/>
            <a:cxnLst/>
            <a:rect l="l" t="t" r="r" b="b"/>
            <a:pathLst>
              <a:path w="1327785" h="1659254">
                <a:moveTo>
                  <a:pt x="972295" y="0"/>
                </a:moveTo>
                <a:lnTo>
                  <a:pt x="896667" y="3857"/>
                </a:lnTo>
                <a:lnTo>
                  <a:pt x="857699" y="10585"/>
                </a:lnTo>
                <a:lnTo>
                  <a:pt x="818125" y="20424"/>
                </a:lnTo>
                <a:lnTo>
                  <a:pt x="778070" y="33309"/>
                </a:lnTo>
                <a:lnTo>
                  <a:pt x="737658" y="49174"/>
                </a:lnTo>
                <a:lnTo>
                  <a:pt x="697012" y="67954"/>
                </a:lnTo>
                <a:lnTo>
                  <a:pt x="656255" y="89583"/>
                </a:lnTo>
                <a:lnTo>
                  <a:pt x="615512" y="113995"/>
                </a:lnTo>
                <a:lnTo>
                  <a:pt x="574906" y="141125"/>
                </a:lnTo>
                <a:lnTo>
                  <a:pt x="534561" y="170908"/>
                </a:lnTo>
                <a:lnTo>
                  <a:pt x="494600" y="203277"/>
                </a:lnTo>
                <a:lnTo>
                  <a:pt x="455147" y="238166"/>
                </a:lnTo>
                <a:lnTo>
                  <a:pt x="416326" y="275511"/>
                </a:lnTo>
                <a:lnTo>
                  <a:pt x="378261" y="315246"/>
                </a:lnTo>
                <a:lnTo>
                  <a:pt x="341074" y="357305"/>
                </a:lnTo>
                <a:lnTo>
                  <a:pt x="304891" y="401622"/>
                </a:lnTo>
                <a:lnTo>
                  <a:pt x="269834" y="448132"/>
                </a:lnTo>
                <a:lnTo>
                  <a:pt x="236026" y="496770"/>
                </a:lnTo>
                <a:lnTo>
                  <a:pt x="203593" y="547469"/>
                </a:lnTo>
                <a:lnTo>
                  <a:pt x="173117" y="599368"/>
                </a:lnTo>
                <a:lnTo>
                  <a:pt x="145101" y="651556"/>
                </a:lnTo>
                <a:lnTo>
                  <a:pt x="119549" y="703894"/>
                </a:lnTo>
                <a:lnTo>
                  <a:pt x="96461" y="756242"/>
                </a:lnTo>
                <a:lnTo>
                  <a:pt x="75841" y="808459"/>
                </a:lnTo>
                <a:lnTo>
                  <a:pt x="57690" y="860405"/>
                </a:lnTo>
                <a:lnTo>
                  <a:pt x="42012" y="911941"/>
                </a:lnTo>
                <a:lnTo>
                  <a:pt x="28809" y="962927"/>
                </a:lnTo>
                <a:lnTo>
                  <a:pt x="18083" y="1013222"/>
                </a:lnTo>
                <a:lnTo>
                  <a:pt x="9837" y="1062686"/>
                </a:lnTo>
                <a:lnTo>
                  <a:pt x="4073" y="1111180"/>
                </a:lnTo>
                <a:lnTo>
                  <a:pt x="793" y="1158564"/>
                </a:lnTo>
                <a:lnTo>
                  <a:pt x="0" y="1204697"/>
                </a:lnTo>
                <a:lnTo>
                  <a:pt x="1696" y="1249440"/>
                </a:lnTo>
                <a:lnTo>
                  <a:pt x="5883" y="1292653"/>
                </a:lnTo>
                <a:lnTo>
                  <a:pt x="12565" y="1334195"/>
                </a:lnTo>
                <a:lnTo>
                  <a:pt x="21743" y="1373927"/>
                </a:lnTo>
                <a:lnTo>
                  <a:pt x="33420" y="1411708"/>
                </a:lnTo>
                <a:lnTo>
                  <a:pt x="47599" y="1447399"/>
                </a:lnTo>
                <a:lnTo>
                  <a:pt x="83469" y="1511951"/>
                </a:lnTo>
                <a:lnTo>
                  <a:pt x="129373" y="1566461"/>
                </a:lnTo>
                <a:lnTo>
                  <a:pt x="185330" y="1609811"/>
                </a:lnTo>
                <a:lnTo>
                  <a:pt x="249344" y="1640024"/>
                </a:lnTo>
                <a:lnTo>
                  <a:pt x="318746" y="1656215"/>
                </a:lnTo>
                <a:lnTo>
                  <a:pt x="355158" y="1659217"/>
                </a:lnTo>
                <a:lnTo>
                  <a:pt x="392546" y="1658909"/>
                </a:lnTo>
                <a:lnTo>
                  <a:pt x="430786" y="1655359"/>
                </a:lnTo>
                <a:lnTo>
                  <a:pt x="469755" y="1648632"/>
                </a:lnTo>
                <a:lnTo>
                  <a:pt x="509328" y="1638793"/>
                </a:lnTo>
                <a:lnTo>
                  <a:pt x="549383" y="1625908"/>
                </a:lnTo>
                <a:lnTo>
                  <a:pt x="589796" y="1610043"/>
                </a:lnTo>
                <a:lnTo>
                  <a:pt x="630442" y="1591263"/>
                </a:lnTo>
                <a:lnTo>
                  <a:pt x="671198" y="1569634"/>
                </a:lnTo>
                <a:lnTo>
                  <a:pt x="711941" y="1545222"/>
                </a:lnTo>
                <a:lnTo>
                  <a:pt x="752547" y="1518092"/>
                </a:lnTo>
                <a:lnTo>
                  <a:pt x="792893" y="1488310"/>
                </a:lnTo>
                <a:lnTo>
                  <a:pt x="832853" y="1455941"/>
                </a:lnTo>
                <a:lnTo>
                  <a:pt x="872306" y="1421052"/>
                </a:lnTo>
                <a:lnTo>
                  <a:pt x="911127" y="1383707"/>
                </a:lnTo>
                <a:lnTo>
                  <a:pt x="949193" y="1343973"/>
                </a:lnTo>
                <a:lnTo>
                  <a:pt x="986379" y="1301914"/>
                </a:lnTo>
                <a:lnTo>
                  <a:pt x="1022563" y="1257598"/>
                </a:lnTo>
                <a:lnTo>
                  <a:pt x="1057620" y="1211089"/>
                </a:lnTo>
                <a:lnTo>
                  <a:pt x="1091427" y="1162453"/>
                </a:lnTo>
                <a:lnTo>
                  <a:pt x="1123860" y="1111755"/>
                </a:lnTo>
                <a:lnTo>
                  <a:pt x="1154336" y="1059856"/>
                </a:lnTo>
                <a:lnTo>
                  <a:pt x="1182352" y="1007667"/>
                </a:lnTo>
                <a:lnTo>
                  <a:pt x="1207905" y="955329"/>
                </a:lnTo>
                <a:lnTo>
                  <a:pt x="1230993" y="902982"/>
                </a:lnTo>
                <a:lnTo>
                  <a:pt x="1251613" y="850765"/>
                </a:lnTo>
                <a:lnTo>
                  <a:pt x="1269763" y="798818"/>
                </a:lnTo>
                <a:lnTo>
                  <a:pt x="1285441" y="747282"/>
                </a:lnTo>
                <a:lnTo>
                  <a:pt x="1298644" y="696297"/>
                </a:lnTo>
                <a:lnTo>
                  <a:pt x="1309370" y="646002"/>
                </a:lnTo>
                <a:lnTo>
                  <a:pt x="1317617" y="596537"/>
                </a:lnTo>
                <a:lnTo>
                  <a:pt x="1323381" y="548042"/>
                </a:lnTo>
                <a:lnTo>
                  <a:pt x="1326661" y="500658"/>
                </a:lnTo>
                <a:lnTo>
                  <a:pt x="1327454" y="454525"/>
                </a:lnTo>
                <a:lnTo>
                  <a:pt x="1325758" y="409781"/>
                </a:lnTo>
                <a:lnTo>
                  <a:pt x="1321570" y="366568"/>
                </a:lnTo>
                <a:lnTo>
                  <a:pt x="1314888" y="325026"/>
                </a:lnTo>
                <a:lnTo>
                  <a:pt x="1305710" y="285293"/>
                </a:lnTo>
                <a:lnTo>
                  <a:pt x="1294033" y="247511"/>
                </a:lnTo>
                <a:lnTo>
                  <a:pt x="1279855" y="211819"/>
                </a:lnTo>
                <a:lnTo>
                  <a:pt x="1243985" y="147265"/>
                </a:lnTo>
                <a:lnTo>
                  <a:pt x="1198080" y="92753"/>
                </a:lnTo>
                <a:lnTo>
                  <a:pt x="1142123" y="49400"/>
                </a:lnTo>
                <a:lnTo>
                  <a:pt x="1078109" y="19190"/>
                </a:lnTo>
                <a:lnTo>
                  <a:pt x="1008707" y="3000"/>
                </a:lnTo>
                <a:lnTo>
                  <a:pt x="972295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5380" y="1595627"/>
            <a:ext cx="248412" cy="248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79575" y="2542032"/>
            <a:ext cx="248412" cy="246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29155" y="2046732"/>
            <a:ext cx="248411" cy="246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25296" y="3215639"/>
            <a:ext cx="246888" cy="2484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49324" y="3756659"/>
            <a:ext cx="248411" cy="246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80260" y="2542032"/>
            <a:ext cx="248411" cy="246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15895" y="4747259"/>
            <a:ext cx="246887" cy="246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64792" y="4251959"/>
            <a:ext cx="246887" cy="246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64792" y="5105400"/>
            <a:ext cx="246887" cy="2484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75560" y="3485388"/>
            <a:ext cx="248411" cy="2484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769287" y="3433353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48889" y="3523879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0955" y="1744979"/>
            <a:ext cx="360045" cy="405765"/>
          </a:xfrm>
          <a:custGeom>
            <a:avLst/>
            <a:gdLst/>
            <a:ahLst/>
            <a:cxnLst/>
            <a:rect l="l" t="t" r="r" b="b"/>
            <a:pathLst>
              <a:path w="360044" h="405764">
                <a:moveTo>
                  <a:pt x="359664" y="0"/>
                </a:moveTo>
                <a:lnTo>
                  <a:pt x="0" y="4053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30452" y="1744979"/>
            <a:ext cx="314325" cy="361315"/>
          </a:xfrm>
          <a:custGeom>
            <a:avLst/>
            <a:gdLst/>
            <a:ahLst/>
            <a:cxnLst/>
            <a:rect l="l" t="t" r="r" b="b"/>
            <a:pathLst>
              <a:path w="314325" h="361314">
                <a:moveTo>
                  <a:pt x="0" y="0"/>
                </a:moveTo>
                <a:lnTo>
                  <a:pt x="313944" y="3611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75410" y="2241042"/>
            <a:ext cx="269875" cy="361315"/>
          </a:xfrm>
          <a:custGeom>
            <a:avLst/>
            <a:gdLst/>
            <a:ahLst/>
            <a:cxnLst/>
            <a:rect l="l" t="t" r="r" b="b"/>
            <a:pathLst>
              <a:path w="269875" h="361314">
                <a:moveTo>
                  <a:pt x="269747" y="0"/>
                </a:moveTo>
                <a:lnTo>
                  <a:pt x="0" y="361188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31213" y="2782061"/>
            <a:ext cx="0" cy="449580"/>
          </a:xfrm>
          <a:custGeom>
            <a:avLst/>
            <a:gdLst/>
            <a:ahLst/>
            <a:cxnLst/>
            <a:rect l="l" t="t" r="r" b="b"/>
            <a:pathLst>
              <a:path w="0" h="449580">
                <a:moveTo>
                  <a:pt x="0" y="0"/>
                </a:moveTo>
                <a:lnTo>
                  <a:pt x="0" y="449580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45236" y="3366515"/>
            <a:ext cx="495300" cy="584200"/>
          </a:xfrm>
          <a:custGeom>
            <a:avLst/>
            <a:gdLst/>
            <a:ahLst/>
            <a:cxnLst/>
            <a:rect l="l" t="t" r="r" b="b"/>
            <a:pathLst>
              <a:path w="495300" h="584200">
                <a:moveTo>
                  <a:pt x="495300" y="0"/>
                </a:moveTo>
                <a:lnTo>
                  <a:pt x="0" y="5836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375410" y="3457194"/>
            <a:ext cx="135890" cy="315595"/>
          </a:xfrm>
          <a:custGeom>
            <a:avLst/>
            <a:gdLst/>
            <a:ahLst/>
            <a:cxnLst/>
            <a:rect l="l" t="t" r="r" b="b"/>
            <a:pathLst>
              <a:path w="135890" h="315595">
                <a:moveTo>
                  <a:pt x="0" y="0"/>
                </a:moveTo>
                <a:lnTo>
                  <a:pt x="135636" y="315468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26514" y="2241042"/>
            <a:ext cx="269875" cy="317500"/>
          </a:xfrm>
          <a:custGeom>
            <a:avLst/>
            <a:gdLst/>
            <a:ahLst/>
            <a:cxnLst/>
            <a:rect l="l" t="t" r="r" b="b"/>
            <a:pathLst>
              <a:path w="269875" h="317500">
                <a:moveTo>
                  <a:pt x="0" y="0"/>
                </a:moveTo>
                <a:lnTo>
                  <a:pt x="269748" y="316992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60626" y="4941570"/>
            <a:ext cx="315595" cy="226060"/>
          </a:xfrm>
          <a:custGeom>
            <a:avLst/>
            <a:gdLst/>
            <a:ahLst/>
            <a:cxnLst/>
            <a:rect l="l" t="t" r="r" b="b"/>
            <a:pathLst>
              <a:path w="315594" h="226060">
                <a:moveTo>
                  <a:pt x="315468" y="0"/>
                </a:moveTo>
                <a:lnTo>
                  <a:pt x="0" y="225551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60626" y="4446270"/>
            <a:ext cx="315595" cy="317500"/>
          </a:xfrm>
          <a:custGeom>
            <a:avLst/>
            <a:gdLst/>
            <a:ahLst/>
            <a:cxnLst/>
            <a:rect l="l" t="t" r="r" b="b"/>
            <a:pathLst>
              <a:path w="315594" h="317500">
                <a:moveTo>
                  <a:pt x="315468" y="316991"/>
                </a:moveTo>
                <a:lnTo>
                  <a:pt x="0" y="0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197914" y="2762652"/>
            <a:ext cx="470534" cy="756920"/>
          </a:xfrm>
          <a:custGeom>
            <a:avLst/>
            <a:gdLst/>
            <a:ahLst/>
            <a:cxnLst/>
            <a:rect l="l" t="t" r="r" b="b"/>
            <a:pathLst>
              <a:path w="470535" h="756920">
                <a:moveTo>
                  <a:pt x="11074" y="31076"/>
                </a:moveTo>
                <a:lnTo>
                  <a:pt x="0" y="37299"/>
                </a:lnTo>
                <a:lnTo>
                  <a:pt x="37299" y="103746"/>
                </a:lnTo>
                <a:lnTo>
                  <a:pt x="48374" y="97523"/>
                </a:lnTo>
                <a:lnTo>
                  <a:pt x="11074" y="31076"/>
                </a:lnTo>
                <a:close/>
              </a:path>
              <a:path w="470535" h="756920">
                <a:moveTo>
                  <a:pt x="44297" y="12433"/>
                </a:moveTo>
                <a:lnTo>
                  <a:pt x="22148" y="24866"/>
                </a:lnTo>
                <a:lnTo>
                  <a:pt x="59448" y="91313"/>
                </a:lnTo>
                <a:lnTo>
                  <a:pt x="81597" y="78879"/>
                </a:lnTo>
                <a:lnTo>
                  <a:pt x="44297" y="12433"/>
                </a:lnTo>
                <a:close/>
              </a:path>
              <a:path w="470535" h="756920">
                <a:moveTo>
                  <a:pt x="66446" y="0"/>
                </a:moveTo>
                <a:lnTo>
                  <a:pt x="55372" y="6210"/>
                </a:lnTo>
                <a:lnTo>
                  <a:pt x="92671" y="72656"/>
                </a:lnTo>
                <a:lnTo>
                  <a:pt x="103746" y="66433"/>
                </a:lnTo>
                <a:lnTo>
                  <a:pt x="66446" y="0"/>
                </a:lnTo>
                <a:close/>
              </a:path>
              <a:path w="470535" h="756920">
                <a:moveTo>
                  <a:pt x="85686" y="163969"/>
                </a:moveTo>
                <a:lnTo>
                  <a:pt x="74612" y="170192"/>
                </a:lnTo>
                <a:lnTo>
                  <a:pt x="111912" y="236626"/>
                </a:lnTo>
                <a:lnTo>
                  <a:pt x="122986" y="230416"/>
                </a:lnTo>
                <a:lnTo>
                  <a:pt x="85686" y="163969"/>
                </a:lnTo>
                <a:close/>
              </a:path>
              <a:path w="470535" h="756920">
                <a:moveTo>
                  <a:pt x="118910" y="145313"/>
                </a:moveTo>
                <a:lnTo>
                  <a:pt x="96761" y="157746"/>
                </a:lnTo>
                <a:lnTo>
                  <a:pt x="134061" y="224193"/>
                </a:lnTo>
                <a:lnTo>
                  <a:pt x="156210" y="211759"/>
                </a:lnTo>
                <a:lnTo>
                  <a:pt x="118910" y="145313"/>
                </a:lnTo>
                <a:close/>
              </a:path>
              <a:path w="470535" h="756920">
                <a:moveTo>
                  <a:pt x="141058" y="132880"/>
                </a:moveTo>
                <a:lnTo>
                  <a:pt x="129984" y="139103"/>
                </a:lnTo>
                <a:lnTo>
                  <a:pt x="167284" y="205549"/>
                </a:lnTo>
                <a:lnTo>
                  <a:pt x="178358" y="199326"/>
                </a:lnTo>
                <a:lnTo>
                  <a:pt x="141058" y="132880"/>
                </a:lnTo>
                <a:close/>
              </a:path>
              <a:path w="470535" h="756920">
                <a:moveTo>
                  <a:pt x="160286" y="296862"/>
                </a:moveTo>
                <a:lnTo>
                  <a:pt x="149212" y="303072"/>
                </a:lnTo>
                <a:lnTo>
                  <a:pt x="186524" y="369519"/>
                </a:lnTo>
                <a:lnTo>
                  <a:pt x="197599" y="363308"/>
                </a:lnTo>
                <a:lnTo>
                  <a:pt x="160286" y="296862"/>
                </a:lnTo>
                <a:close/>
              </a:path>
              <a:path w="470535" h="756920">
                <a:moveTo>
                  <a:pt x="193509" y="278206"/>
                </a:moveTo>
                <a:lnTo>
                  <a:pt x="171361" y="290639"/>
                </a:lnTo>
                <a:lnTo>
                  <a:pt x="208673" y="357085"/>
                </a:lnTo>
                <a:lnTo>
                  <a:pt x="230822" y="344652"/>
                </a:lnTo>
                <a:lnTo>
                  <a:pt x="193509" y="278206"/>
                </a:lnTo>
                <a:close/>
              </a:path>
              <a:path w="470535" h="756920">
                <a:moveTo>
                  <a:pt x="215658" y="265772"/>
                </a:moveTo>
                <a:lnTo>
                  <a:pt x="204584" y="271983"/>
                </a:lnTo>
                <a:lnTo>
                  <a:pt x="241896" y="338429"/>
                </a:lnTo>
                <a:lnTo>
                  <a:pt x="252971" y="332219"/>
                </a:lnTo>
                <a:lnTo>
                  <a:pt x="215658" y="265772"/>
                </a:lnTo>
                <a:close/>
              </a:path>
              <a:path w="470535" h="756920">
                <a:moveTo>
                  <a:pt x="234899" y="429742"/>
                </a:moveTo>
                <a:lnTo>
                  <a:pt x="223824" y="435965"/>
                </a:lnTo>
                <a:lnTo>
                  <a:pt x="261124" y="502412"/>
                </a:lnTo>
                <a:lnTo>
                  <a:pt x="272199" y="496189"/>
                </a:lnTo>
                <a:lnTo>
                  <a:pt x="234899" y="429742"/>
                </a:lnTo>
                <a:close/>
              </a:path>
              <a:path w="470535" h="756920">
                <a:moveTo>
                  <a:pt x="268122" y="411099"/>
                </a:moveTo>
                <a:lnTo>
                  <a:pt x="245973" y="423532"/>
                </a:lnTo>
                <a:lnTo>
                  <a:pt x="283273" y="489978"/>
                </a:lnTo>
                <a:lnTo>
                  <a:pt x="305422" y="477532"/>
                </a:lnTo>
                <a:lnTo>
                  <a:pt x="268122" y="411099"/>
                </a:lnTo>
                <a:close/>
              </a:path>
              <a:path w="470535" h="756920">
                <a:moveTo>
                  <a:pt x="290271" y="398665"/>
                </a:moveTo>
                <a:lnTo>
                  <a:pt x="279196" y="404876"/>
                </a:lnTo>
                <a:lnTo>
                  <a:pt x="316496" y="471322"/>
                </a:lnTo>
                <a:lnTo>
                  <a:pt x="327571" y="465099"/>
                </a:lnTo>
                <a:lnTo>
                  <a:pt x="290271" y="398665"/>
                </a:lnTo>
                <a:close/>
              </a:path>
              <a:path w="470535" h="756920">
                <a:moveTo>
                  <a:pt x="309511" y="562635"/>
                </a:moveTo>
                <a:lnTo>
                  <a:pt x="298437" y="568858"/>
                </a:lnTo>
                <a:lnTo>
                  <a:pt x="335737" y="635292"/>
                </a:lnTo>
                <a:lnTo>
                  <a:pt x="346811" y="629081"/>
                </a:lnTo>
                <a:lnTo>
                  <a:pt x="309511" y="562635"/>
                </a:lnTo>
                <a:close/>
              </a:path>
              <a:path w="470535" h="756920">
                <a:moveTo>
                  <a:pt x="342734" y="543979"/>
                </a:moveTo>
                <a:lnTo>
                  <a:pt x="320586" y="556412"/>
                </a:lnTo>
                <a:lnTo>
                  <a:pt x="357886" y="622858"/>
                </a:lnTo>
                <a:lnTo>
                  <a:pt x="380034" y="610425"/>
                </a:lnTo>
                <a:lnTo>
                  <a:pt x="342734" y="543979"/>
                </a:lnTo>
                <a:close/>
              </a:path>
              <a:path w="470535" h="756920">
                <a:moveTo>
                  <a:pt x="364883" y="531545"/>
                </a:moveTo>
                <a:lnTo>
                  <a:pt x="353809" y="537768"/>
                </a:lnTo>
                <a:lnTo>
                  <a:pt x="391109" y="604215"/>
                </a:lnTo>
                <a:lnTo>
                  <a:pt x="402183" y="597992"/>
                </a:lnTo>
                <a:lnTo>
                  <a:pt x="364883" y="531545"/>
                </a:lnTo>
                <a:close/>
              </a:path>
              <a:path w="470535" h="756920">
                <a:moveTo>
                  <a:pt x="384124" y="695528"/>
                </a:moveTo>
                <a:lnTo>
                  <a:pt x="373049" y="701738"/>
                </a:lnTo>
                <a:lnTo>
                  <a:pt x="403860" y="756627"/>
                </a:lnTo>
                <a:lnTo>
                  <a:pt x="414934" y="750404"/>
                </a:lnTo>
                <a:lnTo>
                  <a:pt x="384124" y="695528"/>
                </a:lnTo>
                <a:close/>
              </a:path>
              <a:path w="470535" h="756920">
                <a:moveTo>
                  <a:pt x="417334" y="676871"/>
                </a:moveTo>
                <a:lnTo>
                  <a:pt x="395185" y="689305"/>
                </a:lnTo>
                <a:lnTo>
                  <a:pt x="426008" y="744194"/>
                </a:lnTo>
                <a:lnTo>
                  <a:pt x="448157" y="731761"/>
                </a:lnTo>
                <a:lnTo>
                  <a:pt x="417334" y="676871"/>
                </a:lnTo>
                <a:close/>
              </a:path>
              <a:path w="470535" h="756920">
                <a:moveTo>
                  <a:pt x="439483" y="664438"/>
                </a:moveTo>
                <a:lnTo>
                  <a:pt x="428409" y="670648"/>
                </a:lnTo>
                <a:lnTo>
                  <a:pt x="459231" y="725538"/>
                </a:lnTo>
                <a:lnTo>
                  <a:pt x="470306" y="719328"/>
                </a:lnTo>
                <a:lnTo>
                  <a:pt x="439483" y="664438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28661" y="3669841"/>
            <a:ext cx="387350" cy="1103630"/>
          </a:xfrm>
          <a:custGeom>
            <a:avLst/>
            <a:gdLst/>
            <a:ahLst/>
            <a:cxnLst/>
            <a:rect l="l" t="t" r="r" b="b"/>
            <a:pathLst>
              <a:path w="387350" h="1103629">
                <a:moveTo>
                  <a:pt x="374929" y="17691"/>
                </a:moveTo>
                <a:lnTo>
                  <a:pt x="353695" y="90881"/>
                </a:lnTo>
                <a:lnTo>
                  <a:pt x="365887" y="94411"/>
                </a:lnTo>
                <a:lnTo>
                  <a:pt x="387121" y="21234"/>
                </a:lnTo>
                <a:lnTo>
                  <a:pt x="374929" y="17691"/>
                </a:lnTo>
                <a:close/>
              </a:path>
              <a:path w="387350" h="1103629">
                <a:moveTo>
                  <a:pt x="338328" y="7073"/>
                </a:moveTo>
                <a:lnTo>
                  <a:pt x="317106" y="80264"/>
                </a:lnTo>
                <a:lnTo>
                  <a:pt x="341490" y="87337"/>
                </a:lnTo>
                <a:lnTo>
                  <a:pt x="362724" y="14160"/>
                </a:lnTo>
                <a:lnTo>
                  <a:pt x="338328" y="7073"/>
                </a:lnTo>
                <a:close/>
              </a:path>
              <a:path w="387350" h="1103629">
                <a:moveTo>
                  <a:pt x="313944" y="0"/>
                </a:moveTo>
                <a:lnTo>
                  <a:pt x="292709" y="73177"/>
                </a:lnTo>
                <a:lnTo>
                  <a:pt x="304901" y="76720"/>
                </a:lnTo>
                <a:lnTo>
                  <a:pt x="326136" y="3543"/>
                </a:lnTo>
                <a:lnTo>
                  <a:pt x="313944" y="0"/>
                </a:lnTo>
                <a:close/>
              </a:path>
              <a:path w="387350" h="1103629">
                <a:moveTo>
                  <a:pt x="332460" y="164058"/>
                </a:moveTo>
                <a:lnTo>
                  <a:pt x="311226" y="237236"/>
                </a:lnTo>
                <a:lnTo>
                  <a:pt x="323418" y="240779"/>
                </a:lnTo>
                <a:lnTo>
                  <a:pt x="344652" y="167601"/>
                </a:lnTo>
                <a:lnTo>
                  <a:pt x="332460" y="164058"/>
                </a:lnTo>
                <a:close/>
              </a:path>
              <a:path w="387350" h="1103629">
                <a:moveTo>
                  <a:pt x="295871" y="153441"/>
                </a:moveTo>
                <a:lnTo>
                  <a:pt x="274637" y="226618"/>
                </a:lnTo>
                <a:lnTo>
                  <a:pt x="299034" y="233705"/>
                </a:lnTo>
                <a:lnTo>
                  <a:pt x="320255" y="160515"/>
                </a:lnTo>
                <a:lnTo>
                  <a:pt x="295871" y="153441"/>
                </a:lnTo>
                <a:close/>
              </a:path>
              <a:path w="387350" h="1103629">
                <a:moveTo>
                  <a:pt x="271475" y="146367"/>
                </a:moveTo>
                <a:lnTo>
                  <a:pt x="250240" y="219544"/>
                </a:lnTo>
                <a:lnTo>
                  <a:pt x="262432" y="223088"/>
                </a:lnTo>
                <a:lnTo>
                  <a:pt x="283667" y="149898"/>
                </a:lnTo>
                <a:lnTo>
                  <a:pt x="271475" y="146367"/>
                </a:lnTo>
                <a:close/>
              </a:path>
              <a:path w="387350" h="1103629">
                <a:moveTo>
                  <a:pt x="289991" y="310426"/>
                </a:moveTo>
                <a:lnTo>
                  <a:pt x="268757" y="383603"/>
                </a:lnTo>
                <a:lnTo>
                  <a:pt x="280962" y="387146"/>
                </a:lnTo>
                <a:lnTo>
                  <a:pt x="302183" y="313956"/>
                </a:lnTo>
                <a:lnTo>
                  <a:pt x="289991" y="310426"/>
                </a:lnTo>
                <a:close/>
              </a:path>
              <a:path w="387350" h="1103629">
                <a:moveTo>
                  <a:pt x="253403" y="299808"/>
                </a:moveTo>
                <a:lnTo>
                  <a:pt x="232168" y="372986"/>
                </a:lnTo>
                <a:lnTo>
                  <a:pt x="256565" y="380072"/>
                </a:lnTo>
                <a:lnTo>
                  <a:pt x="277799" y="306882"/>
                </a:lnTo>
                <a:lnTo>
                  <a:pt x="253403" y="299808"/>
                </a:lnTo>
                <a:close/>
              </a:path>
              <a:path w="387350" h="1103629">
                <a:moveTo>
                  <a:pt x="229006" y="292735"/>
                </a:moveTo>
                <a:lnTo>
                  <a:pt x="207772" y="365912"/>
                </a:lnTo>
                <a:lnTo>
                  <a:pt x="219976" y="369455"/>
                </a:lnTo>
                <a:lnTo>
                  <a:pt x="241198" y="296265"/>
                </a:lnTo>
                <a:lnTo>
                  <a:pt x="229006" y="292735"/>
                </a:lnTo>
                <a:close/>
              </a:path>
              <a:path w="387350" h="1103629">
                <a:moveTo>
                  <a:pt x="247522" y="456793"/>
                </a:moveTo>
                <a:lnTo>
                  <a:pt x="226288" y="529971"/>
                </a:lnTo>
                <a:lnTo>
                  <a:pt x="238493" y="533514"/>
                </a:lnTo>
                <a:lnTo>
                  <a:pt x="259727" y="460324"/>
                </a:lnTo>
                <a:lnTo>
                  <a:pt x="247522" y="456793"/>
                </a:lnTo>
                <a:close/>
              </a:path>
              <a:path w="387350" h="1103629">
                <a:moveTo>
                  <a:pt x="210934" y="446176"/>
                </a:moveTo>
                <a:lnTo>
                  <a:pt x="189699" y="519353"/>
                </a:lnTo>
                <a:lnTo>
                  <a:pt x="214096" y="526427"/>
                </a:lnTo>
                <a:lnTo>
                  <a:pt x="235331" y="453250"/>
                </a:lnTo>
                <a:lnTo>
                  <a:pt x="210934" y="446176"/>
                </a:lnTo>
                <a:close/>
              </a:path>
              <a:path w="387350" h="1103629">
                <a:moveTo>
                  <a:pt x="186537" y="439089"/>
                </a:moveTo>
                <a:lnTo>
                  <a:pt x="165303" y="512279"/>
                </a:lnTo>
                <a:lnTo>
                  <a:pt x="177507" y="515810"/>
                </a:lnTo>
                <a:lnTo>
                  <a:pt x="198742" y="442633"/>
                </a:lnTo>
                <a:lnTo>
                  <a:pt x="186537" y="439089"/>
                </a:lnTo>
                <a:close/>
              </a:path>
              <a:path w="387350" h="1103629">
                <a:moveTo>
                  <a:pt x="205054" y="603148"/>
                </a:moveTo>
                <a:lnTo>
                  <a:pt x="183832" y="676338"/>
                </a:lnTo>
                <a:lnTo>
                  <a:pt x="196024" y="679869"/>
                </a:lnTo>
                <a:lnTo>
                  <a:pt x="217258" y="606691"/>
                </a:lnTo>
                <a:lnTo>
                  <a:pt x="205054" y="603148"/>
                </a:lnTo>
                <a:close/>
              </a:path>
              <a:path w="387350" h="1103629">
                <a:moveTo>
                  <a:pt x="168465" y="592531"/>
                </a:moveTo>
                <a:lnTo>
                  <a:pt x="147231" y="665721"/>
                </a:lnTo>
                <a:lnTo>
                  <a:pt x="171627" y="672795"/>
                </a:lnTo>
                <a:lnTo>
                  <a:pt x="192862" y="599617"/>
                </a:lnTo>
                <a:lnTo>
                  <a:pt x="168465" y="592531"/>
                </a:lnTo>
                <a:close/>
              </a:path>
              <a:path w="387350" h="1103629">
                <a:moveTo>
                  <a:pt x="144068" y="585457"/>
                </a:moveTo>
                <a:lnTo>
                  <a:pt x="122847" y="658634"/>
                </a:lnTo>
                <a:lnTo>
                  <a:pt x="135039" y="662178"/>
                </a:lnTo>
                <a:lnTo>
                  <a:pt x="156273" y="589000"/>
                </a:lnTo>
                <a:lnTo>
                  <a:pt x="144068" y="585457"/>
                </a:lnTo>
                <a:close/>
              </a:path>
              <a:path w="387350" h="1103629">
                <a:moveTo>
                  <a:pt x="162598" y="749515"/>
                </a:moveTo>
                <a:lnTo>
                  <a:pt x="141363" y="822693"/>
                </a:lnTo>
                <a:lnTo>
                  <a:pt x="153555" y="826236"/>
                </a:lnTo>
                <a:lnTo>
                  <a:pt x="174790" y="753059"/>
                </a:lnTo>
                <a:lnTo>
                  <a:pt x="162598" y="749515"/>
                </a:lnTo>
                <a:close/>
              </a:path>
              <a:path w="387350" h="1103629">
                <a:moveTo>
                  <a:pt x="125996" y="738898"/>
                </a:moveTo>
                <a:lnTo>
                  <a:pt x="104775" y="812076"/>
                </a:lnTo>
                <a:lnTo>
                  <a:pt x="129158" y="819162"/>
                </a:lnTo>
                <a:lnTo>
                  <a:pt x="150393" y="745972"/>
                </a:lnTo>
                <a:lnTo>
                  <a:pt x="125996" y="738898"/>
                </a:lnTo>
                <a:close/>
              </a:path>
              <a:path w="387350" h="1103629">
                <a:moveTo>
                  <a:pt x="101612" y="731824"/>
                </a:moveTo>
                <a:lnTo>
                  <a:pt x="80378" y="805002"/>
                </a:lnTo>
                <a:lnTo>
                  <a:pt x="92570" y="808545"/>
                </a:lnTo>
                <a:lnTo>
                  <a:pt x="113804" y="735355"/>
                </a:lnTo>
                <a:lnTo>
                  <a:pt x="101612" y="731824"/>
                </a:lnTo>
                <a:close/>
              </a:path>
              <a:path w="387350" h="1103629">
                <a:moveTo>
                  <a:pt x="120129" y="895883"/>
                </a:moveTo>
                <a:lnTo>
                  <a:pt x="98894" y="969060"/>
                </a:lnTo>
                <a:lnTo>
                  <a:pt x="111086" y="972604"/>
                </a:lnTo>
                <a:lnTo>
                  <a:pt x="132321" y="899414"/>
                </a:lnTo>
                <a:lnTo>
                  <a:pt x="120129" y="895883"/>
                </a:lnTo>
                <a:close/>
              </a:path>
              <a:path w="387350" h="1103629">
                <a:moveTo>
                  <a:pt x="83540" y="885266"/>
                </a:moveTo>
                <a:lnTo>
                  <a:pt x="62306" y="958443"/>
                </a:lnTo>
                <a:lnTo>
                  <a:pt x="86702" y="965517"/>
                </a:lnTo>
                <a:lnTo>
                  <a:pt x="107924" y="892340"/>
                </a:lnTo>
                <a:lnTo>
                  <a:pt x="83540" y="885266"/>
                </a:lnTo>
                <a:close/>
              </a:path>
              <a:path w="387350" h="1103629">
                <a:moveTo>
                  <a:pt x="59143" y="878179"/>
                </a:moveTo>
                <a:lnTo>
                  <a:pt x="37909" y="951369"/>
                </a:lnTo>
                <a:lnTo>
                  <a:pt x="50101" y="954900"/>
                </a:lnTo>
                <a:lnTo>
                  <a:pt x="71335" y="881722"/>
                </a:lnTo>
                <a:lnTo>
                  <a:pt x="59143" y="878179"/>
                </a:lnTo>
                <a:close/>
              </a:path>
              <a:path w="387350" h="1103629">
                <a:moveTo>
                  <a:pt x="77660" y="1042238"/>
                </a:moveTo>
                <a:lnTo>
                  <a:pt x="60985" y="1099731"/>
                </a:lnTo>
                <a:lnTo>
                  <a:pt x="73177" y="1103274"/>
                </a:lnTo>
                <a:lnTo>
                  <a:pt x="89852" y="1045781"/>
                </a:lnTo>
                <a:lnTo>
                  <a:pt x="77660" y="1042238"/>
                </a:lnTo>
                <a:close/>
              </a:path>
              <a:path w="387350" h="1103629">
                <a:moveTo>
                  <a:pt x="41071" y="1031621"/>
                </a:moveTo>
                <a:lnTo>
                  <a:pt x="24383" y="1089113"/>
                </a:lnTo>
                <a:lnTo>
                  <a:pt x="48780" y="1096200"/>
                </a:lnTo>
                <a:lnTo>
                  <a:pt x="65468" y="1038707"/>
                </a:lnTo>
                <a:lnTo>
                  <a:pt x="41071" y="1031621"/>
                </a:lnTo>
                <a:close/>
              </a:path>
              <a:path w="387350" h="1103629">
                <a:moveTo>
                  <a:pt x="16675" y="1024547"/>
                </a:moveTo>
                <a:lnTo>
                  <a:pt x="0" y="1082040"/>
                </a:lnTo>
                <a:lnTo>
                  <a:pt x="12192" y="1085583"/>
                </a:lnTo>
                <a:lnTo>
                  <a:pt x="28867" y="1028090"/>
                </a:lnTo>
                <a:lnTo>
                  <a:pt x="16675" y="1024547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916428" y="2896689"/>
            <a:ext cx="297180" cy="1416050"/>
          </a:xfrm>
          <a:custGeom>
            <a:avLst/>
            <a:gdLst/>
            <a:ahLst/>
            <a:cxnLst/>
            <a:rect l="l" t="t" r="r" b="b"/>
            <a:pathLst>
              <a:path w="297180" h="1416050">
                <a:moveTo>
                  <a:pt x="278193" y="0"/>
                </a:moveTo>
                <a:lnTo>
                  <a:pt x="281694" y="57185"/>
                </a:lnTo>
                <a:lnTo>
                  <a:pt x="284988" y="114116"/>
                </a:lnTo>
                <a:lnTo>
                  <a:pt x="288007" y="170698"/>
                </a:lnTo>
                <a:lnTo>
                  <a:pt x="290682" y="226836"/>
                </a:lnTo>
                <a:lnTo>
                  <a:pt x="292943" y="282435"/>
                </a:lnTo>
                <a:lnTo>
                  <a:pt x="294722" y="337401"/>
                </a:lnTo>
                <a:lnTo>
                  <a:pt x="295950" y="391639"/>
                </a:lnTo>
                <a:lnTo>
                  <a:pt x="296559" y="445054"/>
                </a:lnTo>
                <a:lnTo>
                  <a:pt x="296479" y="497550"/>
                </a:lnTo>
                <a:lnTo>
                  <a:pt x="295641" y="549035"/>
                </a:lnTo>
                <a:lnTo>
                  <a:pt x="293977" y="599411"/>
                </a:lnTo>
                <a:lnTo>
                  <a:pt x="291418" y="648586"/>
                </a:lnTo>
                <a:lnTo>
                  <a:pt x="287895" y="696464"/>
                </a:lnTo>
                <a:lnTo>
                  <a:pt x="283339" y="742949"/>
                </a:lnTo>
                <a:lnTo>
                  <a:pt x="277681" y="787949"/>
                </a:lnTo>
                <a:lnTo>
                  <a:pt x="270852" y="831367"/>
                </a:lnTo>
                <a:lnTo>
                  <a:pt x="259374" y="888746"/>
                </a:lnTo>
                <a:lnTo>
                  <a:pt x="245650" y="943112"/>
                </a:lnTo>
                <a:lnTo>
                  <a:pt x="229868" y="994722"/>
                </a:lnTo>
                <a:lnTo>
                  <a:pt x="212214" y="1043830"/>
                </a:lnTo>
                <a:lnTo>
                  <a:pt x="192875" y="1090694"/>
                </a:lnTo>
                <a:lnTo>
                  <a:pt x="172040" y="1135568"/>
                </a:lnTo>
                <a:lnTo>
                  <a:pt x="149895" y="1178709"/>
                </a:lnTo>
                <a:lnTo>
                  <a:pt x="126627" y="1220372"/>
                </a:lnTo>
                <a:lnTo>
                  <a:pt x="102424" y="1260812"/>
                </a:lnTo>
                <a:lnTo>
                  <a:pt x="77472" y="1300286"/>
                </a:lnTo>
                <a:lnTo>
                  <a:pt x="51960" y="1339049"/>
                </a:lnTo>
                <a:lnTo>
                  <a:pt x="26073" y="1377357"/>
                </a:lnTo>
                <a:lnTo>
                  <a:pt x="0" y="1415465"/>
                </a:lnTo>
              </a:path>
            </a:pathLst>
          </a:custGeom>
          <a:ln w="38100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104409" y="2782056"/>
            <a:ext cx="190106" cy="1962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583680" y="1728216"/>
            <a:ext cx="248411" cy="248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077456" y="2179320"/>
            <a:ext cx="248411" cy="2484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528559" y="2674620"/>
            <a:ext cx="248411" cy="2484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664195" y="4879847"/>
            <a:ext cx="246887" cy="2484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72756" y="4026408"/>
            <a:ext cx="248411" cy="246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213092" y="5237988"/>
            <a:ext cx="246887" cy="2484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023859" y="3619500"/>
            <a:ext cx="248411" cy="2484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486015" y="4287300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297088" y="3656973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260591" y="1991867"/>
            <a:ext cx="361315" cy="403860"/>
          </a:xfrm>
          <a:custGeom>
            <a:avLst/>
            <a:gdLst/>
            <a:ahLst/>
            <a:cxnLst/>
            <a:rect l="l" t="t" r="r" b="b"/>
            <a:pathLst>
              <a:path w="361315" h="403860">
                <a:moveTo>
                  <a:pt x="361188" y="0"/>
                </a:moveTo>
                <a:lnTo>
                  <a:pt x="0" y="4038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778752" y="1879092"/>
            <a:ext cx="314325" cy="360045"/>
          </a:xfrm>
          <a:custGeom>
            <a:avLst/>
            <a:gdLst/>
            <a:ahLst/>
            <a:cxnLst/>
            <a:rect l="l" t="t" r="r" b="b"/>
            <a:pathLst>
              <a:path w="314325" h="360044">
                <a:moveTo>
                  <a:pt x="0" y="0"/>
                </a:moveTo>
                <a:lnTo>
                  <a:pt x="313944" y="35966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245094" y="2349634"/>
            <a:ext cx="306070" cy="339090"/>
          </a:xfrm>
          <a:custGeom>
            <a:avLst/>
            <a:gdLst/>
            <a:ahLst/>
            <a:cxnLst/>
            <a:rect l="l" t="t" r="r" b="b"/>
            <a:pathLst>
              <a:path w="306070" h="339089">
                <a:moveTo>
                  <a:pt x="9651" y="41262"/>
                </a:moveTo>
                <a:lnTo>
                  <a:pt x="0" y="49517"/>
                </a:lnTo>
                <a:lnTo>
                  <a:pt x="49517" y="107429"/>
                </a:lnTo>
                <a:lnTo>
                  <a:pt x="59169" y="99174"/>
                </a:lnTo>
                <a:lnTo>
                  <a:pt x="9651" y="41262"/>
                </a:lnTo>
                <a:close/>
              </a:path>
              <a:path w="306070" h="339089">
                <a:moveTo>
                  <a:pt x="38608" y="16497"/>
                </a:moveTo>
                <a:lnTo>
                  <a:pt x="19304" y="33007"/>
                </a:lnTo>
                <a:lnTo>
                  <a:pt x="68821" y="90919"/>
                </a:lnTo>
                <a:lnTo>
                  <a:pt x="88125" y="74422"/>
                </a:lnTo>
                <a:lnTo>
                  <a:pt x="38608" y="16497"/>
                </a:lnTo>
                <a:close/>
              </a:path>
              <a:path w="306070" h="339089">
                <a:moveTo>
                  <a:pt x="57912" y="0"/>
                </a:moveTo>
                <a:lnTo>
                  <a:pt x="48260" y="8255"/>
                </a:lnTo>
                <a:lnTo>
                  <a:pt x="97777" y="66167"/>
                </a:lnTo>
                <a:lnTo>
                  <a:pt x="107429" y="57912"/>
                </a:lnTo>
                <a:lnTo>
                  <a:pt x="57912" y="0"/>
                </a:lnTo>
                <a:close/>
              </a:path>
              <a:path w="306070" h="339089">
                <a:moveTo>
                  <a:pt x="108699" y="157099"/>
                </a:moveTo>
                <a:lnTo>
                  <a:pt x="99047" y="165341"/>
                </a:lnTo>
                <a:lnTo>
                  <a:pt x="148564" y="223266"/>
                </a:lnTo>
                <a:lnTo>
                  <a:pt x="158216" y="215011"/>
                </a:lnTo>
                <a:lnTo>
                  <a:pt x="108699" y="157099"/>
                </a:lnTo>
                <a:close/>
              </a:path>
              <a:path w="306070" h="339089">
                <a:moveTo>
                  <a:pt x="137655" y="132334"/>
                </a:moveTo>
                <a:lnTo>
                  <a:pt x="118351" y="148844"/>
                </a:lnTo>
                <a:lnTo>
                  <a:pt x="167868" y="206756"/>
                </a:lnTo>
                <a:lnTo>
                  <a:pt x="187172" y="190246"/>
                </a:lnTo>
                <a:lnTo>
                  <a:pt x="137655" y="132334"/>
                </a:lnTo>
                <a:close/>
              </a:path>
              <a:path w="306070" h="339089">
                <a:moveTo>
                  <a:pt x="156959" y="115824"/>
                </a:moveTo>
                <a:lnTo>
                  <a:pt x="147307" y="124079"/>
                </a:lnTo>
                <a:lnTo>
                  <a:pt x="196824" y="181991"/>
                </a:lnTo>
                <a:lnTo>
                  <a:pt x="206476" y="173736"/>
                </a:lnTo>
                <a:lnTo>
                  <a:pt x="156959" y="115824"/>
                </a:lnTo>
                <a:close/>
              </a:path>
              <a:path w="306070" h="339089">
                <a:moveTo>
                  <a:pt x="207733" y="272923"/>
                </a:moveTo>
                <a:lnTo>
                  <a:pt x="198081" y="281178"/>
                </a:lnTo>
                <a:lnTo>
                  <a:pt x="247611" y="339090"/>
                </a:lnTo>
                <a:lnTo>
                  <a:pt x="257263" y="330835"/>
                </a:lnTo>
                <a:lnTo>
                  <a:pt x="207733" y="272923"/>
                </a:lnTo>
                <a:close/>
              </a:path>
              <a:path w="306070" h="339089">
                <a:moveTo>
                  <a:pt x="236689" y="248158"/>
                </a:moveTo>
                <a:lnTo>
                  <a:pt x="217385" y="264668"/>
                </a:lnTo>
                <a:lnTo>
                  <a:pt x="266915" y="322580"/>
                </a:lnTo>
                <a:lnTo>
                  <a:pt x="286219" y="306070"/>
                </a:lnTo>
                <a:lnTo>
                  <a:pt x="236689" y="248158"/>
                </a:lnTo>
                <a:close/>
              </a:path>
              <a:path w="306070" h="339089">
                <a:moveTo>
                  <a:pt x="255993" y="231660"/>
                </a:moveTo>
                <a:lnTo>
                  <a:pt x="246341" y="239903"/>
                </a:lnTo>
                <a:lnTo>
                  <a:pt x="295871" y="297827"/>
                </a:lnTo>
                <a:lnTo>
                  <a:pt x="305523" y="289572"/>
                </a:lnTo>
                <a:lnTo>
                  <a:pt x="255993" y="23166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08926" y="5075682"/>
            <a:ext cx="315595" cy="226060"/>
          </a:xfrm>
          <a:custGeom>
            <a:avLst/>
            <a:gdLst/>
            <a:ahLst/>
            <a:cxnLst/>
            <a:rect l="l" t="t" r="r" b="b"/>
            <a:pathLst>
              <a:path w="315595" h="226060">
                <a:moveTo>
                  <a:pt x="315468" y="0"/>
                </a:moveTo>
                <a:lnTo>
                  <a:pt x="0" y="225552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08926" y="4580382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315468" y="315468"/>
                </a:moveTo>
                <a:lnTo>
                  <a:pt x="0" y="0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646196" y="2895260"/>
            <a:ext cx="470534" cy="758190"/>
          </a:xfrm>
          <a:custGeom>
            <a:avLst/>
            <a:gdLst/>
            <a:ahLst/>
            <a:cxnLst/>
            <a:rect l="l" t="t" r="r" b="b"/>
            <a:pathLst>
              <a:path w="470534" h="758189">
                <a:moveTo>
                  <a:pt x="11074" y="31038"/>
                </a:moveTo>
                <a:lnTo>
                  <a:pt x="0" y="37249"/>
                </a:lnTo>
                <a:lnTo>
                  <a:pt x="37249" y="103720"/>
                </a:lnTo>
                <a:lnTo>
                  <a:pt x="48323" y="97523"/>
                </a:lnTo>
                <a:lnTo>
                  <a:pt x="11074" y="31038"/>
                </a:lnTo>
                <a:close/>
              </a:path>
              <a:path w="470534" h="758189">
                <a:moveTo>
                  <a:pt x="44323" y="12420"/>
                </a:moveTo>
                <a:lnTo>
                  <a:pt x="22161" y="24828"/>
                </a:lnTo>
                <a:lnTo>
                  <a:pt x="59397" y="91312"/>
                </a:lnTo>
                <a:lnTo>
                  <a:pt x="81559" y="78892"/>
                </a:lnTo>
                <a:lnTo>
                  <a:pt x="44323" y="12420"/>
                </a:lnTo>
                <a:close/>
              </a:path>
              <a:path w="470534" h="758189">
                <a:moveTo>
                  <a:pt x="66471" y="0"/>
                </a:moveTo>
                <a:lnTo>
                  <a:pt x="55397" y="6210"/>
                </a:lnTo>
                <a:lnTo>
                  <a:pt x="92646" y="72694"/>
                </a:lnTo>
                <a:lnTo>
                  <a:pt x="103720" y="66484"/>
                </a:lnTo>
                <a:lnTo>
                  <a:pt x="66471" y="0"/>
                </a:lnTo>
                <a:close/>
              </a:path>
              <a:path w="470534" h="758189">
                <a:moveTo>
                  <a:pt x="85572" y="163995"/>
                </a:moveTo>
                <a:lnTo>
                  <a:pt x="74485" y="170205"/>
                </a:lnTo>
                <a:lnTo>
                  <a:pt x="111734" y="236677"/>
                </a:lnTo>
                <a:lnTo>
                  <a:pt x="122809" y="230479"/>
                </a:lnTo>
                <a:lnTo>
                  <a:pt x="85572" y="163995"/>
                </a:lnTo>
                <a:close/>
              </a:path>
              <a:path w="470534" h="758189">
                <a:moveTo>
                  <a:pt x="118808" y="145376"/>
                </a:moveTo>
                <a:lnTo>
                  <a:pt x="96647" y="157784"/>
                </a:lnTo>
                <a:lnTo>
                  <a:pt x="133896" y="224269"/>
                </a:lnTo>
                <a:lnTo>
                  <a:pt x="156057" y="211848"/>
                </a:lnTo>
                <a:lnTo>
                  <a:pt x="118808" y="145376"/>
                </a:lnTo>
                <a:close/>
              </a:path>
              <a:path w="470534" h="758189">
                <a:moveTo>
                  <a:pt x="140970" y="132956"/>
                </a:moveTo>
                <a:lnTo>
                  <a:pt x="129882" y="139166"/>
                </a:lnTo>
                <a:lnTo>
                  <a:pt x="167132" y="205651"/>
                </a:lnTo>
                <a:lnTo>
                  <a:pt x="178206" y="199440"/>
                </a:lnTo>
                <a:lnTo>
                  <a:pt x="140970" y="132956"/>
                </a:lnTo>
                <a:close/>
              </a:path>
              <a:path w="470534" h="758189">
                <a:moveTo>
                  <a:pt x="160058" y="296951"/>
                </a:moveTo>
                <a:lnTo>
                  <a:pt x="148983" y="303161"/>
                </a:lnTo>
                <a:lnTo>
                  <a:pt x="186220" y="369633"/>
                </a:lnTo>
                <a:lnTo>
                  <a:pt x="197307" y="363435"/>
                </a:lnTo>
                <a:lnTo>
                  <a:pt x="160058" y="296951"/>
                </a:lnTo>
                <a:close/>
              </a:path>
              <a:path w="470534" h="758189">
                <a:moveTo>
                  <a:pt x="193294" y="278333"/>
                </a:moveTo>
                <a:lnTo>
                  <a:pt x="171132" y="290741"/>
                </a:lnTo>
                <a:lnTo>
                  <a:pt x="208381" y="357225"/>
                </a:lnTo>
                <a:lnTo>
                  <a:pt x="230543" y="344804"/>
                </a:lnTo>
                <a:lnTo>
                  <a:pt x="193294" y="278333"/>
                </a:lnTo>
                <a:close/>
              </a:path>
              <a:path w="470534" h="758189">
                <a:moveTo>
                  <a:pt x="215455" y="265912"/>
                </a:moveTo>
                <a:lnTo>
                  <a:pt x="204381" y="272122"/>
                </a:lnTo>
                <a:lnTo>
                  <a:pt x="241617" y="338594"/>
                </a:lnTo>
                <a:lnTo>
                  <a:pt x="252704" y="332397"/>
                </a:lnTo>
                <a:lnTo>
                  <a:pt x="215455" y="265912"/>
                </a:lnTo>
                <a:close/>
              </a:path>
              <a:path w="470534" h="758189">
                <a:moveTo>
                  <a:pt x="234543" y="429907"/>
                </a:moveTo>
                <a:lnTo>
                  <a:pt x="223469" y="436117"/>
                </a:lnTo>
                <a:lnTo>
                  <a:pt x="260705" y="502589"/>
                </a:lnTo>
                <a:lnTo>
                  <a:pt x="271792" y="496392"/>
                </a:lnTo>
                <a:lnTo>
                  <a:pt x="234543" y="429907"/>
                </a:lnTo>
                <a:close/>
              </a:path>
              <a:path w="470534" h="758189">
                <a:moveTo>
                  <a:pt x="267779" y="411289"/>
                </a:moveTo>
                <a:lnTo>
                  <a:pt x="245630" y="423697"/>
                </a:lnTo>
                <a:lnTo>
                  <a:pt x="282867" y="490181"/>
                </a:lnTo>
                <a:lnTo>
                  <a:pt x="305028" y="477761"/>
                </a:lnTo>
                <a:lnTo>
                  <a:pt x="267779" y="411289"/>
                </a:lnTo>
                <a:close/>
              </a:path>
              <a:path w="470534" h="758189">
                <a:moveTo>
                  <a:pt x="289941" y="398868"/>
                </a:moveTo>
                <a:lnTo>
                  <a:pt x="278866" y="405079"/>
                </a:lnTo>
                <a:lnTo>
                  <a:pt x="316115" y="471550"/>
                </a:lnTo>
                <a:lnTo>
                  <a:pt x="327190" y="465353"/>
                </a:lnTo>
                <a:lnTo>
                  <a:pt x="289941" y="398868"/>
                </a:lnTo>
                <a:close/>
              </a:path>
              <a:path w="470534" h="758189">
                <a:moveTo>
                  <a:pt x="309029" y="562863"/>
                </a:moveTo>
                <a:lnTo>
                  <a:pt x="297954" y="569074"/>
                </a:lnTo>
                <a:lnTo>
                  <a:pt x="335203" y="635546"/>
                </a:lnTo>
                <a:lnTo>
                  <a:pt x="346278" y="629335"/>
                </a:lnTo>
                <a:lnTo>
                  <a:pt x="309029" y="562863"/>
                </a:lnTo>
                <a:close/>
              </a:path>
              <a:path w="470534" h="758189">
                <a:moveTo>
                  <a:pt x="342277" y="544245"/>
                </a:moveTo>
                <a:lnTo>
                  <a:pt x="320116" y="556653"/>
                </a:lnTo>
                <a:lnTo>
                  <a:pt x="357352" y="623138"/>
                </a:lnTo>
                <a:lnTo>
                  <a:pt x="379514" y="610717"/>
                </a:lnTo>
                <a:lnTo>
                  <a:pt x="342277" y="544245"/>
                </a:lnTo>
                <a:close/>
              </a:path>
              <a:path w="470534" h="758189">
                <a:moveTo>
                  <a:pt x="364426" y="531825"/>
                </a:moveTo>
                <a:lnTo>
                  <a:pt x="353352" y="538035"/>
                </a:lnTo>
                <a:lnTo>
                  <a:pt x="390601" y="604507"/>
                </a:lnTo>
                <a:lnTo>
                  <a:pt x="401675" y="598309"/>
                </a:lnTo>
                <a:lnTo>
                  <a:pt x="364426" y="531825"/>
                </a:lnTo>
                <a:close/>
              </a:path>
              <a:path w="470534" h="758189">
                <a:moveTo>
                  <a:pt x="383527" y="695820"/>
                </a:moveTo>
                <a:lnTo>
                  <a:pt x="372440" y="702030"/>
                </a:lnTo>
                <a:lnTo>
                  <a:pt x="403860" y="758101"/>
                </a:lnTo>
                <a:lnTo>
                  <a:pt x="414934" y="751890"/>
                </a:lnTo>
                <a:lnTo>
                  <a:pt x="383527" y="695820"/>
                </a:lnTo>
                <a:close/>
              </a:path>
              <a:path w="470534" h="758189">
                <a:moveTo>
                  <a:pt x="416763" y="677202"/>
                </a:moveTo>
                <a:lnTo>
                  <a:pt x="394601" y="689609"/>
                </a:lnTo>
                <a:lnTo>
                  <a:pt x="426021" y="745680"/>
                </a:lnTo>
                <a:lnTo>
                  <a:pt x="448183" y="733272"/>
                </a:lnTo>
                <a:lnTo>
                  <a:pt x="416763" y="677202"/>
                </a:lnTo>
                <a:close/>
              </a:path>
              <a:path w="470534" h="758189">
                <a:moveTo>
                  <a:pt x="438924" y="664781"/>
                </a:moveTo>
                <a:lnTo>
                  <a:pt x="427837" y="670991"/>
                </a:lnTo>
                <a:lnTo>
                  <a:pt x="459257" y="727062"/>
                </a:lnTo>
                <a:lnTo>
                  <a:pt x="470331" y="720851"/>
                </a:lnTo>
                <a:lnTo>
                  <a:pt x="438924" y="664781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213092" y="4215384"/>
            <a:ext cx="423671" cy="3733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767828" y="3816096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269747"/>
                </a:moveTo>
                <a:lnTo>
                  <a:pt x="2697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857743" y="5076444"/>
            <a:ext cx="269875" cy="403860"/>
          </a:xfrm>
          <a:custGeom>
            <a:avLst/>
            <a:gdLst/>
            <a:ahLst/>
            <a:cxnLst/>
            <a:rect l="l" t="t" r="r" b="b"/>
            <a:pathLst>
              <a:path w="269875" h="403860">
                <a:moveTo>
                  <a:pt x="0" y="0"/>
                </a:moveTo>
                <a:lnTo>
                  <a:pt x="269748" y="40385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7801927" y="2263238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912102" y="2459977"/>
            <a:ext cx="361315" cy="2797175"/>
          </a:xfrm>
          <a:custGeom>
            <a:avLst/>
            <a:gdLst/>
            <a:ahLst/>
            <a:cxnLst/>
            <a:rect l="l" t="t" r="r" b="b"/>
            <a:pathLst>
              <a:path w="361315" h="2797175">
                <a:moveTo>
                  <a:pt x="360857" y="2797060"/>
                </a:moveTo>
                <a:lnTo>
                  <a:pt x="324686" y="2766239"/>
                </a:lnTo>
                <a:lnTo>
                  <a:pt x="288873" y="2735234"/>
                </a:lnTo>
                <a:lnTo>
                  <a:pt x="253736" y="2703820"/>
                </a:lnTo>
                <a:lnTo>
                  <a:pt x="219591" y="2671772"/>
                </a:lnTo>
                <a:lnTo>
                  <a:pt x="186755" y="2638862"/>
                </a:lnTo>
                <a:lnTo>
                  <a:pt x="155544" y="2604866"/>
                </a:lnTo>
                <a:lnTo>
                  <a:pt x="126275" y="2569558"/>
                </a:lnTo>
                <a:lnTo>
                  <a:pt x="99264" y="2532711"/>
                </a:lnTo>
                <a:lnTo>
                  <a:pt x="74827" y="2494099"/>
                </a:lnTo>
                <a:lnTo>
                  <a:pt x="53282" y="2453498"/>
                </a:lnTo>
                <a:lnTo>
                  <a:pt x="34944" y="2410680"/>
                </a:lnTo>
                <a:lnTo>
                  <a:pt x="20131" y="2365421"/>
                </a:lnTo>
                <a:lnTo>
                  <a:pt x="9158" y="2317494"/>
                </a:lnTo>
                <a:lnTo>
                  <a:pt x="2342" y="2266673"/>
                </a:lnTo>
                <a:lnTo>
                  <a:pt x="0" y="2212733"/>
                </a:lnTo>
                <a:lnTo>
                  <a:pt x="1787" y="2176927"/>
                </a:lnTo>
                <a:lnTo>
                  <a:pt x="6948" y="2139088"/>
                </a:lnTo>
                <a:lnTo>
                  <a:pt x="15179" y="2099384"/>
                </a:lnTo>
                <a:lnTo>
                  <a:pt x="26178" y="2057983"/>
                </a:lnTo>
                <a:lnTo>
                  <a:pt x="39641" y="2015053"/>
                </a:lnTo>
                <a:lnTo>
                  <a:pt x="55266" y="1970759"/>
                </a:lnTo>
                <a:lnTo>
                  <a:pt x="72749" y="1925271"/>
                </a:lnTo>
                <a:lnTo>
                  <a:pt x="91789" y="1878755"/>
                </a:lnTo>
                <a:lnTo>
                  <a:pt x="112081" y="1831379"/>
                </a:lnTo>
                <a:lnTo>
                  <a:pt x="133323" y="1783311"/>
                </a:lnTo>
                <a:lnTo>
                  <a:pt x="155213" y="1734717"/>
                </a:lnTo>
                <a:lnTo>
                  <a:pt x="177447" y="1685766"/>
                </a:lnTo>
                <a:lnTo>
                  <a:pt x="199722" y="1636624"/>
                </a:lnTo>
                <a:lnTo>
                  <a:pt x="221736" y="1587460"/>
                </a:lnTo>
                <a:lnTo>
                  <a:pt x="243186" y="1538440"/>
                </a:lnTo>
                <a:lnTo>
                  <a:pt x="263768" y="1489733"/>
                </a:lnTo>
                <a:lnTo>
                  <a:pt x="283180" y="1441505"/>
                </a:lnTo>
                <a:lnTo>
                  <a:pt x="301119" y="1393924"/>
                </a:lnTo>
                <a:lnTo>
                  <a:pt x="317282" y="1347157"/>
                </a:lnTo>
                <a:lnTo>
                  <a:pt x="331367" y="1301373"/>
                </a:lnTo>
                <a:lnTo>
                  <a:pt x="343069" y="1256738"/>
                </a:lnTo>
                <a:lnTo>
                  <a:pt x="352087" y="1213420"/>
                </a:lnTo>
                <a:lnTo>
                  <a:pt x="358117" y="1171586"/>
                </a:lnTo>
                <a:lnTo>
                  <a:pt x="360857" y="1131404"/>
                </a:lnTo>
                <a:lnTo>
                  <a:pt x="359427" y="1079210"/>
                </a:lnTo>
                <a:lnTo>
                  <a:pt x="352890" y="1027471"/>
                </a:lnTo>
                <a:lnTo>
                  <a:pt x="341848" y="976261"/>
                </a:lnTo>
                <a:lnTo>
                  <a:pt x="326905" y="925654"/>
                </a:lnTo>
                <a:lnTo>
                  <a:pt x="308665" y="875723"/>
                </a:lnTo>
                <a:lnTo>
                  <a:pt x="287732" y="826541"/>
                </a:lnTo>
                <a:lnTo>
                  <a:pt x="264708" y="778183"/>
                </a:lnTo>
                <a:lnTo>
                  <a:pt x="240198" y="730722"/>
                </a:lnTo>
                <a:lnTo>
                  <a:pt x="214804" y="684231"/>
                </a:lnTo>
                <a:lnTo>
                  <a:pt x="189131" y="638784"/>
                </a:lnTo>
                <a:lnTo>
                  <a:pt x="163782" y="594454"/>
                </a:lnTo>
                <a:lnTo>
                  <a:pt x="139360" y="551314"/>
                </a:lnTo>
                <a:lnTo>
                  <a:pt x="116469" y="509440"/>
                </a:lnTo>
                <a:lnTo>
                  <a:pt x="95712" y="468902"/>
                </a:lnTo>
                <a:lnTo>
                  <a:pt x="77694" y="429776"/>
                </a:lnTo>
                <a:lnTo>
                  <a:pt x="63017" y="392135"/>
                </a:lnTo>
                <a:lnTo>
                  <a:pt x="46100" y="321602"/>
                </a:lnTo>
                <a:lnTo>
                  <a:pt x="42995" y="261428"/>
                </a:lnTo>
                <a:lnTo>
                  <a:pt x="47110" y="207146"/>
                </a:lnTo>
                <a:lnTo>
                  <a:pt x="57615" y="158068"/>
                </a:lnTo>
                <a:lnTo>
                  <a:pt x="73676" y="113503"/>
                </a:lnTo>
                <a:lnTo>
                  <a:pt x="94461" y="72763"/>
                </a:lnTo>
                <a:lnTo>
                  <a:pt x="119139" y="35158"/>
                </a:lnTo>
                <a:lnTo>
                  <a:pt x="146875" y="0"/>
                </a:lnTo>
              </a:path>
            </a:pathLst>
          </a:custGeom>
          <a:ln w="38100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937707" y="2376675"/>
            <a:ext cx="200660" cy="203835"/>
          </a:xfrm>
          <a:custGeom>
            <a:avLst/>
            <a:gdLst/>
            <a:ahLst/>
            <a:cxnLst/>
            <a:rect l="l" t="t" r="r" b="b"/>
            <a:pathLst>
              <a:path w="200659" h="203835">
                <a:moveTo>
                  <a:pt x="200126" y="0"/>
                </a:moveTo>
                <a:lnTo>
                  <a:pt x="0" y="72859"/>
                </a:lnTo>
                <a:lnTo>
                  <a:pt x="121551" y="83007"/>
                </a:lnTo>
                <a:lnTo>
                  <a:pt x="138341" y="203822"/>
                </a:lnTo>
                <a:lnTo>
                  <a:pt x="200126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570620" y="1849281"/>
            <a:ext cx="2080260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suppose </a:t>
            </a:r>
            <a:r>
              <a:rPr dirty="0" sz="2400" spc="-10">
                <a:latin typeface="Calibri"/>
                <a:cs typeface="Calibri"/>
              </a:rPr>
              <a:t>that  </a:t>
            </a:r>
            <a:r>
              <a:rPr dirty="0" sz="2400" spc="-5" b="1">
                <a:solidFill>
                  <a:srgbClr val="0000CC"/>
                </a:solidFill>
                <a:latin typeface="Calibri"/>
                <a:cs typeface="Calibri"/>
              </a:rPr>
              <a:t>every </a:t>
            </a:r>
            <a:r>
              <a:rPr dirty="0" sz="2400" spc="-10">
                <a:latin typeface="Calibri"/>
                <a:cs typeface="Calibri"/>
              </a:rPr>
              <a:t>subtree of  </a:t>
            </a:r>
            <a:r>
              <a:rPr dirty="0" sz="2400" i="1">
                <a:latin typeface="Calibri"/>
                <a:cs typeface="Calibri"/>
              </a:rPr>
              <a:t>v </a:t>
            </a:r>
            <a:r>
              <a:rPr dirty="0" sz="2400" spc="-5">
                <a:latin typeface="Calibri"/>
                <a:cs typeface="Calibri"/>
              </a:rPr>
              <a:t>has </a:t>
            </a:r>
            <a:r>
              <a:rPr dirty="0" sz="2400">
                <a:latin typeface="Calibri"/>
                <a:cs typeface="Calibri"/>
              </a:rPr>
              <a:t>a back  </a:t>
            </a:r>
            <a:r>
              <a:rPr dirty="0" sz="2400" spc="-10">
                <a:latin typeface="Calibri"/>
                <a:cs typeface="Calibri"/>
              </a:rPr>
              <a:t>edge </a:t>
            </a:r>
            <a:r>
              <a:rPr dirty="0" sz="2400" spc="-15">
                <a:latin typeface="Calibri"/>
                <a:cs typeface="Calibri"/>
              </a:rPr>
              <a:t>to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proper  ancestor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 spc="-150" i="1">
                <a:latin typeface="Calibri"/>
                <a:cs typeface="Calibri"/>
              </a:rPr>
              <a:t>v,  </a:t>
            </a:r>
            <a:r>
              <a:rPr dirty="0" sz="2400" spc="-5">
                <a:latin typeface="Calibri"/>
                <a:cs typeface="Calibri"/>
              </a:rPr>
              <a:t>and, </a:t>
            </a:r>
            <a:r>
              <a:rPr dirty="0" sz="2400" spc="-15">
                <a:latin typeface="Calibri"/>
                <a:cs typeface="Calibri"/>
              </a:rPr>
              <a:t>exactly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70620" y="4043841"/>
            <a:ext cx="20669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 i="1">
                <a:latin typeface="Calibri"/>
                <a:cs typeface="Calibri"/>
              </a:rPr>
              <a:t>x</a:t>
            </a:r>
            <a:r>
              <a:rPr dirty="0" sz="2400">
                <a:latin typeface="Calibri"/>
                <a:cs typeface="Calibri"/>
              </a:rPr>
              <a:t>, </a:t>
            </a:r>
            <a:r>
              <a:rPr dirty="0" sz="2400" i="1">
                <a:latin typeface="Calibri"/>
                <a:cs typeface="Calibri"/>
              </a:rPr>
              <a:t>y </a:t>
            </a:r>
            <a:r>
              <a:rPr dirty="0" sz="2400">
                <a:latin typeface="Calibri"/>
                <a:cs typeface="Calibri"/>
              </a:rPr>
              <a:t>is a  </a:t>
            </a:r>
            <a:r>
              <a:rPr dirty="0" sz="2400" spc="-5">
                <a:latin typeface="Calibri"/>
                <a:cs typeface="Calibri"/>
              </a:rPr>
              <a:t>descendant of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v</a:t>
            </a:r>
            <a:r>
              <a:rPr dirty="0" sz="240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24981" y="5135688"/>
            <a:ext cx="2485390" cy="122936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algn="ctr" marR="68580">
              <a:lnSpc>
                <a:spcPct val="100000"/>
              </a:lnSpc>
              <a:spcBef>
                <a:spcPts val="520"/>
              </a:spcBef>
            </a:pPr>
            <a:r>
              <a:rPr dirty="0" sz="2400" i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algn="ctr" marL="12700" marR="5080" indent="-33655">
              <a:lnSpc>
                <a:spcPct val="100000"/>
              </a:lnSpc>
              <a:spcBef>
                <a:spcPts val="420"/>
              </a:spcBef>
            </a:pPr>
            <a:r>
              <a:rPr dirty="0" sz="2400" spc="-5">
                <a:latin typeface="Calibri"/>
                <a:cs typeface="Calibri"/>
              </a:rPr>
              <a:t>Case 1.1: another </a:t>
            </a:r>
            <a:r>
              <a:rPr dirty="0" sz="2400">
                <a:latin typeface="Calibri"/>
                <a:cs typeface="Calibri"/>
              </a:rPr>
              <a:t>is  </a:t>
            </a:r>
            <a:r>
              <a:rPr dirty="0" sz="2400" spc="-5">
                <a:latin typeface="Calibri"/>
                <a:cs typeface="Calibri"/>
              </a:rPr>
              <a:t>not </a:t>
            </a:r>
            <a:r>
              <a:rPr dirty="0" sz="2400">
                <a:latin typeface="Calibri"/>
                <a:cs typeface="Calibri"/>
              </a:rPr>
              <a:t>an </a:t>
            </a:r>
            <a:r>
              <a:rPr dirty="0" sz="2400" spc="-10">
                <a:latin typeface="Calibri"/>
                <a:cs typeface="Calibri"/>
              </a:rPr>
              <a:t>ancestor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v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023955" y="609355"/>
            <a:ext cx="22523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Case 1.2: another  </a:t>
            </a:r>
            <a:r>
              <a:rPr dirty="0" sz="2400">
                <a:latin typeface="Calibri"/>
                <a:cs typeface="Calibri"/>
              </a:rPr>
              <a:t>is an </a:t>
            </a:r>
            <a:r>
              <a:rPr dirty="0" sz="2400" spc="-10">
                <a:latin typeface="Calibri"/>
                <a:cs typeface="Calibri"/>
              </a:rPr>
              <a:t>ancestor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v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67868" y="169164"/>
            <a:ext cx="2602991" cy="13746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67636" y="317817"/>
            <a:ext cx="180213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Case</a:t>
            </a:r>
            <a:r>
              <a:rPr dirty="0" spc="-100"/>
              <a:t> </a:t>
            </a:r>
            <a:r>
              <a:rPr dirty="0"/>
              <a:t>1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8699958" y="6577031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17</a:t>
            </a:fld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33992" y="4118811"/>
            <a:ext cx="1178560" cy="2044700"/>
          </a:xfrm>
          <a:custGeom>
            <a:avLst/>
            <a:gdLst/>
            <a:ahLst/>
            <a:cxnLst/>
            <a:rect l="l" t="t" r="r" b="b"/>
            <a:pathLst>
              <a:path w="1178559" h="2044700">
                <a:moveTo>
                  <a:pt x="444155" y="0"/>
                </a:moveTo>
                <a:lnTo>
                  <a:pt x="378564" y="6467"/>
                </a:lnTo>
                <a:lnTo>
                  <a:pt x="315806" y="26600"/>
                </a:lnTo>
                <a:lnTo>
                  <a:pt x="257950" y="59444"/>
                </a:lnTo>
                <a:lnTo>
                  <a:pt x="205251" y="104150"/>
                </a:lnTo>
                <a:lnTo>
                  <a:pt x="157964" y="159871"/>
                </a:lnTo>
                <a:lnTo>
                  <a:pt x="136430" y="191596"/>
                </a:lnTo>
                <a:lnTo>
                  <a:pt x="116344" y="225758"/>
                </a:lnTo>
                <a:lnTo>
                  <a:pt x="97738" y="262250"/>
                </a:lnTo>
                <a:lnTo>
                  <a:pt x="80645" y="300965"/>
                </a:lnTo>
                <a:lnTo>
                  <a:pt x="65096" y="341798"/>
                </a:lnTo>
                <a:lnTo>
                  <a:pt x="51123" y="384642"/>
                </a:lnTo>
                <a:lnTo>
                  <a:pt x="38758" y="429393"/>
                </a:lnTo>
                <a:lnTo>
                  <a:pt x="28032" y="475943"/>
                </a:lnTo>
                <a:lnTo>
                  <a:pt x="18978" y="524188"/>
                </a:lnTo>
                <a:lnTo>
                  <a:pt x="11628" y="574020"/>
                </a:lnTo>
                <a:lnTo>
                  <a:pt x="6013" y="625334"/>
                </a:lnTo>
                <a:lnTo>
                  <a:pt x="2153" y="678344"/>
                </a:lnTo>
                <a:lnTo>
                  <a:pt x="116" y="731984"/>
                </a:lnTo>
                <a:lnTo>
                  <a:pt x="0" y="790554"/>
                </a:lnTo>
                <a:lnTo>
                  <a:pt x="1544" y="843290"/>
                </a:lnTo>
                <a:lnTo>
                  <a:pt x="5083" y="900424"/>
                </a:lnTo>
                <a:lnTo>
                  <a:pt x="10549" y="958404"/>
                </a:lnTo>
                <a:lnTo>
                  <a:pt x="17974" y="1017124"/>
                </a:lnTo>
                <a:lnTo>
                  <a:pt x="27389" y="1076478"/>
                </a:lnTo>
                <a:lnTo>
                  <a:pt x="38826" y="1136360"/>
                </a:lnTo>
                <a:lnTo>
                  <a:pt x="52131" y="1195855"/>
                </a:lnTo>
                <a:lnTo>
                  <a:pt x="67082" y="1254062"/>
                </a:lnTo>
                <a:lnTo>
                  <a:pt x="83607" y="1310895"/>
                </a:lnTo>
                <a:lnTo>
                  <a:pt x="101750" y="1366589"/>
                </a:lnTo>
                <a:lnTo>
                  <a:pt x="121095" y="1420106"/>
                </a:lnTo>
                <a:lnTo>
                  <a:pt x="141914" y="1472313"/>
                </a:lnTo>
                <a:lnTo>
                  <a:pt x="164023" y="1522810"/>
                </a:lnTo>
                <a:lnTo>
                  <a:pt x="187348" y="1571510"/>
                </a:lnTo>
                <a:lnTo>
                  <a:pt x="211820" y="1618330"/>
                </a:lnTo>
                <a:lnTo>
                  <a:pt x="237367" y="1663185"/>
                </a:lnTo>
                <a:lnTo>
                  <a:pt x="263917" y="1705991"/>
                </a:lnTo>
                <a:lnTo>
                  <a:pt x="291399" y="1746663"/>
                </a:lnTo>
                <a:lnTo>
                  <a:pt x="319742" y="1785115"/>
                </a:lnTo>
                <a:lnTo>
                  <a:pt x="348874" y="1821265"/>
                </a:lnTo>
                <a:lnTo>
                  <a:pt x="378724" y="1855027"/>
                </a:lnTo>
                <a:lnTo>
                  <a:pt x="409221" y="1886316"/>
                </a:lnTo>
                <a:lnTo>
                  <a:pt x="440293" y="1915048"/>
                </a:lnTo>
                <a:lnTo>
                  <a:pt x="471869" y="1941139"/>
                </a:lnTo>
                <a:lnTo>
                  <a:pt x="503877" y="1964503"/>
                </a:lnTo>
                <a:lnTo>
                  <a:pt x="536247" y="1985057"/>
                </a:lnTo>
                <a:lnTo>
                  <a:pt x="601785" y="2017393"/>
                </a:lnTo>
                <a:lnTo>
                  <a:pt x="667911" y="2037472"/>
                </a:lnTo>
                <a:lnTo>
                  <a:pt x="734054" y="2044616"/>
                </a:lnTo>
                <a:lnTo>
                  <a:pt x="766954" y="2043126"/>
                </a:lnTo>
                <a:lnTo>
                  <a:pt x="831621" y="2029723"/>
                </a:lnTo>
                <a:lnTo>
                  <a:pt x="891959" y="2003126"/>
                </a:lnTo>
                <a:lnTo>
                  <a:pt x="947269" y="1964244"/>
                </a:lnTo>
                <a:lnTo>
                  <a:pt x="997293" y="1913924"/>
                </a:lnTo>
                <a:lnTo>
                  <a:pt x="1041779" y="1853014"/>
                </a:lnTo>
                <a:lnTo>
                  <a:pt x="1061865" y="1818852"/>
                </a:lnTo>
                <a:lnTo>
                  <a:pt x="1080470" y="1782361"/>
                </a:lnTo>
                <a:lnTo>
                  <a:pt x="1097564" y="1743646"/>
                </a:lnTo>
                <a:lnTo>
                  <a:pt x="1113113" y="1702813"/>
                </a:lnTo>
                <a:lnTo>
                  <a:pt x="1127086" y="1659969"/>
                </a:lnTo>
                <a:lnTo>
                  <a:pt x="1139451" y="1615218"/>
                </a:lnTo>
                <a:lnTo>
                  <a:pt x="1150176" y="1568668"/>
                </a:lnTo>
                <a:lnTo>
                  <a:pt x="1159230" y="1520424"/>
                </a:lnTo>
                <a:lnTo>
                  <a:pt x="1166581" y="1470593"/>
                </a:lnTo>
                <a:lnTo>
                  <a:pt x="1172196" y="1419279"/>
                </a:lnTo>
                <a:lnTo>
                  <a:pt x="1176056" y="1366272"/>
                </a:lnTo>
                <a:lnTo>
                  <a:pt x="1178092" y="1312630"/>
                </a:lnTo>
                <a:lnTo>
                  <a:pt x="1178209" y="1254062"/>
                </a:lnTo>
                <a:lnTo>
                  <a:pt x="1176665" y="1201325"/>
                </a:lnTo>
                <a:lnTo>
                  <a:pt x="1173125" y="1144191"/>
                </a:lnTo>
                <a:lnTo>
                  <a:pt x="1167659" y="1086211"/>
                </a:lnTo>
                <a:lnTo>
                  <a:pt x="1160234" y="1027492"/>
                </a:lnTo>
                <a:lnTo>
                  <a:pt x="1150820" y="968138"/>
                </a:lnTo>
                <a:lnTo>
                  <a:pt x="1139383" y="908256"/>
                </a:lnTo>
                <a:lnTo>
                  <a:pt x="1126079" y="848761"/>
                </a:lnTo>
                <a:lnTo>
                  <a:pt x="1111129" y="790554"/>
                </a:lnTo>
                <a:lnTo>
                  <a:pt x="1094605" y="733720"/>
                </a:lnTo>
                <a:lnTo>
                  <a:pt x="1076462" y="678024"/>
                </a:lnTo>
                <a:lnTo>
                  <a:pt x="1057119" y="624510"/>
                </a:lnTo>
                <a:lnTo>
                  <a:pt x="1036299" y="572302"/>
                </a:lnTo>
                <a:lnTo>
                  <a:pt x="1014191" y="521806"/>
                </a:lnTo>
                <a:lnTo>
                  <a:pt x="990866" y="473106"/>
                </a:lnTo>
                <a:lnTo>
                  <a:pt x="966394" y="426285"/>
                </a:lnTo>
                <a:lnTo>
                  <a:pt x="940847" y="381430"/>
                </a:lnTo>
                <a:lnTo>
                  <a:pt x="914297" y="338625"/>
                </a:lnTo>
                <a:lnTo>
                  <a:pt x="886815" y="297953"/>
                </a:lnTo>
                <a:lnTo>
                  <a:pt x="858472" y="259500"/>
                </a:lnTo>
                <a:lnTo>
                  <a:pt x="829339" y="223351"/>
                </a:lnTo>
                <a:lnTo>
                  <a:pt x="799489" y="189589"/>
                </a:lnTo>
                <a:lnTo>
                  <a:pt x="768992" y="158300"/>
                </a:lnTo>
                <a:lnTo>
                  <a:pt x="737919" y="129568"/>
                </a:lnTo>
                <a:lnTo>
                  <a:pt x="706343" y="103477"/>
                </a:lnTo>
                <a:lnTo>
                  <a:pt x="674334" y="80113"/>
                </a:lnTo>
                <a:lnTo>
                  <a:pt x="641964" y="59559"/>
                </a:lnTo>
                <a:lnTo>
                  <a:pt x="576425" y="27222"/>
                </a:lnTo>
                <a:lnTo>
                  <a:pt x="510299" y="7144"/>
                </a:lnTo>
                <a:lnTo>
                  <a:pt x="444155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80663" y="4151196"/>
            <a:ext cx="1135380" cy="2068830"/>
          </a:xfrm>
          <a:custGeom>
            <a:avLst/>
            <a:gdLst/>
            <a:ahLst/>
            <a:cxnLst/>
            <a:rect l="l" t="t" r="r" b="b"/>
            <a:pathLst>
              <a:path w="1135379" h="2068829">
                <a:moveTo>
                  <a:pt x="506203" y="0"/>
                </a:moveTo>
                <a:lnTo>
                  <a:pt x="440437" y="6013"/>
                </a:lnTo>
                <a:lnTo>
                  <a:pt x="377481" y="25624"/>
                </a:lnTo>
                <a:lnTo>
                  <a:pt x="318135" y="58010"/>
                </a:lnTo>
                <a:lnTo>
                  <a:pt x="262748" y="102358"/>
                </a:lnTo>
                <a:lnTo>
                  <a:pt x="211669" y="157854"/>
                </a:lnTo>
                <a:lnTo>
                  <a:pt x="187854" y="189529"/>
                </a:lnTo>
                <a:lnTo>
                  <a:pt x="165247" y="223686"/>
                </a:lnTo>
                <a:lnTo>
                  <a:pt x="143891" y="260222"/>
                </a:lnTo>
                <a:lnTo>
                  <a:pt x="123830" y="299038"/>
                </a:lnTo>
                <a:lnTo>
                  <a:pt x="105109" y="340031"/>
                </a:lnTo>
                <a:lnTo>
                  <a:pt x="87769" y="383098"/>
                </a:lnTo>
                <a:lnTo>
                  <a:pt x="71856" y="428140"/>
                </a:lnTo>
                <a:lnTo>
                  <a:pt x="57412" y="475053"/>
                </a:lnTo>
                <a:lnTo>
                  <a:pt x="44481" y="523736"/>
                </a:lnTo>
                <a:lnTo>
                  <a:pt x="33107" y="574088"/>
                </a:lnTo>
                <a:lnTo>
                  <a:pt x="23333" y="626006"/>
                </a:lnTo>
                <a:lnTo>
                  <a:pt x="15204" y="679390"/>
                </a:lnTo>
                <a:lnTo>
                  <a:pt x="8762" y="734137"/>
                </a:lnTo>
                <a:lnTo>
                  <a:pt x="4052" y="790145"/>
                </a:lnTo>
                <a:lnTo>
                  <a:pt x="1116" y="847314"/>
                </a:lnTo>
                <a:lnTo>
                  <a:pt x="0" y="905541"/>
                </a:lnTo>
                <a:lnTo>
                  <a:pt x="745" y="964724"/>
                </a:lnTo>
                <a:lnTo>
                  <a:pt x="3396" y="1024762"/>
                </a:lnTo>
                <a:lnTo>
                  <a:pt x="7996" y="1085554"/>
                </a:lnTo>
                <a:lnTo>
                  <a:pt x="14497" y="1146170"/>
                </a:lnTo>
                <a:lnTo>
                  <a:pt x="22778" y="1205693"/>
                </a:lnTo>
                <a:lnTo>
                  <a:pt x="32779" y="1264029"/>
                </a:lnTo>
                <a:lnTo>
                  <a:pt x="44437" y="1321086"/>
                </a:lnTo>
                <a:lnTo>
                  <a:pt x="57693" y="1376773"/>
                </a:lnTo>
                <a:lnTo>
                  <a:pt x="72483" y="1430998"/>
                </a:lnTo>
                <a:lnTo>
                  <a:pt x="88747" y="1483668"/>
                </a:lnTo>
                <a:lnTo>
                  <a:pt x="106424" y="1534691"/>
                </a:lnTo>
                <a:lnTo>
                  <a:pt x="125452" y="1583975"/>
                </a:lnTo>
                <a:lnTo>
                  <a:pt x="145770" y="1631428"/>
                </a:lnTo>
                <a:lnTo>
                  <a:pt x="167316" y="1676958"/>
                </a:lnTo>
                <a:lnTo>
                  <a:pt x="190030" y="1720473"/>
                </a:lnTo>
                <a:lnTo>
                  <a:pt x="213849" y="1761881"/>
                </a:lnTo>
                <a:lnTo>
                  <a:pt x="238713" y="1801089"/>
                </a:lnTo>
                <a:lnTo>
                  <a:pt x="264559" y="1838006"/>
                </a:lnTo>
                <a:lnTo>
                  <a:pt x="291328" y="1872539"/>
                </a:lnTo>
                <a:lnTo>
                  <a:pt x="318957" y="1904597"/>
                </a:lnTo>
                <a:lnTo>
                  <a:pt x="347384" y="1934087"/>
                </a:lnTo>
                <a:lnTo>
                  <a:pt x="376550" y="1960916"/>
                </a:lnTo>
                <a:lnTo>
                  <a:pt x="406392" y="1984994"/>
                </a:lnTo>
                <a:lnTo>
                  <a:pt x="467859" y="2024525"/>
                </a:lnTo>
                <a:lnTo>
                  <a:pt x="531295" y="2051943"/>
                </a:lnTo>
                <a:lnTo>
                  <a:pt x="596209" y="2066511"/>
                </a:lnTo>
                <a:lnTo>
                  <a:pt x="629067" y="2068746"/>
                </a:lnTo>
                <a:lnTo>
                  <a:pt x="662110" y="2067493"/>
                </a:lnTo>
                <a:lnTo>
                  <a:pt x="726740" y="2054573"/>
                </a:lnTo>
                <a:lnTo>
                  <a:pt x="787935" y="2028471"/>
                </a:lnTo>
                <a:lnTo>
                  <a:pt x="845346" y="1990001"/>
                </a:lnTo>
                <a:lnTo>
                  <a:pt x="898623" y="1939977"/>
                </a:lnTo>
                <a:lnTo>
                  <a:pt x="923603" y="1910886"/>
                </a:lnTo>
                <a:lnTo>
                  <a:pt x="947419" y="1879211"/>
                </a:lnTo>
                <a:lnTo>
                  <a:pt x="970026" y="1845055"/>
                </a:lnTo>
                <a:lnTo>
                  <a:pt x="991382" y="1808518"/>
                </a:lnTo>
                <a:lnTo>
                  <a:pt x="1011443" y="1769703"/>
                </a:lnTo>
                <a:lnTo>
                  <a:pt x="1030166" y="1728711"/>
                </a:lnTo>
                <a:lnTo>
                  <a:pt x="1047505" y="1685643"/>
                </a:lnTo>
                <a:lnTo>
                  <a:pt x="1063419" y="1640602"/>
                </a:lnTo>
                <a:lnTo>
                  <a:pt x="1077863" y="1593690"/>
                </a:lnTo>
                <a:lnTo>
                  <a:pt x="1090794" y="1545007"/>
                </a:lnTo>
                <a:lnTo>
                  <a:pt x="1102168" y="1494655"/>
                </a:lnTo>
                <a:lnTo>
                  <a:pt x="1111942" y="1442737"/>
                </a:lnTo>
                <a:lnTo>
                  <a:pt x="1120071" y="1389354"/>
                </a:lnTo>
                <a:lnTo>
                  <a:pt x="1126512" y="1334608"/>
                </a:lnTo>
                <a:lnTo>
                  <a:pt x="1131222" y="1278600"/>
                </a:lnTo>
                <a:lnTo>
                  <a:pt x="1134157" y="1221431"/>
                </a:lnTo>
                <a:lnTo>
                  <a:pt x="1135273" y="1163205"/>
                </a:lnTo>
                <a:lnTo>
                  <a:pt x="1134527" y="1104022"/>
                </a:lnTo>
                <a:lnTo>
                  <a:pt x="1131875" y="1043983"/>
                </a:lnTo>
                <a:lnTo>
                  <a:pt x="1127273" y="983192"/>
                </a:lnTo>
                <a:lnTo>
                  <a:pt x="1120772" y="922576"/>
                </a:lnTo>
                <a:lnTo>
                  <a:pt x="1112491" y="863053"/>
                </a:lnTo>
                <a:lnTo>
                  <a:pt x="1102490" y="804717"/>
                </a:lnTo>
                <a:lnTo>
                  <a:pt x="1090832" y="747660"/>
                </a:lnTo>
                <a:lnTo>
                  <a:pt x="1077577" y="691973"/>
                </a:lnTo>
                <a:lnTo>
                  <a:pt x="1062786" y="637748"/>
                </a:lnTo>
                <a:lnTo>
                  <a:pt x="1046522" y="585078"/>
                </a:lnTo>
                <a:lnTo>
                  <a:pt x="1028845" y="534055"/>
                </a:lnTo>
                <a:lnTo>
                  <a:pt x="1009817" y="484771"/>
                </a:lnTo>
                <a:lnTo>
                  <a:pt x="989499" y="437318"/>
                </a:lnTo>
                <a:lnTo>
                  <a:pt x="967953" y="391787"/>
                </a:lnTo>
                <a:lnTo>
                  <a:pt x="945240" y="348272"/>
                </a:lnTo>
                <a:lnTo>
                  <a:pt x="921420" y="306865"/>
                </a:lnTo>
                <a:lnTo>
                  <a:pt x="896557" y="267656"/>
                </a:lnTo>
                <a:lnTo>
                  <a:pt x="870710" y="230740"/>
                </a:lnTo>
                <a:lnTo>
                  <a:pt x="843942" y="196206"/>
                </a:lnTo>
                <a:lnTo>
                  <a:pt x="816313" y="164149"/>
                </a:lnTo>
                <a:lnTo>
                  <a:pt x="787885" y="134659"/>
                </a:lnTo>
                <a:lnTo>
                  <a:pt x="758720" y="107829"/>
                </a:lnTo>
                <a:lnTo>
                  <a:pt x="728878" y="83752"/>
                </a:lnTo>
                <a:lnTo>
                  <a:pt x="667411" y="44220"/>
                </a:lnTo>
                <a:lnTo>
                  <a:pt x="603975" y="16802"/>
                </a:lnTo>
                <a:lnTo>
                  <a:pt x="539061" y="2234"/>
                </a:lnTo>
                <a:lnTo>
                  <a:pt x="506203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76088" y="1792223"/>
            <a:ext cx="248412" cy="248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31891" y="5753100"/>
            <a:ext cx="246887" cy="248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91555" y="2467355"/>
            <a:ext cx="248412" cy="248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87696" y="4267200"/>
            <a:ext cx="246887" cy="248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41135" y="3054095"/>
            <a:ext cx="248412" cy="246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905500" y="3771900"/>
            <a:ext cx="248412" cy="248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26352" y="4267200"/>
            <a:ext cx="248411" cy="248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01640" y="4943855"/>
            <a:ext cx="246887" cy="248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72071" y="5033771"/>
            <a:ext cx="246887" cy="2468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075931" y="5663184"/>
            <a:ext cx="248411" cy="248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51832" y="1987295"/>
            <a:ext cx="585470" cy="541020"/>
          </a:xfrm>
          <a:custGeom>
            <a:avLst/>
            <a:gdLst/>
            <a:ahLst/>
            <a:cxnLst/>
            <a:rect l="l" t="t" r="r" b="b"/>
            <a:pathLst>
              <a:path w="585470" h="541019">
                <a:moveTo>
                  <a:pt x="585215" y="0"/>
                </a:moveTo>
                <a:lnTo>
                  <a:pt x="0" y="5410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72684" y="1987295"/>
            <a:ext cx="224154" cy="541020"/>
          </a:xfrm>
          <a:custGeom>
            <a:avLst/>
            <a:gdLst/>
            <a:ahLst/>
            <a:cxnLst/>
            <a:rect l="l" t="t" r="r" b="b"/>
            <a:pathLst>
              <a:path w="224154" h="541019">
                <a:moveTo>
                  <a:pt x="0" y="0"/>
                </a:moveTo>
                <a:lnTo>
                  <a:pt x="224028" y="5410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57932" y="2683084"/>
            <a:ext cx="373380" cy="411480"/>
          </a:xfrm>
          <a:custGeom>
            <a:avLst/>
            <a:gdLst/>
            <a:ahLst/>
            <a:cxnLst/>
            <a:rect l="l" t="t" r="r" b="b"/>
            <a:pathLst>
              <a:path w="373379" h="411480">
                <a:moveTo>
                  <a:pt x="9563" y="41770"/>
                </a:moveTo>
                <a:lnTo>
                  <a:pt x="0" y="50126"/>
                </a:lnTo>
                <a:lnTo>
                  <a:pt x="50126" y="107518"/>
                </a:lnTo>
                <a:lnTo>
                  <a:pt x="59690" y="99161"/>
                </a:lnTo>
                <a:lnTo>
                  <a:pt x="9563" y="41770"/>
                </a:lnTo>
                <a:close/>
              </a:path>
              <a:path w="373379" h="411480">
                <a:moveTo>
                  <a:pt x="38265" y="16713"/>
                </a:moveTo>
                <a:lnTo>
                  <a:pt x="19126" y="33413"/>
                </a:lnTo>
                <a:lnTo>
                  <a:pt x="69253" y="90805"/>
                </a:lnTo>
                <a:lnTo>
                  <a:pt x="88392" y="74104"/>
                </a:lnTo>
                <a:lnTo>
                  <a:pt x="38265" y="16713"/>
                </a:lnTo>
                <a:close/>
              </a:path>
              <a:path w="373379" h="411480">
                <a:moveTo>
                  <a:pt x="57391" y="0"/>
                </a:moveTo>
                <a:lnTo>
                  <a:pt x="47828" y="8356"/>
                </a:lnTo>
                <a:lnTo>
                  <a:pt x="97955" y="65747"/>
                </a:lnTo>
                <a:lnTo>
                  <a:pt x="107518" y="57391"/>
                </a:lnTo>
                <a:lnTo>
                  <a:pt x="57391" y="0"/>
                </a:lnTo>
                <a:close/>
              </a:path>
              <a:path w="373379" h="411480">
                <a:moveTo>
                  <a:pt x="109816" y="156552"/>
                </a:moveTo>
                <a:lnTo>
                  <a:pt x="100253" y="164909"/>
                </a:lnTo>
                <a:lnTo>
                  <a:pt x="150380" y="222300"/>
                </a:lnTo>
                <a:lnTo>
                  <a:pt x="159943" y="213944"/>
                </a:lnTo>
                <a:lnTo>
                  <a:pt x="109816" y="156552"/>
                </a:lnTo>
                <a:close/>
              </a:path>
              <a:path w="373379" h="411480">
                <a:moveTo>
                  <a:pt x="138518" y="131495"/>
                </a:moveTo>
                <a:lnTo>
                  <a:pt x="119380" y="148196"/>
                </a:lnTo>
                <a:lnTo>
                  <a:pt x="169506" y="205587"/>
                </a:lnTo>
                <a:lnTo>
                  <a:pt x="188645" y="188887"/>
                </a:lnTo>
                <a:lnTo>
                  <a:pt x="138518" y="131495"/>
                </a:lnTo>
                <a:close/>
              </a:path>
              <a:path w="373379" h="411480">
                <a:moveTo>
                  <a:pt x="157645" y="114782"/>
                </a:moveTo>
                <a:lnTo>
                  <a:pt x="148082" y="123139"/>
                </a:lnTo>
                <a:lnTo>
                  <a:pt x="198208" y="180530"/>
                </a:lnTo>
                <a:lnTo>
                  <a:pt x="207772" y="172173"/>
                </a:lnTo>
                <a:lnTo>
                  <a:pt x="157645" y="114782"/>
                </a:lnTo>
                <a:close/>
              </a:path>
              <a:path w="373379" h="411480">
                <a:moveTo>
                  <a:pt x="210070" y="271335"/>
                </a:moveTo>
                <a:lnTo>
                  <a:pt x="200507" y="279692"/>
                </a:lnTo>
                <a:lnTo>
                  <a:pt x="250634" y="337083"/>
                </a:lnTo>
                <a:lnTo>
                  <a:pt x="260197" y="328726"/>
                </a:lnTo>
                <a:lnTo>
                  <a:pt x="210070" y="271335"/>
                </a:lnTo>
                <a:close/>
              </a:path>
              <a:path w="373379" h="411480">
                <a:moveTo>
                  <a:pt x="238772" y="246278"/>
                </a:moveTo>
                <a:lnTo>
                  <a:pt x="219633" y="262978"/>
                </a:lnTo>
                <a:lnTo>
                  <a:pt x="269760" y="320370"/>
                </a:lnTo>
                <a:lnTo>
                  <a:pt x="288899" y="303669"/>
                </a:lnTo>
                <a:lnTo>
                  <a:pt x="238772" y="246278"/>
                </a:lnTo>
                <a:close/>
              </a:path>
              <a:path w="373379" h="411480">
                <a:moveTo>
                  <a:pt x="257898" y="229565"/>
                </a:moveTo>
                <a:lnTo>
                  <a:pt x="248335" y="237921"/>
                </a:lnTo>
                <a:lnTo>
                  <a:pt x="298462" y="295313"/>
                </a:lnTo>
                <a:lnTo>
                  <a:pt x="308025" y="286956"/>
                </a:lnTo>
                <a:lnTo>
                  <a:pt x="257898" y="229565"/>
                </a:lnTo>
                <a:close/>
              </a:path>
              <a:path w="373379" h="411480">
                <a:moveTo>
                  <a:pt x="310324" y="386118"/>
                </a:moveTo>
                <a:lnTo>
                  <a:pt x="300761" y="394474"/>
                </a:lnTo>
                <a:lnTo>
                  <a:pt x="315468" y="411314"/>
                </a:lnTo>
                <a:lnTo>
                  <a:pt x="325031" y="402958"/>
                </a:lnTo>
                <a:lnTo>
                  <a:pt x="310324" y="386118"/>
                </a:lnTo>
                <a:close/>
              </a:path>
              <a:path w="373379" h="411480">
                <a:moveTo>
                  <a:pt x="339026" y="361061"/>
                </a:moveTo>
                <a:lnTo>
                  <a:pt x="319887" y="377761"/>
                </a:lnTo>
                <a:lnTo>
                  <a:pt x="334594" y="394601"/>
                </a:lnTo>
                <a:lnTo>
                  <a:pt x="353733" y="377901"/>
                </a:lnTo>
                <a:lnTo>
                  <a:pt x="339026" y="361061"/>
                </a:lnTo>
                <a:close/>
              </a:path>
              <a:path w="373379" h="411480">
                <a:moveTo>
                  <a:pt x="358152" y="344347"/>
                </a:moveTo>
                <a:lnTo>
                  <a:pt x="348589" y="352704"/>
                </a:lnTo>
                <a:lnTo>
                  <a:pt x="363296" y="369544"/>
                </a:lnTo>
                <a:lnTo>
                  <a:pt x="372859" y="361188"/>
                </a:lnTo>
                <a:lnTo>
                  <a:pt x="358152" y="344347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12179" y="3293364"/>
            <a:ext cx="134620" cy="495300"/>
          </a:xfrm>
          <a:custGeom>
            <a:avLst/>
            <a:gdLst/>
            <a:ahLst/>
            <a:cxnLst/>
            <a:rect l="l" t="t" r="r" b="b"/>
            <a:pathLst>
              <a:path w="134620" h="495300">
                <a:moveTo>
                  <a:pt x="134112" y="0"/>
                </a:moveTo>
                <a:lnTo>
                  <a:pt x="0" y="4953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81244" y="3968496"/>
            <a:ext cx="539750" cy="361315"/>
          </a:xfrm>
          <a:custGeom>
            <a:avLst/>
            <a:gdLst/>
            <a:ahLst/>
            <a:cxnLst/>
            <a:rect l="l" t="t" r="r" b="b"/>
            <a:pathLst>
              <a:path w="539750" h="361314">
                <a:moveTo>
                  <a:pt x="539496" y="0"/>
                </a:moveTo>
                <a:lnTo>
                  <a:pt x="0" y="36118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46291" y="3922776"/>
            <a:ext cx="541020" cy="360045"/>
          </a:xfrm>
          <a:custGeom>
            <a:avLst/>
            <a:gdLst/>
            <a:ahLst/>
            <a:cxnLst/>
            <a:rect l="l" t="t" r="r" b="b"/>
            <a:pathLst>
              <a:path w="541020" h="360045">
                <a:moveTo>
                  <a:pt x="0" y="0"/>
                </a:moveTo>
                <a:lnTo>
                  <a:pt x="541020" y="3596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37047" y="4507991"/>
            <a:ext cx="224154" cy="451484"/>
          </a:xfrm>
          <a:custGeom>
            <a:avLst/>
            <a:gdLst/>
            <a:ahLst/>
            <a:cxnLst/>
            <a:rect l="l" t="t" r="r" b="b"/>
            <a:pathLst>
              <a:path w="224154" h="451485">
                <a:moveTo>
                  <a:pt x="0" y="0"/>
                </a:moveTo>
                <a:lnTo>
                  <a:pt x="224028" y="45110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77384" y="4507991"/>
            <a:ext cx="269875" cy="631190"/>
          </a:xfrm>
          <a:custGeom>
            <a:avLst/>
            <a:gdLst/>
            <a:ahLst/>
            <a:cxnLst/>
            <a:rect l="l" t="t" r="r" b="b"/>
            <a:pathLst>
              <a:path w="269875" h="631189">
                <a:moveTo>
                  <a:pt x="269748" y="0"/>
                </a:moveTo>
                <a:lnTo>
                  <a:pt x="0" y="63093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82005" y="5139690"/>
            <a:ext cx="180340" cy="675640"/>
          </a:xfrm>
          <a:custGeom>
            <a:avLst/>
            <a:gdLst/>
            <a:ahLst/>
            <a:cxnLst/>
            <a:rect l="l" t="t" r="r" b="b"/>
            <a:pathLst>
              <a:path w="180339" h="675639">
                <a:moveTo>
                  <a:pt x="179832" y="0"/>
                </a:moveTo>
                <a:lnTo>
                  <a:pt x="0" y="675132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731507" y="4507991"/>
            <a:ext cx="45720" cy="541020"/>
          </a:xfrm>
          <a:custGeom>
            <a:avLst/>
            <a:gdLst/>
            <a:ahLst/>
            <a:cxnLst/>
            <a:rect l="l" t="t" r="r" b="b"/>
            <a:pathLst>
              <a:path w="45720" h="541020">
                <a:moveTo>
                  <a:pt x="0" y="0"/>
                </a:moveTo>
                <a:lnTo>
                  <a:pt x="45720" y="54101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865619" y="4463796"/>
            <a:ext cx="451484" cy="495300"/>
          </a:xfrm>
          <a:custGeom>
            <a:avLst/>
            <a:gdLst/>
            <a:ahLst/>
            <a:cxnLst/>
            <a:rect l="l" t="t" r="r" b="b"/>
            <a:pathLst>
              <a:path w="451484" h="495300">
                <a:moveTo>
                  <a:pt x="0" y="0"/>
                </a:moveTo>
                <a:lnTo>
                  <a:pt x="451104" y="4952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866381" y="5273802"/>
            <a:ext cx="271780" cy="405765"/>
          </a:xfrm>
          <a:custGeom>
            <a:avLst/>
            <a:gdLst/>
            <a:ahLst/>
            <a:cxnLst/>
            <a:rect l="l" t="t" r="r" b="b"/>
            <a:pathLst>
              <a:path w="271779" h="405764">
                <a:moveTo>
                  <a:pt x="0" y="0"/>
                </a:moveTo>
                <a:lnTo>
                  <a:pt x="271272" y="405384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460365" y="5116499"/>
            <a:ext cx="1286510" cy="1066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i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20943" y="3495573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40166" y="3214173"/>
            <a:ext cx="1202690" cy="2509520"/>
          </a:xfrm>
          <a:custGeom>
            <a:avLst/>
            <a:gdLst/>
            <a:ahLst/>
            <a:cxnLst/>
            <a:rect l="l" t="t" r="r" b="b"/>
            <a:pathLst>
              <a:path w="1202690" h="2509520">
                <a:moveTo>
                  <a:pt x="0" y="0"/>
                </a:moveTo>
                <a:lnTo>
                  <a:pt x="47699" y="25655"/>
                </a:lnTo>
                <a:lnTo>
                  <a:pt x="95174" y="51460"/>
                </a:lnTo>
                <a:lnTo>
                  <a:pt x="142352" y="77457"/>
                </a:lnTo>
                <a:lnTo>
                  <a:pt x="189162" y="103690"/>
                </a:lnTo>
                <a:lnTo>
                  <a:pt x="235532" y="130201"/>
                </a:lnTo>
                <a:lnTo>
                  <a:pt x="281390" y="157033"/>
                </a:lnTo>
                <a:lnTo>
                  <a:pt x="326664" y="184228"/>
                </a:lnTo>
                <a:lnTo>
                  <a:pt x="371281" y="211830"/>
                </a:lnTo>
                <a:lnTo>
                  <a:pt x="415172" y="239881"/>
                </a:lnTo>
                <a:lnTo>
                  <a:pt x="458262" y="268423"/>
                </a:lnTo>
                <a:lnTo>
                  <a:pt x="500481" y="297500"/>
                </a:lnTo>
                <a:lnTo>
                  <a:pt x="541757" y="327155"/>
                </a:lnTo>
                <a:lnTo>
                  <a:pt x="582017" y="357429"/>
                </a:lnTo>
                <a:lnTo>
                  <a:pt x="621190" y="388366"/>
                </a:lnTo>
                <a:lnTo>
                  <a:pt x="659205" y="420009"/>
                </a:lnTo>
                <a:lnTo>
                  <a:pt x="695988" y="452401"/>
                </a:lnTo>
                <a:lnTo>
                  <a:pt x="731469" y="485583"/>
                </a:lnTo>
                <a:lnTo>
                  <a:pt x="765575" y="519599"/>
                </a:lnTo>
                <a:lnTo>
                  <a:pt x="798234" y="554492"/>
                </a:lnTo>
                <a:lnTo>
                  <a:pt x="829376" y="590304"/>
                </a:lnTo>
                <a:lnTo>
                  <a:pt x="858926" y="627078"/>
                </a:lnTo>
                <a:lnTo>
                  <a:pt x="886815" y="664857"/>
                </a:lnTo>
                <a:lnTo>
                  <a:pt x="913329" y="704367"/>
                </a:lnTo>
                <a:lnTo>
                  <a:pt x="938540" y="745802"/>
                </a:lnTo>
                <a:lnTo>
                  <a:pt x="962467" y="788987"/>
                </a:lnTo>
                <a:lnTo>
                  <a:pt x="985129" y="833746"/>
                </a:lnTo>
                <a:lnTo>
                  <a:pt x="1006547" y="879906"/>
                </a:lnTo>
                <a:lnTo>
                  <a:pt x="1026739" y="927291"/>
                </a:lnTo>
                <a:lnTo>
                  <a:pt x="1045724" y="975726"/>
                </a:lnTo>
                <a:lnTo>
                  <a:pt x="1063522" y="1025035"/>
                </a:lnTo>
                <a:lnTo>
                  <a:pt x="1080152" y="1075045"/>
                </a:lnTo>
                <a:lnTo>
                  <a:pt x="1095633" y="1125580"/>
                </a:lnTo>
                <a:lnTo>
                  <a:pt x="1109985" y="1176465"/>
                </a:lnTo>
                <a:lnTo>
                  <a:pt x="1123227" y="1227524"/>
                </a:lnTo>
                <a:lnTo>
                  <a:pt x="1135378" y="1278584"/>
                </a:lnTo>
                <a:lnTo>
                  <a:pt x="1146458" y="1329469"/>
                </a:lnTo>
                <a:lnTo>
                  <a:pt x="1156485" y="1380004"/>
                </a:lnTo>
                <a:lnTo>
                  <a:pt x="1165479" y="1430013"/>
                </a:lnTo>
                <a:lnTo>
                  <a:pt x="1173460" y="1479323"/>
                </a:lnTo>
                <a:lnTo>
                  <a:pt x="1180446" y="1527758"/>
                </a:lnTo>
                <a:lnTo>
                  <a:pt x="1186458" y="1575143"/>
                </a:lnTo>
                <a:lnTo>
                  <a:pt x="1191513" y="1621302"/>
                </a:lnTo>
                <a:lnTo>
                  <a:pt x="1195632" y="1666062"/>
                </a:lnTo>
                <a:lnTo>
                  <a:pt x="1198834" y="1709247"/>
                </a:lnTo>
                <a:lnTo>
                  <a:pt x="1201137" y="1750682"/>
                </a:lnTo>
                <a:lnTo>
                  <a:pt x="1202563" y="1790192"/>
                </a:lnTo>
                <a:lnTo>
                  <a:pt x="1202356" y="1846744"/>
                </a:lnTo>
                <a:lnTo>
                  <a:pt x="1198909" y="1901031"/>
                </a:lnTo>
                <a:lnTo>
                  <a:pt x="1192442" y="1953208"/>
                </a:lnTo>
                <a:lnTo>
                  <a:pt x="1183171" y="2003426"/>
                </a:lnTo>
                <a:lnTo>
                  <a:pt x="1171316" y="2051841"/>
                </a:lnTo>
                <a:lnTo>
                  <a:pt x="1157095" y="2098604"/>
                </a:lnTo>
                <a:lnTo>
                  <a:pt x="1140727" y="2143870"/>
                </a:lnTo>
                <a:lnTo>
                  <a:pt x="1122430" y="2187792"/>
                </a:lnTo>
                <a:lnTo>
                  <a:pt x="1102423" y="2230524"/>
                </a:lnTo>
                <a:lnTo>
                  <a:pt x="1080923" y="2272218"/>
                </a:lnTo>
                <a:lnTo>
                  <a:pt x="1058150" y="2313029"/>
                </a:lnTo>
                <a:lnTo>
                  <a:pt x="1034322" y="2353110"/>
                </a:lnTo>
                <a:lnTo>
                  <a:pt x="1009657" y="2392614"/>
                </a:lnTo>
                <a:lnTo>
                  <a:pt x="984374" y="2431695"/>
                </a:lnTo>
                <a:lnTo>
                  <a:pt x="958691" y="2470507"/>
                </a:lnTo>
                <a:lnTo>
                  <a:pt x="932827" y="2509202"/>
                </a:lnTo>
              </a:path>
            </a:pathLst>
          </a:custGeom>
          <a:ln w="38100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38487" y="3160012"/>
            <a:ext cx="213360" cy="173990"/>
          </a:xfrm>
          <a:custGeom>
            <a:avLst/>
            <a:gdLst/>
            <a:ahLst/>
            <a:cxnLst/>
            <a:rect l="l" t="t" r="r" b="b"/>
            <a:pathLst>
              <a:path w="213360" h="173989">
                <a:moveTo>
                  <a:pt x="0" y="0"/>
                </a:moveTo>
                <a:lnTo>
                  <a:pt x="123367" y="173621"/>
                </a:lnTo>
                <a:lnTo>
                  <a:pt x="100888" y="53733"/>
                </a:lnTo>
                <a:lnTo>
                  <a:pt x="212915" y="5486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649762" y="2757145"/>
            <a:ext cx="933450" cy="2666365"/>
          </a:xfrm>
          <a:custGeom>
            <a:avLst/>
            <a:gdLst/>
            <a:ahLst/>
            <a:cxnLst/>
            <a:rect l="l" t="t" r="r" b="b"/>
            <a:pathLst>
              <a:path w="933450" h="2666365">
                <a:moveTo>
                  <a:pt x="933234" y="0"/>
                </a:moveTo>
                <a:lnTo>
                  <a:pt x="901353" y="43034"/>
                </a:lnTo>
                <a:lnTo>
                  <a:pt x="869610" y="86067"/>
                </a:lnTo>
                <a:lnTo>
                  <a:pt x="838049" y="129089"/>
                </a:lnTo>
                <a:lnTo>
                  <a:pt x="806713" y="172095"/>
                </a:lnTo>
                <a:lnTo>
                  <a:pt x="775647" y="215078"/>
                </a:lnTo>
                <a:lnTo>
                  <a:pt x="744894" y="258029"/>
                </a:lnTo>
                <a:lnTo>
                  <a:pt x="714498" y="300943"/>
                </a:lnTo>
                <a:lnTo>
                  <a:pt x="684503" y="343812"/>
                </a:lnTo>
                <a:lnTo>
                  <a:pt x="654953" y="386630"/>
                </a:lnTo>
                <a:lnTo>
                  <a:pt x="625891" y="429388"/>
                </a:lnTo>
                <a:lnTo>
                  <a:pt x="597362" y="472081"/>
                </a:lnTo>
                <a:lnTo>
                  <a:pt x="569409" y="514701"/>
                </a:lnTo>
                <a:lnTo>
                  <a:pt x="542077" y="557241"/>
                </a:lnTo>
                <a:lnTo>
                  <a:pt x="515408" y="599694"/>
                </a:lnTo>
                <a:lnTo>
                  <a:pt x="489447" y="642053"/>
                </a:lnTo>
                <a:lnTo>
                  <a:pt x="464237" y="684311"/>
                </a:lnTo>
                <a:lnTo>
                  <a:pt x="439824" y="726462"/>
                </a:lnTo>
                <a:lnTo>
                  <a:pt x="416249" y="768497"/>
                </a:lnTo>
                <a:lnTo>
                  <a:pt x="393557" y="810410"/>
                </a:lnTo>
                <a:lnTo>
                  <a:pt x="371793" y="852195"/>
                </a:lnTo>
                <a:lnTo>
                  <a:pt x="347440" y="900935"/>
                </a:lnTo>
                <a:lnTo>
                  <a:pt x="324002" y="949855"/>
                </a:lnTo>
                <a:lnTo>
                  <a:pt x="301471" y="998895"/>
                </a:lnTo>
                <a:lnTo>
                  <a:pt x="279838" y="1047998"/>
                </a:lnTo>
                <a:lnTo>
                  <a:pt x="259095" y="1097104"/>
                </a:lnTo>
                <a:lnTo>
                  <a:pt x="239233" y="1146156"/>
                </a:lnTo>
                <a:lnTo>
                  <a:pt x="220245" y="1195096"/>
                </a:lnTo>
                <a:lnTo>
                  <a:pt x="202122" y="1243865"/>
                </a:lnTo>
                <a:lnTo>
                  <a:pt x="184856" y="1292405"/>
                </a:lnTo>
                <a:lnTo>
                  <a:pt x="168438" y="1340657"/>
                </a:lnTo>
                <a:lnTo>
                  <a:pt x="152860" y="1388563"/>
                </a:lnTo>
                <a:lnTo>
                  <a:pt x="138114" y="1436066"/>
                </a:lnTo>
                <a:lnTo>
                  <a:pt x="124191" y="1483106"/>
                </a:lnTo>
                <a:lnTo>
                  <a:pt x="111084" y="1529625"/>
                </a:lnTo>
                <a:lnTo>
                  <a:pt x="98783" y="1575565"/>
                </a:lnTo>
                <a:lnTo>
                  <a:pt x="87280" y="1620868"/>
                </a:lnTo>
                <a:lnTo>
                  <a:pt x="76568" y="1665476"/>
                </a:lnTo>
                <a:lnTo>
                  <a:pt x="66638" y="1709330"/>
                </a:lnTo>
                <a:lnTo>
                  <a:pt x="57481" y="1752371"/>
                </a:lnTo>
                <a:lnTo>
                  <a:pt x="46730" y="1806738"/>
                </a:lnTo>
                <a:lnTo>
                  <a:pt x="36780" y="1861664"/>
                </a:lnTo>
                <a:lnTo>
                  <a:pt x="27756" y="1916819"/>
                </a:lnTo>
                <a:lnTo>
                  <a:pt x="19781" y="1971873"/>
                </a:lnTo>
                <a:lnTo>
                  <a:pt x="12981" y="2026495"/>
                </a:lnTo>
                <a:lnTo>
                  <a:pt x="7478" y="2080355"/>
                </a:lnTo>
                <a:lnTo>
                  <a:pt x="3397" y="2133123"/>
                </a:lnTo>
                <a:lnTo>
                  <a:pt x="863" y="2184469"/>
                </a:lnTo>
                <a:lnTo>
                  <a:pt x="0" y="2234062"/>
                </a:lnTo>
                <a:lnTo>
                  <a:pt x="931" y="2281572"/>
                </a:lnTo>
                <a:lnTo>
                  <a:pt x="3781" y="2326669"/>
                </a:lnTo>
                <a:lnTo>
                  <a:pt x="8674" y="2369023"/>
                </a:lnTo>
                <a:lnTo>
                  <a:pt x="15735" y="2408303"/>
                </a:lnTo>
                <a:lnTo>
                  <a:pt x="36856" y="2476322"/>
                </a:lnTo>
                <a:lnTo>
                  <a:pt x="60452" y="2518773"/>
                </a:lnTo>
                <a:lnTo>
                  <a:pt x="91344" y="2555690"/>
                </a:lnTo>
                <a:lnTo>
                  <a:pt x="128256" y="2587158"/>
                </a:lnTo>
                <a:lnTo>
                  <a:pt x="169912" y="2613263"/>
                </a:lnTo>
                <a:lnTo>
                  <a:pt x="215035" y="2634091"/>
                </a:lnTo>
                <a:lnTo>
                  <a:pt x="262349" y="2649727"/>
                </a:lnTo>
                <a:lnTo>
                  <a:pt x="310579" y="2660257"/>
                </a:lnTo>
                <a:lnTo>
                  <a:pt x="358447" y="2665767"/>
                </a:lnTo>
                <a:lnTo>
                  <a:pt x="404677" y="2666344"/>
                </a:lnTo>
                <a:lnTo>
                  <a:pt x="447993" y="2662072"/>
                </a:lnTo>
                <a:lnTo>
                  <a:pt x="486912" y="2651058"/>
                </a:lnTo>
                <a:lnTo>
                  <a:pt x="527857" y="2631269"/>
                </a:lnTo>
                <a:lnTo>
                  <a:pt x="570097" y="2604402"/>
                </a:lnTo>
                <a:lnTo>
                  <a:pt x="612903" y="2572153"/>
                </a:lnTo>
                <a:lnTo>
                  <a:pt x="655544" y="2536218"/>
                </a:lnTo>
                <a:lnTo>
                  <a:pt x="697292" y="2498293"/>
                </a:lnTo>
                <a:lnTo>
                  <a:pt x="737414" y="2460075"/>
                </a:lnTo>
                <a:lnTo>
                  <a:pt x="775183" y="2423261"/>
                </a:lnTo>
                <a:lnTo>
                  <a:pt x="809869" y="2389545"/>
                </a:lnTo>
                <a:lnTo>
                  <a:pt x="840740" y="2360625"/>
                </a:lnTo>
                <a:lnTo>
                  <a:pt x="867067" y="2338197"/>
                </a:lnTo>
              </a:path>
            </a:pathLst>
          </a:custGeom>
          <a:ln w="38100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61623" y="2664714"/>
            <a:ext cx="190131" cy="2097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906324" y="2992945"/>
            <a:ext cx="322008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suppose </a:t>
            </a:r>
            <a:r>
              <a:rPr dirty="0" sz="2400" spc="-10">
                <a:latin typeface="Calibri"/>
                <a:cs typeface="Calibri"/>
              </a:rPr>
              <a:t>that </a:t>
            </a:r>
            <a:r>
              <a:rPr dirty="0" sz="2400" spc="-5" b="1">
                <a:solidFill>
                  <a:srgbClr val="0000CC"/>
                </a:solidFill>
                <a:latin typeface="Calibri"/>
                <a:cs typeface="Calibri"/>
              </a:rPr>
              <a:t>every  </a:t>
            </a:r>
            <a:r>
              <a:rPr dirty="0" sz="2400" spc="-10">
                <a:latin typeface="Calibri"/>
                <a:cs typeface="Calibri"/>
              </a:rPr>
              <a:t>subtree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 i="1">
                <a:latin typeface="Calibri"/>
                <a:cs typeface="Calibri"/>
              </a:rPr>
              <a:t>v </a:t>
            </a:r>
            <a:r>
              <a:rPr dirty="0" sz="2400" spc="-5">
                <a:latin typeface="Calibri"/>
                <a:cs typeface="Calibri"/>
              </a:rPr>
              <a:t>has </a:t>
            </a:r>
            <a:r>
              <a:rPr dirty="0" sz="2400">
                <a:latin typeface="Calibri"/>
                <a:cs typeface="Calibri"/>
              </a:rPr>
              <a:t>a back  </a:t>
            </a:r>
            <a:r>
              <a:rPr dirty="0" sz="2400" spc="-10">
                <a:latin typeface="Calibri"/>
                <a:cs typeface="Calibri"/>
              </a:rPr>
              <a:t>edge </a:t>
            </a:r>
            <a:r>
              <a:rPr dirty="0" sz="2400" spc="-15">
                <a:latin typeface="Calibri"/>
                <a:cs typeface="Calibri"/>
              </a:rPr>
              <a:t>to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10">
                <a:latin typeface="Calibri"/>
                <a:cs typeface="Calibri"/>
              </a:rPr>
              <a:t>proper ancestor 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 spc="-75" i="1">
                <a:latin typeface="Calibri"/>
                <a:cs typeface="Calibri"/>
              </a:rPr>
              <a:t>v, </a:t>
            </a:r>
            <a:r>
              <a:rPr dirty="0" sz="2400" spc="-5">
                <a:latin typeface="Calibri"/>
                <a:cs typeface="Calibri"/>
              </a:rPr>
              <a:t>and, both </a:t>
            </a:r>
            <a:r>
              <a:rPr dirty="0" sz="2400" i="1">
                <a:latin typeface="Calibri"/>
                <a:cs typeface="Calibri"/>
              </a:rPr>
              <a:t>x</a:t>
            </a:r>
            <a:r>
              <a:rPr dirty="0" sz="2400">
                <a:latin typeface="Calibri"/>
                <a:cs typeface="Calibri"/>
              </a:rPr>
              <a:t>, </a:t>
            </a:r>
            <a:r>
              <a:rPr dirty="0" sz="2400" i="1">
                <a:latin typeface="Calibri"/>
                <a:cs typeface="Calibri"/>
              </a:rPr>
              <a:t>y </a:t>
            </a:r>
            <a:r>
              <a:rPr dirty="0" sz="2400" spc="-25">
                <a:latin typeface="Calibri"/>
                <a:cs typeface="Calibri"/>
              </a:rPr>
              <a:t>are  </a:t>
            </a:r>
            <a:r>
              <a:rPr dirty="0" sz="2400" spc="-5">
                <a:latin typeface="Calibri"/>
                <a:cs typeface="Calibri"/>
              </a:rPr>
              <a:t>descendants of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v</a:t>
            </a:r>
            <a:r>
              <a:rPr dirty="0" sz="240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63879" y="224028"/>
            <a:ext cx="2602991" cy="13746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964542" y="372747"/>
            <a:ext cx="180213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Case</a:t>
            </a:r>
            <a:r>
              <a:rPr dirty="0" spc="-100"/>
              <a:t> </a:t>
            </a:r>
            <a:r>
              <a:rPr dirty="0"/>
              <a:t>2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8699958" y="6577031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17</a:t>
            </a:fld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668" y="384047"/>
            <a:ext cx="6073138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5607" y="532767"/>
            <a:ext cx="52730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Finding the</a:t>
            </a:r>
            <a:r>
              <a:rPr dirty="0" spc="-30"/>
              <a:t> </a:t>
            </a:r>
            <a:r>
              <a:rPr dirty="0" spc="-5"/>
              <a:t>Bridge</a:t>
            </a:r>
          </a:p>
        </p:txBody>
      </p:sp>
      <p:sp>
        <p:nvSpPr>
          <p:cNvPr id="4" name="object 4"/>
          <p:cNvSpPr/>
          <p:nvPr/>
        </p:nvSpPr>
        <p:spPr>
          <a:xfrm>
            <a:off x="1642872" y="2113788"/>
            <a:ext cx="5884163" cy="4107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77923" y="2148840"/>
            <a:ext cx="5759195" cy="3982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73351" y="2144267"/>
            <a:ext cx="5768340" cy="3991610"/>
          </a:xfrm>
          <a:custGeom>
            <a:avLst/>
            <a:gdLst/>
            <a:ahLst/>
            <a:cxnLst/>
            <a:rect l="l" t="t" r="r" b="b"/>
            <a:pathLst>
              <a:path w="5768340" h="3991610">
                <a:moveTo>
                  <a:pt x="0" y="0"/>
                </a:moveTo>
                <a:lnTo>
                  <a:pt x="5768340" y="0"/>
                </a:lnTo>
                <a:lnTo>
                  <a:pt x="5768340" y="3991355"/>
                </a:lnTo>
                <a:lnTo>
                  <a:pt x="0" y="39913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7D1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99958" y="6577031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17</a:t>
            </a:fld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668" y="384047"/>
            <a:ext cx="6073138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5607" y="532767"/>
            <a:ext cx="52730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Finding the</a:t>
            </a:r>
            <a:r>
              <a:rPr dirty="0" spc="-30"/>
              <a:t> </a:t>
            </a:r>
            <a:r>
              <a:rPr dirty="0" spc="-5"/>
              <a:t>Bridge</a:t>
            </a:r>
          </a:p>
        </p:txBody>
      </p:sp>
      <p:sp>
        <p:nvSpPr>
          <p:cNvPr id="4" name="object 4"/>
          <p:cNvSpPr/>
          <p:nvPr/>
        </p:nvSpPr>
        <p:spPr>
          <a:xfrm>
            <a:off x="5975603" y="4357115"/>
            <a:ext cx="2401823" cy="1807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10707" y="4708410"/>
            <a:ext cx="2018836" cy="13889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22428" y="4383671"/>
            <a:ext cx="67982" cy="679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95847" y="4524159"/>
            <a:ext cx="135966" cy="1359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10710" y="4873132"/>
            <a:ext cx="2019300" cy="1224280"/>
          </a:xfrm>
          <a:custGeom>
            <a:avLst/>
            <a:gdLst/>
            <a:ahLst/>
            <a:cxnLst/>
            <a:rect l="l" t="t" r="r" b="b"/>
            <a:pathLst>
              <a:path w="2019300" h="1224279">
                <a:moveTo>
                  <a:pt x="183720" y="403122"/>
                </a:moveTo>
                <a:lnTo>
                  <a:pt x="180918" y="360819"/>
                </a:lnTo>
                <a:lnTo>
                  <a:pt x="186216" y="319797"/>
                </a:lnTo>
                <a:lnTo>
                  <a:pt x="199059" y="280656"/>
                </a:lnTo>
                <a:lnTo>
                  <a:pt x="218891" y="244002"/>
                </a:lnTo>
                <a:lnTo>
                  <a:pt x="245156" y="210437"/>
                </a:lnTo>
                <a:lnTo>
                  <a:pt x="277300" y="180565"/>
                </a:lnTo>
                <a:lnTo>
                  <a:pt x="314766" y="154988"/>
                </a:lnTo>
                <a:lnTo>
                  <a:pt x="356999" y="134312"/>
                </a:lnTo>
                <a:lnTo>
                  <a:pt x="403444" y="119137"/>
                </a:lnTo>
                <a:lnTo>
                  <a:pt x="453544" y="110069"/>
                </a:lnTo>
                <a:lnTo>
                  <a:pt x="506002" y="107825"/>
                </a:lnTo>
                <a:lnTo>
                  <a:pt x="557832" y="112750"/>
                </a:lnTo>
                <a:lnTo>
                  <a:pt x="607969" y="124669"/>
                </a:lnTo>
                <a:lnTo>
                  <a:pt x="655347" y="143407"/>
                </a:lnTo>
                <a:lnTo>
                  <a:pt x="683347" y="108730"/>
                </a:lnTo>
                <a:lnTo>
                  <a:pt x="718074" y="80231"/>
                </a:lnTo>
                <a:lnTo>
                  <a:pt x="758177" y="58255"/>
                </a:lnTo>
                <a:lnTo>
                  <a:pt x="802301" y="43142"/>
                </a:lnTo>
                <a:lnTo>
                  <a:pt x="849092" y="35235"/>
                </a:lnTo>
                <a:lnTo>
                  <a:pt x="897197" y="34877"/>
                </a:lnTo>
                <a:lnTo>
                  <a:pt x="945263" y="42410"/>
                </a:lnTo>
                <a:lnTo>
                  <a:pt x="991935" y="58177"/>
                </a:lnTo>
                <a:lnTo>
                  <a:pt x="1036491" y="83214"/>
                </a:lnTo>
                <a:lnTo>
                  <a:pt x="1049771" y="93267"/>
                </a:lnTo>
                <a:lnTo>
                  <a:pt x="1075439" y="60700"/>
                </a:lnTo>
                <a:lnTo>
                  <a:pt x="1108297" y="34636"/>
                </a:lnTo>
                <a:lnTo>
                  <a:pt x="1146703" y="15529"/>
                </a:lnTo>
                <a:lnTo>
                  <a:pt x="1189018" y="3832"/>
                </a:lnTo>
                <a:lnTo>
                  <a:pt x="1233602" y="0"/>
                </a:lnTo>
                <a:lnTo>
                  <a:pt x="1278813" y="4484"/>
                </a:lnTo>
                <a:lnTo>
                  <a:pt x="1323012" y="17740"/>
                </a:lnTo>
                <a:lnTo>
                  <a:pt x="1361918" y="38668"/>
                </a:lnTo>
                <a:lnTo>
                  <a:pt x="1394081" y="66330"/>
                </a:lnTo>
                <a:lnTo>
                  <a:pt x="1432255" y="36841"/>
                </a:lnTo>
                <a:lnTo>
                  <a:pt x="1476115" y="15932"/>
                </a:lnTo>
                <a:lnTo>
                  <a:pt x="1523743" y="3730"/>
                </a:lnTo>
                <a:lnTo>
                  <a:pt x="1573220" y="368"/>
                </a:lnTo>
                <a:lnTo>
                  <a:pt x="1622630" y="5974"/>
                </a:lnTo>
                <a:lnTo>
                  <a:pt x="1670054" y="20680"/>
                </a:lnTo>
                <a:lnTo>
                  <a:pt x="1713575" y="44613"/>
                </a:lnTo>
                <a:lnTo>
                  <a:pt x="1763392" y="93819"/>
                </a:lnTo>
                <a:lnTo>
                  <a:pt x="1790092" y="153998"/>
                </a:lnTo>
                <a:lnTo>
                  <a:pt x="1837165" y="168947"/>
                </a:lnTo>
                <a:lnTo>
                  <a:pt x="1878436" y="190692"/>
                </a:lnTo>
                <a:lnTo>
                  <a:pt x="1913202" y="218217"/>
                </a:lnTo>
                <a:lnTo>
                  <a:pt x="1940760" y="250504"/>
                </a:lnTo>
                <a:lnTo>
                  <a:pt x="1960409" y="286536"/>
                </a:lnTo>
                <a:lnTo>
                  <a:pt x="1971445" y="325297"/>
                </a:lnTo>
                <a:lnTo>
                  <a:pt x="1973166" y="365767"/>
                </a:lnTo>
                <a:lnTo>
                  <a:pt x="1964870" y="406932"/>
                </a:lnTo>
                <a:lnTo>
                  <a:pt x="1962448" y="413812"/>
                </a:lnTo>
                <a:lnTo>
                  <a:pt x="1959739" y="420621"/>
                </a:lnTo>
                <a:lnTo>
                  <a:pt x="1956744" y="427350"/>
                </a:lnTo>
                <a:lnTo>
                  <a:pt x="1953465" y="433995"/>
                </a:lnTo>
                <a:lnTo>
                  <a:pt x="1981425" y="469677"/>
                </a:lnTo>
                <a:lnTo>
                  <a:pt x="2001560" y="507578"/>
                </a:lnTo>
                <a:lnTo>
                  <a:pt x="2013990" y="546944"/>
                </a:lnTo>
                <a:lnTo>
                  <a:pt x="2018834" y="587023"/>
                </a:lnTo>
                <a:lnTo>
                  <a:pt x="2016213" y="627059"/>
                </a:lnTo>
                <a:lnTo>
                  <a:pt x="2006244" y="666299"/>
                </a:lnTo>
                <a:lnTo>
                  <a:pt x="1989049" y="703990"/>
                </a:lnTo>
                <a:lnTo>
                  <a:pt x="1964747" y="739377"/>
                </a:lnTo>
                <a:lnTo>
                  <a:pt x="1933457" y="771707"/>
                </a:lnTo>
                <a:lnTo>
                  <a:pt x="1895299" y="800225"/>
                </a:lnTo>
                <a:lnTo>
                  <a:pt x="1861576" y="818906"/>
                </a:lnTo>
                <a:lnTo>
                  <a:pt x="1825387" y="833807"/>
                </a:lnTo>
                <a:lnTo>
                  <a:pt x="1787191" y="844770"/>
                </a:lnTo>
                <a:lnTo>
                  <a:pt x="1747446" y="851635"/>
                </a:lnTo>
                <a:lnTo>
                  <a:pt x="1741525" y="896514"/>
                </a:lnTo>
                <a:lnTo>
                  <a:pt x="1725388" y="938244"/>
                </a:lnTo>
                <a:lnTo>
                  <a:pt x="1700128" y="975935"/>
                </a:lnTo>
                <a:lnTo>
                  <a:pt x="1666840" y="1008699"/>
                </a:lnTo>
                <a:lnTo>
                  <a:pt x="1626619" y="1035646"/>
                </a:lnTo>
                <a:lnTo>
                  <a:pt x="1580559" y="1055889"/>
                </a:lnTo>
                <a:lnTo>
                  <a:pt x="1529753" y="1068538"/>
                </a:lnTo>
                <a:lnTo>
                  <a:pt x="1475297" y="1072704"/>
                </a:lnTo>
                <a:lnTo>
                  <a:pt x="1438220" y="1070345"/>
                </a:lnTo>
                <a:lnTo>
                  <a:pt x="1402055" y="1063844"/>
                </a:lnTo>
                <a:lnTo>
                  <a:pt x="1367307" y="1053321"/>
                </a:lnTo>
                <a:lnTo>
                  <a:pt x="1334480" y="1038896"/>
                </a:lnTo>
                <a:lnTo>
                  <a:pt x="1315720" y="1078432"/>
                </a:lnTo>
                <a:lnTo>
                  <a:pt x="1290241" y="1114010"/>
                </a:lnTo>
                <a:lnTo>
                  <a:pt x="1258849" y="1145271"/>
                </a:lnTo>
                <a:lnTo>
                  <a:pt x="1222356" y="1171855"/>
                </a:lnTo>
                <a:lnTo>
                  <a:pt x="1181569" y="1193406"/>
                </a:lnTo>
                <a:lnTo>
                  <a:pt x="1137297" y="1209564"/>
                </a:lnTo>
                <a:lnTo>
                  <a:pt x="1090349" y="1219969"/>
                </a:lnTo>
                <a:lnTo>
                  <a:pt x="1041535" y="1224265"/>
                </a:lnTo>
                <a:lnTo>
                  <a:pt x="991663" y="1222091"/>
                </a:lnTo>
                <a:lnTo>
                  <a:pt x="941542" y="1213089"/>
                </a:lnTo>
                <a:lnTo>
                  <a:pt x="891125" y="1196401"/>
                </a:lnTo>
                <a:lnTo>
                  <a:pt x="845233" y="1172981"/>
                </a:lnTo>
                <a:lnTo>
                  <a:pt x="804830" y="1143425"/>
                </a:lnTo>
                <a:lnTo>
                  <a:pt x="770879" y="1108327"/>
                </a:lnTo>
                <a:lnTo>
                  <a:pt x="727281" y="1126869"/>
                </a:lnTo>
                <a:lnTo>
                  <a:pt x="682155" y="1140087"/>
                </a:lnTo>
                <a:lnTo>
                  <a:pt x="636089" y="1148103"/>
                </a:lnTo>
                <a:lnTo>
                  <a:pt x="589674" y="1151039"/>
                </a:lnTo>
                <a:lnTo>
                  <a:pt x="543497" y="1149016"/>
                </a:lnTo>
                <a:lnTo>
                  <a:pt x="498148" y="1142155"/>
                </a:lnTo>
                <a:lnTo>
                  <a:pt x="454217" y="1130579"/>
                </a:lnTo>
                <a:lnTo>
                  <a:pt x="412292" y="1114409"/>
                </a:lnTo>
                <a:lnTo>
                  <a:pt x="372963" y="1093766"/>
                </a:lnTo>
                <a:lnTo>
                  <a:pt x="336819" y="1068773"/>
                </a:lnTo>
                <a:lnTo>
                  <a:pt x="304449" y="1039550"/>
                </a:lnTo>
                <a:lnTo>
                  <a:pt x="276443" y="1006219"/>
                </a:lnTo>
                <a:lnTo>
                  <a:pt x="272633" y="1000847"/>
                </a:lnTo>
                <a:lnTo>
                  <a:pt x="218058" y="1000095"/>
                </a:lnTo>
                <a:lnTo>
                  <a:pt x="167387" y="987979"/>
                </a:lnTo>
                <a:lnTo>
                  <a:pt x="122774" y="965898"/>
                </a:lnTo>
                <a:lnTo>
                  <a:pt x="86371" y="935255"/>
                </a:lnTo>
                <a:lnTo>
                  <a:pt x="60329" y="897449"/>
                </a:lnTo>
                <a:lnTo>
                  <a:pt x="46801" y="853883"/>
                </a:lnTo>
                <a:lnTo>
                  <a:pt x="46463" y="817321"/>
                </a:lnTo>
                <a:lnTo>
                  <a:pt x="55599" y="781966"/>
                </a:lnTo>
                <a:lnTo>
                  <a:pt x="73723" y="749045"/>
                </a:lnTo>
                <a:lnTo>
                  <a:pt x="100345" y="719783"/>
                </a:lnTo>
                <a:lnTo>
                  <a:pt x="57485" y="691967"/>
                </a:lnTo>
                <a:lnTo>
                  <a:pt x="26014" y="656986"/>
                </a:lnTo>
                <a:lnTo>
                  <a:pt x="6622" y="617037"/>
                </a:lnTo>
                <a:lnTo>
                  <a:pt x="0" y="574318"/>
                </a:lnTo>
                <a:lnTo>
                  <a:pt x="6838" y="531024"/>
                </a:lnTo>
                <a:lnTo>
                  <a:pt x="27828" y="489355"/>
                </a:lnTo>
                <a:lnTo>
                  <a:pt x="56656" y="457715"/>
                </a:lnTo>
                <a:lnTo>
                  <a:pt x="93064" y="432841"/>
                </a:lnTo>
                <a:lnTo>
                  <a:pt x="135402" y="415619"/>
                </a:lnTo>
                <a:lnTo>
                  <a:pt x="182018" y="406932"/>
                </a:lnTo>
                <a:lnTo>
                  <a:pt x="183720" y="403122"/>
                </a:lnTo>
                <a:close/>
              </a:path>
            </a:pathLst>
          </a:custGeom>
          <a:ln w="9143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17862" y="4379098"/>
            <a:ext cx="77127" cy="77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91265" y="4519588"/>
            <a:ext cx="145122" cy="1451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16707" y="4703831"/>
            <a:ext cx="213106" cy="2131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13216" y="5588142"/>
            <a:ext cx="118745" cy="22860"/>
          </a:xfrm>
          <a:custGeom>
            <a:avLst/>
            <a:gdLst/>
            <a:ahLst/>
            <a:cxnLst/>
            <a:rect l="l" t="t" r="r" b="b"/>
            <a:pathLst>
              <a:path w="118745" h="22860">
                <a:moveTo>
                  <a:pt x="118224" y="22580"/>
                </a:moveTo>
                <a:lnTo>
                  <a:pt x="87366" y="22620"/>
                </a:lnTo>
                <a:lnTo>
                  <a:pt x="57030" y="18805"/>
                </a:lnTo>
                <a:lnTo>
                  <a:pt x="27736" y="11232"/>
                </a:lnTo>
                <a:lnTo>
                  <a:pt x="0" y="0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584031" y="5857801"/>
            <a:ext cx="52069" cy="11430"/>
          </a:xfrm>
          <a:custGeom>
            <a:avLst/>
            <a:gdLst/>
            <a:ahLst/>
            <a:cxnLst/>
            <a:rect l="l" t="t" r="r" b="b"/>
            <a:pathLst>
              <a:path w="52070" h="11429">
                <a:moveTo>
                  <a:pt x="51727" y="0"/>
                </a:moveTo>
                <a:lnTo>
                  <a:pt x="39137" y="3751"/>
                </a:lnTo>
                <a:lnTo>
                  <a:pt x="26292" y="6808"/>
                </a:lnTo>
                <a:lnTo>
                  <a:pt x="13233" y="9163"/>
                </a:lnTo>
                <a:lnTo>
                  <a:pt x="0" y="10807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50312" y="5927232"/>
            <a:ext cx="31750" cy="49530"/>
          </a:xfrm>
          <a:custGeom>
            <a:avLst/>
            <a:gdLst/>
            <a:ahLst/>
            <a:cxnLst/>
            <a:rect l="l" t="t" r="r" b="b"/>
            <a:pathLst>
              <a:path w="31750" h="49529">
                <a:moveTo>
                  <a:pt x="31165" y="49288"/>
                </a:moveTo>
                <a:lnTo>
                  <a:pt x="22188" y="37499"/>
                </a:lnTo>
                <a:lnTo>
                  <a:pt x="13992" y="25334"/>
                </a:lnTo>
                <a:lnTo>
                  <a:pt x="6591" y="12825"/>
                </a:lnTo>
                <a:lnTo>
                  <a:pt x="0" y="0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645396" y="5853610"/>
            <a:ext cx="12700" cy="54610"/>
          </a:xfrm>
          <a:custGeom>
            <a:avLst/>
            <a:gdLst/>
            <a:ahLst/>
            <a:cxnLst/>
            <a:rect l="l" t="t" r="r" b="b"/>
            <a:pathLst>
              <a:path w="12700" h="54610">
                <a:moveTo>
                  <a:pt x="12433" y="0"/>
                </a:moveTo>
                <a:lnTo>
                  <a:pt x="10622" y="13711"/>
                </a:lnTo>
                <a:lnTo>
                  <a:pt x="7940" y="27316"/>
                </a:lnTo>
                <a:lnTo>
                  <a:pt x="4396" y="40785"/>
                </a:lnTo>
                <a:lnTo>
                  <a:pt x="0" y="54089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00716" y="5514850"/>
            <a:ext cx="160896" cy="21127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195649" y="5304132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5" h="76200">
                <a:moveTo>
                  <a:pt x="67576" y="0"/>
                </a:moveTo>
                <a:lnTo>
                  <a:pt x="54746" y="21283"/>
                </a:lnTo>
                <a:lnTo>
                  <a:pt x="39093" y="41135"/>
                </a:lnTo>
                <a:lnTo>
                  <a:pt x="20788" y="59368"/>
                </a:lnTo>
                <a:lnTo>
                  <a:pt x="0" y="75793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101084" y="5022890"/>
            <a:ext cx="3810" cy="36195"/>
          </a:xfrm>
          <a:custGeom>
            <a:avLst/>
            <a:gdLst/>
            <a:ahLst/>
            <a:cxnLst/>
            <a:rect l="l" t="t" r="r" b="b"/>
            <a:pathLst>
              <a:path w="3809" h="36195">
                <a:moveTo>
                  <a:pt x="0" y="0"/>
                </a:moveTo>
                <a:lnTo>
                  <a:pt x="1673" y="8888"/>
                </a:lnTo>
                <a:lnTo>
                  <a:pt x="2827" y="17827"/>
                </a:lnTo>
                <a:lnTo>
                  <a:pt x="3459" y="26799"/>
                </a:lnTo>
                <a:lnTo>
                  <a:pt x="3568" y="35788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669551" y="4935476"/>
            <a:ext cx="34925" cy="45720"/>
          </a:xfrm>
          <a:custGeom>
            <a:avLst/>
            <a:gdLst/>
            <a:ahLst/>
            <a:cxnLst/>
            <a:rect l="l" t="t" r="r" b="b"/>
            <a:pathLst>
              <a:path w="34925" h="45720">
                <a:moveTo>
                  <a:pt x="0" y="45656"/>
                </a:moveTo>
                <a:lnTo>
                  <a:pt x="7131" y="33493"/>
                </a:lnTo>
                <a:lnTo>
                  <a:pt x="15300" y="21799"/>
                </a:lnTo>
                <a:lnTo>
                  <a:pt x="24474" y="10619"/>
                </a:lnTo>
                <a:lnTo>
                  <a:pt x="34620" y="0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45777" y="4963517"/>
            <a:ext cx="17145" cy="39370"/>
          </a:xfrm>
          <a:custGeom>
            <a:avLst/>
            <a:gdLst/>
            <a:ahLst/>
            <a:cxnLst/>
            <a:rect l="l" t="t" r="r" b="b"/>
            <a:pathLst>
              <a:path w="17145" h="39370">
                <a:moveTo>
                  <a:pt x="0" y="39370"/>
                </a:moveTo>
                <a:lnTo>
                  <a:pt x="3076" y="29216"/>
                </a:lnTo>
                <a:lnTo>
                  <a:pt x="6907" y="19251"/>
                </a:lnTo>
                <a:lnTo>
                  <a:pt x="11478" y="9503"/>
                </a:lnTo>
                <a:lnTo>
                  <a:pt x="16776" y="0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65819" y="5016261"/>
            <a:ext cx="60960" cy="38735"/>
          </a:xfrm>
          <a:custGeom>
            <a:avLst/>
            <a:gdLst/>
            <a:ahLst/>
            <a:cxnLst/>
            <a:rect l="l" t="t" r="r" b="b"/>
            <a:pathLst>
              <a:path w="60959" h="38735">
                <a:moveTo>
                  <a:pt x="0" y="0"/>
                </a:moveTo>
                <a:lnTo>
                  <a:pt x="16199" y="8394"/>
                </a:lnTo>
                <a:lnTo>
                  <a:pt x="31738" y="17575"/>
                </a:lnTo>
                <a:lnTo>
                  <a:pt x="46575" y="27515"/>
                </a:lnTo>
                <a:lnTo>
                  <a:pt x="60667" y="38188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494433" y="5276268"/>
            <a:ext cx="10795" cy="40640"/>
          </a:xfrm>
          <a:custGeom>
            <a:avLst/>
            <a:gdLst/>
            <a:ahLst/>
            <a:cxnLst/>
            <a:rect l="l" t="t" r="r" b="b"/>
            <a:pathLst>
              <a:path w="10795" h="40639">
                <a:moveTo>
                  <a:pt x="10591" y="40182"/>
                </a:moveTo>
                <a:lnTo>
                  <a:pt x="7222" y="30271"/>
                </a:lnTo>
                <a:lnTo>
                  <a:pt x="4333" y="20262"/>
                </a:lnTo>
                <a:lnTo>
                  <a:pt x="1926" y="10168"/>
                </a:lnTo>
                <a:lnTo>
                  <a:pt x="0" y="0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35940" y="1691409"/>
            <a:ext cx="7598409" cy="395605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Edge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uv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bridge</a:t>
            </a:r>
            <a:r>
              <a:rPr dirty="0" sz="30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iff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56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(assuming that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u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the parent and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v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the child)</a:t>
            </a:r>
            <a:endParaRPr sz="2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1889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dirty="0" sz="3000">
                <a:solidFill>
                  <a:srgbClr val="3E3E3E"/>
                </a:solidFill>
                <a:latin typeface="Palatino Linotype"/>
                <a:cs typeface="Palatino Linotype"/>
              </a:rPr>
              <a:t>Edge </a:t>
            </a:r>
            <a:r>
              <a:rPr dirty="0" sz="3000" spc="-5" i="1">
                <a:solidFill>
                  <a:srgbClr val="3E3E3E"/>
                </a:solidFill>
                <a:latin typeface="Palatino Linotype"/>
                <a:cs typeface="Palatino Linotype"/>
              </a:rPr>
              <a:t>uv </a:t>
            </a:r>
            <a:r>
              <a:rPr dirty="0" sz="3000">
                <a:solidFill>
                  <a:srgbClr val="3E3E3E"/>
                </a:solidFill>
                <a:latin typeface="Palatino Linotype"/>
                <a:cs typeface="Palatino Linotype"/>
              </a:rPr>
              <a:t>is a tree edge in</a:t>
            </a:r>
            <a:r>
              <a:rPr dirty="0" sz="3000" spc="-5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>
                <a:solidFill>
                  <a:srgbClr val="3E3E3E"/>
                </a:solidFill>
                <a:latin typeface="Palatino Linotype"/>
                <a:cs typeface="Palatino Linotype"/>
              </a:rPr>
              <a:t>DFS</a:t>
            </a:r>
            <a:endParaRPr sz="3000">
              <a:latin typeface="Palatino Linotype"/>
              <a:cs typeface="Palatino Linotype"/>
            </a:endParaRPr>
          </a:p>
          <a:p>
            <a:pPr marL="527685" marR="5080" indent="-514984">
              <a:lnSpc>
                <a:spcPct val="100000"/>
              </a:lnSpc>
              <a:spcBef>
                <a:spcPts val="720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dirty="0" sz="3000">
                <a:solidFill>
                  <a:srgbClr val="3E3E3E"/>
                </a:solidFill>
                <a:latin typeface="Palatino Linotype"/>
                <a:cs typeface="Palatino Linotype"/>
              </a:rPr>
              <a:t>There is </a:t>
            </a:r>
            <a:r>
              <a:rPr dirty="0" sz="3000">
                <a:solidFill>
                  <a:srgbClr val="FF0000"/>
                </a:solidFill>
                <a:latin typeface="Palatino Linotype"/>
                <a:cs typeface="Palatino Linotype"/>
              </a:rPr>
              <a:t>no subtree </a:t>
            </a:r>
            <a:r>
              <a:rPr dirty="0" sz="3000" spc="-5">
                <a:solidFill>
                  <a:srgbClr val="FF0000"/>
                </a:solidFill>
                <a:latin typeface="Palatino Linotype"/>
                <a:cs typeface="Palatino Linotype"/>
              </a:rPr>
              <a:t>rooted </a:t>
            </a:r>
            <a:r>
              <a:rPr dirty="0" sz="3000">
                <a:solidFill>
                  <a:srgbClr val="FF0000"/>
                </a:solidFill>
                <a:latin typeface="Palatino Linotype"/>
                <a:cs typeface="Palatino Linotype"/>
              </a:rPr>
              <a:t>at </a:t>
            </a:r>
            <a:r>
              <a:rPr dirty="0" sz="3000" i="1">
                <a:solidFill>
                  <a:srgbClr val="FF0000"/>
                </a:solidFill>
                <a:latin typeface="Palatino Linotype"/>
                <a:cs typeface="Palatino Linotype"/>
              </a:rPr>
              <a:t>v </a:t>
            </a:r>
            <a:r>
              <a:rPr dirty="0" sz="3000">
                <a:solidFill>
                  <a:srgbClr val="3E3E3E"/>
                </a:solidFill>
                <a:latin typeface="Palatino Linotype"/>
                <a:cs typeface="Palatino Linotype"/>
              </a:rPr>
              <a:t>to a</a:t>
            </a:r>
            <a:r>
              <a:rPr dirty="0" sz="3000" spc="-9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>
                <a:solidFill>
                  <a:srgbClr val="3E3E3E"/>
                </a:solidFill>
                <a:latin typeface="Palatino Linotype"/>
                <a:cs typeface="Palatino Linotype"/>
              </a:rPr>
              <a:t>proper  </a:t>
            </a:r>
            <a:r>
              <a:rPr dirty="0" sz="3000">
                <a:solidFill>
                  <a:srgbClr val="3E3E3E"/>
                </a:solidFill>
                <a:latin typeface="Palatino Linotype"/>
                <a:cs typeface="Palatino Linotype"/>
              </a:rPr>
              <a:t>ancestor </a:t>
            </a:r>
            <a:r>
              <a:rPr dirty="0" sz="3000" spc="-5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3000" i="1">
                <a:solidFill>
                  <a:srgbClr val="3E3E3E"/>
                </a:solidFill>
                <a:latin typeface="Palatino Linotype"/>
                <a:cs typeface="Palatino Linotype"/>
              </a:rPr>
              <a:t>v </a:t>
            </a:r>
            <a:r>
              <a:rPr dirty="0" sz="3000">
                <a:solidFill>
                  <a:srgbClr val="3E3E3E"/>
                </a:solidFill>
                <a:latin typeface="Palatino Linotype"/>
                <a:cs typeface="Palatino Linotype"/>
              </a:rPr>
              <a:t>(including</a:t>
            </a:r>
            <a:r>
              <a:rPr dirty="0" sz="3000" spc="-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i="1">
                <a:solidFill>
                  <a:srgbClr val="3E3E3E"/>
                </a:solidFill>
                <a:latin typeface="Palatino Linotype"/>
                <a:cs typeface="Palatino Linotype"/>
              </a:rPr>
              <a:t>u</a:t>
            </a:r>
            <a:r>
              <a:rPr dirty="0" sz="30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3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Times New Roman"/>
              <a:cs typeface="Times New Roman"/>
            </a:endParaRPr>
          </a:p>
          <a:p>
            <a:pPr algn="r" marR="435609">
              <a:lnSpc>
                <a:spcPct val="100000"/>
              </a:lnSpc>
            </a:pPr>
            <a:r>
              <a:rPr dirty="0" sz="2400" spc="-5" b="1">
                <a:solidFill>
                  <a:srgbClr val="FF0000"/>
                </a:solidFill>
                <a:latin typeface="Verdana"/>
                <a:cs typeface="Verdana"/>
              </a:rPr>
              <a:t>W</a:t>
            </a:r>
            <a:r>
              <a:rPr dirty="0" sz="2400" spc="-10" b="1">
                <a:solidFill>
                  <a:srgbClr val="FF0000"/>
                </a:solidFill>
                <a:latin typeface="Verdana"/>
                <a:cs typeface="Verdana"/>
              </a:rPr>
              <a:t>hy</a:t>
            </a:r>
            <a:r>
              <a:rPr dirty="0" sz="2400" spc="-5" b="1">
                <a:solidFill>
                  <a:srgbClr val="FF0000"/>
                </a:solidFill>
                <a:latin typeface="Verdana"/>
                <a:cs typeface="Verdana"/>
              </a:rPr>
              <a:t>!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699958" y="6577031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17</a:t>
            </a:fld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" y="384047"/>
            <a:ext cx="763066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6842" y="532767"/>
            <a:ext cx="68287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Edge Finding</a:t>
            </a:r>
            <a:r>
              <a:rPr dirty="0" spc="-35"/>
              <a:t> </a:t>
            </a:r>
            <a:r>
              <a:rPr dirty="0" spc="-5"/>
              <a:t>Algorithm</a:t>
            </a:r>
          </a:p>
        </p:txBody>
      </p:sp>
      <p:sp>
        <p:nvSpPr>
          <p:cNvPr id="4" name="object 4"/>
          <p:cNvSpPr/>
          <p:nvPr/>
        </p:nvSpPr>
        <p:spPr>
          <a:xfrm>
            <a:off x="202692" y="2386583"/>
            <a:ext cx="8766047" cy="3377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7743" y="2421635"/>
            <a:ext cx="8641079" cy="3252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3172" y="2417064"/>
            <a:ext cx="8650605" cy="3261360"/>
          </a:xfrm>
          <a:custGeom>
            <a:avLst/>
            <a:gdLst/>
            <a:ahLst/>
            <a:cxnLst/>
            <a:rect l="l" t="t" r="r" b="b"/>
            <a:pathLst>
              <a:path w="8650605" h="3261360">
                <a:moveTo>
                  <a:pt x="0" y="0"/>
                </a:moveTo>
                <a:lnTo>
                  <a:pt x="8650224" y="0"/>
                </a:lnTo>
                <a:lnTo>
                  <a:pt x="8650224" y="3261360"/>
                </a:lnTo>
                <a:lnTo>
                  <a:pt x="0" y="326136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7D1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99958" y="6577031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17</a:t>
            </a:fld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8256" y="36576"/>
            <a:ext cx="519683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90472" y="772667"/>
            <a:ext cx="6160006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91410" y="184807"/>
            <a:ext cx="5358765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 indent="55753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Orientation for  Undirected</a:t>
            </a:r>
            <a:r>
              <a:rPr dirty="0" spc="-45"/>
              <a:t> </a:t>
            </a:r>
            <a:r>
              <a:rPr dirty="0" spc="-5"/>
              <a:t>Graphs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699958" y="6577031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17</a:t>
            </a:fld>
            <a:endParaRPr sz="12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91409"/>
            <a:ext cx="7900670" cy="454215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Orientation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Give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each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edge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direction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Satisfying pre-specified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constraints</a:t>
            </a:r>
            <a:endParaRPr sz="24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E.g.,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“in-degree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each 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vertex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 at least</a:t>
            </a:r>
            <a:r>
              <a:rPr dirty="0" sz="2000" spc="-7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1”</a:t>
            </a:r>
            <a:endParaRPr sz="2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Possible or not?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If possible, how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to?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As for “in-degree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≥</a:t>
            </a:r>
            <a:r>
              <a:rPr dirty="0" sz="30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1”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Orientation possible iff. the graph has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least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2400" spc="7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circle</a:t>
            </a:r>
            <a:endParaRPr sz="24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Find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end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point of some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back</a:t>
            </a:r>
            <a:r>
              <a:rPr dirty="0" sz="2000" spc="-4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edge</a:t>
            </a:r>
            <a:endParaRPr sz="20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second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DFS from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this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end</a:t>
            </a:r>
            <a:r>
              <a:rPr dirty="0" sz="2000" spc="-17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point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1912" y="384047"/>
            <a:ext cx="597865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2851" y="532767"/>
            <a:ext cx="51777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Warm </a:t>
            </a:r>
            <a:r>
              <a:rPr dirty="0" spc="-5"/>
              <a:t>Up for</a:t>
            </a:r>
            <a:r>
              <a:rPr dirty="0"/>
              <a:t> </a:t>
            </a:r>
            <a:r>
              <a:rPr dirty="0" spc="-5"/>
              <a:t>MST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699958" y="6577031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17</a:t>
            </a:fld>
            <a:endParaRPr sz="12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790469"/>
            <a:ext cx="472821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Get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MST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in O(m+n)</a:t>
            </a:r>
            <a:r>
              <a:rPr dirty="0" sz="3000" spc="-5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time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326916"/>
            <a:ext cx="6400800" cy="2366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59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Given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that edges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weights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are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only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1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endParaRPr sz="2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Graph traversal is</a:t>
            </a:r>
            <a:r>
              <a:rPr dirty="0" sz="3000" spc="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sufficient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DFS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over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“weight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1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edges” only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DFS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over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“weight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2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edges” only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17789" y="1561103"/>
            <a:ext cx="16306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Palatino Linotype"/>
                <a:cs typeface="Palatino Linotype"/>
              </a:rPr>
              <a:t>MST:</a:t>
            </a:r>
            <a:r>
              <a:rPr dirty="0" sz="1800" spc="-85">
                <a:latin typeface="Palatino Linotype"/>
                <a:cs typeface="Palatino Linotype"/>
              </a:rPr>
              <a:t> </a:t>
            </a:r>
            <a:r>
              <a:rPr dirty="0" sz="1800" spc="-5">
                <a:latin typeface="Palatino Linotype"/>
                <a:cs typeface="Palatino Linotype"/>
              </a:rPr>
              <a:t>Minimum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17789" y="1835423"/>
            <a:ext cx="14827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Palatino Linotype"/>
                <a:cs typeface="Palatino Linotype"/>
              </a:rPr>
              <a:t>Spanning</a:t>
            </a:r>
            <a:r>
              <a:rPr dirty="0" sz="1800" spc="-40">
                <a:latin typeface="Palatino Linotype"/>
                <a:cs typeface="Palatino Linotype"/>
              </a:rPr>
              <a:t> </a:t>
            </a:r>
            <a:r>
              <a:rPr dirty="0" sz="1800" spc="-35">
                <a:latin typeface="Palatino Linotype"/>
                <a:cs typeface="Palatino Linotype"/>
              </a:rPr>
              <a:t>Tree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5064" y="1490472"/>
            <a:ext cx="5722619" cy="181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89547" y="1490472"/>
            <a:ext cx="1295399" cy="1819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86090" y="1655352"/>
            <a:ext cx="4865370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400" spc="710" i="1">
                <a:latin typeface="Palatino Linotype"/>
                <a:cs typeface="Palatino Linotype"/>
              </a:rPr>
              <a:t>Thank</a:t>
            </a:r>
            <a:r>
              <a:rPr dirty="0" sz="6400" spc="445" i="1">
                <a:latin typeface="Palatino Linotype"/>
                <a:cs typeface="Palatino Linotype"/>
              </a:rPr>
              <a:t> </a:t>
            </a:r>
            <a:r>
              <a:rPr dirty="0" sz="6400" spc="360" i="1">
                <a:latin typeface="Palatino Linotype"/>
                <a:cs typeface="Palatino Linotype"/>
              </a:rPr>
              <a:t>you!</a:t>
            </a:r>
            <a:endParaRPr sz="6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3680" y="3267455"/>
            <a:ext cx="3691127" cy="1819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01968" y="5209032"/>
            <a:ext cx="1498079" cy="484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04706" y="3432336"/>
            <a:ext cx="5433060" cy="2436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400" spc="-585" b="1" i="1">
                <a:solidFill>
                  <a:srgbClr val="2F5897"/>
                </a:solidFill>
                <a:latin typeface="Palatino Linotype"/>
                <a:cs typeface="Palatino Linotype"/>
              </a:rPr>
              <a:t>Q </a:t>
            </a:r>
            <a:r>
              <a:rPr dirty="0" sz="6400" spc="-95" b="1" i="1">
                <a:solidFill>
                  <a:srgbClr val="2F5897"/>
                </a:solidFill>
                <a:latin typeface="Palatino Linotype"/>
                <a:cs typeface="Palatino Linotype"/>
              </a:rPr>
              <a:t>&amp;</a:t>
            </a:r>
            <a:r>
              <a:rPr dirty="0" sz="6400" spc="615" b="1" i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6400" spc="1610" b="1" i="1">
                <a:solidFill>
                  <a:srgbClr val="2F5897"/>
                </a:solidFill>
                <a:latin typeface="Palatino Linotype"/>
                <a:cs typeface="Palatino Linotype"/>
              </a:rPr>
              <a:t>A</a:t>
            </a:r>
            <a:endParaRPr sz="6400">
              <a:latin typeface="Palatino Linotype"/>
              <a:cs typeface="Palatino Linotype"/>
            </a:endParaRPr>
          </a:p>
          <a:p>
            <a:pPr algn="ctr" marL="2639060">
              <a:lnSpc>
                <a:spcPct val="100000"/>
              </a:lnSpc>
              <a:spcBef>
                <a:spcPts val="6584"/>
              </a:spcBef>
            </a:pPr>
            <a:r>
              <a:rPr dirty="0" sz="1700" spc="300" b="1" i="1">
                <a:solidFill>
                  <a:srgbClr val="595958"/>
                </a:solidFill>
                <a:latin typeface="Palatino Linotype"/>
                <a:cs typeface="Palatino Linotype"/>
              </a:rPr>
              <a:t>Yu</a:t>
            </a:r>
            <a:r>
              <a:rPr dirty="0" sz="1700" spc="105" b="1" i="1">
                <a:solidFill>
                  <a:srgbClr val="595958"/>
                </a:solidFill>
                <a:latin typeface="Palatino Linotype"/>
                <a:cs typeface="Palatino Linotype"/>
              </a:rPr>
              <a:t> </a:t>
            </a:r>
            <a:r>
              <a:rPr dirty="0" sz="1700" spc="270" b="1" i="1">
                <a:solidFill>
                  <a:srgbClr val="595958"/>
                </a:solidFill>
                <a:latin typeface="Palatino Linotype"/>
                <a:cs typeface="Palatino Linotype"/>
              </a:rPr>
              <a:t>Huang</a:t>
            </a:r>
            <a:endParaRPr sz="1700">
              <a:latin typeface="Palatino Linotype"/>
              <a:cs typeface="Palatino Linotype"/>
            </a:endParaRPr>
          </a:p>
          <a:p>
            <a:pPr algn="ctr" marL="2642235">
              <a:lnSpc>
                <a:spcPct val="100000"/>
              </a:lnSpc>
              <a:spcBef>
                <a:spcPts val="640"/>
              </a:spcBef>
            </a:pPr>
            <a:r>
              <a:rPr dirty="0" sz="1700" spc="-5">
                <a:solidFill>
                  <a:srgbClr val="595958"/>
                </a:solidFill>
                <a:latin typeface="Palatino Linotype"/>
                <a:cs typeface="Palatino Linotype"/>
                <a:hlinkClick r:id="rId6"/>
              </a:rPr>
              <a:t>http://cs.nju.edu.cn/yuhuang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699958" y="6577031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17</a:t>
            </a:fld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491" y="455688"/>
            <a:ext cx="8125967" cy="1374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8462" y="604775"/>
            <a:ext cx="73240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DFS </a:t>
            </a:r>
            <a:r>
              <a:rPr dirty="0" spc="-5"/>
              <a:t>on Undirected</a:t>
            </a:r>
            <a:r>
              <a:rPr dirty="0" spc="15"/>
              <a:t> </a:t>
            </a:r>
            <a:r>
              <a:rPr dirty="0" spc="-5"/>
              <a:t>Graph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7497445" cy="431863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Undirected</a:t>
            </a:r>
            <a:r>
              <a:rPr dirty="0" sz="3000" spc="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Graph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Symmetric</a:t>
            </a:r>
            <a:r>
              <a:rPr dirty="0" sz="24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Digraph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Undirected Graph DFS</a:t>
            </a:r>
            <a:r>
              <a:rPr dirty="0" sz="2400" spc="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Skeleton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Biconnected</a:t>
            </a:r>
            <a:r>
              <a:rPr dirty="0" sz="3000" spc="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Components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Articulation Points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 2-point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connectedness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Bridge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 2-edge connectedness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Other undirected graph</a:t>
            </a:r>
            <a:r>
              <a:rPr dirty="0" sz="3000" spc="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problems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Orientation of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undirected</a:t>
            </a:r>
            <a:r>
              <a:rPr dirty="0" sz="2400" spc="4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graph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45">
                <a:solidFill>
                  <a:srgbClr val="3E3E3E"/>
                </a:solidFill>
                <a:latin typeface="Palatino Linotype"/>
                <a:cs typeface="Palatino Linotype"/>
              </a:rPr>
              <a:t>Warm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up: Minimum Spanning </a:t>
            </a:r>
            <a:r>
              <a:rPr dirty="0" sz="2400" spc="-45">
                <a:solidFill>
                  <a:srgbClr val="3E3E3E"/>
                </a:solidFill>
                <a:latin typeface="Palatino Linotype"/>
                <a:cs typeface="Palatino Linotype"/>
              </a:rPr>
              <a:t>Tree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based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on</a:t>
            </a:r>
            <a:r>
              <a:rPr dirty="0" sz="2400" spc="114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DFS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7488" y="0"/>
            <a:ext cx="5852159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63640" y="0"/>
            <a:ext cx="1790698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96668" y="699516"/>
            <a:ext cx="4549139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071880" marR="5080" indent="-105918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What is Different</a:t>
            </a:r>
            <a:r>
              <a:rPr dirty="0" spc="-45"/>
              <a:t> </a:t>
            </a:r>
            <a:r>
              <a:rPr dirty="0" spc="-5"/>
              <a:t>for  “Undirected”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35940" y="1790469"/>
            <a:ext cx="7904480" cy="35610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43065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Characteristics of undirected graph  traversal</a:t>
            </a:r>
            <a:endParaRPr sz="30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One edge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may be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traversed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400" spc="-15">
                <a:solidFill>
                  <a:srgbClr val="FF0000"/>
                </a:solidFill>
                <a:latin typeface="Palatino Linotype"/>
                <a:cs typeface="Palatino Linotype"/>
              </a:rPr>
              <a:t>two </a:t>
            </a:r>
            <a:r>
              <a:rPr dirty="0" sz="2400" spc="-5">
                <a:solidFill>
                  <a:srgbClr val="FF0000"/>
                </a:solidFill>
                <a:latin typeface="Palatino Linotype"/>
                <a:cs typeface="Palatino Linotype"/>
              </a:rPr>
              <a:t>times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 opposite  directions.</a:t>
            </a:r>
            <a:endParaRPr sz="2400">
              <a:latin typeface="Palatino Linotype"/>
              <a:cs typeface="Palatino Linotype"/>
            </a:endParaRPr>
          </a:p>
          <a:p>
            <a:pPr marL="355600" marR="267335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undirected graph, DFS provides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an 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orientation for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each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of its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edges</a:t>
            </a:r>
            <a:endParaRPr sz="3000">
              <a:latin typeface="Palatino Linotype"/>
              <a:cs typeface="Palatino Linotype"/>
            </a:endParaRPr>
          </a:p>
          <a:p>
            <a:pPr lvl="1" marL="756285" marR="772160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Oriented in the direction in which they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are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first  encountered.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9904" y="384047"/>
            <a:ext cx="4581142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0842" y="532767"/>
            <a:ext cx="37795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Edges in</a:t>
            </a:r>
            <a:r>
              <a:rPr dirty="0" spc="-60"/>
              <a:t> </a:t>
            </a:r>
            <a:r>
              <a:rPr dirty="0" spc="-10"/>
              <a:t>DFS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863792"/>
            <a:ext cx="3855720" cy="418401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Cross</a:t>
            </a:r>
            <a:r>
              <a:rPr dirty="0" sz="22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edge</a:t>
            </a:r>
            <a:endParaRPr sz="22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Not</a:t>
            </a:r>
            <a:r>
              <a:rPr dirty="0" sz="2200" spc="-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existing</a:t>
            </a:r>
            <a:endParaRPr sz="22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Back</a:t>
            </a:r>
            <a:r>
              <a:rPr dirty="0" sz="2200" spc="-7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edge</a:t>
            </a:r>
            <a:endParaRPr sz="22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3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Back to the direct parent: </a:t>
            </a:r>
            <a:r>
              <a:rPr dirty="0" sz="2200" spc="-5">
                <a:solidFill>
                  <a:srgbClr val="0000CC"/>
                </a:solidFill>
                <a:latin typeface="Palatino Linotype"/>
                <a:cs typeface="Palatino Linotype"/>
              </a:rPr>
              <a:t> second</a:t>
            </a:r>
            <a:r>
              <a:rPr dirty="0" sz="2200" spc="-15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>
                <a:solidFill>
                  <a:srgbClr val="0000CC"/>
                </a:solidFill>
                <a:latin typeface="Palatino Linotype"/>
                <a:cs typeface="Palatino Linotype"/>
              </a:rPr>
              <a:t>encounter</a:t>
            </a:r>
            <a:endParaRPr sz="2200">
              <a:latin typeface="Palatino Linotype"/>
              <a:cs typeface="Palatino Linotype"/>
            </a:endParaRPr>
          </a:p>
          <a:p>
            <a:pPr lvl="1" marL="756285" marR="1143635" indent="-286385">
              <a:lnSpc>
                <a:spcPct val="100000"/>
              </a:lnSpc>
              <a:spcBef>
                <a:spcPts val="53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Otherwise:</a:t>
            </a:r>
            <a:r>
              <a:rPr dirty="0" sz="2200" spc="-7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10" b="1">
                <a:solidFill>
                  <a:srgbClr val="FF0000"/>
                </a:solidFill>
                <a:latin typeface="Palatino Linotype"/>
                <a:cs typeface="Palatino Linotype"/>
              </a:rPr>
              <a:t>first  </a:t>
            </a:r>
            <a:r>
              <a:rPr dirty="0" sz="2200" spc="-5" b="1">
                <a:solidFill>
                  <a:srgbClr val="FF0000"/>
                </a:solidFill>
                <a:latin typeface="Palatino Linotype"/>
                <a:cs typeface="Palatino Linotype"/>
              </a:rPr>
              <a:t>encounter</a:t>
            </a:r>
            <a:endParaRPr sz="22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200" spc="-10" b="1">
                <a:solidFill>
                  <a:srgbClr val="3E3E3E"/>
                </a:solidFill>
                <a:latin typeface="Palatino Linotype"/>
                <a:cs typeface="Palatino Linotype"/>
              </a:rPr>
              <a:t>Forward</a:t>
            </a:r>
            <a:r>
              <a:rPr dirty="0" sz="2200" spc="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edge</a:t>
            </a:r>
            <a:endParaRPr sz="2200">
              <a:latin typeface="Palatino Linotype"/>
              <a:cs typeface="Palatino Linotype"/>
            </a:endParaRPr>
          </a:p>
          <a:p>
            <a:pPr lvl="1" marL="756285" marR="34925" indent="-286385">
              <a:lnSpc>
                <a:spcPct val="100000"/>
              </a:lnSpc>
              <a:spcBef>
                <a:spcPts val="53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200" spc="-15">
                <a:solidFill>
                  <a:srgbClr val="3E3E3E"/>
                </a:solidFill>
                <a:latin typeface="Palatino Linotype"/>
                <a:cs typeface="Palatino Linotype"/>
              </a:rPr>
              <a:t>Always </a:t>
            </a:r>
            <a:r>
              <a:rPr dirty="0" sz="2200" spc="-5">
                <a:solidFill>
                  <a:srgbClr val="0000CC"/>
                </a:solidFill>
                <a:latin typeface="Palatino Linotype"/>
                <a:cs typeface="Palatino Linotype"/>
              </a:rPr>
              <a:t>second  </a:t>
            </a:r>
            <a:r>
              <a:rPr dirty="0" sz="2200" spc="-15">
                <a:solidFill>
                  <a:srgbClr val="0000CC"/>
                </a:solidFill>
                <a:latin typeface="Palatino Linotype"/>
                <a:cs typeface="Palatino Linotype"/>
              </a:rPr>
              <a:t>encounter, </a:t>
            </a:r>
            <a:r>
              <a:rPr dirty="0" sz="22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and first </a:t>
            </a:r>
            <a:r>
              <a:rPr dirty="0" sz="2200" spc="-10" b="1" i="1">
                <a:solidFill>
                  <a:srgbClr val="FF0000"/>
                </a:solidFill>
                <a:latin typeface="Palatino Linotype"/>
                <a:cs typeface="Palatino Linotype"/>
              </a:rPr>
              <a:t>time  </a:t>
            </a:r>
            <a:r>
              <a:rPr dirty="0" sz="22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as back</a:t>
            </a:r>
            <a:r>
              <a:rPr dirty="0" sz="2200" spc="5" b="1" i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edge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48834" y="1989582"/>
            <a:ext cx="431800" cy="433070"/>
          </a:xfrm>
          <a:custGeom>
            <a:avLst/>
            <a:gdLst/>
            <a:ahLst/>
            <a:cxnLst/>
            <a:rect l="l" t="t" r="r" b="b"/>
            <a:pathLst>
              <a:path w="431800" h="433069">
                <a:moveTo>
                  <a:pt x="0" y="216408"/>
                </a:moveTo>
                <a:lnTo>
                  <a:pt x="5695" y="166787"/>
                </a:lnTo>
                <a:lnTo>
                  <a:pt x="21918" y="121236"/>
                </a:lnTo>
                <a:lnTo>
                  <a:pt x="47374" y="81055"/>
                </a:lnTo>
                <a:lnTo>
                  <a:pt x="80769" y="47542"/>
                </a:lnTo>
                <a:lnTo>
                  <a:pt x="120809" y="21995"/>
                </a:lnTo>
                <a:lnTo>
                  <a:pt x="166199" y="5715"/>
                </a:lnTo>
                <a:lnTo>
                  <a:pt x="215646" y="0"/>
                </a:lnTo>
                <a:lnTo>
                  <a:pt x="265092" y="5715"/>
                </a:lnTo>
                <a:lnTo>
                  <a:pt x="310482" y="21995"/>
                </a:lnTo>
                <a:lnTo>
                  <a:pt x="350522" y="47542"/>
                </a:lnTo>
                <a:lnTo>
                  <a:pt x="383917" y="81055"/>
                </a:lnTo>
                <a:lnTo>
                  <a:pt x="409373" y="121236"/>
                </a:lnTo>
                <a:lnTo>
                  <a:pt x="425596" y="166787"/>
                </a:lnTo>
                <a:lnTo>
                  <a:pt x="431292" y="216408"/>
                </a:lnTo>
                <a:lnTo>
                  <a:pt x="425596" y="266028"/>
                </a:lnTo>
                <a:lnTo>
                  <a:pt x="409373" y="311579"/>
                </a:lnTo>
                <a:lnTo>
                  <a:pt x="383917" y="351760"/>
                </a:lnTo>
                <a:lnTo>
                  <a:pt x="350522" y="385273"/>
                </a:lnTo>
                <a:lnTo>
                  <a:pt x="310482" y="410820"/>
                </a:lnTo>
                <a:lnTo>
                  <a:pt x="265092" y="427100"/>
                </a:lnTo>
                <a:lnTo>
                  <a:pt x="215646" y="432816"/>
                </a:lnTo>
                <a:lnTo>
                  <a:pt x="166199" y="427100"/>
                </a:lnTo>
                <a:lnTo>
                  <a:pt x="120809" y="410820"/>
                </a:lnTo>
                <a:lnTo>
                  <a:pt x="80769" y="385273"/>
                </a:lnTo>
                <a:lnTo>
                  <a:pt x="47374" y="351760"/>
                </a:lnTo>
                <a:lnTo>
                  <a:pt x="21918" y="311579"/>
                </a:lnTo>
                <a:lnTo>
                  <a:pt x="5695" y="266028"/>
                </a:lnTo>
                <a:lnTo>
                  <a:pt x="0" y="21640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12941" y="3717797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5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5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1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96534" y="2708910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6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6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2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20306" y="3141726"/>
            <a:ext cx="433070" cy="433070"/>
          </a:xfrm>
          <a:custGeom>
            <a:avLst/>
            <a:gdLst/>
            <a:ahLst/>
            <a:cxnLst/>
            <a:rect l="l" t="t" r="r" b="b"/>
            <a:pathLst>
              <a:path w="433070" h="433070">
                <a:moveTo>
                  <a:pt x="0" y="216408"/>
                </a:moveTo>
                <a:lnTo>
                  <a:pt x="5715" y="166787"/>
                </a:lnTo>
                <a:lnTo>
                  <a:pt x="21995" y="121236"/>
                </a:lnTo>
                <a:lnTo>
                  <a:pt x="47542" y="81055"/>
                </a:lnTo>
                <a:lnTo>
                  <a:pt x="81055" y="47542"/>
                </a:lnTo>
                <a:lnTo>
                  <a:pt x="121236" y="21995"/>
                </a:lnTo>
                <a:lnTo>
                  <a:pt x="166787" y="5715"/>
                </a:lnTo>
                <a:lnTo>
                  <a:pt x="216408" y="0"/>
                </a:lnTo>
                <a:lnTo>
                  <a:pt x="266028" y="5715"/>
                </a:lnTo>
                <a:lnTo>
                  <a:pt x="311579" y="21995"/>
                </a:lnTo>
                <a:lnTo>
                  <a:pt x="351760" y="47542"/>
                </a:lnTo>
                <a:lnTo>
                  <a:pt x="385273" y="81055"/>
                </a:lnTo>
                <a:lnTo>
                  <a:pt x="410820" y="121236"/>
                </a:lnTo>
                <a:lnTo>
                  <a:pt x="427100" y="166787"/>
                </a:lnTo>
                <a:lnTo>
                  <a:pt x="432816" y="216408"/>
                </a:lnTo>
                <a:lnTo>
                  <a:pt x="427100" y="266028"/>
                </a:lnTo>
                <a:lnTo>
                  <a:pt x="410820" y="311579"/>
                </a:lnTo>
                <a:lnTo>
                  <a:pt x="385273" y="351760"/>
                </a:lnTo>
                <a:lnTo>
                  <a:pt x="351760" y="385273"/>
                </a:lnTo>
                <a:lnTo>
                  <a:pt x="311579" y="410820"/>
                </a:lnTo>
                <a:lnTo>
                  <a:pt x="266028" y="427100"/>
                </a:lnTo>
                <a:lnTo>
                  <a:pt x="216408" y="432816"/>
                </a:lnTo>
                <a:lnTo>
                  <a:pt x="166787" y="427100"/>
                </a:lnTo>
                <a:lnTo>
                  <a:pt x="121236" y="410820"/>
                </a:lnTo>
                <a:lnTo>
                  <a:pt x="81055" y="385273"/>
                </a:lnTo>
                <a:lnTo>
                  <a:pt x="47542" y="351760"/>
                </a:lnTo>
                <a:lnTo>
                  <a:pt x="21995" y="311579"/>
                </a:lnTo>
                <a:lnTo>
                  <a:pt x="5715" y="266028"/>
                </a:lnTo>
                <a:lnTo>
                  <a:pt x="0" y="21640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93614" y="4437126"/>
            <a:ext cx="431800" cy="433070"/>
          </a:xfrm>
          <a:custGeom>
            <a:avLst/>
            <a:gdLst/>
            <a:ahLst/>
            <a:cxnLst/>
            <a:rect l="l" t="t" r="r" b="b"/>
            <a:pathLst>
              <a:path w="431800" h="433070">
                <a:moveTo>
                  <a:pt x="0" y="216407"/>
                </a:moveTo>
                <a:lnTo>
                  <a:pt x="5695" y="166787"/>
                </a:lnTo>
                <a:lnTo>
                  <a:pt x="21918" y="121236"/>
                </a:lnTo>
                <a:lnTo>
                  <a:pt x="47374" y="81055"/>
                </a:lnTo>
                <a:lnTo>
                  <a:pt x="80769" y="47542"/>
                </a:lnTo>
                <a:lnTo>
                  <a:pt x="120809" y="21995"/>
                </a:lnTo>
                <a:lnTo>
                  <a:pt x="166199" y="5715"/>
                </a:lnTo>
                <a:lnTo>
                  <a:pt x="215646" y="0"/>
                </a:lnTo>
                <a:lnTo>
                  <a:pt x="265092" y="5715"/>
                </a:lnTo>
                <a:lnTo>
                  <a:pt x="310482" y="21995"/>
                </a:lnTo>
                <a:lnTo>
                  <a:pt x="350522" y="47542"/>
                </a:lnTo>
                <a:lnTo>
                  <a:pt x="383917" y="81055"/>
                </a:lnTo>
                <a:lnTo>
                  <a:pt x="409373" y="121236"/>
                </a:lnTo>
                <a:lnTo>
                  <a:pt x="425596" y="166787"/>
                </a:lnTo>
                <a:lnTo>
                  <a:pt x="431292" y="216407"/>
                </a:lnTo>
                <a:lnTo>
                  <a:pt x="425596" y="266028"/>
                </a:lnTo>
                <a:lnTo>
                  <a:pt x="409373" y="311579"/>
                </a:lnTo>
                <a:lnTo>
                  <a:pt x="383917" y="351760"/>
                </a:lnTo>
                <a:lnTo>
                  <a:pt x="350522" y="385273"/>
                </a:lnTo>
                <a:lnTo>
                  <a:pt x="310482" y="410820"/>
                </a:lnTo>
                <a:lnTo>
                  <a:pt x="265092" y="427100"/>
                </a:lnTo>
                <a:lnTo>
                  <a:pt x="215646" y="432815"/>
                </a:lnTo>
                <a:lnTo>
                  <a:pt x="166199" y="427100"/>
                </a:lnTo>
                <a:lnTo>
                  <a:pt x="120809" y="410820"/>
                </a:lnTo>
                <a:lnTo>
                  <a:pt x="80769" y="385273"/>
                </a:lnTo>
                <a:lnTo>
                  <a:pt x="47374" y="351760"/>
                </a:lnTo>
                <a:lnTo>
                  <a:pt x="21918" y="311579"/>
                </a:lnTo>
                <a:lnTo>
                  <a:pt x="5695" y="266028"/>
                </a:lnTo>
                <a:lnTo>
                  <a:pt x="0" y="2164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36714" y="5735573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5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5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1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12941" y="5662421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5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5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1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17230" y="3934205"/>
            <a:ext cx="433070" cy="433070"/>
          </a:xfrm>
          <a:custGeom>
            <a:avLst/>
            <a:gdLst/>
            <a:ahLst/>
            <a:cxnLst/>
            <a:rect l="l" t="t" r="r" b="b"/>
            <a:pathLst>
              <a:path w="433070" h="433070">
                <a:moveTo>
                  <a:pt x="0" y="216408"/>
                </a:moveTo>
                <a:lnTo>
                  <a:pt x="5715" y="166787"/>
                </a:lnTo>
                <a:lnTo>
                  <a:pt x="21995" y="121236"/>
                </a:lnTo>
                <a:lnTo>
                  <a:pt x="47542" y="81055"/>
                </a:lnTo>
                <a:lnTo>
                  <a:pt x="81055" y="47542"/>
                </a:lnTo>
                <a:lnTo>
                  <a:pt x="121236" y="21995"/>
                </a:lnTo>
                <a:lnTo>
                  <a:pt x="166787" y="5715"/>
                </a:lnTo>
                <a:lnTo>
                  <a:pt x="216408" y="0"/>
                </a:lnTo>
                <a:lnTo>
                  <a:pt x="266028" y="5715"/>
                </a:lnTo>
                <a:lnTo>
                  <a:pt x="311579" y="21995"/>
                </a:lnTo>
                <a:lnTo>
                  <a:pt x="351760" y="47542"/>
                </a:lnTo>
                <a:lnTo>
                  <a:pt x="385273" y="81055"/>
                </a:lnTo>
                <a:lnTo>
                  <a:pt x="410820" y="121236"/>
                </a:lnTo>
                <a:lnTo>
                  <a:pt x="427100" y="166787"/>
                </a:lnTo>
                <a:lnTo>
                  <a:pt x="432816" y="216408"/>
                </a:lnTo>
                <a:lnTo>
                  <a:pt x="427100" y="266028"/>
                </a:lnTo>
                <a:lnTo>
                  <a:pt x="410820" y="311579"/>
                </a:lnTo>
                <a:lnTo>
                  <a:pt x="385273" y="351760"/>
                </a:lnTo>
                <a:lnTo>
                  <a:pt x="351760" y="385273"/>
                </a:lnTo>
                <a:lnTo>
                  <a:pt x="311579" y="410820"/>
                </a:lnTo>
                <a:lnTo>
                  <a:pt x="266028" y="427100"/>
                </a:lnTo>
                <a:lnTo>
                  <a:pt x="216408" y="432816"/>
                </a:lnTo>
                <a:lnTo>
                  <a:pt x="166787" y="427100"/>
                </a:lnTo>
                <a:lnTo>
                  <a:pt x="121236" y="410820"/>
                </a:lnTo>
                <a:lnTo>
                  <a:pt x="81055" y="385273"/>
                </a:lnTo>
                <a:lnTo>
                  <a:pt x="47542" y="351760"/>
                </a:lnTo>
                <a:lnTo>
                  <a:pt x="21995" y="311579"/>
                </a:lnTo>
                <a:lnTo>
                  <a:pt x="5715" y="266028"/>
                </a:lnTo>
                <a:lnTo>
                  <a:pt x="0" y="21640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17230" y="5517641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70" h="431800">
                <a:moveTo>
                  <a:pt x="0" y="215646"/>
                </a:moveTo>
                <a:lnTo>
                  <a:pt x="5715" y="166199"/>
                </a:lnTo>
                <a:lnTo>
                  <a:pt x="21995" y="120809"/>
                </a:lnTo>
                <a:lnTo>
                  <a:pt x="47542" y="80769"/>
                </a:lnTo>
                <a:lnTo>
                  <a:pt x="81055" y="47374"/>
                </a:lnTo>
                <a:lnTo>
                  <a:pt x="121236" y="21918"/>
                </a:lnTo>
                <a:lnTo>
                  <a:pt x="166787" y="5695"/>
                </a:lnTo>
                <a:lnTo>
                  <a:pt x="216408" y="0"/>
                </a:lnTo>
                <a:lnTo>
                  <a:pt x="266028" y="5695"/>
                </a:lnTo>
                <a:lnTo>
                  <a:pt x="311579" y="21918"/>
                </a:lnTo>
                <a:lnTo>
                  <a:pt x="351760" y="47374"/>
                </a:lnTo>
                <a:lnTo>
                  <a:pt x="385273" y="80769"/>
                </a:lnTo>
                <a:lnTo>
                  <a:pt x="410820" y="120809"/>
                </a:lnTo>
                <a:lnTo>
                  <a:pt x="427100" y="166199"/>
                </a:lnTo>
                <a:lnTo>
                  <a:pt x="432816" y="215646"/>
                </a:lnTo>
                <a:lnTo>
                  <a:pt x="427100" y="265092"/>
                </a:lnTo>
                <a:lnTo>
                  <a:pt x="410820" y="310482"/>
                </a:lnTo>
                <a:lnTo>
                  <a:pt x="385273" y="350522"/>
                </a:lnTo>
                <a:lnTo>
                  <a:pt x="351760" y="383917"/>
                </a:lnTo>
                <a:lnTo>
                  <a:pt x="311579" y="409373"/>
                </a:lnTo>
                <a:lnTo>
                  <a:pt x="266028" y="425596"/>
                </a:lnTo>
                <a:lnTo>
                  <a:pt x="216408" y="431292"/>
                </a:lnTo>
                <a:lnTo>
                  <a:pt x="166787" y="425596"/>
                </a:lnTo>
                <a:lnTo>
                  <a:pt x="121236" y="409373"/>
                </a:lnTo>
                <a:lnTo>
                  <a:pt x="81055" y="383917"/>
                </a:lnTo>
                <a:lnTo>
                  <a:pt x="47542" y="350522"/>
                </a:lnTo>
                <a:lnTo>
                  <a:pt x="21995" y="310482"/>
                </a:lnTo>
                <a:lnTo>
                  <a:pt x="5715" y="265092"/>
                </a:lnTo>
                <a:lnTo>
                  <a:pt x="0" y="2156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36108" y="2421635"/>
            <a:ext cx="314960" cy="314960"/>
          </a:xfrm>
          <a:custGeom>
            <a:avLst/>
            <a:gdLst/>
            <a:ahLst/>
            <a:cxnLst/>
            <a:rect l="l" t="t" r="r" b="b"/>
            <a:pathLst>
              <a:path w="314960" h="314960">
                <a:moveTo>
                  <a:pt x="0" y="0"/>
                </a:moveTo>
                <a:lnTo>
                  <a:pt x="314756" y="3147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14949" y="2700475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80">
                <a:moveTo>
                  <a:pt x="53886" y="0"/>
                </a:moveTo>
                <a:lnTo>
                  <a:pt x="0" y="53873"/>
                </a:lnTo>
                <a:lnTo>
                  <a:pt x="80822" y="80822"/>
                </a:lnTo>
                <a:lnTo>
                  <a:pt x="53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24448" y="2394724"/>
            <a:ext cx="316230" cy="313690"/>
          </a:xfrm>
          <a:custGeom>
            <a:avLst/>
            <a:gdLst/>
            <a:ahLst/>
            <a:cxnLst/>
            <a:rect l="l" t="t" r="r" b="b"/>
            <a:pathLst>
              <a:path w="316229" h="313689">
                <a:moveTo>
                  <a:pt x="316102" y="313423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79364" y="2350007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80">
                <a:moveTo>
                  <a:pt x="0" y="0"/>
                </a:moveTo>
                <a:lnTo>
                  <a:pt x="27279" y="80708"/>
                </a:lnTo>
                <a:lnTo>
                  <a:pt x="80937" y="266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40552" y="3140964"/>
            <a:ext cx="131445" cy="586105"/>
          </a:xfrm>
          <a:custGeom>
            <a:avLst/>
            <a:gdLst/>
            <a:ahLst/>
            <a:cxnLst/>
            <a:rect l="l" t="t" r="r" b="b"/>
            <a:pathLst>
              <a:path w="131445" h="586104">
                <a:moveTo>
                  <a:pt x="0" y="0"/>
                </a:moveTo>
                <a:lnTo>
                  <a:pt x="130924" y="58572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031523" y="3705989"/>
            <a:ext cx="74930" cy="83185"/>
          </a:xfrm>
          <a:custGeom>
            <a:avLst/>
            <a:gdLst/>
            <a:ahLst/>
            <a:cxnLst/>
            <a:rect l="l" t="t" r="r" b="b"/>
            <a:pathLst>
              <a:path w="74929" h="83185">
                <a:moveTo>
                  <a:pt x="74371" y="0"/>
                </a:moveTo>
                <a:lnTo>
                  <a:pt x="0" y="16624"/>
                </a:lnTo>
                <a:lnTo>
                  <a:pt x="53809" y="82677"/>
                </a:lnTo>
                <a:lnTo>
                  <a:pt x="743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100508" y="3202622"/>
            <a:ext cx="127000" cy="514984"/>
          </a:xfrm>
          <a:custGeom>
            <a:avLst/>
            <a:gdLst/>
            <a:ahLst/>
            <a:cxnLst/>
            <a:rect l="l" t="t" r="r" b="b"/>
            <a:pathLst>
              <a:path w="127000" h="514985">
                <a:moveTo>
                  <a:pt x="126555" y="514413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66535" y="3140962"/>
            <a:ext cx="74295" cy="83185"/>
          </a:xfrm>
          <a:custGeom>
            <a:avLst/>
            <a:gdLst/>
            <a:ahLst/>
            <a:cxnLst/>
            <a:rect l="l" t="t" r="r" b="b"/>
            <a:pathLst>
              <a:path w="74295" h="83185">
                <a:moveTo>
                  <a:pt x="18796" y="0"/>
                </a:moveTo>
                <a:lnTo>
                  <a:pt x="0" y="83096"/>
                </a:lnTo>
                <a:lnTo>
                  <a:pt x="73990" y="64897"/>
                </a:lnTo>
                <a:lnTo>
                  <a:pt x="18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227064" y="3069335"/>
            <a:ext cx="733425" cy="266700"/>
          </a:xfrm>
          <a:custGeom>
            <a:avLst/>
            <a:gdLst/>
            <a:ahLst/>
            <a:cxnLst/>
            <a:rect l="l" t="t" r="r" b="b"/>
            <a:pathLst>
              <a:path w="733425" h="266700">
                <a:moveTo>
                  <a:pt x="0" y="0"/>
                </a:moveTo>
                <a:lnTo>
                  <a:pt x="732802" y="2663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934910" y="3295531"/>
            <a:ext cx="85090" cy="71755"/>
          </a:xfrm>
          <a:custGeom>
            <a:avLst/>
            <a:gdLst/>
            <a:ahLst/>
            <a:cxnLst/>
            <a:rect l="l" t="t" r="r" b="b"/>
            <a:pathLst>
              <a:path w="85090" h="71754">
                <a:moveTo>
                  <a:pt x="26034" y="0"/>
                </a:moveTo>
                <a:lnTo>
                  <a:pt x="0" y="71615"/>
                </a:lnTo>
                <a:lnTo>
                  <a:pt x="84632" y="61836"/>
                </a:lnTo>
                <a:lnTo>
                  <a:pt x="26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286741" y="2946247"/>
            <a:ext cx="733425" cy="266700"/>
          </a:xfrm>
          <a:custGeom>
            <a:avLst/>
            <a:gdLst/>
            <a:ahLst/>
            <a:cxnLst/>
            <a:rect l="l" t="t" r="r" b="b"/>
            <a:pathLst>
              <a:path w="733425" h="266700">
                <a:moveTo>
                  <a:pt x="732802" y="266344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227064" y="2914780"/>
            <a:ext cx="85090" cy="71755"/>
          </a:xfrm>
          <a:custGeom>
            <a:avLst/>
            <a:gdLst/>
            <a:ahLst/>
            <a:cxnLst/>
            <a:rect l="l" t="t" r="r" b="b"/>
            <a:pathLst>
              <a:path w="85089" h="71755">
                <a:moveTo>
                  <a:pt x="84632" y="0"/>
                </a:moveTo>
                <a:lnTo>
                  <a:pt x="0" y="9779"/>
                </a:lnTo>
                <a:lnTo>
                  <a:pt x="58597" y="71615"/>
                </a:lnTo>
                <a:lnTo>
                  <a:pt x="84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624347" y="4005071"/>
            <a:ext cx="387985" cy="386715"/>
          </a:xfrm>
          <a:custGeom>
            <a:avLst/>
            <a:gdLst/>
            <a:ahLst/>
            <a:cxnLst/>
            <a:rect l="l" t="t" r="r" b="b"/>
            <a:pathLst>
              <a:path w="387985" h="386714">
                <a:moveTo>
                  <a:pt x="387832" y="0"/>
                </a:moveTo>
                <a:lnTo>
                  <a:pt x="0" y="38647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579366" y="4355588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27076" y="0"/>
                </a:moveTo>
                <a:lnTo>
                  <a:pt x="0" y="80772"/>
                </a:lnTo>
                <a:lnTo>
                  <a:pt x="80860" y="53975"/>
                </a:lnTo>
                <a:lnTo>
                  <a:pt x="270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724144" y="4194568"/>
            <a:ext cx="316230" cy="313690"/>
          </a:xfrm>
          <a:custGeom>
            <a:avLst/>
            <a:gdLst/>
            <a:ahLst/>
            <a:cxnLst/>
            <a:rect l="l" t="t" r="r" b="b"/>
            <a:pathLst>
              <a:path w="316229" h="313689">
                <a:moveTo>
                  <a:pt x="0" y="313423"/>
                </a:moveTo>
                <a:lnTo>
                  <a:pt x="316103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04394" y="4149852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80937" y="0"/>
                </a:moveTo>
                <a:lnTo>
                  <a:pt x="0" y="26606"/>
                </a:lnTo>
                <a:lnTo>
                  <a:pt x="53657" y="80708"/>
                </a:lnTo>
                <a:lnTo>
                  <a:pt x="809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372605" y="3455568"/>
            <a:ext cx="589915" cy="262255"/>
          </a:xfrm>
          <a:custGeom>
            <a:avLst/>
            <a:gdLst/>
            <a:ahLst/>
            <a:cxnLst/>
            <a:rect l="l" t="t" r="r" b="b"/>
            <a:pathLst>
              <a:path w="589915" h="262254">
                <a:moveTo>
                  <a:pt x="0" y="262229"/>
                </a:moveTo>
                <a:lnTo>
                  <a:pt x="589673" y="0"/>
                </a:lnTo>
              </a:path>
            </a:pathLst>
          </a:custGeom>
          <a:ln w="19812">
            <a:solidFill>
              <a:srgbClr val="339966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935202" y="3425918"/>
            <a:ext cx="85725" cy="69850"/>
          </a:xfrm>
          <a:custGeom>
            <a:avLst/>
            <a:gdLst/>
            <a:ahLst/>
            <a:cxnLst/>
            <a:rect l="l" t="t" r="r" b="b"/>
            <a:pathLst>
              <a:path w="85725" h="69850">
                <a:moveTo>
                  <a:pt x="0" y="0"/>
                </a:moveTo>
                <a:lnTo>
                  <a:pt x="30962" y="69621"/>
                </a:lnTo>
                <a:lnTo>
                  <a:pt x="85102" y="3848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03237" y="3574541"/>
            <a:ext cx="662305" cy="263525"/>
          </a:xfrm>
          <a:custGeom>
            <a:avLst/>
            <a:gdLst/>
            <a:ahLst/>
            <a:cxnLst/>
            <a:rect l="l" t="t" r="r" b="b"/>
            <a:pathLst>
              <a:path w="662304" h="263525">
                <a:moveTo>
                  <a:pt x="661847" y="0"/>
                </a:moveTo>
                <a:lnTo>
                  <a:pt x="0" y="263055"/>
                </a:lnTo>
              </a:path>
            </a:pathLst>
          </a:custGeom>
          <a:ln w="19812">
            <a:solidFill>
              <a:srgbClr val="339966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44239" y="3797500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90" h="71120">
                <a:moveTo>
                  <a:pt x="56730" y="0"/>
                </a:moveTo>
                <a:lnTo>
                  <a:pt x="0" y="63550"/>
                </a:lnTo>
                <a:lnTo>
                  <a:pt x="84874" y="70815"/>
                </a:lnTo>
                <a:lnTo>
                  <a:pt x="5673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372605" y="4077461"/>
            <a:ext cx="433705" cy="1675764"/>
          </a:xfrm>
          <a:custGeom>
            <a:avLst/>
            <a:gdLst/>
            <a:ahLst/>
            <a:cxnLst/>
            <a:rect l="l" t="t" r="r" b="b"/>
            <a:pathLst>
              <a:path w="433704" h="1675764">
                <a:moveTo>
                  <a:pt x="0" y="0"/>
                </a:moveTo>
                <a:lnTo>
                  <a:pt x="39423" y="37666"/>
                </a:lnTo>
                <a:lnTo>
                  <a:pt x="78517" y="75412"/>
                </a:lnTo>
                <a:lnTo>
                  <a:pt x="116951" y="113316"/>
                </a:lnTo>
                <a:lnTo>
                  <a:pt x="154396" y="151456"/>
                </a:lnTo>
                <a:lnTo>
                  <a:pt x="190521" y="189911"/>
                </a:lnTo>
                <a:lnTo>
                  <a:pt x="224997" y="228760"/>
                </a:lnTo>
                <a:lnTo>
                  <a:pt x="257495" y="268081"/>
                </a:lnTo>
                <a:lnTo>
                  <a:pt x="287683" y="307953"/>
                </a:lnTo>
                <a:lnTo>
                  <a:pt x="315233" y="348454"/>
                </a:lnTo>
                <a:lnTo>
                  <a:pt x="339815" y="389664"/>
                </a:lnTo>
                <a:lnTo>
                  <a:pt x="361099" y="431660"/>
                </a:lnTo>
                <a:lnTo>
                  <a:pt x="380582" y="479083"/>
                </a:lnTo>
                <a:lnTo>
                  <a:pt x="396334" y="527869"/>
                </a:lnTo>
                <a:lnTo>
                  <a:pt x="408727" y="577758"/>
                </a:lnTo>
                <a:lnTo>
                  <a:pt x="418133" y="628495"/>
                </a:lnTo>
                <a:lnTo>
                  <a:pt x="424924" y="679823"/>
                </a:lnTo>
                <a:lnTo>
                  <a:pt x="429472" y="731483"/>
                </a:lnTo>
                <a:lnTo>
                  <a:pt x="432149" y="783220"/>
                </a:lnTo>
                <a:lnTo>
                  <a:pt x="433327" y="834777"/>
                </a:lnTo>
                <a:lnTo>
                  <a:pt x="433379" y="885896"/>
                </a:lnTo>
                <a:lnTo>
                  <a:pt x="432676" y="936320"/>
                </a:lnTo>
                <a:lnTo>
                  <a:pt x="430953" y="987028"/>
                </a:lnTo>
                <a:lnTo>
                  <a:pt x="427664" y="1038822"/>
                </a:lnTo>
                <a:lnTo>
                  <a:pt x="422772" y="1091168"/>
                </a:lnTo>
                <a:lnTo>
                  <a:pt x="416238" y="1143535"/>
                </a:lnTo>
                <a:lnTo>
                  <a:pt x="408024" y="1195387"/>
                </a:lnTo>
                <a:lnTo>
                  <a:pt x="398091" y="1246192"/>
                </a:lnTo>
                <a:lnTo>
                  <a:pt x="386403" y="1295418"/>
                </a:lnTo>
                <a:lnTo>
                  <a:pt x="372921" y="1342530"/>
                </a:lnTo>
                <a:lnTo>
                  <a:pt x="357607" y="1386995"/>
                </a:lnTo>
                <a:lnTo>
                  <a:pt x="340423" y="1428280"/>
                </a:lnTo>
                <a:lnTo>
                  <a:pt x="317814" y="1470097"/>
                </a:lnTo>
                <a:lnTo>
                  <a:pt x="290167" y="1509989"/>
                </a:lnTo>
                <a:lnTo>
                  <a:pt x="258918" y="1547811"/>
                </a:lnTo>
                <a:lnTo>
                  <a:pt x="225504" y="1583417"/>
                </a:lnTo>
                <a:lnTo>
                  <a:pt x="191363" y="1616664"/>
                </a:lnTo>
                <a:lnTo>
                  <a:pt x="157930" y="1647406"/>
                </a:lnTo>
                <a:lnTo>
                  <a:pt x="126644" y="1675498"/>
                </a:lnTo>
              </a:path>
            </a:pathLst>
          </a:custGeom>
          <a:ln w="19812">
            <a:solidFill>
              <a:srgbClr val="FF6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444185" y="5671977"/>
            <a:ext cx="135890" cy="133985"/>
          </a:xfrm>
          <a:custGeom>
            <a:avLst/>
            <a:gdLst/>
            <a:ahLst/>
            <a:cxnLst/>
            <a:rect l="l" t="t" r="r" b="b"/>
            <a:pathLst>
              <a:path w="135890" h="133985">
                <a:moveTo>
                  <a:pt x="47815" y="0"/>
                </a:moveTo>
                <a:lnTo>
                  <a:pt x="0" y="133705"/>
                </a:lnTo>
                <a:lnTo>
                  <a:pt x="135648" y="91732"/>
                </a:lnTo>
                <a:lnTo>
                  <a:pt x="55041" y="81000"/>
                </a:lnTo>
                <a:lnTo>
                  <a:pt x="47815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227064" y="4213352"/>
            <a:ext cx="0" cy="1448435"/>
          </a:xfrm>
          <a:custGeom>
            <a:avLst/>
            <a:gdLst/>
            <a:ahLst/>
            <a:cxnLst/>
            <a:rect l="l" t="t" r="r" b="b"/>
            <a:pathLst>
              <a:path w="0" h="1448435">
                <a:moveTo>
                  <a:pt x="0" y="144830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188967" y="414985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589014" y="4869941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215646" y="0"/>
                </a:moveTo>
                <a:lnTo>
                  <a:pt x="166199" y="5695"/>
                </a:lnTo>
                <a:lnTo>
                  <a:pt x="120809" y="21918"/>
                </a:lnTo>
                <a:lnTo>
                  <a:pt x="80769" y="47374"/>
                </a:lnTo>
                <a:lnTo>
                  <a:pt x="47374" y="80769"/>
                </a:lnTo>
                <a:lnTo>
                  <a:pt x="21918" y="120809"/>
                </a:lnTo>
                <a:lnTo>
                  <a:pt x="5695" y="166199"/>
                </a:lnTo>
                <a:lnTo>
                  <a:pt x="0" y="215645"/>
                </a:lnTo>
                <a:lnTo>
                  <a:pt x="5695" y="265092"/>
                </a:lnTo>
                <a:lnTo>
                  <a:pt x="21918" y="310482"/>
                </a:lnTo>
                <a:lnTo>
                  <a:pt x="47374" y="350522"/>
                </a:lnTo>
                <a:lnTo>
                  <a:pt x="80769" y="383917"/>
                </a:lnTo>
                <a:lnTo>
                  <a:pt x="120809" y="409373"/>
                </a:lnTo>
                <a:lnTo>
                  <a:pt x="166199" y="425596"/>
                </a:lnTo>
                <a:lnTo>
                  <a:pt x="215646" y="431291"/>
                </a:lnTo>
                <a:lnTo>
                  <a:pt x="265092" y="425596"/>
                </a:lnTo>
                <a:lnTo>
                  <a:pt x="310482" y="409373"/>
                </a:lnTo>
                <a:lnTo>
                  <a:pt x="350522" y="383917"/>
                </a:lnTo>
                <a:lnTo>
                  <a:pt x="383917" y="350522"/>
                </a:lnTo>
                <a:lnTo>
                  <a:pt x="409373" y="310482"/>
                </a:lnTo>
                <a:lnTo>
                  <a:pt x="425596" y="265092"/>
                </a:lnTo>
                <a:lnTo>
                  <a:pt x="431292" y="215645"/>
                </a:lnTo>
                <a:lnTo>
                  <a:pt x="425596" y="166199"/>
                </a:lnTo>
                <a:lnTo>
                  <a:pt x="409373" y="120809"/>
                </a:lnTo>
                <a:lnTo>
                  <a:pt x="383917" y="80769"/>
                </a:lnTo>
                <a:lnTo>
                  <a:pt x="350522" y="47374"/>
                </a:lnTo>
                <a:lnTo>
                  <a:pt x="310482" y="21918"/>
                </a:lnTo>
                <a:lnTo>
                  <a:pt x="265092" y="5695"/>
                </a:lnTo>
                <a:lnTo>
                  <a:pt x="2156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589014" y="4869941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5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5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1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5"/>
                </a:lnTo>
                <a:close/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453121" y="3429761"/>
            <a:ext cx="871219" cy="536575"/>
          </a:xfrm>
          <a:custGeom>
            <a:avLst/>
            <a:gdLst/>
            <a:ahLst/>
            <a:cxnLst/>
            <a:rect l="l" t="t" r="r" b="b"/>
            <a:pathLst>
              <a:path w="871220" h="536575">
                <a:moveTo>
                  <a:pt x="0" y="0"/>
                </a:moveTo>
                <a:lnTo>
                  <a:pt x="870851" y="536117"/>
                </a:lnTo>
              </a:path>
            </a:pathLst>
          </a:custGeom>
          <a:ln w="19812">
            <a:solidFill>
              <a:srgbClr val="FF6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247415" y="3885173"/>
            <a:ext cx="141605" cy="121285"/>
          </a:xfrm>
          <a:custGeom>
            <a:avLst/>
            <a:gdLst/>
            <a:ahLst/>
            <a:cxnLst/>
            <a:rect l="l" t="t" r="r" b="b"/>
            <a:pathLst>
              <a:path w="141604" h="121285">
                <a:moveTo>
                  <a:pt x="66586" y="0"/>
                </a:moveTo>
                <a:lnTo>
                  <a:pt x="76555" y="80708"/>
                </a:lnTo>
                <a:lnTo>
                  <a:pt x="0" y="108153"/>
                </a:lnTo>
                <a:lnTo>
                  <a:pt x="141439" y="120662"/>
                </a:lnTo>
                <a:lnTo>
                  <a:pt x="66586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533638" y="4367021"/>
            <a:ext cx="0" cy="1074420"/>
          </a:xfrm>
          <a:custGeom>
            <a:avLst/>
            <a:gdLst/>
            <a:ahLst/>
            <a:cxnLst/>
            <a:rect l="l" t="t" r="r" b="b"/>
            <a:pathLst>
              <a:path w="0" h="1074420">
                <a:moveTo>
                  <a:pt x="0" y="0"/>
                </a:moveTo>
                <a:lnTo>
                  <a:pt x="0" y="1074420"/>
                </a:lnTo>
              </a:path>
            </a:pathLst>
          </a:custGeom>
          <a:ln w="19812">
            <a:solidFill>
              <a:srgbClr val="FF6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470143" y="5390641"/>
            <a:ext cx="127000" cy="12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742377" y="5805678"/>
            <a:ext cx="575310" cy="128270"/>
          </a:xfrm>
          <a:custGeom>
            <a:avLst/>
            <a:gdLst/>
            <a:ahLst/>
            <a:cxnLst/>
            <a:rect l="l" t="t" r="r" b="b"/>
            <a:pathLst>
              <a:path w="575309" h="128270">
                <a:moveTo>
                  <a:pt x="574852" y="0"/>
                </a:moveTo>
                <a:lnTo>
                  <a:pt x="0" y="128193"/>
                </a:lnTo>
              </a:path>
            </a:pathLst>
          </a:custGeom>
          <a:ln w="19811">
            <a:solidFill>
              <a:srgbClr val="FF6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668006" y="5860830"/>
            <a:ext cx="137795" cy="124460"/>
          </a:xfrm>
          <a:custGeom>
            <a:avLst/>
            <a:gdLst/>
            <a:ahLst/>
            <a:cxnLst/>
            <a:rect l="l" t="t" r="r" b="b"/>
            <a:pathLst>
              <a:path w="137795" h="124460">
                <a:moveTo>
                  <a:pt x="110134" y="0"/>
                </a:moveTo>
                <a:lnTo>
                  <a:pt x="0" y="89623"/>
                </a:lnTo>
                <a:lnTo>
                  <a:pt x="137782" y="123951"/>
                </a:lnTo>
                <a:lnTo>
                  <a:pt x="74371" y="73037"/>
                </a:lnTo>
                <a:lnTo>
                  <a:pt x="11013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309104" y="3573779"/>
            <a:ext cx="139065" cy="2098040"/>
          </a:xfrm>
          <a:custGeom>
            <a:avLst/>
            <a:gdLst/>
            <a:ahLst/>
            <a:cxnLst/>
            <a:rect l="l" t="t" r="r" b="b"/>
            <a:pathLst>
              <a:path w="139065" h="2098040">
                <a:moveTo>
                  <a:pt x="0" y="0"/>
                </a:moveTo>
                <a:lnTo>
                  <a:pt x="139052" y="20976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409304" y="5656259"/>
            <a:ext cx="76200" cy="78740"/>
          </a:xfrm>
          <a:custGeom>
            <a:avLst/>
            <a:gdLst/>
            <a:ahLst/>
            <a:cxnLst/>
            <a:rect l="l" t="t" r="r" b="b"/>
            <a:pathLst>
              <a:path w="76200" h="78739">
                <a:moveTo>
                  <a:pt x="76034" y="0"/>
                </a:moveTo>
                <a:lnTo>
                  <a:pt x="0" y="5041"/>
                </a:lnTo>
                <a:lnTo>
                  <a:pt x="43052" y="78549"/>
                </a:lnTo>
                <a:lnTo>
                  <a:pt x="76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916173" y="2708910"/>
            <a:ext cx="3580129" cy="772795"/>
          </a:xfrm>
          <a:custGeom>
            <a:avLst/>
            <a:gdLst/>
            <a:ahLst/>
            <a:cxnLst/>
            <a:rect l="l" t="t" r="r" b="b"/>
            <a:pathLst>
              <a:path w="3580129" h="772795">
                <a:moveTo>
                  <a:pt x="0" y="0"/>
                </a:moveTo>
                <a:lnTo>
                  <a:pt x="3579736" y="772388"/>
                </a:lnTo>
              </a:path>
            </a:pathLst>
          </a:custGeom>
          <a:ln w="38100">
            <a:solidFill>
              <a:srgbClr val="33CCCC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465225" y="3421412"/>
            <a:ext cx="123825" cy="111760"/>
          </a:xfrm>
          <a:custGeom>
            <a:avLst/>
            <a:gdLst/>
            <a:ahLst/>
            <a:cxnLst/>
            <a:rect l="l" t="t" r="r" b="b"/>
            <a:pathLst>
              <a:path w="123825" h="111760">
                <a:moveTo>
                  <a:pt x="24117" y="0"/>
                </a:moveTo>
                <a:lnTo>
                  <a:pt x="0" y="111721"/>
                </a:lnTo>
                <a:lnTo>
                  <a:pt x="123786" y="79971"/>
                </a:lnTo>
                <a:lnTo>
                  <a:pt x="2411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402329" y="3717797"/>
            <a:ext cx="2229485" cy="415925"/>
          </a:xfrm>
          <a:custGeom>
            <a:avLst/>
            <a:gdLst/>
            <a:ahLst/>
            <a:cxnLst/>
            <a:rect l="l" t="t" r="r" b="b"/>
            <a:pathLst>
              <a:path w="2229485" h="415925">
                <a:moveTo>
                  <a:pt x="0" y="0"/>
                </a:moveTo>
                <a:lnTo>
                  <a:pt x="2228938" y="415366"/>
                </a:lnTo>
              </a:path>
            </a:pathLst>
          </a:custGeom>
          <a:ln w="38100">
            <a:solidFill>
              <a:srgbClr val="33CCCC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602071" y="4073487"/>
            <a:ext cx="123189" cy="112395"/>
          </a:xfrm>
          <a:custGeom>
            <a:avLst/>
            <a:gdLst/>
            <a:ahLst/>
            <a:cxnLst/>
            <a:rect l="l" t="t" r="r" b="b"/>
            <a:pathLst>
              <a:path w="123189" h="112395">
                <a:moveTo>
                  <a:pt x="20942" y="0"/>
                </a:moveTo>
                <a:lnTo>
                  <a:pt x="0" y="112369"/>
                </a:lnTo>
                <a:lnTo>
                  <a:pt x="122834" y="77127"/>
                </a:lnTo>
                <a:lnTo>
                  <a:pt x="20942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556510" y="4508753"/>
            <a:ext cx="3507740" cy="631190"/>
          </a:xfrm>
          <a:custGeom>
            <a:avLst/>
            <a:gdLst/>
            <a:ahLst/>
            <a:cxnLst/>
            <a:rect l="l" t="t" r="r" b="b"/>
            <a:pathLst>
              <a:path w="3507740" h="631189">
                <a:moveTo>
                  <a:pt x="0" y="0"/>
                </a:moveTo>
                <a:lnTo>
                  <a:pt x="3507460" y="630834"/>
                </a:lnTo>
              </a:path>
            </a:pathLst>
          </a:custGeom>
          <a:ln w="38100">
            <a:solidFill>
              <a:srgbClr val="33CCCC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035103" y="5079968"/>
            <a:ext cx="123189" cy="113030"/>
          </a:xfrm>
          <a:custGeom>
            <a:avLst/>
            <a:gdLst/>
            <a:ahLst/>
            <a:cxnLst/>
            <a:rect l="l" t="t" r="r" b="b"/>
            <a:pathLst>
              <a:path w="123189" h="113029">
                <a:moveTo>
                  <a:pt x="20243" y="0"/>
                </a:moveTo>
                <a:lnTo>
                  <a:pt x="0" y="112496"/>
                </a:lnTo>
                <a:lnTo>
                  <a:pt x="122618" y="76479"/>
                </a:lnTo>
                <a:lnTo>
                  <a:pt x="20243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402329" y="4603712"/>
            <a:ext cx="3886835" cy="914400"/>
          </a:xfrm>
          <a:custGeom>
            <a:avLst/>
            <a:gdLst/>
            <a:ahLst/>
            <a:cxnLst/>
            <a:rect l="l" t="t" r="r" b="b"/>
            <a:pathLst>
              <a:path w="3886834" h="914400">
                <a:moveTo>
                  <a:pt x="0" y="913930"/>
                </a:moveTo>
                <a:lnTo>
                  <a:pt x="3886441" y="0"/>
                </a:lnTo>
              </a:path>
            </a:pathLst>
          </a:custGeom>
          <a:ln w="38100">
            <a:solidFill>
              <a:srgbClr val="33CCCC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257140" y="4552443"/>
            <a:ext cx="124460" cy="111760"/>
          </a:xfrm>
          <a:custGeom>
            <a:avLst/>
            <a:gdLst/>
            <a:ahLst/>
            <a:cxnLst/>
            <a:rect l="l" t="t" r="r" b="b"/>
            <a:pathLst>
              <a:path w="124459" h="111760">
                <a:moveTo>
                  <a:pt x="0" y="0"/>
                </a:moveTo>
                <a:lnTo>
                  <a:pt x="26174" y="111264"/>
                </a:lnTo>
                <a:lnTo>
                  <a:pt x="124358" y="29463"/>
                </a:lnTo>
                <a:lnTo>
                  <a:pt x="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168718" y="3708755"/>
            <a:ext cx="140970" cy="2026285"/>
          </a:xfrm>
          <a:custGeom>
            <a:avLst/>
            <a:gdLst/>
            <a:ahLst/>
            <a:cxnLst/>
            <a:rect l="l" t="t" r="r" b="b"/>
            <a:pathLst>
              <a:path w="140970" h="2026285">
                <a:moveTo>
                  <a:pt x="140385" y="2026056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131578" y="3645406"/>
            <a:ext cx="76200" cy="78740"/>
          </a:xfrm>
          <a:custGeom>
            <a:avLst/>
            <a:gdLst/>
            <a:ahLst/>
            <a:cxnLst/>
            <a:rect l="l" t="t" r="r" b="b"/>
            <a:pathLst>
              <a:path w="76200" h="78739">
                <a:moveTo>
                  <a:pt x="32740" y="0"/>
                </a:moveTo>
                <a:lnTo>
                  <a:pt x="0" y="78651"/>
                </a:lnTo>
                <a:lnTo>
                  <a:pt x="76022" y="73393"/>
                </a:lnTo>
                <a:lnTo>
                  <a:pt x="3274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156959" y="4149852"/>
            <a:ext cx="0" cy="1448435"/>
          </a:xfrm>
          <a:custGeom>
            <a:avLst/>
            <a:gdLst/>
            <a:ahLst/>
            <a:cxnLst/>
            <a:rect l="l" t="t" r="r" b="b"/>
            <a:pathLst>
              <a:path w="0" h="1448435">
                <a:moveTo>
                  <a:pt x="0" y="0"/>
                </a:moveTo>
                <a:lnTo>
                  <a:pt x="0" y="1448308"/>
                </a:lnTo>
              </a:path>
            </a:pathLst>
          </a:custGeom>
          <a:ln w="12700">
            <a:solidFill>
              <a:srgbClr val="FF00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118863" y="55854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62" name="object 6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14</a:t>
            </a:fld>
          </a:p>
        </p:txBody>
      </p:sp>
    </p:spTree>
  </p:cSld>
  <p:clrMapOvr>
    <a:masterClrMapping/>
  </p:clrMapOvr>
  <p:transition spd="slow">
    <p:pull dir="l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7088" y="0"/>
            <a:ext cx="5602223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20595" y="699516"/>
            <a:ext cx="569975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495300" marR="5080" indent="126364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Modifications to  the DFS</a:t>
            </a:r>
            <a:r>
              <a:rPr dirty="0" spc="-65"/>
              <a:t> </a:t>
            </a:r>
            <a:r>
              <a:rPr dirty="0" spc="-5"/>
              <a:t>Skeleton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5940" y="1813328"/>
            <a:ext cx="7952740" cy="33108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All the </a:t>
            </a:r>
            <a:r>
              <a:rPr dirty="0" sz="2800" spc="-5" b="1">
                <a:solidFill>
                  <a:srgbClr val="FF0000"/>
                </a:solidFill>
                <a:latin typeface="Palatino Linotype"/>
                <a:cs typeface="Palatino Linotype"/>
              </a:rPr>
              <a:t>second encounter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are</a:t>
            </a:r>
            <a:r>
              <a:rPr dirty="0" sz="2800" spc="5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Palatino Linotype"/>
                <a:cs typeface="Palatino Linotype"/>
              </a:rPr>
              <a:t>bypassed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800">
              <a:latin typeface="Palatino Linotype"/>
              <a:cs typeface="Palatino Linotype"/>
            </a:endParaRPr>
          </a:p>
          <a:p>
            <a:pPr algn="just" marL="355600" marR="5080" indent="-342900">
              <a:lnSpc>
                <a:spcPct val="110000"/>
              </a:lnSpc>
              <a:spcBef>
                <a:spcPts val="2014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So, the </a:t>
            </a:r>
            <a:r>
              <a:rPr dirty="0" sz="28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only substantial </a:t>
            </a:r>
            <a:r>
              <a:rPr dirty="0" sz="2800" b="1" i="1">
                <a:solidFill>
                  <a:srgbClr val="FF0000"/>
                </a:solidFill>
                <a:latin typeface="Palatino Linotype"/>
                <a:cs typeface="Palatino Linotype"/>
              </a:rPr>
              <a:t>modification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for the  possible back edges leading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to an </a:t>
            </a:r>
            <a:r>
              <a:rPr dirty="0" sz="2800" spc="-20" b="1">
                <a:solidFill>
                  <a:srgbClr val="3E3E3E"/>
                </a:solidFill>
                <a:latin typeface="Palatino Linotype"/>
                <a:cs typeface="Palatino Linotype"/>
              </a:rPr>
              <a:t>ancestor, 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but 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not direct</a:t>
            </a:r>
            <a:r>
              <a:rPr dirty="0" sz="2800" spc="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parent.</a:t>
            </a:r>
            <a:endParaRPr sz="2800">
              <a:latin typeface="Palatino Linotype"/>
              <a:cs typeface="Palatino Linotype"/>
            </a:endParaRPr>
          </a:p>
          <a:p>
            <a:pPr marL="355600" marR="577215" indent="-342900">
              <a:lnSpc>
                <a:spcPct val="11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10" b="1">
                <a:solidFill>
                  <a:srgbClr val="3E3E3E"/>
                </a:solidFill>
                <a:latin typeface="Palatino Linotype"/>
                <a:cs typeface="Palatino Linotype"/>
              </a:rPr>
              <a:t>We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need know the </a:t>
            </a:r>
            <a:r>
              <a:rPr dirty="0" sz="28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parent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, that is, the direct  </a:t>
            </a:r>
            <a:r>
              <a:rPr dirty="0" sz="2800" spc="-20" b="1">
                <a:solidFill>
                  <a:srgbClr val="3E3E3E"/>
                </a:solidFill>
                <a:latin typeface="Palatino Linotype"/>
                <a:cs typeface="Palatino Linotype"/>
              </a:rPr>
              <a:t>ancestor,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for the vertex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be</a:t>
            </a:r>
            <a:r>
              <a:rPr dirty="0" sz="2800" spc="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processed.</a:t>
            </a:r>
            <a:endParaRPr sz="28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352" y="1865718"/>
            <a:ext cx="7924165" cy="42500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nt dfsSweep(IntList[] </a:t>
            </a:r>
            <a:r>
              <a:rPr dirty="0" sz="2800" spc="-20" b="1" i="1">
                <a:solidFill>
                  <a:srgbClr val="3E3E3E"/>
                </a:solidFill>
                <a:latin typeface="Palatino Linotype"/>
                <a:cs typeface="Palatino Linotype"/>
              </a:rPr>
              <a:t>adjVertices</a:t>
            </a:r>
            <a:r>
              <a:rPr dirty="0" sz="2800" spc="-20" b="1">
                <a:solidFill>
                  <a:srgbClr val="3E3E3E"/>
                </a:solidFill>
                <a:latin typeface="Palatino Linotype"/>
                <a:cs typeface="Palatino Linotype"/>
              </a:rPr>
              <a:t>,int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n,</a:t>
            </a:r>
            <a:r>
              <a:rPr dirty="0" sz="2800" spc="1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…)</a:t>
            </a:r>
            <a:endParaRPr sz="2800">
              <a:latin typeface="Palatino Linotype"/>
              <a:cs typeface="Palatino Linotype"/>
            </a:endParaRPr>
          </a:p>
          <a:p>
            <a:pPr marL="710565" indent="-69786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int</a:t>
            </a:r>
            <a:r>
              <a:rPr dirty="0" sz="2800" spc="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ans;</a:t>
            </a:r>
            <a:endParaRPr sz="2800">
              <a:latin typeface="Palatino Linotype"/>
              <a:cs typeface="Palatino Linotype"/>
            </a:endParaRPr>
          </a:p>
          <a:p>
            <a:pPr marL="710565" indent="-697865">
              <a:lnSpc>
                <a:spcPct val="100000"/>
              </a:lnSpc>
              <a:spcBef>
                <a:spcPts val="335"/>
              </a:spcBef>
              <a:buClr>
                <a:srgbClr val="3E3E3E"/>
              </a:buClr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dirty="0" sz="2800" spc="-5" b="1">
                <a:solidFill>
                  <a:srgbClr val="0000CC"/>
                </a:solidFill>
                <a:latin typeface="Palatino Linotype"/>
                <a:cs typeface="Palatino Linotype"/>
              </a:rPr>
              <a:t>&lt;Allocate color </a:t>
            </a:r>
            <a:r>
              <a:rPr dirty="0" sz="2800" b="1">
                <a:solidFill>
                  <a:srgbClr val="0000CC"/>
                </a:solidFill>
                <a:latin typeface="Palatino Linotype"/>
                <a:cs typeface="Palatino Linotype"/>
              </a:rPr>
              <a:t>array </a:t>
            </a:r>
            <a:r>
              <a:rPr dirty="0" sz="2800" spc="-5" b="1">
                <a:solidFill>
                  <a:srgbClr val="0000CC"/>
                </a:solidFill>
                <a:latin typeface="Palatino Linotype"/>
                <a:cs typeface="Palatino Linotype"/>
              </a:rPr>
              <a:t>and </a:t>
            </a:r>
            <a:r>
              <a:rPr dirty="0" sz="2800" b="1">
                <a:solidFill>
                  <a:srgbClr val="0000CC"/>
                </a:solidFill>
                <a:latin typeface="Palatino Linotype"/>
                <a:cs typeface="Palatino Linotype"/>
              </a:rPr>
              <a:t>initialize to</a:t>
            </a:r>
            <a:r>
              <a:rPr dirty="0" sz="2800" spc="60" b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0000CC"/>
                </a:solidFill>
                <a:latin typeface="Palatino Linotype"/>
                <a:cs typeface="Palatino Linotype"/>
              </a:rPr>
              <a:t>white&gt;</a:t>
            </a:r>
            <a:endParaRPr sz="2800">
              <a:latin typeface="Palatino Linotype"/>
              <a:cs typeface="Palatino Linotype"/>
            </a:endParaRPr>
          </a:p>
          <a:p>
            <a:pPr marL="710565" indent="-69786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For each vertex 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v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of G,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some</a:t>
            </a:r>
            <a:r>
              <a:rPr dirty="0" sz="2800" spc="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order</a:t>
            </a:r>
            <a:endParaRPr sz="2800">
              <a:latin typeface="Palatino Linotype"/>
              <a:cs typeface="Palatino Linotype"/>
            </a:endParaRPr>
          </a:p>
          <a:p>
            <a:pPr marL="1066800" indent="-10541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066800" algn="l"/>
                <a:tab pos="1067435" algn="l"/>
                <a:tab pos="1501140" algn="l"/>
              </a:tabLst>
            </a:pP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if	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(color[v]==white)</a:t>
            </a:r>
            <a:endParaRPr sz="2800">
              <a:latin typeface="Palatino Linotype"/>
              <a:cs typeface="Palatino Linotype"/>
            </a:endParaRPr>
          </a:p>
          <a:p>
            <a:pPr marL="1422400" indent="-14097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421765" algn="l"/>
                <a:tab pos="14224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int </a:t>
            </a:r>
            <a:r>
              <a:rPr dirty="0" sz="2800" spc="-15" b="1">
                <a:solidFill>
                  <a:srgbClr val="3E3E3E"/>
                </a:solidFill>
                <a:latin typeface="Palatino Linotype"/>
                <a:cs typeface="Palatino Linotype"/>
              </a:rPr>
              <a:t>vAns=</a:t>
            </a:r>
            <a:r>
              <a:rPr dirty="0" sz="2800" spc="-15" b="1">
                <a:solidFill>
                  <a:srgbClr val="FF0000"/>
                </a:solidFill>
                <a:latin typeface="Palatino Linotype"/>
                <a:cs typeface="Palatino Linotype"/>
              </a:rPr>
              <a:t>dfs(</a:t>
            </a:r>
            <a:r>
              <a:rPr dirty="0" sz="2800" spc="-15" b="1" i="1">
                <a:solidFill>
                  <a:srgbClr val="FF0000"/>
                </a:solidFill>
                <a:latin typeface="Palatino Linotype"/>
                <a:cs typeface="Palatino Linotype"/>
              </a:rPr>
              <a:t>adjVertices</a:t>
            </a:r>
            <a:r>
              <a:rPr dirty="0" sz="2800" spc="-15" b="1">
                <a:solidFill>
                  <a:srgbClr val="FF0000"/>
                </a:solidFill>
                <a:latin typeface="Palatino Linotype"/>
                <a:cs typeface="Palatino Linotype"/>
              </a:rPr>
              <a:t>, </a:t>
            </a:r>
            <a:r>
              <a:rPr dirty="0" sz="2800" spc="-30" b="1">
                <a:solidFill>
                  <a:srgbClr val="FF0000"/>
                </a:solidFill>
                <a:latin typeface="Palatino Linotype"/>
                <a:cs typeface="Palatino Linotype"/>
              </a:rPr>
              <a:t>color, </a:t>
            </a:r>
            <a:r>
              <a:rPr dirty="0" sz="2800" spc="-165" b="1">
                <a:solidFill>
                  <a:srgbClr val="FF0000"/>
                </a:solidFill>
                <a:latin typeface="Palatino Linotype"/>
                <a:cs typeface="Palatino Linotype"/>
              </a:rPr>
              <a:t>v, </a:t>
            </a:r>
            <a:r>
              <a:rPr dirty="0" sz="2800" b="1">
                <a:solidFill>
                  <a:srgbClr val="339966"/>
                </a:solidFill>
                <a:latin typeface="Palatino Linotype"/>
                <a:cs typeface="Palatino Linotype"/>
              </a:rPr>
              <a:t>-1,</a:t>
            </a:r>
            <a:r>
              <a:rPr dirty="0" sz="2800" spc="-310" b="1">
                <a:solidFill>
                  <a:srgbClr val="339966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Palatino Linotype"/>
                <a:cs typeface="Palatino Linotype"/>
              </a:rPr>
              <a:t>…)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;</a:t>
            </a:r>
            <a:endParaRPr sz="2800">
              <a:latin typeface="Palatino Linotype"/>
              <a:cs typeface="Palatino Linotype"/>
            </a:endParaRPr>
          </a:p>
          <a:p>
            <a:pPr marL="1422400" indent="-1409700">
              <a:lnSpc>
                <a:spcPct val="100000"/>
              </a:lnSpc>
              <a:spcBef>
                <a:spcPts val="335"/>
              </a:spcBef>
              <a:buClr>
                <a:srgbClr val="3E3E3E"/>
              </a:buClr>
              <a:buFont typeface="Arial"/>
              <a:buChar char="•"/>
              <a:tabLst>
                <a:tab pos="1421765" algn="l"/>
                <a:tab pos="1422400" algn="l"/>
              </a:tabLst>
            </a:pPr>
            <a:r>
              <a:rPr dirty="0" sz="2800" spc="-5" b="1">
                <a:solidFill>
                  <a:srgbClr val="0000CC"/>
                </a:solidFill>
                <a:latin typeface="Palatino Linotype"/>
                <a:cs typeface="Palatino Linotype"/>
              </a:rPr>
              <a:t>&lt;Process </a:t>
            </a:r>
            <a:r>
              <a:rPr dirty="0" sz="2800" spc="-15" b="1">
                <a:solidFill>
                  <a:srgbClr val="0000CC"/>
                </a:solidFill>
                <a:latin typeface="Palatino Linotype"/>
                <a:cs typeface="Palatino Linotype"/>
              </a:rPr>
              <a:t>vAns&gt;</a:t>
            </a:r>
            <a:endParaRPr sz="2800">
              <a:latin typeface="Palatino Linotype"/>
              <a:cs typeface="Palatino Linotype"/>
            </a:endParaRPr>
          </a:p>
          <a:p>
            <a:pPr marL="1066800" indent="-10541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066800" algn="l"/>
                <a:tab pos="1067435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// Continue</a:t>
            </a:r>
            <a:r>
              <a:rPr dirty="0" sz="2800" spc="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loop</a:t>
            </a:r>
            <a:endParaRPr sz="2800">
              <a:latin typeface="Palatino Linotype"/>
              <a:cs typeface="Palatino Linotype"/>
            </a:endParaRPr>
          </a:p>
          <a:p>
            <a:pPr marL="710565" indent="-69786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return ans;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64323" y="4148328"/>
            <a:ext cx="539750" cy="721360"/>
          </a:xfrm>
          <a:custGeom>
            <a:avLst/>
            <a:gdLst/>
            <a:ahLst/>
            <a:cxnLst/>
            <a:rect l="l" t="t" r="r" b="b"/>
            <a:pathLst>
              <a:path w="539750" h="721360">
                <a:moveTo>
                  <a:pt x="0" y="360426"/>
                </a:moveTo>
                <a:lnTo>
                  <a:pt x="2924" y="307164"/>
                </a:lnTo>
                <a:lnTo>
                  <a:pt x="11420" y="256329"/>
                </a:lnTo>
                <a:lnTo>
                  <a:pt x="25070" y="208478"/>
                </a:lnTo>
                <a:lnTo>
                  <a:pt x="43456" y="164169"/>
                </a:lnTo>
                <a:lnTo>
                  <a:pt x="66162" y="123959"/>
                </a:lnTo>
                <a:lnTo>
                  <a:pt x="92771" y="88405"/>
                </a:lnTo>
                <a:lnTo>
                  <a:pt x="122864" y="58066"/>
                </a:lnTo>
                <a:lnTo>
                  <a:pt x="156026" y="33498"/>
                </a:lnTo>
                <a:lnTo>
                  <a:pt x="191839" y="15259"/>
                </a:lnTo>
                <a:lnTo>
                  <a:pt x="229885" y="3907"/>
                </a:lnTo>
                <a:lnTo>
                  <a:pt x="269748" y="0"/>
                </a:lnTo>
                <a:lnTo>
                  <a:pt x="309610" y="3907"/>
                </a:lnTo>
                <a:lnTo>
                  <a:pt x="347656" y="15259"/>
                </a:lnTo>
                <a:lnTo>
                  <a:pt x="383469" y="33498"/>
                </a:lnTo>
                <a:lnTo>
                  <a:pt x="416631" y="58066"/>
                </a:lnTo>
                <a:lnTo>
                  <a:pt x="446724" y="88405"/>
                </a:lnTo>
                <a:lnTo>
                  <a:pt x="473333" y="123959"/>
                </a:lnTo>
                <a:lnTo>
                  <a:pt x="496039" y="164169"/>
                </a:lnTo>
                <a:lnTo>
                  <a:pt x="514425" y="208478"/>
                </a:lnTo>
                <a:lnTo>
                  <a:pt x="528075" y="256329"/>
                </a:lnTo>
                <a:lnTo>
                  <a:pt x="536571" y="307164"/>
                </a:lnTo>
                <a:lnTo>
                  <a:pt x="539496" y="360426"/>
                </a:lnTo>
                <a:lnTo>
                  <a:pt x="536571" y="413687"/>
                </a:lnTo>
                <a:lnTo>
                  <a:pt x="528075" y="464522"/>
                </a:lnTo>
                <a:lnTo>
                  <a:pt x="514425" y="512373"/>
                </a:lnTo>
                <a:lnTo>
                  <a:pt x="496039" y="556682"/>
                </a:lnTo>
                <a:lnTo>
                  <a:pt x="473333" y="596892"/>
                </a:lnTo>
                <a:lnTo>
                  <a:pt x="446724" y="632446"/>
                </a:lnTo>
                <a:lnTo>
                  <a:pt x="416631" y="662785"/>
                </a:lnTo>
                <a:lnTo>
                  <a:pt x="383469" y="687353"/>
                </a:lnTo>
                <a:lnTo>
                  <a:pt x="347656" y="705592"/>
                </a:lnTo>
                <a:lnTo>
                  <a:pt x="309610" y="716944"/>
                </a:lnTo>
                <a:lnTo>
                  <a:pt x="269748" y="720852"/>
                </a:lnTo>
                <a:lnTo>
                  <a:pt x="229885" y="716944"/>
                </a:lnTo>
                <a:lnTo>
                  <a:pt x="191839" y="705592"/>
                </a:lnTo>
                <a:lnTo>
                  <a:pt x="156026" y="687353"/>
                </a:lnTo>
                <a:lnTo>
                  <a:pt x="122864" y="662785"/>
                </a:lnTo>
                <a:lnTo>
                  <a:pt x="92771" y="632446"/>
                </a:lnTo>
                <a:lnTo>
                  <a:pt x="66162" y="596892"/>
                </a:lnTo>
                <a:lnTo>
                  <a:pt x="43456" y="556682"/>
                </a:lnTo>
                <a:lnTo>
                  <a:pt x="25070" y="512373"/>
                </a:lnTo>
                <a:lnTo>
                  <a:pt x="11420" y="464522"/>
                </a:lnTo>
                <a:lnTo>
                  <a:pt x="2924" y="413687"/>
                </a:lnTo>
                <a:lnTo>
                  <a:pt x="0" y="360426"/>
                </a:lnTo>
                <a:close/>
              </a:path>
            </a:pathLst>
          </a:custGeom>
          <a:ln w="12192">
            <a:solidFill>
              <a:srgbClr val="008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53924" y="4797552"/>
            <a:ext cx="782320" cy="463550"/>
          </a:xfrm>
          <a:custGeom>
            <a:avLst/>
            <a:gdLst/>
            <a:ahLst/>
            <a:cxnLst/>
            <a:rect l="l" t="t" r="r" b="b"/>
            <a:pathLst>
              <a:path w="782320" h="463550">
                <a:moveTo>
                  <a:pt x="782027" y="0"/>
                </a:moveTo>
                <a:lnTo>
                  <a:pt x="0" y="46295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99271" y="5221246"/>
            <a:ext cx="85090" cy="71755"/>
          </a:xfrm>
          <a:custGeom>
            <a:avLst/>
            <a:gdLst/>
            <a:ahLst/>
            <a:cxnLst/>
            <a:rect l="l" t="t" r="r" b="b"/>
            <a:pathLst>
              <a:path w="85089" h="71754">
                <a:moveTo>
                  <a:pt x="46164" y="0"/>
                </a:moveTo>
                <a:lnTo>
                  <a:pt x="0" y="71602"/>
                </a:lnTo>
                <a:lnTo>
                  <a:pt x="84988" y="65570"/>
                </a:lnTo>
                <a:lnTo>
                  <a:pt x="461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38700" y="5292864"/>
            <a:ext cx="3829811" cy="551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51832" y="5251703"/>
            <a:ext cx="3055619" cy="725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85944" y="5320284"/>
            <a:ext cx="3735323" cy="457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885944" y="5320284"/>
            <a:ext cx="3735704" cy="457200"/>
          </a:xfrm>
          <a:prstGeom prst="rect">
            <a:avLst/>
          </a:prstGeom>
          <a:ln w="9144">
            <a:solidFill>
              <a:srgbClr val="E6811C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dirty="0" sz="2400" spc="-15">
                <a:latin typeface="Calibri"/>
                <a:cs typeface="Calibri"/>
              </a:rPr>
              <a:t>Recording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parent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51076" y="102107"/>
            <a:ext cx="5789675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26107" y="838200"/>
            <a:ext cx="5888735" cy="1374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027047" y="251519"/>
            <a:ext cx="5088890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 indent="124460">
              <a:lnSpc>
                <a:spcPct val="100600"/>
              </a:lnSpc>
              <a:spcBef>
                <a:spcPts val="65"/>
              </a:spcBef>
            </a:pPr>
            <a:r>
              <a:rPr dirty="0" spc="-10"/>
              <a:t>DFS </a:t>
            </a:r>
            <a:r>
              <a:rPr dirty="0" spc="-5"/>
              <a:t>Skeleton </a:t>
            </a:r>
            <a:r>
              <a:rPr dirty="0" spc="-10"/>
              <a:t>for  </a:t>
            </a:r>
            <a:r>
              <a:rPr dirty="0" spc="-5"/>
              <a:t>Undirected</a:t>
            </a:r>
            <a:r>
              <a:rPr dirty="0" spc="-45"/>
              <a:t> </a:t>
            </a:r>
            <a:r>
              <a:rPr dirty="0" spc="-5"/>
              <a:t>Graph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14</a:t>
            </a:fld>
          </a:p>
        </p:txBody>
      </p:sp>
    </p:spTree>
  </p:cSld>
  <p:clrMapOvr>
    <a:masterClrMapping/>
  </p:clrMapOvr>
  <p:transition spd="slow">
    <p:pull dir="l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1076" y="0"/>
            <a:ext cx="5789675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26107" y="699516"/>
            <a:ext cx="5888735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401320" marR="5080" indent="124460">
              <a:lnSpc>
                <a:spcPct val="100600"/>
              </a:lnSpc>
              <a:spcBef>
                <a:spcPts val="65"/>
              </a:spcBef>
            </a:pPr>
            <a:r>
              <a:rPr dirty="0" spc="-10"/>
              <a:t>DFS </a:t>
            </a:r>
            <a:r>
              <a:rPr dirty="0" spc="-5"/>
              <a:t>Skeleton </a:t>
            </a:r>
            <a:r>
              <a:rPr dirty="0" spc="-10"/>
              <a:t>for  </a:t>
            </a:r>
            <a:r>
              <a:rPr dirty="0" spc="-5"/>
              <a:t>Undirected</a:t>
            </a:r>
            <a:r>
              <a:rPr dirty="0" spc="-45"/>
              <a:t> </a:t>
            </a:r>
            <a:r>
              <a:rPr dirty="0" spc="-5"/>
              <a:t>Graph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5940" y="2048020"/>
            <a:ext cx="7042784" cy="41706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int dfs(IntList[] </a:t>
            </a:r>
            <a:r>
              <a:rPr dirty="0" sz="1600" spc="-15" b="1" i="1">
                <a:solidFill>
                  <a:srgbClr val="3E3E3E"/>
                </a:solidFill>
                <a:latin typeface="Palatino Linotype"/>
                <a:cs typeface="Palatino Linotype"/>
              </a:rPr>
              <a:t>adjVertices</a:t>
            </a:r>
            <a:r>
              <a:rPr dirty="0" sz="1600" spc="-15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1600" spc="-10" b="1">
                <a:solidFill>
                  <a:srgbClr val="3E3E3E"/>
                </a:solidFill>
                <a:latin typeface="Palatino Linotype"/>
                <a:cs typeface="Palatino Linotype"/>
              </a:rPr>
              <a:t>int[] </a:t>
            </a:r>
            <a:r>
              <a:rPr dirty="0" sz="1600" spc="-20" b="1">
                <a:solidFill>
                  <a:srgbClr val="3E3E3E"/>
                </a:solidFill>
                <a:latin typeface="Palatino Linotype"/>
                <a:cs typeface="Palatino Linotype"/>
              </a:rPr>
              <a:t>color, </a:t>
            </a: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int </a:t>
            </a:r>
            <a:r>
              <a:rPr dirty="0" sz="1600" spc="-95" b="1">
                <a:solidFill>
                  <a:srgbClr val="3E3E3E"/>
                </a:solidFill>
                <a:latin typeface="Palatino Linotype"/>
                <a:cs typeface="Palatino Linotype"/>
              </a:rPr>
              <a:t>v, </a:t>
            </a:r>
            <a:r>
              <a:rPr dirty="0" sz="1600" spc="-5" b="1">
                <a:solidFill>
                  <a:srgbClr val="339966"/>
                </a:solidFill>
                <a:latin typeface="Palatino Linotype"/>
                <a:cs typeface="Palatino Linotype"/>
              </a:rPr>
              <a:t>int p,</a:t>
            </a:r>
            <a:r>
              <a:rPr dirty="0" sz="1600" spc="320" b="1">
                <a:solidFill>
                  <a:srgbClr val="339966"/>
                </a:solidFill>
                <a:latin typeface="Palatino Linotype"/>
                <a:cs typeface="Palatino Linotype"/>
              </a:rPr>
              <a:t> </a:t>
            </a: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…)</a:t>
            </a:r>
            <a:endParaRPr sz="1600">
              <a:latin typeface="Palatino Linotype"/>
              <a:cs typeface="Palatino Linotype"/>
            </a:endParaRPr>
          </a:p>
          <a:p>
            <a:pPr marL="558165" indent="-545465">
              <a:lnSpc>
                <a:spcPct val="100000"/>
              </a:lnSpc>
              <a:buFont typeface="Arial"/>
              <a:buChar char="•"/>
              <a:tabLst>
                <a:tab pos="558165" algn="l"/>
                <a:tab pos="558800" algn="l"/>
              </a:tabLst>
            </a:pP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int w; IntList remAdj; int</a:t>
            </a:r>
            <a:r>
              <a:rPr dirty="0" sz="1600" spc="1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ans;</a:t>
            </a:r>
            <a:endParaRPr sz="1600">
              <a:latin typeface="Palatino Linotype"/>
              <a:cs typeface="Palatino Linotype"/>
            </a:endParaRPr>
          </a:p>
          <a:p>
            <a:pPr marL="558165" indent="-545465">
              <a:lnSpc>
                <a:spcPct val="100000"/>
              </a:lnSpc>
              <a:buFont typeface="Arial"/>
              <a:buChar char="•"/>
              <a:tabLst>
                <a:tab pos="558165" algn="l"/>
                <a:tab pos="558800" algn="l"/>
              </a:tabLst>
            </a:pP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color[v]=gray;</a:t>
            </a:r>
            <a:endParaRPr sz="1600">
              <a:latin typeface="Palatino Linotype"/>
              <a:cs typeface="Palatino Linotype"/>
            </a:endParaRPr>
          </a:p>
          <a:p>
            <a:pPr marL="558165" indent="-545465">
              <a:lnSpc>
                <a:spcPct val="100000"/>
              </a:lnSpc>
              <a:buClr>
                <a:srgbClr val="3E3E3E"/>
              </a:buClr>
              <a:buFont typeface="Arial"/>
              <a:buChar char="•"/>
              <a:tabLst>
                <a:tab pos="558165" algn="l"/>
                <a:tab pos="558800" algn="l"/>
              </a:tabLst>
            </a:pPr>
            <a:r>
              <a:rPr dirty="0" sz="1600" spc="-5" b="1">
                <a:solidFill>
                  <a:srgbClr val="0000CC"/>
                </a:solidFill>
                <a:latin typeface="Palatino Linotype"/>
                <a:cs typeface="Palatino Linotype"/>
              </a:rPr>
              <a:t>&lt;Preorder processing of vertex</a:t>
            </a:r>
            <a:r>
              <a:rPr dirty="0" sz="1600" spc="30" b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1600" spc="-5" b="1">
                <a:solidFill>
                  <a:srgbClr val="0000CC"/>
                </a:solidFill>
                <a:latin typeface="Palatino Linotype"/>
                <a:cs typeface="Palatino Linotype"/>
              </a:rPr>
              <a:t>v&gt;</a:t>
            </a:r>
            <a:endParaRPr sz="1600">
              <a:latin typeface="Palatino Linotype"/>
              <a:cs typeface="Palatino Linotype"/>
            </a:endParaRPr>
          </a:p>
          <a:p>
            <a:pPr marL="558165" indent="-545465">
              <a:lnSpc>
                <a:spcPct val="100000"/>
              </a:lnSpc>
              <a:buFont typeface="Arial"/>
              <a:buChar char="•"/>
              <a:tabLst>
                <a:tab pos="558165" algn="l"/>
                <a:tab pos="558800" algn="l"/>
              </a:tabLst>
            </a:pPr>
            <a:r>
              <a:rPr dirty="0" sz="1600" spc="-10" b="1">
                <a:solidFill>
                  <a:srgbClr val="3E3E3E"/>
                </a:solidFill>
                <a:latin typeface="Palatino Linotype"/>
                <a:cs typeface="Palatino Linotype"/>
              </a:rPr>
              <a:t>remAdj=</a:t>
            </a:r>
            <a:r>
              <a:rPr dirty="0" sz="1600" spc="-10" b="1" i="1">
                <a:solidFill>
                  <a:srgbClr val="3E3E3E"/>
                </a:solidFill>
                <a:latin typeface="Palatino Linotype"/>
                <a:cs typeface="Palatino Linotype"/>
              </a:rPr>
              <a:t>adjVertices</a:t>
            </a:r>
            <a:r>
              <a:rPr dirty="0" sz="1600" spc="-10" b="1">
                <a:solidFill>
                  <a:srgbClr val="3E3E3E"/>
                </a:solidFill>
                <a:latin typeface="Palatino Linotype"/>
                <a:cs typeface="Palatino Linotype"/>
              </a:rPr>
              <a:t>[v];</a:t>
            </a:r>
            <a:endParaRPr sz="1600">
              <a:latin typeface="Palatino Linotype"/>
              <a:cs typeface="Palatino Linotype"/>
            </a:endParaRPr>
          </a:p>
          <a:p>
            <a:pPr marL="558165" indent="-545465">
              <a:lnSpc>
                <a:spcPct val="100000"/>
              </a:lnSpc>
              <a:buFont typeface="Arial"/>
              <a:buChar char="•"/>
              <a:tabLst>
                <a:tab pos="558165" algn="l"/>
                <a:tab pos="558800" algn="l"/>
              </a:tabLst>
            </a:pPr>
            <a:r>
              <a:rPr dirty="0" sz="1600" spc="-10" b="1">
                <a:solidFill>
                  <a:srgbClr val="3E3E3E"/>
                </a:solidFill>
                <a:latin typeface="Palatino Linotype"/>
                <a:cs typeface="Palatino Linotype"/>
              </a:rPr>
              <a:t>while</a:t>
            </a:r>
            <a:r>
              <a:rPr dirty="0" sz="1600" spc="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(remAdj</a:t>
            </a:r>
            <a:r>
              <a:rPr dirty="0" sz="1600" spc="-5" b="1">
                <a:solidFill>
                  <a:srgbClr val="3E3E3E"/>
                </a:solidFill>
                <a:latin typeface="Symbol"/>
                <a:cs typeface="Symbol"/>
              </a:rPr>
              <a:t></a:t>
            </a: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nil)</a:t>
            </a:r>
            <a:endParaRPr sz="1600">
              <a:latin typeface="Palatino Linotype"/>
              <a:cs typeface="Palatino Linotype"/>
            </a:endParaRPr>
          </a:p>
          <a:p>
            <a:pPr marL="762000" indent="-749300">
              <a:lnSpc>
                <a:spcPct val="100000"/>
              </a:lnSpc>
              <a:buFont typeface="Arial"/>
              <a:buChar char="•"/>
              <a:tabLst>
                <a:tab pos="762000" algn="l"/>
                <a:tab pos="762635" algn="l"/>
              </a:tabLst>
            </a:pP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w=first(remAdj);</a:t>
            </a:r>
            <a:endParaRPr sz="1600">
              <a:latin typeface="Palatino Linotype"/>
              <a:cs typeface="Palatino Linotype"/>
            </a:endParaRPr>
          </a:p>
          <a:p>
            <a:pPr marL="762000" indent="-749300">
              <a:lnSpc>
                <a:spcPct val="100000"/>
              </a:lnSpc>
              <a:buFont typeface="Arial"/>
              <a:buChar char="•"/>
              <a:tabLst>
                <a:tab pos="762000" algn="l"/>
                <a:tab pos="762635" algn="l"/>
              </a:tabLst>
            </a:pP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if</a:t>
            </a:r>
            <a:r>
              <a:rPr dirty="0" sz="16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(color[w]==white)</a:t>
            </a:r>
            <a:endParaRPr sz="1600">
              <a:latin typeface="Palatino Linotype"/>
              <a:cs typeface="Palatino Linotype"/>
            </a:endParaRPr>
          </a:p>
          <a:p>
            <a:pPr marL="965200" indent="-952500">
              <a:lnSpc>
                <a:spcPct val="100000"/>
              </a:lnSpc>
              <a:buClr>
                <a:srgbClr val="3E3E3E"/>
              </a:buClr>
              <a:buFont typeface="Arial"/>
              <a:buChar char="•"/>
              <a:tabLst>
                <a:tab pos="964565" algn="l"/>
                <a:tab pos="965200" algn="l"/>
              </a:tabLst>
            </a:pPr>
            <a:r>
              <a:rPr dirty="0" sz="1600" spc="-5" b="1">
                <a:solidFill>
                  <a:srgbClr val="0000CC"/>
                </a:solidFill>
                <a:latin typeface="Palatino Linotype"/>
                <a:cs typeface="Palatino Linotype"/>
              </a:rPr>
              <a:t>&lt;Exploratory processing for tree edge</a:t>
            </a:r>
            <a:r>
              <a:rPr dirty="0" sz="1600" spc="50" b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1600" spc="-5" b="1">
                <a:solidFill>
                  <a:srgbClr val="0000CC"/>
                </a:solidFill>
                <a:latin typeface="Palatino Linotype"/>
                <a:cs typeface="Palatino Linotype"/>
              </a:rPr>
              <a:t>vw&gt;</a:t>
            </a:r>
            <a:endParaRPr sz="1600">
              <a:latin typeface="Palatino Linotype"/>
              <a:cs typeface="Palatino Linotype"/>
            </a:endParaRPr>
          </a:p>
          <a:p>
            <a:pPr marL="965200" indent="-952500">
              <a:lnSpc>
                <a:spcPct val="100000"/>
              </a:lnSpc>
              <a:buClr>
                <a:srgbClr val="3E3E3E"/>
              </a:buClr>
              <a:buFont typeface="Arial"/>
              <a:buChar char="•"/>
              <a:tabLst>
                <a:tab pos="964565" algn="l"/>
                <a:tab pos="965200" algn="l"/>
              </a:tabLst>
            </a:pPr>
            <a:r>
              <a:rPr dirty="0" sz="1600" spc="-5" b="1">
                <a:solidFill>
                  <a:srgbClr val="FF0000"/>
                </a:solidFill>
                <a:latin typeface="Palatino Linotype"/>
                <a:cs typeface="Palatino Linotype"/>
              </a:rPr>
              <a:t>int </a:t>
            </a:r>
            <a:r>
              <a:rPr dirty="0" sz="1600" spc="-10" b="1">
                <a:solidFill>
                  <a:srgbClr val="FF0000"/>
                </a:solidFill>
                <a:latin typeface="Palatino Linotype"/>
                <a:cs typeface="Palatino Linotype"/>
              </a:rPr>
              <a:t>wAns=dfs(</a:t>
            </a:r>
            <a:r>
              <a:rPr dirty="0" sz="1600" spc="-10" b="1" i="1">
                <a:solidFill>
                  <a:srgbClr val="FF0000"/>
                </a:solidFill>
                <a:latin typeface="Palatino Linotype"/>
                <a:cs typeface="Palatino Linotype"/>
              </a:rPr>
              <a:t>adjVertices</a:t>
            </a:r>
            <a:r>
              <a:rPr dirty="0" sz="1600" spc="-10" b="1">
                <a:solidFill>
                  <a:srgbClr val="FF0000"/>
                </a:solidFill>
                <a:latin typeface="Palatino Linotype"/>
                <a:cs typeface="Palatino Linotype"/>
              </a:rPr>
              <a:t>, </a:t>
            </a:r>
            <a:r>
              <a:rPr dirty="0" sz="1600" spc="-20" b="1">
                <a:solidFill>
                  <a:srgbClr val="FF0000"/>
                </a:solidFill>
                <a:latin typeface="Palatino Linotype"/>
                <a:cs typeface="Palatino Linotype"/>
              </a:rPr>
              <a:t>color, </a:t>
            </a:r>
            <a:r>
              <a:rPr dirty="0" sz="1600" spc="-75" b="1">
                <a:solidFill>
                  <a:srgbClr val="FF0000"/>
                </a:solidFill>
                <a:latin typeface="Palatino Linotype"/>
                <a:cs typeface="Palatino Linotype"/>
              </a:rPr>
              <a:t>w, </a:t>
            </a:r>
            <a:r>
              <a:rPr dirty="0" sz="1600" spc="-5" b="1">
                <a:solidFill>
                  <a:srgbClr val="339966"/>
                </a:solidFill>
                <a:latin typeface="Palatino Linotype"/>
                <a:cs typeface="Palatino Linotype"/>
              </a:rPr>
              <a:t>v</a:t>
            </a:r>
            <a:r>
              <a:rPr dirty="0" sz="1600" spc="175" b="1">
                <a:solidFill>
                  <a:srgbClr val="339966"/>
                </a:solidFill>
                <a:latin typeface="Palatino Linotype"/>
                <a:cs typeface="Palatino Linotype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Palatino Linotype"/>
                <a:cs typeface="Palatino Linotype"/>
              </a:rPr>
              <a:t>…)</a:t>
            </a: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;</a:t>
            </a:r>
            <a:endParaRPr sz="1600">
              <a:latin typeface="Palatino Linotype"/>
              <a:cs typeface="Palatino Linotype"/>
            </a:endParaRPr>
          </a:p>
          <a:p>
            <a:pPr marL="965200" indent="-952500">
              <a:lnSpc>
                <a:spcPct val="100000"/>
              </a:lnSpc>
              <a:buClr>
                <a:srgbClr val="3E3E3E"/>
              </a:buClr>
              <a:buFont typeface="Arial"/>
              <a:buChar char="•"/>
              <a:tabLst>
                <a:tab pos="964565" algn="l"/>
                <a:tab pos="965200" algn="l"/>
              </a:tabLst>
            </a:pPr>
            <a:r>
              <a:rPr dirty="0" sz="1600" spc="-5" b="1">
                <a:solidFill>
                  <a:srgbClr val="0000CC"/>
                </a:solidFill>
                <a:latin typeface="Palatino Linotype"/>
                <a:cs typeface="Palatino Linotype"/>
              </a:rPr>
              <a:t>&lt; Backtrack processing for tree edge vw , </a:t>
            </a:r>
            <a:r>
              <a:rPr dirty="0" sz="1600" spc="-10" b="1">
                <a:solidFill>
                  <a:srgbClr val="0000CC"/>
                </a:solidFill>
                <a:latin typeface="Palatino Linotype"/>
                <a:cs typeface="Palatino Linotype"/>
              </a:rPr>
              <a:t>using</a:t>
            </a:r>
            <a:r>
              <a:rPr dirty="0" sz="1600" spc="110" b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1600" spc="-10" b="1">
                <a:solidFill>
                  <a:srgbClr val="0000CC"/>
                </a:solidFill>
                <a:latin typeface="Palatino Linotype"/>
                <a:cs typeface="Palatino Linotype"/>
              </a:rPr>
              <a:t>wAns&gt;</a:t>
            </a:r>
            <a:endParaRPr sz="1600">
              <a:latin typeface="Palatino Linotype"/>
              <a:cs typeface="Palatino Linotype"/>
            </a:endParaRPr>
          </a:p>
          <a:p>
            <a:pPr marL="762000" indent="-749300">
              <a:lnSpc>
                <a:spcPct val="100000"/>
              </a:lnSpc>
              <a:buFont typeface="Arial"/>
              <a:buChar char="•"/>
              <a:tabLst>
                <a:tab pos="762000" algn="l"/>
                <a:tab pos="762635" algn="l"/>
              </a:tabLst>
            </a:pP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else </a:t>
            </a:r>
            <a:r>
              <a:rPr dirty="0" sz="1600" spc="-5" b="1">
                <a:solidFill>
                  <a:srgbClr val="339966"/>
                </a:solidFill>
                <a:latin typeface="Palatino Linotype"/>
                <a:cs typeface="Palatino Linotype"/>
              </a:rPr>
              <a:t>if (color[w]==gray &amp;&amp;</a:t>
            </a:r>
            <a:r>
              <a:rPr dirty="0" sz="1600" spc="70" b="1">
                <a:solidFill>
                  <a:srgbClr val="339966"/>
                </a:solidFill>
                <a:latin typeface="Palatino Linotype"/>
                <a:cs typeface="Palatino Linotype"/>
              </a:rPr>
              <a:t> </a:t>
            </a:r>
            <a:r>
              <a:rPr dirty="0" sz="1600" spc="-5" b="1">
                <a:solidFill>
                  <a:srgbClr val="339966"/>
                </a:solidFill>
                <a:latin typeface="Palatino Linotype"/>
                <a:cs typeface="Palatino Linotype"/>
              </a:rPr>
              <a:t>w</a:t>
            </a:r>
            <a:r>
              <a:rPr dirty="0" sz="1600" spc="-5" b="1">
                <a:solidFill>
                  <a:srgbClr val="339966"/>
                </a:solidFill>
                <a:latin typeface="Symbol"/>
                <a:cs typeface="Symbol"/>
              </a:rPr>
              <a:t></a:t>
            </a:r>
            <a:r>
              <a:rPr dirty="0" sz="1600" spc="-5" b="1">
                <a:solidFill>
                  <a:srgbClr val="339966"/>
                </a:solidFill>
                <a:latin typeface="Palatino Linotype"/>
                <a:cs typeface="Palatino Linotype"/>
              </a:rPr>
              <a:t>p)</a:t>
            </a:r>
            <a:endParaRPr sz="1600">
              <a:latin typeface="Palatino Linotype"/>
              <a:cs typeface="Palatino Linotype"/>
            </a:endParaRPr>
          </a:p>
          <a:p>
            <a:pPr marL="965200" indent="-952500">
              <a:lnSpc>
                <a:spcPct val="100000"/>
              </a:lnSpc>
              <a:buClr>
                <a:srgbClr val="3E3E3E"/>
              </a:buClr>
              <a:buFont typeface="Arial"/>
              <a:buChar char="•"/>
              <a:tabLst>
                <a:tab pos="964565" algn="l"/>
                <a:tab pos="965200" algn="l"/>
              </a:tabLst>
            </a:pPr>
            <a:r>
              <a:rPr dirty="0" sz="1600" spc="-5" b="1">
                <a:solidFill>
                  <a:srgbClr val="0000CC"/>
                </a:solidFill>
                <a:latin typeface="Palatino Linotype"/>
                <a:cs typeface="Palatino Linotype"/>
              </a:rPr>
              <a:t>&lt;Checking for nontree edge</a:t>
            </a:r>
            <a:r>
              <a:rPr dirty="0" sz="1600" spc="35" b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1600" spc="-5" b="1">
                <a:solidFill>
                  <a:srgbClr val="0000CC"/>
                </a:solidFill>
                <a:latin typeface="Palatino Linotype"/>
                <a:cs typeface="Palatino Linotype"/>
              </a:rPr>
              <a:t>vw&gt;</a:t>
            </a:r>
            <a:endParaRPr sz="1600">
              <a:latin typeface="Palatino Linotype"/>
              <a:cs typeface="Palatino Linotype"/>
            </a:endParaRPr>
          </a:p>
          <a:p>
            <a:pPr marL="762000" indent="-749300">
              <a:lnSpc>
                <a:spcPct val="100000"/>
              </a:lnSpc>
              <a:buFont typeface="Arial"/>
              <a:buChar char="•"/>
              <a:tabLst>
                <a:tab pos="762000" algn="l"/>
                <a:tab pos="762635" algn="l"/>
              </a:tabLst>
            </a:pP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remAdj=rest(remAdj);</a:t>
            </a:r>
            <a:endParaRPr sz="1600">
              <a:latin typeface="Palatino Linotype"/>
              <a:cs typeface="Palatino Linotype"/>
            </a:endParaRPr>
          </a:p>
          <a:p>
            <a:pPr marL="558165" indent="-545465">
              <a:lnSpc>
                <a:spcPct val="100000"/>
              </a:lnSpc>
              <a:buClr>
                <a:srgbClr val="3E3E3E"/>
              </a:buClr>
              <a:buFont typeface="Arial"/>
              <a:buChar char="•"/>
              <a:tabLst>
                <a:tab pos="558165" algn="l"/>
                <a:tab pos="558800" algn="l"/>
              </a:tabLst>
            </a:pPr>
            <a:r>
              <a:rPr dirty="0" sz="1600" spc="-5" b="1">
                <a:solidFill>
                  <a:srgbClr val="0000CC"/>
                </a:solidFill>
                <a:latin typeface="Palatino Linotype"/>
                <a:cs typeface="Palatino Linotype"/>
              </a:rPr>
              <a:t>&lt;Postorder processing of vertex </a:t>
            </a:r>
            <a:r>
              <a:rPr dirty="0" sz="1600" spc="-95" b="1">
                <a:solidFill>
                  <a:srgbClr val="0000CC"/>
                </a:solidFill>
                <a:latin typeface="Palatino Linotype"/>
                <a:cs typeface="Palatino Linotype"/>
              </a:rPr>
              <a:t>v, </a:t>
            </a:r>
            <a:r>
              <a:rPr dirty="0" sz="1600" spc="-10" b="1">
                <a:solidFill>
                  <a:srgbClr val="0000CC"/>
                </a:solidFill>
                <a:latin typeface="Palatino Linotype"/>
                <a:cs typeface="Palatino Linotype"/>
              </a:rPr>
              <a:t>including </a:t>
            </a:r>
            <a:r>
              <a:rPr dirty="0" sz="1600" spc="-5" b="1">
                <a:solidFill>
                  <a:srgbClr val="0000CC"/>
                </a:solidFill>
                <a:latin typeface="Palatino Linotype"/>
                <a:cs typeface="Palatino Linotype"/>
              </a:rPr>
              <a:t>final computation of</a:t>
            </a:r>
            <a:r>
              <a:rPr dirty="0" sz="1600" spc="-15" b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1600" spc="-5" b="1">
                <a:solidFill>
                  <a:srgbClr val="0000CC"/>
                </a:solidFill>
                <a:latin typeface="Palatino Linotype"/>
                <a:cs typeface="Palatino Linotype"/>
              </a:rPr>
              <a:t>ans&gt;</a:t>
            </a:r>
            <a:endParaRPr sz="1600">
              <a:latin typeface="Palatino Linotype"/>
              <a:cs typeface="Palatino Linotype"/>
            </a:endParaRPr>
          </a:p>
          <a:p>
            <a:pPr marL="558165" indent="-545465">
              <a:lnSpc>
                <a:spcPct val="100000"/>
              </a:lnSpc>
              <a:buFont typeface="Arial"/>
              <a:buChar char="•"/>
              <a:tabLst>
                <a:tab pos="558165" algn="l"/>
                <a:tab pos="558800" algn="l"/>
              </a:tabLst>
            </a:pP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color[v]=black;</a:t>
            </a:r>
            <a:endParaRPr sz="1600">
              <a:latin typeface="Palatino Linotype"/>
              <a:cs typeface="Palatino Linotype"/>
            </a:endParaRPr>
          </a:p>
          <a:p>
            <a:pPr marL="558165" indent="-545465">
              <a:lnSpc>
                <a:spcPct val="100000"/>
              </a:lnSpc>
              <a:buFont typeface="Arial"/>
              <a:buChar char="•"/>
              <a:tabLst>
                <a:tab pos="558165" algn="l"/>
                <a:tab pos="558800" algn="l"/>
              </a:tabLst>
            </a:pP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return</a:t>
            </a:r>
            <a:r>
              <a:rPr dirty="0" sz="1600" spc="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ans;</a:t>
            </a:r>
            <a:endParaRPr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67128" y="150876"/>
            <a:ext cx="4960620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14144" y="886967"/>
            <a:ext cx="5312663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5114" y="300224"/>
            <a:ext cx="4512945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 indent="252729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Complexity of  Undirected</a:t>
            </a:r>
            <a:r>
              <a:rPr dirty="0" spc="-60"/>
              <a:t> </a:t>
            </a:r>
            <a:r>
              <a:rPr dirty="0" spc="-5"/>
              <a:t>DFS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5940" y="2250335"/>
            <a:ext cx="7854315" cy="280860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Symbol"/>
                <a:cs typeface="Symbol"/>
              </a:rPr>
              <a:t>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+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30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8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each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inserted statement for specialized application  runs in constant</a:t>
            </a:r>
            <a:r>
              <a:rPr dirty="0" sz="2400" spc="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time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 same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with directed graph</a:t>
            </a:r>
            <a:r>
              <a:rPr dirty="0" sz="24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DFS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Extra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space</a:t>
            </a:r>
            <a:r>
              <a:rPr dirty="0" sz="3000" spc="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Symbol"/>
                <a:cs typeface="Symbol"/>
              </a:rPr>
              <a:t>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array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color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or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activation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frames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</a:t>
            </a:r>
            <a:r>
              <a:rPr dirty="0" sz="2400" spc="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recursion.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yangyiling</dc:creator>
  <dc:title>2010工作汇报</dc:title>
  <dcterms:created xsi:type="dcterms:W3CDTF">2019-09-27T15:33:53Z</dcterms:created>
  <dcterms:modified xsi:type="dcterms:W3CDTF">2019-09-27T15:33:53Z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2015-05-07T00:00:00Z</vt:filetime>
  </property>
  <property fmtid="{D5CDD505-2E9C-101B-9397-08002B2CF9AE}" pid="3" name="Creator">
    <vt:lpwstr>Acrobat PDFMaker 11 PowerPoint 版</vt:lpwstr>
  </property>
  <property fmtid="{D5CDD505-2E9C-101B-9397-08002B2CF9AE}" pid="4" name="LastSaved">
    <vt:filetime>2019-09-27T00:00:00Z</vt:filetime>
  </property>
</Properties>
</file>