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412748" y="390144"/>
            <a:ext cx="63169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4254" y="112800"/>
            <a:ext cx="7095490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315" y="1747330"/>
            <a:ext cx="8654415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67675" y="6577074"/>
            <a:ext cx="6565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2571" y="6561943"/>
            <a:ext cx="38080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74"/>
            <a:ext cx="2032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10.png"/><Relationship Id="rId11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97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9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10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01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hyperlink" Target="http://cs.nju.edu.cn/yuhuang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47159" y="3589019"/>
            <a:ext cx="5113018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97451" y="3681083"/>
            <a:ext cx="46107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[14] Minimum Spanning</a:t>
            </a:r>
            <a:r>
              <a:rPr dirty="0" sz="3000" spc="-35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50" b="1">
                <a:solidFill>
                  <a:srgbClr val="2F5897"/>
                </a:solidFill>
                <a:latin typeface="Calibri"/>
                <a:cs typeface="Calibri"/>
              </a:rPr>
              <a:t>Tree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med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6" y="384047"/>
            <a:ext cx="8734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5155" y="532767"/>
            <a:ext cx="79330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Greedy Algorithms for</a:t>
            </a:r>
            <a:r>
              <a:rPr dirty="0" spc="-35"/>
              <a:t> </a:t>
            </a:r>
            <a:r>
              <a:rPr dirty="0" spc="-5"/>
              <a:t>MST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901940" cy="339534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35" b="1">
                <a:solidFill>
                  <a:srgbClr val="3E3E3E"/>
                </a:solidFill>
                <a:latin typeface="Palatino Linotype"/>
                <a:cs typeface="Palatino Linotype"/>
              </a:rPr>
              <a:t>Prim’s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algorithm: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Difficult selecting: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“best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local optimization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means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no  cycle and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small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weight under</a:t>
            </a:r>
            <a:r>
              <a:rPr dirty="0" sz="2400" spc="-2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limitation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Easy checking: doing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nothing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Kruskal’s</a:t>
            </a:r>
            <a:r>
              <a:rPr dirty="0" sz="30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Easy selecting: smallest in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primitive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meaning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Difficult checking: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no</a:t>
            </a:r>
            <a:r>
              <a:rPr dirty="0" sz="2400" spc="1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cycle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504" y="384047"/>
            <a:ext cx="56479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7442" y="532767"/>
            <a:ext cx="48469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Prim’s</a:t>
            </a:r>
            <a:r>
              <a:rPr dirty="0" spc="-90"/>
              <a:t> </a:t>
            </a:r>
            <a:r>
              <a:rPr dirty="0" spc="-5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620011" y="2350007"/>
            <a:ext cx="2376170" cy="574675"/>
          </a:xfrm>
          <a:custGeom>
            <a:avLst/>
            <a:gdLst/>
            <a:ahLst/>
            <a:cxnLst/>
            <a:rect l="l" t="t" r="r" b="b"/>
            <a:pathLst>
              <a:path w="2376170" h="574675">
                <a:moveTo>
                  <a:pt x="1187958" y="0"/>
                </a:moveTo>
                <a:lnTo>
                  <a:pt x="1115590" y="524"/>
                </a:lnTo>
                <a:lnTo>
                  <a:pt x="1044369" y="2077"/>
                </a:lnTo>
                <a:lnTo>
                  <a:pt x="974420" y="4628"/>
                </a:lnTo>
                <a:lnTo>
                  <a:pt x="905865" y="8147"/>
                </a:lnTo>
                <a:lnTo>
                  <a:pt x="838830" y="12605"/>
                </a:lnTo>
                <a:lnTo>
                  <a:pt x="773439" y="17972"/>
                </a:lnTo>
                <a:lnTo>
                  <a:pt x="709816" y="24216"/>
                </a:lnTo>
                <a:lnTo>
                  <a:pt x="648085" y="31309"/>
                </a:lnTo>
                <a:lnTo>
                  <a:pt x="588371" y="39220"/>
                </a:lnTo>
                <a:lnTo>
                  <a:pt x="530797" y="47919"/>
                </a:lnTo>
                <a:lnTo>
                  <a:pt x="475489" y="57376"/>
                </a:lnTo>
                <a:lnTo>
                  <a:pt x="422570" y="67561"/>
                </a:lnTo>
                <a:lnTo>
                  <a:pt x="372164" y="78445"/>
                </a:lnTo>
                <a:lnTo>
                  <a:pt x="324397" y="89996"/>
                </a:lnTo>
                <a:lnTo>
                  <a:pt x="279391" y="102185"/>
                </a:lnTo>
                <a:lnTo>
                  <a:pt x="237272" y="114982"/>
                </a:lnTo>
                <a:lnTo>
                  <a:pt x="198163" y="128357"/>
                </a:lnTo>
                <a:lnTo>
                  <a:pt x="162190" y="142279"/>
                </a:lnTo>
                <a:lnTo>
                  <a:pt x="100144" y="171647"/>
                </a:lnTo>
                <a:lnTo>
                  <a:pt x="52129" y="202846"/>
                </a:lnTo>
                <a:lnTo>
                  <a:pt x="19139" y="235635"/>
                </a:lnTo>
                <a:lnTo>
                  <a:pt x="2168" y="269773"/>
                </a:lnTo>
                <a:lnTo>
                  <a:pt x="0" y="287274"/>
                </a:lnTo>
                <a:lnTo>
                  <a:pt x="2168" y="304774"/>
                </a:lnTo>
                <a:lnTo>
                  <a:pt x="19139" y="338912"/>
                </a:lnTo>
                <a:lnTo>
                  <a:pt x="52129" y="371701"/>
                </a:lnTo>
                <a:lnTo>
                  <a:pt x="100144" y="402900"/>
                </a:lnTo>
                <a:lnTo>
                  <a:pt x="162190" y="432268"/>
                </a:lnTo>
                <a:lnTo>
                  <a:pt x="198163" y="446190"/>
                </a:lnTo>
                <a:lnTo>
                  <a:pt x="237272" y="459565"/>
                </a:lnTo>
                <a:lnTo>
                  <a:pt x="279391" y="472362"/>
                </a:lnTo>
                <a:lnTo>
                  <a:pt x="324397" y="484551"/>
                </a:lnTo>
                <a:lnTo>
                  <a:pt x="372164" y="496102"/>
                </a:lnTo>
                <a:lnTo>
                  <a:pt x="422570" y="506986"/>
                </a:lnTo>
                <a:lnTo>
                  <a:pt x="475489" y="517171"/>
                </a:lnTo>
                <a:lnTo>
                  <a:pt x="530797" y="526628"/>
                </a:lnTo>
                <a:lnTo>
                  <a:pt x="588371" y="535327"/>
                </a:lnTo>
                <a:lnTo>
                  <a:pt x="648085" y="543238"/>
                </a:lnTo>
                <a:lnTo>
                  <a:pt x="709816" y="550331"/>
                </a:lnTo>
                <a:lnTo>
                  <a:pt x="773439" y="556575"/>
                </a:lnTo>
                <a:lnTo>
                  <a:pt x="838830" y="561942"/>
                </a:lnTo>
                <a:lnTo>
                  <a:pt x="905865" y="566400"/>
                </a:lnTo>
                <a:lnTo>
                  <a:pt x="974420" y="569919"/>
                </a:lnTo>
                <a:lnTo>
                  <a:pt x="1044369" y="572470"/>
                </a:lnTo>
                <a:lnTo>
                  <a:pt x="1115590" y="574023"/>
                </a:lnTo>
                <a:lnTo>
                  <a:pt x="1187958" y="574548"/>
                </a:lnTo>
                <a:lnTo>
                  <a:pt x="1260325" y="574023"/>
                </a:lnTo>
                <a:lnTo>
                  <a:pt x="1331546" y="572470"/>
                </a:lnTo>
                <a:lnTo>
                  <a:pt x="1401495" y="569919"/>
                </a:lnTo>
                <a:lnTo>
                  <a:pt x="1470050" y="566400"/>
                </a:lnTo>
                <a:lnTo>
                  <a:pt x="1537085" y="561942"/>
                </a:lnTo>
                <a:lnTo>
                  <a:pt x="1602476" y="556575"/>
                </a:lnTo>
                <a:lnTo>
                  <a:pt x="1666099" y="550331"/>
                </a:lnTo>
                <a:lnTo>
                  <a:pt x="1727830" y="543238"/>
                </a:lnTo>
                <a:lnTo>
                  <a:pt x="1787544" y="535327"/>
                </a:lnTo>
                <a:lnTo>
                  <a:pt x="1845118" y="526628"/>
                </a:lnTo>
                <a:lnTo>
                  <a:pt x="1900426" y="517171"/>
                </a:lnTo>
                <a:lnTo>
                  <a:pt x="1953345" y="506986"/>
                </a:lnTo>
                <a:lnTo>
                  <a:pt x="2003751" y="496102"/>
                </a:lnTo>
                <a:lnTo>
                  <a:pt x="2051518" y="484551"/>
                </a:lnTo>
                <a:lnTo>
                  <a:pt x="2096524" y="472362"/>
                </a:lnTo>
                <a:lnTo>
                  <a:pt x="2138643" y="459565"/>
                </a:lnTo>
                <a:lnTo>
                  <a:pt x="2177752" y="446190"/>
                </a:lnTo>
                <a:lnTo>
                  <a:pt x="2213725" y="432268"/>
                </a:lnTo>
                <a:lnTo>
                  <a:pt x="2275771" y="402900"/>
                </a:lnTo>
                <a:lnTo>
                  <a:pt x="2323786" y="371701"/>
                </a:lnTo>
                <a:lnTo>
                  <a:pt x="2356776" y="338912"/>
                </a:lnTo>
                <a:lnTo>
                  <a:pt x="2373747" y="304774"/>
                </a:lnTo>
                <a:lnTo>
                  <a:pt x="2375916" y="287274"/>
                </a:lnTo>
                <a:lnTo>
                  <a:pt x="2373747" y="269773"/>
                </a:lnTo>
                <a:lnTo>
                  <a:pt x="2356776" y="235635"/>
                </a:lnTo>
                <a:lnTo>
                  <a:pt x="2323786" y="202846"/>
                </a:lnTo>
                <a:lnTo>
                  <a:pt x="2275771" y="171647"/>
                </a:lnTo>
                <a:lnTo>
                  <a:pt x="2213725" y="142279"/>
                </a:lnTo>
                <a:lnTo>
                  <a:pt x="2177752" y="128357"/>
                </a:lnTo>
                <a:lnTo>
                  <a:pt x="2138643" y="114982"/>
                </a:lnTo>
                <a:lnTo>
                  <a:pt x="2096524" y="102185"/>
                </a:lnTo>
                <a:lnTo>
                  <a:pt x="2051518" y="89996"/>
                </a:lnTo>
                <a:lnTo>
                  <a:pt x="2003751" y="78445"/>
                </a:lnTo>
                <a:lnTo>
                  <a:pt x="1953345" y="67561"/>
                </a:lnTo>
                <a:lnTo>
                  <a:pt x="1900426" y="57376"/>
                </a:lnTo>
                <a:lnTo>
                  <a:pt x="1845118" y="47919"/>
                </a:lnTo>
                <a:lnTo>
                  <a:pt x="1787544" y="39220"/>
                </a:lnTo>
                <a:lnTo>
                  <a:pt x="1727830" y="31309"/>
                </a:lnTo>
                <a:lnTo>
                  <a:pt x="1666099" y="24216"/>
                </a:lnTo>
                <a:lnTo>
                  <a:pt x="1602476" y="17972"/>
                </a:lnTo>
                <a:lnTo>
                  <a:pt x="1537085" y="12605"/>
                </a:lnTo>
                <a:lnTo>
                  <a:pt x="1470050" y="8147"/>
                </a:lnTo>
                <a:lnTo>
                  <a:pt x="1401495" y="4628"/>
                </a:lnTo>
                <a:lnTo>
                  <a:pt x="1331546" y="2077"/>
                </a:lnTo>
                <a:lnTo>
                  <a:pt x="1260325" y="524"/>
                </a:lnTo>
                <a:lnTo>
                  <a:pt x="11879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8824" y="2205227"/>
            <a:ext cx="3096895" cy="1295400"/>
          </a:xfrm>
          <a:custGeom>
            <a:avLst/>
            <a:gdLst/>
            <a:ahLst/>
            <a:cxnLst/>
            <a:rect l="l" t="t" r="r" b="b"/>
            <a:pathLst>
              <a:path w="3096895" h="1295400">
                <a:moveTo>
                  <a:pt x="1548384" y="0"/>
                </a:moveTo>
                <a:lnTo>
                  <a:pt x="1482931" y="568"/>
                </a:lnTo>
                <a:lnTo>
                  <a:pt x="1418170" y="2257"/>
                </a:lnTo>
                <a:lnTo>
                  <a:pt x="1354156" y="5046"/>
                </a:lnTo>
                <a:lnTo>
                  <a:pt x="1290942" y="8911"/>
                </a:lnTo>
                <a:lnTo>
                  <a:pt x="1228582" y="13830"/>
                </a:lnTo>
                <a:lnTo>
                  <a:pt x="1167129" y="19780"/>
                </a:lnTo>
                <a:lnTo>
                  <a:pt x="1106637" y="26740"/>
                </a:lnTo>
                <a:lnTo>
                  <a:pt x="1047161" y="34686"/>
                </a:lnTo>
                <a:lnTo>
                  <a:pt x="988753" y="43596"/>
                </a:lnTo>
                <a:lnTo>
                  <a:pt x="931467" y="53448"/>
                </a:lnTo>
                <a:lnTo>
                  <a:pt x="875357" y="64219"/>
                </a:lnTo>
                <a:lnTo>
                  <a:pt x="820478" y="75887"/>
                </a:lnTo>
                <a:lnTo>
                  <a:pt x="766882" y="88428"/>
                </a:lnTo>
                <a:lnTo>
                  <a:pt x="714623" y="101822"/>
                </a:lnTo>
                <a:lnTo>
                  <a:pt x="663756" y="116044"/>
                </a:lnTo>
                <a:lnTo>
                  <a:pt x="614333" y="131073"/>
                </a:lnTo>
                <a:lnTo>
                  <a:pt x="566409" y="146887"/>
                </a:lnTo>
                <a:lnTo>
                  <a:pt x="520038" y="163462"/>
                </a:lnTo>
                <a:lnTo>
                  <a:pt x="475272" y="180777"/>
                </a:lnTo>
                <a:lnTo>
                  <a:pt x="432167" y="198808"/>
                </a:lnTo>
                <a:lnTo>
                  <a:pt x="390774" y="217534"/>
                </a:lnTo>
                <a:lnTo>
                  <a:pt x="351150" y="236931"/>
                </a:lnTo>
                <a:lnTo>
                  <a:pt x="313346" y="256978"/>
                </a:lnTo>
                <a:lnTo>
                  <a:pt x="277417" y="277652"/>
                </a:lnTo>
                <a:lnTo>
                  <a:pt x="243416" y="298930"/>
                </a:lnTo>
                <a:lnTo>
                  <a:pt x="211398" y="320790"/>
                </a:lnTo>
                <a:lnTo>
                  <a:pt x="153523" y="366166"/>
                </a:lnTo>
                <a:lnTo>
                  <a:pt x="104223" y="413600"/>
                </a:lnTo>
                <a:lnTo>
                  <a:pt x="63926" y="462913"/>
                </a:lnTo>
                <a:lnTo>
                  <a:pt x="33063" y="513923"/>
                </a:lnTo>
                <a:lnTo>
                  <a:pt x="12064" y="566452"/>
                </a:lnTo>
                <a:lnTo>
                  <a:pt x="1358" y="620320"/>
                </a:lnTo>
                <a:lnTo>
                  <a:pt x="0" y="647700"/>
                </a:lnTo>
                <a:lnTo>
                  <a:pt x="1358" y="675079"/>
                </a:lnTo>
                <a:lnTo>
                  <a:pt x="12064" y="728947"/>
                </a:lnTo>
                <a:lnTo>
                  <a:pt x="33063" y="781476"/>
                </a:lnTo>
                <a:lnTo>
                  <a:pt x="63926" y="832486"/>
                </a:lnTo>
                <a:lnTo>
                  <a:pt x="104223" y="881799"/>
                </a:lnTo>
                <a:lnTo>
                  <a:pt x="153523" y="929233"/>
                </a:lnTo>
                <a:lnTo>
                  <a:pt x="211398" y="974609"/>
                </a:lnTo>
                <a:lnTo>
                  <a:pt x="243416" y="996469"/>
                </a:lnTo>
                <a:lnTo>
                  <a:pt x="277417" y="1017747"/>
                </a:lnTo>
                <a:lnTo>
                  <a:pt x="313346" y="1038421"/>
                </a:lnTo>
                <a:lnTo>
                  <a:pt x="351150" y="1058468"/>
                </a:lnTo>
                <a:lnTo>
                  <a:pt x="390774" y="1077865"/>
                </a:lnTo>
                <a:lnTo>
                  <a:pt x="432167" y="1096591"/>
                </a:lnTo>
                <a:lnTo>
                  <a:pt x="475272" y="1114622"/>
                </a:lnTo>
                <a:lnTo>
                  <a:pt x="520038" y="1131937"/>
                </a:lnTo>
                <a:lnTo>
                  <a:pt x="566409" y="1148512"/>
                </a:lnTo>
                <a:lnTo>
                  <a:pt x="614333" y="1164326"/>
                </a:lnTo>
                <a:lnTo>
                  <a:pt x="663756" y="1179355"/>
                </a:lnTo>
                <a:lnTo>
                  <a:pt x="714623" y="1193577"/>
                </a:lnTo>
                <a:lnTo>
                  <a:pt x="766882" y="1206971"/>
                </a:lnTo>
                <a:lnTo>
                  <a:pt x="820478" y="1219512"/>
                </a:lnTo>
                <a:lnTo>
                  <a:pt x="875357" y="1231180"/>
                </a:lnTo>
                <a:lnTo>
                  <a:pt x="931467" y="1241951"/>
                </a:lnTo>
                <a:lnTo>
                  <a:pt x="988753" y="1251803"/>
                </a:lnTo>
                <a:lnTo>
                  <a:pt x="1047161" y="1260713"/>
                </a:lnTo>
                <a:lnTo>
                  <a:pt x="1106637" y="1268659"/>
                </a:lnTo>
                <a:lnTo>
                  <a:pt x="1167129" y="1275619"/>
                </a:lnTo>
                <a:lnTo>
                  <a:pt x="1228582" y="1281569"/>
                </a:lnTo>
                <a:lnTo>
                  <a:pt x="1290942" y="1286488"/>
                </a:lnTo>
                <a:lnTo>
                  <a:pt x="1354156" y="1290353"/>
                </a:lnTo>
                <a:lnTo>
                  <a:pt x="1418170" y="1293142"/>
                </a:lnTo>
                <a:lnTo>
                  <a:pt x="1482931" y="1294831"/>
                </a:lnTo>
                <a:lnTo>
                  <a:pt x="1548384" y="1295400"/>
                </a:lnTo>
                <a:lnTo>
                  <a:pt x="1613836" y="1294831"/>
                </a:lnTo>
                <a:lnTo>
                  <a:pt x="1678597" y="1293142"/>
                </a:lnTo>
                <a:lnTo>
                  <a:pt x="1742611" y="1290353"/>
                </a:lnTo>
                <a:lnTo>
                  <a:pt x="1805825" y="1286488"/>
                </a:lnTo>
                <a:lnTo>
                  <a:pt x="1868185" y="1281569"/>
                </a:lnTo>
                <a:lnTo>
                  <a:pt x="1929638" y="1275619"/>
                </a:lnTo>
                <a:lnTo>
                  <a:pt x="1990130" y="1268659"/>
                </a:lnTo>
                <a:lnTo>
                  <a:pt x="2049606" y="1260713"/>
                </a:lnTo>
                <a:lnTo>
                  <a:pt x="2108014" y="1251803"/>
                </a:lnTo>
                <a:lnTo>
                  <a:pt x="2165300" y="1241951"/>
                </a:lnTo>
                <a:lnTo>
                  <a:pt x="2221410" y="1231180"/>
                </a:lnTo>
                <a:lnTo>
                  <a:pt x="2276289" y="1219512"/>
                </a:lnTo>
                <a:lnTo>
                  <a:pt x="2329885" y="1206971"/>
                </a:lnTo>
                <a:lnTo>
                  <a:pt x="2382144" y="1193577"/>
                </a:lnTo>
                <a:lnTo>
                  <a:pt x="2433011" y="1179355"/>
                </a:lnTo>
                <a:lnTo>
                  <a:pt x="2482434" y="1164326"/>
                </a:lnTo>
                <a:lnTo>
                  <a:pt x="2530358" y="1148512"/>
                </a:lnTo>
                <a:lnTo>
                  <a:pt x="2576729" y="1131937"/>
                </a:lnTo>
                <a:lnTo>
                  <a:pt x="2621495" y="1114622"/>
                </a:lnTo>
                <a:lnTo>
                  <a:pt x="2664600" y="1096591"/>
                </a:lnTo>
                <a:lnTo>
                  <a:pt x="2705993" y="1077865"/>
                </a:lnTo>
                <a:lnTo>
                  <a:pt x="2745617" y="1058468"/>
                </a:lnTo>
                <a:lnTo>
                  <a:pt x="2783421" y="1038421"/>
                </a:lnTo>
                <a:lnTo>
                  <a:pt x="2819350" y="1017747"/>
                </a:lnTo>
                <a:lnTo>
                  <a:pt x="2853351" y="996469"/>
                </a:lnTo>
                <a:lnTo>
                  <a:pt x="2885369" y="974609"/>
                </a:lnTo>
                <a:lnTo>
                  <a:pt x="2943244" y="929233"/>
                </a:lnTo>
                <a:lnTo>
                  <a:pt x="2992544" y="881799"/>
                </a:lnTo>
                <a:lnTo>
                  <a:pt x="3032841" y="832486"/>
                </a:lnTo>
                <a:lnTo>
                  <a:pt x="3063704" y="781476"/>
                </a:lnTo>
                <a:lnTo>
                  <a:pt x="3084703" y="728947"/>
                </a:lnTo>
                <a:lnTo>
                  <a:pt x="3095409" y="675079"/>
                </a:lnTo>
                <a:lnTo>
                  <a:pt x="3096768" y="647700"/>
                </a:lnTo>
                <a:lnTo>
                  <a:pt x="3095409" y="620320"/>
                </a:lnTo>
                <a:lnTo>
                  <a:pt x="3084703" y="566452"/>
                </a:lnTo>
                <a:lnTo>
                  <a:pt x="3063704" y="513923"/>
                </a:lnTo>
                <a:lnTo>
                  <a:pt x="3032841" y="462913"/>
                </a:lnTo>
                <a:lnTo>
                  <a:pt x="2992544" y="413600"/>
                </a:lnTo>
                <a:lnTo>
                  <a:pt x="2943244" y="366166"/>
                </a:lnTo>
                <a:lnTo>
                  <a:pt x="2885369" y="320790"/>
                </a:lnTo>
                <a:lnTo>
                  <a:pt x="2853351" y="298930"/>
                </a:lnTo>
                <a:lnTo>
                  <a:pt x="2819350" y="277652"/>
                </a:lnTo>
                <a:lnTo>
                  <a:pt x="2783421" y="256978"/>
                </a:lnTo>
                <a:lnTo>
                  <a:pt x="2745617" y="236931"/>
                </a:lnTo>
                <a:lnTo>
                  <a:pt x="2705993" y="217534"/>
                </a:lnTo>
                <a:lnTo>
                  <a:pt x="2664600" y="198808"/>
                </a:lnTo>
                <a:lnTo>
                  <a:pt x="2621495" y="180777"/>
                </a:lnTo>
                <a:lnTo>
                  <a:pt x="2576729" y="163462"/>
                </a:lnTo>
                <a:lnTo>
                  <a:pt x="2530358" y="146887"/>
                </a:lnTo>
                <a:lnTo>
                  <a:pt x="2482434" y="131073"/>
                </a:lnTo>
                <a:lnTo>
                  <a:pt x="2433011" y="116044"/>
                </a:lnTo>
                <a:lnTo>
                  <a:pt x="2382144" y="101822"/>
                </a:lnTo>
                <a:lnTo>
                  <a:pt x="2329885" y="88428"/>
                </a:lnTo>
                <a:lnTo>
                  <a:pt x="2276289" y="75887"/>
                </a:lnTo>
                <a:lnTo>
                  <a:pt x="2221410" y="64219"/>
                </a:lnTo>
                <a:lnTo>
                  <a:pt x="2165300" y="53448"/>
                </a:lnTo>
                <a:lnTo>
                  <a:pt x="2108014" y="43596"/>
                </a:lnTo>
                <a:lnTo>
                  <a:pt x="2049606" y="34686"/>
                </a:lnTo>
                <a:lnTo>
                  <a:pt x="1990130" y="26740"/>
                </a:lnTo>
                <a:lnTo>
                  <a:pt x="1929638" y="19780"/>
                </a:lnTo>
                <a:lnTo>
                  <a:pt x="1868185" y="13830"/>
                </a:lnTo>
                <a:lnTo>
                  <a:pt x="1805825" y="8911"/>
                </a:lnTo>
                <a:lnTo>
                  <a:pt x="1742611" y="5046"/>
                </a:lnTo>
                <a:lnTo>
                  <a:pt x="1678597" y="2257"/>
                </a:lnTo>
                <a:lnTo>
                  <a:pt x="1613836" y="568"/>
                </a:lnTo>
                <a:lnTo>
                  <a:pt x="1548384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7243" y="2054199"/>
            <a:ext cx="2823845" cy="1986280"/>
          </a:xfrm>
          <a:custGeom>
            <a:avLst/>
            <a:gdLst/>
            <a:ahLst/>
            <a:cxnLst/>
            <a:rect l="l" t="t" r="r" b="b"/>
            <a:pathLst>
              <a:path w="2823845" h="1986279">
                <a:moveTo>
                  <a:pt x="2054694" y="0"/>
                </a:moveTo>
                <a:lnTo>
                  <a:pt x="2007169" y="343"/>
                </a:lnTo>
                <a:lnTo>
                  <a:pt x="1958779" y="2074"/>
                </a:lnTo>
                <a:lnTo>
                  <a:pt x="1909577" y="5197"/>
                </a:lnTo>
                <a:lnTo>
                  <a:pt x="1859613" y="9712"/>
                </a:lnTo>
                <a:lnTo>
                  <a:pt x="1808939" y="15624"/>
                </a:lnTo>
                <a:lnTo>
                  <a:pt x="1757606" y="22935"/>
                </a:lnTo>
                <a:lnTo>
                  <a:pt x="1705667" y="31648"/>
                </a:lnTo>
                <a:lnTo>
                  <a:pt x="1653173" y="41766"/>
                </a:lnTo>
                <a:lnTo>
                  <a:pt x="1600174" y="53290"/>
                </a:lnTo>
                <a:lnTo>
                  <a:pt x="1546723" y="66225"/>
                </a:lnTo>
                <a:lnTo>
                  <a:pt x="1492871" y="80572"/>
                </a:lnTo>
                <a:lnTo>
                  <a:pt x="1438669" y="96335"/>
                </a:lnTo>
                <a:lnTo>
                  <a:pt x="1384170" y="113516"/>
                </a:lnTo>
                <a:lnTo>
                  <a:pt x="1329424" y="132117"/>
                </a:lnTo>
                <a:lnTo>
                  <a:pt x="1274482" y="152143"/>
                </a:lnTo>
                <a:lnTo>
                  <a:pt x="1219398" y="173594"/>
                </a:lnTo>
                <a:lnTo>
                  <a:pt x="1164221" y="196475"/>
                </a:lnTo>
                <a:lnTo>
                  <a:pt x="1109004" y="220788"/>
                </a:lnTo>
                <a:lnTo>
                  <a:pt x="1053798" y="246535"/>
                </a:lnTo>
                <a:lnTo>
                  <a:pt x="999161" y="273468"/>
                </a:lnTo>
                <a:lnTo>
                  <a:pt x="945636" y="301308"/>
                </a:lnTo>
                <a:lnTo>
                  <a:pt x="893253" y="330012"/>
                </a:lnTo>
                <a:lnTo>
                  <a:pt x="842042" y="359539"/>
                </a:lnTo>
                <a:lnTo>
                  <a:pt x="792033" y="389847"/>
                </a:lnTo>
                <a:lnTo>
                  <a:pt x="743256" y="420894"/>
                </a:lnTo>
                <a:lnTo>
                  <a:pt x="695741" y="452638"/>
                </a:lnTo>
                <a:lnTo>
                  <a:pt x="649519" y="485038"/>
                </a:lnTo>
                <a:lnTo>
                  <a:pt x="604620" y="518051"/>
                </a:lnTo>
                <a:lnTo>
                  <a:pt x="561073" y="551636"/>
                </a:lnTo>
                <a:lnTo>
                  <a:pt x="518909" y="585751"/>
                </a:lnTo>
                <a:lnTo>
                  <a:pt x="478157" y="620354"/>
                </a:lnTo>
                <a:lnTo>
                  <a:pt x="438849" y="655402"/>
                </a:lnTo>
                <a:lnTo>
                  <a:pt x="401014" y="690855"/>
                </a:lnTo>
                <a:lnTo>
                  <a:pt x="364681" y="726671"/>
                </a:lnTo>
                <a:lnTo>
                  <a:pt x="329882" y="762807"/>
                </a:lnTo>
                <a:lnTo>
                  <a:pt x="296647" y="799221"/>
                </a:lnTo>
                <a:lnTo>
                  <a:pt x="265005" y="835873"/>
                </a:lnTo>
                <a:lnTo>
                  <a:pt x="234986" y="872719"/>
                </a:lnTo>
                <a:lnTo>
                  <a:pt x="206621" y="909718"/>
                </a:lnTo>
                <a:lnTo>
                  <a:pt x="179940" y="946828"/>
                </a:lnTo>
                <a:lnTo>
                  <a:pt x="154972" y="984008"/>
                </a:lnTo>
                <a:lnTo>
                  <a:pt x="131749" y="1021215"/>
                </a:lnTo>
                <a:lnTo>
                  <a:pt x="110299" y="1058408"/>
                </a:lnTo>
                <a:lnTo>
                  <a:pt x="90654" y="1095545"/>
                </a:lnTo>
                <a:lnTo>
                  <a:pt x="72843" y="1132583"/>
                </a:lnTo>
                <a:lnTo>
                  <a:pt x="56896" y="1169482"/>
                </a:lnTo>
                <a:lnTo>
                  <a:pt x="42844" y="1206198"/>
                </a:lnTo>
                <a:lnTo>
                  <a:pt x="30716" y="1242691"/>
                </a:lnTo>
                <a:lnTo>
                  <a:pt x="12355" y="1314838"/>
                </a:lnTo>
                <a:lnTo>
                  <a:pt x="2053" y="1385588"/>
                </a:lnTo>
                <a:lnTo>
                  <a:pt x="0" y="1420334"/>
                </a:lnTo>
                <a:lnTo>
                  <a:pt x="51" y="1454606"/>
                </a:lnTo>
                <a:lnTo>
                  <a:pt x="6591" y="1521556"/>
                </a:lnTo>
                <a:lnTo>
                  <a:pt x="21912" y="1586105"/>
                </a:lnTo>
                <a:lnTo>
                  <a:pt x="46256" y="1647917"/>
                </a:lnTo>
                <a:lnTo>
                  <a:pt x="79220" y="1705595"/>
                </a:lnTo>
                <a:lnTo>
                  <a:pt x="119966" y="1757950"/>
                </a:lnTo>
                <a:lnTo>
                  <a:pt x="168082" y="1804961"/>
                </a:lnTo>
                <a:lnTo>
                  <a:pt x="223157" y="1846605"/>
                </a:lnTo>
                <a:lnTo>
                  <a:pt x="284779" y="1882861"/>
                </a:lnTo>
                <a:lnTo>
                  <a:pt x="352535" y="1913707"/>
                </a:lnTo>
                <a:lnTo>
                  <a:pt x="388584" y="1927094"/>
                </a:lnTo>
                <a:lnTo>
                  <a:pt x="426013" y="1939121"/>
                </a:lnTo>
                <a:lnTo>
                  <a:pt x="464770" y="1949784"/>
                </a:lnTo>
                <a:lnTo>
                  <a:pt x="504803" y="1959081"/>
                </a:lnTo>
                <a:lnTo>
                  <a:pt x="546061" y="1967009"/>
                </a:lnTo>
                <a:lnTo>
                  <a:pt x="588492" y="1973565"/>
                </a:lnTo>
                <a:lnTo>
                  <a:pt x="632045" y="1978747"/>
                </a:lnTo>
                <a:lnTo>
                  <a:pt x="676668" y="1982552"/>
                </a:lnTo>
                <a:lnTo>
                  <a:pt x="722310" y="1984977"/>
                </a:lnTo>
                <a:lnTo>
                  <a:pt x="768919" y="1986019"/>
                </a:lnTo>
                <a:lnTo>
                  <a:pt x="816444" y="1985676"/>
                </a:lnTo>
                <a:lnTo>
                  <a:pt x="864833" y="1983944"/>
                </a:lnTo>
                <a:lnTo>
                  <a:pt x="914036" y="1980822"/>
                </a:lnTo>
                <a:lnTo>
                  <a:pt x="963999" y="1976307"/>
                </a:lnTo>
                <a:lnTo>
                  <a:pt x="1014673" y="1970395"/>
                </a:lnTo>
                <a:lnTo>
                  <a:pt x="1066005" y="1963084"/>
                </a:lnTo>
                <a:lnTo>
                  <a:pt x="1117944" y="1954371"/>
                </a:lnTo>
                <a:lnTo>
                  <a:pt x="1170438" y="1944254"/>
                </a:lnTo>
                <a:lnTo>
                  <a:pt x="1223436" y="1932729"/>
                </a:lnTo>
                <a:lnTo>
                  <a:pt x="1276887" y="1919795"/>
                </a:lnTo>
                <a:lnTo>
                  <a:pt x="1330739" y="1905447"/>
                </a:lnTo>
                <a:lnTo>
                  <a:pt x="1384940" y="1889685"/>
                </a:lnTo>
                <a:lnTo>
                  <a:pt x="1439440" y="1872504"/>
                </a:lnTo>
                <a:lnTo>
                  <a:pt x="1494186" y="1853902"/>
                </a:lnTo>
                <a:lnTo>
                  <a:pt x="1549126" y="1833877"/>
                </a:lnTo>
                <a:lnTo>
                  <a:pt x="1604211" y="1812425"/>
                </a:lnTo>
                <a:lnTo>
                  <a:pt x="1659388" y="1789544"/>
                </a:lnTo>
                <a:lnTo>
                  <a:pt x="1714605" y="1765231"/>
                </a:lnTo>
                <a:lnTo>
                  <a:pt x="1769811" y="1739484"/>
                </a:lnTo>
                <a:lnTo>
                  <a:pt x="1824449" y="1712550"/>
                </a:lnTo>
                <a:lnTo>
                  <a:pt x="1877975" y="1684710"/>
                </a:lnTo>
                <a:lnTo>
                  <a:pt x="1930358" y="1656005"/>
                </a:lnTo>
                <a:lnTo>
                  <a:pt x="1981570" y="1626477"/>
                </a:lnTo>
                <a:lnTo>
                  <a:pt x="2031580" y="1596169"/>
                </a:lnTo>
                <a:lnTo>
                  <a:pt x="2080357" y="1565121"/>
                </a:lnTo>
                <a:lnTo>
                  <a:pt x="2127872" y="1533376"/>
                </a:lnTo>
                <a:lnTo>
                  <a:pt x="2174094" y="1500976"/>
                </a:lnTo>
                <a:lnTo>
                  <a:pt x="2218994" y="1467962"/>
                </a:lnTo>
                <a:lnTo>
                  <a:pt x="2262541" y="1434376"/>
                </a:lnTo>
                <a:lnTo>
                  <a:pt x="2304705" y="1400261"/>
                </a:lnTo>
                <a:lnTo>
                  <a:pt x="2345457" y="1365658"/>
                </a:lnTo>
                <a:lnTo>
                  <a:pt x="2384765" y="1330608"/>
                </a:lnTo>
                <a:lnTo>
                  <a:pt x="2422601" y="1295155"/>
                </a:lnTo>
                <a:lnTo>
                  <a:pt x="2458933" y="1259339"/>
                </a:lnTo>
                <a:lnTo>
                  <a:pt x="2493732" y="1223203"/>
                </a:lnTo>
                <a:lnTo>
                  <a:pt x="2526967" y="1186788"/>
                </a:lnTo>
                <a:lnTo>
                  <a:pt x="2558609" y="1150136"/>
                </a:lnTo>
                <a:lnTo>
                  <a:pt x="2588628" y="1113290"/>
                </a:lnTo>
                <a:lnTo>
                  <a:pt x="2616993" y="1076290"/>
                </a:lnTo>
                <a:lnTo>
                  <a:pt x="2643674" y="1039180"/>
                </a:lnTo>
                <a:lnTo>
                  <a:pt x="2668641" y="1002000"/>
                </a:lnTo>
                <a:lnTo>
                  <a:pt x="2691864" y="964792"/>
                </a:lnTo>
                <a:lnTo>
                  <a:pt x="2713313" y="927599"/>
                </a:lnTo>
                <a:lnTo>
                  <a:pt x="2732958" y="890463"/>
                </a:lnTo>
                <a:lnTo>
                  <a:pt x="2750769" y="853424"/>
                </a:lnTo>
                <a:lnTo>
                  <a:pt x="2766715" y="816526"/>
                </a:lnTo>
                <a:lnTo>
                  <a:pt x="2780767" y="779809"/>
                </a:lnTo>
                <a:lnTo>
                  <a:pt x="2792895" y="743316"/>
                </a:lnTo>
                <a:lnTo>
                  <a:pt x="2811256" y="671169"/>
                </a:lnTo>
                <a:lnTo>
                  <a:pt x="2821557" y="600419"/>
                </a:lnTo>
                <a:lnTo>
                  <a:pt x="2823610" y="565673"/>
                </a:lnTo>
                <a:lnTo>
                  <a:pt x="2823558" y="531401"/>
                </a:lnTo>
                <a:lnTo>
                  <a:pt x="2817018" y="464450"/>
                </a:lnTo>
                <a:lnTo>
                  <a:pt x="2801697" y="399902"/>
                </a:lnTo>
                <a:lnTo>
                  <a:pt x="2777353" y="338090"/>
                </a:lnTo>
                <a:lnTo>
                  <a:pt x="2744391" y="280414"/>
                </a:lnTo>
                <a:lnTo>
                  <a:pt x="2703646" y="228060"/>
                </a:lnTo>
                <a:lnTo>
                  <a:pt x="2655530" y="181051"/>
                </a:lnTo>
                <a:lnTo>
                  <a:pt x="2600456" y="139408"/>
                </a:lnTo>
                <a:lnTo>
                  <a:pt x="2538835" y="103153"/>
                </a:lnTo>
                <a:lnTo>
                  <a:pt x="2471080" y="72308"/>
                </a:lnTo>
                <a:lnTo>
                  <a:pt x="2435030" y="58921"/>
                </a:lnTo>
                <a:lnTo>
                  <a:pt x="2397601" y="46895"/>
                </a:lnTo>
                <a:lnTo>
                  <a:pt x="2358844" y="36232"/>
                </a:lnTo>
                <a:lnTo>
                  <a:pt x="2318811" y="26936"/>
                </a:lnTo>
                <a:lnTo>
                  <a:pt x="2277553" y="19008"/>
                </a:lnTo>
                <a:lnTo>
                  <a:pt x="2235122" y="12452"/>
                </a:lnTo>
                <a:lnTo>
                  <a:pt x="2191569" y="7271"/>
                </a:lnTo>
                <a:lnTo>
                  <a:pt x="2146946" y="3466"/>
                </a:lnTo>
                <a:lnTo>
                  <a:pt x="2101304" y="1041"/>
                </a:lnTo>
                <a:lnTo>
                  <a:pt x="205469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492" y="1991861"/>
            <a:ext cx="4585335" cy="3102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761" y="246354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5761" y="246354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8885" y="2448305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4"/>
                </a:moveTo>
                <a:lnTo>
                  <a:pt x="6451" y="132587"/>
                </a:lnTo>
                <a:lnTo>
                  <a:pt x="24657" y="89447"/>
                </a:lnTo>
                <a:lnTo>
                  <a:pt x="52897" y="52897"/>
                </a:lnTo>
                <a:lnTo>
                  <a:pt x="89447" y="24657"/>
                </a:lnTo>
                <a:lnTo>
                  <a:pt x="132587" y="6451"/>
                </a:lnTo>
                <a:lnTo>
                  <a:pt x="180594" y="0"/>
                </a:lnTo>
                <a:lnTo>
                  <a:pt x="228600" y="6451"/>
                </a:lnTo>
                <a:lnTo>
                  <a:pt x="271740" y="24657"/>
                </a:lnTo>
                <a:lnTo>
                  <a:pt x="308290" y="52897"/>
                </a:lnTo>
                <a:lnTo>
                  <a:pt x="336530" y="89447"/>
                </a:lnTo>
                <a:lnTo>
                  <a:pt x="354736" y="132587"/>
                </a:lnTo>
                <a:lnTo>
                  <a:pt x="361188" y="180594"/>
                </a:lnTo>
                <a:lnTo>
                  <a:pt x="354736" y="228600"/>
                </a:lnTo>
                <a:lnTo>
                  <a:pt x="336530" y="271740"/>
                </a:lnTo>
                <a:lnTo>
                  <a:pt x="308290" y="308290"/>
                </a:lnTo>
                <a:lnTo>
                  <a:pt x="271740" y="336530"/>
                </a:lnTo>
                <a:lnTo>
                  <a:pt x="228600" y="354736"/>
                </a:lnTo>
                <a:lnTo>
                  <a:pt x="180594" y="361188"/>
                </a:lnTo>
                <a:lnTo>
                  <a:pt x="132587" y="354736"/>
                </a:lnTo>
                <a:lnTo>
                  <a:pt x="89447" y="336530"/>
                </a:lnTo>
                <a:lnTo>
                  <a:pt x="52897" y="308290"/>
                </a:lnTo>
                <a:lnTo>
                  <a:pt x="24657" y="271740"/>
                </a:lnTo>
                <a:lnTo>
                  <a:pt x="6451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28977" y="360197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9817" y="360197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5827" y="359886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9661" y="302437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06052" y="302260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0346" y="360197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29505" y="360197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06277" y="3598862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84197" y="449351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59889" y="4491037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37026" y="449351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14115" y="449103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8567" y="2631948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41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26335" y="4669535"/>
            <a:ext cx="1717675" cy="0"/>
          </a:xfrm>
          <a:custGeom>
            <a:avLst/>
            <a:gdLst/>
            <a:ahLst/>
            <a:cxnLst/>
            <a:rect l="l" t="t" r="r" b="b"/>
            <a:pathLst>
              <a:path w="1717675" h="0">
                <a:moveTo>
                  <a:pt x="0" y="0"/>
                </a:moveTo>
                <a:lnTo>
                  <a:pt x="17175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92451" y="3768852"/>
            <a:ext cx="1426845" cy="0"/>
          </a:xfrm>
          <a:custGeom>
            <a:avLst/>
            <a:gdLst/>
            <a:ahLst/>
            <a:cxnLst/>
            <a:rect l="l" t="t" r="r" b="b"/>
            <a:pathLst>
              <a:path w="1426845" h="0">
                <a:moveTo>
                  <a:pt x="0" y="0"/>
                </a:moveTo>
                <a:lnTo>
                  <a:pt x="14264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0103" y="3768852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78735" y="3268979"/>
            <a:ext cx="567055" cy="416559"/>
          </a:xfrm>
          <a:custGeom>
            <a:avLst/>
            <a:gdLst/>
            <a:ahLst/>
            <a:cxnLst/>
            <a:rect l="l" t="t" r="r" b="b"/>
            <a:pathLst>
              <a:path w="567055" h="416560">
                <a:moveTo>
                  <a:pt x="0" y="416052"/>
                </a:moveTo>
                <a:lnTo>
                  <a:pt x="5669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77895" y="3241548"/>
            <a:ext cx="638810" cy="388620"/>
          </a:xfrm>
          <a:custGeom>
            <a:avLst/>
            <a:gdLst/>
            <a:ahLst/>
            <a:cxnLst/>
            <a:rect l="l" t="t" r="r" b="b"/>
            <a:pathLst>
              <a:path w="638810" h="388620">
                <a:moveTo>
                  <a:pt x="0" y="0"/>
                </a:moveTo>
                <a:lnTo>
                  <a:pt x="638556" y="3886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21663" y="2781300"/>
            <a:ext cx="786765" cy="848994"/>
          </a:xfrm>
          <a:custGeom>
            <a:avLst/>
            <a:gdLst/>
            <a:ahLst/>
            <a:cxnLst/>
            <a:rect l="l" t="t" r="r" b="b"/>
            <a:pathLst>
              <a:path w="786764" h="848995">
                <a:moveTo>
                  <a:pt x="786384" y="0"/>
                </a:moveTo>
                <a:lnTo>
                  <a:pt x="0" y="8488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16452" y="2702051"/>
            <a:ext cx="885825" cy="928369"/>
          </a:xfrm>
          <a:custGeom>
            <a:avLst/>
            <a:gdLst/>
            <a:ahLst/>
            <a:cxnLst/>
            <a:rect l="l" t="t" r="r" b="b"/>
            <a:pathLst>
              <a:path w="885825" h="928370">
                <a:moveTo>
                  <a:pt x="0" y="0"/>
                </a:moveTo>
                <a:lnTo>
                  <a:pt x="885444" y="9281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36903" y="3907535"/>
            <a:ext cx="512445" cy="623570"/>
          </a:xfrm>
          <a:custGeom>
            <a:avLst/>
            <a:gdLst/>
            <a:ahLst/>
            <a:cxnLst/>
            <a:rect l="l" t="t" r="r" b="b"/>
            <a:pathLst>
              <a:path w="512444" h="623570">
                <a:moveTo>
                  <a:pt x="0" y="0"/>
                </a:moveTo>
                <a:lnTo>
                  <a:pt x="512064" y="6233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48684" y="3934967"/>
            <a:ext cx="553720" cy="609600"/>
          </a:xfrm>
          <a:custGeom>
            <a:avLst/>
            <a:gdLst/>
            <a:ahLst/>
            <a:cxnLst/>
            <a:rect l="l" t="t" r="r" b="b"/>
            <a:pathLst>
              <a:path w="553720" h="609600">
                <a:moveTo>
                  <a:pt x="553212" y="0"/>
                </a:moveTo>
                <a:lnTo>
                  <a:pt x="0" y="6095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34895" y="3962400"/>
            <a:ext cx="48895" cy="546100"/>
          </a:xfrm>
          <a:custGeom>
            <a:avLst/>
            <a:gdLst/>
            <a:ahLst/>
            <a:cxnLst/>
            <a:rect l="l" t="t" r="r" b="b"/>
            <a:pathLst>
              <a:path w="48894" h="546100">
                <a:moveTo>
                  <a:pt x="48768" y="0"/>
                </a:moveTo>
                <a:lnTo>
                  <a:pt x="0" y="5455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27703" y="3948684"/>
            <a:ext cx="109855" cy="553720"/>
          </a:xfrm>
          <a:custGeom>
            <a:avLst/>
            <a:gdLst/>
            <a:ahLst/>
            <a:cxnLst/>
            <a:rect l="l" t="t" r="r" b="b"/>
            <a:pathLst>
              <a:path w="109854" h="553720">
                <a:moveTo>
                  <a:pt x="0" y="0"/>
                </a:moveTo>
                <a:lnTo>
                  <a:pt x="109728" y="5532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15895" y="2756916"/>
            <a:ext cx="445134" cy="318770"/>
          </a:xfrm>
          <a:custGeom>
            <a:avLst/>
            <a:gdLst/>
            <a:ahLst/>
            <a:cxnLst/>
            <a:rect l="l" t="t" r="r" b="b"/>
            <a:pathLst>
              <a:path w="445135" h="318769">
                <a:moveTo>
                  <a:pt x="0" y="0"/>
                </a:moveTo>
                <a:lnTo>
                  <a:pt x="445008" y="3185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23032" y="2781300"/>
            <a:ext cx="425450" cy="280670"/>
          </a:xfrm>
          <a:custGeom>
            <a:avLst/>
            <a:gdLst/>
            <a:ahLst/>
            <a:cxnLst/>
            <a:rect l="l" t="t" r="r" b="b"/>
            <a:pathLst>
              <a:path w="425450" h="280669">
                <a:moveTo>
                  <a:pt x="425195" y="0"/>
                </a:moveTo>
                <a:lnTo>
                  <a:pt x="0" y="2804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982152" y="2350515"/>
            <a:ext cx="155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  <a:tab pos="1294765" algn="l"/>
              </a:tabLst>
            </a:pPr>
            <a:r>
              <a:rPr dirty="0" baseline="-26234" sz="2700" spc="-7">
                <a:latin typeface="Times New Roman"/>
                <a:cs typeface="Times New Roman"/>
              </a:rPr>
              <a:t>A</a:t>
            </a:r>
            <a:r>
              <a:rPr dirty="0" baseline="-26234" sz="2700" spc="-7">
                <a:latin typeface="Times New Roman"/>
                <a:cs typeface="Times New Roman"/>
              </a:rPr>
              <a:t> </a:t>
            </a:r>
            <a:r>
              <a:rPr dirty="0" baseline="-26234" sz="2700" spc="-52">
                <a:latin typeface="Times New Roman"/>
                <a:cs typeface="Times New Roman"/>
              </a:rPr>
              <a:t> </a:t>
            </a: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160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baseline="-23148" sz="2700">
                <a:latin typeface="Times New Roman"/>
                <a:cs typeface="Times New Roman"/>
              </a:rPr>
              <a:t>B</a:t>
            </a:r>
            <a:endParaRPr baseline="-23148" sz="2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2133" y="281464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79004" y="375128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02678" y="324009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13842" y="410376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78931" y="460867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9067" y="3493699"/>
            <a:ext cx="784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35" algn="l"/>
                <a:tab pos="567055" algn="l"/>
                <a:tab pos="694690" algn="l"/>
              </a:tabLst>
            </a:pP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baseline="-26234" sz="2700" spc="-7">
                <a:latin typeface="Times New Roman"/>
                <a:cs typeface="Times New Roman"/>
              </a:rPr>
              <a:t>I</a:t>
            </a:r>
            <a:endParaRPr baseline="-26234" sz="2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50228" y="412281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13671" y="2981459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78998" y="297679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90203" y="410396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71052" y="3598862"/>
            <a:ext cx="226060" cy="702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600" spc="-5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02785" y="374378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0665" y="2691609"/>
            <a:ext cx="127000" cy="74676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600" spc="-5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241042" y="2756154"/>
            <a:ext cx="436245" cy="304800"/>
          </a:xfrm>
          <a:custGeom>
            <a:avLst/>
            <a:gdLst/>
            <a:ahLst/>
            <a:cxnLst/>
            <a:rect l="l" t="t" r="r" b="b"/>
            <a:pathLst>
              <a:path w="436244" h="304800">
                <a:moveTo>
                  <a:pt x="0" y="0"/>
                </a:moveTo>
                <a:lnTo>
                  <a:pt x="435864" y="30480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58161" y="3277361"/>
            <a:ext cx="594360" cy="441959"/>
          </a:xfrm>
          <a:custGeom>
            <a:avLst/>
            <a:gdLst/>
            <a:ahLst/>
            <a:cxnLst/>
            <a:rect l="l" t="t" r="r" b="b"/>
            <a:pathLst>
              <a:path w="594360" h="441960">
                <a:moveTo>
                  <a:pt x="594360" y="0"/>
                </a:moveTo>
                <a:lnTo>
                  <a:pt x="0" y="44195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17370" y="3972305"/>
            <a:ext cx="59690" cy="548640"/>
          </a:xfrm>
          <a:custGeom>
            <a:avLst/>
            <a:gdLst/>
            <a:ahLst/>
            <a:cxnLst/>
            <a:rect l="l" t="t" r="r" b="b"/>
            <a:pathLst>
              <a:path w="59689" h="548639">
                <a:moveTo>
                  <a:pt x="59436" y="0"/>
                </a:moveTo>
                <a:lnTo>
                  <a:pt x="0" y="54864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39289" y="4670297"/>
            <a:ext cx="1673860" cy="9525"/>
          </a:xfrm>
          <a:custGeom>
            <a:avLst/>
            <a:gdLst/>
            <a:ahLst/>
            <a:cxnLst/>
            <a:rect l="l" t="t" r="r" b="b"/>
            <a:pathLst>
              <a:path w="1673860" h="9525">
                <a:moveTo>
                  <a:pt x="0" y="0"/>
                </a:moveTo>
                <a:lnTo>
                  <a:pt x="1673352" y="9144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47921" y="3932682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0"/>
                </a:moveTo>
                <a:lnTo>
                  <a:pt x="0" y="60960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85438" y="3775709"/>
            <a:ext cx="532130" cy="5080"/>
          </a:xfrm>
          <a:custGeom>
            <a:avLst/>
            <a:gdLst/>
            <a:ahLst/>
            <a:cxnLst/>
            <a:rect l="l" t="t" r="r" b="b"/>
            <a:pathLst>
              <a:path w="532129" h="5079">
                <a:moveTo>
                  <a:pt x="0" y="0"/>
                </a:moveTo>
                <a:lnTo>
                  <a:pt x="531876" y="457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187958" y="3780282"/>
            <a:ext cx="550545" cy="9525"/>
          </a:xfrm>
          <a:custGeom>
            <a:avLst/>
            <a:gdLst/>
            <a:ahLst/>
            <a:cxnLst/>
            <a:rect l="l" t="t" r="r" b="b"/>
            <a:pathLst>
              <a:path w="550544" h="9525">
                <a:moveTo>
                  <a:pt x="0" y="9144"/>
                </a:moveTo>
                <a:lnTo>
                  <a:pt x="55016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187958" y="5374385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121727" y="5532818"/>
            <a:ext cx="27400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edges included in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88864" y="2825495"/>
            <a:ext cx="3189719" cy="1598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347715" y="2807207"/>
            <a:ext cx="3273551" cy="1690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36108" y="2852928"/>
            <a:ext cx="3095243" cy="1504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436108" y="2852927"/>
            <a:ext cx="3095625" cy="1504315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dirty="0" sz="1800" spc="-5">
                <a:latin typeface="Palatino Linotype"/>
                <a:cs typeface="Palatino Linotype"/>
              </a:rPr>
              <a:t>Greedy strategy:</a:t>
            </a:r>
            <a:endParaRPr sz="1800">
              <a:latin typeface="Palatino Linotype"/>
              <a:cs typeface="Palatino Linotype"/>
            </a:endParaRPr>
          </a:p>
          <a:p>
            <a:pPr marL="90805" marR="139700">
              <a:lnSpc>
                <a:spcPct val="100000"/>
              </a:lnSpc>
              <a:spcBef>
                <a:spcPts val="219"/>
              </a:spcBef>
            </a:pPr>
            <a:r>
              <a:rPr dirty="0" sz="1800" spc="-5">
                <a:latin typeface="Palatino Linotype"/>
                <a:cs typeface="Palatino Linotype"/>
              </a:rPr>
              <a:t>For </a:t>
            </a:r>
            <a:r>
              <a:rPr dirty="0" sz="1800">
                <a:latin typeface="Palatino Linotype"/>
                <a:cs typeface="Palatino Linotype"/>
              </a:rPr>
              <a:t>each set of </a:t>
            </a:r>
            <a:r>
              <a:rPr dirty="0" sz="1800" spc="-5">
                <a:latin typeface="Palatino Linotype"/>
                <a:cs typeface="Palatino Linotype"/>
              </a:rPr>
              <a:t>fringe </a:t>
            </a:r>
            <a:r>
              <a:rPr dirty="0" sz="1800" spc="-10">
                <a:latin typeface="Palatino Linotype"/>
                <a:cs typeface="Palatino Linotype"/>
              </a:rPr>
              <a:t>vertex,  </a:t>
            </a:r>
            <a:r>
              <a:rPr dirty="0" sz="1800">
                <a:latin typeface="Palatino Linotype"/>
                <a:cs typeface="Palatino Linotype"/>
              </a:rPr>
              <a:t>select </a:t>
            </a:r>
            <a:r>
              <a:rPr dirty="0" sz="1800" spc="-5">
                <a:latin typeface="Palatino Linotype"/>
                <a:cs typeface="Palatino Linotype"/>
              </a:rPr>
              <a:t>the edge with the  minimal </a:t>
            </a:r>
            <a:r>
              <a:rPr dirty="0" sz="1800" spc="-10">
                <a:latin typeface="Palatino Linotype"/>
                <a:cs typeface="Palatino Linotype"/>
              </a:rPr>
              <a:t>weight, </a:t>
            </a:r>
            <a:r>
              <a:rPr dirty="0" sz="1800" spc="-5">
                <a:latin typeface="Palatino Linotype"/>
                <a:cs typeface="Palatino Linotype"/>
              </a:rPr>
              <a:t>that </a:t>
            </a:r>
            <a:r>
              <a:rPr dirty="0" sz="1800">
                <a:latin typeface="Palatino Linotype"/>
                <a:cs typeface="Palatino Linotype"/>
              </a:rPr>
              <a:t>is,  local</a:t>
            </a:r>
            <a:r>
              <a:rPr dirty="0" sz="1800" spc="-1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optimal.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53980" y="2581059"/>
            <a:ext cx="1582420" cy="343535"/>
          </a:xfrm>
          <a:custGeom>
            <a:avLst/>
            <a:gdLst/>
            <a:ahLst/>
            <a:cxnLst/>
            <a:rect l="l" t="t" r="r" b="b"/>
            <a:pathLst>
              <a:path w="1582420" h="343535">
                <a:moveTo>
                  <a:pt x="1582127" y="34349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79523" y="2529793"/>
            <a:ext cx="137795" cy="124460"/>
          </a:xfrm>
          <a:custGeom>
            <a:avLst/>
            <a:gdLst/>
            <a:ahLst/>
            <a:cxnLst/>
            <a:rect l="l" t="t" r="r" b="b"/>
            <a:pathLst>
              <a:path w="137795" h="124460">
                <a:moveTo>
                  <a:pt x="137579" y="0"/>
                </a:moveTo>
                <a:lnTo>
                  <a:pt x="0" y="35102"/>
                </a:lnTo>
                <a:lnTo>
                  <a:pt x="110629" y="124104"/>
                </a:lnTo>
                <a:lnTo>
                  <a:pt x="74460" y="51269"/>
                </a:lnTo>
                <a:lnTo>
                  <a:pt x="13757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  <p:transition spd="med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479" y="3284218"/>
            <a:ext cx="3384804" cy="3384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6067" y="0"/>
            <a:ext cx="66872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6856" y="699516"/>
            <a:ext cx="458876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665605" marR="5080" indent="-97091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Minimum</a:t>
            </a:r>
            <a:r>
              <a:rPr dirty="0" spc="-60"/>
              <a:t> </a:t>
            </a:r>
            <a:r>
              <a:rPr dirty="0" spc="-5"/>
              <a:t>Spanning  </a:t>
            </a:r>
            <a:r>
              <a:rPr dirty="0" spc="-90"/>
              <a:t>Tree</a:t>
            </a:r>
            <a:r>
              <a:rPr dirty="0" spc="-30"/>
              <a:t> </a:t>
            </a:r>
            <a:r>
              <a:rPr dirty="0" spc="-5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352" y="1860931"/>
            <a:ext cx="8290559" cy="1306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 spanning tree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of a connected, weighted graph has MST</a:t>
            </a:r>
            <a:r>
              <a:rPr dirty="0" sz="2000" spc="-1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property  if and only if for any non-tree edge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uv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000" b="1">
                <a:solidFill>
                  <a:srgbClr val="3E3E3E"/>
                </a:solidFill>
                <a:latin typeface="Symbol"/>
                <a:cs typeface="Symbol"/>
              </a:rPr>
              <a:t>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{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uv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} contain a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cycle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 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which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uv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one of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maximum-weight</a:t>
            </a:r>
            <a:r>
              <a:rPr dirty="0" sz="2000" spc="-10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edge.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CC3300"/>
                </a:solidFill>
                <a:latin typeface="Palatino Linotype"/>
                <a:cs typeface="Palatino Linotype"/>
              </a:rPr>
              <a:t>All the spanning trees having MST property have the </a:t>
            </a:r>
            <a:r>
              <a:rPr dirty="0" sz="2000" spc="-5" b="1">
                <a:solidFill>
                  <a:srgbClr val="CC3300"/>
                </a:solidFill>
                <a:latin typeface="Palatino Linotype"/>
                <a:cs typeface="Palatino Linotype"/>
              </a:rPr>
              <a:t>same</a:t>
            </a:r>
            <a:r>
              <a:rPr dirty="0" sz="2000" spc="-165" b="1">
                <a:solidFill>
                  <a:srgbClr val="CC3300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CC3300"/>
                </a:solidFill>
                <a:latin typeface="Palatino Linotype"/>
                <a:cs typeface="Palatino Linotype"/>
              </a:rPr>
              <a:t>weight.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311" y="3717035"/>
            <a:ext cx="38862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29739" y="4626864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5465064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67939" y="4093464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58540" y="4398264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20339" y="5769864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11273" y="4773929"/>
            <a:ext cx="0" cy="715010"/>
          </a:xfrm>
          <a:custGeom>
            <a:avLst/>
            <a:gdLst/>
            <a:ahLst/>
            <a:cxnLst/>
            <a:rect l="l" t="t" r="r" b="b"/>
            <a:pathLst>
              <a:path w="0"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67661" y="4231385"/>
            <a:ext cx="728980" cy="428625"/>
          </a:xfrm>
          <a:custGeom>
            <a:avLst/>
            <a:gdLst/>
            <a:ahLst/>
            <a:cxnLst/>
            <a:rect l="l" t="t" r="r" b="b"/>
            <a:pathLst>
              <a:path w="728980" h="428625">
                <a:moveTo>
                  <a:pt x="0" y="428244"/>
                </a:moveTo>
                <a:lnTo>
                  <a:pt x="7284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81377" y="5574029"/>
            <a:ext cx="858519" cy="257810"/>
          </a:xfrm>
          <a:custGeom>
            <a:avLst/>
            <a:gdLst/>
            <a:ahLst/>
            <a:cxnLst/>
            <a:rect l="l" t="t" r="r" b="b"/>
            <a:pathLst>
              <a:path w="858519" h="257810">
                <a:moveTo>
                  <a:pt x="0" y="0"/>
                </a:moveTo>
                <a:lnTo>
                  <a:pt x="858012" y="2575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58540" y="5617464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39540" y="5160264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66644" y="5716523"/>
            <a:ext cx="715010" cy="128270"/>
          </a:xfrm>
          <a:custGeom>
            <a:avLst/>
            <a:gdLst/>
            <a:ahLst/>
            <a:cxnLst/>
            <a:rect l="l" t="t" r="r" b="b"/>
            <a:pathLst>
              <a:path w="715010" h="128270">
                <a:moveTo>
                  <a:pt x="0" y="128015"/>
                </a:moveTo>
                <a:lnTo>
                  <a:pt x="714756" y="0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96717" y="4174997"/>
            <a:ext cx="885825" cy="271780"/>
          </a:xfrm>
          <a:custGeom>
            <a:avLst/>
            <a:gdLst/>
            <a:ahLst/>
            <a:cxnLst/>
            <a:rect l="l" t="t" r="r" b="b"/>
            <a:pathLst>
              <a:path w="885825" h="271779">
                <a:moveTo>
                  <a:pt x="0" y="0"/>
                </a:moveTo>
                <a:lnTo>
                  <a:pt x="885444" y="27127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96461" y="5289041"/>
            <a:ext cx="271780" cy="342900"/>
          </a:xfrm>
          <a:custGeom>
            <a:avLst/>
            <a:gdLst/>
            <a:ahLst/>
            <a:cxnLst/>
            <a:rect l="l" t="t" r="r" b="b"/>
            <a:pathLst>
              <a:path w="271779" h="342900">
                <a:moveTo>
                  <a:pt x="271272" y="0"/>
                </a:moveTo>
                <a:lnTo>
                  <a:pt x="0" y="34290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95700" y="4517135"/>
            <a:ext cx="300355" cy="641985"/>
          </a:xfrm>
          <a:custGeom>
            <a:avLst/>
            <a:gdLst/>
            <a:ahLst/>
            <a:cxnLst/>
            <a:rect l="l" t="t" r="r" b="b"/>
            <a:pathLst>
              <a:path w="300354" h="641985">
                <a:moveTo>
                  <a:pt x="0" y="0"/>
                </a:moveTo>
                <a:lnTo>
                  <a:pt x="300228" y="641604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55114" y="431495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5114" y="5396077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565" y="5966205"/>
            <a:ext cx="43681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edge </a:t>
            </a:r>
            <a:r>
              <a:rPr dirty="0" sz="2000" i="1">
                <a:latin typeface="Calibri"/>
                <a:cs typeface="Calibri"/>
              </a:rPr>
              <a:t>uv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baseline="-21367" sz="1950">
                <a:latin typeface="Calibri"/>
                <a:cs typeface="Calibri"/>
              </a:rPr>
              <a:t>2 </a:t>
            </a:r>
            <a:r>
              <a:rPr dirty="0" sz="2000">
                <a:latin typeface="Calibri"/>
                <a:cs typeface="Calibri"/>
              </a:rPr>
              <a:t>but not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baseline="-21367" sz="1950">
                <a:latin typeface="Calibri"/>
                <a:cs typeface="Calibri"/>
              </a:rPr>
              <a:t>1 </a:t>
            </a:r>
            <a:r>
              <a:rPr dirty="0" sz="2000">
                <a:latin typeface="Calibri"/>
                <a:cs typeface="Calibri"/>
              </a:rPr>
              <a:t>,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minimum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484" y="6271106"/>
            <a:ext cx="34061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weight </a:t>
            </a:r>
            <a:r>
              <a:rPr dirty="0" sz="2000">
                <a:latin typeface="Calibri"/>
                <a:cs typeface="Calibri"/>
              </a:rPr>
              <a:t>among </a:t>
            </a:r>
            <a:r>
              <a:rPr dirty="0" sz="2000" spc="-5">
                <a:latin typeface="Calibri"/>
                <a:cs typeface="Calibri"/>
              </a:rPr>
              <a:t>all </a:t>
            </a:r>
            <a:r>
              <a:rPr dirty="0" sz="2000" spc="-15">
                <a:latin typeface="Calibri"/>
                <a:cs typeface="Calibri"/>
              </a:rPr>
              <a:t>different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edges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5904" y="5128996"/>
            <a:ext cx="962660" cy="964565"/>
          </a:xfrm>
          <a:custGeom>
            <a:avLst/>
            <a:gdLst/>
            <a:ahLst/>
            <a:cxnLst/>
            <a:rect l="l" t="t" r="r" b="b"/>
            <a:pathLst>
              <a:path w="962660" h="964564">
                <a:moveTo>
                  <a:pt x="0" y="963955"/>
                </a:moveTo>
                <a:lnTo>
                  <a:pt x="962494" y="0"/>
                </a:lnTo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82468" y="508405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97" y="0"/>
                </a:moveTo>
                <a:lnTo>
                  <a:pt x="0" y="27012"/>
                </a:lnTo>
                <a:lnTo>
                  <a:pt x="53924" y="80848"/>
                </a:lnTo>
                <a:lnTo>
                  <a:pt x="807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074477" y="4891214"/>
            <a:ext cx="284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14115" y="553891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6807" y="5715698"/>
            <a:ext cx="297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10877" y="3813238"/>
            <a:ext cx="13354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uv</a:t>
            </a:r>
            <a:r>
              <a:rPr dirty="0" sz="2000">
                <a:latin typeface="Times New Roman"/>
                <a:cs typeface="Times New Roman"/>
              </a:rPr>
              <a:t>-path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46064" y="4259579"/>
            <a:ext cx="152400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46064" y="5097779"/>
            <a:ext cx="152400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84264" y="3726179"/>
            <a:ext cx="152400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74864" y="4030979"/>
            <a:ext cx="152400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36664" y="5402579"/>
            <a:ext cx="152400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27597" y="4408170"/>
            <a:ext cx="0" cy="713740"/>
          </a:xfrm>
          <a:custGeom>
            <a:avLst/>
            <a:gdLst/>
            <a:ahLst/>
            <a:cxnLst/>
            <a:rect l="l" t="t" r="r" b="b"/>
            <a:pathLst>
              <a:path w="0" h="713739">
                <a:moveTo>
                  <a:pt x="0" y="0"/>
                </a:moveTo>
                <a:lnTo>
                  <a:pt x="0" y="713231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83985" y="3864102"/>
            <a:ext cx="728980" cy="429895"/>
          </a:xfrm>
          <a:custGeom>
            <a:avLst/>
            <a:gdLst/>
            <a:ahLst/>
            <a:cxnLst/>
            <a:rect l="l" t="t" r="r" b="b"/>
            <a:pathLst>
              <a:path w="728979" h="429895">
                <a:moveTo>
                  <a:pt x="0" y="429768"/>
                </a:moveTo>
                <a:lnTo>
                  <a:pt x="7284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97702" y="5208270"/>
            <a:ext cx="858519" cy="256540"/>
          </a:xfrm>
          <a:custGeom>
            <a:avLst/>
            <a:gdLst/>
            <a:ahLst/>
            <a:cxnLst/>
            <a:rect l="l" t="t" r="r" b="b"/>
            <a:pathLst>
              <a:path w="858520" h="256539">
                <a:moveTo>
                  <a:pt x="0" y="0"/>
                </a:moveTo>
                <a:lnTo>
                  <a:pt x="858012" y="25603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74864" y="5250179"/>
            <a:ext cx="152400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55864" y="4792979"/>
            <a:ext cx="152400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82968" y="5349240"/>
            <a:ext cx="715010" cy="129539"/>
          </a:xfrm>
          <a:custGeom>
            <a:avLst/>
            <a:gdLst/>
            <a:ahLst/>
            <a:cxnLst/>
            <a:rect l="l" t="t" r="r" b="b"/>
            <a:pathLst>
              <a:path w="715009" h="129539">
                <a:moveTo>
                  <a:pt x="0" y="129540"/>
                </a:moveTo>
                <a:lnTo>
                  <a:pt x="714756" y="0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13042" y="3807714"/>
            <a:ext cx="885825" cy="271780"/>
          </a:xfrm>
          <a:custGeom>
            <a:avLst/>
            <a:gdLst/>
            <a:ahLst/>
            <a:cxnLst/>
            <a:rect l="l" t="t" r="r" b="b"/>
            <a:pathLst>
              <a:path w="885825" h="271779">
                <a:moveTo>
                  <a:pt x="0" y="0"/>
                </a:moveTo>
                <a:lnTo>
                  <a:pt x="885444" y="27127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12785" y="4921758"/>
            <a:ext cx="271780" cy="342900"/>
          </a:xfrm>
          <a:custGeom>
            <a:avLst/>
            <a:gdLst/>
            <a:ahLst/>
            <a:cxnLst/>
            <a:rect l="l" t="t" r="r" b="b"/>
            <a:pathLst>
              <a:path w="271779" h="342900">
                <a:moveTo>
                  <a:pt x="271272" y="0"/>
                </a:moveTo>
                <a:lnTo>
                  <a:pt x="0" y="34290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12023" y="4149852"/>
            <a:ext cx="300355" cy="643255"/>
          </a:xfrm>
          <a:custGeom>
            <a:avLst/>
            <a:gdLst/>
            <a:ahLst/>
            <a:cxnLst/>
            <a:rect l="l" t="t" r="r" b="b"/>
            <a:pathLst>
              <a:path w="300354" h="643254">
                <a:moveTo>
                  <a:pt x="0" y="0"/>
                </a:moveTo>
                <a:lnTo>
                  <a:pt x="300228" y="643128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671502" y="394823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71502" y="5029365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90979" y="452461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93556" y="4701285"/>
            <a:ext cx="81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30502" y="517220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33194" y="5348985"/>
            <a:ext cx="297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839975" y="4918131"/>
            <a:ext cx="253784" cy="2529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290377" y="5469001"/>
            <a:ext cx="89979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11371" y="5465394"/>
            <a:ext cx="372745" cy="125095"/>
          </a:xfrm>
          <a:custGeom>
            <a:avLst/>
            <a:gdLst/>
            <a:ahLst/>
            <a:cxnLst/>
            <a:rect l="l" t="t" r="r" b="b"/>
            <a:pathLst>
              <a:path w="372745" h="125095">
                <a:moveTo>
                  <a:pt x="372592" y="124637"/>
                </a:moveTo>
                <a:lnTo>
                  <a:pt x="0" y="0"/>
                </a:lnTo>
              </a:path>
            </a:pathLst>
          </a:custGeom>
          <a:ln w="12699">
            <a:solidFill>
              <a:srgbClr val="00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51150" y="5433296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84353" y="0"/>
                </a:moveTo>
                <a:lnTo>
                  <a:pt x="0" y="11950"/>
                </a:lnTo>
                <a:lnTo>
                  <a:pt x="60172" y="72262"/>
                </a:lnTo>
                <a:lnTo>
                  <a:pt x="84353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453128" y="4625352"/>
            <a:ext cx="1031747" cy="528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46815" y="4652771"/>
            <a:ext cx="790815" cy="434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58956" y="4761357"/>
            <a:ext cx="58572" cy="2171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00373" y="4761357"/>
            <a:ext cx="29284" cy="2171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46817" y="4652771"/>
            <a:ext cx="791210" cy="434340"/>
          </a:xfrm>
          <a:custGeom>
            <a:avLst/>
            <a:gdLst/>
            <a:ahLst/>
            <a:cxnLst/>
            <a:rect l="l" t="t" r="r" b="b"/>
            <a:pathLst>
              <a:path w="791210" h="434339">
                <a:moveTo>
                  <a:pt x="556501" y="0"/>
                </a:moveTo>
                <a:lnTo>
                  <a:pt x="556501" y="108585"/>
                </a:lnTo>
                <a:lnTo>
                  <a:pt x="0" y="108585"/>
                </a:lnTo>
                <a:lnTo>
                  <a:pt x="0" y="325755"/>
                </a:lnTo>
                <a:lnTo>
                  <a:pt x="556501" y="325755"/>
                </a:lnTo>
                <a:lnTo>
                  <a:pt x="556501" y="434340"/>
                </a:lnTo>
                <a:lnTo>
                  <a:pt x="790816" y="217170"/>
                </a:lnTo>
                <a:lnTo>
                  <a:pt x="556501" y="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58956" y="4761357"/>
            <a:ext cx="59055" cy="217170"/>
          </a:xfrm>
          <a:custGeom>
            <a:avLst/>
            <a:gdLst/>
            <a:ahLst/>
            <a:cxnLst/>
            <a:rect l="l" t="t" r="r" b="b"/>
            <a:pathLst>
              <a:path w="59054" h="217170">
                <a:moveTo>
                  <a:pt x="0" y="217170"/>
                </a:moveTo>
                <a:lnTo>
                  <a:pt x="58585" y="217170"/>
                </a:lnTo>
                <a:lnTo>
                  <a:pt x="58585" y="0"/>
                </a:lnTo>
                <a:lnTo>
                  <a:pt x="0" y="0"/>
                </a:lnTo>
                <a:lnTo>
                  <a:pt x="0" y="21717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00371" y="4761357"/>
            <a:ext cx="29845" cy="217170"/>
          </a:xfrm>
          <a:custGeom>
            <a:avLst/>
            <a:gdLst/>
            <a:ahLst/>
            <a:cxnLst/>
            <a:rect l="l" t="t" r="r" b="b"/>
            <a:pathLst>
              <a:path w="29845" h="217170">
                <a:moveTo>
                  <a:pt x="0" y="217170"/>
                </a:moveTo>
                <a:lnTo>
                  <a:pt x="29286" y="217170"/>
                </a:lnTo>
                <a:lnTo>
                  <a:pt x="29286" y="0"/>
                </a:lnTo>
                <a:lnTo>
                  <a:pt x="0" y="0"/>
                </a:lnTo>
                <a:lnTo>
                  <a:pt x="0" y="21717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074477" y="4316476"/>
            <a:ext cx="1532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CC3300"/>
                </a:solidFill>
                <a:latin typeface="Times New Roman"/>
                <a:cs typeface="Times New Roman"/>
              </a:rPr>
              <a:t>edge</a:t>
            </a:r>
            <a:r>
              <a:rPr dirty="0" sz="2000" spc="-75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3300"/>
                </a:solidFill>
                <a:latin typeface="Times New Roman"/>
                <a:cs typeface="Times New Roman"/>
              </a:rPr>
              <a:t>exchange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87272" y="5677330"/>
            <a:ext cx="279273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new </a:t>
            </a:r>
            <a:r>
              <a:rPr dirty="0" sz="2000">
                <a:latin typeface="Calibri"/>
                <a:cs typeface="Calibri"/>
              </a:rPr>
              <a:t>spanning </a:t>
            </a:r>
            <a:r>
              <a:rPr dirty="0" sz="2000" spc="-10">
                <a:latin typeface="Calibri"/>
                <a:cs typeface="Calibri"/>
              </a:rPr>
              <a:t>tree: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same  </a:t>
            </a:r>
            <a:r>
              <a:rPr dirty="0" sz="2000" spc="-10">
                <a:latin typeface="Calibri"/>
                <a:cs typeface="Calibri"/>
              </a:rPr>
              <a:t>weight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baseline="-21367" sz="19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, </a:t>
            </a:r>
            <a:r>
              <a:rPr dirty="0" sz="2000" spc="-5">
                <a:latin typeface="Calibri"/>
                <a:cs typeface="Calibri"/>
              </a:rPr>
              <a:t>less </a:t>
            </a:r>
            <a:r>
              <a:rPr dirty="0" sz="2000" spc="-15">
                <a:latin typeface="Calibri"/>
                <a:cs typeface="Calibri"/>
              </a:rPr>
              <a:t>different  </a:t>
            </a:r>
            <a:r>
              <a:rPr dirty="0" sz="2000" spc="-5">
                <a:latin typeface="Calibri"/>
                <a:cs typeface="Calibri"/>
              </a:rPr>
              <a:t>edges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 spc="-5">
                <a:latin typeface="Calibri"/>
                <a:cs typeface="Calibri"/>
              </a:rPr>
              <a:t>that 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baseline="-21367" sz="1950">
                <a:latin typeface="Calibri"/>
                <a:cs typeface="Calibri"/>
              </a:rPr>
              <a:t>2</a:t>
            </a:r>
            <a:endParaRPr baseline="-21367" sz="19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02814" y="4605401"/>
            <a:ext cx="130302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Must have  </a:t>
            </a:r>
            <a:r>
              <a:rPr dirty="0" sz="2000" spc="-10">
                <a:solidFill>
                  <a:srgbClr val="2F5897"/>
                </a:solidFill>
                <a:latin typeface="Times New Roman"/>
                <a:cs typeface="Times New Roman"/>
              </a:rPr>
              <a:t>same</a:t>
            </a:r>
            <a:r>
              <a:rPr dirty="0" sz="2000" spc="-65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weight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84641" y="4942332"/>
            <a:ext cx="311785" cy="247650"/>
          </a:xfrm>
          <a:custGeom>
            <a:avLst/>
            <a:gdLst/>
            <a:ahLst/>
            <a:cxnLst/>
            <a:rect l="l" t="t" r="r" b="b"/>
            <a:pathLst>
              <a:path w="311785" h="247650">
                <a:moveTo>
                  <a:pt x="311442" y="0"/>
                </a:moveTo>
                <a:lnTo>
                  <a:pt x="0" y="247053"/>
                </a:lnTo>
              </a:path>
            </a:pathLst>
          </a:custGeom>
          <a:ln w="12699">
            <a:solidFill>
              <a:srgbClr val="979797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34895" y="5151638"/>
            <a:ext cx="83820" cy="77470"/>
          </a:xfrm>
          <a:custGeom>
            <a:avLst/>
            <a:gdLst/>
            <a:ahLst/>
            <a:cxnLst/>
            <a:rect l="l" t="t" r="r" b="b"/>
            <a:pathLst>
              <a:path w="83819" h="77470">
                <a:moveTo>
                  <a:pt x="36017" y="0"/>
                </a:moveTo>
                <a:lnTo>
                  <a:pt x="0" y="77203"/>
                </a:lnTo>
                <a:lnTo>
                  <a:pt x="83375" y="59690"/>
                </a:lnTo>
                <a:lnTo>
                  <a:pt x="3601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276600" y="4869179"/>
            <a:ext cx="523875" cy="393700"/>
          </a:xfrm>
          <a:custGeom>
            <a:avLst/>
            <a:gdLst/>
            <a:ahLst/>
            <a:cxnLst/>
            <a:rect l="l" t="t" r="r" b="b"/>
            <a:pathLst>
              <a:path w="523875" h="393700">
                <a:moveTo>
                  <a:pt x="0" y="0"/>
                </a:moveTo>
                <a:lnTo>
                  <a:pt x="523760" y="393166"/>
                </a:lnTo>
              </a:path>
            </a:pathLst>
          </a:custGeom>
          <a:ln w="12700">
            <a:solidFill>
              <a:srgbClr val="81818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767338" y="5224254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20" h="76835">
                <a:moveTo>
                  <a:pt x="45745" y="0"/>
                </a:moveTo>
                <a:lnTo>
                  <a:pt x="0" y="60934"/>
                </a:lnTo>
                <a:lnTo>
                  <a:pt x="83807" y="76212"/>
                </a:lnTo>
                <a:lnTo>
                  <a:pt x="45745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  <p:transition spd="med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1951672"/>
            <a:ext cx="8000365" cy="417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196215" indent="-342265">
              <a:lnSpc>
                <a:spcPct val="100000"/>
              </a:lnSpc>
              <a:spcBef>
                <a:spcPts val="9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  <a:tab pos="789305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connected, weighted graph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=(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), a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minimum spanning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 if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only  if	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has the MST</a:t>
            </a:r>
            <a:r>
              <a:rPr dirty="0" sz="28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30" b="1">
                <a:solidFill>
                  <a:srgbClr val="3E3E3E"/>
                </a:solidFill>
                <a:latin typeface="Palatino Linotype"/>
                <a:cs typeface="Palatino Linotype"/>
              </a:rPr>
              <a:t>property.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Proof</a:t>
            </a:r>
            <a:endParaRPr sz="2800">
              <a:latin typeface="Palatino Linotype"/>
              <a:cs typeface="Palatino Linotype"/>
            </a:endParaRPr>
          </a:p>
          <a:p>
            <a:pPr lvl="1" marL="755650" marR="5080" indent="-285750">
              <a:lnSpc>
                <a:spcPct val="99900"/>
              </a:lnSpc>
              <a:spcBef>
                <a:spcPts val="7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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For 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minimum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spanning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if it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doesn’t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has MST 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property.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So,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there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non-tree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edge </a:t>
            </a:r>
            <a:r>
              <a:rPr dirty="0" sz="2000" spc="-35" i="1">
                <a:solidFill>
                  <a:srgbClr val="3E3E3E"/>
                </a:solidFill>
                <a:latin typeface="Palatino Linotype"/>
                <a:cs typeface="Palatino Linotype"/>
              </a:rPr>
              <a:t>uv,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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{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uv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}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contain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  edge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xy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weight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larger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than that of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uv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.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Substituting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uv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xy 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results a spanning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 with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less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weight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than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r>
              <a:rPr dirty="0" sz="20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Contradiction.</a:t>
            </a:r>
            <a:endParaRPr sz="2000">
              <a:latin typeface="Palatino Linotype"/>
              <a:cs typeface="Palatino Linotype"/>
            </a:endParaRPr>
          </a:p>
          <a:p>
            <a:pPr lvl="1" marL="755650" marR="145415" indent="-285750">
              <a:lnSpc>
                <a:spcPct val="99900"/>
              </a:lnSpc>
              <a:spcBef>
                <a:spcPts val="1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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As claimed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above,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minimum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spanning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MST 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property.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Since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has MST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property,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it has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same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weight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as  any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minimum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spanning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i.e.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minimum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spanning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 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 well.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3436" y="0"/>
            <a:ext cx="6128002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699516"/>
            <a:ext cx="7895842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960119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MST Property and  Minimum Spanning</a:t>
            </a:r>
            <a:r>
              <a:rPr dirty="0" spc="-10"/>
              <a:t> </a:t>
            </a:r>
            <a:r>
              <a:rPr dirty="0" spc="-90"/>
              <a:t>Tree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  <p:transition spd="med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" y="5297423"/>
            <a:ext cx="3096895" cy="1522730"/>
          </a:xfrm>
          <a:custGeom>
            <a:avLst/>
            <a:gdLst/>
            <a:ahLst/>
            <a:cxnLst/>
            <a:rect l="l" t="t" r="r" b="b"/>
            <a:pathLst>
              <a:path w="3096895" h="1522729">
                <a:moveTo>
                  <a:pt x="0" y="0"/>
                </a:moveTo>
                <a:lnTo>
                  <a:pt x="3096768" y="0"/>
                </a:lnTo>
                <a:lnTo>
                  <a:pt x="3096768" y="1522476"/>
                </a:lnTo>
                <a:lnTo>
                  <a:pt x="0" y="1522476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7" y="684262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80" h="0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11430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2" y="5279894"/>
            <a:ext cx="0" cy="1557020"/>
          </a:xfrm>
          <a:custGeom>
            <a:avLst/>
            <a:gdLst/>
            <a:ahLst/>
            <a:cxnLst/>
            <a:rect l="l" t="t" r="r" b="b"/>
            <a:pathLst>
              <a:path w="0" h="1557020">
                <a:moveTo>
                  <a:pt x="0" y="0"/>
                </a:moveTo>
                <a:lnTo>
                  <a:pt x="0" y="1557020"/>
                </a:lnTo>
              </a:path>
            </a:pathLst>
          </a:custGeom>
          <a:ln w="11569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7" y="52741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80" h="0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11430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58036" y="5280059"/>
            <a:ext cx="0" cy="1557655"/>
          </a:xfrm>
          <a:custGeom>
            <a:avLst/>
            <a:gdLst/>
            <a:ahLst/>
            <a:cxnLst/>
            <a:rect l="l" t="t" r="r" b="b"/>
            <a:pathLst>
              <a:path w="0" h="1557654">
                <a:moveTo>
                  <a:pt x="0" y="0"/>
                </a:moveTo>
                <a:lnTo>
                  <a:pt x="0" y="1557223"/>
                </a:lnTo>
              </a:path>
            </a:pathLst>
          </a:custGeom>
          <a:ln w="11582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12" y="6791194"/>
            <a:ext cx="3108960" cy="34290"/>
          </a:xfrm>
          <a:custGeom>
            <a:avLst/>
            <a:gdLst/>
            <a:ahLst/>
            <a:cxnLst/>
            <a:rect l="l" t="t" r="r" b="b"/>
            <a:pathLst>
              <a:path w="3108960" h="34290">
                <a:moveTo>
                  <a:pt x="0" y="34290"/>
                </a:moveTo>
                <a:lnTo>
                  <a:pt x="3108337" y="34290"/>
                </a:lnTo>
                <a:lnTo>
                  <a:pt x="3108337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686" y="5326884"/>
            <a:ext cx="0" cy="1464310"/>
          </a:xfrm>
          <a:custGeom>
            <a:avLst/>
            <a:gdLst/>
            <a:ahLst/>
            <a:cxnLst/>
            <a:rect l="l" t="t" r="r" b="b"/>
            <a:pathLst>
              <a:path w="0" h="1464309">
                <a:moveTo>
                  <a:pt x="0" y="0"/>
                </a:moveTo>
                <a:lnTo>
                  <a:pt x="0" y="1464309"/>
                </a:lnTo>
              </a:path>
            </a:pathLst>
          </a:custGeom>
          <a:ln w="34747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12" y="5291324"/>
            <a:ext cx="3108960" cy="35560"/>
          </a:xfrm>
          <a:custGeom>
            <a:avLst/>
            <a:gdLst/>
            <a:ahLst/>
            <a:cxnLst/>
            <a:rect l="l" t="t" r="r" b="b"/>
            <a:pathLst>
              <a:path w="3108960" h="35560">
                <a:moveTo>
                  <a:pt x="0" y="35560"/>
                </a:moveTo>
                <a:lnTo>
                  <a:pt x="3108337" y="35560"/>
                </a:lnTo>
                <a:lnTo>
                  <a:pt x="3108337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23276" y="5326376"/>
            <a:ext cx="0" cy="1464945"/>
          </a:xfrm>
          <a:custGeom>
            <a:avLst/>
            <a:gdLst/>
            <a:ahLst/>
            <a:cxnLst/>
            <a:rect l="l" t="t" r="r" b="b"/>
            <a:pathLst>
              <a:path w="0" h="1464945">
                <a:moveTo>
                  <a:pt x="0" y="0"/>
                </a:moveTo>
                <a:lnTo>
                  <a:pt x="0" y="1464564"/>
                </a:lnTo>
              </a:path>
            </a:pathLst>
          </a:custGeom>
          <a:ln w="34747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6839" y="5322887"/>
            <a:ext cx="28213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Note: w(</a:t>
            </a:r>
            <a:r>
              <a:rPr dirty="0" sz="1800" spc="-5" i="1">
                <a:latin typeface="Times New Roman"/>
                <a:cs typeface="Times New Roman"/>
              </a:rPr>
              <a:t>u</a:t>
            </a:r>
            <a:r>
              <a:rPr dirty="0" baseline="-20833" sz="1800" spc="-7">
                <a:latin typeface="Times New Roman"/>
                <a:cs typeface="Times New Roman"/>
              </a:rPr>
              <a:t>i</a:t>
            </a:r>
            <a:r>
              <a:rPr dirty="0" sz="1800" spc="-5" i="1">
                <a:latin typeface="Times New Roman"/>
                <a:cs typeface="Times New Roman"/>
              </a:rPr>
              <a:t>v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r>
              <a:rPr dirty="0" sz="1800" spc="-5">
                <a:latin typeface="Symbol"/>
                <a:cs typeface="Symbol"/>
              </a:rPr>
              <a:t></a:t>
            </a:r>
            <a:r>
              <a:rPr dirty="0" sz="1800" spc="-5">
                <a:latin typeface="Times New Roman"/>
                <a:cs typeface="Times New Roman"/>
              </a:rPr>
              <a:t>w(</a:t>
            </a:r>
            <a:r>
              <a:rPr dirty="0" sz="1800" spc="-5" i="1">
                <a:latin typeface="Times New Roman"/>
                <a:cs typeface="Times New Roman"/>
              </a:rPr>
              <a:t>u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sz="1800" spc="-5" i="1">
                <a:latin typeface="Times New Roman"/>
                <a:cs typeface="Times New Roman"/>
              </a:rPr>
              <a:t>v</a:t>
            </a:r>
            <a:r>
              <a:rPr dirty="0" sz="1800" spc="-5">
                <a:latin typeface="Times New Roman"/>
                <a:cs typeface="Times New Roman"/>
              </a:rPr>
              <a:t>), </a:t>
            </a:r>
            <a:r>
              <a:rPr dirty="0" sz="1800">
                <a:latin typeface="Times New Roman"/>
                <a:cs typeface="Times New Roman"/>
              </a:rPr>
              <a:t>and if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baseline="-20833" sz="1800" spc="-7">
                <a:latin typeface="Times New Roman"/>
                <a:cs typeface="Times New Roman"/>
              </a:rPr>
              <a:t>a  </a:t>
            </a:r>
            <a:r>
              <a:rPr dirty="0" sz="1800">
                <a:latin typeface="Times New Roman"/>
                <a:cs typeface="Times New Roman"/>
              </a:rPr>
              <a:t>added earlier than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baseline="-20833" sz="1800" spc="-7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then 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baseline="-20833" sz="1800" spc="-7">
                <a:latin typeface="Times New Roman"/>
                <a:cs typeface="Times New Roman"/>
              </a:rPr>
              <a:t>a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baseline="-20833" sz="1800" spc="-7">
                <a:latin typeface="Times New Roman"/>
                <a:cs typeface="Times New Roman"/>
              </a:rPr>
              <a:t>a+1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baseline="-20833" sz="1800" spc="-7">
                <a:latin typeface="Times New Roman"/>
                <a:cs typeface="Times New Roman"/>
              </a:rPr>
              <a:t>b-1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baseline="-20833" sz="1800" spc="-7">
                <a:latin typeface="Times New Roman"/>
                <a:cs typeface="Times New Roman"/>
              </a:rPr>
              <a:t>b </a:t>
            </a:r>
            <a:r>
              <a:rPr dirty="0" sz="1800">
                <a:latin typeface="Times New Roman"/>
                <a:cs typeface="Times New Roman"/>
              </a:rPr>
              <a:t>added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763" y="6145847"/>
            <a:ext cx="2614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than any edges in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u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baseline="-20833" sz="1800" spc="-7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-path,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30923" y="3039866"/>
            <a:ext cx="2362200" cy="214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2416" y="3147060"/>
            <a:ext cx="5832348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3104" y="0"/>
            <a:ext cx="6865619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2051" y="699516"/>
            <a:ext cx="373684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090420" marR="5080" indent="-148907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Correctness of</a:t>
            </a:r>
            <a:r>
              <a:rPr dirty="0" spc="-65"/>
              <a:t> </a:t>
            </a:r>
            <a:r>
              <a:rPr dirty="0" spc="-50"/>
              <a:t>Prim’s  </a:t>
            </a:r>
            <a:r>
              <a:rPr dirty="0" spc="-5"/>
              <a:t>Algorithm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5940" y="1796564"/>
            <a:ext cx="80568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the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constructed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after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24305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th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step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Prim’s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executed. Then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has the MST property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the subgraph of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G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induced by vertices of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2364" y="3496055"/>
            <a:ext cx="152400" cy="15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18714" y="3187890"/>
            <a:ext cx="534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3888" sz="3600" spc="-7" i="1">
                <a:latin typeface="Times New Roman"/>
                <a:cs typeface="Times New Roman"/>
              </a:rPr>
              <a:t>w</a:t>
            </a:r>
            <a:r>
              <a:rPr dirty="0" sz="1600" spc="-5">
                <a:latin typeface="Times New Roman"/>
                <a:cs typeface="Times New Roman"/>
              </a:rPr>
              <a:t>a+1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27091" y="3496055"/>
            <a:ext cx="153924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03476" y="4072128"/>
            <a:ext cx="153924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35979" y="4072128"/>
            <a:ext cx="153924" cy="153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12364" y="4576571"/>
            <a:ext cx="152400" cy="15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27091" y="4576571"/>
            <a:ext cx="153924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77361" y="5735573"/>
            <a:ext cx="216408" cy="2148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77361" y="5735573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5" h="215264">
                <a:moveTo>
                  <a:pt x="0" y="107441"/>
                </a:moveTo>
                <a:lnTo>
                  <a:pt x="8504" y="65622"/>
                </a:lnTo>
                <a:lnTo>
                  <a:pt x="31694" y="31470"/>
                </a:lnTo>
                <a:lnTo>
                  <a:pt x="66088" y="8443"/>
                </a:lnTo>
                <a:lnTo>
                  <a:pt x="108204" y="0"/>
                </a:lnTo>
                <a:lnTo>
                  <a:pt x="150319" y="8443"/>
                </a:lnTo>
                <a:lnTo>
                  <a:pt x="184713" y="31470"/>
                </a:lnTo>
                <a:lnTo>
                  <a:pt x="207903" y="65622"/>
                </a:lnTo>
                <a:lnTo>
                  <a:pt x="216408" y="107441"/>
                </a:lnTo>
                <a:lnTo>
                  <a:pt x="207903" y="149261"/>
                </a:lnTo>
                <a:lnTo>
                  <a:pt x="184713" y="183413"/>
                </a:lnTo>
                <a:lnTo>
                  <a:pt x="150319" y="206440"/>
                </a:lnTo>
                <a:lnTo>
                  <a:pt x="108204" y="214883"/>
                </a:lnTo>
                <a:lnTo>
                  <a:pt x="66088" y="206440"/>
                </a:lnTo>
                <a:lnTo>
                  <a:pt x="31694" y="183413"/>
                </a:lnTo>
                <a:lnTo>
                  <a:pt x="8504" y="149261"/>
                </a:lnTo>
                <a:lnTo>
                  <a:pt x="0" y="107441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011102" y="3238690"/>
            <a:ext cx="4991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3888" sz="3600" spc="-7" i="1">
                <a:latin typeface="Times New Roman"/>
                <a:cs typeface="Times New Roman"/>
              </a:rPr>
              <a:t>w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26552" y="3667252"/>
            <a:ext cx="31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a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19165" y="3667252"/>
            <a:ext cx="32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w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52066" y="3620261"/>
            <a:ext cx="870585" cy="457200"/>
          </a:xfrm>
          <a:custGeom>
            <a:avLst/>
            <a:gdLst/>
            <a:ahLst/>
            <a:cxnLst/>
            <a:rect l="l" t="t" r="r" b="b"/>
            <a:pathLst>
              <a:path w="870585" h="457200">
                <a:moveTo>
                  <a:pt x="0" y="457200"/>
                </a:moveTo>
                <a:lnTo>
                  <a:pt x="87020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68061" y="3594353"/>
            <a:ext cx="876300" cy="509270"/>
          </a:xfrm>
          <a:custGeom>
            <a:avLst/>
            <a:gdLst/>
            <a:ahLst/>
            <a:cxnLst/>
            <a:rect l="l" t="t" r="r" b="b"/>
            <a:pathLst>
              <a:path w="876300" h="509270">
                <a:moveTo>
                  <a:pt x="0" y="0"/>
                </a:moveTo>
                <a:lnTo>
                  <a:pt x="876300" y="50901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48761" y="3569970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 h="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28956">
            <a:solidFill>
              <a:srgbClr val="33CCCC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32254" y="4191761"/>
            <a:ext cx="902335" cy="431800"/>
          </a:xfrm>
          <a:custGeom>
            <a:avLst/>
            <a:gdLst/>
            <a:ahLst/>
            <a:cxnLst/>
            <a:rect l="l" t="t" r="r" b="b"/>
            <a:pathLst>
              <a:path w="902335" h="431800">
                <a:moveTo>
                  <a:pt x="0" y="0"/>
                </a:moveTo>
                <a:lnTo>
                  <a:pt x="902208" y="431292"/>
                </a:lnTo>
              </a:path>
            </a:pathLst>
          </a:custGeom>
          <a:ln w="28955">
            <a:solidFill>
              <a:srgbClr val="33CCCC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55870" y="4222241"/>
            <a:ext cx="885825" cy="401320"/>
          </a:xfrm>
          <a:custGeom>
            <a:avLst/>
            <a:gdLst/>
            <a:ahLst/>
            <a:cxnLst/>
            <a:rect l="l" t="t" r="r" b="b"/>
            <a:pathLst>
              <a:path w="885825" h="401320">
                <a:moveTo>
                  <a:pt x="885443" y="0"/>
                </a:moveTo>
                <a:lnTo>
                  <a:pt x="0" y="400811"/>
                </a:lnTo>
              </a:path>
            </a:pathLst>
          </a:custGeom>
          <a:ln w="28956">
            <a:solidFill>
              <a:srgbClr val="33CCCC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498215" y="5756402"/>
            <a:ext cx="1384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000">
                <a:latin typeface="Times New Roman"/>
                <a:cs typeface="Times New Roman"/>
              </a:rPr>
              <a:t>added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57622" y="5954521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13710" y="4699253"/>
            <a:ext cx="335280" cy="1036319"/>
          </a:xfrm>
          <a:custGeom>
            <a:avLst/>
            <a:gdLst/>
            <a:ahLst/>
            <a:cxnLst/>
            <a:rect l="l" t="t" r="r" b="b"/>
            <a:pathLst>
              <a:path w="335279" h="1036320">
                <a:moveTo>
                  <a:pt x="0" y="0"/>
                </a:moveTo>
                <a:lnTo>
                  <a:pt x="335280" y="1036320"/>
                </a:lnTo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050289" y="388315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52982" y="4059935"/>
            <a:ext cx="305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1600" spc="-10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60064" y="4576571"/>
            <a:ext cx="152400" cy="153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67100" y="4888991"/>
            <a:ext cx="127000" cy="597535"/>
          </a:xfrm>
          <a:custGeom>
            <a:avLst/>
            <a:gdLst/>
            <a:ahLst/>
            <a:cxnLst/>
            <a:rect l="l" t="t" r="r" b="b"/>
            <a:pathLst>
              <a:path w="127000" h="597535">
                <a:moveTo>
                  <a:pt x="126491" y="0"/>
                </a:moveTo>
                <a:lnTo>
                  <a:pt x="0" y="597407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972877" y="4324477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64635" y="4869179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072" y="0"/>
                </a:moveTo>
                <a:lnTo>
                  <a:pt x="0" y="576072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93008" y="4698491"/>
            <a:ext cx="1460500" cy="1036319"/>
          </a:xfrm>
          <a:custGeom>
            <a:avLst/>
            <a:gdLst/>
            <a:ahLst/>
            <a:cxnLst/>
            <a:rect l="l" t="t" r="r" b="b"/>
            <a:pathLst>
              <a:path w="1460500" h="1036320">
                <a:moveTo>
                  <a:pt x="0" y="1036319"/>
                </a:moveTo>
                <a:lnTo>
                  <a:pt x="1459992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391602" y="4717160"/>
            <a:ext cx="1725930" cy="506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5669">
              <a:lnSpc>
                <a:spcPts val="1655"/>
              </a:lnSpc>
              <a:spcBef>
                <a:spcPts val="95"/>
              </a:spcBef>
              <a:tabLst>
                <a:tab pos="1322705" algn="l"/>
              </a:tabLst>
            </a:pPr>
            <a:r>
              <a:rPr dirty="0" sz="1600" spc="-5">
                <a:latin typeface="Times New Roman"/>
                <a:cs typeface="Times New Roman"/>
              </a:rPr>
              <a:t>1	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dirty="0" sz="2000">
                <a:latin typeface="Times New Roman"/>
                <a:cs typeface="Times New Roman"/>
              </a:rPr>
              <a:t>edge added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latin typeface="Times New Roman"/>
                <a:cs typeface="Times New Roman"/>
              </a:rPr>
              <a:t>k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42489" y="4540377"/>
            <a:ext cx="788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u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sz="2400" spc="30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15890" y="4767960"/>
            <a:ext cx="488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63388" y="4591278"/>
            <a:ext cx="742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u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sz="2400" spc="-6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2540" y="5264220"/>
            <a:ext cx="30740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95"/>
              </a:spcBef>
            </a:pPr>
            <a:r>
              <a:rPr dirty="0" sz="2000">
                <a:solidFill>
                  <a:srgbClr val="CC3300"/>
                </a:solidFill>
                <a:latin typeface="Times New Roman"/>
                <a:cs typeface="Times New Roman"/>
              </a:rPr>
              <a:t>added </a:t>
            </a:r>
            <a:r>
              <a:rPr dirty="0" sz="2000" spc="-5">
                <a:solidFill>
                  <a:srgbClr val="CC3300"/>
                </a:solidFill>
                <a:latin typeface="Times New Roman"/>
                <a:cs typeface="Times New Roman"/>
              </a:rPr>
              <a:t>in </a:t>
            </a:r>
            <a:r>
              <a:rPr dirty="0" sz="2000" spc="5" i="1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CC3300"/>
                </a:solidFill>
                <a:latin typeface="Times New Roman"/>
                <a:cs typeface="Times New Roman"/>
              </a:rPr>
              <a:t>k </a:t>
            </a:r>
            <a:r>
              <a:rPr dirty="0" sz="2000" spc="-5">
                <a:solidFill>
                  <a:srgbClr val="CC3300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CC3300"/>
                </a:solidFill>
                <a:latin typeface="Times New Roman"/>
                <a:cs typeface="Times New Roman"/>
              </a:rPr>
              <a:t>form a </a:t>
            </a:r>
            <a:r>
              <a:rPr dirty="0" sz="2000" spc="-5">
                <a:solidFill>
                  <a:srgbClr val="CC3300"/>
                </a:solidFill>
                <a:latin typeface="Times New Roman"/>
                <a:cs typeface="Times New Roman"/>
              </a:rPr>
              <a:t>cycle,  </a:t>
            </a:r>
            <a:r>
              <a:rPr dirty="0" sz="2000">
                <a:solidFill>
                  <a:srgbClr val="CC3300"/>
                </a:solidFill>
                <a:latin typeface="Times New Roman"/>
                <a:cs typeface="Times New Roman"/>
              </a:rPr>
              <a:t>only these need be</a:t>
            </a:r>
            <a:r>
              <a:rPr dirty="0" sz="2000" spc="-13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3300"/>
                </a:solidFill>
                <a:latin typeface="Times New Roman"/>
                <a:cs typeface="Times New Roman"/>
              </a:rPr>
              <a:t>considered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11103" y="5188038"/>
            <a:ext cx="592455" cy="328930"/>
          </a:xfrm>
          <a:custGeom>
            <a:avLst/>
            <a:gdLst/>
            <a:ahLst/>
            <a:cxnLst/>
            <a:rect l="l" t="t" r="r" b="b"/>
            <a:pathLst>
              <a:path w="592454" h="328929">
                <a:moveTo>
                  <a:pt x="592188" y="328841"/>
                </a:moveTo>
                <a:lnTo>
                  <a:pt x="0" y="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55589" y="5157212"/>
            <a:ext cx="85725" cy="70485"/>
          </a:xfrm>
          <a:custGeom>
            <a:avLst/>
            <a:gdLst/>
            <a:ahLst/>
            <a:cxnLst/>
            <a:rect l="l" t="t" r="r" b="b"/>
            <a:pathLst>
              <a:path w="85725" h="70485">
                <a:moveTo>
                  <a:pt x="0" y="0"/>
                </a:moveTo>
                <a:lnTo>
                  <a:pt x="48120" y="70307"/>
                </a:lnTo>
                <a:lnTo>
                  <a:pt x="85115" y="3695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20617" y="4943094"/>
            <a:ext cx="1152525" cy="358140"/>
          </a:xfrm>
          <a:custGeom>
            <a:avLst/>
            <a:gdLst/>
            <a:ahLst/>
            <a:cxnLst/>
            <a:rect l="l" t="t" r="r" b="b"/>
            <a:pathLst>
              <a:path w="1152525" h="358139">
                <a:moveTo>
                  <a:pt x="0" y="179069"/>
                </a:moveTo>
                <a:lnTo>
                  <a:pt x="15214" y="138011"/>
                </a:lnTo>
                <a:lnTo>
                  <a:pt x="58551" y="100320"/>
                </a:lnTo>
                <a:lnTo>
                  <a:pt x="126555" y="67071"/>
                </a:lnTo>
                <a:lnTo>
                  <a:pt x="168725" y="52449"/>
                </a:lnTo>
                <a:lnTo>
                  <a:pt x="215766" y="39340"/>
                </a:lnTo>
                <a:lnTo>
                  <a:pt x="267244" y="27879"/>
                </a:lnTo>
                <a:lnTo>
                  <a:pt x="322728" y="18201"/>
                </a:lnTo>
                <a:lnTo>
                  <a:pt x="381784" y="10439"/>
                </a:lnTo>
                <a:lnTo>
                  <a:pt x="443982" y="4729"/>
                </a:lnTo>
                <a:lnTo>
                  <a:pt x="508888" y="1204"/>
                </a:lnTo>
                <a:lnTo>
                  <a:pt x="576072" y="0"/>
                </a:lnTo>
                <a:lnTo>
                  <a:pt x="643255" y="1204"/>
                </a:lnTo>
                <a:lnTo>
                  <a:pt x="708161" y="4729"/>
                </a:lnTo>
                <a:lnTo>
                  <a:pt x="770359" y="10439"/>
                </a:lnTo>
                <a:lnTo>
                  <a:pt x="829415" y="18201"/>
                </a:lnTo>
                <a:lnTo>
                  <a:pt x="884899" y="27879"/>
                </a:lnTo>
                <a:lnTo>
                  <a:pt x="936377" y="39340"/>
                </a:lnTo>
                <a:lnTo>
                  <a:pt x="983418" y="52449"/>
                </a:lnTo>
                <a:lnTo>
                  <a:pt x="1025588" y="67071"/>
                </a:lnTo>
                <a:lnTo>
                  <a:pt x="1062457" y="83073"/>
                </a:lnTo>
                <a:lnTo>
                  <a:pt x="1118560" y="118678"/>
                </a:lnTo>
                <a:lnTo>
                  <a:pt x="1148268" y="158187"/>
                </a:lnTo>
                <a:lnTo>
                  <a:pt x="1152144" y="179069"/>
                </a:lnTo>
                <a:lnTo>
                  <a:pt x="1148268" y="199952"/>
                </a:lnTo>
                <a:lnTo>
                  <a:pt x="1118560" y="239461"/>
                </a:lnTo>
                <a:lnTo>
                  <a:pt x="1062457" y="275066"/>
                </a:lnTo>
                <a:lnTo>
                  <a:pt x="1025588" y="291068"/>
                </a:lnTo>
                <a:lnTo>
                  <a:pt x="983418" y="305690"/>
                </a:lnTo>
                <a:lnTo>
                  <a:pt x="936377" y="318799"/>
                </a:lnTo>
                <a:lnTo>
                  <a:pt x="884899" y="330260"/>
                </a:lnTo>
                <a:lnTo>
                  <a:pt x="829415" y="339938"/>
                </a:lnTo>
                <a:lnTo>
                  <a:pt x="770359" y="347700"/>
                </a:lnTo>
                <a:lnTo>
                  <a:pt x="708161" y="353410"/>
                </a:lnTo>
                <a:lnTo>
                  <a:pt x="643255" y="356935"/>
                </a:lnTo>
                <a:lnTo>
                  <a:pt x="576072" y="358139"/>
                </a:lnTo>
                <a:lnTo>
                  <a:pt x="508888" y="356935"/>
                </a:lnTo>
                <a:lnTo>
                  <a:pt x="443982" y="353410"/>
                </a:lnTo>
                <a:lnTo>
                  <a:pt x="381784" y="347700"/>
                </a:lnTo>
                <a:lnTo>
                  <a:pt x="322728" y="339938"/>
                </a:lnTo>
                <a:lnTo>
                  <a:pt x="267244" y="330260"/>
                </a:lnTo>
                <a:lnTo>
                  <a:pt x="215766" y="318799"/>
                </a:lnTo>
                <a:lnTo>
                  <a:pt x="168725" y="305690"/>
                </a:lnTo>
                <a:lnTo>
                  <a:pt x="126555" y="291068"/>
                </a:lnTo>
                <a:lnTo>
                  <a:pt x="89686" y="275066"/>
                </a:lnTo>
                <a:lnTo>
                  <a:pt x="33583" y="239461"/>
                </a:lnTo>
                <a:lnTo>
                  <a:pt x="3875" y="199952"/>
                </a:lnTo>
                <a:lnTo>
                  <a:pt x="0" y="179069"/>
                </a:lnTo>
                <a:close/>
              </a:path>
            </a:pathLst>
          </a:custGeom>
          <a:ln w="28956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50202" y="3286505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 h="0">
                <a:moveTo>
                  <a:pt x="0" y="0"/>
                </a:moveTo>
                <a:lnTo>
                  <a:pt x="86258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955663" y="3492985"/>
            <a:ext cx="186753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assumed </a:t>
            </a:r>
            <a:r>
              <a:rPr dirty="0" sz="2000">
                <a:latin typeface="Times New Roman"/>
                <a:cs typeface="Times New Roman"/>
              </a:rPr>
              <a:t>first and  </a:t>
            </a:r>
            <a:r>
              <a:rPr dirty="0" sz="2000" spc="-5">
                <a:latin typeface="Times New Roman"/>
                <a:cs typeface="Times New Roman"/>
              </a:rPr>
              <a:t>last </a:t>
            </a:r>
            <a:r>
              <a:rPr dirty="0" sz="2000">
                <a:latin typeface="Times New Roman"/>
                <a:cs typeface="Times New Roman"/>
              </a:rPr>
              <a:t>edges with  </a:t>
            </a:r>
            <a:r>
              <a:rPr dirty="0" sz="2000" spc="-10">
                <a:latin typeface="Times New Roman"/>
                <a:cs typeface="Times New Roman"/>
              </a:rPr>
              <a:t>larger </a:t>
            </a:r>
            <a:r>
              <a:rPr dirty="0" sz="2000">
                <a:latin typeface="Times New Roman"/>
                <a:cs typeface="Times New Roman"/>
              </a:rPr>
              <a:t>weight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 w(</a:t>
            </a:r>
            <a:r>
              <a:rPr dirty="0" sz="2000" i="1">
                <a:latin typeface="Times New Roman"/>
                <a:cs typeface="Times New Roman"/>
              </a:rPr>
              <a:t>u</a:t>
            </a:r>
            <a:r>
              <a:rPr dirty="0" baseline="-21367" sz="1950">
                <a:latin typeface="Times New Roman"/>
                <a:cs typeface="Times New Roman"/>
              </a:rPr>
              <a:t>i</a:t>
            </a:r>
            <a:r>
              <a:rPr dirty="0" sz="2000" i="1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), resulting  </a:t>
            </a:r>
            <a:r>
              <a:rPr dirty="0" sz="2000" spc="-5">
                <a:latin typeface="Times New Roman"/>
                <a:cs typeface="Times New Roman"/>
              </a:rPr>
              <a:t>contradictions.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12658" y="653622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16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6916" y="6444890"/>
            <a:ext cx="4264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172" sz="2700">
                <a:latin typeface="Times New Roman"/>
                <a:cs typeface="Times New Roman"/>
              </a:rPr>
              <a:t>and </a:t>
            </a:r>
            <a:r>
              <a:rPr dirty="0" baseline="6172" sz="2700" spc="-450" i="1">
                <a:latin typeface="Times New Roman"/>
                <a:cs typeface="Times New Roman"/>
              </a:rPr>
              <a:t>v</a:t>
            </a:r>
            <a:r>
              <a:rPr dirty="0" sz="1200" spc="-300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baseline="6172" sz="2700" spc="-450">
                <a:latin typeface="Times New Roman"/>
                <a:cs typeface="Times New Roman"/>
              </a:rPr>
              <a:t>a</a:t>
            </a:r>
            <a:r>
              <a:rPr dirty="0" sz="1200" spc="-300">
                <a:solidFill>
                  <a:srgbClr val="3E3E3E"/>
                </a:solidFill>
                <a:latin typeface="Palatino Linotype"/>
                <a:cs typeface="Palatino Linotype"/>
              </a:rPr>
              <a:t>ec</a:t>
            </a:r>
            <a:r>
              <a:rPr dirty="0" baseline="6172" sz="2700" spc="-450">
                <a:latin typeface="Times New Roman"/>
                <a:cs typeface="Times New Roman"/>
              </a:rPr>
              <a:t>s</a:t>
            </a:r>
            <a:r>
              <a:rPr dirty="0" sz="1200" spc="-300">
                <a:solidFill>
                  <a:srgbClr val="3E3E3E"/>
                </a:solidFill>
                <a:latin typeface="Palatino Linotype"/>
                <a:cs typeface="Palatino Linotype"/>
              </a:rPr>
              <a:t>tu</a:t>
            </a:r>
            <a:r>
              <a:rPr dirty="0" baseline="6172" sz="2700" spc="-450">
                <a:latin typeface="Times New Roman"/>
                <a:cs typeface="Times New Roman"/>
              </a:rPr>
              <a:t>w</a:t>
            </a:r>
            <a:r>
              <a:rPr dirty="0" sz="1200" spc="-300">
                <a:solidFill>
                  <a:srgbClr val="3E3E3E"/>
                </a:solidFill>
                <a:latin typeface="Palatino Linotype"/>
                <a:cs typeface="Palatino Linotype"/>
              </a:rPr>
              <a:t>re</a:t>
            </a:r>
            <a:r>
              <a:rPr dirty="0" baseline="6172" sz="2700" spc="-450">
                <a:latin typeface="Times New Roman"/>
                <a:cs typeface="Times New Roman"/>
              </a:rPr>
              <a:t>e</a:t>
            </a:r>
            <a:r>
              <a:rPr dirty="0" sz="1200" spc="-300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6172" sz="2700" spc="-352">
                <a:latin typeface="Times New Roman"/>
                <a:cs typeface="Times New Roman"/>
              </a:rPr>
              <a:t>l</a:t>
            </a:r>
            <a:r>
              <a:rPr dirty="0" sz="1200" spc="-235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baseline="6172" sz="2700" spc="-352">
                <a:latin typeface="Times New Roman"/>
                <a:cs typeface="Times New Roman"/>
              </a:rPr>
              <a:t>l</a:t>
            </a:r>
            <a:r>
              <a:rPr dirty="0" sz="1200" spc="-235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Analysis (LADA),</a:t>
            </a:r>
            <a:r>
              <a:rPr dirty="0" sz="12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2015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67680" y="6536178"/>
            <a:ext cx="656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2015/5/15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3828" y="0"/>
            <a:ext cx="442874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6523" y="699516"/>
            <a:ext cx="53279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7463" y="112800"/>
            <a:ext cx="452818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527050">
              <a:lnSpc>
                <a:spcPct val="100600"/>
              </a:lnSpc>
              <a:spcBef>
                <a:spcPts val="65"/>
              </a:spcBef>
            </a:pPr>
            <a:r>
              <a:rPr dirty="0"/>
              <a:t>Key </a:t>
            </a:r>
            <a:r>
              <a:rPr dirty="0" spc="-5"/>
              <a:t>Issue in  </a:t>
            </a:r>
            <a:r>
              <a:rPr dirty="0"/>
              <a:t>Im</a:t>
            </a:r>
            <a:r>
              <a:rPr dirty="0" spc="-5"/>
              <a:t>pl</a:t>
            </a:r>
            <a:r>
              <a:rPr dirty="0"/>
              <a:t>eme</a:t>
            </a:r>
            <a:r>
              <a:rPr dirty="0" spc="-5"/>
              <a:t>nt</a:t>
            </a:r>
            <a:r>
              <a:rPr dirty="0"/>
              <a:t>a</a:t>
            </a:r>
            <a:r>
              <a:rPr dirty="0" spc="-5"/>
              <a:t>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995284" cy="304165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Maintaining the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fringe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vertices</a:t>
            </a:r>
            <a:endParaRPr sz="3000">
              <a:latin typeface="Palatino Linotype"/>
              <a:cs typeface="Palatino Linotype"/>
            </a:endParaRPr>
          </a:p>
          <a:p>
            <a:pPr lvl="1" marL="756285" marR="291465" indent="-286385">
              <a:lnSpc>
                <a:spcPts val="2590"/>
              </a:lnSpc>
              <a:spcBef>
                <a:spcPts val="66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Create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update it after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 “selected”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b="1" i="1">
                <a:solidFill>
                  <a:srgbClr val="2F5897"/>
                </a:solidFill>
                <a:latin typeface="Palatino Linotype"/>
                <a:cs typeface="Palatino Linotype"/>
              </a:rPr>
              <a:t>deleting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having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selected  and </a:t>
            </a:r>
            <a:r>
              <a:rPr dirty="0" sz="24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inserting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new fringe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vertices)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Easy to decide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“highest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priority”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Changing the priority of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vertices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decreasing</a:t>
            </a:r>
            <a:r>
              <a:rPr dirty="0" sz="2400" spc="100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key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choice: priority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queue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1" y="6521090"/>
            <a:ext cx="3808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Lectures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Analysis (LADA),</a:t>
            </a:r>
            <a:r>
              <a:rPr dirty="0" sz="12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2015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658" y="653622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675" y="6536221"/>
            <a:ext cx="656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2015/5/15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6523" y="384047"/>
            <a:ext cx="53279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7463" y="532767"/>
            <a:ext cx="45281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1" y="6521090"/>
            <a:ext cx="3374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Lectures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r>
              <a:rPr dirty="0" sz="12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(LADA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4" y="1734311"/>
            <a:ext cx="4535805" cy="3423285"/>
          </a:xfrm>
          <a:custGeom>
            <a:avLst/>
            <a:gdLst/>
            <a:ahLst/>
            <a:cxnLst/>
            <a:rect l="l" t="t" r="r" b="b"/>
            <a:pathLst>
              <a:path w="4535805" h="3423285">
                <a:moveTo>
                  <a:pt x="0" y="0"/>
                </a:moveTo>
                <a:lnTo>
                  <a:pt x="4535424" y="0"/>
                </a:lnTo>
                <a:lnTo>
                  <a:pt x="4535424" y="3422904"/>
                </a:lnTo>
                <a:lnTo>
                  <a:pt x="0" y="3422904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1734311"/>
            <a:ext cx="4535805" cy="3423285"/>
          </a:xfrm>
          <a:custGeom>
            <a:avLst/>
            <a:gdLst/>
            <a:ahLst/>
            <a:cxnLst/>
            <a:rect l="l" t="t" r="r" b="b"/>
            <a:pathLst>
              <a:path w="4535805" h="3423285">
                <a:moveTo>
                  <a:pt x="0" y="0"/>
                </a:moveTo>
                <a:lnTo>
                  <a:pt x="4535424" y="0"/>
                </a:lnTo>
                <a:lnTo>
                  <a:pt x="4535424" y="3422904"/>
                </a:lnTo>
                <a:lnTo>
                  <a:pt x="0" y="34229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6000" y="1750797"/>
            <a:ext cx="1677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CC3300"/>
                </a:solidFill>
                <a:latin typeface="Calibri"/>
                <a:cs typeface="Calibri"/>
              </a:rPr>
              <a:t>Main</a:t>
            </a:r>
            <a:r>
              <a:rPr dirty="0" sz="2000" spc="-65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CC3300"/>
                </a:solidFill>
                <a:latin typeface="Calibri"/>
                <a:cs typeface="Calibri"/>
              </a:rPr>
              <a:t>Procedure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260" y="2057121"/>
            <a:ext cx="3999229" cy="9309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Calibri"/>
                <a:cs typeface="Calibri"/>
              </a:rPr>
              <a:t>primMST(</a:t>
            </a:r>
            <a:r>
              <a:rPr dirty="0" sz="1800" spc="-5" i="1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20979" marR="5080">
              <a:lnSpc>
                <a:spcPct val="110000"/>
              </a:lnSpc>
            </a:pPr>
            <a:r>
              <a:rPr dirty="0" sz="1800" spc="-10">
                <a:latin typeface="Calibri"/>
                <a:cs typeface="Calibri"/>
              </a:rPr>
              <a:t>Initialize </a:t>
            </a:r>
            <a:r>
              <a:rPr dirty="0" sz="1800" spc="-5">
                <a:latin typeface="Calibri"/>
                <a:cs typeface="Calibri"/>
              </a:rPr>
              <a:t>the priority </a:t>
            </a:r>
            <a:r>
              <a:rPr dirty="0" sz="1800">
                <a:latin typeface="Calibri"/>
                <a:cs typeface="Calibri"/>
              </a:rPr>
              <a:t>queue </a:t>
            </a:r>
            <a:r>
              <a:rPr dirty="0" sz="1800" spc="-5" i="1">
                <a:latin typeface="Calibri"/>
                <a:cs typeface="Calibri"/>
              </a:rPr>
              <a:t>pq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empty;  Select </a:t>
            </a:r>
            <a:r>
              <a:rPr dirty="0" sz="1800" spc="-15">
                <a:latin typeface="Calibri"/>
                <a:cs typeface="Calibri"/>
              </a:rPr>
              <a:t>vertex </a:t>
            </a:r>
            <a:r>
              <a:rPr dirty="0" sz="1800" i="1">
                <a:latin typeface="Calibri"/>
                <a:cs typeface="Calibri"/>
              </a:rPr>
              <a:t>s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15">
                <a:latin typeface="Calibri"/>
                <a:cs typeface="Calibri"/>
              </a:rPr>
              <a:t>start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972" y="2962377"/>
            <a:ext cx="3064510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1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Set its </a:t>
            </a:r>
            <a:r>
              <a:rPr dirty="0" sz="1800" spc="-10">
                <a:latin typeface="Calibri"/>
                <a:cs typeface="Calibri"/>
              </a:rPr>
              <a:t>candidate </a:t>
            </a:r>
            <a:r>
              <a:rPr dirty="0" sz="1800" spc="-5">
                <a:latin typeface="Calibri"/>
                <a:cs typeface="Calibri"/>
              </a:rPr>
              <a:t>edge </a:t>
            </a:r>
            <a:r>
              <a:rPr dirty="0" sz="1800" spc="-10">
                <a:latin typeface="Calibri"/>
                <a:cs typeface="Calibri"/>
              </a:rPr>
              <a:t>to (-1,</a:t>
            </a:r>
            <a:r>
              <a:rPr dirty="0" sz="1800" spc="-10" i="1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,0);  </a:t>
            </a:r>
            <a:r>
              <a:rPr dirty="0" sz="1800" spc="-5">
                <a:solidFill>
                  <a:srgbClr val="000099"/>
                </a:solidFill>
                <a:latin typeface="Calibri"/>
                <a:cs typeface="Calibri"/>
              </a:rPr>
              <a:t>insert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Calibri"/>
                <a:cs typeface="Calibri"/>
              </a:rPr>
              <a:t>pq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,0);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latin typeface="Calibri"/>
                <a:cs typeface="Calibri"/>
              </a:rPr>
              <a:t>while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Calibri"/>
                <a:cs typeface="Calibri"/>
              </a:rPr>
              <a:t>pq </a:t>
            </a:r>
            <a:r>
              <a:rPr dirty="0" sz="1800" spc="-5">
                <a:latin typeface="Calibri"/>
                <a:cs typeface="Calibri"/>
              </a:rPr>
              <a:t>is not empty)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215"/>
              </a:spcBef>
            </a:pPr>
            <a:r>
              <a:rPr dirty="0" u="heavy" sz="1800" spc="-10" i="1"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v</a:t>
            </a:r>
            <a:r>
              <a:rPr dirty="0" u="heavy" sz="1800" spc="-10"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1800" spc="-10">
                <a:solidFill>
                  <a:srgbClr val="000099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getMin</a:t>
            </a:r>
            <a:r>
              <a:rPr dirty="0" u="heavy" sz="1800" spc="-10"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(</a:t>
            </a:r>
            <a:r>
              <a:rPr dirty="0" u="heavy" sz="1800" spc="-10" i="1"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pq</a:t>
            </a:r>
            <a:r>
              <a:rPr dirty="0" u="heavy" sz="1800" spc="-10"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);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99"/>
                </a:solidFill>
                <a:latin typeface="Calibri"/>
                <a:cs typeface="Calibri"/>
              </a:rPr>
              <a:t>deleteMin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 i="1">
                <a:latin typeface="Calibri"/>
                <a:cs typeface="Calibri"/>
              </a:rPr>
              <a:t>pq</a:t>
            </a:r>
            <a:r>
              <a:rPr dirty="0" sz="1800" spc="-1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512" y="4196817"/>
            <a:ext cx="33515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candidate </a:t>
            </a:r>
            <a:r>
              <a:rPr dirty="0" sz="1800" spc="-5">
                <a:latin typeface="Calibri"/>
                <a:cs typeface="Calibri"/>
              </a:rPr>
              <a:t>edge of </a:t>
            </a:r>
            <a:r>
              <a:rPr dirty="0" sz="1800" i="1">
                <a:latin typeface="Calibri"/>
                <a:cs typeface="Calibri"/>
              </a:rPr>
              <a:t>v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5165" y="4266667"/>
            <a:ext cx="4942840" cy="2478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890">
              <a:lnSpc>
                <a:spcPts val="1710"/>
              </a:lnSpc>
            </a:pPr>
            <a:r>
              <a:rPr dirty="0" sz="1800" spc="-10">
                <a:latin typeface="Calibri"/>
                <a:cs typeface="Calibri"/>
              </a:rPr>
              <a:t>ree;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789805" algn="l"/>
              </a:tabLst>
            </a:pP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12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2015	</a:t>
            </a:r>
            <a:r>
              <a:rPr dirty="0" baseline="-4629" sz="1800">
                <a:solidFill>
                  <a:srgbClr val="595958"/>
                </a:solidFill>
                <a:latin typeface="Palatino Linotype"/>
                <a:cs typeface="Palatino Linotype"/>
              </a:rPr>
              <a:t>18</a:t>
            </a:r>
            <a:endParaRPr baseline="-4629"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200" y="4471137"/>
            <a:ext cx="2262505" cy="62928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solidFill>
                  <a:srgbClr val="000099"/>
                </a:solidFill>
                <a:latin typeface="Calibri"/>
                <a:cs typeface="Calibri"/>
              </a:rPr>
              <a:t>updateFringe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 i="1">
                <a:latin typeface="Calibri"/>
                <a:cs typeface="Calibri"/>
              </a:rPr>
              <a:t>pq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10" i="1">
                <a:latin typeface="Calibri"/>
                <a:cs typeface="Calibri"/>
              </a:rPr>
              <a:t>G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10" i="1">
                <a:latin typeface="Calibri"/>
                <a:cs typeface="Calibri"/>
              </a:rPr>
              <a:t>v</a:t>
            </a:r>
            <a:r>
              <a:rPr dirty="0" sz="1800" spc="-1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10" b="1">
                <a:latin typeface="Calibri"/>
                <a:cs typeface="Calibri"/>
              </a:rPr>
              <a:t>return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55748" y="3381438"/>
            <a:ext cx="2750185" cy="1127125"/>
          </a:xfrm>
          <a:custGeom>
            <a:avLst/>
            <a:gdLst/>
            <a:ahLst/>
            <a:cxnLst/>
            <a:rect l="l" t="t" r="r" b="b"/>
            <a:pathLst>
              <a:path w="2750185" h="1127125">
                <a:moveTo>
                  <a:pt x="0" y="1126553"/>
                </a:moveTo>
                <a:lnTo>
                  <a:pt x="2749969" y="0"/>
                </a:lnTo>
              </a:path>
            </a:pathLst>
          </a:custGeom>
          <a:ln w="12700">
            <a:solidFill>
              <a:srgbClr val="3333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79520" y="3351006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0" y="0"/>
                </a:moveTo>
                <a:lnTo>
                  <a:pt x="28892" y="70510"/>
                </a:lnTo>
                <a:lnTo>
                  <a:pt x="84962" y="6362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24300" y="3069335"/>
            <a:ext cx="5148580" cy="3724910"/>
          </a:xfrm>
          <a:custGeom>
            <a:avLst/>
            <a:gdLst/>
            <a:ahLst/>
            <a:cxnLst/>
            <a:rect l="l" t="t" r="r" b="b"/>
            <a:pathLst>
              <a:path w="5148580" h="3724909">
                <a:moveTo>
                  <a:pt x="0" y="0"/>
                </a:moveTo>
                <a:lnTo>
                  <a:pt x="5148072" y="0"/>
                </a:lnTo>
                <a:lnTo>
                  <a:pt x="5148072" y="3724655"/>
                </a:lnTo>
                <a:lnTo>
                  <a:pt x="0" y="3724655"/>
                </a:lnTo>
                <a:lnTo>
                  <a:pt x="0" y="0"/>
                </a:lnTo>
                <a:close/>
              </a:path>
            </a:pathLst>
          </a:custGeom>
          <a:solidFill>
            <a:srgbClr val="A0BAE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24300" y="3069335"/>
            <a:ext cx="5148580" cy="3724910"/>
          </a:xfrm>
          <a:custGeom>
            <a:avLst/>
            <a:gdLst/>
            <a:ahLst/>
            <a:cxnLst/>
            <a:rect l="l" t="t" r="r" b="b"/>
            <a:pathLst>
              <a:path w="5148580" h="3724909">
                <a:moveTo>
                  <a:pt x="0" y="0"/>
                </a:moveTo>
                <a:lnTo>
                  <a:pt x="5148072" y="0"/>
                </a:lnTo>
                <a:lnTo>
                  <a:pt x="5148072" y="3724655"/>
                </a:lnTo>
                <a:lnTo>
                  <a:pt x="0" y="37246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35227" y="3085216"/>
            <a:ext cx="21240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CC3300"/>
                </a:solidFill>
                <a:latin typeface="Calibri"/>
                <a:cs typeface="Calibri"/>
              </a:rPr>
              <a:t>Updating </a:t>
            </a:r>
            <a:r>
              <a:rPr dirty="0" sz="2000">
                <a:solidFill>
                  <a:srgbClr val="CC3300"/>
                </a:solidFill>
                <a:latin typeface="Calibri"/>
                <a:cs typeface="Calibri"/>
              </a:rPr>
              <a:t>the</a:t>
            </a:r>
            <a:r>
              <a:rPr dirty="0" sz="2000" spc="-8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3300"/>
                </a:solidFill>
                <a:latin typeface="Calibri"/>
                <a:cs typeface="Calibri"/>
              </a:rPr>
              <a:t>Queue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2667" y="3391540"/>
            <a:ext cx="4344035" cy="18364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Calibri"/>
                <a:cs typeface="Calibri"/>
              </a:rPr>
              <a:t>updateFringe(</a:t>
            </a:r>
            <a:r>
              <a:rPr dirty="0" sz="1800" spc="-5" i="1">
                <a:latin typeface="Calibri"/>
                <a:cs typeface="Calibri"/>
              </a:rPr>
              <a:t>pq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v</a:t>
            </a:r>
            <a:r>
              <a:rPr dirty="0" sz="1800" spc="-5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215"/>
              </a:spcBef>
            </a:pPr>
            <a:r>
              <a:rPr dirty="0" sz="1800" spc="-10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all vertices </a:t>
            </a:r>
            <a:r>
              <a:rPr dirty="0" sz="1800" i="1">
                <a:latin typeface="Calibri"/>
                <a:cs typeface="Calibri"/>
              </a:rPr>
              <a:t>w </a:t>
            </a:r>
            <a:r>
              <a:rPr dirty="0" sz="1800" spc="-5">
                <a:latin typeface="Calibri"/>
                <a:cs typeface="Calibri"/>
              </a:rPr>
              <a:t>adjcent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i="1">
                <a:latin typeface="Calibri"/>
                <a:cs typeface="Calibri"/>
              </a:rPr>
              <a:t>v </a:t>
            </a:r>
            <a:r>
              <a:rPr dirty="0" sz="1800">
                <a:solidFill>
                  <a:srgbClr val="0099CC"/>
                </a:solidFill>
                <a:latin typeface="Calibri"/>
                <a:cs typeface="Calibri"/>
              </a:rPr>
              <a:t>//2</a:t>
            </a:r>
            <a:r>
              <a:rPr dirty="0" sz="1800" i="1">
                <a:solidFill>
                  <a:srgbClr val="0099CC"/>
                </a:solidFill>
                <a:latin typeface="Calibri"/>
                <a:cs typeface="Calibri"/>
              </a:rPr>
              <a:t>m</a:t>
            </a:r>
            <a:r>
              <a:rPr dirty="0" sz="1800" spc="20" i="1">
                <a:solidFill>
                  <a:srgbClr val="0099CC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99CC"/>
                </a:solidFill>
                <a:latin typeface="Calibri"/>
                <a:cs typeface="Calibri"/>
              </a:rPr>
              <a:t>loops</a:t>
            </a:r>
            <a:endParaRPr sz="18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  <a:spcBef>
                <a:spcPts val="215"/>
              </a:spcBef>
            </a:pPr>
            <a:r>
              <a:rPr dirty="0" sz="1800" spc="-15" i="1">
                <a:latin typeface="Calibri"/>
                <a:cs typeface="Calibri"/>
              </a:rPr>
              <a:t>newWgt</a:t>
            </a:r>
            <a:r>
              <a:rPr dirty="0" sz="1800" spc="-15">
                <a:latin typeface="Calibri"/>
                <a:cs typeface="Calibri"/>
              </a:rPr>
              <a:t>=w(</a:t>
            </a:r>
            <a:r>
              <a:rPr dirty="0" sz="1800" spc="-15" i="1">
                <a:latin typeface="Calibri"/>
                <a:cs typeface="Calibri"/>
              </a:rPr>
              <a:t>v</a:t>
            </a:r>
            <a:r>
              <a:rPr dirty="0" sz="1800" spc="-15">
                <a:latin typeface="Calibri"/>
                <a:cs typeface="Calibri"/>
              </a:rPr>
              <a:t>,</a:t>
            </a:r>
            <a:r>
              <a:rPr dirty="0" sz="1800" spc="-15" i="1">
                <a:latin typeface="Calibri"/>
                <a:cs typeface="Calibri"/>
              </a:rPr>
              <a:t>w</a:t>
            </a:r>
            <a:r>
              <a:rPr dirty="0" sz="1800" spc="-15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latin typeface="Calibri"/>
                <a:cs typeface="Calibri"/>
              </a:rPr>
              <a:t>if </a:t>
            </a:r>
            <a:r>
              <a:rPr dirty="0" sz="1800" spc="-10" i="1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.status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unseen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then</a:t>
            </a:r>
            <a:endParaRPr sz="1800">
              <a:latin typeface="Calibri"/>
              <a:cs typeface="Calibri"/>
            </a:endParaRPr>
          </a:p>
          <a:p>
            <a:pPr marL="640080" marR="5080" indent="-635">
              <a:lnSpc>
                <a:spcPct val="110000"/>
              </a:lnSpc>
            </a:pPr>
            <a:r>
              <a:rPr dirty="0" sz="1800" spc="-5">
                <a:latin typeface="Calibri"/>
                <a:cs typeface="Calibri"/>
              </a:rPr>
              <a:t>Set its </a:t>
            </a:r>
            <a:r>
              <a:rPr dirty="0" sz="1800" spc="-10">
                <a:latin typeface="Calibri"/>
                <a:cs typeface="Calibri"/>
              </a:rPr>
              <a:t>candidate </a:t>
            </a:r>
            <a:r>
              <a:rPr dirty="0" sz="1800" spc="-5">
                <a:latin typeface="Calibri"/>
                <a:cs typeface="Calibri"/>
              </a:rPr>
              <a:t>edge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 i="1">
                <a:latin typeface="Calibri"/>
                <a:cs typeface="Calibri"/>
              </a:rPr>
              <a:t>v</a:t>
            </a:r>
            <a:r>
              <a:rPr dirty="0" sz="1800" spc="-15">
                <a:latin typeface="Calibri"/>
                <a:cs typeface="Calibri"/>
              </a:rPr>
              <a:t>,</a:t>
            </a:r>
            <a:r>
              <a:rPr dirty="0" sz="1800" spc="-15" i="1">
                <a:latin typeface="Calibri"/>
                <a:cs typeface="Calibri"/>
              </a:rPr>
              <a:t>w</a:t>
            </a:r>
            <a:r>
              <a:rPr dirty="0" sz="1800" spc="-15">
                <a:latin typeface="Calibri"/>
                <a:cs typeface="Calibri"/>
              </a:rPr>
              <a:t>,</a:t>
            </a:r>
            <a:r>
              <a:rPr dirty="0" sz="1800" spc="-15" i="1">
                <a:latin typeface="Calibri"/>
                <a:cs typeface="Calibri"/>
              </a:rPr>
              <a:t>newWgt</a:t>
            </a:r>
            <a:r>
              <a:rPr dirty="0" sz="1800" spc="-15">
                <a:latin typeface="Calibri"/>
                <a:cs typeface="Calibri"/>
              </a:rPr>
              <a:t>);  </a:t>
            </a:r>
            <a:r>
              <a:rPr dirty="0" sz="1800" spc="-10">
                <a:solidFill>
                  <a:srgbClr val="000099"/>
                </a:solidFill>
                <a:latin typeface="Calibri"/>
                <a:cs typeface="Calibri"/>
              </a:rPr>
              <a:t>insert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 i="1">
                <a:latin typeface="Calibri"/>
                <a:cs typeface="Calibri"/>
              </a:rPr>
              <a:t>pq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10" i="1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10" i="1">
                <a:latin typeface="Calibri"/>
                <a:cs typeface="Calibri"/>
              </a:rPr>
              <a:t>newWgt</a:t>
            </a:r>
            <a:r>
              <a:rPr dirty="0" sz="1800" spc="-1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1691" y="5202052"/>
            <a:ext cx="4429125" cy="12325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b="1"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latin typeface="Calibri"/>
                <a:cs typeface="Calibri"/>
              </a:rPr>
              <a:t>if </a:t>
            </a:r>
            <a:r>
              <a:rPr dirty="0" sz="1800" spc="-10" i="1">
                <a:latin typeface="Calibri"/>
                <a:cs typeface="Calibri"/>
              </a:rPr>
              <a:t>newWgt</a:t>
            </a:r>
            <a:r>
              <a:rPr dirty="0" sz="1800" spc="-10">
                <a:latin typeface="Calibri"/>
                <a:cs typeface="Calibri"/>
              </a:rPr>
              <a:t>&lt;</a:t>
            </a:r>
            <a:r>
              <a:rPr dirty="0" sz="1800" spc="-10">
                <a:solidFill>
                  <a:srgbClr val="000099"/>
                </a:solidFill>
                <a:latin typeface="Calibri"/>
                <a:cs typeface="Calibri"/>
              </a:rPr>
              <a:t>getPriorty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 i="1">
                <a:latin typeface="Calibri"/>
                <a:cs typeface="Calibri"/>
              </a:rPr>
              <a:t>pq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10" i="1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31165" marR="5080">
              <a:lnSpc>
                <a:spcPct val="110000"/>
              </a:lnSpc>
            </a:pPr>
            <a:r>
              <a:rPr dirty="0" sz="1800" spc="-15">
                <a:latin typeface="Calibri"/>
                <a:cs typeface="Calibri"/>
              </a:rPr>
              <a:t>Revise </a:t>
            </a:r>
            <a:r>
              <a:rPr dirty="0" sz="1800" spc="-5">
                <a:latin typeface="Calibri"/>
                <a:cs typeface="Calibri"/>
              </a:rPr>
              <a:t>its </a:t>
            </a:r>
            <a:r>
              <a:rPr dirty="0" sz="1800" spc="-10">
                <a:latin typeface="Calibri"/>
                <a:cs typeface="Calibri"/>
              </a:rPr>
              <a:t>candidate </a:t>
            </a:r>
            <a:r>
              <a:rPr dirty="0" sz="1800" spc="-5">
                <a:latin typeface="Calibri"/>
                <a:cs typeface="Calibri"/>
              </a:rPr>
              <a:t>edge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 i="1">
                <a:latin typeface="Calibri"/>
                <a:cs typeface="Calibri"/>
              </a:rPr>
              <a:t>v</a:t>
            </a:r>
            <a:r>
              <a:rPr dirty="0" sz="1800" spc="-15">
                <a:latin typeface="Calibri"/>
                <a:cs typeface="Calibri"/>
              </a:rPr>
              <a:t>,</a:t>
            </a:r>
            <a:r>
              <a:rPr dirty="0" sz="1800" spc="-15" i="1">
                <a:latin typeface="Calibri"/>
                <a:cs typeface="Calibri"/>
              </a:rPr>
              <a:t>w</a:t>
            </a:r>
            <a:r>
              <a:rPr dirty="0" sz="1800" spc="-15">
                <a:latin typeface="Calibri"/>
                <a:cs typeface="Calibri"/>
              </a:rPr>
              <a:t>,newWgt);  </a:t>
            </a:r>
            <a:r>
              <a:rPr dirty="0" sz="1800" spc="-10">
                <a:solidFill>
                  <a:srgbClr val="000099"/>
                </a:solidFill>
                <a:latin typeface="Calibri"/>
                <a:cs typeface="Calibri"/>
              </a:rPr>
              <a:t>decreaseKey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 i="1">
                <a:latin typeface="Calibri"/>
                <a:cs typeface="Calibri"/>
              </a:rPr>
              <a:t>pq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10" i="1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10" i="1">
                <a:latin typeface="Calibri"/>
                <a:cs typeface="Calibri"/>
              </a:rPr>
              <a:t>newWgt</a:t>
            </a:r>
            <a:r>
              <a:rPr dirty="0" sz="1800" spc="-1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0922" y="6436492"/>
            <a:ext cx="623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u</a:t>
            </a:r>
            <a:r>
              <a:rPr dirty="0" sz="1800" spc="-5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8598" y="5389943"/>
            <a:ext cx="264604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99"/>
                </a:solidFill>
                <a:latin typeface="Calibri"/>
                <a:cs typeface="Calibri"/>
              </a:rPr>
              <a:t>getMin</a:t>
            </a:r>
            <a:r>
              <a:rPr dirty="0" sz="2000" spc="-5">
                <a:latin typeface="Calibri"/>
                <a:cs typeface="Calibri"/>
              </a:rPr>
              <a:t>(</a:t>
            </a:r>
            <a:r>
              <a:rPr dirty="0" sz="2000" spc="-5" i="1">
                <a:latin typeface="Calibri"/>
                <a:cs typeface="Calibri"/>
              </a:rPr>
              <a:t>pq</a:t>
            </a:r>
            <a:r>
              <a:rPr dirty="0" sz="2000" spc="-5">
                <a:latin typeface="Calibri"/>
                <a:cs typeface="Calibri"/>
              </a:rPr>
              <a:t>) </a:t>
            </a:r>
            <a:r>
              <a:rPr dirty="0" sz="2000" spc="-15">
                <a:latin typeface="Calibri"/>
                <a:cs typeface="Calibri"/>
              </a:rPr>
              <a:t>always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 </a:t>
            </a:r>
            <a:r>
              <a:rPr dirty="0" sz="2000" spc="-20">
                <a:latin typeface="Calibri"/>
                <a:cs typeface="Calibri"/>
              </a:rPr>
              <a:t>vertex </a:t>
            </a:r>
            <a:r>
              <a:rPr dirty="0" sz="2000" spc="-5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smallest  </a:t>
            </a:r>
            <a:r>
              <a:rPr dirty="0" sz="2000" spc="-25">
                <a:latin typeface="Calibri"/>
                <a:cs typeface="Calibri"/>
              </a:rPr>
              <a:t>key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fringe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911" y="4181855"/>
            <a:ext cx="607060" cy="1278255"/>
          </a:xfrm>
          <a:custGeom>
            <a:avLst/>
            <a:gdLst/>
            <a:ahLst/>
            <a:cxnLst/>
            <a:rect l="l" t="t" r="r" b="b"/>
            <a:pathLst>
              <a:path w="607060" h="1278254">
                <a:moveTo>
                  <a:pt x="0" y="0"/>
                </a:moveTo>
                <a:lnTo>
                  <a:pt x="606742" y="1277658"/>
                </a:lnTo>
              </a:path>
            </a:pathLst>
          </a:custGeom>
          <a:ln w="12700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7794" y="5431703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8833" y="0"/>
                </a:moveTo>
                <a:lnTo>
                  <a:pt x="0" y="32689"/>
                </a:lnTo>
                <a:lnTo>
                  <a:pt x="67106" y="85178"/>
                </a:lnTo>
                <a:lnTo>
                  <a:pt x="6883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82540" y="1584712"/>
            <a:ext cx="3548379" cy="112268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spc="-5">
                <a:latin typeface="Calibri"/>
                <a:cs typeface="Calibri"/>
              </a:rPr>
              <a:t>ADT </a:t>
            </a:r>
            <a:r>
              <a:rPr dirty="0" sz="2000" spc="-10">
                <a:latin typeface="Calibri"/>
                <a:cs typeface="Calibri"/>
              </a:rPr>
              <a:t>operation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executions: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dirty="0" sz="2000" spc="-5">
                <a:solidFill>
                  <a:srgbClr val="000099"/>
                </a:solidFill>
                <a:latin typeface="Calibri"/>
                <a:cs typeface="Calibri"/>
              </a:rPr>
              <a:t>insert</a:t>
            </a:r>
            <a:r>
              <a:rPr dirty="0" sz="2000" spc="-5">
                <a:latin typeface="Calibri"/>
                <a:cs typeface="Calibri"/>
              </a:rPr>
              <a:t>, </a:t>
            </a:r>
            <a:r>
              <a:rPr dirty="0" sz="2000" spc="-5">
                <a:solidFill>
                  <a:srgbClr val="000099"/>
                </a:solidFill>
                <a:latin typeface="Calibri"/>
                <a:cs typeface="Calibri"/>
              </a:rPr>
              <a:t>getMin</a:t>
            </a:r>
            <a:r>
              <a:rPr dirty="0" sz="2000" spc="-5">
                <a:latin typeface="Calibri"/>
                <a:cs typeface="Calibri"/>
              </a:rPr>
              <a:t>, </a:t>
            </a:r>
            <a:r>
              <a:rPr dirty="0" sz="2000" spc="-5">
                <a:solidFill>
                  <a:srgbClr val="000099"/>
                </a:solidFill>
                <a:latin typeface="Calibri"/>
                <a:cs typeface="Calibri"/>
              </a:rPr>
              <a:t>deleteMin</a:t>
            </a:r>
            <a:r>
              <a:rPr dirty="0" sz="2000" spc="-5">
                <a:latin typeface="Calibri"/>
                <a:cs typeface="Calibri"/>
              </a:rPr>
              <a:t>: </a:t>
            </a:r>
            <a:r>
              <a:rPr dirty="0" sz="2000" i="1">
                <a:latin typeface="Calibri"/>
                <a:cs typeface="Calibri"/>
              </a:rPr>
              <a:t>n </a:t>
            </a:r>
            <a:r>
              <a:rPr dirty="0" sz="2000" spc="-5">
                <a:latin typeface="Calibri"/>
                <a:cs typeface="Calibri"/>
              </a:rPr>
              <a:t>times  </a:t>
            </a:r>
            <a:r>
              <a:rPr dirty="0" sz="2000" spc="-10">
                <a:solidFill>
                  <a:srgbClr val="000099"/>
                </a:solidFill>
                <a:latin typeface="Calibri"/>
                <a:cs typeface="Calibri"/>
              </a:rPr>
              <a:t>decreaseKey</a:t>
            </a:r>
            <a:r>
              <a:rPr dirty="0" sz="2000" spc="-10">
                <a:latin typeface="Calibri"/>
                <a:cs typeface="Calibri"/>
              </a:rPr>
              <a:t>: </a:t>
            </a:r>
            <a:r>
              <a:rPr dirty="0" sz="2000" i="1">
                <a:latin typeface="Calibri"/>
                <a:cs typeface="Calibri"/>
              </a:rPr>
              <a:t>m </a:t>
            </a:r>
            <a:r>
              <a:rPr dirty="0" sz="2000" spc="-5">
                <a:latin typeface="Calibri"/>
                <a:cs typeface="Calibri"/>
              </a:rPr>
              <a:t>times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67675" y="6536221"/>
            <a:ext cx="656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2015/5/15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504" y="384047"/>
            <a:ext cx="56479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7442" y="532767"/>
            <a:ext cx="48469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Prim’s</a:t>
            </a:r>
            <a:r>
              <a:rPr dirty="0" spc="-90"/>
              <a:t> </a:t>
            </a:r>
            <a:r>
              <a:rPr dirty="0" spc="-5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620011" y="2350007"/>
            <a:ext cx="2376170" cy="574675"/>
          </a:xfrm>
          <a:custGeom>
            <a:avLst/>
            <a:gdLst/>
            <a:ahLst/>
            <a:cxnLst/>
            <a:rect l="l" t="t" r="r" b="b"/>
            <a:pathLst>
              <a:path w="2376170" h="574675">
                <a:moveTo>
                  <a:pt x="1187958" y="0"/>
                </a:moveTo>
                <a:lnTo>
                  <a:pt x="1115590" y="524"/>
                </a:lnTo>
                <a:lnTo>
                  <a:pt x="1044369" y="2077"/>
                </a:lnTo>
                <a:lnTo>
                  <a:pt x="974420" y="4628"/>
                </a:lnTo>
                <a:lnTo>
                  <a:pt x="905865" y="8147"/>
                </a:lnTo>
                <a:lnTo>
                  <a:pt x="838830" y="12605"/>
                </a:lnTo>
                <a:lnTo>
                  <a:pt x="773439" y="17972"/>
                </a:lnTo>
                <a:lnTo>
                  <a:pt x="709816" y="24216"/>
                </a:lnTo>
                <a:lnTo>
                  <a:pt x="648085" y="31309"/>
                </a:lnTo>
                <a:lnTo>
                  <a:pt x="588371" y="39220"/>
                </a:lnTo>
                <a:lnTo>
                  <a:pt x="530797" y="47919"/>
                </a:lnTo>
                <a:lnTo>
                  <a:pt x="475489" y="57376"/>
                </a:lnTo>
                <a:lnTo>
                  <a:pt x="422570" y="67561"/>
                </a:lnTo>
                <a:lnTo>
                  <a:pt x="372164" y="78445"/>
                </a:lnTo>
                <a:lnTo>
                  <a:pt x="324397" y="89996"/>
                </a:lnTo>
                <a:lnTo>
                  <a:pt x="279391" y="102185"/>
                </a:lnTo>
                <a:lnTo>
                  <a:pt x="237272" y="114982"/>
                </a:lnTo>
                <a:lnTo>
                  <a:pt x="198163" y="128357"/>
                </a:lnTo>
                <a:lnTo>
                  <a:pt x="162190" y="142279"/>
                </a:lnTo>
                <a:lnTo>
                  <a:pt x="100144" y="171647"/>
                </a:lnTo>
                <a:lnTo>
                  <a:pt x="52129" y="202846"/>
                </a:lnTo>
                <a:lnTo>
                  <a:pt x="19139" y="235635"/>
                </a:lnTo>
                <a:lnTo>
                  <a:pt x="2168" y="269773"/>
                </a:lnTo>
                <a:lnTo>
                  <a:pt x="0" y="287274"/>
                </a:lnTo>
                <a:lnTo>
                  <a:pt x="2168" y="304774"/>
                </a:lnTo>
                <a:lnTo>
                  <a:pt x="19139" y="338912"/>
                </a:lnTo>
                <a:lnTo>
                  <a:pt x="52129" y="371701"/>
                </a:lnTo>
                <a:lnTo>
                  <a:pt x="100144" y="402900"/>
                </a:lnTo>
                <a:lnTo>
                  <a:pt x="162190" y="432268"/>
                </a:lnTo>
                <a:lnTo>
                  <a:pt x="198163" y="446190"/>
                </a:lnTo>
                <a:lnTo>
                  <a:pt x="237272" y="459565"/>
                </a:lnTo>
                <a:lnTo>
                  <a:pt x="279391" y="472362"/>
                </a:lnTo>
                <a:lnTo>
                  <a:pt x="324397" y="484551"/>
                </a:lnTo>
                <a:lnTo>
                  <a:pt x="372164" y="496102"/>
                </a:lnTo>
                <a:lnTo>
                  <a:pt x="422570" y="506986"/>
                </a:lnTo>
                <a:lnTo>
                  <a:pt x="475489" y="517171"/>
                </a:lnTo>
                <a:lnTo>
                  <a:pt x="530797" y="526628"/>
                </a:lnTo>
                <a:lnTo>
                  <a:pt x="588371" y="535327"/>
                </a:lnTo>
                <a:lnTo>
                  <a:pt x="648085" y="543238"/>
                </a:lnTo>
                <a:lnTo>
                  <a:pt x="709816" y="550331"/>
                </a:lnTo>
                <a:lnTo>
                  <a:pt x="773439" y="556575"/>
                </a:lnTo>
                <a:lnTo>
                  <a:pt x="838830" y="561942"/>
                </a:lnTo>
                <a:lnTo>
                  <a:pt x="905865" y="566400"/>
                </a:lnTo>
                <a:lnTo>
                  <a:pt x="974420" y="569919"/>
                </a:lnTo>
                <a:lnTo>
                  <a:pt x="1044369" y="572470"/>
                </a:lnTo>
                <a:lnTo>
                  <a:pt x="1115590" y="574023"/>
                </a:lnTo>
                <a:lnTo>
                  <a:pt x="1187958" y="574548"/>
                </a:lnTo>
                <a:lnTo>
                  <a:pt x="1260325" y="574023"/>
                </a:lnTo>
                <a:lnTo>
                  <a:pt x="1331546" y="572470"/>
                </a:lnTo>
                <a:lnTo>
                  <a:pt x="1401495" y="569919"/>
                </a:lnTo>
                <a:lnTo>
                  <a:pt x="1470050" y="566400"/>
                </a:lnTo>
                <a:lnTo>
                  <a:pt x="1537085" y="561942"/>
                </a:lnTo>
                <a:lnTo>
                  <a:pt x="1602476" y="556575"/>
                </a:lnTo>
                <a:lnTo>
                  <a:pt x="1666099" y="550331"/>
                </a:lnTo>
                <a:lnTo>
                  <a:pt x="1727830" y="543238"/>
                </a:lnTo>
                <a:lnTo>
                  <a:pt x="1787544" y="535327"/>
                </a:lnTo>
                <a:lnTo>
                  <a:pt x="1845118" y="526628"/>
                </a:lnTo>
                <a:lnTo>
                  <a:pt x="1900426" y="517171"/>
                </a:lnTo>
                <a:lnTo>
                  <a:pt x="1953345" y="506986"/>
                </a:lnTo>
                <a:lnTo>
                  <a:pt x="2003751" y="496102"/>
                </a:lnTo>
                <a:lnTo>
                  <a:pt x="2051518" y="484551"/>
                </a:lnTo>
                <a:lnTo>
                  <a:pt x="2096524" y="472362"/>
                </a:lnTo>
                <a:lnTo>
                  <a:pt x="2138643" y="459565"/>
                </a:lnTo>
                <a:lnTo>
                  <a:pt x="2177752" y="446190"/>
                </a:lnTo>
                <a:lnTo>
                  <a:pt x="2213725" y="432268"/>
                </a:lnTo>
                <a:lnTo>
                  <a:pt x="2275771" y="402900"/>
                </a:lnTo>
                <a:lnTo>
                  <a:pt x="2323786" y="371701"/>
                </a:lnTo>
                <a:lnTo>
                  <a:pt x="2356776" y="338912"/>
                </a:lnTo>
                <a:lnTo>
                  <a:pt x="2373747" y="304774"/>
                </a:lnTo>
                <a:lnTo>
                  <a:pt x="2375916" y="287274"/>
                </a:lnTo>
                <a:lnTo>
                  <a:pt x="2373747" y="269773"/>
                </a:lnTo>
                <a:lnTo>
                  <a:pt x="2356776" y="235635"/>
                </a:lnTo>
                <a:lnTo>
                  <a:pt x="2323786" y="202846"/>
                </a:lnTo>
                <a:lnTo>
                  <a:pt x="2275771" y="171647"/>
                </a:lnTo>
                <a:lnTo>
                  <a:pt x="2213725" y="142279"/>
                </a:lnTo>
                <a:lnTo>
                  <a:pt x="2177752" y="128357"/>
                </a:lnTo>
                <a:lnTo>
                  <a:pt x="2138643" y="114982"/>
                </a:lnTo>
                <a:lnTo>
                  <a:pt x="2096524" y="102185"/>
                </a:lnTo>
                <a:lnTo>
                  <a:pt x="2051518" y="89996"/>
                </a:lnTo>
                <a:lnTo>
                  <a:pt x="2003751" y="78445"/>
                </a:lnTo>
                <a:lnTo>
                  <a:pt x="1953345" y="67561"/>
                </a:lnTo>
                <a:lnTo>
                  <a:pt x="1900426" y="57376"/>
                </a:lnTo>
                <a:lnTo>
                  <a:pt x="1845118" y="47919"/>
                </a:lnTo>
                <a:lnTo>
                  <a:pt x="1787544" y="39220"/>
                </a:lnTo>
                <a:lnTo>
                  <a:pt x="1727830" y="31309"/>
                </a:lnTo>
                <a:lnTo>
                  <a:pt x="1666099" y="24216"/>
                </a:lnTo>
                <a:lnTo>
                  <a:pt x="1602476" y="17972"/>
                </a:lnTo>
                <a:lnTo>
                  <a:pt x="1537085" y="12605"/>
                </a:lnTo>
                <a:lnTo>
                  <a:pt x="1470050" y="8147"/>
                </a:lnTo>
                <a:lnTo>
                  <a:pt x="1401495" y="4628"/>
                </a:lnTo>
                <a:lnTo>
                  <a:pt x="1331546" y="2077"/>
                </a:lnTo>
                <a:lnTo>
                  <a:pt x="1260325" y="524"/>
                </a:lnTo>
                <a:lnTo>
                  <a:pt x="11879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8824" y="2205227"/>
            <a:ext cx="3096895" cy="1295400"/>
          </a:xfrm>
          <a:custGeom>
            <a:avLst/>
            <a:gdLst/>
            <a:ahLst/>
            <a:cxnLst/>
            <a:rect l="l" t="t" r="r" b="b"/>
            <a:pathLst>
              <a:path w="3096895" h="1295400">
                <a:moveTo>
                  <a:pt x="1548384" y="0"/>
                </a:moveTo>
                <a:lnTo>
                  <a:pt x="1482931" y="568"/>
                </a:lnTo>
                <a:lnTo>
                  <a:pt x="1418170" y="2257"/>
                </a:lnTo>
                <a:lnTo>
                  <a:pt x="1354156" y="5046"/>
                </a:lnTo>
                <a:lnTo>
                  <a:pt x="1290942" y="8911"/>
                </a:lnTo>
                <a:lnTo>
                  <a:pt x="1228582" y="13830"/>
                </a:lnTo>
                <a:lnTo>
                  <a:pt x="1167129" y="19780"/>
                </a:lnTo>
                <a:lnTo>
                  <a:pt x="1106637" y="26740"/>
                </a:lnTo>
                <a:lnTo>
                  <a:pt x="1047161" y="34686"/>
                </a:lnTo>
                <a:lnTo>
                  <a:pt x="988753" y="43596"/>
                </a:lnTo>
                <a:lnTo>
                  <a:pt x="931467" y="53448"/>
                </a:lnTo>
                <a:lnTo>
                  <a:pt x="875357" y="64219"/>
                </a:lnTo>
                <a:lnTo>
                  <a:pt x="820478" y="75887"/>
                </a:lnTo>
                <a:lnTo>
                  <a:pt x="766882" y="88428"/>
                </a:lnTo>
                <a:lnTo>
                  <a:pt x="714623" y="101822"/>
                </a:lnTo>
                <a:lnTo>
                  <a:pt x="663756" y="116044"/>
                </a:lnTo>
                <a:lnTo>
                  <a:pt x="614333" y="131073"/>
                </a:lnTo>
                <a:lnTo>
                  <a:pt x="566409" y="146887"/>
                </a:lnTo>
                <a:lnTo>
                  <a:pt x="520038" y="163462"/>
                </a:lnTo>
                <a:lnTo>
                  <a:pt x="475272" y="180777"/>
                </a:lnTo>
                <a:lnTo>
                  <a:pt x="432167" y="198808"/>
                </a:lnTo>
                <a:lnTo>
                  <a:pt x="390774" y="217534"/>
                </a:lnTo>
                <a:lnTo>
                  <a:pt x="351150" y="236931"/>
                </a:lnTo>
                <a:lnTo>
                  <a:pt x="313346" y="256978"/>
                </a:lnTo>
                <a:lnTo>
                  <a:pt x="277417" y="277652"/>
                </a:lnTo>
                <a:lnTo>
                  <a:pt x="243416" y="298930"/>
                </a:lnTo>
                <a:lnTo>
                  <a:pt x="211398" y="320790"/>
                </a:lnTo>
                <a:lnTo>
                  <a:pt x="153523" y="366166"/>
                </a:lnTo>
                <a:lnTo>
                  <a:pt x="104223" y="413600"/>
                </a:lnTo>
                <a:lnTo>
                  <a:pt x="63926" y="462913"/>
                </a:lnTo>
                <a:lnTo>
                  <a:pt x="33063" y="513923"/>
                </a:lnTo>
                <a:lnTo>
                  <a:pt x="12064" y="566452"/>
                </a:lnTo>
                <a:lnTo>
                  <a:pt x="1358" y="620320"/>
                </a:lnTo>
                <a:lnTo>
                  <a:pt x="0" y="647700"/>
                </a:lnTo>
                <a:lnTo>
                  <a:pt x="1358" y="675079"/>
                </a:lnTo>
                <a:lnTo>
                  <a:pt x="12064" y="728947"/>
                </a:lnTo>
                <a:lnTo>
                  <a:pt x="33063" y="781476"/>
                </a:lnTo>
                <a:lnTo>
                  <a:pt x="63926" y="832486"/>
                </a:lnTo>
                <a:lnTo>
                  <a:pt x="104223" y="881799"/>
                </a:lnTo>
                <a:lnTo>
                  <a:pt x="153523" y="929233"/>
                </a:lnTo>
                <a:lnTo>
                  <a:pt x="211398" y="974609"/>
                </a:lnTo>
                <a:lnTo>
                  <a:pt x="243416" y="996469"/>
                </a:lnTo>
                <a:lnTo>
                  <a:pt x="277417" y="1017747"/>
                </a:lnTo>
                <a:lnTo>
                  <a:pt x="313346" y="1038421"/>
                </a:lnTo>
                <a:lnTo>
                  <a:pt x="351150" y="1058468"/>
                </a:lnTo>
                <a:lnTo>
                  <a:pt x="390774" y="1077865"/>
                </a:lnTo>
                <a:lnTo>
                  <a:pt x="432167" y="1096591"/>
                </a:lnTo>
                <a:lnTo>
                  <a:pt x="475272" y="1114622"/>
                </a:lnTo>
                <a:lnTo>
                  <a:pt x="520038" y="1131937"/>
                </a:lnTo>
                <a:lnTo>
                  <a:pt x="566409" y="1148512"/>
                </a:lnTo>
                <a:lnTo>
                  <a:pt x="614333" y="1164326"/>
                </a:lnTo>
                <a:lnTo>
                  <a:pt x="663756" y="1179355"/>
                </a:lnTo>
                <a:lnTo>
                  <a:pt x="714623" y="1193577"/>
                </a:lnTo>
                <a:lnTo>
                  <a:pt x="766882" y="1206971"/>
                </a:lnTo>
                <a:lnTo>
                  <a:pt x="820478" y="1219512"/>
                </a:lnTo>
                <a:lnTo>
                  <a:pt x="875357" y="1231180"/>
                </a:lnTo>
                <a:lnTo>
                  <a:pt x="931467" y="1241951"/>
                </a:lnTo>
                <a:lnTo>
                  <a:pt x="988753" y="1251803"/>
                </a:lnTo>
                <a:lnTo>
                  <a:pt x="1047161" y="1260713"/>
                </a:lnTo>
                <a:lnTo>
                  <a:pt x="1106637" y="1268659"/>
                </a:lnTo>
                <a:lnTo>
                  <a:pt x="1167129" y="1275619"/>
                </a:lnTo>
                <a:lnTo>
                  <a:pt x="1228582" y="1281569"/>
                </a:lnTo>
                <a:lnTo>
                  <a:pt x="1290942" y="1286488"/>
                </a:lnTo>
                <a:lnTo>
                  <a:pt x="1354156" y="1290353"/>
                </a:lnTo>
                <a:lnTo>
                  <a:pt x="1418170" y="1293142"/>
                </a:lnTo>
                <a:lnTo>
                  <a:pt x="1482931" y="1294831"/>
                </a:lnTo>
                <a:lnTo>
                  <a:pt x="1548384" y="1295400"/>
                </a:lnTo>
                <a:lnTo>
                  <a:pt x="1613836" y="1294831"/>
                </a:lnTo>
                <a:lnTo>
                  <a:pt x="1678597" y="1293142"/>
                </a:lnTo>
                <a:lnTo>
                  <a:pt x="1742611" y="1290353"/>
                </a:lnTo>
                <a:lnTo>
                  <a:pt x="1805825" y="1286488"/>
                </a:lnTo>
                <a:lnTo>
                  <a:pt x="1868185" y="1281569"/>
                </a:lnTo>
                <a:lnTo>
                  <a:pt x="1929638" y="1275619"/>
                </a:lnTo>
                <a:lnTo>
                  <a:pt x="1990130" y="1268659"/>
                </a:lnTo>
                <a:lnTo>
                  <a:pt x="2049606" y="1260713"/>
                </a:lnTo>
                <a:lnTo>
                  <a:pt x="2108014" y="1251803"/>
                </a:lnTo>
                <a:lnTo>
                  <a:pt x="2165300" y="1241951"/>
                </a:lnTo>
                <a:lnTo>
                  <a:pt x="2221410" y="1231180"/>
                </a:lnTo>
                <a:lnTo>
                  <a:pt x="2276289" y="1219512"/>
                </a:lnTo>
                <a:lnTo>
                  <a:pt x="2329885" y="1206971"/>
                </a:lnTo>
                <a:lnTo>
                  <a:pt x="2382144" y="1193577"/>
                </a:lnTo>
                <a:lnTo>
                  <a:pt x="2433011" y="1179355"/>
                </a:lnTo>
                <a:lnTo>
                  <a:pt x="2482434" y="1164326"/>
                </a:lnTo>
                <a:lnTo>
                  <a:pt x="2530358" y="1148512"/>
                </a:lnTo>
                <a:lnTo>
                  <a:pt x="2576729" y="1131937"/>
                </a:lnTo>
                <a:lnTo>
                  <a:pt x="2621495" y="1114622"/>
                </a:lnTo>
                <a:lnTo>
                  <a:pt x="2664600" y="1096591"/>
                </a:lnTo>
                <a:lnTo>
                  <a:pt x="2705993" y="1077865"/>
                </a:lnTo>
                <a:lnTo>
                  <a:pt x="2745617" y="1058468"/>
                </a:lnTo>
                <a:lnTo>
                  <a:pt x="2783421" y="1038421"/>
                </a:lnTo>
                <a:lnTo>
                  <a:pt x="2819350" y="1017747"/>
                </a:lnTo>
                <a:lnTo>
                  <a:pt x="2853351" y="996469"/>
                </a:lnTo>
                <a:lnTo>
                  <a:pt x="2885369" y="974609"/>
                </a:lnTo>
                <a:lnTo>
                  <a:pt x="2943244" y="929233"/>
                </a:lnTo>
                <a:lnTo>
                  <a:pt x="2992544" y="881799"/>
                </a:lnTo>
                <a:lnTo>
                  <a:pt x="3032841" y="832486"/>
                </a:lnTo>
                <a:lnTo>
                  <a:pt x="3063704" y="781476"/>
                </a:lnTo>
                <a:lnTo>
                  <a:pt x="3084703" y="728947"/>
                </a:lnTo>
                <a:lnTo>
                  <a:pt x="3095409" y="675079"/>
                </a:lnTo>
                <a:lnTo>
                  <a:pt x="3096768" y="647700"/>
                </a:lnTo>
                <a:lnTo>
                  <a:pt x="3095409" y="620320"/>
                </a:lnTo>
                <a:lnTo>
                  <a:pt x="3084703" y="566452"/>
                </a:lnTo>
                <a:lnTo>
                  <a:pt x="3063704" y="513923"/>
                </a:lnTo>
                <a:lnTo>
                  <a:pt x="3032841" y="462913"/>
                </a:lnTo>
                <a:lnTo>
                  <a:pt x="2992544" y="413600"/>
                </a:lnTo>
                <a:lnTo>
                  <a:pt x="2943244" y="366166"/>
                </a:lnTo>
                <a:lnTo>
                  <a:pt x="2885369" y="320790"/>
                </a:lnTo>
                <a:lnTo>
                  <a:pt x="2853351" y="298930"/>
                </a:lnTo>
                <a:lnTo>
                  <a:pt x="2819350" y="277652"/>
                </a:lnTo>
                <a:lnTo>
                  <a:pt x="2783421" y="256978"/>
                </a:lnTo>
                <a:lnTo>
                  <a:pt x="2745617" y="236931"/>
                </a:lnTo>
                <a:lnTo>
                  <a:pt x="2705993" y="217534"/>
                </a:lnTo>
                <a:lnTo>
                  <a:pt x="2664600" y="198808"/>
                </a:lnTo>
                <a:lnTo>
                  <a:pt x="2621495" y="180777"/>
                </a:lnTo>
                <a:lnTo>
                  <a:pt x="2576729" y="163462"/>
                </a:lnTo>
                <a:lnTo>
                  <a:pt x="2530358" y="146887"/>
                </a:lnTo>
                <a:lnTo>
                  <a:pt x="2482434" y="131073"/>
                </a:lnTo>
                <a:lnTo>
                  <a:pt x="2433011" y="116044"/>
                </a:lnTo>
                <a:lnTo>
                  <a:pt x="2382144" y="101822"/>
                </a:lnTo>
                <a:lnTo>
                  <a:pt x="2329885" y="88428"/>
                </a:lnTo>
                <a:lnTo>
                  <a:pt x="2276289" y="75887"/>
                </a:lnTo>
                <a:lnTo>
                  <a:pt x="2221410" y="64219"/>
                </a:lnTo>
                <a:lnTo>
                  <a:pt x="2165300" y="53448"/>
                </a:lnTo>
                <a:lnTo>
                  <a:pt x="2108014" y="43596"/>
                </a:lnTo>
                <a:lnTo>
                  <a:pt x="2049606" y="34686"/>
                </a:lnTo>
                <a:lnTo>
                  <a:pt x="1990130" y="26740"/>
                </a:lnTo>
                <a:lnTo>
                  <a:pt x="1929638" y="19780"/>
                </a:lnTo>
                <a:lnTo>
                  <a:pt x="1868185" y="13830"/>
                </a:lnTo>
                <a:lnTo>
                  <a:pt x="1805825" y="8911"/>
                </a:lnTo>
                <a:lnTo>
                  <a:pt x="1742611" y="5046"/>
                </a:lnTo>
                <a:lnTo>
                  <a:pt x="1678597" y="2257"/>
                </a:lnTo>
                <a:lnTo>
                  <a:pt x="1613836" y="568"/>
                </a:lnTo>
                <a:lnTo>
                  <a:pt x="1548384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7243" y="2054199"/>
            <a:ext cx="2823845" cy="1986280"/>
          </a:xfrm>
          <a:custGeom>
            <a:avLst/>
            <a:gdLst/>
            <a:ahLst/>
            <a:cxnLst/>
            <a:rect l="l" t="t" r="r" b="b"/>
            <a:pathLst>
              <a:path w="2823845" h="1986279">
                <a:moveTo>
                  <a:pt x="2054694" y="0"/>
                </a:moveTo>
                <a:lnTo>
                  <a:pt x="2007169" y="343"/>
                </a:lnTo>
                <a:lnTo>
                  <a:pt x="1958779" y="2074"/>
                </a:lnTo>
                <a:lnTo>
                  <a:pt x="1909577" y="5197"/>
                </a:lnTo>
                <a:lnTo>
                  <a:pt x="1859613" y="9712"/>
                </a:lnTo>
                <a:lnTo>
                  <a:pt x="1808939" y="15624"/>
                </a:lnTo>
                <a:lnTo>
                  <a:pt x="1757606" y="22935"/>
                </a:lnTo>
                <a:lnTo>
                  <a:pt x="1705667" y="31648"/>
                </a:lnTo>
                <a:lnTo>
                  <a:pt x="1653173" y="41766"/>
                </a:lnTo>
                <a:lnTo>
                  <a:pt x="1600174" y="53290"/>
                </a:lnTo>
                <a:lnTo>
                  <a:pt x="1546723" y="66225"/>
                </a:lnTo>
                <a:lnTo>
                  <a:pt x="1492871" y="80572"/>
                </a:lnTo>
                <a:lnTo>
                  <a:pt x="1438669" y="96335"/>
                </a:lnTo>
                <a:lnTo>
                  <a:pt x="1384170" y="113516"/>
                </a:lnTo>
                <a:lnTo>
                  <a:pt x="1329424" y="132117"/>
                </a:lnTo>
                <a:lnTo>
                  <a:pt x="1274482" y="152143"/>
                </a:lnTo>
                <a:lnTo>
                  <a:pt x="1219398" y="173594"/>
                </a:lnTo>
                <a:lnTo>
                  <a:pt x="1164221" y="196475"/>
                </a:lnTo>
                <a:lnTo>
                  <a:pt x="1109004" y="220788"/>
                </a:lnTo>
                <a:lnTo>
                  <a:pt x="1053798" y="246535"/>
                </a:lnTo>
                <a:lnTo>
                  <a:pt x="999161" y="273468"/>
                </a:lnTo>
                <a:lnTo>
                  <a:pt x="945636" y="301308"/>
                </a:lnTo>
                <a:lnTo>
                  <a:pt x="893253" y="330012"/>
                </a:lnTo>
                <a:lnTo>
                  <a:pt x="842042" y="359539"/>
                </a:lnTo>
                <a:lnTo>
                  <a:pt x="792033" y="389847"/>
                </a:lnTo>
                <a:lnTo>
                  <a:pt x="743256" y="420894"/>
                </a:lnTo>
                <a:lnTo>
                  <a:pt x="695741" y="452638"/>
                </a:lnTo>
                <a:lnTo>
                  <a:pt x="649519" y="485038"/>
                </a:lnTo>
                <a:lnTo>
                  <a:pt x="604620" y="518051"/>
                </a:lnTo>
                <a:lnTo>
                  <a:pt x="561073" y="551636"/>
                </a:lnTo>
                <a:lnTo>
                  <a:pt x="518909" y="585751"/>
                </a:lnTo>
                <a:lnTo>
                  <a:pt x="478157" y="620354"/>
                </a:lnTo>
                <a:lnTo>
                  <a:pt x="438849" y="655402"/>
                </a:lnTo>
                <a:lnTo>
                  <a:pt x="401014" y="690855"/>
                </a:lnTo>
                <a:lnTo>
                  <a:pt x="364681" y="726671"/>
                </a:lnTo>
                <a:lnTo>
                  <a:pt x="329882" y="762807"/>
                </a:lnTo>
                <a:lnTo>
                  <a:pt x="296647" y="799221"/>
                </a:lnTo>
                <a:lnTo>
                  <a:pt x="265005" y="835873"/>
                </a:lnTo>
                <a:lnTo>
                  <a:pt x="234986" y="872719"/>
                </a:lnTo>
                <a:lnTo>
                  <a:pt x="206621" y="909718"/>
                </a:lnTo>
                <a:lnTo>
                  <a:pt x="179940" y="946828"/>
                </a:lnTo>
                <a:lnTo>
                  <a:pt x="154972" y="984008"/>
                </a:lnTo>
                <a:lnTo>
                  <a:pt x="131749" y="1021215"/>
                </a:lnTo>
                <a:lnTo>
                  <a:pt x="110299" y="1058408"/>
                </a:lnTo>
                <a:lnTo>
                  <a:pt x="90654" y="1095545"/>
                </a:lnTo>
                <a:lnTo>
                  <a:pt x="72843" y="1132583"/>
                </a:lnTo>
                <a:lnTo>
                  <a:pt x="56896" y="1169482"/>
                </a:lnTo>
                <a:lnTo>
                  <a:pt x="42844" y="1206198"/>
                </a:lnTo>
                <a:lnTo>
                  <a:pt x="30716" y="1242691"/>
                </a:lnTo>
                <a:lnTo>
                  <a:pt x="12355" y="1314838"/>
                </a:lnTo>
                <a:lnTo>
                  <a:pt x="2053" y="1385588"/>
                </a:lnTo>
                <a:lnTo>
                  <a:pt x="0" y="1420334"/>
                </a:lnTo>
                <a:lnTo>
                  <a:pt x="51" y="1454606"/>
                </a:lnTo>
                <a:lnTo>
                  <a:pt x="6591" y="1521556"/>
                </a:lnTo>
                <a:lnTo>
                  <a:pt x="21912" y="1586105"/>
                </a:lnTo>
                <a:lnTo>
                  <a:pt x="46256" y="1647917"/>
                </a:lnTo>
                <a:lnTo>
                  <a:pt x="79220" y="1705595"/>
                </a:lnTo>
                <a:lnTo>
                  <a:pt x="119966" y="1757950"/>
                </a:lnTo>
                <a:lnTo>
                  <a:pt x="168082" y="1804961"/>
                </a:lnTo>
                <a:lnTo>
                  <a:pt x="223157" y="1846605"/>
                </a:lnTo>
                <a:lnTo>
                  <a:pt x="284779" y="1882861"/>
                </a:lnTo>
                <a:lnTo>
                  <a:pt x="352535" y="1913707"/>
                </a:lnTo>
                <a:lnTo>
                  <a:pt x="388584" y="1927094"/>
                </a:lnTo>
                <a:lnTo>
                  <a:pt x="426013" y="1939121"/>
                </a:lnTo>
                <a:lnTo>
                  <a:pt x="464770" y="1949784"/>
                </a:lnTo>
                <a:lnTo>
                  <a:pt x="504803" y="1959081"/>
                </a:lnTo>
                <a:lnTo>
                  <a:pt x="546061" y="1967009"/>
                </a:lnTo>
                <a:lnTo>
                  <a:pt x="588492" y="1973565"/>
                </a:lnTo>
                <a:lnTo>
                  <a:pt x="632045" y="1978747"/>
                </a:lnTo>
                <a:lnTo>
                  <a:pt x="676668" y="1982552"/>
                </a:lnTo>
                <a:lnTo>
                  <a:pt x="722310" y="1984977"/>
                </a:lnTo>
                <a:lnTo>
                  <a:pt x="768919" y="1986019"/>
                </a:lnTo>
                <a:lnTo>
                  <a:pt x="816444" y="1985676"/>
                </a:lnTo>
                <a:lnTo>
                  <a:pt x="864833" y="1983944"/>
                </a:lnTo>
                <a:lnTo>
                  <a:pt x="914036" y="1980822"/>
                </a:lnTo>
                <a:lnTo>
                  <a:pt x="963999" y="1976307"/>
                </a:lnTo>
                <a:lnTo>
                  <a:pt x="1014673" y="1970395"/>
                </a:lnTo>
                <a:lnTo>
                  <a:pt x="1066005" y="1963084"/>
                </a:lnTo>
                <a:lnTo>
                  <a:pt x="1117944" y="1954371"/>
                </a:lnTo>
                <a:lnTo>
                  <a:pt x="1170438" y="1944254"/>
                </a:lnTo>
                <a:lnTo>
                  <a:pt x="1223436" y="1932729"/>
                </a:lnTo>
                <a:lnTo>
                  <a:pt x="1276887" y="1919795"/>
                </a:lnTo>
                <a:lnTo>
                  <a:pt x="1330739" y="1905447"/>
                </a:lnTo>
                <a:lnTo>
                  <a:pt x="1384940" y="1889685"/>
                </a:lnTo>
                <a:lnTo>
                  <a:pt x="1439440" y="1872504"/>
                </a:lnTo>
                <a:lnTo>
                  <a:pt x="1494186" y="1853902"/>
                </a:lnTo>
                <a:lnTo>
                  <a:pt x="1549126" y="1833877"/>
                </a:lnTo>
                <a:lnTo>
                  <a:pt x="1604211" y="1812425"/>
                </a:lnTo>
                <a:lnTo>
                  <a:pt x="1659388" y="1789544"/>
                </a:lnTo>
                <a:lnTo>
                  <a:pt x="1714605" y="1765231"/>
                </a:lnTo>
                <a:lnTo>
                  <a:pt x="1769811" y="1739484"/>
                </a:lnTo>
                <a:lnTo>
                  <a:pt x="1824449" y="1712550"/>
                </a:lnTo>
                <a:lnTo>
                  <a:pt x="1877975" y="1684710"/>
                </a:lnTo>
                <a:lnTo>
                  <a:pt x="1930358" y="1656005"/>
                </a:lnTo>
                <a:lnTo>
                  <a:pt x="1981570" y="1626477"/>
                </a:lnTo>
                <a:lnTo>
                  <a:pt x="2031580" y="1596169"/>
                </a:lnTo>
                <a:lnTo>
                  <a:pt x="2080357" y="1565121"/>
                </a:lnTo>
                <a:lnTo>
                  <a:pt x="2127872" y="1533376"/>
                </a:lnTo>
                <a:lnTo>
                  <a:pt x="2174094" y="1500976"/>
                </a:lnTo>
                <a:lnTo>
                  <a:pt x="2218994" y="1467962"/>
                </a:lnTo>
                <a:lnTo>
                  <a:pt x="2262541" y="1434376"/>
                </a:lnTo>
                <a:lnTo>
                  <a:pt x="2304705" y="1400261"/>
                </a:lnTo>
                <a:lnTo>
                  <a:pt x="2345457" y="1365658"/>
                </a:lnTo>
                <a:lnTo>
                  <a:pt x="2384765" y="1330608"/>
                </a:lnTo>
                <a:lnTo>
                  <a:pt x="2422601" y="1295155"/>
                </a:lnTo>
                <a:lnTo>
                  <a:pt x="2458933" y="1259339"/>
                </a:lnTo>
                <a:lnTo>
                  <a:pt x="2493732" y="1223203"/>
                </a:lnTo>
                <a:lnTo>
                  <a:pt x="2526967" y="1186788"/>
                </a:lnTo>
                <a:lnTo>
                  <a:pt x="2558609" y="1150136"/>
                </a:lnTo>
                <a:lnTo>
                  <a:pt x="2588628" y="1113290"/>
                </a:lnTo>
                <a:lnTo>
                  <a:pt x="2616993" y="1076290"/>
                </a:lnTo>
                <a:lnTo>
                  <a:pt x="2643674" y="1039180"/>
                </a:lnTo>
                <a:lnTo>
                  <a:pt x="2668641" y="1002000"/>
                </a:lnTo>
                <a:lnTo>
                  <a:pt x="2691864" y="964792"/>
                </a:lnTo>
                <a:lnTo>
                  <a:pt x="2713313" y="927599"/>
                </a:lnTo>
                <a:lnTo>
                  <a:pt x="2732958" y="890463"/>
                </a:lnTo>
                <a:lnTo>
                  <a:pt x="2750769" y="853424"/>
                </a:lnTo>
                <a:lnTo>
                  <a:pt x="2766715" y="816526"/>
                </a:lnTo>
                <a:lnTo>
                  <a:pt x="2780767" y="779809"/>
                </a:lnTo>
                <a:lnTo>
                  <a:pt x="2792895" y="743316"/>
                </a:lnTo>
                <a:lnTo>
                  <a:pt x="2811256" y="671169"/>
                </a:lnTo>
                <a:lnTo>
                  <a:pt x="2821557" y="600419"/>
                </a:lnTo>
                <a:lnTo>
                  <a:pt x="2823610" y="565673"/>
                </a:lnTo>
                <a:lnTo>
                  <a:pt x="2823558" y="531401"/>
                </a:lnTo>
                <a:lnTo>
                  <a:pt x="2817018" y="464450"/>
                </a:lnTo>
                <a:lnTo>
                  <a:pt x="2801697" y="399902"/>
                </a:lnTo>
                <a:lnTo>
                  <a:pt x="2777353" y="338090"/>
                </a:lnTo>
                <a:lnTo>
                  <a:pt x="2744391" y="280414"/>
                </a:lnTo>
                <a:lnTo>
                  <a:pt x="2703646" y="228060"/>
                </a:lnTo>
                <a:lnTo>
                  <a:pt x="2655530" y="181051"/>
                </a:lnTo>
                <a:lnTo>
                  <a:pt x="2600456" y="139408"/>
                </a:lnTo>
                <a:lnTo>
                  <a:pt x="2538835" y="103153"/>
                </a:lnTo>
                <a:lnTo>
                  <a:pt x="2471080" y="72308"/>
                </a:lnTo>
                <a:lnTo>
                  <a:pt x="2435030" y="58921"/>
                </a:lnTo>
                <a:lnTo>
                  <a:pt x="2397601" y="46895"/>
                </a:lnTo>
                <a:lnTo>
                  <a:pt x="2358844" y="36232"/>
                </a:lnTo>
                <a:lnTo>
                  <a:pt x="2318811" y="26936"/>
                </a:lnTo>
                <a:lnTo>
                  <a:pt x="2277553" y="19008"/>
                </a:lnTo>
                <a:lnTo>
                  <a:pt x="2235122" y="12452"/>
                </a:lnTo>
                <a:lnTo>
                  <a:pt x="2191569" y="7271"/>
                </a:lnTo>
                <a:lnTo>
                  <a:pt x="2146946" y="3466"/>
                </a:lnTo>
                <a:lnTo>
                  <a:pt x="2101304" y="1041"/>
                </a:lnTo>
                <a:lnTo>
                  <a:pt x="205469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492" y="1991861"/>
            <a:ext cx="4585335" cy="3102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761" y="246354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5761" y="246354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8885" y="2448305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4"/>
                </a:moveTo>
                <a:lnTo>
                  <a:pt x="6451" y="132587"/>
                </a:lnTo>
                <a:lnTo>
                  <a:pt x="24657" y="89447"/>
                </a:lnTo>
                <a:lnTo>
                  <a:pt x="52897" y="52897"/>
                </a:lnTo>
                <a:lnTo>
                  <a:pt x="89447" y="24657"/>
                </a:lnTo>
                <a:lnTo>
                  <a:pt x="132587" y="6451"/>
                </a:lnTo>
                <a:lnTo>
                  <a:pt x="180594" y="0"/>
                </a:lnTo>
                <a:lnTo>
                  <a:pt x="228600" y="6451"/>
                </a:lnTo>
                <a:lnTo>
                  <a:pt x="271740" y="24657"/>
                </a:lnTo>
                <a:lnTo>
                  <a:pt x="308290" y="52897"/>
                </a:lnTo>
                <a:lnTo>
                  <a:pt x="336530" y="89447"/>
                </a:lnTo>
                <a:lnTo>
                  <a:pt x="354736" y="132587"/>
                </a:lnTo>
                <a:lnTo>
                  <a:pt x="361188" y="180594"/>
                </a:lnTo>
                <a:lnTo>
                  <a:pt x="354736" y="228600"/>
                </a:lnTo>
                <a:lnTo>
                  <a:pt x="336530" y="271740"/>
                </a:lnTo>
                <a:lnTo>
                  <a:pt x="308290" y="308290"/>
                </a:lnTo>
                <a:lnTo>
                  <a:pt x="271740" y="336530"/>
                </a:lnTo>
                <a:lnTo>
                  <a:pt x="228600" y="354736"/>
                </a:lnTo>
                <a:lnTo>
                  <a:pt x="180594" y="361188"/>
                </a:lnTo>
                <a:lnTo>
                  <a:pt x="132587" y="354736"/>
                </a:lnTo>
                <a:lnTo>
                  <a:pt x="89447" y="336530"/>
                </a:lnTo>
                <a:lnTo>
                  <a:pt x="52897" y="308290"/>
                </a:lnTo>
                <a:lnTo>
                  <a:pt x="24657" y="271740"/>
                </a:lnTo>
                <a:lnTo>
                  <a:pt x="6451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28977" y="360197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61502" y="3598862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817" y="360197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5827" y="359886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9661" y="302437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06052" y="302260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30346" y="360197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29505" y="360197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06277" y="3598862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4197" y="449351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59889" y="4491037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37026" y="449351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14115" y="449103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58567" y="2631948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41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26335" y="4669535"/>
            <a:ext cx="1717675" cy="0"/>
          </a:xfrm>
          <a:custGeom>
            <a:avLst/>
            <a:gdLst/>
            <a:ahLst/>
            <a:cxnLst/>
            <a:rect l="l" t="t" r="r" b="b"/>
            <a:pathLst>
              <a:path w="1717675" h="0">
                <a:moveTo>
                  <a:pt x="0" y="0"/>
                </a:moveTo>
                <a:lnTo>
                  <a:pt x="17175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0103" y="3768852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78735" y="3268979"/>
            <a:ext cx="567055" cy="416559"/>
          </a:xfrm>
          <a:custGeom>
            <a:avLst/>
            <a:gdLst/>
            <a:ahLst/>
            <a:cxnLst/>
            <a:rect l="l" t="t" r="r" b="b"/>
            <a:pathLst>
              <a:path w="567055" h="416560">
                <a:moveTo>
                  <a:pt x="0" y="416052"/>
                </a:moveTo>
                <a:lnTo>
                  <a:pt x="5669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77895" y="3241548"/>
            <a:ext cx="638810" cy="388620"/>
          </a:xfrm>
          <a:custGeom>
            <a:avLst/>
            <a:gdLst/>
            <a:ahLst/>
            <a:cxnLst/>
            <a:rect l="l" t="t" r="r" b="b"/>
            <a:pathLst>
              <a:path w="638810" h="388620">
                <a:moveTo>
                  <a:pt x="0" y="0"/>
                </a:moveTo>
                <a:lnTo>
                  <a:pt x="638556" y="3886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21663" y="2781300"/>
            <a:ext cx="786765" cy="848994"/>
          </a:xfrm>
          <a:custGeom>
            <a:avLst/>
            <a:gdLst/>
            <a:ahLst/>
            <a:cxnLst/>
            <a:rect l="l" t="t" r="r" b="b"/>
            <a:pathLst>
              <a:path w="786764" h="848995">
                <a:moveTo>
                  <a:pt x="786384" y="0"/>
                </a:moveTo>
                <a:lnTo>
                  <a:pt x="0" y="8488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16452" y="2702051"/>
            <a:ext cx="885825" cy="928369"/>
          </a:xfrm>
          <a:custGeom>
            <a:avLst/>
            <a:gdLst/>
            <a:ahLst/>
            <a:cxnLst/>
            <a:rect l="l" t="t" r="r" b="b"/>
            <a:pathLst>
              <a:path w="885825" h="928370">
                <a:moveTo>
                  <a:pt x="0" y="0"/>
                </a:moveTo>
                <a:lnTo>
                  <a:pt x="885444" y="9281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36903" y="3907535"/>
            <a:ext cx="512445" cy="623570"/>
          </a:xfrm>
          <a:custGeom>
            <a:avLst/>
            <a:gdLst/>
            <a:ahLst/>
            <a:cxnLst/>
            <a:rect l="l" t="t" r="r" b="b"/>
            <a:pathLst>
              <a:path w="512444" h="623570">
                <a:moveTo>
                  <a:pt x="0" y="0"/>
                </a:moveTo>
                <a:lnTo>
                  <a:pt x="512064" y="6233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48684" y="3934967"/>
            <a:ext cx="553720" cy="609600"/>
          </a:xfrm>
          <a:custGeom>
            <a:avLst/>
            <a:gdLst/>
            <a:ahLst/>
            <a:cxnLst/>
            <a:rect l="l" t="t" r="r" b="b"/>
            <a:pathLst>
              <a:path w="553720" h="609600">
                <a:moveTo>
                  <a:pt x="553212" y="0"/>
                </a:moveTo>
                <a:lnTo>
                  <a:pt x="0" y="6095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34895" y="3962400"/>
            <a:ext cx="48895" cy="546100"/>
          </a:xfrm>
          <a:custGeom>
            <a:avLst/>
            <a:gdLst/>
            <a:ahLst/>
            <a:cxnLst/>
            <a:rect l="l" t="t" r="r" b="b"/>
            <a:pathLst>
              <a:path w="48894" h="546100">
                <a:moveTo>
                  <a:pt x="48768" y="0"/>
                </a:moveTo>
                <a:lnTo>
                  <a:pt x="0" y="5455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27703" y="3948684"/>
            <a:ext cx="109855" cy="553720"/>
          </a:xfrm>
          <a:custGeom>
            <a:avLst/>
            <a:gdLst/>
            <a:ahLst/>
            <a:cxnLst/>
            <a:rect l="l" t="t" r="r" b="b"/>
            <a:pathLst>
              <a:path w="109854" h="553720">
                <a:moveTo>
                  <a:pt x="0" y="0"/>
                </a:moveTo>
                <a:lnTo>
                  <a:pt x="109728" y="5532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15895" y="2756916"/>
            <a:ext cx="445134" cy="318770"/>
          </a:xfrm>
          <a:custGeom>
            <a:avLst/>
            <a:gdLst/>
            <a:ahLst/>
            <a:cxnLst/>
            <a:rect l="l" t="t" r="r" b="b"/>
            <a:pathLst>
              <a:path w="445135" h="318769">
                <a:moveTo>
                  <a:pt x="0" y="0"/>
                </a:moveTo>
                <a:lnTo>
                  <a:pt x="445008" y="3185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23032" y="2781300"/>
            <a:ext cx="425450" cy="280670"/>
          </a:xfrm>
          <a:custGeom>
            <a:avLst/>
            <a:gdLst/>
            <a:ahLst/>
            <a:cxnLst/>
            <a:rect l="l" t="t" r="r" b="b"/>
            <a:pathLst>
              <a:path w="425450" h="280669">
                <a:moveTo>
                  <a:pt x="425195" y="0"/>
                </a:moveTo>
                <a:lnTo>
                  <a:pt x="0" y="2804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982152" y="2350515"/>
            <a:ext cx="155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  <a:tab pos="1294765" algn="l"/>
              </a:tabLst>
            </a:pPr>
            <a:r>
              <a:rPr dirty="0" baseline="-26234" sz="2700" spc="-7">
                <a:latin typeface="Times New Roman"/>
                <a:cs typeface="Times New Roman"/>
              </a:rPr>
              <a:t>A</a:t>
            </a:r>
            <a:r>
              <a:rPr dirty="0" baseline="-26234" sz="2700" spc="-7">
                <a:latin typeface="Times New Roman"/>
                <a:cs typeface="Times New Roman"/>
              </a:rPr>
              <a:t> </a:t>
            </a:r>
            <a:r>
              <a:rPr dirty="0" baseline="-26234" sz="2700" spc="-52">
                <a:latin typeface="Times New Roman"/>
                <a:cs typeface="Times New Roman"/>
              </a:rPr>
              <a:t> </a:t>
            </a: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160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baseline="-23148" sz="2700">
                <a:latin typeface="Times New Roman"/>
                <a:cs typeface="Times New Roman"/>
              </a:rPr>
              <a:t>B</a:t>
            </a:r>
            <a:endParaRPr baseline="-23148" sz="2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3842" y="410376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78931" y="460867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50228" y="412281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78998" y="297679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90203" y="410396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71052" y="3598862"/>
            <a:ext cx="226060" cy="702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600" spc="-5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02785" y="374378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10665" y="316915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41042" y="2756154"/>
            <a:ext cx="436245" cy="304800"/>
          </a:xfrm>
          <a:custGeom>
            <a:avLst/>
            <a:gdLst/>
            <a:ahLst/>
            <a:cxnLst/>
            <a:rect l="l" t="t" r="r" b="b"/>
            <a:pathLst>
              <a:path w="436244" h="304800">
                <a:moveTo>
                  <a:pt x="0" y="0"/>
                </a:moveTo>
                <a:lnTo>
                  <a:pt x="435864" y="30480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58161" y="3277361"/>
            <a:ext cx="594360" cy="441959"/>
          </a:xfrm>
          <a:custGeom>
            <a:avLst/>
            <a:gdLst/>
            <a:ahLst/>
            <a:cxnLst/>
            <a:rect l="l" t="t" r="r" b="b"/>
            <a:pathLst>
              <a:path w="594360" h="441960">
                <a:moveTo>
                  <a:pt x="594360" y="0"/>
                </a:moveTo>
                <a:lnTo>
                  <a:pt x="0" y="44195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17370" y="3972305"/>
            <a:ext cx="59690" cy="548640"/>
          </a:xfrm>
          <a:custGeom>
            <a:avLst/>
            <a:gdLst/>
            <a:ahLst/>
            <a:cxnLst/>
            <a:rect l="l" t="t" r="r" b="b"/>
            <a:pathLst>
              <a:path w="59689" h="548639">
                <a:moveTo>
                  <a:pt x="59436" y="0"/>
                </a:moveTo>
                <a:lnTo>
                  <a:pt x="0" y="54864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39289" y="4670297"/>
            <a:ext cx="1673860" cy="9525"/>
          </a:xfrm>
          <a:custGeom>
            <a:avLst/>
            <a:gdLst/>
            <a:ahLst/>
            <a:cxnLst/>
            <a:rect l="l" t="t" r="r" b="b"/>
            <a:pathLst>
              <a:path w="1673860" h="9525">
                <a:moveTo>
                  <a:pt x="0" y="0"/>
                </a:moveTo>
                <a:lnTo>
                  <a:pt x="1673352" y="9144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7921" y="3932682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0"/>
                </a:moveTo>
                <a:lnTo>
                  <a:pt x="0" y="60960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85438" y="3775709"/>
            <a:ext cx="532130" cy="5080"/>
          </a:xfrm>
          <a:custGeom>
            <a:avLst/>
            <a:gdLst/>
            <a:ahLst/>
            <a:cxnLst/>
            <a:rect l="l" t="t" r="r" b="b"/>
            <a:pathLst>
              <a:path w="532129" h="5079">
                <a:moveTo>
                  <a:pt x="0" y="0"/>
                </a:moveTo>
                <a:lnTo>
                  <a:pt x="531876" y="457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87958" y="3780282"/>
            <a:ext cx="550545" cy="9525"/>
          </a:xfrm>
          <a:custGeom>
            <a:avLst/>
            <a:gdLst/>
            <a:ahLst/>
            <a:cxnLst/>
            <a:rect l="l" t="t" r="r" b="b"/>
            <a:pathLst>
              <a:path w="550544" h="9525">
                <a:moveTo>
                  <a:pt x="0" y="9144"/>
                </a:moveTo>
                <a:lnTo>
                  <a:pt x="55016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87958" y="5374385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121727" y="5540438"/>
            <a:ext cx="27597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edges included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88864" y="2825495"/>
            <a:ext cx="3189719" cy="1598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47715" y="2807207"/>
            <a:ext cx="3273551" cy="1690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36108" y="2852928"/>
            <a:ext cx="3095243" cy="1504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436108" y="2852927"/>
            <a:ext cx="3095625" cy="1504315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dirty="0" sz="1800" spc="-5">
                <a:latin typeface="Palatino Linotype"/>
                <a:cs typeface="Palatino Linotype"/>
              </a:rPr>
              <a:t>Greedy strategy:</a:t>
            </a:r>
            <a:endParaRPr sz="1800">
              <a:latin typeface="Palatino Linotype"/>
              <a:cs typeface="Palatino Linotype"/>
            </a:endParaRPr>
          </a:p>
          <a:p>
            <a:pPr marL="90805" marR="139700">
              <a:lnSpc>
                <a:spcPct val="100000"/>
              </a:lnSpc>
              <a:spcBef>
                <a:spcPts val="219"/>
              </a:spcBef>
            </a:pPr>
            <a:r>
              <a:rPr dirty="0" sz="1800" spc="-5">
                <a:latin typeface="Palatino Linotype"/>
                <a:cs typeface="Palatino Linotype"/>
              </a:rPr>
              <a:t>For </a:t>
            </a:r>
            <a:r>
              <a:rPr dirty="0" sz="1800">
                <a:latin typeface="Palatino Linotype"/>
                <a:cs typeface="Palatino Linotype"/>
              </a:rPr>
              <a:t>each set of </a:t>
            </a:r>
            <a:r>
              <a:rPr dirty="0" sz="1800" spc="-5">
                <a:latin typeface="Palatino Linotype"/>
                <a:cs typeface="Palatino Linotype"/>
              </a:rPr>
              <a:t>fringe </a:t>
            </a:r>
            <a:r>
              <a:rPr dirty="0" sz="1800" spc="-10">
                <a:latin typeface="Palatino Linotype"/>
                <a:cs typeface="Palatino Linotype"/>
              </a:rPr>
              <a:t>vertex,  </a:t>
            </a:r>
            <a:r>
              <a:rPr dirty="0" sz="1800">
                <a:latin typeface="Palatino Linotype"/>
                <a:cs typeface="Palatino Linotype"/>
              </a:rPr>
              <a:t>select </a:t>
            </a:r>
            <a:r>
              <a:rPr dirty="0" sz="1800" spc="-5">
                <a:latin typeface="Palatino Linotype"/>
                <a:cs typeface="Palatino Linotype"/>
              </a:rPr>
              <a:t>the edge with the  minimal </a:t>
            </a:r>
            <a:r>
              <a:rPr dirty="0" sz="1800" spc="-10">
                <a:latin typeface="Palatino Linotype"/>
                <a:cs typeface="Palatino Linotype"/>
              </a:rPr>
              <a:t>weight, </a:t>
            </a:r>
            <a:r>
              <a:rPr dirty="0" sz="1800" spc="-5">
                <a:latin typeface="Palatino Linotype"/>
                <a:cs typeface="Palatino Linotype"/>
              </a:rPr>
              <a:t>that </a:t>
            </a:r>
            <a:r>
              <a:rPr dirty="0" sz="1800">
                <a:latin typeface="Palatino Linotype"/>
                <a:cs typeface="Palatino Linotype"/>
              </a:rPr>
              <a:t>is,  local</a:t>
            </a:r>
            <a:r>
              <a:rPr dirty="0" sz="1800" spc="-1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optimal.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53980" y="2581059"/>
            <a:ext cx="1582420" cy="343535"/>
          </a:xfrm>
          <a:custGeom>
            <a:avLst/>
            <a:gdLst/>
            <a:ahLst/>
            <a:cxnLst/>
            <a:rect l="l" t="t" r="r" b="b"/>
            <a:pathLst>
              <a:path w="1582420" h="343535">
                <a:moveTo>
                  <a:pt x="1582127" y="34349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79523" y="2529793"/>
            <a:ext cx="137795" cy="124460"/>
          </a:xfrm>
          <a:custGeom>
            <a:avLst/>
            <a:gdLst/>
            <a:ahLst/>
            <a:cxnLst/>
            <a:rect l="l" t="t" r="r" b="b"/>
            <a:pathLst>
              <a:path w="137795" h="124460">
                <a:moveTo>
                  <a:pt x="137579" y="0"/>
                </a:moveTo>
                <a:lnTo>
                  <a:pt x="0" y="35102"/>
                </a:lnTo>
                <a:lnTo>
                  <a:pt x="110629" y="124104"/>
                </a:lnTo>
                <a:lnTo>
                  <a:pt x="74460" y="51269"/>
                </a:lnTo>
                <a:lnTo>
                  <a:pt x="13757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282133" y="2509843"/>
            <a:ext cx="10553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9770" algn="l"/>
              </a:tabLst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baseline="-2777" sz="6000" spc="-450" b="1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dirty="0" baseline="1736" sz="2400" spc="-7">
                <a:latin typeface="Times New Roman"/>
                <a:cs typeface="Times New Roman"/>
              </a:rPr>
              <a:t>6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19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179067" y="2676659"/>
            <a:ext cx="580390" cy="1111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95"/>
              </a:spcBef>
            </a:pPr>
            <a:r>
              <a:rPr dirty="0" sz="1600" spc="-615">
                <a:latin typeface="Times New Roman"/>
                <a:cs typeface="Times New Roman"/>
              </a:rPr>
              <a:t>7</a:t>
            </a:r>
            <a:r>
              <a:rPr dirty="0" baseline="-21527" sz="6000" spc="-7" b="1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baseline="-21527" sz="600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835"/>
              </a:spcBef>
              <a:tabLst>
                <a:tab pos="229235" algn="l"/>
                <a:tab pos="554355" algn="l"/>
              </a:tabLst>
            </a:pP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79751" y="3240094"/>
            <a:ext cx="1452245" cy="770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255">
              <a:lnSpc>
                <a:spcPts val="149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4370"/>
              </a:lnSpc>
              <a:tabLst>
                <a:tab pos="567055" algn="l"/>
              </a:tabLst>
            </a:pPr>
            <a:r>
              <a:rPr dirty="0" sz="4000" spc="-5" b="1" strike="sngStrike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 strike="sngStrike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4000" spc="-1850" b="1" strike="sngStrike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dirty="0" baseline="-19097" sz="2400" spc="-7" strike="noStrike">
                <a:latin typeface="Times New Roman"/>
                <a:cs typeface="Times New Roman"/>
              </a:rPr>
              <a:t>4</a:t>
            </a:r>
            <a:endParaRPr baseline="-19097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640" y="1951672"/>
            <a:ext cx="8498840" cy="4271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perations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ADT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priority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queue: </a:t>
            </a:r>
            <a:r>
              <a:rPr dirty="0" sz="2000" b="1">
                <a:solidFill>
                  <a:srgbClr val="000099"/>
                </a:solidFill>
                <a:latin typeface="Palatino Linotype"/>
                <a:cs typeface="Palatino Linotype"/>
              </a:rPr>
              <a:t>(for a graph with</a:t>
            </a:r>
            <a:r>
              <a:rPr dirty="0" sz="2000" spc="-30" b="1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000099"/>
                </a:solidFill>
                <a:latin typeface="Palatino Linotype"/>
                <a:cs typeface="Palatino Linotype"/>
              </a:rPr>
              <a:t>n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ct val="100000"/>
              </a:lnSpc>
              <a:spcBef>
                <a:spcPts val="55"/>
              </a:spcBef>
            </a:pPr>
            <a:r>
              <a:rPr dirty="0" sz="2000" spc="-5" b="1">
                <a:solidFill>
                  <a:srgbClr val="000099"/>
                </a:solidFill>
                <a:latin typeface="Palatino Linotype"/>
                <a:cs typeface="Palatino Linotype"/>
              </a:rPr>
              <a:t>vertices </a:t>
            </a:r>
            <a:r>
              <a:rPr dirty="0" sz="2000" b="1">
                <a:solidFill>
                  <a:srgbClr val="000099"/>
                </a:solidFill>
                <a:latin typeface="Palatino Linotype"/>
                <a:cs typeface="Palatino Linotype"/>
              </a:rPr>
              <a:t>and </a:t>
            </a:r>
            <a:r>
              <a:rPr dirty="0" sz="2000" b="1" i="1">
                <a:solidFill>
                  <a:srgbClr val="000099"/>
                </a:solidFill>
                <a:latin typeface="Palatino Linotype"/>
                <a:cs typeface="Palatino Linotype"/>
              </a:rPr>
              <a:t>m</a:t>
            </a:r>
            <a:r>
              <a:rPr dirty="0" sz="2000" spc="-55" b="1" i="1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000099"/>
                </a:solidFill>
                <a:latin typeface="Palatino Linotype"/>
                <a:cs typeface="Palatino Linotype"/>
              </a:rPr>
              <a:t>edges)</a:t>
            </a:r>
            <a:endParaRPr sz="2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  <a:tabLst>
                <a:tab pos="2755265" algn="l"/>
                <a:tab pos="4584065" algn="l"/>
              </a:tabLst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0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insert: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;	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getMin: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;	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deleteMin: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1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dirty="0" sz="22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decreasKey: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(appears in 2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loops,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but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execute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most</a:t>
            </a:r>
            <a:r>
              <a:rPr dirty="0" sz="2200" spc="-3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So,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n,m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) =</a:t>
            </a:r>
            <a:r>
              <a:rPr dirty="0" sz="2200" spc="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nT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(getMin)+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nT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(deleteMin+insert)+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mT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(decreaseKey))</a:t>
            </a:r>
            <a:endParaRPr sz="2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3065"/>
              </a:lnSpc>
              <a:spcBef>
                <a:spcPts val="1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Implementing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priority </a:t>
            </a:r>
            <a:r>
              <a:rPr dirty="0" sz="2600" spc="5" b="1">
                <a:solidFill>
                  <a:srgbClr val="3E3E3E"/>
                </a:solidFill>
                <a:latin typeface="Palatino Linotype"/>
                <a:cs typeface="Palatino Linotype"/>
              </a:rPr>
              <a:t>queue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using </a:t>
            </a:r>
            <a:r>
              <a:rPr dirty="0" sz="2600" spc="-40" b="1">
                <a:solidFill>
                  <a:srgbClr val="3E3E3E"/>
                </a:solidFill>
                <a:latin typeface="Palatino Linotype"/>
                <a:cs typeface="Palatino Linotype"/>
              </a:rPr>
              <a:t>array,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we can</a:t>
            </a:r>
            <a:r>
              <a:rPr dirty="0" sz="2600" spc="-10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spc="5" b="1">
                <a:solidFill>
                  <a:srgbClr val="3E3E3E"/>
                </a:solidFill>
                <a:latin typeface="Palatino Linotype"/>
                <a:cs typeface="Palatino Linotype"/>
              </a:rPr>
              <a:t>get</a:t>
            </a:r>
            <a:endParaRPr sz="2600">
              <a:latin typeface="Palatino Linotype"/>
              <a:cs typeface="Palatino Linotype"/>
            </a:endParaRPr>
          </a:p>
          <a:p>
            <a:pPr marL="355600">
              <a:lnSpc>
                <a:spcPts val="3245"/>
              </a:lnSpc>
            </a:pPr>
            <a:r>
              <a:rPr dirty="0" sz="2750" spc="-15" b="1" i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600" spc="-1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600" spc="-1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baseline="26143" sz="2550" spc="-22" b="1">
                <a:solidFill>
                  <a:srgbClr val="FF0000"/>
                </a:solidFill>
                <a:latin typeface="Palatino Linotype"/>
                <a:cs typeface="Palatino Linotype"/>
              </a:rPr>
              <a:t>2</a:t>
            </a:r>
            <a:r>
              <a:rPr dirty="0" sz="2600" spc="-15" b="1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dirty="0" sz="2600" spc="-15" b="1" i="1">
                <a:solidFill>
                  <a:srgbClr val="FF0000"/>
                </a:solidFill>
                <a:latin typeface="Palatino Linotype"/>
                <a:cs typeface="Palatino Linotype"/>
              </a:rPr>
              <a:t>m</a:t>
            </a:r>
            <a:r>
              <a:rPr dirty="0" sz="2600" spc="-1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7" y="4407406"/>
            <a:ext cx="7993380" cy="576580"/>
          </a:xfrm>
          <a:custGeom>
            <a:avLst/>
            <a:gdLst/>
            <a:ahLst/>
            <a:cxnLst/>
            <a:rect l="l" t="t" r="r" b="b"/>
            <a:pathLst>
              <a:path w="7993380" h="576579">
                <a:moveTo>
                  <a:pt x="7897368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59"/>
                </a:lnTo>
                <a:lnTo>
                  <a:pt x="7545" y="517430"/>
                </a:lnTo>
                <a:lnTo>
                  <a:pt x="28122" y="547949"/>
                </a:lnTo>
                <a:lnTo>
                  <a:pt x="58641" y="568526"/>
                </a:lnTo>
                <a:lnTo>
                  <a:pt x="96012" y="576072"/>
                </a:lnTo>
                <a:lnTo>
                  <a:pt x="7897368" y="576072"/>
                </a:lnTo>
                <a:lnTo>
                  <a:pt x="7934738" y="568526"/>
                </a:lnTo>
                <a:lnTo>
                  <a:pt x="7965257" y="547949"/>
                </a:lnTo>
                <a:lnTo>
                  <a:pt x="7985834" y="517430"/>
                </a:lnTo>
                <a:lnTo>
                  <a:pt x="7993380" y="480059"/>
                </a:lnTo>
                <a:lnTo>
                  <a:pt x="7993380" y="96012"/>
                </a:lnTo>
                <a:lnTo>
                  <a:pt x="7985834" y="58641"/>
                </a:lnTo>
                <a:lnTo>
                  <a:pt x="7965257" y="28122"/>
                </a:lnTo>
                <a:lnTo>
                  <a:pt x="7934738" y="7545"/>
                </a:lnTo>
                <a:lnTo>
                  <a:pt x="7897368" y="0"/>
                </a:lnTo>
                <a:close/>
              </a:path>
            </a:pathLst>
          </a:custGeom>
          <a:solidFill>
            <a:srgbClr val="ADDFED">
              <a:alpha val="3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2888" y="455688"/>
            <a:ext cx="4075174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3858" y="604775"/>
            <a:ext cx="327532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</a:t>
            </a:r>
            <a:r>
              <a:rPr dirty="0" spc="-10"/>
              <a:t>o</a:t>
            </a:r>
            <a:r>
              <a:rPr dirty="0"/>
              <a:t>m</a:t>
            </a:r>
            <a:r>
              <a:rPr dirty="0" spc="-5"/>
              <a:t>pl</a:t>
            </a:r>
            <a:r>
              <a:rPr dirty="0"/>
              <a:t>ex</a:t>
            </a:r>
            <a:r>
              <a:rPr dirty="0" spc="-5"/>
              <a:t>it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  <p:transition spd="med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7591" y="384047"/>
            <a:ext cx="346252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96511" y="384047"/>
            <a:ext cx="373684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8562" y="532767"/>
            <a:ext cx="57251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Kruskal’s</a:t>
            </a:r>
            <a:r>
              <a:rPr dirty="0" spc="-55"/>
              <a:t> </a:t>
            </a:r>
            <a:r>
              <a:rPr dirty="0" spc="-5"/>
              <a:t>Algorithm</a:t>
            </a:r>
          </a:p>
        </p:txBody>
      </p:sp>
      <p:sp>
        <p:nvSpPr>
          <p:cNvPr id="5" name="object 5"/>
          <p:cNvSpPr/>
          <p:nvPr/>
        </p:nvSpPr>
        <p:spPr>
          <a:xfrm>
            <a:off x="1905761" y="246354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5761" y="246354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82152" y="2460625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8885" y="2448305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4"/>
                </a:moveTo>
                <a:lnTo>
                  <a:pt x="6451" y="132587"/>
                </a:lnTo>
                <a:lnTo>
                  <a:pt x="24657" y="89447"/>
                </a:lnTo>
                <a:lnTo>
                  <a:pt x="52897" y="52897"/>
                </a:lnTo>
                <a:lnTo>
                  <a:pt x="89447" y="24657"/>
                </a:lnTo>
                <a:lnTo>
                  <a:pt x="132587" y="6451"/>
                </a:lnTo>
                <a:lnTo>
                  <a:pt x="180594" y="0"/>
                </a:lnTo>
                <a:lnTo>
                  <a:pt x="228600" y="6451"/>
                </a:lnTo>
                <a:lnTo>
                  <a:pt x="271740" y="24657"/>
                </a:lnTo>
                <a:lnTo>
                  <a:pt x="308290" y="52897"/>
                </a:lnTo>
                <a:lnTo>
                  <a:pt x="336530" y="89447"/>
                </a:lnTo>
                <a:lnTo>
                  <a:pt x="354736" y="132587"/>
                </a:lnTo>
                <a:lnTo>
                  <a:pt x="361188" y="180594"/>
                </a:lnTo>
                <a:lnTo>
                  <a:pt x="354736" y="228600"/>
                </a:lnTo>
                <a:lnTo>
                  <a:pt x="336530" y="271740"/>
                </a:lnTo>
                <a:lnTo>
                  <a:pt x="308290" y="308290"/>
                </a:lnTo>
                <a:lnTo>
                  <a:pt x="271740" y="336530"/>
                </a:lnTo>
                <a:lnTo>
                  <a:pt x="228600" y="354736"/>
                </a:lnTo>
                <a:lnTo>
                  <a:pt x="180594" y="361188"/>
                </a:lnTo>
                <a:lnTo>
                  <a:pt x="132587" y="354736"/>
                </a:lnTo>
                <a:lnTo>
                  <a:pt x="89447" y="336530"/>
                </a:lnTo>
                <a:lnTo>
                  <a:pt x="52897" y="308290"/>
                </a:lnTo>
                <a:lnTo>
                  <a:pt x="24657" y="271740"/>
                </a:lnTo>
                <a:lnTo>
                  <a:pt x="6451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55340" y="244633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8977" y="360197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61502" y="3598862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817" y="360197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5827" y="359886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9661" y="302437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06052" y="302260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0346" y="360197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29505" y="360197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06277" y="3598862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84197" y="449351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59889" y="4491037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37026" y="449351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14115" y="449103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8567" y="2631948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41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27098" y="4670297"/>
            <a:ext cx="1717675" cy="0"/>
          </a:xfrm>
          <a:custGeom>
            <a:avLst/>
            <a:gdLst/>
            <a:ahLst/>
            <a:cxnLst/>
            <a:rect l="l" t="t" r="r" b="b"/>
            <a:pathLst>
              <a:path w="1717675" h="0">
                <a:moveTo>
                  <a:pt x="0" y="0"/>
                </a:moveTo>
                <a:lnTo>
                  <a:pt x="171754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91767" y="376885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92451" y="3768852"/>
            <a:ext cx="1426845" cy="0"/>
          </a:xfrm>
          <a:custGeom>
            <a:avLst/>
            <a:gdLst/>
            <a:ahLst/>
            <a:cxnLst/>
            <a:rect l="l" t="t" r="r" b="b"/>
            <a:pathLst>
              <a:path w="1426845" h="0">
                <a:moveTo>
                  <a:pt x="0" y="0"/>
                </a:moveTo>
                <a:lnTo>
                  <a:pt x="14264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80103" y="3768852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2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78735" y="3268979"/>
            <a:ext cx="567055" cy="416559"/>
          </a:xfrm>
          <a:custGeom>
            <a:avLst/>
            <a:gdLst/>
            <a:ahLst/>
            <a:cxnLst/>
            <a:rect l="l" t="t" r="r" b="b"/>
            <a:pathLst>
              <a:path w="567055" h="416560">
                <a:moveTo>
                  <a:pt x="0" y="416052"/>
                </a:moveTo>
                <a:lnTo>
                  <a:pt x="5669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77895" y="3241548"/>
            <a:ext cx="638810" cy="388620"/>
          </a:xfrm>
          <a:custGeom>
            <a:avLst/>
            <a:gdLst/>
            <a:ahLst/>
            <a:cxnLst/>
            <a:rect l="l" t="t" r="r" b="b"/>
            <a:pathLst>
              <a:path w="638810" h="388620">
                <a:moveTo>
                  <a:pt x="0" y="0"/>
                </a:moveTo>
                <a:lnTo>
                  <a:pt x="638556" y="3886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21663" y="2781300"/>
            <a:ext cx="786765" cy="848994"/>
          </a:xfrm>
          <a:custGeom>
            <a:avLst/>
            <a:gdLst/>
            <a:ahLst/>
            <a:cxnLst/>
            <a:rect l="l" t="t" r="r" b="b"/>
            <a:pathLst>
              <a:path w="786764" h="848995">
                <a:moveTo>
                  <a:pt x="786384" y="0"/>
                </a:moveTo>
                <a:lnTo>
                  <a:pt x="0" y="8488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16452" y="2702051"/>
            <a:ext cx="885825" cy="928369"/>
          </a:xfrm>
          <a:custGeom>
            <a:avLst/>
            <a:gdLst/>
            <a:ahLst/>
            <a:cxnLst/>
            <a:rect l="l" t="t" r="r" b="b"/>
            <a:pathLst>
              <a:path w="885825" h="928370">
                <a:moveTo>
                  <a:pt x="0" y="0"/>
                </a:moveTo>
                <a:lnTo>
                  <a:pt x="885444" y="9281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36903" y="3907535"/>
            <a:ext cx="512445" cy="623570"/>
          </a:xfrm>
          <a:custGeom>
            <a:avLst/>
            <a:gdLst/>
            <a:ahLst/>
            <a:cxnLst/>
            <a:rect l="l" t="t" r="r" b="b"/>
            <a:pathLst>
              <a:path w="512444" h="623570">
                <a:moveTo>
                  <a:pt x="0" y="0"/>
                </a:moveTo>
                <a:lnTo>
                  <a:pt x="512064" y="6233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48684" y="3934967"/>
            <a:ext cx="553720" cy="609600"/>
          </a:xfrm>
          <a:custGeom>
            <a:avLst/>
            <a:gdLst/>
            <a:ahLst/>
            <a:cxnLst/>
            <a:rect l="l" t="t" r="r" b="b"/>
            <a:pathLst>
              <a:path w="553720" h="609600">
                <a:moveTo>
                  <a:pt x="553212" y="0"/>
                </a:moveTo>
                <a:lnTo>
                  <a:pt x="0" y="6095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15083" y="3962400"/>
            <a:ext cx="68580" cy="539750"/>
          </a:xfrm>
          <a:custGeom>
            <a:avLst/>
            <a:gdLst/>
            <a:ahLst/>
            <a:cxnLst/>
            <a:rect l="l" t="t" r="r" b="b"/>
            <a:pathLst>
              <a:path w="68580" h="539750">
                <a:moveTo>
                  <a:pt x="68580" y="0"/>
                </a:moveTo>
                <a:lnTo>
                  <a:pt x="0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27703" y="3948684"/>
            <a:ext cx="109855" cy="553720"/>
          </a:xfrm>
          <a:custGeom>
            <a:avLst/>
            <a:gdLst/>
            <a:ahLst/>
            <a:cxnLst/>
            <a:rect l="l" t="t" r="r" b="b"/>
            <a:pathLst>
              <a:path w="109854" h="553720">
                <a:moveTo>
                  <a:pt x="0" y="0"/>
                </a:moveTo>
                <a:lnTo>
                  <a:pt x="109728" y="5532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15895" y="2756916"/>
            <a:ext cx="445134" cy="318770"/>
          </a:xfrm>
          <a:custGeom>
            <a:avLst/>
            <a:gdLst/>
            <a:ahLst/>
            <a:cxnLst/>
            <a:rect l="l" t="t" r="r" b="b"/>
            <a:pathLst>
              <a:path w="445135" h="318769">
                <a:moveTo>
                  <a:pt x="0" y="0"/>
                </a:moveTo>
                <a:lnTo>
                  <a:pt x="445008" y="3185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23032" y="2781300"/>
            <a:ext cx="425450" cy="280670"/>
          </a:xfrm>
          <a:custGeom>
            <a:avLst/>
            <a:gdLst/>
            <a:ahLst/>
            <a:cxnLst/>
            <a:rect l="l" t="t" r="r" b="b"/>
            <a:pathLst>
              <a:path w="425450" h="280669">
                <a:moveTo>
                  <a:pt x="425195" y="0"/>
                </a:moveTo>
                <a:lnTo>
                  <a:pt x="0" y="2804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634614" y="237642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2133" y="281464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79004" y="375128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02678" y="324009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13842" y="410376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78931" y="460867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08936" y="3519606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50228" y="412281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13671" y="2981459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78998" y="297679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90203" y="410396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71052" y="3598862"/>
            <a:ext cx="226060" cy="702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600" spc="-5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02785" y="374378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10665" y="2691609"/>
            <a:ext cx="127000" cy="74676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600" spc="-5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87958" y="5374385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121727" y="5540438"/>
            <a:ext cx="27597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edges included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79676" y="4652771"/>
            <a:ext cx="1655445" cy="0"/>
          </a:xfrm>
          <a:custGeom>
            <a:avLst/>
            <a:gdLst/>
            <a:ahLst/>
            <a:cxnLst/>
            <a:rect l="l" t="t" r="r" b="b"/>
            <a:pathLst>
              <a:path w="1655445" h="0">
                <a:moveTo>
                  <a:pt x="0" y="0"/>
                </a:moveTo>
                <a:lnTo>
                  <a:pt x="16550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88642" y="3292602"/>
            <a:ext cx="548640" cy="411480"/>
          </a:xfrm>
          <a:custGeom>
            <a:avLst/>
            <a:gdLst/>
            <a:ahLst/>
            <a:cxnLst/>
            <a:rect l="l" t="t" r="r" b="b"/>
            <a:pathLst>
              <a:path w="548639" h="411479">
                <a:moveTo>
                  <a:pt x="548640" y="0"/>
                </a:moveTo>
                <a:lnTo>
                  <a:pt x="0" y="41148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71522" y="2637282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20" h="0">
                <a:moveTo>
                  <a:pt x="0" y="0"/>
                </a:moveTo>
                <a:lnTo>
                  <a:pt x="1036319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47921" y="3947921"/>
            <a:ext cx="563880" cy="609600"/>
          </a:xfrm>
          <a:custGeom>
            <a:avLst/>
            <a:gdLst/>
            <a:ahLst/>
            <a:cxnLst/>
            <a:rect l="l" t="t" r="r" b="b"/>
            <a:pathLst>
              <a:path w="563879" h="609600">
                <a:moveTo>
                  <a:pt x="563879" y="0"/>
                </a:moveTo>
                <a:lnTo>
                  <a:pt x="0" y="60960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02202" y="378028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29561" y="3934205"/>
            <a:ext cx="79375" cy="562610"/>
          </a:xfrm>
          <a:custGeom>
            <a:avLst/>
            <a:gdLst/>
            <a:ahLst/>
            <a:cxnLst/>
            <a:rect l="l" t="t" r="r" b="b"/>
            <a:pathLst>
              <a:path w="79375" h="562610">
                <a:moveTo>
                  <a:pt x="79248" y="0"/>
                </a:moveTo>
                <a:lnTo>
                  <a:pt x="0" y="562356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41042" y="2759201"/>
            <a:ext cx="424180" cy="327660"/>
          </a:xfrm>
          <a:custGeom>
            <a:avLst/>
            <a:gdLst/>
            <a:ahLst/>
            <a:cxnLst/>
            <a:rect l="l" t="t" r="r" b="b"/>
            <a:pathLst>
              <a:path w="424180" h="327660">
                <a:moveTo>
                  <a:pt x="0" y="0"/>
                </a:moveTo>
                <a:lnTo>
                  <a:pt x="423672" y="32766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189482" y="378028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72455" y="2394204"/>
            <a:ext cx="3189731" cy="2153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31308" y="2375928"/>
            <a:ext cx="3326891" cy="2238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219700" y="2421635"/>
            <a:ext cx="3095244" cy="2058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219700" y="2421635"/>
            <a:ext cx="3095625" cy="2059305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2984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4"/>
              </a:spcBef>
            </a:pPr>
            <a:r>
              <a:rPr dirty="0" sz="1800">
                <a:latin typeface="Palatino Linotype"/>
                <a:cs typeface="Palatino Linotype"/>
              </a:rPr>
              <a:t>Also </a:t>
            </a:r>
            <a:r>
              <a:rPr dirty="0" sz="1800" spc="-5">
                <a:latin typeface="Palatino Linotype"/>
                <a:cs typeface="Palatino Linotype"/>
              </a:rPr>
              <a:t>Greedy</a:t>
            </a:r>
            <a:r>
              <a:rPr dirty="0" sz="1800" spc="-1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strategy:</a:t>
            </a:r>
            <a:endParaRPr sz="1800">
              <a:latin typeface="Palatino Linotype"/>
              <a:cs typeface="Palatino Linotype"/>
            </a:endParaRPr>
          </a:p>
          <a:p>
            <a:pPr marL="90805" marR="8636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Palatino Linotype"/>
                <a:cs typeface="Palatino Linotype"/>
              </a:rPr>
              <a:t>From the </a:t>
            </a:r>
            <a:r>
              <a:rPr dirty="0" sz="1800">
                <a:latin typeface="Palatino Linotype"/>
                <a:cs typeface="Palatino Linotype"/>
              </a:rPr>
              <a:t>set of </a:t>
            </a:r>
            <a:r>
              <a:rPr dirty="0" sz="1800" spc="-5">
                <a:latin typeface="Palatino Linotype"/>
                <a:cs typeface="Palatino Linotype"/>
              </a:rPr>
              <a:t>edges not </a:t>
            </a:r>
            <a:r>
              <a:rPr dirty="0" sz="1800" spc="-15">
                <a:latin typeface="Palatino Linotype"/>
                <a:cs typeface="Palatino Linotype"/>
              </a:rPr>
              <a:t>yet  </a:t>
            </a:r>
            <a:r>
              <a:rPr dirty="0" sz="1800" spc="-5">
                <a:latin typeface="Palatino Linotype"/>
                <a:cs typeface="Palatino Linotype"/>
              </a:rPr>
              <a:t>included </a:t>
            </a:r>
            <a:r>
              <a:rPr dirty="0" sz="1800">
                <a:latin typeface="Palatino Linotype"/>
                <a:cs typeface="Palatino Linotype"/>
              </a:rPr>
              <a:t>in </a:t>
            </a:r>
            <a:r>
              <a:rPr dirty="0" sz="1800" spc="-5">
                <a:latin typeface="Palatino Linotype"/>
                <a:cs typeface="Palatino Linotype"/>
              </a:rPr>
              <a:t>the partially  built </a:t>
            </a:r>
            <a:r>
              <a:rPr dirty="0" sz="1800" spc="-35">
                <a:latin typeface="Palatino Linotype"/>
                <a:cs typeface="Palatino Linotype"/>
              </a:rPr>
              <a:t>MST, </a:t>
            </a:r>
            <a:r>
              <a:rPr dirty="0" sz="1800">
                <a:latin typeface="Palatino Linotype"/>
                <a:cs typeface="Palatino Linotype"/>
              </a:rPr>
              <a:t>select </a:t>
            </a:r>
            <a:r>
              <a:rPr dirty="0" sz="1800" spc="-5">
                <a:latin typeface="Palatino Linotype"/>
                <a:cs typeface="Palatino Linotype"/>
              </a:rPr>
              <a:t>the edge  with the minimal </a:t>
            </a:r>
            <a:r>
              <a:rPr dirty="0" sz="1800" spc="-10">
                <a:latin typeface="Palatino Linotype"/>
                <a:cs typeface="Palatino Linotype"/>
              </a:rPr>
              <a:t>weight,  </a:t>
            </a:r>
            <a:r>
              <a:rPr dirty="0" sz="1800" spc="-5">
                <a:latin typeface="Palatino Linotype"/>
                <a:cs typeface="Palatino Linotype"/>
              </a:rPr>
              <a:t>that </a:t>
            </a:r>
            <a:r>
              <a:rPr dirty="0" sz="1800">
                <a:latin typeface="Palatino Linotype"/>
                <a:cs typeface="Palatino Linotype"/>
              </a:rPr>
              <a:t>is, local </a:t>
            </a:r>
            <a:r>
              <a:rPr dirty="0" sz="1800" spc="-5">
                <a:latin typeface="Palatino Linotype"/>
                <a:cs typeface="Palatino Linotype"/>
              </a:rPr>
              <a:t>optimal, </a:t>
            </a:r>
            <a:r>
              <a:rPr dirty="0" sz="1800">
                <a:latin typeface="Palatino Linotype"/>
                <a:cs typeface="Palatino Linotype"/>
              </a:rPr>
              <a:t>in  </a:t>
            </a:r>
            <a:r>
              <a:rPr dirty="0" sz="1800" spc="-5">
                <a:latin typeface="Palatino Linotype"/>
                <a:cs typeface="Palatino Linotype"/>
              </a:rPr>
              <a:t>another</a:t>
            </a:r>
            <a:r>
              <a:rPr dirty="0" sz="1800" spc="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sense.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  <p:transition spd="med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6602730" cy="38798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Undirected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Symmetric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Digraph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DFS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skeleton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Biconnected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Components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Articulation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Point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Bridge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Other undirected graph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Orientation for undirected</a:t>
            </a:r>
            <a:r>
              <a:rPr dirty="0" sz="24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graphs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based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 graph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traversal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3828" y="0"/>
            <a:ext cx="442874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6523" y="699516"/>
            <a:ext cx="53279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7463" y="112800"/>
            <a:ext cx="452818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527050">
              <a:lnSpc>
                <a:spcPct val="100600"/>
              </a:lnSpc>
              <a:spcBef>
                <a:spcPts val="65"/>
              </a:spcBef>
            </a:pPr>
            <a:r>
              <a:rPr dirty="0"/>
              <a:t>Key </a:t>
            </a:r>
            <a:r>
              <a:rPr dirty="0" spc="-5"/>
              <a:t>Issue in  </a:t>
            </a:r>
            <a:r>
              <a:rPr dirty="0"/>
              <a:t>Im</a:t>
            </a:r>
            <a:r>
              <a:rPr dirty="0" spc="-5"/>
              <a:t>pl</a:t>
            </a:r>
            <a:r>
              <a:rPr dirty="0"/>
              <a:t>eme</a:t>
            </a:r>
            <a:r>
              <a:rPr dirty="0" spc="-5"/>
              <a:t>nt</a:t>
            </a:r>
            <a:r>
              <a:rPr dirty="0"/>
              <a:t>a</a:t>
            </a:r>
            <a:r>
              <a:rPr dirty="0" spc="-5"/>
              <a:t>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7352" y="1902904"/>
            <a:ext cx="8223250" cy="38201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5080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How to know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insertion of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edge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will result  in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cycle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efficiently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?</a:t>
            </a:r>
            <a:endParaRPr sz="3000">
              <a:latin typeface="Palatino Linotype"/>
              <a:cs typeface="Palatino Linotype"/>
            </a:endParaRPr>
          </a:p>
          <a:p>
            <a:pPr marL="355600" marR="820419" indent="-342900">
              <a:lnSpc>
                <a:spcPts val="324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correctness: the two endpoints of the  selected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edge </a:t>
            </a:r>
            <a:r>
              <a:rPr dirty="0" sz="3000" b="1" i="1">
                <a:solidFill>
                  <a:srgbClr val="2F5897"/>
                </a:solidFill>
                <a:latin typeface="Palatino Linotype"/>
                <a:cs typeface="Palatino Linotype"/>
              </a:rPr>
              <a:t>can 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not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 the same  connected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components.</a:t>
            </a:r>
            <a:endParaRPr sz="3000">
              <a:latin typeface="Palatino Linotype"/>
              <a:cs typeface="Palatino Linotype"/>
            </a:endParaRPr>
          </a:p>
          <a:p>
            <a:pPr algn="just" marL="355600" marR="5080" indent="-342900">
              <a:lnSpc>
                <a:spcPts val="3240"/>
              </a:lnSpc>
              <a:spcBef>
                <a:spcPts val="18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the efficiency: connected components are  implemented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dynamic equivalence classes  using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union-find.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391" y="0"/>
            <a:ext cx="346252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20311" y="0"/>
            <a:ext cx="4043171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5707" y="699516"/>
            <a:ext cx="466953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624330" marR="5080" indent="-1004569">
              <a:lnSpc>
                <a:spcPct val="100600"/>
              </a:lnSpc>
              <a:spcBef>
                <a:spcPts val="65"/>
              </a:spcBef>
            </a:pPr>
            <a:r>
              <a:rPr dirty="0" spc="-35"/>
              <a:t>Kruskal’s </a:t>
            </a:r>
            <a:r>
              <a:rPr dirty="0" spc="-5"/>
              <a:t>Algorithm:  the</a:t>
            </a:r>
            <a:r>
              <a:rPr dirty="0"/>
              <a:t> </a:t>
            </a:r>
            <a:r>
              <a:rPr dirty="0" spc="-5"/>
              <a:t>Procedure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kruskalMST(G,n,F)</a:t>
            </a:r>
            <a:r>
              <a:rPr dirty="0" spc="-45"/>
              <a:t> </a:t>
            </a:r>
            <a:r>
              <a:rPr dirty="0" spc="-5"/>
              <a:t>//</a:t>
            </a:r>
            <a:r>
              <a:rPr dirty="0" sz="1800" spc="-5">
                <a:solidFill>
                  <a:srgbClr val="000099"/>
                </a:solidFill>
              </a:rPr>
              <a:t>outline</a:t>
            </a:r>
            <a:endParaRPr sz="1800"/>
          </a:p>
          <a:p>
            <a:pPr marL="609600" indent="-596900">
              <a:lnSpc>
                <a:spcPct val="100000"/>
              </a:lnSpc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/>
              <a:t>int</a:t>
            </a:r>
            <a:r>
              <a:rPr dirty="0" spc="-20"/>
              <a:t> </a:t>
            </a:r>
            <a:r>
              <a:rPr dirty="0"/>
              <a:t>count;</a:t>
            </a:r>
          </a:p>
          <a:p>
            <a:pPr marL="579120" indent="-566420">
              <a:lnSpc>
                <a:spcPct val="100000"/>
              </a:lnSpc>
              <a:spcBef>
                <a:spcPts val="200"/>
              </a:spcBef>
              <a:buClr>
                <a:srgbClr val="3E3E3E"/>
              </a:buClr>
              <a:buSzPct val="111111"/>
              <a:buFont typeface="Arial"/>
              <a:buChar char="•"/>
              <a:tabLst>
                <a:tab pos="579120" algn="l"/>
                <a:tab pos="579755" algn="l"/>
              </a:tabLst>
            </a:pPr>
            <a:r>
              <a:rPr dirty="0" u="heavy" sz="1800" spc="-21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heavy" sz="1800" spc="-5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Build </a:t>
            </a:r>
            <a:r>
              <a:rPr dirty="0" u="heavy" sz="180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a </a:t>
            </a:r>
            <a:r>
              <a:rPr dirty="0" u="heavy" sz="1800" spc="-5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minimizing priority </a:t>
            </a:r>
            <a:r>
              <a:rPr dirty="0" u="heavy" sz="180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queue, pq, </a:t>
            </a:r>
            <a:r>
              <a:rPr dirty="0" u="heavy" sz="1800" spc="-5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of edges of </a:t>
            </a:r>
            <a:r>
              <a:rPr dirty="0" u="heavy" sz="180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G, </a:t>
            </a:r>
            <a:r>
              <a:rPr dirty="0" u="heavy" sz="1800" spc="-5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prioritized </a:t>
            </a:r>
            <a:r>
              <a:rPr dirty="0" u="heavy" sz="180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by</a:t>
            </a:r>
            <a:r>
              <a:rPr dirty="0" u="heavy" sz="1800" spc="55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heavy" sz="1800" spc="-5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</a:rPr>
              <a:t>weight.</a:t>
            </a:r>
            <a:endParaRPr sz="1800"/>
          </a:p>
          <a:p>
            <a:pPr marL="354965" marR="5080" indent="-342265">
              <a:lnSpc>
                <a:spcPct val="80000"/>
              </a:lnSpc>
              <a:spcBef>
                <a:spcPts val="475"/>
              </a:spcBef>
              <a:buClr>
                <a:srgbClr val="000099"/>
              </a:buClr>
              <a:buFont typeface="Arial"/>
              <a:buChar char="•"/>
              <a:tabLst>
                <a:tab pos="640080" algn="l"/>
                <a:tab pos="640715" algn="l"/>
              </a:tabLst>
            </a:pPr>
            <a:r>
              <a:rPr dirty="0" b="0">
                <a:solidFill>
                  <a:srgbClr val="000000"/>
                </a:solidFill>
              </a:rPr>
              <a:t>	</a:t>
            </a:r>
            <a:r>
              <a:rPr dirty="0" sz="1800" spc="-5">
                <a:solidFill>
                  <a:srgbClr val="000099"/>
                </a:solidFill>
              </a:rPr>
              <a:t>Initialize </a:t>
            </a:r>
            <a:r>
              <a:rPr dirty="0" sz="1800">
                <a:solidFill>
                  <a:srgbClr val="000099"/>
                </a:solidFill>
              </a:rPr>
              <a:t>a Union-Find structure, sets, in which each </a:t>
            </a:r>
            <a:r>
              <a:rPr dirty="0" sz="1800" spc="-5">
                <a:solidFill>
                  <a:srgbClr val="000099"/>
                </a:solidFill>
              </a:rPr>
              <a:t>vertex of </a:t>
            </a:r>
            <a:r>
              <a:rPr dirty="0" sz="1800">
                <a:solidFill>
                  <a:srgbClr val="000099"/>
                </a:solidFill>
              </a:rPr>
              <a:t>G is in its </a:t>
            </a:r>
            <a:r>
              <a:rPr dirty="0" sz="1800" spc="-5">
                <a:solidFill>
                  <a:srgbClr val="000099"/>
                </a:solidFill>
              </a:rPr>
              <a:t>own  </a:t>
            </a:r>
            <a:r>
              <a:rPr dirty="0" sz="1800">
                <a:solidFill>
                  <a:srgbClr val="000099"/>
                </a:solidFill>
              </a:rPr>
              <a:t>set.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234315" y="3155505"/>
            <a:ext cx="4878070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5" b="1">
                <a:solidFill>
                  <a:srgbClr val="3E3E3E"/>
                </a:solidFill>
                <a:latin typeface="Palatino Linotype"/>
                <a:cs typeface="Palatino Linotype"/>
              </a:rPr>
              <a:t>F=</a:t>
            </a:r>
            <a:r>
              <a:rPr dirty="0" sz="2000" spc="-15" b="1">
                <a:solidFill>
                  <a:srgbClr val="3E3E3E"/>
                </a:solidFill>
                <a:latin typeface="Symbol"/>
                <a:cs typeface="Symbol"/>
              </a:rPr>
              <a:t></a:t>
            </a:r>
            <a:r>
              <a:rPr dirty="0" sz="2000" spc="-1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  <a:p>
            <a:pPr marL="609600" indent="-596900">
              <a:lnSpc>
                <a:spcPct val="100000"/>
              </a:lnSpc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while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(isEmpty(pq)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==</a:t>
            </a:r>
            <a:r>
              <a:rPr dirty="0" sz="2000" spc="-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false)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vwEdge =</a:t>
            </a:r>
            <a:r>
              <a:rPr dirty="0" sz="2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getMin(pq);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deleteMin(pq);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vSet = find(sets,</a:t>
            </a:r>
            <a:r>
              <a:rPr dirty="0" sz="2000" spc="-1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vwEdge.from);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wSet = find(sets,</a:t>
            </a:r>
            <a:r>
              <a:rPr dirty="0" sz="2000" spc="-1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vwEdge.to);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(vSet </a:t>
            </a:r>
            <a:r>
              <a:rPr dirty="0" sz="2000" b="1">
                <a:solidFill>
                  <a:srgbClr val="3E3E3E"/>
                </a:solidFill>
                <a:latin typeface="Symbol"/>
                <a:cs typeface="Symbol"/>
              </a:rPr>
              <a:t></a:t>
            </a:r>
            <a:r>
              <a:rPr dirty="0" sz="2000" spc="-5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wSet)</a:t>
            </a:r>
            <a:endParaRPr sz="2000">
              <a:latin typeface="Palatino Linotype"/>
              <a:cs typeface="Palatino Linotype"/>
            </a:endParaRPr>
          </a:p>
          <a:p>
            <a:pPr marL="1117600" indent="-1104900">
              <a:lnSpc>
                <a:spcPct val="100000"/>
              </a:lnSpc>
              <a:buFont typeface="Arial"/>
              <a:buChar char="•"/>
              <a:tabLst>
                <a:tab pos="1116965" algn="l"/>
                <a:tab pos="1117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Add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vwEdge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dirty="0" sz="20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F;</a:t>
            </a:r>
            <a:endParaRPr sz="2000">
              <a:latin typeface="Palatino Linotype"/>
              <a:cs typeface="Palatino Linotype"/>
            </a:endParaRPr>
          </a:p>
          <a:p>
            <a:pPr marL="1117600" indent="-1104900">
              <a:lnSpc>
                <a:spcPct val="100000"/>
              </a:lnSpc>
              <a:buFont typeface="Arial"/>
              <a:buChar char="•"/>
              <a:tabLst>
                <a:tab pos="1116965" algn="l"/>
                <a:tab pos="1117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union(sets, vSet,</a:t>
            </a:r>
            <a:r>
              <a:rPr dirty="0" sz="2000" spc="-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wSet)</a:t>
            </a:r>
            <a:endParaRPr sz="2000">
              <a:latin typeface="Palatino Linotype"/>
              <a:cs typeface="Palatino Linotype"/>
            </a:endParaRPr>
          </a:p>
          <a:p>
            <a:pPr marL="609600" indent="-596900">
              <a:lnSpc>
                <a:spcPct val="100000"/>
              </a:lnSpc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77205" y="2708910"/>
            <a:ext cx="823594" cy="1304290"/>
          </a:xfrm>
          <a:custGeom>
            <a:avLst/>
            <a:gdLst/>
            <a:ahLst/>
            <a:cxnLst/>
            <a:rect l="l" t="t" r="r" b="b"/>
            <a:pathLst>
              <a:path w="823595" h="1304289">
                <a:moveTo>
                  <a:pt x="0" y="0"/>
                </a:moveTo>
                <a:lnTo>
                  <a:pt x="823429" y="1304124"/>
                </a:lnTo>
              </a:path>
            </a:pathLst>
          </a:custGeom>
          <a:ln w="19812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19824" y="3936168"/>
            <a:ext cx="121488" cy="141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53455" y="4195571"/>
            <a:ext cx="3086098" cy="707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36691" y="4201667"/>
            <a:ext cx="3162299" cy="760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07735" y="4149725"/>
            <a:ext cx="3025140" cy="646430"/>
          </a:xfrm>
          <a:prstGeom prst="rect">
            <a:avLst/>
          </a:prstGeom>
          <a:solidFill>
            <a:srgbClr val="CCFFCC"/>
          </a:solidFill>
          <a:ln w="34747">
            <a:solidFill>
              <a:srgbClr val="99CC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1440" marR="97155">
              <a:lnSpc>
                <a:spcPct val="101099"/>
              </a:lnSpc>
              <a:spcBef>
                <a:spcPts val="215"/>
              </a:spcBef>
            </a:pPr>
            <a:r>
              <a:rPr dirty="0" sz="1800" spc="-5">
                <a:latin typeface="Palatino Linotype"/>
                <a:cs typeface="Palatino Linotype"/>
              </a:rPr>
              <a:t>Simply sorting, the </a:t>
            </a:r>
            <a:r>
              <a:rPr dirty="0" sz="1800">
                <a:latin typeface="Palatino Linotype"/>
                <a:cs typeface="Palatino Linotype"/>
              </a:rPr>
              <a:t>cost </a:t>
            </a:r>
            <a:r>
              <a:rPr dirty="0" sz="1800" spc="-5">
                <a:latin typeface="Palatino Linotype"/>
                <a:cs typeface="Palatino Linotype"/>
              </a:rPr>
              <a:t>will  be</a:t>
            </a:r>
            <a:r>
              <a:rPr dirty="0" sz="180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Symbol"/>
                <a:cs typeface="Symbol"/>
              </a:rPr>
              <a:t>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m</a:t>
            </a:r>
            <a:r>
              <a:rPr dirty="0" sz="1800" spc="-5">
                <a:latin typeface="Palatino Linotype"/>
                <a:cs typeface="Palatino Linotype"/>
              </a:rPr>
              <a:t>log</a:t>
            </a:r>
            <a:r>
              <a:rPr dirty="0" sz="1800" spc="-5" i="1">
                <a:latin typeface="Palatino Linotype"/>
                <a:cs typeface="Palatino Linotype"/>
              </a:rPr>
              <a:t>m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  <p:transition spd="med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4895" y="384047"/>
            <a:ext cx="32430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51959" y="384047"/>
            <a:ext cx="305561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5835" y="532767"/>
            <a:ext cx="46723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Prim </a:t>
            </a:r>
            <a:r>
              <a:rPr dirty="0"/>
              <a:t>vs.</a:t>
            </a:r>
            <a:r>
              <a:rPr dirty="0" spc="-95"/>
              <a:t> </a:t>
            </a:r>
            <a:r>
              <a:rPr dirty="0" spc="-5"/>
              <a:t>Kruskal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755255" cy="332232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Lower bound for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MST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correct </a:t>
            </a: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MST,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 in the graph should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examined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least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once.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lower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bound is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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7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5000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), which is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better?</a:t>
            </a:r>
            <a:endParaRPr sz="3000">
              <a:latin typeface="Palatino Linotype"/>
              <a:cs typeface="Palatino Linotype"/>
            </a:endParaRPr>
          </a:p>
          <a:p>
            <a:pPr lvl="1" marL="756285" marR="7620" indent="-286385">
              <a:lnSpc>
                <a:spcPct val="100000"/>
              </a:lnSpc>
              <a:spcBef>
                <a:spcPts val="5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Generally speaking, depends on the density of edge  of the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graph.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8408" y="4652771"/>
            <a:ext cx="431291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25390" y="3842765"/>
            <a:ext cx="1728470" cy="1905"/>
          </a:xfrm>
          <a:custGeom>
            <a:avLst/>
            <a:gdLst/>
            <a:ahLst/>
            <a:cxnLst/>
            <a:rect l="l" t="t" r="r" b="b"/>
            <a:pathLst>
              <a:path w="1728470" h="1904">
                <a:moveTo>
                  <a:pt x="0" y="0"/>
                </a:moveTo>
                <a:lnTo>
                  <a:pt x="1728216" y="152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5390" y="5854446"/>
            <a:ext cx="1732914" cy="9525"/>
          </a:xfrm>
          <a:custGeom>
            <a:avLst/>
            <a:gdLst/>
            <a:ahLst/>
            <a:cxnLst/>
            <a:rect l="l" t="t" r="r" b="b"/>
            <a:pathLst>
              <a:path w="1732915" h="9525">
                <a:moveTo>
                  <a:pt x="0" y="9143"/>
                </a:moveTo>
                <a:lnTo>
                  <a:pt x="1732788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20134" y="3865626"/>
            <a:ext cx="797560" cy="909955"/>
          </a:xfrm>
          <a:custGeom>
            <a:avLst/>
            <a:gdLst/>
            <a:ahLst/>
            <a:cxnLst/>
            <a:rect l="l" t="t" r="r" b="b"/>
            <a:pathLst>
              <a:path w="797560" h="909954">
                <a:moveTo>
                  <a:pt x="797051" y="0"/>
                </a:moveTo>
                <a:lnTo>
                  <a:pt x="0" y="90982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32326" y="4854702"/>
            <a:ext cx="795655" cy="951230"/>
          </a:xfrm>
          <a:custGeom>
            <a:avLst/>
            <a:gdLst/>
            <a:ahLst/>
            <a:cxnLst/>
            <a:rect l="l" t="t" r="r" b="b"/>
            <a:pathLst>
              <a:path w="795654" h="951229">
                <a:moveTo>
                  <a:pt x="0" y="0"/>
                </a:moveTo>
                <a:lnTo>
                  <a:pt x="795528" y="950976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89242" y="4897373"/>
            <a:ext cx="765175" cy="925194"/>
          </a:xfrm>
          <a:custGeom>
            <a:avLst/>
            <a:gdLst/>
            <a:ahLst/>
            <a:cxnLst/>
            <a:rect l="l" t="t" r="r" b="b"/>
            <a:pathLst>
              <a:path w="765175" h="925195">
                <a:moveTo>
                  <a:pt x="765048" y="0"/>
                </a:moveTo>
                <a:lnTo>
                  <a:pt x="0" y="925068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37582" y="4831841"/>
            <a:ext cx="1702435" cy="1905"/>
          </a:xfrm>
          <a:custGeom>
            <a:avLst/>
            <a:gdLst/>
            <a:ahLst/>
            <a:cxnLst/>
            <a:rect l="l" t="t" r="r" b="b"/>
            <a:pathLst>
              <a:path w="1702434" h="1904">
                <a:moveTo>
                  <a:pt x="0" y="0"/>
                </a:moveTo>
                <a:lnTo>
                  <a:pt x="1702308" y="152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61809" y="4821173"/>
            <a:ext cx="769620" cy="1905"/>
          </a:xfrm>
          <a:custGeom>
            <a:avLst/>
            <a:gdLst/>
            <a:ahLst/>
            <a:cxnLst/>
            <a:rect l="l" t="t" r="r" b="b"/>
            <a:pathLst>
              <a:path w="769620" h="1904">
                <a:moveTo>
                  <a:pt x="0" y="0"/>
                </a:moveTo>
                <a:lnTo>
                  <a:pt x="769620" y="1524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9002" y="3886961"/>
            <a:ext cx="5080" cy="902335"/>
          </a:xfrm>
          <a:custGeom>
            <a:avLst/>
            <a:gdLst/>
            <a:ahLst/>
            <a:cxnLst/>
            <a:rect l="l" t="t" r="r" b="b"/>
            <a:pathLst>
              <a:path w="5079" h="902335">
                <a:moveTo>
                  <a:pt x="0" y="0"/>
                </a:moveTo>
                <a:lnTo>
                  <a:pt x="4572" y="902208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761" y="4877561"/>
            <a:ext cx="3175" cy="990600"/>
          </a:xfrm>
          <a:custGeom>
            <a:avLst/>
            <a:gdLst/>
            <a:ahLst/>
            <a:cxnLst/>
            <a:rect l="l" t="t" r="r" b="b"/>
            <a:pathLst>
              <a:path w="3175" h="990600">
                <a:moveTo>
                  <a:pt x="3048" y="0"/>
                </a:moveTo>
                <a:lnTo>
                  <a:pt x="0" y="9906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96278" y="3915917"/>
            <a:ext cx="0" cy="848994"/>
          </a:xfrm>
          <a:custGeom>
            <a:avLst/>
            <a:gdLst/>
            <a:ahLst/>
            <a:cxnLst/>
            <a:rect l="l" t="t" r="r" b="b"/>
            <a:pathLst>
              <a:path w="0" h="848995">
                <a:moveTo>
                  <a:pt x="0" y="0"/>
                </a:moveTo>
                <a:lnTo>
                  <a:pt x="0" y="84886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09993" y="4866894"/>
            <a:ext cx="12700" cy="922019"/>
          </a:xfrm>
          <a:custGeom>
            <a:avLst/>
            <a:gdLst/>
            <a:ahLst/>
            <a:cxnLst/>
            <a:rect l="l" t="t" r="r" b="b"/>
            <a:pathLst>
              <a:path w="12700" h="922020">
                <a:moveTo>
                  <a:pt x="12192" y="0"/>
                </a:moveTo>
                <a:lnTo>
                  <a:pt x="0" y="92201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7958" y="3865626"/>
            <a:ext cx="2687320" cy="943610"/>
          </a:xfrm>
          <a:custGeom>
            <a:avLst/>
            <a:gdLst/>
            <a:ahLst/>
            <a:cxnLst/>
            <a:rect l="l" t="t" r="r" b="b"/>
            <a:pathLst>
              <a:path w="2687320" h="943610">
                <a:moveTo>
                  <a:pt x="0" y="0"/>
                </a:moveTo>
                <a:lnTo>
                  <a:pt x="2686812" y="94335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25390" y="3876294"/>
            <a:ext cx="1742439" cy="932815"/>
          </a:xfrm>
          <a:custGeom>
            <a:avLst/>
            <a:gdLst/>
            <a:ahLst/>
            <a:cxnLst/>
            <a:rect l="l" t="t" r="r" b="b"/>
            <a:pathLst>
              <a:path w="1742440" h="932814">
                <a:moveTo>
                  <a:pt x="1741931" y="0"/>
                </a:moveTo>
                <a:lnTo>
                  <a:pt x="0" y="932687"/>
                </a:lnTo>
              </a:path>
            </a:pathLst>
          </a:custGeom>
          <a:ln w="2895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25390" y="4842509"/>
            <a:ext cx="1742439" cy="989330"/>
          </a:xfrm>
          <a:custGeom>
            <a:avLst/>
            <a:gdLst/>
            <a:ahLst/>
            <a:cxnLst/>
            <a:rect l="l" t="t" r="r" b="b"/>
            <a:pathLst>
              <a:path w="1742440" h="989329">
                <a:moveTo>
                  <a:pt x="1741931" y="0"/>
                </a:moveTo>
                <a:lnTo>
                  <a:pt x="0" y="98907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11829" y="456639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7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0561" y="400927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Palatino Linotype"/>
                <a:cs typeface="Palatino Linotype"/>
              </a:rPr>
              <a:t>7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5763" y="3552179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4656" y="4192012"/>
            <a:ext cx="719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dirty="0" sz="2000">
                <a:latin typeface="Palatino Linotype"/>
                <a:cs typeface="Palatino Linotype"/>
              </a:rPr>
              <a:t>1</a:t>
            </a:r>
            <a:r>
              <a:rPr dirty="0" sz="2000">
                <a:latin typeface="Palatino Linotype"/>
                <a:cs typeface="Palatino Linotype"/>
              </a:rPr>
              <a:t>	</a:t>
            </a:r>
            <a:r>
              <a:rPr dirty="0" sz="2000">
                <a:latin typeface="Palatino Linotype"/>
                <a:cs typeface="Palatino Linotype"/>
              </a:rPr>
              <a:t>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2639" y="413474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1220" y="4099880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1954" y="5028580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4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82871" y="4550868"/>
            <a:ext cx="7797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275" algn="l"/>
                <a:tab pos="76644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8	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5818" y="504614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42072" y="580508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5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66023" y="4771526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2311" y="508737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4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42397" y="527468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6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48587" y="410624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5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95958" y="4579373"/>
            <a:ext cx="886460" cy="94678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525145">
              <a:lnSpc>
                <a:spcPct val="100000"/>
              </a:lnSpc>
              <a:spcBef>
                <a:spcPts val="1325"/>
              </a:spcBef>
            </a:pP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s</a:t>
            </a:r>
            <a:r>
              <a:rPr dirty="0" sz="2000" spc="26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baseline="-20833" sz="3000">
                <a:solidFill>
                  <a:srgbClr val="FF0000"/>
                </a:solidFill>
                <a:latin typeface="Palatino Linotype"/>
                <a:cs typeface="Palatino Linotype"/>
              </a:rPr>
              <a:t>0</a:t>
            </a:r>
            <a:endParaRPr baseline="-20833" sz="3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535940" algn="l"/>
              </a:tabLst>
            </a:pPr>
            <a:r>
              <a:rPr dirty="0" sz="2000">
                <a:latin typeface="Palatino Linotype"/>
                <a:cs typeface="Palatino Linotype"/>
              </a:rPr>
              <a:t>2	4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99659" y="3779520"/>
            <a:ext cx="155448" cy="15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48093" y="3865626"/>
            <a:ext cx="848994" cy="935990"/>
          </a:xfrm>
          <a:custGeom>
            <a:avLst/>
            <a:gdLst/>
            <a:ahLst/>
            <a:cxnLst/>
            <a:rect l="l" t="t" r="r" b="b"/>
            <a:pathLst>
              <a:path w="848995" h="935989">
                <a:moveTo>
                  <a:pt x="0" y="0"/>
                </a:moveTo>
                <a:lnTo>
                  <a:pt x="848868" y="935736"/>
                </a:lnTo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34556" y="3768852"/>
            <a:ext cx="155447" cy="155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76521" y="4871465"/>
            <a:ext cx="2632075" cy="963294"/>
          </a:xfrm>
          <a:custGeom>
            <a:avLst/>
            <a:gdLst/>
            <a:ahLst/>
            <a:cxnLst/>
            <a:rect l="l" t="t" r="r" b="b"/>
            <a:pathLst>
              <a:path w="2632075" h="963295">
                <a:moveTo>
                  <a:pt x="0" y="0"/>
                </a:moveTo>
                <a:lnTo>
                  <a:pt x="2631948" y="96316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34028" y="4759452"/>
            <a:ext cx="155448" cy="155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11852" y="4756403"/>
            <a:ext cx="155448" cy="155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34556" y="4759452"/>
            <a:ext cx="155447" cy="155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23047" y="4751832"/>
            <a:ext cx="155447" cy="15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34556" y="5786628"/>
            <a:ext cx="155447" cy="155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84420" y="5774435"/>
            <a:ext cx="155448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955540" y="3452876"/>
            <a:ext cx="2058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17064" algn="l"/>
              </a:tabLst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88642" y="467196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31729" y="451951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5285" y="589106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74725" y="451951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60278" y="581496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30477" y="2371852"/>
            <a:ext cx="2402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9505" algn="l"/>
              </a:tabLst>
            </a:pPr>
            <a:r>
              <a:rPr dirty="0" u="heavy" sz="2400" spc="120">
                <a:uFill>
                  <a:solidFill>
                    <a:srgbClr val="99CC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99CC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2400">
                <a:uFill>
                  <a:solidFill>
                    <a:srgbClr val="99CC00"/>
                  </a:solidFill>
                </a:uFill>
                <a:latin typeface="Times New Roman"/>
                <a:cs typeface="Times New Roman"/>
              </a:rPr>
              <a:t>single</a:t>
            </a:r>
            <a:r>
              <a:rPr dirty="0" u="heavy" sz="2400" spc="-90">
                <a:uFill>
                  <a:solidFill>
                    <a:srgbClr val="99CC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99CC00"/>
                  </a:solidFill>
                </a:uFill>
                <a:latin typeface="Times New Roman"/>
                <a:cs typeface="Times New Roman"/>
              </a:rPr>
              <a:t>source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20617" y="2782061"/>
            <a:ext cx="1397635" cy="1885314"/>
          </a:xfrm>
          <a:custGeom>
            <a:avLst/>
            <a:gdLst/>
            <a:ahLst/>
            <a:cxnLst/>
            <a:rect l="l" t="t" r="r" b="b"/>
            <a:pathLst>
              <a:path w="1397635" h="1885314">
                <a:moveTo>
                  <a:pt x="0" y="0"/>
                </a:moveTo>
                <a:lnTo>
                  <a:pt x="1397076" y="1884946"/>
                </a:lnTo>
              </a:path>
            </a:pathLst>
          </a:custGeom>
          <a:ln w="28956">
            <a:solidFill>
              <a:srgbClr val="99CC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74184" y="4629509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69786" y="0"/>
                </a:moveTo>
                <a:lnTo>
                  <a:pt x="0" y="51727"/>
                </a:lnTo>
                <a:lnTo>
                  <a:pt x="86614" y="95656"/>
                </a:lnTo>
                <a:lnTo>
                  <a:pt x="69786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8995" y="3502152"/>
            <a:ext cx="3118103" cy="1434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7848" y="3483864"/>
            <a:ext cx="3073907" cy="15255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6240" y="3529584"/>
            <a:ext cx="3023616" cy="13395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96240" y="3529584"/>
            <a:ext cx="3023870" cy="1339850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45"/>
              </a:spcBef>
            </a:pPr>
            <a:r>
              <a:rPr dirty="0" sz="1800" spc="-10">
                <a:latin typeface="Calibri"/>
                <a:cs typeface="Calibri"/>
              </a:rPr>
              <a:t>Note:</a:t>
            </a:r>
            <a:endParaRPr sz="1800">
              <a:latin typeface="Calibri"/>
              <a:cs typeface="Calibri"/>
            </a:endParaRPr>
          </a:p>
          <a:p>
            <a:pPr marL="90170" marR="210185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shortest </a:t>
            </a:r>
            <a:r>
              <a:rPr dirty="0" sz="1800">
                <a:latin typeface="Calibri"/>
                <a:cs typeface="Calibri"/>
              </a:rPr>
              <a:t>[0, </a:t>
            </a:r>
            <a:r>
              <a:rPr dirty="0" sz="1800" spc="-5">
                <a:latin typeface="Calibri"/>
                <a:cs typeface="Calibri"/>
              </a:rPr>
              <a:t>3]-path  doesn’t </a:t>
            </a:r>
            <a:r>
              <a:rPr dirty="0" sz="1800" spc="-10">
                <a:latin typeface="Calibri"/>
                <a:cs typeface="Calibri"/>
              </a:rPr>
              <a:t>contain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shortest  </a:t>
            </a:r>
            <a:r>
              <a:rPr dirty="0" sz="1800" spc="-5">
                <a:latin typeface="Calibri"/>
                <a:cs typeface="Calibri"/>
              </a:rPr>
              <a:t>edge </a:t>
            </a:r>
            <a:r>
              <a:rPr dirty="0" sz="1800" spc="-10">
                <a:latin typeface="Calibri"/>
                <a:cs typeface="Calibri"/>
              </a:rPr>
              <a:t>leaving </a:t>
            </a:r>
            <a:r>
              <a:rPr dirty="0" sz="1800">
                <a:latin typeface="Calibri"/>
                <a:cs typeface="Calibri"/>
              </a:rPr>
              <a:t>s, </a:t>
            </a:r>
            <a:r>
              <a:rPr dirty="0" sz="1800" spc="-5">
                <a:latin typeface="Calibri"/>
                <a:cs typeface="Calibri"/>
              </a:rPr>
              <a:t>the edge [0,1]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58577" y="2371852"/>
            <a:ext cx="4891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Red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labels </a:t>
            </a:r>
            <a:r>
              <a:rPr dirty="0" sz="2400">
                <a:latin typeface="Times New Roman"/>
                <a:cs typeface="Times New Roman"/>
              </a:rPr>
              <a:t>on each vertex is the length  of the shortest path </a:t>
            </a:r>
            <a:r>
              <a:rPr dirty="0" sz="2400" spc="-5">
                <a:latin typeface="Times New Roman"/>
                <a:cs typeface="Times New Roman"/>
              </a:rPr>
              <a:t>from s </a:t>
            </a:r>
            <a:r>
              <a:rPr dirty="0" sz="2400">
                <a:latin typeface="Times New Roman"/>
                <a:cs typeface="Times New Roman"/>
              </a:rPr>
              <a:t>to the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vertex.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70688" y="384047"/>
            <a:ext cx="8801099" cy="13746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571626" y="532767"/>
            <a:ext cx="79990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Single Source Shortest</a:t>
            </a:r>
            <a:r>
              <a:rPr dirty="0" spc="10"/>
              <a:t> </a:t>
            </a:r>
            <a:r>
              <a:rPr dirty="0" spc="-5"/>
              <a:t>Paths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  <p:transition spd="med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540" y="384047"/>
            <a:ext cx="353263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31564" y="384047"/>
            <a:ext cx="373684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3510" y="532767"/>
            <a:ext cx="57950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Dijkstra’s</a:t>
            </a:r>
            <a:r>
              <a:rPr dirty="0" spc="-80"/>
              <a:t> </a:t>
            </a:r>
            <a:r>
              <a:rPr dirty="0" spc="-5"/>
              <a:t>Algorithm</a:t>
            </a:r>
          </a:p>
        </p:txBody>
      </p:sp>
      <p:sp>
        <p:nvSpPr>
          <p:cNvPr id="5" name="object 5"/>
          <p:cNvSpPr/>
          <p:nvPr/>
        </p:nvSpPr>
        <p:spPr>
          <a:xfrm>
            <a:off x="1834900" y="1773935"/>
            <a:ext cx="4672520" cy="3168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61972" y="3758185"/>
            <a:ext cx="914400" cy="789940"/>
          </a:xfrm>
          <a:custGeom>
            <a:avLst/>
            <a:gdLst/>
            <a:ahLst/>
            <a:cxnLst/>
            <a:rect l="l" t="t" r="r" b="b"/>
            <a:pathLst>
              <a:path w="914400" h="789939">
                <a:moveTo>
                  <a:pt x="414337" y="0"/>
                </a:moveTo>
                <a:lnTo>
                  <a:pt x="393179" y="1808"/>
                </a:lnTo>
                <a:lnTo>
                  <a:pt x="372467" y="6143"/>
                </a:lnTo>
                <a:lnTo>
                  <a:pt x="352052" y="11369"/>
                </a:lnTo>
                <a:lnTo>
                  <a:pt x="331787" y="15849"/>
                </a:lnTo>
                <a:lnTo>
                  <a:pt x="295076" y="27118"/>
                </a:lnTo>
                <a:lnTo>
                  <a:pt x="255984" y="38239"/>
                </a:lnTo>
                <a:lnTo>
                  <a:pt x="217487" y="50846"/>
                </a:lnTo>
                <a:lnTo>
                  <a:pt x="182562" y="66573"/>
                </a:lnTo>
                <a:lnTo>
                  <a:pt x="119459" y="106994"/>
                </a:lnTo>
                <a:lnTo>
                  <a:pt x="82550" y="133146"/>
                </a:lnTo>
                <a:lnTo>
                  <a:pt x="56591" y="176994"/>
                </a:lnTo>
                <a:lnTo>
                  <a:pt x="36804" y="221451"/>
                </a:lnTo>
                <a:lnTo>
                  <a:pt x="21742" y="267126"/>
                </a:lnTo>
                <a:lnTo>
                  <a:pt x="9956" y="314628"/>
                </a:lnTo>
                <a:lnTo>
                  <a:pt x="0" y="364566"/>
                </a:lnTo>
                <a:lnTo>
                  <a:pt x="3150" y="394259"/>
                </a:lnTo>
                <a:lnTo>
                  <a:pt x="6151" y="423805"/>
                </a:lnTo>
                <a:lnTo>
                  <a:pt x="15875" y="481863"/>
                </a:lnTo>
                <a:lnTo>
                  <a:pt x="36688" y="528966"/>
                </a:lnTo>
                <a:lnTo>
                  <a:pt x="68615" y="565458"/>
                </a:lnTo>
                <a:lnTo>
                  <a:pt x="108743" y="593409"/>
                </a:lnTo>
                <a:lnTo>
                  <a:pt x="154163" y="614887"/>
                </a:lnTo>
                <a:lnTo>
                  <a:pt x="201965" y="631964"/>
                </a:lnTo>
                <a:lnTo>
                  <a:pt x="249237" y="646709"/>
                </a:lnTo>
                <a:lnTo>
                  <a:pt x="349250" y="713282"/>
                </a:lnTo>
                <a:lnTo>
                  <a:pt x="376683" y="726509"/>
                </a:lnTo>
                <a:lnTo>
                  <a:pt x="409178" y="737060"/>
                </a:lnTo>
                <a:lnTo>
                  <a:pt x="436314" y="744043"/>
                </a:lnTo>
                <a:lnTo>
                  <a:pt x="447675" y="746569"/>
                </a:lnTo>
                <a:lnTo>
                  <a:pt x="494881" y="771698"/>
                </a:lnTo>
                <a:lnTo>
                  <a:pt x="540469" y="785330"/>
                </a:lnTo>
                <a:lnTo>
                  <a:pt x="585052" y="789339"/>
                </a:lnTo>
                <a:lnTo>
                  <a:pt x="629245" y="785602"/>
                </a:lnTo>
                <a:lnTo>
                  <a:pt x="673661" y="775996"/>
                </a:lnTo>
                <a:lnTo>
                  <a:pt x="718914" y="762396"/>
                </a:lnTo>
                <a:lnTo>
                  <a:pt x="814387" y="730719"/>
                </a:lnTo>
                <a:lnTo>
                  <a:pt x="836488" y="679007"/>
                </a:lnTo>
                <a:lnTo>
                  <a:pt x="863798" y="630859"/>
                </a:lnTo>
                <a:lnTo>
                  <a:pt x="891406" y="582712"/>
                </a:lnTo>
                <a:lnTo>
                  <a:pt x="914400" y="530999"/>
                </a:lnTo>
                <a:lnTo>
                  <a:pt x="910778" y="489171"/>
                </a:lnTo>
                <a:lnTo>
                  <a:pt x="908050" y="447192"/>
                </a:lnTo>
                <a:lnTo>
                  <a:pt x="904130" y="405509"/>
                </a:lnTo>
                <a:lnTo>
                  <a:pt x="896937" y="364566"/>
                </a:lnTo>
                <a:lnTo>
                  <a:pt x="872157" y="327788"/>
                </a:lnTo>
                <a:lnTo>
                  <a:pt x="863600" y="315429"/>
                </a:lnTo>
                <a:lnTo>
                  <a:pt x="857498" y="297151"/>
                </a:lnTo>
                <a:lnTo>
                  <a:pt x="848121" y="265499"/>
                </a:lnTo>
                <a:lnTo>
                  <a:pt x="838150" y="233848"/>
                </a:lnTo>
                <a:lnTo>
                  <a:pt x="808831" y="196080"/>
                </a:lnTo>
                <a:lnTo>
                  <a:pt x="757039" y="174336"/>
                </a:lnTo>
                <a:lnTo>
                  <a:pt x="730250" y="166433"/>
                </a:lnTo>
                <a:lnTo>
                  <a:pt x="706164" y="148453"/>
                </a:lnTo>
                <a:lnTo>
                  <a:pt x="658589" y="112489"/>
                </a:lnTo>
                <a:lnTo>
                  <a:pt x="618752" y="95576"/>
                </a:lnTo>
                <a:lnTo>
                  <a:pt x="605829" y="91736"/>
                </a:lnTo>
                <a:lnTo>
                  <a:pt x="593204" y="87599"/>
                </a:lnTo>
                <a:lnTo>
                  <a:pt x="581025" y="82422"/>
                </a:lnTo>
                <a:lnTo>
                  <a:pt x="542255" y="58844"/>
                </a:lnTo>
                <a:lnTo>
                  <a:pt x="501848" y="31700"/>
                </a:lnTo>
                <a:lnTo>
                  <a:pt x="459358" y="9312"/>
                </a:lnTo>
                <a:lnTo>
                  <a:pt x="414337" y="0"/>
                </a:lnTo>
                <a:close/>
              </a:path>
            </a:pathLst>
          </a:custGeom>
          <a:solidFill>
            <a:srgbClr val="CC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2778" y="1703704"/>
            <a:ext cx="6294120" cy="2857500"/>
          </a:xfrm>
          <a:custGeom>
            <a:avLst/>
            <a:gdLst/>
            <a:ahLst/>
            <a:cxnLst/>
            <a:rect l="l" t="t" r="r" b="b"/>
            <a:pathLst>
              <a:path w="6294120" h="2857500">
                <a:moveTo>
                  <a:pt x="5969463" y="1866900"/>
                </a:moveTo>
                <a:lnTo>
                  <a:pt x="3395007" y="1866900"/>
                </a:lnTo>
                <a:lnTo>
                  <a:pt x="3448278" y="1879600"/>
                </a:lnTo>
                <a:lnTo>
                  <a:pt x="3501016" y="1879600"/>
                </a:lnTo>
                <a:lnTo>
                  <a:pt x="3535453" y="1892300"/>
                </a:lnTo>
                <a:lnTo>
                  <a:pt x="3568101" y="1917700"/>
                </a:lnTo>
                <a:lnTo>
                  <a:pt x="3600154" y="1930400"/>
                </a:lnTo>
                <a:lnTo>
                  <a:pt x="3632804" y="1955800"/>
                </a:lnTo>
                <a:lnTo>
                  <a:pt x="3661208" y="1955800"/>
                </a:lnTo>
                <a:lnTo>
                  <a:pt x="3690953" y="1968500"/>
                </a:lnTo>
                <a:lnTo>
                  <a:pt x="3720996" y="1968500"/>
                </a:lnTo>
                <a:lnTo>
                  <a:pt x="3750292" y="1981200"/>
                </a:lnTo>
                <a:lnTo>
                  <a:pt x="3794394" y="2006600"/>
                </a:lnTo>
                <a:lnTo>
                  <a:pt x="3836363" y="2019300"/>
                </a:lnTo>
                <a:lnTo>
                  <a:pt x="3877874" y="2044700"/>
                </a:lnTo>
                <a:lnTo>
                  <a:pt x="3920604" y="2070100"/>
                </a:lnTo>
                <a:lnTo>
                  <a:pt x="3966230" y="2082800"/>
                </a:lnTo>
                <a:lnTo>
                  <a:pt x="4006572" y="2108200"/>
                </a:lnTo>
                <a:lnTo>
                  <a:pt x="4048815" y="2133600"/>
                </a:lnTo>
                <a:lnTo>
                  <a:pt x="4092679" y="2146300"/>
                </a:lnTo>
                <a:lnTo>
                  <a:pt x="4137882" y="2171700"/>
                </a:lnTo>
                <a:lnTo>
                  <a:pt x="4421487" y="2247900"/>
                </a:lnTo>
                <a:lnTo>
                  <a:pt x="4468195" y="2273300"/>
                </a:lnTo>
                <a:lnTo>
                  <a:pt x="4513994" y="2286000"/>
                </a:lnTo>
                <a:lnTo>
                  <a:pt x="4526850" y="2286000"/>
                </a:lnTo>
                <a:lnTo>
                  <a:pt x="4551958" y="2311400"/>
                </a:lnTo>
                <a:lnTo>
                  <a:pt x="4564807" y="2311400"/>
                </a:lnTo>
                <a:lnTo>
                  <a:pt x="4576961" y="2324100"/>
                </a:lnTo>
                <a:lnTo>
                  <a:pt x="4601870" y="2324100"/>
                </a:lnTo>
                <a:lnTo>
                  <a:pt x="4614032" y="2336800"/>
                </a:lnTo>
                <a:lnTo>
                  <a:pt x="4655761" y="2362200"/>
                </a:lnTo>
                <a:lnTo>
                  <a:pt x="4695948" y="2374900"/>
                </a:lnTo>
                <a:lnTo>
                  <a:pt x="4735693" y="2400300"/>
                </a:lnTo>
                <a:lnTo>
                  <a:pt x="4776100" y="2425700"/>
                </a:lnTo>
                <a:lnTo>
                  <a:pt x="4818270" y="2451100"/>
                </a:lnTo>
                <a:lnTo>
                  <a:pt x="4863307" y="2463800"/>
                </a:lnTo>
                <a:lnTo>
                  <a:pt x="4905117" y="2489200"/>
                </a:lnTo>
                <a:lnTo>
                  <a:pt x="4992020" y="2540000"/>
                </a:lnTo>
                <a:lnTo>
                  <a:pt x="5035893" y="2552700"/>
                </a:lnTo>
                <a:lnTo>
                  <a:pt x="5079233" y="2578100"/>
                </a:lnTo>
                <a:lnTo>
                  <a:pt x="5104467" y="2603500"/>
                </a:lnTo>
                <a:lnTo>
                  <a:pt x="5153138" y="2628900"/>
                </a:lnTo>
                <a:lnTo>
                  <a:pt x="5179258" y="2641600"/>
                </a:lnTo>
                <a:lnTo>
                  <a:pt x="5221933" y="2667000"/>
                </a:lnTo>
                <a:lnTo>
                  <a:pt x="5242895" y="2667000"/>
                </a:lnTo>
                <a:lnTo>
                  <a:pt x="5263408" y="2679700"/>
                </a:lnTo>
                <a:lnTo>
                  <a:pt x="5275793" y="2692400"/>
                </a:lnTo>
                <a:lnTo>
                  <a:pt x="5287430" y="2692400"/>
                </a:lnTo>
                <a:lnTo>
                  <a:pt x="5299363" y="2705100"/>
                </a:lnTo>
                <a:lnTo>
                  <a:pt x="5312633" y="2717800"/>
                </a:lnTo>
                <a:lnTo>
                  <a:pt x="5345527" y="2717800"/>
                </a:lnTo>
                <a:lnTo>
                  <a:pt x="5413108" y="2730500"/>
                </a:lnTo>
                <a:lnTo>
                  <a:pt x="5446009" y="2743200"/>
                </a:lnTo>
                <a:lnTo>
                  <a:pt x="5496910" y="2768600"/>
                </a:lnTo>
                <a:lnTo>
                  <a:pt x="5544839" y="2794000"/>
                </a:lnTo>
                <a:lnTo>
                  <a:pt x="5593365" y="2806700"/>
                </a:lnTo>
                <a:lnTo>
                  <a:pt x="5646059" y="2832100"/>
                </a:lnTo>
                <a:lnTo>
                  <a:pt x="5675504" y="2844800"/>
                </a:lnTo>
                <a:lnTo>
                  <a:pt x="5707780" y="2857500"/>
                </a:lnTo>
                <a:lnTo>
                  <a:pt x="5894539" y="2857500"/>
                </a:lnTo>
                <a:lnTo>
                  <a:pt x="5944547" y="2844800"/>
                </a:lnTo>
                <a:lnTo>
                  <a:pt x="5999474" y="2832100"/>
                </a:lnTo>
                <a:lnTo>
                  <a:pt x="6046960" y="2806700"/>
                </a:lnTo>
                <a:lnTo>
                  <a:pt x="6093255" y="2781300"/>
                </a:lnTo>
                <a:lnTo>
                  <a:pt x="6144610" y="2768600"/>
                </a:lnTo>
                <a:lnTo>
                  <a:pt x="6192597" y="2730500"/>
                </a:lnTo>
                <a:lnTo>
                  <a:pt x="6227095" y="2705100"/>
                </a:lnTo>
                <a:lnTo>
                  <a:pt x="6252524" y="2679700"/>
                </a:lnTo>
                <a:lnTo>
                  <a:pt x="6273306" y="2641600"/>
                </a:lnTo>
                <a:lnTo>
                  <a:pt x="6293861" y="2603500"/>
                </a:lnTo>
                <a:lnTo>
                  <a:pt x="6291184" y="2552700"/>
                </a:lnTo>
                <a:lnTo>
                  <a:pt x="6288744" y="2501900"/>
                </a:lnTo>
                <a:lnTo>
                  <a:pt x="6285831" y="2451100"/>
                </a:lnTo>
                <a:lnTo>
                  <a:pt x="6281737" y="2400300"/>
                </a:lnTo>
                <a:lnTo>
                  <a:pt x="6275753" y="2349500"/>
                </a:lnTo>
                <a:lnTo>
                  <a:pt x="6267171" y="2298700"/>
                </a:lnTo>
                <a:lnTo>
                  <a:pt x="6255282" y="2247900"/>
                </a:lnTo>
                <a:lnTo>
                  <a:pt x="6239377" y="2209800"/>
                </a:lnTo>
                <a:lnTo>
                  <a:pt x="6218749" y="2159000"/>
                </a:lnTo>
                <a:lnTo>
                  <a:pt x="6192688" y="2120900"/>
                </a:lnTo>
                <a:lnTo>
                  <a:pt x="6160485" y="2082800"/>
                </a:lnTo>
                <a:lnTo>
                  <a:pt x="6134364" y="2057400"/>
                </a:lnTo>
                <a:lnTo>
                  <a:pt x="6107496" y="2032000"/>
                </a:lnTo>
                <a:lnTo>
                  <a:pt x="6082117" y="2006600"/>
                </a:lnTo>
                <a:lnTo>
                  <a:pt x="6060460" y="1981200"/>
                </a:lnTo>
                <a:lnTo>
                  <a:pt x="6032615" y="1943100"/>
                </a:lnTo>
                <a:lnTo>
                  <a:pt x="6002334" y="1905000"/>
                </a:lnTo>
                <a:lnTo>
                  <a:pt x="5969463" y="1866900"/>
                </a:lnTo>
                <a:close/>
              </a:path>
              <a:path w="6294120" h="2857500">
                <a:moveTo>
                  <a:pt x="207846" y="482600"/>
                </a:moveTo>
                <a:lnTo>
                  <a:pt x="202418" y="482600"/>
                </a:lnTo>
                <a:lnTo>
                  <a:pt x="192183" y="495300"/>
                </a:lnTo>
                <a:lnTo>
                  <a:pt x="174709" y="533400"/>
                </a:lnTo>
                <a:lnTo>
                  <a:pt x="168607" y="558800"/>
                </a:lnTo>
                <a:lnTo>
                  <a:pt x="159229" y="584200"/>
                </a:lnTo>
                <a:lnTo>
                  <a:pt x="149254" y="622300"/>
                </a:lnTo>
                <a:lnTo>
                  <a:pt x="141358" y="635000"/>
                </a:lnTo>
                <a:lnTo>
                  <a:pt x="130544" y="647700"/>
                </a:lnTo>
                <a:lnTo>
                  <a:pt x="117943" y="647700"/>
                </a:lnTo>
                <a:lnTo>
                  <a:pt x="104747" y="660400"/>
                </a:lnTo>
                <a:lnTo>
                  <a:pt x="92146" y="673100"/>
                </a:lnTo>
                <a:lnTo>
                  <a:pt x="75252" y="723900"/>
                </a:lnTo>
                <a:lnTo>
                  <a:pt x="58207" y="774700"/>
                </a:lnTo>
                <a:lnTo>
                  <a:pt x="41459" y="812800"/>
                </a:lnTo>
                <a:lnTo>
                  <a:pt x="25458" y="863600"/>
                </a:lnTo>
                <a:lnTo>
                  <a:pt x="29985" y="927100"/>
                </a:lnTo>
                <a:lnTo>
                  <a:pt x="34683" y="990600"/>
                </a:lnTo>
                <a:lnTo>
                  <a:pt x="39326" y="1041400"/>
                </a:lnTo>
                <a:lnTo>
                  <a:pt x="43688" y="1079500"/>
                </a:lnTo>
                <a:lnTo>
                  <a:pt x="47543" y="1130300"/>
                </a:lnTo>
                <a:lnTo>
                  <a:pt x="50665" y="1168400"/>
                </a:lnTo>
                <a:lnTo>
                  <a:pt x="52827" y="1206500"/>
                </a:lnTo>
                <a:lnTo>
                  <a:pt x="53804" y="1257300"/>
                </a:lnTo>
                <a:lnTo>
                  <a:pt x="53369" y="1308100"/>
                </a:lnTo>
                <a:lnTo>
                  <a:pt x="51296" y="1358900"/>
                </a:lnTo>
                <a:lnTo>
                  <a:pt x="47360" y="1422400"/>
                </a:lnTo>
                <a:lnTo>
                  <a:pt x="41333" y="1485900"/>
                </a:lnTo>
                <a:lnTo>
                  <a:pt x="33445" y="1536700"/>
                </a:lnTo>
                <a:lnTo>
                  <a:pt x="22283" y="1600200"/>
                </a:lnTo>
                <a:lnTo>
                  <a:pt x="12312" y="1651000"/>
                </a:lnTo>
                <a:lnTo>
                  <a:pt x="7996" y="1663700"/>
                </a:lnTo>
                <a:lnTo>
                  <a:pt x="4721" y="1714500"/>
                </a:lnTo>
                <a:lnTo>
                  <a:pt x="2168" y="1765300"/>
                </a:lnTo>
                <a:lnTo>
                  <a:pt x="530" y="1816100"/>
                </a:lnTo>
                <a:lnTo>
                  <a:pt x="0" y="1866900"/>
                </a:lnTo>
                <a:lnTo>
                  <a:pt x="770" y="1917700"/>
                </a:lnTo>
                <a:lnTo>
                  <a:pt x="3035" y="1968500"/>
                </a:lnTo>
                <a:lnTo>
                  <a:pt x="6986" y="2019300"/>
                </a:lnTo>
                <a:lnTo>
                  <a:pt x="12817" y="2070100"/>
                </a:lnTo>
                <a:lnTo>
                  <a:pt x="20721" y="2120900"/>
                </a:lnTo>
                <a:lnTo>
                  <a:pt x="30890" y="2171700"/>
                </a:lnTo>
                <a:lnTo>
                  <a:pt x="43517" y="2209800"/>
                </a:lnTo>
                <a:lnTo>
                  <a:pt x="58796" y="2260600"/>
                </a:lnTo>
                <a:lnTo>
                  <a:pt x="73041" y="2311400"/>
                </a:lnTo>
                <a:lnTo>
                  <a:pt x="85794" y="2349500"/>
                </a:lnTo>
                <a:lnTo>
                  <a:pt x="105689" y="2374900"/>
                </a:lnTo>
                <a:lnTo>
                  <a:pt x="141358" y="2400300"/>
                </a:lnTo>
                <a:lnTo>
                  <a:pt x="161482" y="2438400"/>
                </a:lnTo>
                <a:lnTo>
                  <a:pt x="185337" y="2489200"/>
                </a:lnTo>
                <a:lnTo>
                  <a:pt x="212468" y="2527300"/>
                </a:lnTo>
                <a:lnTo>
                  <a:pt x="242419" y="2565400"/>
                </a:lnTo>
                <a:lnTo>
                  <a:pt x="274734" y="2603500"/>
                </a:lnTo>
                <a:lnTo>
                  <a:pt x="283292" y="2603500"/>
                </a:lnTo>
                <a:lnTo>
                  <a:pt x="290807" y="2616200"/>
                </a:lnTo>
                <a:lnTo>
                  <a:pt x="298621" y="2641600"/>
                </a:lnTo>
                <a:lnTo>
                  <a:pt x="308071" y="2641600"/>
                </a:lnTo>
                <a:lnTo>
                  <a:pt x="332412" y="2667000"/>
                </a:lnTo>
                <a:lnTo>
                  <a:pt x="384661" y="2692400"/>
                </a:lnTo>
                <a:lnTo>
                  <a:pt x="408109" y="2717800"/>
                </a:lnTo>
                <a:lnTo>
                  <a:pt x="439562" y="2743200"/>
                </a:lnTo>
                <a:lnTo>
                  <a:pt x="453752" y="2755900"/>
                </a:lnTo>
                <a:lnTo>
                  <a:pt x="469729" y="2768600"/>
                </a:lnTo>
                <a:lnTo>
                  <a:pt x="506547" y="2781300"/>
                </a:lnTo>
                <a:lnTo>
                  <a:pt x="543508" y="2806700"/>
                </a:lnTo>
                <a:lnTo>
                  <a:pt x="579580" y="2819400"/>
                </a:lnTo>
                <a:lnTo>
                  <a:pt x="616845" y="2832100"/>
                </a:lnTo>
                <a:lnTo>
                  <a:pt x="657385" y="2844800"/>
                </a:lnTo>
                <a:lnTo>
                  <a:pt x="960810" y="2844800"/>
                </a:lnTo>
                <a:lnTo>
                  <a:pt x="1009145" y="2832100"/>
                </a:lnTo>
                <a:lnTo>
                  <a:pt x="1055898" y="2806700"/>
                </a:lnTo>
                <a:lnTo>
                  <a:pt x="1099824" y="2794000"/>
                </a:lnTo>
                <a:lnTo>
                  <a:pt x="1143525" y="2768600"/>
                </a:lnTo>
                <a:lnTo>
                  <a:pt x="1187077" y="2755900"/>
                </a:lnTo>
                <a:lnTo>
                  <a:pt x="1274029" y="2705100"/>
                </a:lnTo>
                <a:lnTo>
                  <a:pt x="1317579" y="2692400"/>
                </a:lnTo>
                <a:lnTo>
                  <a:pt x="1405199" y="2641600"/>
                </a:lnTo>
                <a:lnTo>
                  <a:pt x="1442143" y="2628900"/>
                </a:lnTo>
                <a:lnTo>
                  <a:pt x="1480424" y="2628900"/>
                </a:lnTo>
                <a:lnTo>
                  <a:pt x="1518406" y="2616200"/>
                </a:lnTo>
                <a:lnTo>
                  <a:pt x="1554449" y="2603500"/>
                </a:lnTo>
                <a:lnTo>
                  <a:pt x="1585159" y="2578100"/>
                </a:lnTo>
                <a:lnTo>
                  <a:pt x="1600052" y="2565400"/>
                </a:lnTo>
                <a:lnTo>
                  <a:pt x="1613846" y="2565400"/>
                </a:lnTo>
                <a:lnTo>
                  <a:pt x="1633948" y="2552700"/>
                </a:lnTo>
                <a:lnTo>
                  <a:pt x="1671950" y="2552700"/>
                </a:lnTo>
                <a:lnTo>
                  <a:pt x="1679366" y="2540000"/>
                </a:lnTo>
                <a:lnTo>
                  <a:pt x="1686039" y="2514600"/>
                </a:lnTo>
                <a:lnTo>
                  <a:pt x="1693604" y="2501900"/>
                </a:lnTo>
                <a:lnTo>
                  <a:pt x="1703700" y="2501900"/>
                </a:lnTo>
                <a:lnTo>
                  <a:pt x="1726249" y="2489200"/>
                </a:lnTo>
                <a:lnTo>
                  <a:pt x="1751926" y="2476500"/>
                </a:lnTo>
                <a:lnTo>
                  <a:pt x="1778497" y="2476500"/>
                </a:lnTo>
                <a:lnTo>
                  <a:pt x="1803725" y="2463800"/>
                </a:lnTo>
                <a:lnTo>
                  <a:pt x="1837135" y="2451100"/>
                </a:lnTo>
                <a:lnTo>
                  <a:pt x="1853072" y="2438400"/>
                </a:lnTo>
                <a:lnTo>
                  <a:pt x="1857287" y="2425700"/>
                </a:lnTo>
                <a:lnTo>
                  <a:pt x="1871907" y="2425700"/>
                </a:lnTo>
                <a:lnTo>
                  <a:pt x="1903750" y="2413000"/>
                </a:lnTo>
                <a:lnTo>
                  <a:pt x="1948438" y="2387600"/>
                </a:lnTo>
                <a:lnTo>
                  <a:pt x="1973850" y="2362200"/>
                </a:lnTo>
                <a:lnTo>
                  <a:pt x="1988500" y="2349500"/>
                </a:lnTo>
                <a:lnTo>
                  <a:pt x="2000900" y="2349500"/>
                </a:lnTo>
                <a:lnTo>
                  <a:pt x="2019563" y="2336800"/>
                </a:lnTo>
                <a:lnTo>
                  <a:pt x="2053001" y="2336800"/>
                </a:lnTo>
                <a:lnTo>
                  <a:pt x="2097410" y="2298700"/>
                </a:lnTo>
                <a:lnTo>
                  <a:pt x="2141521" y="2286000"/>
                </a:lnTo>
                <a:lnTo>
                  <a:pt x="2187416" y="2260600"/>
                </a:lnTo>
                <a:lnTo>
                  <a:pt x="2237176" y="2247900"/>
                </a:lnTo>
                <a:lnTo>
                  <a:pt x="2284488" y="2222500"/>
                </a:lnTo>
                <a:lnTo>
                  <a:pt x="2333437" y="2197100"/>
                </a:lnTo>
                <a:lnTo>
                  <a:pt x="2435652" y="2171700"/>
                </a:lnTo>
                <a:lnTo>
                  <a:pt x="2448500" y="2159000"/>
                </a:lnTo>
                <a:lnTo>
                  <a:pt x="2473603" y="2146300"/>
                </a:lnTo>
                <a:lnTo>
                  <a:pt x="2500846" y="2146300"/>
                </a:lnTo>
                <a:lnTo>
                  <a:pt x="2517022" y="2133600"/>
                </a:lnTo>
                <a:lnTo>
                  <a:pt x="2535677" y="2133600"/>
                </a:lnTo>
                <a:lnTo>
                  <a:pt x="2583905" y="2108200"/>
                </a:lnTo>
                <a:lnTo>
                  <a:pt x="2633321" y="2082800"/>
                </a:lnTo>
                <a:lnTo>
                  <a:pt x="2683927" y="2070100"/>
                </a:lnTo>
                <a:lnTo>
                  <a:pt x="2735727" y="2044700"/>
                </a:lnTo>
                <a:lnTo>
                  <a:pt x="2749005" y="2044700"/>
                </a:lnTo>
                <a:lnTo>
                  <a:pt x="2760940" y="2032000"/>
                </a:lnTo>
                <a:lnTo>
                  <a:pt x="2772575" y="2019300"/>
                </a:lnTo>
                <a:lnTo>
                  <a:pt x="2784952" y="2019300"/>
                </a:lnTo>
                <a:lnTo>
                  <a:pt x="2833137" y="1993900"/>
                </a:lnTo>
                <a:lnTo>
                  <a:pt x="2882275" y="1981200"/>
                </a:lnTo>
                <a:lnTo>
                  <a:pt x="2932144" y="1955800"/>
                </a:lnTo>
                <a:lnTo>
                  <a:pt x="3083920" y="1917700"/>
                </a:lnTo>
                <a:lnTo>
                  <a:pt x="3134493" y="1892300"/>
                </a:lnTo>
                <a:lnTo>
                  <a:pt x="3234278" y="1866900"/>
                </a:lnTo>
                <a:lnTo>
                  <a:pt x="5969463" y="1866900"/>
                </a:lnTo>
                <a:lnTo>
                  <a:pt x="5933847" y="1828800"/>
                </a:lnTo>
                <a:lnTo>
                  <a:pt x="5895335" y="1803400"/>
                </a:lnTo>
                <a:lnTo>
                  <a:pt x="5884526" y="1765300"/>
                </a:lnTo>
                <a:lnTo>
                  <a:pt x="5879324" y="1752600"/>
                </a:lnTo>
                <a:lnTo>
                  <a:pt x="5866060" y="1752600"/>
                </a:lnTo>
                <a:lnTo>
                  <a:pt x="5851686" y="1727200"/>
                </a:lnTo>
                <a:lnTo>
                  <a:pt x="5828647" y="1701800"/>
                </a:lnTo>
                <a:lnTo>
                  <a:pt x="5823240" y="1689100"/>
                </a:lnTo>
                <a:lnTo>
                  <a:pt x="5816592" y="1663700"/>
                </a:lnTo>
                <a:lnTo>
                  <a:pt x="5811185" y="1651000"/>
                </a:lnTo>
                <a:lnTo>
                  <a:pt x="5777368" y="1600200"/>
                </a:lnTo>
                <a:lnTo>
                  <a:pt x="5738345" y="1562100"/>
                </a:lnTo>
                <a:lnTo>
                  <a:pt x="5698429" y="1524000"/>
                </a:lnTo>
                <a:lnTo>
                  <a:pt x="5661934" y="1485900"/>
                </a:lnTo>
                <a:lnTo>
                  <a:pt x="5627981" y="1435100"/>
                </a:lnTo>
                <a:lnTo>
                  <a:pt x="5596849" y="1397000"/>
                </a:lnTo>
                <a:lnTo>
                  <a:pt x="5566022" y="1346200"/>
                </a:lnTo>
                <a:lnTo>
                  <a:pt x="5532985" y="1308100"/>
                </a:lnTo>
                <a:lnTo>
                  <a:pt x="5495221" y="1270000"/>
                </a:lnTo>
                <a:lnTo>
                  <a:pt x="5477694" y="1219200"/>
                </a:lnTo>
                <a:lnTo>
                  <a:pt x="5456736" y="1181100"/>
                </a:lnTo>
                <a:lnTo>
                  <a:pt x="5431205" y="1143000"/>
                </a:lnTo>
                <a:lnTo>
                  <a:pt x="5399960" y="1117600"/>
                </a:lnTo>
                <a:lnTo>
                  <a:pt x="5361859" y="1079500"/>
                </a:lnTo>
                <a:lnTo>
                  <a:pt x="5333379" y="1041400"/>
                </a:lnTo>
                <a:lnTo>
                  <a:pt x="5308178" y="1003300"/>
                </a:lnTo>
                <a:lnTo>
                  <a:pt x="5282291" y="965200"/>
                </a:lnTo>
                <a:lnTo>
                  <a:pt x="5251756" y="927100"/>
                </a:lnTo>
                <a:lnTo>
                  <a:pt x="5212608" y="901700"/>
                </a:lnTo>
                <a:lnTo>
                  <a:pt x="5181496" y="863600"/>
                </a:lnTo>
                <a:lnTo>
                  <a:pt x="5110345" y="787400"/>
                </a:lnTo>
                <a:lnTo>
                  <a:pt x="5079233" y="749300"/>
                </a:lnTo>
                <a:lnTo>
                  <a:pt x="5071568" y="736600"/>
                </a:lnTo>
                <a:lnTo>
                  <a:pt x="5064350" y="723900"/>
                </a:lnTo>
                <a:lnTo>
                  <a:pt x="5056239" y="711200"/>
                </a:lnTo>
                <a:lnTo>
                  <a:pt x="5045895" y="698500"/>
                </a:lnTo>
                <a:lnTo>
                  <a:pt x="5035078" y="698500"/>
                </a:lnTo>
                <a:lnTo>
                  <a:pt x="5022473" y="685800"/>
                </a:lnTo>
                <a:lnTo>
                  <a:pt x="4996670" y="685800"/>
                </a:lnTo>
                <a:lnTo>
                  <a:pt x="4975604" y="647700"/>
                </a:lnTo>
                <a:lnTo>
                  <a:pt x="4965683" y="635000"/>
                </a:lnTo>
                <a:lnTo>
                  <a:pt x="4941945" y="635000"/>
                </a:lnTo>
                <a:lnTo>
                  <a:pt x="4914107" y="622300"/>
                </a:lnTo>
                <a:lnTo>
                  <a:pt x="4882238" y="596900"/>
                </a:lnTo>
                <a:lnTo>
                  <a:pt x="4867754" y="584200"/>
                </a:lnTo>
                <a:lnTo>
                  <a:pt x="4863741" y="571500"/>
                </a:lnTo>
                <a:lnTo>
                  <a:pt x="4863283" y="571500"/>
                </a:lnTo>
                <a:lnTo>
                  <a:pt x="4859464" y="558800"/>
                </a:lnTo>
                <a:lnTo>
                  <a:pt x="4845369" y="546100"/>
                </a:lnTo>
                <a:lnTo>
                  <a:pt x="4814082" y="533400"/>
                </a:lnTo>
                <a:lnTo>
                  <a:pt x="4773742" y="520700"/>
                </a:lnTo>
                <a:lnTo>
                  <a:pt x="4731916" y="495300"/>
                </a:lnTo>
                <a:lnTo>
                  <a:pt x="207285" y="495300"/>
                </a:lnTo>
                <a:lnTo>
                  <a:pt x="207846" y="482600"/>
                </a:lnTo>
                <a:close/>
              </a:path>
              <a:path w="6294120" h="2857500">
                <a:moveTo>
                  <a:pt x="955873" y="0"/>
                </a:moveTo>
                <a:lnTo>
                  <a:pt x="896387" y="12700"/>
                </a:lnTo>
                <a:lnTo>
                  <a:pt x="752765" y="12700"/>
                </a:lnTo>
                <a:lnTo>
                  <a:pt x="706949" y="25400"/>
                </a:lnTo>
                <a:lnTo>
                  <a:pt x="657385" y="38100"/>
                </a:lnTo>
                <a:lnTo>
                  <a:pt x="627684" y="50800"/>
                </a:lnTo>
                <a:lnTo>
                  <a:pt x="594860" y="50800"/>
                </a:lnTo>
                <a:lnTo>
                  <a:pt x="568288" y="63500"/>
                </a:lnTo>
                <a:lnTo>
                  <a:pt x="557347" y="76200"/>
                </a:lnTo>
                <a:lnTo>
                  <a:pt x="457322" y="139700"/>
                </a:lnTo>
                <a:lnTo>
                  <a:pt x="442935" y="152400"/>
                </a:lnTo>
                <a:lnTo>
                  <a:pt x="426762" y="152400"/>
                </a:lnTo>
                <a:lnTo>
                  <a:pt x="408109" y="165100"/>
                </a:lnTo>
                <a:lnTo>
                  <a:pt x="383868" y="203200"/>
                </a:lnTo>
                <a:lnTo>
                  <a:pt x="373768" y="215900"/>
                </a:lnTo>
                <a:lnTo>
                  <a:pt x="368136" y="241300"/>
                </a:lnTo>
                <a:lnTo>
                  <a:pt x="357297" y="292100"/>
                </a:lnTo>
                <a:lnTo>
                  <a:pt x="316998" y="330200"/>
                </a:lnTo>
                <a:lnTo>
                  <a:pt x="291141" y="355600"/>
                </a:lnTo>
                <a:lnTo>
                  <a:pt x="275309" y="368300"/>
                </a:lnTo>
                <a:lnTo>
                  <a:pt x="265087" y="381000"/>
                </a:lnTo>
                <a:lnTo>
                  <a:pt x="256059" y="381000"/>
                </a:lnTo>
                <a:lnTo>
                  <a:pt x="243809" y="406400"/>
                </a:lnTo>
                <a:lnTo>
                  <a:pt x="223921" y="431800"/>
                </a:lnTo>
                <a:lnTo>
                  <a:pt x="213506" y="469900"/>
                </a:lnTo>
                <a:lnTo>
                  <a:pt x="207285" y="495300"/>
                </a:lnTo>
                <a:lnTo>
                  <a:pt x="4731916" y="495300"/>
                </a:lnTo>
                <a:lnTo>
                  <a:pt x="4647369" y="469900"/>
                </a:lnTo>
                <a:lnTo>
                  <a:pt x="4626830" y="457200"/>
                </a:lnTo>
                <a:lnTo>
                  <a:pt x="2916195" y="457200"/>
                </a:lnTo>
                <a:lnTo>
                  <a:pt x="2865061" y="444500"/>
                </a:lnTo>
                <a:lnTo>
                  <a:pt x="2353334" y="444500"/>
                </a:lnTo>
                <a:lnTo>
                  <a:pt x="2302276" y="431800"/>
                </a:lnTo>
                <a:lnTo>
                  <a:pt x="2261287" y="431800"/>
                </a:lnTo>
                <a:lnTo>
                  <a:pt x="2211626" y="419100"/>
                </a:lnTo>
                <a:lnTo>
                  <a:pt x="2156086" y="406400"/>
                </a:lnTo>
                <a:lnTo>
                  <a:pt x="2038530" y="381000"/>
                </a:lnTo>
                <a:lnTo>
                  <a:pt x="1982097" y="355600"/>
                </a:lnTo>
                <a:lnTo>
                  <a:pt x="1930948" y="342900"/>
                </a:lnTo>
                <a:lnTo>
                  <a:pt x="1887875" y="342900"/>
                </a:lnTo>
                <a:lnTo>
                  <a:pt x="1852477" y="317500"/>
                </a:lnTo>
                <a:lnTo>
                  <a:pt x="1814247" y="292100"/>
                </a:lnTo>
                <a:lnTo>
                  <a:pt x="1775122" y="266700"/>
                </a:lnTo>
                <a:lnTo>
                  <a:pt x="1737037" y="254000"/>
                </a:lnTo>
                <a:lnTo>
                  <a:pt x="1708659" y="241300"/>
                </a:lnTo>
                <a:lnTo>
                  <a:pt x="1649516" y="228600"/>
                </a:lnTo>
                <a:lnTo>
                  <a:pt x="1621137" y="215900"/>
                </a:lnTo>
                <a:lnTo>
                  <a:pt x="1576814" y="203200"/>
                </a:lnTo>
                <a:lnTo>
                  <a:pt x="1531773" y="177800"/>
                </a:lnTo>
                <a:lnTo>
                  <a:pt x="1486119" y="165100"/>
                </a:lnTo>
                <a:lnTo>
                  <a:pt x="1439955" y="139700"/>
                </a:lnTo>
                <a:lnTo>
                  <a:pt x="1346517" y="114300"/>
                </a:lnTo>
                <a:lnTo>
                  <a:pt x="1299451" y="88900"/>
                </a:lnTo>
                <a:lnTo>
                  <a:pt x="1252294" y="76200"/>
                </a:lnTo>
                <a:lnTo>
                  <a:pt x="1205149" y="76200"/>
                </a:lnTo>
                <a:lnTo>
                  <a:pt x="1004814" y="25400"/>
                </a:lnTo>
                <a:lnTo>
                  <a:pt x="955873" y="0"/>
                </a:lnTo>
                <a:close/>
              </a:path>
              <a:path w="6294120" h="2857500">
                <a:moveTo>
                  <a:pt x="4046845" y="304800"/>
                </a:moveTo>
                <a:lnTo>
                  <a:pt x="3740241" y="304800"/>
                </a:lnTo>
                <a:lnTo>
                  <a:pt x="3688376" y="317500"/>
                </a:lnTo>
                <a:lnTo>
                  <a:pt x="3490557" y="317500"/>
                </a:lnTo>
                <a:lnTo>
                  <a:pt x="3445687" y="330200"/>
                </a:lnTo>
                <a:lnTo>
                  <a:pt x="3398748" y="342900"/>
                </a:lnTo>
                <a:lnTo>
                  <a:pt x="3201905" y="393700"/>
                </a:lnTo>
                <a:lnTo>
                  <a:pt x="3153321" y="419100"/>
                </a:lnTo>
                <a:lnTo>
                  <a:pt x="3106148" y="431800"/>
                </a:lnTo>
                <a:lnTo>
                  <a:pt x="3060966" y="444500"/>
                </a:lnTo>
                <a:lnTo>
                  <a:pt x="3018353" y="457200"/>
                </a:lnTo>
                <a:lnTo>
                  <a:pt x="4626830" y="457200"/>
                </a:lnTo>
                <a:lnTo>
                  <a:pt x="4606290" y="444500"/>
                </a:lnTo>
                <a:lnTo>
                  <a:pt x="4562766" y="419100"/>
                </a:lnTo>
                <a:lnTo>
                  <a:pt x="4374163" y="368300"/>
                </a:lnTo>
                <a:lnTo>
                  <a:pt x="4325868" y="368300"/>
                </a:lnTo>
                <a:lnTo>
                  <a:pt x="4278108" y="355600"/>
                </a:lnTo>
                <a:lnTo>
                  <a:pt x="4231381" y="355600"/>
                </a:lnTo>
                <a:lnTo>
                  <a:pt x="4046845" y="304800"/>
                </a:lnTo>
                <a:close/>
              </a:path>
            </a:pathLst>
          </a:custGeom>
          <a:solidFill>
            <a:srgbClr val="CC99FF">
              <a:alpha val="811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669" y="1708404"/>
            <a:ext cx="7899941" cy="4878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38805" y="5945885"/>
            <a:ext cx="3310254" cy="18415"/>
          </a:xfrm>
          <a:custGeom>
            <a:avLst/>
            <a:gdLst/>
            <a:ahLst/>
            <a:cxnLst/>
            <a:rect l="l" t="t" r="r" b="b"/>
            <a:pathLst>
              <a:path w="3310254" h="18414">
                <a:moveTo>
                  <a:pt x="0" y="18287"/>
                </a:moveTo>
                <a:lnTo>
                  <a:pt x="3310128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0589" y="2358389"/>
            <a:ext cx="1522730" cy="1643380"/>
          </a:xfrm>
          <a:custGeom>
            <a:avLst/>
            <a:gdLst/>
            <a:ahLst/>
            <a:cxnLst/>
            <a:rect l="l" t="t" r="r" b="b"/>
            <a:pathLst>
              <a:path w="1522730" h="1643379">
                <a:moveTo>
                  <a:pt x="1522476" y="0"/>
                </a:moveTo>
                <a:lnTo>
                  <a:pt x="0" y="164287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6497" y="4144517"/>
            <a:ext cx="1516380" cy="1716405"/>
          </a:xfrm>
          <a:custGeom>
            <a:avLst/>
            <a:gdLst/>
            <a:ahLst/>
            <a:cxnLst/>
            <a:rect l="l" t="t" r="r" b="b"/>
            <a:pathLst>
              <a:path w="1516380" h="1716404">
                <a:moveTo>
                  <a:pt x="0" y="0"/>
                </a:moveTo>
                <a:lnTo>
                  <a:pt x="1516380" y="171602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97346" y="4219194"/>
            <a:ext cx="1461770" cy="1670685"/>
          </a:xfrm>
          <a:custGeom>
            <a:avLst/>
            <a:gdLst/>
            <a:ahLst/>
            <a:cxnLst/>
            <a:rect l="l" t="t" r="r" b="b"/>
            <a:pathLst>
              <a:path w="1461770" h="1670685">
                <a:moveTo>
                  <a:pt x="1461515" y="0"/>
                </a:moveTo>
                <a:lnTo>
                  <a:pt x="0" y="167030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45529" y="4080509"/>
            <a:ext cx="1470660" cy="3175"/>
          </a:xfrm>
          <a:custGeom>
            <a:avLst/>
            <a:gdLst/>
            <a:ahLst/>
            <a:cxnLst/>
            <a:rect l="l" t="t" r="r" b="b"/>
            <a:pathLst>
              <a:path w="1470659" h="3175">
                <a:moveTo>
                  <a:pt x="0" y="0"/>
                </a:moveTo>
                <a:lnTo>
                  <a:pt x="1470660" y="304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32126" y="2396489"/>
            <a:ext cx="7620" cy="1628139"/>
          </a:xfrm>
          <a:custGeom>
            <a:avLst/>
            <a:gdLst/>
            <a:ahLst/>
            <a:cxnLst/>
            <a:rect l="l" t="t" r="r" b="b"/>
            <a:pathLst>
              <a:path w="7619" h="1628139">
                <a:moveTo>
                  <a:pt x="0" y="0"/>
                </a:moveTo>
                <a:lnTo>
                  <a:pt x="7620" y="1627632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3170" y="4184141"/>
            <a:ext cx="6350" cy="1789430"/>
          </a:xfrm>
          <a:custGeom>
            <a:avLst/>
            <a:gdLst/>
            <a:ahLst/>
            <a:cxnLst/>
            <a:rect l="l" t="t" r="r" b="b"/>
            <a:pathLst>
              <a:path w="6350" h="1789429">
                <a:moveTo>
                  <a:pt x="6095" y="0"/>
                </a:moveTo>
                <a:lnTo>
                  <a:pt x="0" y="1789175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22085" y="2446782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0"/>
                </a:moveTo>
                <a:lnTo>
                  <a:pt x="0" y="153314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46470" y="4162805"/>
            <a:ext cx="22860" cy="1666239"/>
          </a:xfrm>
          <a:custGeom>
            <a:avLst/>
            <a:gdLst/>
            <a:ahLst/>
            <a:cxnLst/>
            <a:rect l="l" t="t" r="r" b="b"/>
            <a:pathLst>
              <a:path w="22860" h="1666239">
                <a:moveTo>
                  <a:pt x="22860" y="0"/>
                </a:moveTo>
                <a:lnTo>
                  <a:pt x="0" y="166573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6989" y="2358389"/>
            <a:ext cx="5130165" cy="1702435"/>
          </a:xfrm>
          <a:custGeom>
            <a:avLst/>
            <a:gdLst/>
            <a:ahLst/>
            <a:cxnLst/>
            <a:rect l="l" t="t" r="r" b="b"/>
            <a:pathLst>
              <a:path w="5130165" h="1702435">
                <a:moveTo>
                  <a:pt x="0" y="0"/>
                </a:moveTo>
                <a:lnTo>
                  <a:pt x="5129784" y="170230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38805" y="2375154"/>
            <a:ext cx="3325495" cy="1685925"/>
          </a:xfrm>
          <a:custGeom>
            <a:avLst/>
            <a:gdLst/>
            <a:ahLst/>
            <a:cxnLst/>
            <a:rect l="l" t="t" r="r" b="b"/>
            <a:pathLst>
              <a:path w="3325495" h="1685925">
                <a:moveTo>
                  <a:pt x="3325367" y="0"/>
                </a:moveTo>
                <a:lnTo>
                  <a:pt x="0" y="168554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38805" y="4120134"/>
            <a:ext cx="3325495" cy="1786255"/>
          </a:xfrm>
          <a:custGeom>
            <a:avLst/>
            <a:gdLst/>
            <a:ahLst/>
            <a:cxnLst/>
            <a:rect l="l" t="t" r="r" b="b"/>
            <a:pathLst>
              <a:path w="3325495" h="1786254">
                <a:moveTo>
                  <a:pt x="3325367" y="0"/>
                </a:moveTo>
                <a:lnTo>
                  <a:pt x="0" y="178612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03462" y="4001134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7512" y="4063110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7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6896" y="286768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Palatino Linotype"/>
                <a:cs typeface="Palatino Linotype"/>
              </a:rPr>
              <a:t>7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73210" y="297076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9206" y="3202619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2218" y="286768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5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02412" y="300410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74753" y="4847250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9692" y="4662986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4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25828" y="491393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4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48003" y="3799440"/>
            <a:ext cx="4882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  <a:tab pos="1440180" algn="l"/>
                <a:tab pos="1609725" algn="l"/>
                <a:tab pos="486918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8	</a:t>
            </a:r>
            <a:r>
              <a:rPr dirty="0" sz="2000">
                <a:latin typeface="Palatino Linotype"/>
                <a:cs typeface="Palatino Linotype"/>
              </a:rPr>
              <a:t>	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6751" y="457899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9579" y="588233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5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48370" y="401551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19779" y="458714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4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34205" y="497603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6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68980" y="2964654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59234" y="412190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Palatino Linotype"/>
                <a:cs typeface="Palatino Linotype"/>
              </a:rPr>
              <a:t>0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08682" y="2212085"/>
            <a:ext cx="274320" cy="260985"/>
          </a:xfrm>
          <a:custGeom>
            <a:avLst/>
            <a:gdLst/>
            <a:ahLst/>
            <a:cxnLst/>
            <a:rect l="l" t="t" r="r" b="b"/>
            <a:pathLst>
              <a:path w="274319" h="260985">
                <a:moveTo>
                  <a:pt x="137160" y="0"/>
                </a:moveTo>
                <a:lnTo>
                  <a:pt x="93805" y="6643"/>
                </a:lnTo>
                <a:lnTo>
                  <a:pt x="56153" y="25142"/>
                </a:lnTo>
                <a:lnTo>
                  <a:pt x="26462" y="53349"/>
                </a:lnTo>
                <a:lnTo>
                  <a:pt x="6992" y="89118"/>
                </a:lnTo>
                <a:lnTo>
                  <a:pt x="0" y="130301"/>
                </a:lnTo>
                <a:lnTo>
                  <a:pt x="6992" y="171485"/>
                </a:lnTo>
                <a:lnTo>
                  <a:pt x="26462" y="207254"/>
                </a:lnTo>
                <a:lnTo>
                  <a:pt x="56153" y="235461"/>
                </a:lnTo>
                <a:lnTo>
                  <a:pt x="93805" y="253960"/>
                </a:lnTo>
                <a:lnTo>
                  <a:pt x="137160" y="260603"/>
                </a:lnTo>
                <a:lnTo>
                  <a:pt x="180514" y="253960"/>
                </a:lnTo>
                <a:lnTo>
                  <a:pt x="218166" y="235461"/>
                </a:lnTo>
                <a:lnTo>
                  <a:pt x="247857" y="207254"/>
                </a:lnTo>
                <a:lnTo>
                  <a:pt x="267327" y="171485"/>
                </a:lnTo>
                <a:lnTo>
                  <a:pt x="274320" y="130301"/>
                </a:lnTo>
                <a:lnTo>
                  <a:pt x="267327" y="89118"/>
                </a:lnTo>
                <a:lnTo>
                  <a:pt x="247857" y="53349"/>
                </a:lnTo>
                <a:lnTo>
                  <a:pt x="218166" y="25142"/>
                </a:lnTo>
                <a:lnTo>
                  <a:pt x="180514" y="6643"/>
                </a:lnTo>
                <a:lnTo>
                  <a:pt x="137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08682" y="2212085"/>
            <a:ext cx="274320" cy="260985"/>
          </a:xfrm>
          <a:custGeom>
            <a:avLst/>
            <a:gdLst/>
            <a:ahLst/>
            <a:cxnLst/>
            <a:rect l="l" t="t" r="r" b="b"/>
            <a:pathLst>
              <a:path w="274319" h="260985">
                <a:moveTo>
                  <a:pt x="0" y="130301"/>
                </a:moveTo>
                <a:lnTo>
                  <a:pt x="6992" y="89118"/>
                </a:lnTo>
                <a:lnTo>
                  <a:pt x="26462" y="53349"/>
                </a:lnTo>
                <a:lnTo>
                  <a:pt x="56153" y="25142"/>
                </a:lnTo>
                <a:lnTo>
                  <a:pt x="93805" y="6643"/>
                </a:lnTo>
                <a:lnTo>
                  <a:pt x="137160" y="0"/>
                </a:lnTo>
                <a:lnTo>
                  <a:pt x="180514" y="6643"/>
                </a:lnTo>
                <a:lnTo>
                  <a:pt x="218166" y="25142"/>
                </a:lnTo>
                <a:lnTo>
                  <a:pt x="247857" y="53349"/>
                </a:lnTo>
                <a:lnTo>
                  <a:pt x="267327" y="89118"/>
                </a:lnTo>
                <a:lnTo>
                  <a:pt x="274320" y="130301"/>
                </a:lnTo>
                <a:lnTo>
                  <a:pt x="267327" y="171485"/>
                </a:lnTo>
                <a:lnTo>
                  <a:pt x="247857" y="207254"/>
                </a:lnTo>
                <a:lnTo>
                  <a:pt x="218166" y="235461"/>
                </a:lnTo>
                <a:lnTo>
                  <a:pt x="180514" y="253960"/>
                </a:lnTo>
                <a:lnTo>
                  <a:pt x="137160" y="260603"/>
                </a:lnTo>
                <a:lnTo>
                  <a:pt x="93805" y="253960"/>
                </a:lnTo>
                <a:lnTo>
                  <a:pt x="56153" y="235461"/>
                </a:lnTo>
                <a:lnTo>
                  <a:pt x="26462" y="207254"/>
                </a:lnTo>
                <a:lnTo>
                  <a:pt x="6992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19621" y="2358389"/>
            <a:ext cx="1620520" cy="1687195"/>
          </a:xfrm>
          <a:custGeom>
            <a:avLst/>
            <a:gdLst/>
            <a:ahLst/>
            <a:cxnLst/>
            <a:rect l="l" t="t" r="r" b="b"/>
            <a:pathLst>
              <a:path w="1620520" h="1687195">
                <a:moveTo>
                  <a:pt x="0" y="0"/>
                </a:moveTo>
                <a:lnTo>
                  <a:pt x="1620012" y="168706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12358" y="2192273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37922" y="0"/>
                </a:moveTo>
                <a:lnTo>
                  <a:pt x="94327" y="6643"/>
                </a:lnTo>
                <a:lnTo>
                  <a:pt x="56466" y="25142"/>
                </a:lnTo>
                <a:lnTo>
                  <a:pt x="26610" y="53349"/>
                </a:lnTo>
                <a:lnTo>
                  <a:pt x="7031" y="89118"/>
                </a:lnTo>
                <a:lnTo>
                  <a:pt x="0" y="130301"/>
                </a:lnTo>
                <a:lnTo>
                  <a:pt x="7031" y="171485"/>
                </a:lnTo>
                <a:lnTo>
                  <a:pt x="26610" y="207254"/>
                </a:lnTo>
                <a:lnTo>
                  <a:pt x="56466" y="235461"/>
                </a:lnTo>
                <a:lnTo>
                  <a:pt x="94327" y="253960"/>
                </a:lnTo>
                <a:lnTo>
                  <a:pt x="137922" y="260603"/>
                </a:lnTo>
                <a:lnTo>
                  <a:pt x="181516" y="253960"/>
                </a:lnTo>
                <a:lnTo>
                  <a:pt x="219377" y="235461"/>
                </a:lnTo>
                <a:lnTo>
                  <a:pt x="249233" y="207254"/>
                </a:lnTo>
                <a:lnTo>
                  <a:pt x="268812" y="171485"/>
                </a:lnTo>
                <a:lnTo>
                  <a:pt x="275844" y="130301"/>
                </a:lnTo>
                <a:lnTo>
                  <a:pt x="268812" y="89118"/>
                </a:lnTo>
                <a:lnTo>
                  <a:pt x="249233" y="53349"/>
                </a:lnTo>
                <a:lnTo>
                  <a:pt x="219377" y="25142"/>
                </a:lnTo>
                <a:lnTo>
                  <a:pt x="181516" y="6643"/>
                </a:lnTo>
                <a:lnTo>
                  <a:pt x="137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12358" y="2192273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0" y="130301"/>
                </a:moveTo>
                <a:lnTo>
                  <a:pt x="7031" y="89118"/>
                </a:lnTo>
                <a:lnTo>
                  <a:pt x="26610" y="53349"/>
                </a:lnTo>
                <a:lnTo>
                  <a:pt x="56466" y="25142"/>
                </a:lnTo>
                <a:lnTo>
                  <a:pt x="94327" y="6643"/>
                </a:lnTo>
                <a:lnTo>
                  <a:pt x="137922" y="0"/>
                </a:lnTo>
                <a:lnTo>
                  <a:pt x="181516" y="6643"/>
                </a:lnTo>
                <a:lnTo>
                  <a:pt x="219377" y="25142"/>
                </a:lnTo>
                <a:lnTo>
                  <a:pt x="249233" y="53349"/>
                </a:lnTo>
                <a:lnTo>
                  <a:pt x="268812" y="89118"/>
                </a:lnTo>
                <a:lnTo>
                  <a:pt x="275844" y="130301"/>
                </a:lnTo>
                <a:lnTo>
                  <a:pt x="268812" y="171485"/>
                </a:lnTo>
                <a:lnTo>
                  <a:pt x="249233" y="207254"/>
                </a:lnTo>
                <a:lnTo>
                  <a:pt x="219377" y="235461"/>
                </a:lnTo>
                <a:lnTo>
                  <a:pt x="181516" y="253960"/>
                </a:lnTo>
                <a:lnTo>
                  <a:pt x="137922" y="260603"/>
                </a:lnTo>
                <a:lnTo>
                  <a:pt x="94327" y="253960"/>
                </a:lnTo>
                <a:lnTo>
                  <a:pt x="56466" y="235461"/>
                </a:lnTo>
                <a:lnTo>
                  <a:pt x="26610" y="207254"/>
                </a:lnTo>
                <a:lnTo>
                  <a:pt x="7031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7269" y="4173473"/>
            <a:ext cx="5026660" cy="1739264"/>
          </a:xfrm>
          <a:custGeom>
            <a:avLst/>
            <a:gdLst/>
            <a:ahLst/>
            <a:cxnLst/>
            <a:rect l="l" t="t" r="r" b="b"/>
            <a:pathLst>
              <a:path w="5026660" h="1739264">
                <a:moveTo>
                  <a:pt x="0" y="0"/>
                </a:moveTo>
                <a:lnTo>
                  <a:pt x="5026152" y="173888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6666" y="3979926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37922" y="0"/>
                </a:moveTo>
                <a:lnTo>
                  <a:pt x="94327" y="6643"/>
                </a:lnTo>
                <a:lnTo>
                  <a:pt x="56466" y="25142"/>
                </a:lnTo>
                <a:lnTo>
                  <a:pt x="26610" y="53349"/>
                </a:lnTo>
                <a:lnTo>
                  <a:pt x="7031" y="89118"/>
                </a:lnTo>
                <a:lnTo>
                  <a:pt x="0" y="130301"/>
                </a:lnTo>
                <a:lnTo>
                  <a:pt x="7031" y="171485"/>
                </a:lnTo>
                <a:lnTo>
                  <a:pt x="26610" y="207254"/>
                </a:lnTo>
                <a:lnTo>
                  <a:pt x="56466" y="235461"/>
                </a:lnTo>
                <a:lnTo>
                  <a:pt x="94327" y="253960"/>
                </a:lnTo>
                <a:lnTo>
                  <a:pt x="137922" y="260603"/>
                </a:lnTo>
                <a:lnTo>
                  <a:pt x="181516" y="253960"/>
                </a:lnTo>
                <a:lnTo>
                  <a:pt x="219377" y="235461"/>
                </a:lnTo>
                <a:lnTo>
                  <a:pt x="249233" y="207254"/>
                </a:lnTo>
                <a:lnTo>
                  <a:pt x="268812" y="171485"/>
                </a:lnTo>
                <a:lnTo>
                  <a:pt x="275844" y="130301"/>
                </a:lnTo>
                <a:lnTo>
                  <a:pt x="268812" y="89118"/>
                </a:lnTo>
                <a:lnTo>
                  <a:pt x="249233" y="53349"/>
                </a:lnTo>
                <a:lnTo>
                  <a:pt x="219377" y="25142"/>
                </a:lnTo>
                <a:lnTo>
                  <a:pt x="181516" y="6643"/>
                </a:lnTo>
                <a:lnTo>
                  <a:pt x="137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6666" y="3979926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0" y="130301"/>
                </a:moveTo>
                <a:lnTo>
                  <a:pt x="7031" y="89118"/>
                </a:lnTo>
                <a:lnTo>
                  <a:pt x="26610" y="53349"/>
                </a:lnTo>
                <a:lnTo>
                  <a:pt x="56466" y="25142"/>
                </a:lnTo>
                <a:lnTo>
                  <a:pt x="94327" y="6643"/>
                </a:lnTo>
                <a:lnTo>
                  <a:pt x="137922" y="0"/>
                </a:lnTo>
                <a:lnTo>
                  <a:pt x="181516" y="6643"/>
                </a:lnTo>
                <a:lnTo>
                  <a:pt x="219377" y="25142"/>
                </a:lnTo>
                <a:lnTo>
                  <a:pt x="249233" y="53349"/>
                </a:lnTo>
                <a:lnTo>
                  <a:pt x="268812" y="89118"/>
                </a:lnTo>
                <a:lnTo>
                  <a:pt x="275844" y="130301"/>
                </a:lnTo>
                <a:lnTo>
                  <a:pt x="268812" y="171485"/>
                </a:lnTo>
                <a:lnTo>
                  <a:pt x="249233" y="207254"/>
                </a:lnTo>
                <a:lnTo>
                  <a:pt x="219377" y="235461"/>
                </a:lnTo>
                <a:lnTo>
                  <a:pt x="181516" y="253960"/>
                </a:lnTo>
                <a:lnTo>
                  <a:pt x="137922" y="260603"/>
                </a:lnTo>
                <a:lnTo>
                  <a:pt x="94327" y="253960"/>
                </a:lnTo>
                <a:lnTo>
                  <a:pt x="56466" y="235461"/>
                </a:lnTo>
                <a:lnTo>
                  <a:pt x="26610" y="207254"/>
                </a:lnTo>
                <a:lnTo>
                  <a:pt x="7031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33066" y="3973829"/>
            <a:ext cx="276225" cy="262255"/>
          </a:xfrm>
          <a:custGeom>
            <a:avLst/>
            <a:gdLst/>
            <a:ahLst/>
            <a:cxnLst/>
            <a:rect l="l" t="t" r="r" b="b"/>
            <a:pathLst>
              <a:path w="276225" h="262254">
                <a:moveTo>
                  <a:pt x="137922" y="0"/>
                </a:moveTo>
                <a:lnTo>
                  <a:pt x="94327" y="6681"/>
                </a:lnTo>
                <a:lnTo>
                  <a:pt x="56466" y="25286"/>
                </a:lnTo>
                <a:lnTo>
                  <a:pt x="26610" y="53656"/>
                </a:lnTo>
                <a:lnTo>
                  <a:pt x="7031" y="89635"/>
                </a:lnTo>
                <a:lnTo>
                  <a:pt x="0" y="131064"/>
                </a:lnTo>
                <a:lnTo>
                  <a:pt x="7031" y="172492"/>
                </a:lnTo>
                <a:lnTo>
                  <a:pt x="26610" y="208471"/>
                </a:lnTo>
                <a:lnTo>
                  <a:pt x="56466" y="236841"/>
                </a:lnTo>
                <a:lnTo>
                  <a:pt x="94327" y="255446"/>
                </a:lnTo>
                <a:lnTo>
                  <a:pt x="137922" y="262128"/>
                </a:lnTo>
                <a:lnTo>
                  <a:pt x="181516" y="255446"/>
                </a:lnTo>
                <a:lnTo>
                  <a:pt x="219377" y="236841"/>
                </a:lnTo>
                <a:lnTo>
                  <a:pt x="249233" y="208471"/>
                </a:lnTo>
                <a:lnTo>
                  <a:pt x="268812" y="172492"/>
                </a:lnTo>
                <a:lnTo>
                  <a:pt x="275844" y="131064"/>
                </a:lnTo>
                <a:lnTo>
                  <a:pt x="268812" y="89635"/>
                </a:lnTo>
                <a:lnTo>
                  <a:pt x="249233" y="53656"/>
                </a:lnTo>
                <a:lnTo>
                  <a:pt x="219377" y="25286"/>
                </a:lnTo>
                <a:lnTo>
                  <a:pt x="181516" y="6681"/>
                </a:lnTo>
                <a:lnTo>
                  <a:pt x="13792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33066" y="3973829"/>
            <a:ext cx="276225" cy="262255"/>
          </a:xfrm>
          <a:custGeom>
            <a:avLst/>
            <a:gdLst/>
            <a:ahLst/>
            <a:cxnLst/>
            <a:rect l="l" t="t" r="r" b="b"/>
            <a:pathLst>
              <a:path w="276225" h="262254">
                <a:moveTo>
                  <a:pt x="0" y="131064"/>
                </a:moveTo>
                <a:lnTo>
                  <a:pt x="7031" y="89635"/>
                </a:lnTo>
                <a:lnTo>
                  <a:pt x="26610" y="53656"/>
                </a:lnTo>
                <a:lnTo>
                  <a:pt x="56466" y="25286"/>
                </a:lnTo>
                <a:lnTo>
                  <a:pt x="94327" y="6681"/>
                </a:lnTo>
                <a:lnTo>
                  <a:pt x="137922" y="0"/>
                </a:lnTo>
                <a:lnTo>
                  <a:pt x="181516" y="6681"/>
                </a:lnTo>
                <a:lnTo>
                  <a:pt x="219377" y="25286"/>
                </a:lnTo>
                <a:lnTo>
                  <a:pt x="249233" y="53656"/>
                </a:lnTo>
                <a:lnTo>
                  <a:pt x="268812" y="89635"/>
                </a:lnTo>
                <a:lnTo>
                  <a:pt x="275844" y="131064"/>
                </a:lnTo>
                <a:lnTo>
                  <a:pt x="268812" y="172492"/>
                </a:lnTo>
                <a:lnTo>
                  <a:pt x="249233" y="208471"/>
                </a:lnTo>
                <a:lnTo>
                  <a:pt x="219377" y="236841"/>
                </a:lnTo>
                <a:lnTo>
                  <a:pt x="181516" y="255446"/>
                </a:lnTo>
                <a:lnTo>
                  <a:pt x="137922" y="262128"/>
                </a:lnTo>
                <a:lnTo>
                  <a:pt x="94327" y="255446"/>
                </a:lnTo>
                <a:lnTo>
                  <a:pt x="56466" y="236841"/>
                </a:lnTo>
                <a:lnTo>
                  <a:pt x="26610" y="208471"/>
                </a:lnTo>
                <a:lnTo>
                  <a:pt x="7031" y="172492"/>
                </a:lnTo>
                <a:lnTo>
                  <a:pt x="0" y="131064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12358" y="3979926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37922" y="0"/>
                </a:moveTo>
                <a:lnTo>
                  <a:pt x="94327" y="6643"/>
                </a:lnTo>
                <a:lnTo>
                  <a:pt x="56466" y="25142"/>
                </a:lnTo>
                <a:lnTo>
                  <a:pt x="26610" y="53349"/>
                </a:lnTo>
                <a:lnTo>
                  <a:pt x="7031" y="89118"/>
                </a:lnTo>
                <a:lnTo>
                  <a:pt x="0" y="130301"/>
                </a:lnTo>
                <a:lnTo>
                  <a:pt x="7031" y="171485"/>
                </a:lnTo>
                <a:lnTo>
                  <a:pt x="26610" y="207254"/>
                </a:lnTo>
                <a:lnTo>
                  <a:pt x="56466" y="235461"/>
                </a:lnTo>
                <a:lnTo>
                  <a:pt x="94327" y="253960"/>
                </a:lnTo>
                <a:lnTo>
                  <a:pt x="137922" y="260603"/>
                </a:lnTo>
                <a:lnTo>
                  <a:pt x="181516" y="253960"/>
                </a:lnTo>
                <a:lnTo>
                  <a:pt x="219377" y="235461"/>
                </a:lnTo>
                <a:lnTo>
                  <a:pt x="249233" y="207254"/>
                </a:lnTo>
                <a:lnTo>
                  <a:pt x="268812" y="171485"/>
                </a:lnTo>
                <a:lnTo>
                  <a:pt x="275844" y="130301"/>
                </a:lnTo>
                <a:lnTo>
                  <a:pt x="268812" y="89118"/>
                </a:lnTo>
                <a:lnTo>
                  <a:pt x="249233" y="53349"/>
                </a:lnTo>
                <a:lnTo>
                  <a:pt x="219377" y="25142"/>
                </a:lnTo>
                <a:lnTo>
                  <a:pt x="181516" y="6643"/>
                </a:lnTo>
                <a:lnTo>
                  <a:pt x="137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12358" y="3979926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0" y="130301"/>
                </a:moveTo>
                <a:lnTo>
                  <a:pt x="7031" y="89118"/>
                </a:lnTo>
                <a:lnTo>
                  <a:pt x="26610" y="53349"/>
                </a:lnTo>
                <a:lnTo>
                  <a:pt x="56466" y="25142"/>
                </a:lnTo>
                <a:lnTo>
                  <a:pt x="94327" y="6643"/>
                </a:lnTo>
                <a:lnTo>
                  <a:pt x="137922" y="0"/>
                </a:lnTo>
                <a:lnTo>
                  <a:pt x="181516" y="6643"/>
                </a:lnTo>
                <a:lnTo>
                  <a:pt x="219377" y="25142"/>
                </a:lnTo>
                <a:lnTo>
                  <a:pt x="249233" y="53349"/>
                </a:lnTo>
                <a:lnTo>
                  <a:pt x="268812" y="89118"/>
                </a:lnTo>
                <a:lnTo>
                  <a:pt x="275844" y="130301"/>
                </a:lnTo>
                <a:lnTo>
                  <a:pt x="268812" y="171485"/>
                </a:lnTo>
                <a:lnTo>
                  <a:pt x="249233" y="207254"/>
                </a:lnTo>
                <a:lnTo>
                  <a:pt x="219377" y="235461"/>
                </a:lnTo>
                <a:lnTo>
                  <a:pt x="181516" y="253960"/>
                </a:lnTo>
                <a:lnTo>
                  <a:pt x="137922" y="260603"/>
                </a:lnTo>
                <a:lnTo>
                  <a:pt x="94327" y="253960"/>
                </a:lnTo>
                <a:lnTo>
                  <a:pt x="56466" y="235461"/>
                </a:lnTo>
                <a:lnTo>
                  <a:pt x="26610" y="207254"/>
                </a:lnTo>
                <a:lnTo>
                  <a:pt x="7031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10093" y="3966209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37922" y="0"/>
                </a:moveTo>
                <a:lnTo>
                  <a:pt x="94327" y="6643"/>
                </a:lnTo>
                <a:lnTo>
                  <a:pt x="56466" y="25142"/>
                </a:lnTo>
                <a:lnTo>
                  <a:pt x="26610" y="53349"/>
                </a:lnTo>
                <a:lnTo>
                  <a:pt x="7031" y="89118"/>
                </a:lnTo>
                <a:lnTo>
                  <a:pt x="0" y="130301"/>
                </a:lnTo>
                <a:lnTo>
                  <a:pt x="7031" y="171485"/>
                </a:lnTo>
                <a:lnTo>
                  <a:pt x="26610" y="207254"/>
                </a:lnTo>
                <a:lnTo>
                  <a:pt x="56466" y="235461"/>
                </a:lnTo>
                <a:lnTo>
                  <a:pt x="94327" y="253960"/>
                </a:lnTo>
                <a:lnTo>
                  <a:pt x="137922" y="260603"/>
                </a:lnTo>
                <a:lnTo>
                  <a:pt x="181516" y="253960"/>
                </a:lnTo>
                <a:lnTo>
                  <a:pt x="219377" y="235461"/>
                </a:lnTo>
                <a:lnTo>
                  <a:pt x="249233" y="207254"/>
                </a:lnTo>
                <a:lnTo>
                  <a:pt x="268812" y="171485"/>
                </a:lnTo>
                <a:lnTo>
                  <a:pt x="275844" y="130301"/>
                </a:lnTo>
                <a:lnTo>
                  <a:pt x="268812" y="89118"/>
                </a:lnTo>
                <a:lnTo>
                  <a:pt x="249233" y="53349"/>
                </a:lnTo>
                <a:lnTo>
                  <a:pt x="219377" y="25142"/>
                </a:lnTo>
                <a:lnTo>
                  <a:pt x="181516" y="6643"/>
                </a:lnTo>
                <a:lnTo>
                  <a:pt x="137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10093" y="3966209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0" y="130301"/>
                </a:moveTo>
                <a:lnTo>
                  <a:pt x="7031" y="89118"/>
                </a:lnTo>
                <a:lnTo>
                  <a:pt x="26610" y="53349"/>
                </a:lnTo>
                <a:lnTo>
                  <a:pt x="56466" y="25142"/>
                </a:lnTo>
                <a:lnTo>
                  <a:pt x="94327" y="6643"/>
                </a:lnTo>
                <a:lnTo>
                  <a:pt x="137922" y="0"/>
                </a:lnTo>
                <a:lnTo>
                  <a:pt x="181516" y="6643"/>
                </a:lnTo>
                <a:lnTo>
                  <a:pt x="219377" y="25142"/>
                </a:lnTo>
                <a:lnTo>
                  <a:pt x="249233" y="53349"/>
                </a:lnTo>
                <a:lnTo>
                  <a:pt x="268812" y="89118"/>
                </a:lnTo>
                <a:lnTo>
                  <a:pt x="275844" y="130301"/>
                </a:lnTo>
                <a:lnTo>
                  <a:pt x="268812" y="171485"/>
                </a:lnTo>
                <a:lnTo>
                  <a:pt x="249233" y="207254"/>
                </a:lnTo>
                <a:lnTo>
                  <a:pt x="219377" y="235461"/>
                </a:lnTo>
                <a:lnTo>
                  <a:pt x="181516" y="253960"/>
                </a:lnTo>
                <a:lnTo>
                  <a:pt x="137922" y="260603"/>
                </a:lnTo>
                <a:lnTo>
                  <a:pt x="94327" y="253960"/>
                </a:lnTo>
                <a:lnTo>
                  <a:pt x="56466" y="235461"/>
                </a:lnTo>
                <a:lnTo>
                  <a:pt x="26610" y="207254"/>
                </a:lnTo>
                <a:lnTo>
                  <a:pt x="7031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12358" y="5834634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37922" y="0"/>
                </a:moveTo>
                <a:lnTo>
                  <a:pt x="94327" y="6643"/>
                </a:lnTo>
                <a:lnTo>
                  <a:pt x="56466" y="25142"/>
                </a:lnTo>
                <a:lnTo>
                  <a:pt x="26610" y="53349"/>
                </a:lnTo>
                <a:lnTo>
                  <a:pt x="7031" y="89118"/>
                </a:lnTo>
                <a:lnTo>
                  <a:pt x="0" y="130301"/>
                </a:lnTo>
                <a:lnTo>
                  <a:pt x="7031" y="171485"/>
                </a:lnTo>
                <a:lnTo>
                  <a:pt x="26610" y="207254"/>
                </a:lnTo>
                <a:lnTo>
                  <a:pt x="56466" y="235461"/>
                </a:lnTo>
                <a:lnTo>
                  <a:pt x="94327" y="253960"/>
                </a:lnTo>
                <a:lnTo>
                  <a:pt x="137922" y="260603"/>
                </a:lnTo>
                <a:lnTo>
                  <a:pt x="181516" y="253960"/>
                </a:lnTo>
                <a:lnTo>
                  <a:pt x="219377" y="235461"/>
                </a:lnTo>
                <a:lnTo>
                  <a:pt x="249233" y="207254"/>
                </a:lnTo>
                <a:lnTo>
                  <a:pt x="268812" y="171485"/>
                </a:lnTo>
                <a:lnTo>
                  <a:pt x="275844" y="130301"/>
                </a:lnTo>
                <a:lnTo>
                  <a:pt x="268812" y="89118"/>
                </a:lnTo>
                <a:lnTo>
                  <a:pt x="249233" y="53349"/>
                </a:lnTo>
                <a:lnTo>
                  <a:pt x="219377" y="25142"/>
                </a:lnTo>
                <a:lnTo>
                  <a:pt x="181516" y="6643"/>
                </a:lnTo>
                <a:lnTo>
                  <a:pt x="137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12358" y="5834634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0" y="130301"/>
                </a:moveTo>
                <a:lnTo>
                  <a:pt x="7031" y="89118"/>
                </a:lnTo>
                <a:lnTo>
                  <a:pt x="26610" y="53349"/>
                </a:lnTo>
                <a:lnTo>
                  <a:pt x="56466" y="25142"/>
                </a:lnTo>
                <a:lnTo>
                  <a:pt x="94327" y="6643"/>
                </a:lnTo>
                <a:lnTo>
                  <a:pt x="137922" y="0"/>
                </a:lnTo>
                <a:lnTo>
                  <a:pt x="181516" y="6643"/>
                </a:lnTo>
                <a:lnTo>
                  <a:pt x="219377" y="25142"/>
                </a:lnTo>
                <a:lnTo>
                  <a:pt x="249233" y="53349"/>
                </a:lnTo>
                <a:lnTo>
                  <a:pt x="268812" y="89118"/>
                </a:lnTo>
                <a:lnTo>
                  <a:pt x="275844" y="130301"/>
                </a:lnTo>
                <a:lnTo>
                  <a:pt x="268812" y="171485"/>
                </a:lnTo>
                <a:lnTo>
                  <a:pt x="249233" y="207254"/>
                </a:lnTo>
                <a:lnTo>
                  <a:pt x="219377" y="235461"/>
                </a:lnTo>
                <a:lnTo>
                  <a:pt x="181516" y="253960"/>
                </a:lnTo>
                <a:lnTo>
                  <a:pt x="137922" y="260603"/>
                </a:lnTo>
                <a:lnTo>
                  <a:pt x="94327" y="253960"/>
                </a:lnTo>
                <a:lnTo>
                  <a:pt x="56466" y="235461"/>
                </a:lnTo>
                <a:lnTo>
                  <a:pt x="26610" y="207254"/>
                </a:lnTo>
                <a:lnTo>
                  <a:pt x="7031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79726" y="5811773"/>
            <a:ext cx="277495" cy="260985"/>
          </a:xfrm>
          <a:custGeom>
            <a:avLst/>
            <a:gdLst/>
            <a:ahLst/>
            <a:cxnLst/>
            <a:rect l="l" t="t" r="r" b="b"/>
            <a:pathLst>
              <a:path w="277494" h="260985">
                <a:moveTo>
                  <a:pt x="138684" y="0"/>
                </a:moveTo>
                <a:lnTo>
                  <a:pt x="94848" y="6643"/>
                </a:lnTo>
                <a:lnTo>
                  <a:pt x="56778" y="25142"/>
                </a:lnTo>
                <a:lnTo>
                  <a:pt x="26757" y="53349"/>
                </a:lnTo>
                <a:lnTo>
                  <a:pt x="7070" y="89118"/>
                </a:lnTo>
                <a:lnTo>
                  <a:pt x="0" y="130301"/>
                </a:lnTo>
                <a:lnTo>
                  <a:pt x="7070" y="171485"/>
                </a:lnTo>
                <a:lnTo>
                  <a:pt x="26757" y="207254"/>
                </a:lnTo>
                <a:lnTo>
                  <a:pt x="56778" y="235461"/>
                </a:lnTo>
                <a:lnTo>
                  <a:pt x="94848" y="253960"/>
                </a:lnTo>
                <a:lnTo>
                  <a:pt x="138684" y="260603"/>
                </a:lnTo>
                <a:lnTo>
                  <a:pt x="182519" y="253960"/>
                </a:lnTo>
                <a:lnTo>
                  <a:pt x="220589" y="235461"/>
                </a:lnTo>
                <a:lnTo>
                  <a:pt x="250610" y="207254"/>
                </a:lnTo>
                <a:lnTo>
                  <a:pt x="270297" y="171485"/>
                </a:lnTo>
                <a:lnTo>
                  <a:pt x="277368" y="130301"/>
                </a:lnTo>
                <a:lnTo>
                  <a:pt x="270297" y="89118"/>
                </a:lnTo>
                <a:lnTo>
                  <a:pt x="250610" y="53349"/>
                </a:lnTo>
                <a:lnTo>
                  <a:pt x="220589" y="25142"/>
                </a:lnTo>
                <a:lnTo>
                  <a:pt x="182519" y="6643"/>
                </a:lnTo>
                <a:lnTo>
                  <a:pt x="1386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79726" y="5811773"/>
            <a:ext cx="277495" cy="260985"/>
          </a:xfrm>
          <a:custGeom>
            <a:avLst/>
            <a:gdLst/>
            <a:ahLst/>
            <a:cxnLst/>
            <a:rect l="l" t="t" r="r" b="b"/>
            <a:pathLst>
              <a:path w="277494" h="260985">
                <a:moveTo>
                  <a:pt x="0" y="130301"/>
                </a:moveTo>
                <a:lnTo>
                  <a:pt x="7070" y="89118"/>
                </a:lnTo>
                <a:lnTo>
                  <a:pt x="26757" y="53349"/>
                </a:lnTo>
                <a:lnTo>
                  <a:pt x="56778" y="25142"/>
                </a:lnTo>
                <a:lnTo>
                  <a:pt x="94848" y="6643"/>
                </a:lnTo>
                <a:lnTo>
                  <a:pt x="138684" y="0"/>
                </a:lnTo>
                <a:lnTo>
                  <a:pt x="182519" y="6643"/>
                </a:lnTo>
                <a:lnTo>
                  <a:pt x="220589" y="25142"/>
                </a:lnTo>
                <a:lnTo>
                  <a:pt x="250610" y="53349"/>
                </a:lnTo>
                <a:lnTo>
                  <a:pt x="270297" y="89118"/>
                </a:lnTo>
                <a:lnTo>
                  <a:pt x="277368" y="130301"/>
                </a:lnTo>
                <a:lnTo>
                  <a:pt x="270297" y="171485"/>
                </a:lnTo>
                <a:lnTo>
                  <a:pt x="250610" y="207254"/>
                </a:lnTo>
                <a:lnTo>
                  <a:pt x="220589" y="235461"/>
                </a:lnTo>
                <a:lnTo>
                  <a:pt x="182519" y="253960"/>
                </a:lnTo>
                <a:lnTo>
                  <a:pt x="138684" y="260603"/>
                </a:lnTo>
                <a:lnTo>
                  <a:pt x="94848" y="253960"/>
                </a:lnTo>
                <a:lnTo>
                  <a:pt x="56778" y="235461"/>
                </a:lnTo>
                <a:lnTo>
                  <a:pt x="26757" y="207254"/>
                </a:lnTo>
                <a:lnTo>
                  <a:pt x="7070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13882" y="2204466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37922" y="0"/>
                </a:moveTo>
                <a:lnTo>
                  <a:pt x="94327" y="6643"/>
                </a:lnTo>
                <a:lnTo>
                  <a:pt x="56466" y="25142"/>
                </a:lnTo>
                <a:lnTo>
                  <a:pt x="26610" y="53349"/>
                </a:lnTo>
                <a:lnTo>
                  <a:pt x="7031" y="89118"/>
                </a:lnTo>
                <a:lnTo>
                  <a:pt x="0" y="130301"/>
                </a:lnTo>
                <a:lnTo>
                  <a:pt x="7031" y="171485"/>
                </a:lnTo>
                <a:lnTo>
                  <a:pt x="26610" y="207254"/>
                </a:lnTo>
                <a:lnTo>
                  <a:pt x="56466" y="235461"/>
                </a:lnTo>
                <a:lnTo>
                  <a:pt x="94327" y="253960"/>
                </a:lnTo>
                <a:lnTo>
                  <a:pt x="137922" y="260603"/>
                </a:lnTo>
                <a:lnTo>
                  <a:pt x="181516" y="253960"/>
                </a:lnTo>
                <a:lnTo>
                  <a:pt x="219377" y="235461"/>
                </a:lnTo>
                <a:lnTo>
                  <a:pt x="249233" y="207254"/>
                </a:lnTo>
                <a:lnTo>
                  <a:pt x="268812" y="171485"/>
                </a:lnTo>
                <a:lnTo>
                  <a:pt x="275844" y="130301"/>
                </a:lnTo>
                <a:lnTo>
                  <a:pt x="268812" y="89118"/>
                </a:lnTo>
                <a:lnTo>
                  <a:pt x="249233" y="53349"/>
                </a:lnTo>
                <a:lnTo>
                  <a:pt x="219377" y="25142"/>
                </a:lnTo>
                <a:lnTo>
                  <a:pt x="181516" y="6643"/>
                </a:lnTo>
                <a:lnTo>
                  <a:pt x="137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13882" y="2204466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0" y="130301"/>
                </a:moveTo>
                <a:lnTo>
                  <a:pt x="7031" y="89118"/>
                </a:lnTo>
                <a:lnTo>
                  <a:pt x="26610" y="53349"/>
                </a:lnTo>
                <a:lnTo>
                  <a:pt x="56466" y="25142"/>
                </a:lnTo>
                <a:lnTo>
                  <a:pt x="94327" y="6643"/>
                </a:lnTo>
                <a:lnTo>
                  <a:pt x="137922" y="0"/>
                </a:lnTo>
                <a:lnTo>
                  <a:pt x="181516" y="6643"/>
                </a:lnTo>
                <a:lnTo>
                  <a:pt x="219377" y="25142"/>
                </a:lnTo>
                <a:lnTo>
                  <a:pt x="249233" y="53349"/>
                </a:lnTo>
                <a:lnTo>
                  <a:pt x="268812" y="89118"/>
                </a:lnTo>
                <a:lnTo>
                  <a:pt x="275844" y="130301"/>
                </a:lnTo>
                <a:lnTo>
                  <a:pt x="268812" y="171485"/>
                </a:lnTo>
                <a:lnTo>
                  <a:pt x="249233" y="207254"/>
                </a:lnTo>
                <a:lnTo>
                  <a:pt x="219377" y="235461"/>
                </a:lnTo>
                <a:lnTo>
                  <a:pt x="181516" y="253960"/>
                </a:lnTo>
                <a:lnTo>
                  <a:pt x="137922" y="260603"/>
                </a:lnTo>
                <a:lnTo>
                  <a:pt x="94327" y="253960"/>
                </a:lnTo>
                <a:lnTo>
                  <a:pt x="56466" y="235461"/>
                </a:lnTo>
                <a:lnTo>
                  <a:pt x="26610" y="207254"/>
                </a:lnTo>
                <a:lnTo>
                  <a:pt x="7031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163716" y="1939950"/>
            <a:ext cx="238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40">
                <a:latin typeface="Symbol"/>
                <a:cs typeface="Symbol"/>
              </a:rPr>
              <a:t></a:t>
            </a:r>
            <a:r>
              <a:rPr dirty="0" baseline="-12731" sz="36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2731" sz="3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11729" y="2205989"/>
            <a:ext cx="277495" cy="260985"/>
          </a:xfrm>
          <a:custGeom>
            <a:avLst/>
            <a:gdLst/>
            <a:ahLst/>
            <a:cxnLst/>
            <a:rect l="l" t="t" r="r" b="b"/>
            <a:pathLst>
              <a:path w="277494" h="260985">
                <a:moveTo>
                  <a:pt x="138684" y="0"/>
                </a:moveTo>
                <a:lnTo>
                  <a:pt x="94848" y="6643"/>
                </a:lnTo>
                <a:lnTo>
                  <a:pt x="56778" y="25142"/>
                </a:lnTo>
                <a:lnTo>
                  <a:pt x="26757" y="53349"/>
                </a:lnTo>
                <a:lnTo>
                  <a:pt x="7070" y="89118"/>
                </a:lnTo>
                <a:lnTo>
                  <a:pt x="0" y="130301"/>
                </a:lnTo>
                <a:lnTo>
                  <a:pt x="7070" y="171485"/>
                </a:lnTo>
                <a:lnTo>
                  <a:pt x="26757" y="207254"/>
                </a:lnTo>
                <a:lnTo>
                  <a:pt x="56778" y="235461"/>
                </a:lnTo>
                <a:lnTo>
                  <a:pt x="94848" y="253960"/>
                </a:lnTo>
                <a:lnTo>
                  <a:pt x="138684" y="260603"/>
                </a:lnTo>
                <a:lnTo>
                  <a:pt x="182519" y="253960"/>
                </a:lnTo>
                <a:lnTo>
                  <a:pt x="220589" y="235461"/>
                </a:lnTo>
                <a:lnTo>
                  <a:pt x="250610" y="207254"/>
                </a:lnTo>
                <a:lnTo>
                  <a:pt x="270297" y="171485"/>
                </a:lnTo>
                <a:lnTo>
                  <a:pt x="277368" y="130301"/>
                </a:lnTo>
                <a:lnTo>
                  <a:pt x="270297" y="89118"/>
                </a:lnTo>
                <a:lnTo>
                  <a:pt x="250610" y="53349"/>
                </a:lnTo>
                <a:lnTo>
                  <a:pt x="220589" y="25142"/>
                </a:lnTo>
                <a:lnTo>
                  <a:pt x="182519" y="6643"/>
                </a:lnTo>
                <a:lnTo>
                  <a:pt x="1386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11729" y="2205991"/>
            <a:ext cx="277495" cy="260985"/>
          </a:xfrm>
          <a:custGeom>
            <a:avLst/>
            <a:gdLst/>
            <a:ahLst/>
            <a:cxnLst/>
            <a:rect l="l" t="t" r="r" b="b"/>
            <a:pathLst>
              <a:path w="277494" h="260985">
                <a:moveTo>
                  <a:pt x="0" y="130301"/>
                </a:moveTo>
                <a:lnTo>
                  <a:pt x="7070" y="89118"/>
                </a:lnTo>
                <a:lnTo>
                  <a:pt x="26757" y="53349"/>
                </a:lnTo>
                <a:lnTo>
                  <a:pt x="56778" y="25142"/>
                </a:lnTo>
                <a:lnTo>
                  <a:pt x="94848" y="6643"/>
                </a:lnTo>
                <a:lnTo>
                  <a:pt x="138684" y="0"/>
                </a:lnTo>
                <a:lnTo>
                  <a:pt x="182519" y="6643"/>
                </a:lnTo>
                <a:lnTo>
                  <a:pt x="220589" y="25142"/>
                </a:lnTo>
                <a:lnTo>
                  <a:pt x="250610" y="53349"/>
                </a:lnTo>
                <a:lnTo>
                  <a:pt x="270297" y="89118"/>
                </a:lnTo>
                <a:lnTo>
                  <a:pt x="277368" y="130301"/>
                </a:lnTo>
                <a:lnTo>
                  <a:pt x="270297" y="171485"/>
                </a:lnTo>
                <a:lnTo>
                  <a:pt x="250610" y="207254"/>
                </a:lnTo>
                <a:lnTo>
                  <a:pt x="220589" y="235461"/>
                </a:lnTo>
                <a:lnTo>
                  <a:pt x="182519" y="253960"/>
                </a:lnTo>
                <a:lnTo>
                  <a:pt x="138684" y="260603"/>
                </a:lnTo>
                <a:lnTo>
                  <a:pt x="94848" y="253960"/>
                </a:lnTo>
                <a:lnTo>
                  <a:pt x="56778" y="235461"/>
                </a:lnTo>
                <a:lnTo>
                  <a:pt x="26757" y="207254"/>
                </a:lnTo>
                <a:lnTo>
                  <a:pt x="7070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269489" y="1898112"/>
            <a:ext cx="3688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2082800" algn="l"/>
                <a:tab pos="3675379" algn="l"/>
              </a:tabLst>
            </a:pPr>
            <a:r>
              <a:rPr dirty="0" baseline="-3472" sz="3600" spc="-87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8101" sz="3600" spc="-877">
                <a:latin typeface="Symbol"/>
                <a:cs typeface="Symbol"/>
              </a:rPr>
              <a:t></a:t>
            </a:r>
            <a:r>
              <a:rPr dirty="0" baseline="-8101" sz="3600" spc="-877">
                <a:latin typeface="Times New Roman"/>
                <a:cs typeface="Times New Roman"/>
              </a:rPr>
              <a:t>	</a:t>
            </a:r>
            <a:r>
              <a:rPr dirty="0" u="heavy" sz="2400" spc="-5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	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61237" y="3978402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37922" y="0"/>
                </a:moveTo>
                <a:lnTo>
                  <a:pt x="94327" y="6643"/>
                </a:lnTo>
                <a:lnTo>
                  <a:pt x="56466" y="25142"/>
                </a:lnTo>
                <a:lnTo>
                  <a:pt x="26610" y="53349"/>
                </a:lnTo>
                <a:lnTo>
                  <a:pt x="7031" y="89118"/>
                </a:lnTo>
                <a:lnTo>
                  <a:pt x="0" y="130302"/>
                </a:lnTo>
                <a:lnTo>
                  <a:pt x="7031" y="171485"/>
                </a:lnTo>
                <a:lnTo>
                  <a:pt x="26610" y="207254"/>
                </a:lnTo>
                <a:lnTo>
                  <a:pt x="56466" y="235461"/>
                </a:lnTo>
                <a:lnTo>
                  <a:pt x="94327" y="253960"/>
                </a:lnTo>
                <a:lnTo>
                  <a:pt x="137922" y="260604"/>
                </a:lnTo>
                <a:lnTo>
                  <a:pt x="181516" y="253960"/>
                </a:lnTo>
                <a:lnTo>
                  <a:pt x="219377" y="235461"/>
                </a:lnTo>
                <a:lnTo>
                  <a:pt x="249233" y="207254"/>
                </a:lnTo>
                <a:lnTo>
                  <a:pt x="268812" y="171485"/>
                </a:lnTo>
                <a:lnTo>
                  <a:pt x="275844" y="130302"/>
                </a:lnTo>
                <a:lnTo>
                  <a:pt x="268812" y="89118"/>
                </a:lnTo>
                <a:lnTo>
                  <a:pt x="249233" y="53349"/>
                </a:lnTo>
                <a:lnTo>
                  <a:pt x="219377" y="25142"/>
                </a:lnTo>
                <a:lnTo>
                  <a:pt x="181516" y="6643"/>
                </a:lnTo>
                <a:lnTo>
                  <a:pt x="137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1237" y="3978402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0" y="130302"/>
                </a:moveTo>
                <a:lnTo>
                  <a:pt x="7031" y="89118"/>
                </a:lnTo>
                <a:lnTo>
                  <a:pt x="26610" y="53349"/>
                </a:lnTo>
                <a:lnTo>
                  <a:pt x="56466" y="25142"/>
                </a:lnTo>
                <a:lnTo>
                  <a:pt x="94327" y="6643"/>
                </a:lnTo>
                <a:lnTo>
                  <a:pt x="137922" y="0"/>
                </a:lnTo>
                <a:lnTo>
                  <a:pt x="181516" y="6643"/>
                </a:lnTo>
                <a:lnTo>
                  <a:pt x="219377" y="25142"/>
                </a:lnTo>
                <a:lnTo>
                  <a:pt x="249233" y="53349"/>
                </a:lnTo>
                <a:lnTo>
                  <a:pt x="268812" y="89118"/>
                </a:lnTo>
                <a:lnTo>
                  <a:pt x="275844" y="130302"/>
                </a:lnTo>
                <a:lnTo>
                  <a:pt x="268812" y="171485"/>
                </a:lnTo>
                <a:lnTo>
                  <a:pt x="249233" y="207254"/>
                </a:lnTo>
                <a:lnTo>
                  <a:pt x="219377" y="235461"/>
                </a:lnTo>
                <a:lnTo>
                  <a:pt x="181516" y="253960"/>
                </a:lnTo>
                <a:lnTo>
                  <a:pt x="137922" y="260604"/>
                </a:lnTo>
                <a:lnTo>
                  <a:pt x="94327" y="253960"/>
                </a:lnTo>
                <a:lnTo>
                  <a:pt x="56466" y="235461"/>
                </a:lnTo>
                <a:lnTo>
                  <a:pt x="26610" y="207254"/>
                </a:lnTo>
                <a:lnTo>
                  <a:pt x="7031" y="171485"/>
                </a:lnTo>
                <a:lnTo>
                  <a:pt x="0" y="130302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78201" y="5825490"/>
            <a:ext cx="277495" cy="260985"/>
          </a:xfrm>
          <a:custGeom>
            <a:avLst/>
            <a:gdLst/>
            <a:ahLst/>
            <a:cxnLst/>
            <a:rect l="l" t="t" r="r" b="b"/>
            <a:pathLst>
              <a:path w="277494" h="260985">
                <a:moveTo>
                  <a:pt x="138684" y="0"/>
                </a:moveTo>
                <a:lnTo>
                  <a:pt x="94848" y="6643"/>
                </a:lnTo>
                <a:lnTo>
                  <a:pt x="56778" y="25142"/>
                </a:lnTo>
                <a:lnTo>
                  <a:pt x="26757" y="53349"/>
                </a:lnTo>
                <a:lnTo>
                  <a:pt x="7070" y="89118"/>
                </a:lnTo>
                <a:lnTo>
                  <a:pt x="0" y="130302"/>
                </a:lnTo>
                <a:lnTo>
                  <a:pt x="7070" y="171485"/>
                </a:lnTo>
                <a:lnTo>
                  <a:pt x="26757" y="207254"/>
                </a:lnTo>
                <a:lnTo>
                  <a:pt x="56778" y="235461"/>
                </a:lnTo>
                <a:lnTo>
                  <a:pt x="94848" y="253960"/>
                </a:lnTo>
                <a:lnTo>
                  <a:pt x="138684" y="260604"/>
                </a:lnTo>
                <a:lnTo>
                  <a:pt x="182519" y="253960"/>
                </a:lnTo>
                <a:lnTo>
                  <a:pt x="220589" y="235461"/>
                </a:lnTo>
                <a:lnTo>
                  <a:pt x="250610" y="207254"/>
                </a:lnTo>
                <a:lnTo>
                  <a:pt x="270297" y="171485"/>
                </a:lnTo>
                <a:lnTo>
                  <a:pt x="277368" y="130302"/>
                </a:lnTo>
                <a:lnTo>
                  <a:pt x="270297" y="89118"/>
                </a:lnTo>
                <a:lnTo>
                  <a:pt x="250610" y="53349"/>
                </a:lnTo>
                <a:lnTo>
                  <a:pt x="220589" y="25142"/>
                </a:lnTo>
                <a:lnTo>
                  <a:pt x="182519" y="6643"/>
                </a:lnTo>
                <a:lnTo>
                  <a:pt x="1386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78201" y="5825490"/>
            <a:ext cx="277495" cy="260985"/>
          </a:xfrm>
          <a:custGeom>
            <a:avLst/>
            <a:gdLst/>
            <a:ahLst/>
            <a:cxnLst/>
            <a:rect l="l" t="t" r="r" b="b"/>
            <a:pathLst>
              <a:path w="277494" h="260985">
                <a:moveTo>
                  <a:pt x="0" y="130302"/>
                </a:moveTo>
                <a:lnTo>
                  <a:pt x="7070" y="89118"/>
                </a:lnTo>
                <a:lnTo>
                  <a:pt x="26757" y="53349"/>
                </a:lnTo>
                <a:lnTo>
                  <a:pt x="56778" y="25142"/>
                </a:lnTo>
                <a:lnTo>
                  <a:pt x="94848" y="6643"/>
                </a:lnTo>
                <a:lnTo>
                  <a:pt x="138684" y="0"/>
                </a:lnTo>
                <a:lnTo>
                  <a:pt x="182519" y="6643"/>
                </a:lnTo>
                <a:lnTo>
                  <a:pt x="220589" y="25142"/>
                </a:lnTo>
                <a:lnTo>
                  <a:pt x="250610" y="53349"/>
                </a:lnTo>
                <a:lnTo>
                  <a:pt x="270297" y="89118"/>
                </a:lnTo>
                <a:lnTo>
                  <a:pt x="277368" y="130302"/>
                </a:lnTo>
                <a:lnTo>
                  <a:pt x="270297" y="171485"/>
                </a:lnTo>
                <a:lnTo>
                  <a:pt x="250610" y="207254"/>
                </a:lnTo>
                <a:lnTo>
                  <a:pt x="220589" y="235461"/>
                </a:lnTo>
                <a:lnTo>
                  <a:pt x="182519" y="253960"/>
                </a:lnTo>
                <a:lnTo>
                  <a:pt x="138684" y="260604"/>
                </a:lnTo>
                <a:lnTo>
                  <a:pt x="94848" y="253960"/>
                </a:lnTo>
                <a:lnTo>
                  <a:pt x="56778" y="235461"/>
                </a:lnTo>
                <a:lnTo>
                  <a:pt x="26757" y="207254"/>
                </a:lnTo>
                <a:lnTo>
                  <a:pt x="7070" y="171485"/>
                </a:lnTo>
                <a:lnTo>
                  <a:pt x="0" y="130302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563418" y="5877052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629" sz="3600" spc="-2370">
                <a:latin typeface="Symbol"/>
                <a:cs typeface="Symbol"/>
              </a:rPr>
              <a:t>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27554" y="2462022"/>
            <a:ext cx="0" cy="1529080"/>
          </a:xfrm>
          <a:custGeom>
            <a:avLst/>
            <a:gdLst/>
            <a:ahLst/>
            <a:cxnLst/>
            <a:rect l="l" t="t" r="r" b="b"/>
            <a:pathLst>
              <a:path w="0" h="1529079">
                <a:moveTo>
                  <a:pt x="0" y="0"/>
                </a:moveTo>
                <a:lnTo>
                  <a:pt x="0" y="15285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10093" y="3966209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37922" y="0"/>
                </a:moveTo>
                <a:lnTo>
                  <a:pt x="94327" y="6643"/>
                </a:lnTo>
                <a:lnTo>
                  <a:pt x="56466" y="25142"/>
                </a:lnTo>
                <a:lnTo>
                  <a:pt x="26610" y="53349"/>
                </a:lnTo>
                <a:lnTo>
                  <a:pt x="7031" y="89118"/>
                </a:lnTo>
                <a:lnTo>
                  <a:pt x="0" y="130301"/>
                </a:lnTo>
                <a:lnTo>
                  <a:pt x="7031" y="171485"/>
                </a:lnTo>
                <a:lnTo>
                  <a:pt x="26610" y="207254"/>
                </a:lnTo>
                <a:lnTo>
                  <a:pt x="56466" y="235461"/>
                </a:lnTo>
                <a:lnTo>
                  <a:pt x="94327" y="253960"/>
                </a:lnTo>
                <a:lnTo>
                  <a:pt x="137922" y="260603"/>
                </a:lnTo>
                <a:lnTo>
                  <a:pt x="181516" y="253960"/>
                </a:lnTo>
                <a:lnTo>
                  <a:pt x="219377" y="235461"/>
                </a:lnTo>
                <a:lnTo>
                  <a:pt x="249233" y="207254"/>
                </a:lnTo>
                <a:lnTo>
                  <a:pt x="268812" y="171485"/>
                </a:lnTo>
                <a:lnTo>
                  <a:pt x="275844" y="130301"/>
                </a:lnTo>
                <a:lnTo>
                  <a:pt x="268812" y="89118"/>
                </a:lnTo>
                <a:lnTo>
                  <a:pt x="249233" y="53349"/>
                </a:lnTo>
                <a:lnTo>
                  <a:pt x="219377" y="25142"/>
                </a:lnTo>
                <a:lnTo>
                  <a:pt x="181516" y="6643"/>
                </a:lnTo>
                <a:lnTo>
                  <a:pt x="137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10093" y="3966209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0" y="130301"/>
                </a:moveTo>
                <a:lnTo>
                  <a:pt x="7031" y="89118"/>
                </a:lnTo>
                <a:lnTo>
                  <a:pt x="26610" y="53349"/>
                </a:lnTo>
                <a:lnTo>
                  <a:pt x="56466" y="25142"/>
                </a:lnTo>
                <a:lnTo>
                  <a:pt x="94327" y="6643"/>
                </a:lnTo>
                <a:lnTo>
                  <a:pt x="137922" y="0"/>
                </a:lnTo>
                <a:lnTo>
                  <a:pt x="181516" y="6643"/>
                </a:lnTo>
                <a:lnTo>
                  <a:pt x="219377" y="25142"/>
                </a:lnTo>
                <a:lnTo>
                  <a:pt x="249233" y="53349"/>
                </a:lnTo>
                <a:lnTo>
                  <a:pt x="268812" y="89118"/>
                </a:lnTo>
                <a:lnTo>
                  <a:pt x="275844" y="130301"/>
                </a:lnTo>
                <a:lnTo>
                  <a:pt x="268812" y="171485"/>
                </a:lnTo>
                <a:lnTo>
                  <a:pt x="249233" y="207254"/>
                </a:lnTo>
                <a:lnTo>
                  <a:pt x="219377" y="235461"/>
                </a:lnTo>
                <a:lnTo>
                  <a:pt x="181516" y="253960"/>
                </a:lnTo>
                <a:lnTo>
                  <a:pt x="137922" y="260603"/>
                </a:lnTo>
                <a:lnTo>
                  <a:pt x="94327" y="253960"/>
                </a:lnTo>
                <a:lnTo>
                  <a:pt x="56466" y="235461"/>
                </a:lnTo>
                <a:lnTo>
                  <a:pt x="26610" y="207254"/>
                </a:lnTo>
                <a:lnTo>
                  <a:pt x="7031" y="171485"/>
                </a:lnTo>
                <a:lnTo>
                  <a:pt x="0" y="130301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61666" y="2394966"/>
            <a:ext cx="3256915" cy="1629410"/>
          </a:xfrm>
          <a:custGeom>
            <a:avLst/>
            <a:gdLst/>
            <a:ahLst/>
            <a:cxnLst/>
            <a:rect l="l" t="t" r="r" b="b"/>
            <a:pathLst>
              <a:path w="3256915" h="1629410">
                <a:moveTo>
                  <a:pt x="0" y="1629155"/>
                </a:moveTo>
                <a:lnTo>
                  <a:pt x="3256788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98641" y="3986021"/>
            <a:ext cx="276225" cy="259079"/>
          </a:xfrm>
          <a:custGeom>
            <a:avLst/>
            <a:gdLst/>
            <a:ahLst/>
            <a:cxnLst/>
            <a:rect l="l" t="t" r="r" b="b"/>
            <a:pathLst>
              <a:path w="276225" h="259079">
                <a:moveTo>
                  <a:pt x="137922" y="0"/>
                </a:moveTo>
                <a:lnTo>
                  <a:pt x="94327" y="6604"/>
                </a:lnTo>
                <a:lnTo>
                  <a:pt x="56466" y="24994"/>
                </a:lnTo>
                <a:lnTo>
                  <a:pt x="26610" y="53037"/>
                </a:lnTo>
                <a:lnTo>
                  <a:pt x="7031" y="88596"/>
                </a:lnTo>
                <a:lnTo>
                  <a:pt x="0" y="129539"/>
                </a:lnTo>
                <a:lnTo>
                  <a:pt x="7031" y="170483"/>
                </a:lnTo>
                <a:lnTo>
                  <a:pt x="26610" y="206042"/>
                </a:lnTo>
                <a:lnTo>
                  <a:pt x="56466" y="234085"/>
                </a:lnTo>
                <a:lnTo>
                  <a:pt x="94327" y="252475"/>
                </a:lnTo>
                <a:lnTo>
                  <a:pt x="137922" y="259079"/>
                </a:lnTo>
                <a:lnTo>
                  <a:pt x="181516" y="252475"/>
                </a:lnTo>
                <a:lnTo>
                  <a:pt x="219377" y="234085"/>
                </a:lnTo>
                <a:lnTo>
                  <a:pt x="249233" y="206042"/>
                </a:lnTo>
                <a:lnTo>
                  <a:pt x="268812" y="170483"/>
                </a:lnTo>
                <a:lnTo>
                  <a:pt x="275844" y="129539"/>
                </a:lnTo>
                <a:lnTo>
                  <a:pt x="268812" y="88596"/>
                </a:lnTo>
                <a:lnTo>
                  <a:pt x="249233" y="53037"/>
                </a:lnTo>
                <a:lnTo>
                  <a:pt x="219377" y="24994"/>
                </a:lnTo>
                <a:lnTo>
                  <a:pt x="181516" y="6604"/>
                </a:lnTo>
                <a:lnTo>
                  <a:pt x="137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98641" y="3986021"/>
            <a:ext cx="276225" cy="259079"/>
          </a:xfrm>
          <a:custGeom>
            <a:avLst/>
            <a:gdLst/>
            <a:ahLst/>
            <a:cxnLst/>
            <a:rect l="l" t="t" r="r" b="b"/>
            <a:pathLst>
              <a:path w="276225" h="259079">
                <a:moveTo>
                  <a:pt x="0" y="129539"/>
                </a:moveTo>
                <a:lnTo>
                  <a:pt x="7031" y="88596"/>
                </a:lnTo>
                <a:lnTo>
                  <a:pt x="26610" y="53037"/>
                </a:lnTo>
                <a:lnTo>
                  <a:pt x="56466" y="24994"/>
                </a:lnTo>
                <a:lnTo>
                  <a:pt x="94327" y="6604"/>
                </a:lnTo>
                <a:lnTo>
                  <a:pt x="137922" y="0"/>
                </a:lnTo>
                <a:lnTo>
                  <a:pt x="181516" y="6604"/>
                </a:lnTo>
                <a:lnTo>
                  <a:pt x="219377" y="24994"/>
                </a:lnTo>
                <a:lnTo>
                  <a:pt x="249233" y="53037"/>
                </a:lnTo>
                <a:lnTo>
                  <a:pt x="268812" y="88596"/>
                </a:lnTo>
                <a:lnTo>
                  <a:pt x="275844" y="129539"/>
                </a:lnTo>
                <a:lnTo>
                  <a:pt x="268812" y="170483"/>
                </a:lnTo>
                <a:lnTo>
                  <a:pt x="249233" y="206042"/>
                </a:lnTo>
                <a:lnTo>
                  <a:pt x="219377" y="234085"/>
                </a:lnTo>
                <a:lnTo>
                  <a:pt x="181516" y="252475"/>
                </a:lnTo>
                <a:lnTo>
                  <a:pt x="137922" y="259079"/>
                </a:lnTo>
                <a:lnTo>
                  <a:pt x="94327" y="252475"/>
                </a:lnTo>
                <a:lnTo>
                  <a:pt x="56466" y="234085"/>
                </a:lnTo>
                <a:lnTo>
                  <a:pt x="26610" y="206042"/>
                </a:lnTo>
                <a:lnTo>
                  <a:pt x="7031" y="170483"/>
                </a:lnTo>
                <a:lnTo>
                  <a:pt x="0" y="129539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7813040" y="4111752"/>
            <a:ext cx="2051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5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baseline="2314" sz="3600" spc="-2325">
                <a:latin typeface="Symbol"/>
                <a:cs typeface="Symbol"/>
              </a:rPr>
              <a:t></a:t>
            </a:r>
            <a:r>
              <a:rPr dirty="0" baseline="-3472" sz="36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baseline="-3472" sz="3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57721" y="2422398"/>
            <a:ext cx="1524000" cy="1551940"/>
          </a:xfrm>
          <a:custGeom>
            <a:avLst/>
            <a:gdLst/>
            <a:ahLst/>
            <a:cxnLst/>
            <a:rect l="l" t="t" r="r" b="b"/>
            <a:pathLst>
              <a:path w="1524000" h="1551939">
                <a:moveTo>
                  <a:pt x="0" y="0"/>
                </a:moveTo>
                <a:lnTo>
                  <a:pt x="1524000" y="155143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29121" y="5849873"/>
            <a:ext cx="276225" cy="259079"/>
          </a:xfrm>
          <a:custGeom>
            <a:avLst/>
            <a:gdLst/>
            <a:ahLst/>
            <a:cxnLst/>
            <a:rect l="l" t="t" r="r" b="b"/>
            <a:pathLst>
              <a:path w="276225" h="259079">
                <a:moveTo>
                  <a:pt x="137922" y="0"/>
                </a:moveTo>
                <a:lnTo>
                  <a:pt x="94327" y="6604"/>
                </a:lnTo>
                <a:lnTo>
                  <a:pt x="56466" y="24994"/>
                </a:lnTo>
                <a:lnTo>
                  <a:pt x="26610" y="53037"/>
                </a:lnTo>
                <a:lnTo>
                  <a:pt x="7031" y="88596"/>
                </a:lnTo>
                <a:lnTo>
                  <a:pt x="0" y="129539"/>
                </a:lnTo>
                <a:lnTo>
                  <a:pt x="7031" y="170483"/>
                </a:lnTo>
                <a:lnTo>
                  <a:pt x="26610" y="206042"/>
                </a:lnTo>
                <a:lnTo>
                  <a:pt x="56466" y="234085"/>
                </a:lnTo>
                <a:lnTo>
                  <a:pt x="94327" y="252475"/>
                </a:lnTo>
                <a:lnTo>
                  <a:pt x="137922" y="259079"/>
                </a:lnTo>
                <a:lnTo>
                  <a:pt x="181516" y="252475"/>
                </a:lnTo>
                <a:lnTo>
                  <a:pt x="219377" y="234085"/>
                </a:lnTo>
                <a:lnTo>
                  <a:pt x="249233" y="206042"/>
                </a:lnTo>
                <a:lnTo>
                  <a:pt x="268812" y="170483"/>
                </a:lnTo>
                <a:lnTo>
                  <a:pt x="275844" y="129539"/>
                </a:lnTo>
                <a:lnTo>
                  <a:pt x="268812" y="88596"/>
                </a:lnTo>
                <a:lnTo>
                  <a:pt x="249233" y="53037"/>
                </a:lnTo>
                <a:lnTo>
                  <a:pt x="219377" y="24994"/>
                </a:lnTo>
                <a:lnTo>
                  <a:pt x="181516" y="6604"/>
                </a:lnTo>
                <a:lnTo>
                  <a:pt x="137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29121" y="5849873"/>
            <a:ext cx="276225" cy="259079"/>
          </a:xfrm>
          <a:custGeom>
            <a:avLst/>
            <a:gdLst/>
            <a:ahLst/>
            <a:cxnLst/>
            <a:rect l="l" t="t" r="r" b="b"/>
            <a:pathLst>
              <a:path w="276225" h="259079">
                <a:moveTo>
                  <a:pt x="0" y="129539"/>
                </a:moveTo>
                <a:lnTo>
                  <a:pt x="7031" y="88596"/>
                </a:lnTo>
                <a:lnTo>
                  <a:pt x="26610" y="53037"/>
                </a:lnTo>
                <a:lnTo>
                  <a:pt x="56466" y="24994"/>
                </a:lnTo>
                <a:lnTo>
                  <a:pt x="94327" y="6604"/>
                </a:lnTo>
                <a:lnTo>
                  <a:pt x="137922" y="0"/>
                </a:lnTo>
                <a:lnTo>
                  <a:pt x="181516" y="6604"/>
                </a:lnTo>
                <a:lnTo>
                  <a:pt x="219377" y="24994"/>
                </a:lnTo>
                <a:lnTo>
                  <a:pt x="249233" y="53037"/>
                </a:lnTo>
                <a:lnTo>
                  <a:pt x="268812" y="88596"/>
                </a:lnTo>
                <a:lnTo>
                  <a:pt x="275844" y="129539"/>
                </a:lnTo>
                <a:lnTo>
                  <a:pt x="268812" y="170483"/>
                </a:lnTo>
                <a:lnTo>
                  <a:pt x="249233" y="206042"/>
                </a:lnTo>
                <a:lnTo>
                  <a:pt x="219377" y="234085"/>
                </a:lnTo>
                <a:lnTo>
                  <a:pt x="181516" y="252475"/>
                </a:lnTo>
                <a:lnTo>
                  <a:pt x="137922" y="259079"/>
                </a:lnTo>
                <a:lnTo>
                  <a:pt x="94327" y="252475"/>
                </a:lnTo>
                <a:lnTo>
                  <a:pt x="56466" y="234085"/>
                </a:lnTo>
                <a:lnTo>
                  <a:pt x="26610" y="206042"/>
                </a:lnTo>
                <a:lnTo>
                  <a:pt x="7031" y="170483"/>
                </a:lnTo>
                <a:lnTo>
                  <a:pt x="0" y="129539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235344" y="5829198"/>
            <a:ext cx="2495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55">
                <a:latin typeface="Symbol"/>
                <a:cs typeface="Symbol"/>
              </a:rPr>
              <a:t>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747969" y="4165600"/>
            <a:ext cx="276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15">
                <a:latin typeface="Symbol"/>
                <a:cs typeface="Symbol"/>
              </a:rPr>
              <a:t></a:t>
            </a:r>
            <a:r>
              <a:rPr dirty="0" baseline="1157" sz="3600" spc="-1537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dirty="0" baseline="6944" sz="360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baseline="6944" sz="3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494026" y="4190238"/>
            <a:ext cx="17145" cy="1629410"/>
          </a:xfrm>
          <a:custGeom>
            <a:avLst/>
            <a:gdLst/>
            <a:ahLst/>
            <a:cxnLst/>
            <a:rect l="l" t="t" r="r" b="b"/>
            <a:pathLst>
              <a:path w="17144" h="1629410">
                <a:moveTo>
                  <a:pt x="0" y="0"/>
                </a:moveTo>
                <a:lnTo>
                  <a:pt x="16764" y="1629156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82217" y="4207002"/>
            <a:ext cx="1430020" cy="1612900"/>
          </a:xfrm>
          <a:custGeom>
            <a:avLst/>
            <a:gdLst/>
            <a:ahLst/>
            <a:cxnLst/>
            <a:rect l="l" t="t" r="r" b="b"/>
            <a:pathLst>
              <a:path w="1430020" h="1612900">
                <a:moveTo>
                  <a:pt x="0" y="0"/>
                </a:moveTo>
                <a:lnTo>
                  <a:pt x="1429512" y="16123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18490" y="3668776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14">
                <a:latin typeface="Symbol"/>
                <a:cs typeface="Symbol"/>
              </a:rPr>
              <a:t></a:t>
            </a:r>
            <a:r>
              <a:rPr dirty="0" baseline="-12731" sz="3600" spc="-1537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baseline="-3472" sz="360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baseline="-3472" sz="3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157721" y="4077461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09" h="0">
                <a:moveTo>
                  <a:pt x="0" y="0"/>
                </a:moveTo>
                <a:lnTo>
                  <a:pt x="1438656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85153" y="4147565"/>
            <a:ext cx="1511935" cy="1728470"/>
          </a:xfrm>
          <a:custGeom>
            <a:avLst/>
            <a:gdLst/>
            <a:ahLst/>
            <a:cxnLst/>
            <a:rect l="l" t="t" r="r" b="b"/>
            <a:pathLst>
              <a:path w="1511934" h="1728470">
                <a:moveTo>
                  <a:pt x="0" y="1728216"/>
                </a:moveTo>
                <a:lnTo>
                  <a:pt x="1511808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  <p:transition spd="med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  <p:transition spd="med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686" y="532767"/>
            <a:ext cx="55168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latin typeface="华文楷体"/>
                <a:cs typeface="华文楷体"/>
              </a:rPr>
              <a:t>当年我</a:t>
            </a:r>
            <a:r>
              <a:rPr dirty="0" spc="-5">
                <a:latin typeface="华文楷体"/>
                <a:cs typeface="华文楷体"/>
              </a:rPr>
              <a:t>们学贪心算法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416052" y="1577340"/>
            <a:ext cx="5989319" cy="461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1123" y="1772412"/>
            <a:ext cx="5401055" cy="403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55662" y="3296411"/>
            <a:ext cx="2260091" cy="317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29755" y="3270503"/>
            <a:ext cx="2260091" cy="3172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59880" y="3500628"/>
            <a:ext cx="1799843" cy="2712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7379" y="384047"/>
            <a:ext cx="534619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350" y="532767"/>
            <a:ext cx="4546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Greedy</a:t>
            </a:r>
            <a:r>
              <a:rPr dirty="0" spc="-50"/>
              <a:t> </a:t>
            </a:r>
            <a:r>
              <a:rPr dirty="0" spc="-5"/>
              <a:t>Strategy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9029"/>
            <a:ext cx="6793865" cy="40919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Optimization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Greedy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Strategy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E3E3E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MST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Prim’s</a:t>
            </a:r>
            <a:r>
              <a:rPr dirty="0" sz="2400" spc="-11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35">
                <a:solidFill>
                  <a:srgbClr val="3E3E3E"/>
                </a:solidFill>
                <a:latin typeface="Palatino Linotype"/>
                <a:cs typeface="Palatino Linotype"/>
              </a:rPr>
              <a:t>Kruskal’s</a:t>
            </a:r>
            <a:r>
              <a:rPr dirty="0" sz="2400" spc="-1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Single-Source Shortest Path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Dijkstra’s</a:t>
            </a:r>
            <a:r>
              <a:rPr dirty="0" sz="2400" spc="-1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748" y="0"/>
            <a:ext cx="6466331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0872" y="627888"/>
            <a:ext cx="738073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1811" y="40792"/>
            <a:ext cx="657987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53149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Greedy Strategy for  Optimization</a:t>
            </a:r>
            <a:r>
              <a:rPr dirty="0" spc="-30"/>
              <a:t> </a:t>
            </a:r>
            <a:r>
              <a:rPr dirty="0" spc="-5"/>
              <a:t>Problems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704033"/>
            <a:ext cx="7911465" cy="427545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Coin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change</a:t>
            </a:r>
            <a:r>
              <a:rPr dirty="0" sz="28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2800">
              <a:latin typeface="Palatino Linotype"/>
              <a:cs typeface="Palatino Linotype"/>
            </a:endParaRPr>
          </a:p>
          <a:p>
            <a:pPr lvl="1" marL="756285" marR="474345" indent="-286385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[candidates]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finite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coins,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1, 5, 10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20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25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units, with enough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value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[constraints] 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Pay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exact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amount by 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selected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 coins</a:t>
            </a:r>
            <a:endParaRPr sz="2400">
              <a:latin typeface="Palatino Linotype"/>
              <a:cs typeface="Palatino Linotype"/>
            </a:endParaRPr>
          </a:p>
          <a:p>
            <a:pPr lvl="1" marL="756285" marR="2286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[optimization]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smallest possible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coins in  the selected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Solution by greedy</a:t>
            </a:r>
            <a:r>
              <a:rPr dirty="0" sz="2800" spc="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strategy</a:t>
            </a:r>
            <a:endParaRPr sz="2800">
              <a:latin typeface="Palatino Linotype"/>
              <a:cs typeface="Palatino Linotype"/>
            </a:endParaRPr>
          </a:p>
          <a:p>
            <a:pPr lvl="1" marL="756285" marR="84455" indent="-286385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selection, choose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highest-valued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possible.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84047"/>
            <a:ext cx="760018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2114" y="532767"/>
            <a:ext cx="67989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Greedy Fails</a:t>
            </a:r>
            <a:r>
              <a:rPr dirty="0" spc="-35"/>
              <a:t> </a:t>
            </a:r>
            <a:r>
              <a:rPr dirty="0" spc="-5"/>
              <a:t>Sometimes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2067686"/>
            <a:ext cx="7867650" cy="3415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4" b="1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pay 15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dirty="0" sz="3000" spc="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total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If the available types of coins are</a:t>
            </a:r>
            <a:r>
              <a:rPr dirty="0" sz="30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{1,5,12}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greedy choice is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{12,1,1,1}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But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smallest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coins is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{5,5,5}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Courier New"/>
              <a:buChar char="o"/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If the available types of coins are</a:t>
            </a:r>
            <a:r>
              <a:rPr dirty="0" sz="30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{1,5,10,25}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greedy choice is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always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correct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7379" y="384047"/>
            <a:ext cx="534619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350" y="532767"/>
            <a:ext cx="4546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Greedy</a:t>
            </a:r>
            <a:r>
              <a:rPr dirty="0" spc="-50"/>
              <a:t> </a:t>
            </a:r>
            <a:r>
              <a:rPr dirty="0" spc="-5"/>
              <a:t>Strategy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244" y="1713293"/>
            <a:ext cx="8250555" cy="14986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Expanding the partial solution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step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by</a:t>
            </a:r>
            <a:r>
              <a:rPr dirty="0" sz="2400" spc="-3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step</a:t>
            </a:r>
            <a:r>
              <a:rPr dirty="0" sz="2400" spc="-5" b="1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each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step,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selection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made from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set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 candidates.  The choice made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must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be: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>
                <a:solidFill>
                  <a:srgbClr val="009900"/>
                </a:solidFill>
                <a:latin typeface="Palatino Linotype"/>
                <a:cs typeface="Palatino Linotype"/>
              </a:rPr>
              <a:t>Feasible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] it has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satisfy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problem’s</a:t>
            </a:r>
            <a:r>
              <a:rPr dirty="0" sz="2000" spc="-2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constraints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444" y="3215957"/>
            <a:ext cx="3227705" cy="20383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99085" marR="5080" indent="-286385">
              <a:lnSpc>
                <a:spcPts val="2160"/>
              </a:lnSpc>
              <a:spcBef>
                <a:spcPts val="375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>
                <a:solidFill>
                  <a:srgbClr val="009900"/>
                </a:solidFill>
                <a:latin typeface="Palatino Linotype"/>
                <a:cs typeface="Palatino Linotype"/>
              </a:rPr>
              <a:t>Locally </a:t>
            </a:r>
            <a:r>
              <a:rPr dirty="0" sz="2000" spc="-5">
                <a:solidFill>
                  <a:srgbClr val="009900"/>
                </a:solidFill>
                <a:latin typeface="Palatino Linotype"/>
                <a:cs typeface="Palatino Linotype"/>
              </a:rPr>
              <a:t>optimal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it has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to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be 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best local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choice  among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all feasible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choices  on the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step</a:t>
            </a:r>
            <a:endParaRPr sz="2000">
              <a:latin typeface="Palatino Linotype"/>
              <a:cs typeface="Palatino Linotype"/>
            </a:endParaRPr>
          </a:p>
          <a:p>
            <a:pPr marL="299085" marR="302260" indent="-286385">
              <a:lnSpc>
                <a:spcPts val="2160"/>
              </a:lnSpc>
              <a:spcBef>
                <a:spcPts val="480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 spc="-5">
                <a:solidFill>
                  <a:srgbClr val="009900"/>
                </a:solidFill>
                <a:latin typeface="Palatino Linotype"/>
                <a:cs typeface="Palatino Linotype"/>
              </a:rPr>
              <a:t>Irrevocable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] the</a:t>
            </a:r>
            <a:r>
              <a:rPr dirty="0" sz="2000" spc="-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choice  cannot be revoked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  subsequent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steps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4800" y="3474719"/>
            <a:ext cx="4570476" cy="2802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7555" y="3450335"/>
            <a:ext cx="4678679" cy="2891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40708" y="3500628"/>
            <a:ext cx="4464050" cy="2696210"/>
          </a:xfrm>
          <a:prstGeom prst="rect">
            <a:avLst/>
          </a:prstGeom>
          <a:solidFill>
            <a:srgbClr val="CFDCF0"/>
          </a:solidFill>
        </p:spPr>
        <p:txBody>
          <a:bodyPr wrap="square" lIns="0" tIns="3048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latin typeface="Calibri"/>
                <a:cs typeface="Calibri"/>
              </a:rPr>
              <a:t>set </a:t>
            </a:r>
            <a:r>
              <a:rPr dirty="0" sz="1800" spc="-5">
                <a:latin typeface="Calibri"/>
                <a:cs typeface="Calibri"/>
              </a:rPr>
              <a:t>greedy(</a:t>
            </a:r>
            <a:r>
              <a:rPr dirty="0" sz="1800" spc="-5" b="1">
                <a:latin typeface="Calibri"/>
                <a:cs typeface="Calibri"/>
              </a:rPr>
              <a:t>set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candidate)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434"/>
              </a:spcBef>
            </a:pPr>
            <a:r>
              <a:rPr dirty="0" sz="1800" spc="-5" b="1">
                <a:latin typeface="Calibri"/>
                <a:cs typeface="Calibri"/>
              </a:rPr>
              <a:t>set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S=Ø;</a:t>
            </a:r>
            <a:endParaRPr sz="1800">
              <a:latin typeface="Calibri"/>
              <a:cs typeface="Calibri"/>
            </a:endParaRPr>
          </a:p>
          <a:p>
            <a:pPr marL="508000" marR="68580" indent="-208915">
              <a:lnSpc>
                <a:spcPct val="119500"/>
              </a:lnSpc>
              <a:spcBef>
                <a:spcPts val="35"/>
              </a:spcBef>
              <a:tabLst>
                <a:tab pos="2834005" algn="l"/>
              </a:tabLst>
            </a:pPr>
            <a:r>
              <a:rPr dirty="0" sz="1800" b="1">
                <a:latin typeface="Calibri"/>
                <a:cs typeface="Calibri"/>
              </a:rPr>
              <a:t>while not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solution</a:t>
            </a:r>
            <a:r>
              <a:rPr dirty="0" sz="1800" spc="-5">
                <a:latin typeface="Calibri"/>
                <a:cs typeface="Calibri"/>
              </a:rPr>
              <a:t>(S)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	</a:t>
            </a:r>
            <a:r>
              <a:rPr dirty="0" sz="1800" spc="-5">
                <a:latin typeface="Calibri"/>
                <a:cs typeface="Calibri"/>
              </a:rPr>
              <a:t>candidate</a:t>
            </a:r>
            <a:r>
              <a:rPr dirty="0" sz="1800" spc="-5">
                <a:latin typeface="Symbol"/>
                <a:cs typeface="Symbol"/>
              </a:rPr>
              <a:t></a:t>
            </a:r>
            <a:r>
              <a:rPr dirty="0" sz="1800" spc="-5">
                <a:latin typeface="Calibri"/>
                <a:cs typeface="Calibri"/>
              </a:rPr>
              <a:t>Ø  </a:t>
            </a:r>
            <a:r>
              <a:rPr dirty="0" sz="1800" spc="-5" i="1">
                <a:latin typeface="Calibri"/>
                <a:cs typeface="Calibri"/>
              </a:rPr>
              <a:t>select </a:t>
            </a:r>
            <a:r>
              <a:rPr dirty="0" sz="1800" spc="-5">
                <a:latin typeface="Calibri"/>
                <a:cs typeface="Calibri"/>
              </a:rPr>
              <a:t>locally optimizing </a:t>
            </a:r>
            <a:r>
              <a:rPr dirty="0" sz="1800" i="1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from candidate;  candidate=candidate-{</a:t>
            </a:r>
            <a:r>
              <a:rPr dirty="0" sz="1800" spc="-10" i="1">
                <a:latin typeface="Calibri"/>
                <a:cs typeface="Calibri"/>
              </a:rPr>
              <a:t>x</a:t>
            </a:r>
            <a:r>
              <a:rPr dirty="0" sz="1800" spc="-1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509905">
              <a:lnSpc>
                <a:spcPct val="100000"/>
              </a:lnSpc>
              <a:spcBef>
                <a:spcPts val="455"/>
              </a:spcBef>
            </a:pPr>
            <a:r>
              <a:rPr dirty="0" sz="1800" b="1">
                <a:latin typeface="Calibri"/>
                <a:cs typeface="Calibri"/>
              </a:rPr>
              <a:t>if </a:t>
            </a:r>
            <a:r>
              <a:rPr dirty="0" sz="1800" spc="-10" i="1">
                <a:latin typeface="Calibri"/>
                <a:cs typeface="Calibri"/>
              </a:rPr>
              <a:t>feasible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 i="1">
                <a:latin typeface="Calibri"/>
                <a:cs typeface="Calibri"/>
              </a:rPr>
              <a:t>x</a:t>
            </a:r>
            <a:r>
              <a:rPr dirty="0" sz="1800" spc="-10">
                <a:latin typeface="Calibri"/>
                <a:cs typeface="Calibri"/>
              </a:rPr>
              <a:t>) </a:t>
            </a:r>
            <a:r>
              <a:rPr dirty="0" sz="1800" b="1">
                <a:latin typeface="Calibri"/>
                <a:cs typeface="Calibri"/>
              </a:rPr>
              <a:t>then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S=S</a:t>
            </a:r>
            <a:r>
              <a:rPr dirty="0" sz="1800" spc="-5">
                <a:latin typeface="Symbol"/>
                <a:cs typeface="Symbol"/>
              </a:rPr>
              <a:t></a:t>
            </a:r>
            <a:r>
              <a:rPr dirty="0" sz="1800" spc="-5">
                <a:latin typeface="Calibri"/>
                <a:cs typeface="Calibri"/>
              </a:rPr>
              <a:t>{</a:t>
            </a:r>
            <a:r>
              <a:rPr dirty="0" sz="1800" spc="-5" i="1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405"/>
              </a:spcBef>
            </a:pPr>
            <a:r>
              <a:rPr dirty="0" sz="1800" b="1">
                <a:latin typeface="Calibri"/>
                <a:cs typeface="Calibri"/>
              </a:rPr>
              <a:t>if </a:t>
            </a:r>
            <a:r>
              <a:rPr dirty="0" sz="1800" spc="-5" i="1">
                <a:latin typeface="Calibri"/>
                <a:cs typeface="Calibri"/>
              </a:rPr>
              <a:t>solution</a:t>
            </a:r>
            <a:r>
              <a:rPr dirty="0" sz="1800" spc="-5">
                <a:latin typeface="Calibri"/>
                <a:cs typeface="Calibri"/>
              </a:rPr>
              <a:t>(S) </a:t>
            </a:r>
            <a:r>
              <a:rPr dirty="0" sz="1800" b="1">
                <a:latin typeface="Calibri"/>
                <a:cs typeface="Calibri"/>
              </a:rPr>
              <a:t>then </a:t>
            </a:r>
            <a:r>
              <a:rPr dirty="0" sz="1800" spc="-10" b="1">
                <a:latin typeface="Calibri"/>
                <a:cs typeface="Calibri"/>
              </a:rPr>
              <a:t>return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771525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Calibri"/>
                <a:cs typeface="Calibri"/>
              </a:rPr>
              <a:t>else </a:t>
            </a:r>
            <a:r>
              <a:rPr dirty="0" sz="1800" spc="-10" b="1">
                <a:latin typeface="Calibri"/>
                <a:cs typeface="Calibri"/>
              </a:rPr>
              <a:t>return </a:t>
            </a:r>
            <a:r>
              <a:rPr dirty="0" sz="1800" spc="-5">
                <a:latin typeface="Calibri"/>
                <a:cs typeface="Calibri"/>
              </a:rPr>
              <a:t>(“no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solution”)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" y="239268"/>
            <a:ext cx="818235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999" y="388752"/>
            <a:ext cx="73806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Weighted </a:t>
            </a:r>
            <a:r>
              <a:rPr dirty="0" spc="-5"/>
              <a:t>Graph and</a:t>
            </a:r>
            <a:r>
              <a:rPr dirty="0" spc="50"/>
              <a:t> </a:t>
            </a:r>
            <a:r>
              <a:rPr dirty="0" spc="-5"/>
              <a:t>MST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276605"/>
            <a:ext cx="1371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276605"/>
            <a:ext cx="1371600" cy="1143000"/>
          </a:xfrm>
          <a:custGeom>
            <a:avLst/>
            <a:gdLst/>
            <a:ahLst/>
            <a:cxnLst/>
            <a:rect l="l" t="t" r="r" b="b"/>
            <a:pathLst>
              <a:path w="1371600" h="1143000">
                <a:moveTo>
                  <a:pt x="0" y="190500"/>
                </a:move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1181100" y="0"/>
                </a:lnTo>
                <a:lnTo>
                  <a:pt x="1224778" y="5031"/>
                </a:lnTo>
                <a:lnTo>
                  <a:pt x="1264875" y="19363"/>
                </a:lnTo>
                <a:lnTo>
                  <a:pt x="1300246" y="41851"/>
                </a:lnTo>
                <a:lnTo>
                  <a:pt x="1329748" y="71353"/>
                </a:lnTo>
                <a:lnTo>
                  <a:pt x="1352236" y="106724"/>
                </a:lnTo>
                <a:lnTo>
                  <a:pt x="1366568" y="146821"/>
                </a:lnTo>
                <a:lnTo>
                  <a:pt x="1371600" y="190500"/>
                </a:lnTo>
                <a:lnTo>
                  <a:pt x="1371600" y="952487"/>
                </a:lnTo>
                <a:lnTo>
                  <a:pt x="1366568" y="996170"/>
                </a:lnTo>
                <a:lnTo>
                  <a:pt x="1352236" y="1036270"/>
                </a:lnTo>
                <a:lnTo>
                  <a:pt x="1329748" y="1071644"/>
                </a:lnTo>
                <a:lnTo>
                  <a:pt x="1300246" y="1101147"/>
                </a:lnTo>
                <a:lnTo>
                  <a:pt x="1264875" y="1123636"/>
                </a:lnTo>
                <a:lnTo>
                  <a:pt x="1224778" y="1137968"/>
                </a:lnTo>
                <a:lnTo>
                  <a:pt x="1181100" y="1143000"/>
                </a:lnTo>
                <a:lnTo>
                  <a:pt x="190500" y="1143000"/>
                </a:lnTo>
                <a:lnTo>
                  <a:pt x="146821" y="1137968"/>
                </a:lnTo>
                <a:lnTo>
                  <a:pt x="106724" y="1123636"/>
                </a:lnTo>
                <a:lnTo>
                  <a:pt x="71353" y="1101147"/>
                </a:lnTo>
                <a:lnTo>
                  <a:pt x="41851" y="1071644"/>
                </a:lnTo>
                <a:lnTo>
                  <a:pt x="19363" y="1036270"/>
                </a:lnTo>
                <a:lnTo>
                  <a:pt x="5031" y="996170"/>
                </a:lnTo>
                <a:lnTo>
                  <a:pt x="0" y="952487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8072" y="2737104"/>
            <a:ext cx="118872" cy="124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2731" y="3461003"/>
            <a:ext cx="117348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68651" y="3461003"/>
            <a:ext cx="117348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2731" y="4186428"/>
            <a:ext cx="117348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82367" y="4186428"/>
            <a:ext cx="117348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38072" y="4911852"/>
            <a:ext cx="118872" cy="12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38072" y="3816096"/>
            <a:ext cx="118872" cy="12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74364" y="3461003"/>
            <a:ext cx="117348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74364" y="4186428"/>
            <a:ext cx="117348" cy="128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500" y="3846576"/>
            <a:ext cx="117348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1123" y="2846832"/>
            <a:ext cx="745490" cy="650875"/>
          </a:xfrm>
          <a:custGeom>
            <a:avLst/>
            <a:gdLst/>
            <a:ahLst/>
            <a:cxnLst/>
            <a:rect l="l" t="t" r="r" b="b"/>
            <a:pathLst>
              <a:path w="745490" h="650875">
                <a:moveTo>
                  <a:pt x="0" y="650748"/>
                </a:moveTo>
                <a:lnTo>
                  <a:pt x="7452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0644" y="3593591"/>
            <a:ext cx="1905" cy="626745"/>
          </a:xfrm>
          <a:custGeom>
            <a:avLst/>
            <a:gdLst/>
            <a:ahLst/>
            <a:cxnLst/>
            <a:rect l="l" t="t" r="r" b="b"/>
            <a:pathLst>
              <a:path w="1904" h="626745">
                <a:moveTo>
                  <a:pt x="0" y="0"/>
                </a:moveTo>
                <a:lnTo>
                  <a:pt x="1524" y="626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43227" y="2846832"/>
            <a:ext cx="744220" cy="643255"/>
          </a:xfrm>
          <a:custGeom>
            <a:avLst/>
            <a:gdLst/>
            <a:ahLst/>
            <a:cxnLst/>
            <a:rect l="l" t="t" r="r" b="b"/>
            <a:pathLst>
              <a:path w="744219" h="643254">
                <a:moveTo>
                  <a:pt x="0" y="0"/>
                </a:moveTo>
                <a:lnTo>
                  <a:pt x="743712" y="6431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1604" y="4322064"/>
            <a:ext cx="728980" cy="585470"/>
          </a:xfrm>
          <a:custGeom>
            <a:avLst/>
            <a:gdLst/>
            <a:ahLst/>
            <a:cxnLst/>
            <a:rect l="l" t="t" r="r" b="b"/>
            <a:pathLst>
              <a:path w="728980" h="585470">
                <a:moveTo>
                  <a:pt x="0" y="0"/>
                </a:moveTo>
                <a:lnTo>
                  <a:pt x="728472" y="5852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3227" y="4293108"/>
            <a:ext cx="759460" cy="612775"/>
          </a:xfrm>
          <a:custGeom>
            <a:avLst/>
            <a:gdLst/>
            <a:ahLst/>
            <a:cxnLst/>
            <a:rect l="l" t="t" r="r" b="b"/>
            <a:pathLst>
              <a:path w="759460" h="612775">
                <a:moveTo>
                  <a:pt x="0" y="612648"/>
                </a:moveTo>
                <a:lnTo>
                  <a:pt x="7589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15895" y="3578352"/>
            <a:ext cx="1905" cy="641985"/>
          </a:xfrm>
          <a:custGeom>
            <a:avLst/>
            <a:gdLst/>
            <a:ahLst/>
            <a:cxnLst/>
            <a:rect l="l" t="t" r="r" b="b"/>
            <a:pathLst>
              <a:path w="1905" h="641985">
                <a:moveTo>
                  <a:pt x="0" y="641604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1604" y="3563111"/>
            <a:ext cx="728980" cy="269875"/>
          </a:xfrm>
          <a:custGeom>
            <a:avLst/>
            <a:gdLst/>
            <a:ahLst/>
            <a:cxnLst/>
            <a:rect l="l" t="t" r="r" b="b"/>
            <a:pathLst>
              <a:path w="728980" h="269875">
                <a:moveTo>
                  <a:pt x="0" y="0"/>
                </a:moveTo>
                <a:lnTo>
                  <a:pt x="728472" y="269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1604" y="3912108"/>
            <a:ext cx="728980" cy="300355"/>
          </a:xfrm>
          <a:custGeom>
            <a:avLst/>
            <a:gdLst/>
            <a:ahLst/>
            <a:cxnLst/>
            <a:rect l="l" t="t" r="r" b="b"/>
            <a:pathLst>
              <a:path w="728980" h="300354">
                <a:moveTo>
                  <a:pt x="0" y="300227"/>
                </a:moveTo>
                <a:lnTo>
                  <a:pt x="7284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43227" y="3563111"/>
            <a:ext cx="759460" cy="285115"/>
          </a:xfrm>
          <a:custGeom>
            <a:avLst/>
            <a:gdLst/>
            <a:ahLst/>
            <a:cxnLst/>
            <a:rect l="l" t="t" r="r" b="b"/>
            <a:pathLst>
              <a:path w="759460" h="285114">
                <a:moveTo>
                  <a:pt x="0" y="284988"/>
                </a:moveTo>
                <a:lnTo>
                  <a:pt x="7589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43227" y="3912108"/>
            <a:ext cx="744220" cy="314325"/>
          </a:xfrm>
          <a:custGeom>
            <a:avLst/>
            <a:gdLst/>
            <a:ahLst/>
            <a:cxnLst/>
            <a:rect l="l" t="t" r="r" b="b"/>
            <a:pathLst>
              <a:path w="744219" h="314325">
                <a:moveTo>
                  <a:pt x="0" y="0"/>
                </a:moveTo>
                <a:lnTo>
                  <a:pt x="743712" y="3139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99032" y="2862072"/>
            <a:ext cx="1905" cy="942340"/>
          </a:xfrm>
          <a:custGeom>
            <a:avLst/>
            <a:gdLst/>
            <a:ahLst/>
            <a:cxnLst/>
            <a:rect l="l" t="t" r="r" b="b"/>
            <a:pathLst>
              <a:path w="1905" h="942339">
                <a:moveTo>
                  <a:pt x="0" y="0"/>
                </a:moveTo>
                <a:lnTo>
                  <a:pt x="1524" y="9418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75332" y="3532632"/>
            <a:ext cx="1402080" cy="1905"/>
          </a:xfrm>
          <a:custGeom>
            <a:avLst/>
            <a:gdLst/>
            <a:ahLst/>
            <a:cxnLst/>
            <a:rect l="l" t="t" r="r" b="b"/>
            <a:pathLst>
              <a:path w="1402079" h="1904">
                <a:moveTo>
                  <a:pt x="0" y="0"/>
                </a:moveTo>
                <a:lnTo>
                  <a:pt x="140208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33800" y="3593591"/>
            <a:ext cx="1905" cy="556260"/>
          </a:xfrm>
          <a:custGeom>
            <a:avLst/>
            <a:gdLst/>
            <a:ahLst/>
            <a:cxnLst/>
            <a:rect l="l" t="t" r="r" b="b"/>
            <a:pathLst>
              <a:path w="1904" h="556260">
                <a:moveTo>
                  <a:pt x="0" y="556260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75332" y="3578352"/>
            <a:ext cx="584200" cy="299085"/>
          </a:xfrm>
          <a:custGeom>
            <a:avLst/>
            <a:gdLst/>
            <a:ahLst/>
            <a:cxnLst/>
            <a:rect l="l" t="t" r="r" b="b"/>
            <a:pathLst>
              <a:path w="584200" h="299085">
                <a:moveTo>
                  <a:pt x="0" y="0"/>
                </a:moveTo>
                <a:lnTo>
                  <a:pt x="583692" y="298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76372" y="3578352"/>
            <a:ext cx="728980" cy="312420"/>
          </a:xfrm>
          <a:custGeom>
            <a:avLst/>
            <a:gdLst/>
            <a:ahLst/>
            <a:cxnLst/>
            <a:rect l="l" t="t" r="r" b="b"/>
            <a:pathLst>
              <a:path w="728979" h="312420">
                <a:moveTo>
                  <a:pt x="0" y="312420"/>
                </a:moveTo>
                <a:lnTo>
                  <a:pt x="72847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61132" y="3927347"/>
            <a:ext cx="744220" cy="287020"/>
          </a:xfrm>
          <a:custGeom>
            <a:avLst/>
            <a:gdLst/>
            <a:ahLst/>
            <a:cxnLst/>
            <a:rect l="l" t="t" r="r" b="b"/>
            <a:pathLst>
              <a:path w="744220" h="287020">
                <a:moveTo>
                  <a:pt x="0" y="0"/>
                </a:moveTo>
                <a:lnTo>
                  <a:pt x="743712" y="2865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43227" y="3973067"/>
            <a:ext cx="1473835" cy="989965"/>
          </a:xfrm>
          <a:custGeom>
            <a:avLst/>
            <a:gdLst/>
            <a:ahLst/>
            <a:cxnLst/>
            <a:rect l="l" t="t" r="r" b="b"/>
            <a:pathLst>
              <a:path w="1473835" h="989964">
                <a:moveTo>
                  <a:pt x="1473708" y="0"/>
                </a:moveTo>
                <a:lnTo>
                  <a:pt x="1465149" y="28764"/>
                </a:lnTo>
                <a:lnTo>
                  <a:pt x="1455244" y="67124"/>
                </a:lnTo>
                <a:lnTo>
                  <a:pt x="1443560" y="112803"/>
                </a:lnTo>
                <a:lnTo>
                  <a:pt x="1429662" y="163526"/>
                </a:lnTo>
                <a:lnTo>
                  <a:pt x="1413119" y="217017"/>
                </a:lnTo>
                <a:lnTo>
                  <a:pt x="1393496" y="270999"/>
                </a:lnTo>
                <a:lnTo>
                  <a:pt x="1370360" y="323197"/>
                </a:lnTo>
                <a:lnTo>
                  <a:pt x="1343279" y="371335"/>
                </a:lnTo>
                <a:lnTo>
                  <a:pt x="1317842" y="408401"/>
                </a:lnTo>
                <a:lnTo>
                  <a:pt x="1288727" y="446674"/>
                </a:lnTo>
                <a:lnTo>
                  <a:pt x="1256633" y="485587"/>
                </a:lnTo>
                <a:lnTo>
                  <a:pt x="1222262" y="524574"/>
                </a:lnTo>
                <a:lnTo>
                  <a:pt x="1186314" y="563070"/>
                </a:lnTo>
                <a:lnTo>
                  <a:pt x="1149491" y="600509"/>
                </a:lnTo>
                <a:lnTo>
                  <a:pt x="1112492" y="636326"/>
                </a:lnTo>
                <a:lnTo>
                  <a:pt x="1076018" y="669954"/>
                </a:lnTo>
                <a:lnTo>
                  <a:pt x="1040772" y="700828"/>
                </a:lnTo>
                <a:lnTo>
                  <a:pt x="1007452" y="728383"/>
                </a:lnTo>
                <a:lnTo>
                  <a:pt x="962731" y="761821"/>
                </a:lnTo>
                <a:lnTo>
                  <a:pt x="919763" y="789512"/>
                </a:lnTo>
                <a:lnTo>
                  <a:pt x="877682" y="812705"/>
                </a:lnTo>
                <a:lnTo>
                  <a:pt x="835617" y="832650"/>
                </a:lnTo>
                <a:lnTo>
                  <a:pt x="792701" y="850594"/>
                </a:lnTo>
                <a:lnTo>
                  <a:pt x="748063" y="867789"/>
                </a:lnTo>
                <a:lnTo>
                  <a:pt x="700836" y="885482"/>
                </a:lnTo>
                <a:lnTo>
                  <a:pt x="656619" y="901494"/>
                </a:lnTo>
                <a:lnTo>
                  <a:pt x="609903" y="917172"/>
                </a:lnTo>
                <a:lnTo>
                  <a:pt x="561476" y="932181"/>
                </a:lnTo>
                <a:lnTo>
                  <a:pt x="512124" y="946184"/>
                </a:lnTo>
                <a:lnTo>
                  <a:pt x="462635" y="958849"/>
                </a:lnTo>
                <a:lnTo>
                  <a:pt x="413797" y="969839"/>
                </a:lnTo>
                <a:lnTo>
                  <a:pt x="366396" y="978819"/>
                </a:lnTo>
                <a:lnTo>
                  <a:pt x="321221" y="985456"/>
                </a:lnTo>
                <a:lnTo>
                  <a:pt x="261530" y="989558"/>
                </a:lnTo>
                <a:lnTo>
                  <a:pt x="200947" y="988740"/>
                </a:lnTo>
                <a:lnTo>
                  <a:pt x="141989" y="984748"/>
                </a:lnTo>
                <a:lnTo>
                  <a:pt x="87168" y="979327"/>
                </a:lnTo>
                <a:lnTo>
                  <a:pt x="39000" y="974223"/>
                </a:lnTo>
                <a:lnTo>
                  <a:pt x="0" y="97118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42315" y="3003486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69355" y="2889168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3154" y="3240028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42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5197" y="3036728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0199" y="4733868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09026" y="3467043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36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2042" y="458610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77317" y="3695679"/>
            <a:ext cx="1562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1344295" algn="l"/>
              </a:tabLst>
            </a:pPr>
            <a:r>
              <a:rPr dirty="0" sz="1600">
                <a:latin typeface="Times New Roman"/>
                <a:cs typeface="Times New Roman"/>
              </a:rPr>
              <a:t>3</a:t>
            </a:r>
            <a:r>
              <a:rPr dirty="0" sz="1600" spc="-5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736" sz="2400">
                <a:latin typeface="Times New Roman"/>
                <a:cs typeface="Times New Roman"/>
              </a:rPr>
              <a:t>2</a:t>
            </a:r>
            <a:r>
              <a:rPr dirty="0" baseline="1736" sz="2400" spc="-7">
                <a:latin typeface="Times New Roman"/>
                <a:cs typeface="Times New Roman"/>
              </a:rPr>
              <a:t>9</a:t>
            </a:r>
            <a:r>
              <a:rPr dirty="0" baseline="1736" sz="2400">
                <a:latin typeface="Times New Roman"/>
                <a:cs typeface="Times New Roman"/>
              </a:rPr>
              <a:t>	</a:t>
            </a:r>
            <a:r>
              <a:rPr dirty="0" baseline="1736" sz="2400">
                <a:latin typeface="Times New Roman"/>
                <a:cs typeface="Times New Roman"/>
              </a:rPr>
              <a:t>22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2403" y="3289079"/>
            <a:ext cx="241935" cy="661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algn="ctr" marR="3810">
              <a:lnSpc>
                <a:spcPct val="100000"/>
              </a:lnSpc>
              <a:spcBef>
                <a:spcPts val="1170"/>
              </a:spcBef>
            </a:pPr>
            <a:r>
              <a:rPr dirty="0" sz="1600">
                <a:latin typeface="Times New Roman"/>
                <a:cs typeface="Times New Roman"/>
              </a:rPr>
              <a:t>34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96402" y="3925735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8213" y="4162276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44262" y="3908708"/>
            <a:ext cx="1464310" cy="64135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605"/>
              </a:spcBef>
              <a:tabLst>
                <a:tab pos="815340" algn="l"/>
                <a:tab pos="1450975" algn="l"/>
              </a:tabLst>
            </a:pP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21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58190" algn="l"/>
              </a:tabLst>
            </a:pPr>
            <a:r>
              <a:rPr dirty="0" sz="1600" spc="-5">
                <a:latin typeface="Times New Roman"/>
                <a:cs typeface="Times New Roman"/>
              </a:rPr>
              <a:t>J	</a:t>
            </a:r>
            <a:r>
              <a:rPr dirty="0" baseline="1736" sz="2400">
                <a:latin typeface="Times New Roman"/>
                <a:cs typeface="Times New Roman"/>
              </a:rPr>
              <a:t>25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23711" y="3212867"/>
            <a:ext cx="149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01291" y="3217528"/>
            <a:ext cx="160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45599" y="2546010"/>
            <a:ext cx="160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45935" y="4212949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86998" y="3596968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85532" y="3735001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56276" y="1712976"/>
            <a:ext cx="109728" cy="11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04944" y="2348483"/>
            <a:ext cx="108204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19800" y="2348483"/>
            <a:ext cx="109728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04944" y="2983992"/>
            <a:ext cx="108204" cy="112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31991" y="2983992"/>
            <a:ext cx="109728" cy="11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56276" y="3619500"/>
            <a:ext cx="109728" cy="112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56276" y="2659379"/>
            <a:ext cx="109728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03592" y="2348483"/>
            <a:ext cx="111251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03592" y="2983992"/>
            <a:ext cx="111251" cy="1127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53783" y="2686811"/>
            <a:ext cx="108203" cy="1112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85715" y="1812035"/>
            <a:ext cx="685800" cy="567055"/>
          </a:xfrm>
          <a:custGeom>
            <a:avLst/>
            <a:gdLst/>
            <a:ahLst/>
            <a:cxnLst/>
            <a:rect l="l" t="t" r="r" b="b"/>
            <a:pathLst>
              <a:path w="685800" h="567055">
                <a:moveTo>
                  <a:pt x="0" y="566927"/>
                </a:moveTo>
                <a:lnTo>
                  <a:pt x="6858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59808" y="2465832"/>
            <a:ext cx="5080" cy="512445"/>
          </a:xfrm>
          <a:custGeom>
            <a:avLst/>
            <a:gdLst/>
            <a:ahLst/>
            <a:cxnLst/>
            <a:rect l="l" t="t" r="r" b="b"/>
            <a:pathLst>
              <a:path w="5079" h="512444">
                <a:moveTo>
                  <a:pt x="0" y="0"/>
                </a:moveTo>
                <a:lnTo>
                  <a:pt x="4572" y="5120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50764" y="1812035"/>
            <a:ext cx="701040" cy="536575"/>
          </a:xfrm>
          <a:custGeom>
            <a:avLst/>
            <a:gdLst/>
            <a:ahLst/>
            <a:cxnLst/>
            <a:rect l="l" t="t" r="r" b="b"/>
            <a:pathLst>
              <a:path w="701039" h="536575">
                <a:moveTo>
                  <a:pt x="0" y="0"/>
                </a:moveTo>
                <a:lnTo>
                  <a:pt x="701040" y="5364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14671" y="3102864"/>
            <a:ext cx="670560" cy="512445"/>
          </a:xfrm>
          <a:custGeom>
            <a:avLst/>
            <a:gdLst/>
            <a:ahLst/>
            <a:cxnLst/>
            <a:rect l="l" t="t" r="r" b="b"/>
            <a:pathLst>
              <a:path w="670560" h="512445">
                <a:moveTo>
                  <a:pt x="0" y="0"/>
                </a:moveTo>
                <a:lnTo>
                  <a:pt x="670560" y="51206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51526" y="3079242"/>
            <a:ext cx="701040" cy="535305"/>
          </a:xfrm>
          <a:custGeom>
            <a:avLst/>
            <a:gdLst/>
            <a:ahLst/>
            <a:cxnLst/>
            <a:rect l="l" t="t" r="r" b="b"/>
            <a:pathLst>
              <a:path w="701039" h="535304">
                <a:moveTo>
                  <a:pt x="0" y="534923"/>
                </a:moveTo>
                <a:lnTo>
                  <a:pt x="70104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66282" y="2451354"/>
            <a:ext cx="13970" cy="546100"/>
          </a:xfrm>
          <a:custGeom>
            <a:avLst/>
            <a:gdLst/>
            <a:ahLst/>
            <a:cxnLst/>
            <a:rect l="l" t="t" r="r" b="b"/>
            <a:pathLst>
              <a:path w="13970" h="546100">
                <a:moveTo>
                  <a:pt x="13715" y="545591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15434" y="2439161"/>
            <a:ext cx="670560" cy="236220"/>
          </a:xfrm>
          <a:custGeom>
            <a:avLst/>
            <a:gdLst/>
            <a:ahLst/>
            <a:cxnLst/>
            <a:rect l="l" t="t" r="r" b="b"/>
            <a:pathLst>
              <a:path w="670560" h="236219">
                <a:moveTo>
                  <a:pt x="0" y="0"/>
                </a:moveTo>
                <a:lnTo>
                  <a:pt x="670560" y="23622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15434" y="2743961"/>
            <a:ext cx="670560" cy="264160"/>
          </a:xfrm>
          <a:custGeom>
            <a:avLst/>
            <a:gdLst/>
            <a:ahLst/>
            <a:cxnLst/>
            <a:rect l="l" t="t" r="r" b="b"/>
            <a:pathLst>
              <a:path w="670560" h="264160">
                <a:moveTo>
                  <a:pt x="0" y="263651"/>
                </a:moveTo>
                <a:lnTo>
                  <a:pt x="67056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51526" y="2439161"/>
            <a:ext cx="701040" cy="250190"/>
          </a:xfrm>
          <a:custGeom>
            <a:avLst/>
            <a:gdLst/>
            <a:ahLst/>
            <a:cxnLst/>
            <a:rect l="l" t="t" r="r" b="b"/>
            <a:pathLst>
              <a:path w="701039" h="250189">
                <a:moveTo>
                  <a:pt x="0" y="249936"/>
                </a:moveTo>
                <a:lnTo>
                  <a:pt x="70104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50764" y="2743200"/>
            <a:ext cx="685800" cy="276225"/>
          </a:xfrm>
          <a:custGeom>
            <a:avLst/>
            <a:gdLst/>
            <a:ahLst/>
            <a:cxnLst/>
            <a:rect l="l" t="t" r="r" b="b"/>
            <a:pathLst>
              <a:path w="685800" h="276225">
                <a:moveTo>
                  <a:pt x="0" y="0"/>
                </a:moveTo>
                <a:lnTo>
                  <a:pt x="685800" y="275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311902" y="1824989"/>
            <a:ext cx="1905" cy="800100"/>
          </a:xfrm>
          <a:custGeom>
            <a:avLst/>
            <a:gdLst/>
            <a:ahLst/>
            <a:cxnLst/>
            <a:rect l="l" t="t" r="r" b="b"/>
            <a:pathLst>
              <a:path w="1904" h="800100">
                <a:moveTo>
                  <a:pt x="0" y="0"/>
                </a:moveTo>
                <a:lnTo>
                  <a:pt x="1524" y="8001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461504" y="2465832"/>
            <a:ext cx="0" cy="485140"/>
          </a:xfrm>
          <a:custGeom>
            <a:avLst/>
            <a:gdLst/>
            <a:ahLst/>
            <a:cxnLst/>
            <a:rect l="l" t="t" r="r" b="b"/>
            <a:pathLst>
              <a:path w="0" h="485139">
                <a:moveTo>
                  <a:pt x="0" y="48463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19621" y="2451354"/>
            <a:ext cx="550545" cy="239395"/>
          </a:xfrm>
          <a:custGeom>
            <a:avLst/>
            <a:gdLst/>
            <a:ahLst/>
            <a:cxnLst/>
            <a:rect l="l" t="t" r="r" b="b"/>
            <a:pathLst>
              <a:path w="550545" h="239394">
                <a:moveTo>
                  <a:pt x="0" y="0"/>
                </a:moveTo>
                <a:lnTo>
                  <a:pt x="550164" y="23926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763511" y="2450592"/>
            <a:ext cx="670560" cy="238125"/>
          </a:xfrm>
          <a:custGeom>
            <a:avLst/>
            <a:gdLst/>
            <a:ahLst/>
            <a:cxnLst/>
            <a:rect l="l" t="t" r="r" b="b"/>
            <a:pathLst>
              <a:path w="670559" h="238125">
                <a:moveTo>
                  <a:pt x="0" y="237743"/>
                </a:moveTo>
                <a:lnTo>
                  <a:pt x="67056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748271" y="2756916"/>
            <a:ext cx="685800" cy="251460"/>
          </a:xfrm>
          <a:custGeom>
            <a:avLst/>
            <a:gdLst/>
            <a:ahLst/>
            <a:cxnLst/>
            <a:rect l="l" t="t" r="r" b="b"/>
            <a:pathLst>
              <a:path w="685800" h="251460">
                <a:moveTo>
                  <a:pt x="0" y="0"/>
                </a:moveTo>
                <a:lnTo>
                  <a:pt x="685800" y="251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350764" y="2796539"/>
            <a:ext cx="1358265" cy="866140"/>
          </a:xfrm>
          <a:custGeom>
            <a:avLst/>
            <a:gdLst/>
            <a:ahLst/>
            <a:cxnLst/>
            <a:rect l="l" t="t" r="r" b="b"/>
            <a:pathLst>
              <a:path w="1358265" h="866139">
                <a:moveTo>
                  <a:pt x="1357884" y="0"/>
                </a:moveTo>
                <a:lnTo>
                  <a:pt x="1348777" y="29496"/>
                </a:lnTo>
                <a:lnTo>
                  <a:pt x="1337977" y="69589"/>
                </a:lnTo>
                <a:lnTo>
                  <a:pt x="1324886" y="117303"/>
                </a:lnTo>
                <a:lnTo>
                  <a:pt x="1308910" y="169666"/>
                </a:lnTo>
                <a:lnTo>
                  <a:pt x="1289451" y="223704"/>
                </a:lnTo>
                <a:lnTo>
                  <a:pt x="1265914" y="276446"/>
                </a:lnTo>
                <a:lnTo>
                  <a:pt x="1237703" y="324916"/>
                </a:lnTo>
                <a:lnTo>
                  <a:pt x="1211442" y="361028"/>
                </a:lnTo>
                <a:lnTo>
                  <a:pt x="1181083" y="398374"/>
                </a:lnTo>
                <a:lnTo>
                  <a:pt x="1147515" y="436276"/>
                </a:lnTo>
                <a:lnTo>
                  <a:pt x="1111621" y="474054"/>
                </a:lnTo>
                <a:lnTo>
                  <a:pt x="1074288" y="511030"/>
                </a:lnTo>
                <a:lnTo>
                  <a:pt x="1036402" y="546526"/>
                </a:lnTo>
                <a:lnTo>
                  <a:pt x="998848" y="579861"/>
                </a:lnTo>
                <a:lnTo>
                  <a:pt x="962512" y="610358"/>
                </a:lnTo>
                <a:lnTo>
                  <a:pt x="928281" y="637336"/>
                </a:lnTo>
                <a:lnTo>
                  <a:pt x="880381" y="670950"/>
                </a:lnTo>
                <a:lnTo>
                  <a:pt x="834502" y="697969"/>
                </a:lnTo>
                <a:lnTo>
                  <a:pt x="789371" y="720128"/>
                </a:lnTo>
                <a:lnTo>
                  <a:pt x="743718" y="739162"/>
                </a:lnTo>
                <a:lnTo>
                  <a:pt x="696270" y="756808"/>
                </a:lnTo>
                <a:lnTo>
                  <a:pt x="645756" y="774801"/>
                </a:lnTo>
                <a:lnTo>
                  <a:pt x="598986" y="790796"/>
                </a:lnTo>
                <a:lnTo>
                  <a:pt x="549345" y="806353"/>
                </a:lnTo>
                <a:lnTo>
                  <a:pt x="497916" y="821036"/>
                </a:lnTo>
                <a:lnTo>
                  <a:pt x="445782" y="834407"/>
                </a:lnTo>
                <a:lnTo>
                  <a:pt x="394025" y="846029"/>
                </a:lnTo>
                <a:lnTo>
                  <a:pt x="343728" y="855466"/>
                </a:lnTo>
                <a:lnTo>
                  <a:pt x="295973" y="862279"/>
                </a:lnTo>
                <a:lnTo>
                  <a:pt x="240974" y="865866"/>
                </a:lnTo>
                <a:lnTo>
                  <a:pt x="185155" y="865149"/>
                </a:lnTo>
                <a:lnTo>
                  <a:pt x="130832" y="861655"/>
                </a:lnTo>
                <a:lnTo>
                  <a:pt x="80320" y="856911"/>
                </a:lnTo>
                <a:lnTo>
                  <a:pt x="35938" y="852444"/>
                </a:lnTo>
                <a:lnTo>
                  <a:pt x="0" y="84978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693602" y="1877948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60443" y="1850990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82568" y="2117531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258992" y="3467054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12680" y="235731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36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50558" y="333834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850973" y="2557372"/>
            <a:ext cx="1455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165" algn="l"/>
                <a:tab pos="1237615" algn="l"/>
              </a:tabLst>
            </a:pPr>
            <a:r>
              <a:rPr dirty="0" sz="1600">
                <a:latin typeface="Times New Roman"/>
                <a:cs typeface="Times New Roman"/>
              </a:rPr>
              <a:t>3</a:t>
            </a:r>
            <a:r>
              <a:rPr dirty="0" sz="1600" spc="-5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736" sz="2400">
                <a:latin typeface="Times New Roman"/>
                <a:cs typeface="Times New Roman"/>
              </a:rPr>
              <a:t>2</a:t>
            </a:r>
            <a:r>
              <a:rPr dirty="0" baseline="1736" sz="2400" spc="-7">
                <a:latin typeface="Times New Roman"/>
                <a:cs typeface="Times New Roman"/>
              </a:rPr>
              <a:t>9</a:t>
            </a:r>
            <a:r>
              <a:rPr dirty="0" baseline="1736" sz="2400">
                <a:latin typeface="Times New Roman"/>
                <a:cs typeface="Times New Roman"/>
              </a:rPr>
              <a:t>	</a:t>
            </a:r>
            <a:r>
              <a:rPr dirty="0" baseline="1736" sz="2400">
                <a:latin typeface="Times New Roman"/>
                <a:cs typeface="Times New Roman"/>
              </a:rPr>
              <a:t>22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15664" y="2758848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59971" y="2965188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096636" y="2775266"/>
            <a:ext cx="1356360" cy="56515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305"/>
              </a:spcBef>
              <a:tabLst>
                <a:tab pos="751205" algn="l"/>
                <a:tab pos="1343025" algn="l"/>
              </a:tabLst>
            </a:pP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21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697230" algn="l"/>
              </a:tabLst>
            </a:pPr>
            <a:r>
              <a:rPr dirty="0" sz="1600" spc="-5">
                <a:latin typeface="Times New Roman"/>
                <a:cs typeface="Times New Roman"/>
              </a:rPr>
              <a:t>J	</a:t>
            </a:r>
            <a:r>
              <a:rPr dirty="0" baseline="1736" sz="2400">
                <a:latin typeface="Times New Roman"/>
                <a:cs typeface="Times New Roman"/>
              </a:rPr>
              <a:t>25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574787" y="2158880"/>
            <a:ext cx="1031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1535" algn="l"/>
              </a:tabLst>
            </a:pPr>
            <a:r>
              <a:rPr dirty="0" u="heavy" sz="160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160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baseline="6944" sz="2400" spc="-7">
                <a:latin typeface="Times New Roman"/>
                <a:cs typeface="Times New Roman"/>
              </a:rPr>
              <a:t>E</a:t>
            </a:r>
            <a:endParaRPr baseline="6944"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055287" y="2139624"/>
            <a:ext cx="5454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130" algn="l"/>
              </a:tabLst>
            </a:pPr>
            <a:r>
              <a:rPr dirty="0" sz="1600" spc="-5">
                <a:latin typeface="Times New Roman"/>
                <a:cs typeface="Times New Roman"/>
              </a:rPr>
              <a:t>C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75806" y="1550601"/>
            <a:ext cx="160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69802" y="3009578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660120" y="2450756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514264" y="259203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250179" y="4160520"/>
            <a:ext cx="102108" cy="1173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61332" y="4824984"/>
            <a:ext cx="100584" cy="118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951220" y="4824984"/>
            <a:ext cx="102108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61332" y="5489447"/>
            <a:ext cx="100584" cy="118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64935" y="5489447"/>
            <a:ext cx="100584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250179" y="6155435"/>
            <a:ext cx="102108" cy="1173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250179" y="5149596"/>
            <a:ext cx="102108" cy="1188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223759" y="4824984"/>
            <a:ext cx="102108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223759" y="5489447"/>
            <a:ext cx="102108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34911" y="5178552"/>
            <a:ext cx="100584" cy="1173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37532" y="4262628"/>
            <a:ext cx="628015" cy="596265"/>
          </a:xfrm>
          <a:custGeom>
            <a:avLst/>
            <a:gdLst/>
            <a:ahLst/>
            <a:cxnLst/>
            <a:rect l="l" t="t" r="r" b="b"/>
            <a:pathLst>
              <a:path w="628014" h="596264">
                <a:moveTo>
                  <a:pt x="0" y="595884"/>
                </a:moveTo>
                <a:lnTo>
                  <a:pt x="6278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11623" y="4946903"/>
            <a:ext cx="7620" cy="539750"/>
          </a:xfrm>
          <a:custGeom>
            <a:avLst/>
            <a:gdLst/>
            <a:ahLst/>
            <a:cxnLst/>
            <a:rect l="l" t="t" r="r" b="b"/>
            <a:pathLst>
              <a:path w="7620" h="539750">
                <a:moveTo>
                  <a:pt x="0" y="0"/>
                </a:moveTo>
                <a:lnTo>
                  <a:pt x="7620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340858" y="4263390"/>
            <a:ext cx="641985" cy="562610"/>
          </a:xfrm>
          <a:custGeom>
            <a:avLst/>
            <a:gdLst/>
            <a:ahLst/>
            <a:cxnLst/>
            <a:rect l="l" t="t" r="r" b="b"/>
            <a:pathLst>
              <a:path w="641985" h="562610">
                <a:moveTo>
                  <a:pt x="0" y="0"/>
                </a:moveTo>
                <a:lnTo>
                  <a:pt x="641604" y="562356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662678" y="5615178"/>
            <a:ext cx="617220" cy="535305"/>
          </a:xfrm>
          <a:custGeom>
            <a:avLst/>
            <a:gdLst/>
            <a:ahLst/>
            <a:cxnLst/>
            <a:rect l="l" t="t" r="r" b="b"/>
            <a:pathLst>
              <a:path w="617220" h="535304">
                <a:moveTo>
                  <a:pt x="0" y="0"/>
                </a:moveTo>
                <a:lnTo>
                  <a:pt x="617220" y="53492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40096" y="5588508"/>
            <a:ext cx="641985" cy="559435"/>
          </a:xfrm>
          <a:custGeom>
            <a:avLst/>
            <a:gdLst/>
            <a:ahLst/>
            <a:cxnLst/>
            <a:rect l="l" t="t" r="r" b="b"/>
            <a:pathLst>
              <a:path w="641985" h="559435">
                <a:moveTo>
                  <a:pt x="0" y="559308"/>
                </a:moveTo>
                <a:lnTo>
                  <a:pt x="6416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993891" y="4931664"/>
            <a:ext cx="0" cy="596265"/>
          </a:xfrm>
          <a:custGeom>
            <a:avLst/>
            <a:gdLst/>
            <a:ahLst/>
            <a:cxnLst/>
            <a:rect l="l" t="t" r="r" b="b"/>
            <a:pathLst>
              <a:path w="0" h="596264">
                <a:moveTo>
                  <a:pt x="0" y="59588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662678" y="4918709"/>
            <a:ext cx="617220" cy="248920"/>
          </a:xfrm>
          <a:custGeom>
            <a:avLst/>
            <a:gdLst/>
            <a:ahLst/>
            <a:cxnLst/>
            <a:rect l="l" t="t" r="r" b="b"/>
            <a:pathLst>
              <a:path w="617220" h="248920">
                <a:moveTo>
                  <a:pt x="0" y="0"/>
                </a:moveTo>
                <a:lnTo>
                  <a:pt x="617220" y="24841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62678" y="5240273"/>
            <a:ext cx="617220" cy="274320"/>
          </a:xfrm>
          <a:custGeom>
            <a:avLst/>
            <a:gdLst/>
            <a:ahLst/>
            <a:cxnLst/>
            <a:rect l="l" t="t" r="r" b="b"/>
            <a:pathLst>
              <a:path w="617220" h="274320">
                <a:moveTo>
                  <a:pt x="0" y="274319"/>
                </a:moveTo>
                <a:lnTo>
                  <a:pt x="61722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340096" y="4917947"/>
            <a:ext cx="641985" cy="262255"/>
          </a:xfrm>
          <a:custGeom>
            <a:avLst/>
            <a:gdLst/>
            <a:ahLst/>
            <a:cxnLst/>
            <a:rect l="l" t="t" r="r" b="b"/>
            <a:pathLst>
              <a:path w="641985" h="262254">
                <a:moveTo>
                  <a:pt x="0" y="262127"/>
                </a:moveTo>
                <a:lnTo>
                  <a:pt x="6416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340858" y="5240273"/>
            <a:ext cx="629920" cy="287020"/>
          </a:xfrm>
          <a:custGeom>
            <a:avLst/>
            <a:gdLst/>
            <a:ahLst/>
            <a:cxnLst/>
            <a:rect l="l" t="t" r="r" b="b"/>
            <a:pathLst>
              <a:path w="629920" h="287020">
                <a:moveTo>
                  <a:pt x="0" y="0"/>
                </a:moveTo>
                <a:lnTo>
                  <a:pt x="629412" y="28651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302758" y="4277105"/>
            <a:ext cx="1905" cy="893444"/>
          </a:xfrm>
          <a:custGeom>
            <a:avLst/>
            <a:gdLst/>
            <a:ahLst/>
            <a:cxnLst/>
            <a:rect l="l" t="t" r="r" b="b"/>
            <a:pathLst>
              <a:path w="1904" h="893445">
                <a:moveTo>
                  <a:pt x="0" y="0"/>
                </a:moveTo>
                <a:lnTo>
                  <a:pt x="1524" y="89306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276338" y="4947665"/>
            <a:ext cx="1905" cy="509270"/>
          </a:xfrm>
          <a:custGeom>
            <a:avLst/>
            <a:gdLst/>
            <a:ahLst/>
            <a:cxnLst/>
            <a:rect l="l" t="t" r="r" b="b"/>
            <a:pathLst>
              <a:path w="1904" h="509270">
                <a:moveTo>
                  <a:pt x="0" y="509016"/>
                </a:moveTo>
                <a:lnTo>
                  <a:pt x="152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42659" y="4931664"/>
            <a:ext cx="506095" cy="236220"/>
          </a:xfrm>
          <a:custGeom>
            <a:avLst/>
            <a:gdLst/>
            <a:ahLst/>
            <a:cxnLst/>
            <a:rect l="l" t="t" r="r" b="b"/>
            <a:pathLst>
              <a:path w="506095" h="236220">
                <a:moveTo>
                  <a:pt x="0" y="0"/>
                </a:moveTo>
                <a:lnTo>
                  <a:pt x="505968" y="2362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635495" y="4931664"/>
            <a:ext cx="615950" cy="248920"/>
          </a:xfrm>
          <a:custGeom>
            <a:avLst/>
            <a:gdLst/>
            <a:ahLst/>
            <a:cxnLst/>
            <a:rect l="l" t="t" r="r" b="b"/>
            <a:pathLst>
              <a:path w="615950" h="248920">
                <a:moveTo>
                  <a:pt x="0" y="248412"/>
                </a:moveTo>
                <a:lnTo>
                  <a:pt x="6156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622542" y="5253990"/>
            <a:ext cx="629920" cy="262255"/>
          </a:xfrm>
          <a:custGeom>
            <a:avLst/>
            <a:gdLst/>
            <a:ahLst/>
            <a:cxnLst/>
            <a:rect l="l" t="t" r="r" b="b"/>
            <a:pathLst>
              <a:path w="629920" h="262254">
                <a:moveTo>
                  <a:pt x="0" y="0"/>
                </a:moveTo>
                <a:lnTo>
                  <a:pt x="629412" y="26212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340096" y="5294376"/>
            <a:ext cx="1245235" cy="905510"/>
          </a:xfrm>
          <a:custGeom>
            <a:avLst/>
            <a:gdLst/>
            <a:ahLst/>
            <a:cxnLst/>
            <a:rect l="l" t="t" r="r" b="b"/>
            <a:pathLst>
              <a:path w="1245234" h="905510">
                <a:moveTo>
                  <a:pt x="1245108" y="0"/>
                </a:moveTo>
                <a:lnTo>
                  <a:pt x="1236757" y="30832"/>
                </a:lnTo>
                <a:lnTo>
                  <a:pt x="1226854" y="72739"/>
                </a:lnTo>
                <a:lnTo>
                  <a:pt x="1214851" y="122613"/>
                </a:lnTo>
                <a:lnTo>
                  <a:pt x="1200202" y="177348"/>
                </a:lnTo>
                <a:lnTo>
                  <a:pt x="1182360" y="233835"/>
                </a:lnTo>
                <a:lnTo>
                  <a:pt x="1160778" y="288967"/>
                </a:lnTo>
                <a:lnTo>
                  <a:pt x="1134910" y="339636"/>
                </a:lnTo>
                <a:lnTo>
                  <a:pt x="1110828" y="377382"/>
                </a:lnTo>
                <a:lnTo>
                  <a:pt x="1082990" y="416419"/>
                </a:lnTo>
                <a:lnTo>
                  <a:pt x="1052209" y="456037"/>
                </a:lnTo>
                <a:lnTo>
                  <a:pt x="1019295" y="495527"/>
                </a:lnTo>
                <a:lnTo>
                  <a:pt x="985062" y="534179"/>
                </a:lnTo>
                <a:lnTo>
                  <a:pt x="950322" y="571282"/>
                </a:lnTo>
                <a:lnTo>
                  <a:pt x="915887" y="606127"/>
                </a:lnTo>
                <a:lnTo>
                  <a:pt x="882568" y="638004"/>
                </a:lnTo>
                <a:lnTo>
                  <a:pt x="851179" y="666203"/>
                </a:lnTo>
                <a:lnTo>
                  <a:pt x="807261" y="701343"/>
                </a:lnTo>
                <a:lnTo>
                  <a:pt x="765192" y="729587"/>
                </a:lnTo>
                <a:lnTo>
                  <a:pt x="723809" y="752749"/>
                </a:lnTo>
                <a:lnTo>
                  <a:pt x="681946" y="772644"/>
                </a:lnTo>
                <a:lnTo>
                  <a:pt x="638439" y="791087"/>
                </a:lnTo>
                <a:lnTo>
                  <a:pt x="592124" y="809891"/>
                </a:lnTo>
                <a:lnTo>
                  <a:pt x="549241" y="826612"/>
                </a:lnTo>
                <a:lnTo>
                  <a:pt x="503725" y="842875"/>
                </a:lnTo>
                <a:lnTo>
                  <a:pt x="456567" y="858224"/>
                </a:lnTo>
                <a:lnTo>
                  <a:pt x="408762" y="872201"/>
                </a:lnTo>
                <a:lnTo>
                  <a:pt x="361301" y="884349"/>
                </a:lnTo>
                <a:lnTo>
                  <a:pt x="315178" y="894212"/>
                </a:lnTo>
                <a:lnTo>
                  <a:pt x="271386" y="901331"/>
                </a:lnTo>
                <a:lnTo>
                  <a:pt x="210716" y="905243"/>
                </a:lnTo>
                <a:lnTo>
                  <a:pt x="149571" y="903135"/>
                </a:lnTo>
                <a:lnTo>
                  <a:pt x="91621" y="897765"/>
                </a:lnTo>
                <a:lnTo>
                  <a:pt x="40540" y="891893"/>
                </a:lnTo>
                <a:lnTo>
                  <a:pt x="0" y="8882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4741227" y="4332223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628613" y="4303644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098370" y="458153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174665" y="5894371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488958" y="5665937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93620" y="4832467"/>
            <a:ext cx="530225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36</a:t>
            </a:r>
            <a:endParaRPr sz="1600">
              <a:latin typeface="Times New Roman"/>
              <a:cs typeface="Times New Roman"/>
            </a:endParaRPr>
          </a:p>
          <a:p>
            <a:pPr marL="312420">
              <a:lnSpc>
                <a:spcPts val="1839"/>
              </a:lnSpc>
            </a:pPr>
            <a:r>
              <a:rPr dirty="0" sz="1600">
                <a:latin typeface="Times New Roman"/>
                <a:cs typeface="Times New Roman"/>
              </a:rPr>
              <a:t>33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793522" y="5858089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188853" y="5034146"/>
            <a:ext cx="9696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1840" algn="l"/>
              </a:tabLst>
            </a:pP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-5">
                <a:latin typeface="Times New Roman"/>
                <a:cs typeface="Times New Roman"/>
              </a:rPr>
              <a:t>9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023864" y="5258120"/>
            <a:ext cx="1247775" cy="5905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696595" algn="l"/>
                <a:tab pos="1234440" algn="l"/>
              </a:tabLst>
            </a:pP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21	</a:t>
            </a: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305"/>
              </a:spcBef>
              <a:tabLst>
                <a:tab pos="647065" algn="l"/>
              </a:tabLst>
            </a:pPr>
            <a:r>
              <a:rPr dirty="0" sz="1600" spc="-5">
                <a:latin typeface="Times New Roman"/>
                <a:cs typeface="Times New Roman"/>
              </a:rPr>
              <a:t>J	</a:t>
            </a:r>
            <a:r>
              <a:rPr dirty="0" baseline="1736" sz="2400">
                <a:latin typeface="Times New Roman"/>
                <a:cs typeface="Times New Roman"/>
              </a:rPr>
              <a:t>25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468366" y="4624303"/>
            <a:ext cx="960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3905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baseline="6944" sz="2400" spc="-7">
                <a:latin typeface="Times New Roman"/>
                <a:cs typeface="Times New Roman"/>
              </a:rPr>
              <a:t>E</a:t>
            </a:r>
            <a:endParaRPr baseline="6944" sz="2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993661" y="4605250"/>
            <a:ext cx="5003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045" algn="l"/>
              </a:tabLst>
            </a:pPr>
            <a:r>
              <a:rPr dirty="0" sz="1600" spc="-5">
                <a:latin typeface="Times New Roman"/>
                <a:cs typeface="Times New Roman"/>
              </a:rPr>
              <a:t>C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107499" y="3536700"/>
            <a:ext cx="238760" cy="72136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600" spc="-5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820"/>
              </a:spcBef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120464" y="6176923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382709" y="551655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573157" y="4953069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332036" y="507853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59740" y="4923871"/>
            <a:ext cx="3387090" cy="16637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744220">
              <a:lnSpc>
                <a:spcPct val="100000"/>
              </a:lnSpc>
              <a:spcBef>
                <a:spcPts val="735"/>
              </a:spcBef>
            </a:pPr>
            <a:r>
              <a:rPr dirty="0" sz="1600" spc="-5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weighted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2F5897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2F5897"/>
                </a:solidFill>
                <a:latin typeface="Calibri"/>
                <a:cs typeface="Calibri"/>
              </a:rPr>
              <a:t>nearest </a:t>
            </a:r>
            <a:r>
              <a:rPr dirty="0" sz="1800" spc="-5">
                <a:solidFill>
                  <a:srgbClr val="2F5897"/>
                </a:solidFill>
                <a:latin typeface="Calibri"/>
                <a:cs typeface="Calibri"/>
              </a:rPr>
              <a:t>neighbor of </a:t>
            </a:r>
            <a:r>
              <a:rPr dirty="0" sz="1800" spc="-15">
                <a:solidFill>
                  <a:srgbClr val="2F5897"/>
                </a:solidFill>
                <a:latin typeface="Calibri"/>
                <a:cs typeface="Calibri"/>
              </a:rPr>
              <a:t>vertex </a:t>
            </a:r>
            <a:r>
              <a:rPr dirty="0" sz="1800" b="1" i="1">
                <a:solidFill>
                  <a:srgbClr val="2F5897"/>
                </a:solidFill>
                <a:latin typeface="Calibri"/>
                <a:cs typeface="Calibri"/>
              </a:rPr>
              <a:t>I </a:t>
            </a:r>
            <a:r>
              <a:rPr dirty="0" sz="1800" spc="-5">
                <a:solidFill>
                  <a:srgbClr val="2F5897"/>
                </a:solidFill>
                <a:latin typeface="Calibri"/>
                <a:cs typeface="Calibri"/>
              </a:rPr>
              <a:t>is</a:t>
            </a:r>
            <a:r>
              <a:rPr dirty="0" sz="1800" spc="6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2F5897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431800" marR="411480" indent="-419100">
              <a:lnSpc>
                <a:spcPct val="110000"/>
              </a:lnSpc>
            </a:pPr>
            <a:r>
              <a:rPr dirty="0" sz="1800" spc="-5">
                <a:solidFill>
                  <a:srgbClr val="2F5897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2F5897"/>
                </a:solidFill>
                <a:latin typeface="Calibri"/>
                <a:cs typeface="Calibri"/>
              </a:rPr>
              <a:t>nearest </a:t>
            </a:r>
            <a:r>
              <a:rPr dirty="0" sz="1800" spc="-5">
                <a:solidFill>
                  <a:srgbClr val="2F5897"/>
                </a:solidFill>
                <a:latin typeface="Calibri"/>
                <a:cs typeface="Calibri"/>
              </a:rPr>
              <a:t>neighbor of </a:t>
            </a:r>
            <a:r>
              <a:rPr dirty="0" sz="1800">
                <a:solidFill>
                  <a:srgbClr val="2F5897"/>
                </a:solidFill>
                <a:latin typeface="Calibri"/>
                <a:cs typeface="Calibri"/>
              </a:rPr>
              <a:t>shaded  </a:t>
            </a:r>
            <a:r>
              <a:rPr dirty="0" sz="1800" spc="-5">
                <a:solidFill>
                  <a:srgbClr val="2F5897"/>
                </a:solidFill>
                <a:latin typeface="Calibri"/>
                <a:cs typeface="Calibri"/>
              </a:rPr>
              <a:t>subset of </a:t>
            </a:r>
            <a:r>
              <a:rPr dirty="0" sz="1800" spc="-15">
                <a:solidFill>
                  <a:srgbClr val="2F5897"/>
                </a:solidFill>
                <a:latin typeface="Calibri"/>
                <a:cs typeface="Calibri"/>
              </a:rPr>
              <a:t>vertex </a:t>
            </a:r>
            <a:r>
              <a:rPr dirty="0" sz="1800" spc="-5">
                <a:solidFill>
                  <a:srgbClr val="2F5897"/>
                </a:solidFill>
                <a:latin typeface="Calibri"/>
                <a:cs typeface="Calibri"/>
              </a:rPr>
              <a:t>is</a:t>
            </a:r>
            <a:r>
              <a:rPr dirty="0" sz="1800" spc="5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2F5897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583689" y="3997553"/>
            <a:ext cx="325120" cy="64833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30"/>
              </a:spcBef>
            </a:pPr>
            <a:r>
              <a:rPr dirty="0" sz="160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412753" y="2708624"/>
            <a:ext cx="382270" cy="78740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180"/>
              </a:spcBef>
            </a:pPr>
            <a:r>
              <a:rPr dirty="0" sz="160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600"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312616" y="5360928"/>
            <a:ext cx="406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9513" sz="2400" spc="-7">
                <a:latin typeface="Times New Roman"/>
                <a:cs typeface="Times New Roman"/>
              </a:rPr>
              <a:t>I</a:t>
            </a:r>
            <a:r>
              <a:rPr dirty="0" baseline="29513" sz="2400" spc="5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818512" y="3637369"/>
            <a:ext cx="381000" cy="61595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60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  <a:spcBef>
                <a:spcPts val="405"/>
              </a:spcBef>
            </a:pPr>
            <a:r>
              <a:rPr dirty="0" sz="160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345783" y="2073141"/>
            <a:ext cx="807720" cy="1007110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95"/>
              </a:spcBef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93700" algn="l"/>
              </a:tabLst>
            </a:pPr>
            <a:r>
              <a:rPr dirty="0" sz="1600">
                <a:latin typeface="Times New Roman"/>
                <a:cs typeface="Times New Roman"/>
              </a:rPr>
              <a:t>34	25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345775" y="4527821"/>
            <a:ext cx="836294" cy="121031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1220"/>
              </a:spcBef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34	25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ts val="1590"/>
              </a:lnSpc>
              <a:spcBef>
                <a:spcPts val="70"/>
              </a:spcBef>
            </a:pPr>
            <a:r>
              <a:rPr dirty="0" sz="160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L="101600">
              <a:lnSpc>
                <a:spcPts val="1590"/>
              </a:lnSpc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114288" y="1513332"/>
            <a:ext cx="2956559" cy="4297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097523" y="1517903"/>
            <a:ext cx="2801099" cy="1018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97523" y="1988896"/>
            <a:ext cx="2801099" cy="121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6068567" y="1619885"/>
            <a:ext cx="2895600" cy="368935"/>
          </a:xfrm>
          <a:prstGeom prst="rect">
            <a:avLst/>
          </a:prstGeom>
          <a:solidFill>
            <a:srgbClr val="CCFFCC"/>
          </a:solidFill>
          <a:ln w="34747">
            <a:solidFill>
              <a:srgbClr val="99CC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Spanning </a:t>
            </a:r>
            <a:r>
              <a:rPr dirty="0" sz="1800" spc="-30">
                <a:latin typeface="Calibri"/>
                <a:cs typeface="Calibri"/>
              </a:rPr>
              <a:t>Tree: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)=257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141720" y="3931920"/>
            <a:ext cx="2118359" cy="4297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124955" y="3936491"/>
            <a:ext cx="1885186" cy="1023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24955" y="4407471"/>
            <a:ext cx="1885186" cy="121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6096000" y="4038600"/>
            <a:ext cx="2057400" cy="368935"/>
          </a:xfrm>
          <a:prstGeom prst="rect">
            <a:avLst/>
          </a:prstGeom>
          <a:solidFill>
            <a:srgbClr val="FFFF99"/>
          </a:solidFill>
          <a:ln w="34747">
            <a:solidFill>
              <a:srgbClr val="FFCC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40">
                <a:latin typeface="Calibri"/>
                <a:cs typeface="Calibri"/>
              </a:rPr>
              <a:t>MST: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)=190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0" name="object 15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51" name="object 1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152" name="object 1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" y="4364748"/>
            <a:ext cx="8726422" cy="2165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127" y="4387596"/>
            <a:ext cx="8641080" cy="208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1875" y="312419"/>
            <a:ext cx="807719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2814" y="460759"/>
            <a:ext cx="72764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Graph </a:t>
            </a:r>
            <a:r>
              <a:rPr dirty="0" spc="-40"/>
              <a:t>Traversal </a:t>
            </a:r>
            <a:r>
              <a:rPr dirty="0" spc="-5"/>
              <a:t>and</a:t>
            </a:r>
            <a:r>
              <a:rPr dirty="0" spc="-40"/>
              <a:t> </a:t>
            </a:r>
            <a:r>
              <a:rPr dirty="0" spc="-5"/>
              <a:t>MST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1727" y="1788947"/>
            <a:ext cx="262128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There are cases </a:t>
            </a:r>
            <a:r>
              <a:rPr dirty="0" sz="2000" spc="-5">
                <a:latin typeface="Palatino Linotype"/>
                <a:cs typeface="Palatino Linotype"/>
              </a:rPr>
              <a:t>that  </a:t>
            </a:r>
            <a:r>
              <a:rPr dirty="0" sz="2000">
                <a:latin typeface="Palatino Linotype"/>
                <a:cs typeface="Palatino Linotype"/>
              </a:rPr>
              <a:t>graph </a:t>
            </a:r>
            <a:r>
              <a:rPr dirty="0" sz="2000" spc="-5">
                <a:latin typeface="Palatino Linotype"/>
                <a:cs typeface="Palatino Linotype"/>
              </a:rPr>
              <a:t>traversal tree 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cannot </a:t>
            </a:r>
            <a:r>
              <a:rPr dirty="0" sz="2000" spc="-5">
                <a:latin typeface="Palatino Linotype"/>
                <a:cs typeface="Palatino Linotype"/>
              </a:rPr>
              <a:t>be minimum  </a:t>
            </a:r>
            <a:r>
              <a:rPr dirty="0" sz="2000">
                <a:latin typeface="Palatino Linotype"/>
                <a:cs typeface="Palatino Linotype"/>
              </a:rPr>
              <a:t>spanning </a:t>
            </a:r>
            <a:r>
              <a:rPr dirty="0" sz="2000" spc="-5">
                <a:latin typeface="Palatino Linotype"/>
                <a:cs typeface="Palatino Linotype"/>
              </a:rPr>
              <a:t>tree, with</a:t>
            </a:r>
            <a:r>
              <a:rPr dirty="0" sz="2000" spc="-85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the  </a:t>
            </a:r>
            <a:r>
              <a:rPr dirty="0" sz="2000" spc="-10">
                <a:latin typeface="Palatino Linotype"/>
                <a:cs typeface="Palatino Linotype"/>
              </a:rPr>
              <a:t>vertices </a:t>
            </a:r>
            <a:r>
              <a:rPr dirty="0" sz="2000" spc="-5">
                <a:latin typeface="Palatino Linotype"/>
                <a:cs typeface="Palatino Linotype"/>
              </a:rPr>
              <a:t>explored </a:t>
            </a:r>
            <a:r>
              <a:rPr dirty="0" sz="2000">
                <a:latin typeface="Palatino Linotype"/>
                <a:cs typeface="Palatino Linotype"/>
              </a:rPr>
              <a:t>in  any</a:t>
            </a:r>
            <a:r>
              <a:rPr dirty="0" sz="2000" spc="-15">
                <a:latin typeface="Palatino Linotype"/>
                <a:cs typeface="Palatino Linotype"/>
              </a:rPr>
              <a:t> </a:t>
            </a:r>
            <a:r>
              <a:rPr dirty="0" sz="2000" spc="-20">
                <a:latin typeface="Palatino Linotype"/>
                <a:cs typeface="Palatino Linotype"/>
              </a:rPr>
              <a:t>order.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8974" y="2075690"/>
            <a:ext cx="2402205" cy="2143125"/>
          </a:xfrm>
          <a:custGeom>
            <a:avLst/>
            <a:gdLst/>
            <a:ahLst/>
            <a:cxnLst/>
            <a:rect l="l" t="t" r="r" b="b"/>
            <a:pathLst>
              <a:path w="2402204" h="2143125">
                <a:moveTo>
                  <a:pt x="0" y="818451"/>
                </a:moveTo>
                <a:lnTo>
                  <a:pt x="1200912" y="0"/>
                </a:lnTo>
                <a:lnTo>
                  <a:pt x="2401824" y="818451"/>
                </a:lnTo>
                <a:lnTo>
                  <a:pt x="1943112" y="2142731"/>
                </a:lnTo>
                <a:lnTo>
                  <a:pt x="458711" y="2142731"/>
                </a:lnTo>
                <a:lnTo>
                  <a:pt x="0" y="818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38444" y="1985772"/>
            <a:ext cx="172212" cy="169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39055" y="2814827"/>
            <a:ext cx="170688" cy="167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42559" y="2147316"/>
            <a:ext cx="680085" cy="1998345"/>
          </a:xfrm>
          <a:custGeom>
            <a:avLst/>
            <a:gdLst/>
            <a:ahLst/>
            <a:cxnLst/>
            <a:rect l="l" t="t" r="r" b="b"/>
            <a:pathLst>
              <a:path w="680085" h="1998345">
                <a:moveTo>
                  <a:pt x="679703" y="0"/>
                </a:moveTo>
                <a:lnTo>
                  <a:pt x="0" y="19979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12791" y="2924555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 h="0">
                <a:moveTo>
                  <a:pt x="0" y="0"/>
                </a:moveTo>
                <a:lnTo>
                  <a:pt x="22128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1644" y="2953511"/>
            <a:ext cx="1824355" cy="1243965"/>
          </a:xfrm>
          <a:custGeom>
            <a:avLst/>
            <a:gdLst/>
            <a:ahLst/>
            <a:cxnLst/>
            <a:rect l="l" t="t" r="r" b="b"/>
            <a:pathLst>
              <a:path w="1824354" h="1243964">
                <a:moveTo>
                  <a:pt x="0" y="0"/>
                </a:moveTo>
                <a:lnTo>
                  <a:pt x="1824227" y="12435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69508" y="2147316"/>
            <a:ext cx="649605" cy="2049780"/>
          </a:xfrm>
          <a:custGeom>
            <a:avLst/>
            <a:gdLst/>
            <a:ahLst/>
            <a:cxnLst/>
            <a:rect l="l" t="t" r="r" b="b"/>
            <a:pathLst>
              <a:path w="649604" h="2049779">
                <a:moveTo>
                  <a:pt x="0" y="0"/>
                </a:moveTo>
                <a:lnTo>
                  <a:pt x="649224" y="20497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86755" y="2988564"/>
            <a:ext cx="1783080" cy="1187450"/>
          </a:xfrm>
          <a:custGeom>
            <a:avLst/>
            <a:gdLst/>
            <a:ahLst/>
            <a:cxnLst/>
            <a:rect l="l" t="t" r="r" b="b"/>
            <a:pathLst>
              <a:path w="1783079" h="1187450">
                <a:moveTo>
                  <a:pt x="0" y="1187196"/>
                </a:moveTo>
                <a:lnTo>
                  <a:pt x="178308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47104" y="4128515"/>
            <a:ext cx="170688" cy="169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3500" y="4145279"/>
            <a:ext cx="172212" cy="169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14971" y="2849879"/>
            <a:ext cx="172212" cy="167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01361" y="2117598"/>
            <a:ext cx="1041400" cy="711835"/>
          </a:xfrm>
          <a:custGeom>
            <a:avLst/>
            <a:gdLst/>
            <a:ahLst/>
            <a:cxnLst/>
            <a:rect l="l" t="t" r="r" b="b"/>
            <a:pathLst>
              <a:path w="1041400" h="711835">
                <a:moveTo>
                  <a:pt x="0" y="711708"/>
                </a:moveTo>
                <a:lnTo>
                  <a:pt x="1040891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46370" y="2143505"/>
            <a:ext cx="660400" cy="1993900"/>
          </a:xfrm>
          <a:custGeom>
            <a:avLst/>
            <a:gdLst/>
            <a:ahLst/>
            <a:cxnLst/>
            <a:rect l="l" t="t" r="r" b="b"/>
            <a:pathLst>
              <a:path w="660400" h="1993900">
                <a:moveTo>
                  <a:pt x="659891" y="0"/>
                </a:moveTo>
                <a:lnTo>
                  <a:pt x="0" y="199339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93614" y="4213097"/>
            <a:ext cx="1260475" cy="9525"/>
          </a:xfrm>
          <a:custGeom>
            <a:avLst/>
            <a:gdLst/>
            <a:ahLst/>
            <a:cxnLst/>
            <a:rect l="l" t="t" r="r" b="b"/>
            <a:pathLst>
              <a:path w="1260475" h="9525">
                <a:moveTo>
                  <a:pt x="0" y="9143"/>
                </a:moveTo>
                <a:lnTo>
                  <a:pt x="126034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94653" y="2117598"/>
            <a:ext cx="1080770" cy="737870"/>
          </a:xfrm>
          <a:custGeom>
            <a:avLst/>
            <a:gdLst/>
            <a:ahLst/>
            <a:cxnLst/>
            <a:rect l="l" t="t" r="r" b="b"/>
            <a:pathLst>
              <a:path w="1080770" h="737869">
                <a:moveTo>
                  <a:pt x="0" y="0"/>
                </a:moveTo>
                <a:lnTo>
                  <a:pt x="1080516" y="73761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11102" y="222843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8802" y="302060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3277" y="424468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5726" y="337935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9527" y="1501039"/>
            <a:ext cx="1737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All </a:t>
            </a:r>
            <a:r>
              <a:rPr dirty="0" sz="2000" spc="-5">
                <a:latin typeface="Palatino Linotype"/>
                <a:cs typeface="Palatino Linotype"/>
              </a:rPr>
              <a:t>other</a:t>
            </a:r>
            <a:r>
              <a:rPr dirty="0" sz="2000" spc="-7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edges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9527" y="1708177"/>
            <a:ext cx="1570355" cy="91186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000" spc="-5">
                <a:latin typeface="Palatino Linotype"/>
                <a:cs typeface="Palatino Linotype"/>
              </a:rPr>
              <a:t>with </a:t>
            </a:r>
            <a:r>
              <a:rPr dirty="0" sz="2000" spc="-10">
                <a:latin typeface="Palatino Linotype"/>
                <a:cs typeface="Palatino Linotype"/>
              </a:rPr>
              <a:t>weight</a:t>
            </a:r>
            <a:r>
              <a:rPr dirty="0" sz="2000" spc="-7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5</a:t>
            </a:r>
            <a:endParaRPr sz="2000">
              <a:latin typeface="Palatino Linotype"/>
              <a:cs typeface="Palatino Linotype"/>
            </a:endParaRPr>
          </a:p>
          <a:p>
            <a:pPr marL="299720">
              <a:lnSpc>
                <a:spcPct val="100000"/>
              </a:lnSpc>
              <a:spcBef>
                <a:spcPts val="925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61517" y="4498845"/>
            <a:ext cx="1632585" cy="1506220"/>
          </a:xfrm>
          <a:custGeom>
            <a:avLst/>
            <a:gdLst/>
            <a:ahLst/>
            <a:cxnLst/>
            <a:rect l="l" t="t" r="r" b="b"/>
            <a:pathLst>
              <a:path w="1632585" h="1506220">
                <a:moveTo>
                  <a:pt x="816102" y="0"/>
                </a:moveTo>
                <a:lnTo>
                  <a:pt x="0" y="575132"/>
                </a:lnTo>
                <a:lnTo>
                  <a:pt x="311721" y="1505712"/>
                </a:lnTo>
                <a:lnTo>
                  <a:pt x="1320482" y="1505712"/>
                </a:lnTo>
                <a:lnTo>
                  <a:pt x="1632204" y="575132"/>
                </a:lnTo>
                <a:lnTo>
                  <a:pt x="816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61517" y="4498845"/>
            <a:ext cx="1632585" cy="1506220"/>
          </a:xfrm>
          <a:custGeom>
            <a:avLst/>
            <a:gdLst/>
            <a:ahLst/>
            <a:cxnLst/>
            <a:rect l="l" t="t" r="r" b="b"/>
            <a:pathLst>
              <a:path w="1632585" h="1506220">
                <a:moveTo>
                  <a:pt x="0" y="575132"/>
                </a:moveTo>
                <a:lnTo>
                  <a:pt x="816102" y="0"/>
                </a:lnTo>
                <a:lnTo>
                  <a:pt x="1632204" y="575132"/>
                </a:lnTo>
                <a:lnTo>
                  <a:pt x="1320482" y="1505712"/>
                </a:lnTo>
                <a:lnTo>
                  <a:pt x="311721" y="1505712"/>
                </a:lnTo>
                <a:lnTo>
                  <a:pt x="0" y="5751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14372" y="4433315"/>
            <a:ext cx="118872" cy="1219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99032" y="5015484"/>
            <a:ext cx="118872" cy="1203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02279" y="5015484"/>
            <a:ext cx="118872" cy="1203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48027" y="5910071"/>
            <a:ext cx="120396" cy="121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95955" y="5940552"/>
            <a:ext cx="118872" cy="1219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27276" y="4556759"/>
            <a:ext cx="436245" cy="1388745"/>
          </a:xfrm>
          <a:custGeom>
            <a:avLst/>
            <a:gdLst/>
            <a:ahLst/>
            <a:cxnLst/>
            <a:rect l="l" t="t" r="r" b="b"/>
            <a:pathLst>
              <a:path w="436244" h="1388745">
                <a:moveTo>
                  <a:pt x="435863" y="0"/>
                </a:move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19427" y="5094732"/>
            <a:ext cx="1503045" cy="0"/>
          </a:xfrm>
          <a:custGeom>
            <a:avLst/>
            <a:gdLst/>
            <a:ahLst/>
            <a:cxnLst/>
            <a:rect l="l" t="t" r="r" b="b"/>
            <a:pathLst>
              <a:path w="1503045" h="0">
                <a:moveTo>
                  <a:pt x="0" y="0"/>
                </a:moveTo>
                <a:lnTo>
                  <a:pt x="1502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90472" y="5123688"/>
            <a:ext cx="1240790" cy="866140"/>
          </a:xfrm>
          <a:custGeom>
            <a:avLst/>
            <a:gdLst/>
            <a:ahLst/>
            <a:cxnLst/>
            <a:rect l="l" t="t" r="r" b="b"/>
            <a:pathLst>
              <a:path w="1240789" h="866139">
                <a:moveTo>
                  <a:pt x="0" y="0"/>
                </a:moveTo>
                <a:lnTo>
                  <a:pt x="1240536" y="8656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78379" y="4556759"/>
            <a:ext cx="466725" cy="1432560"/>
          </a:xfrm>
          <a:custGeom>
            <a:avLst/>
            <a:gdLst/>
            <a:ahLst/>
            <a:cxnLst/>
            <a:rect l="l" t="t" r="r" b="b"/>
            <a:pathLst>
              <a:path w="466725" h="1432560">
                <a:moveTo>
                  <a:pt x="0" y="0"/>
                </a:moveTo>
                <a:lnTo>
                  <a:pt x="466344" y="14325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9467" y="5140452"/>
            <a:ext cx="1211580" cy="833755"/>
          </a:xfrm>
          <a:custGeom>
            <a:avLst/>
            <a:gdLst/>
            <a:ahLst/>
            <a:cxnLst/>
            <a:rect l="l" t="t" r="r" b="b"/>
            <a:pathLst>
              <a:path w="1211580" h="833754">
                <a:moveTo>
                  <a:pt x="0" y="833628"/>
                </a:moveTo>
                <a:lnTo>
                  <a:pt x="12115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22549" y="4498845"/>
            <a:ext cx="1632585" cy="1506220"/>
          </a:xfrm>
          <a:custGeom>
            <a:avLst/>
            <a:gdLst/>
            <a:ahLst/>
            <a:cxnLst/>
            <a:rect l="l" t="t" r="r" b="b"/>
            <a:pathLst>
              <a:path w="1632585" h="1506220">
                <a:moveTo>
                  <a:pt x="816102" y="0"/>
                </a:moveTo>
                <a:lnTo>
                  <a:pt x="0" y="575132"/>
                </a:lnTo>
                <a:lnTo>
                  <a:pt x="311721" y="1505712"/>
                </a:lnTo>
                <a:lnTo>
                  <a:pt x="1320482" y="1505712"/>
                </a:lnTo>
                <a:lnTo>
                  <a:pt x="1632204" y="575132"/>
                </a:lnTo>
                <a:lnTo>
                  <a:pt x="816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22549" y="4498845"/>
            <a:ext cx="1632585" cy="1506220"/>
          </a:xfrm>
          <a:custGeom>
            <a:avLst/>
            <a:gdLst/>
            <a:ahLst/>
            <a:cxnLst/>
            <a:rect l="l" t="t" r="r" b="b"/>
            <a:pathLst>
              <a:path w="1632585" h="1506220">
                <a:moveTo>
                  <a:pt x="0" y="575132"/>
                </a:moveTo>
                <a:lnTo>
                  <a:pt x="816102" y="0"/>
                </a:lnTo>
                <a:lnTo>
                  <a:pt x="1632204" y="575132"/>
                </a:lnTo>
                <a:lnTo>
                  <a:pt x="1320482" y="1505712"/>
                </a:lnTo>
                <a:lnTo>
                  <a:pt x="311721" y="1505712"/>
                </a:lnTo>
                <a:lnTo>
                  <a:pt x="0" y="5751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75403" y="4433315"/>
            <a:ext cx="118872" cy="1219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60064" y="5015484"/>
            <a:ext cx="117348" cy="1203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63311" y="5015484"/>
            <a:ext cx="118872" cy="120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09059" y="5910071"/>
            <a:ext cx="120396" cy="121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56988" y="5940552"/>
            <a:ext cx="117348" cy="1219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88308" y="4556759"/>
            <a:ext cx="436245" cy="1388745"/>
          </a:xfrm>
          <a:custGeom>
            <a:avLst/>
            <a:gdLst/>
            <a:ahLst/>
            <a:cxnLst/>
            <a:rect l="l" t="t" r="r" b="b"/>
            <a:pathLst>
              <a:path w="436245" h="1388745">
                <a:moveTo>
                  <a:pt x="435863" y="0"/>
                </a:move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80459" y="5094732"/>
            <a:ext cx="1503045" cy="0"/>
          </a:xfrm>
          <a:custGeom>
            <a:avLst/>
            <a:gdLst/>
            <a:ahLst/>
            <a:cxnLst/>
            <a:rect l="l" t="t" r="r" b="b"/>
            <a:pathLst>
              <a:path w="1503045" h="0">
                <a:moveTo>
                  <a:pt x="0" y="0"/>
                </a:moveTo>
                <a:lnTo>
                  <a:pt x="1502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51503" y="5123688"/>
            <a:ext cx="1239520" cy="866140"/>
          </a:xfrm>
          <a:custGeom>
            <a:avLst/>
            <a:gdLst/>
            <a:ahLst/>
            <a:cxnLst/>
            <a:rect l="l" t="t" r="r" b="b"/>
            <a:pathLst>
              <a:path w="1239520" h="866139">
                <a:moveTo>
                  <a:pt x="0" y="0"/>
                </a:moveTo>
                <a:lnTo>
                  <a:pt x="1239012" y="8656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39411" y="4556759"/>
            <a:ext cx="466725" cy="1432560"/>
          </a:xfrm>
          <a:custGeom>
            <a:avLst/>
            <a:gdLst/>
            <a:ahLst/>
            <a:cxnLst/>
            <a:rect l="l" t="t" r="r" b="b"/>
            <a:pathLst>
              <a:path w="466725" h="1432560">
                <a:moveTo>
                  <a:pt x="0" y="0"/>
                </a:moveTo>
                <a:lnTo>
                  <a:pt x="466344" y="14325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00500" y="5140452"/>
            <a:ext cx="1211580" cy="833755"/>
          </a:xfrm>
          <a:custGeom>
            <a:avLst/>
            <a:gdLst/>
            <a:ahLst/>
            <a:cxnLst/>
            <a:rect l="l" t="t" r="r" b="b"/>
            <a:pathLst>
              <a:path w="1211579" h="833754">
                <a:moveTo>
                  <a:pt x="0" y="833628"/>
                </a:moveTo>
                <a:lnTo>
                  <a:pt x="12115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12569" y="4531614"/>
            <a:ext cx="710565" cy="495300"/>
          </a:xfrm>
          <a:custGeom>
            <a:avLst/>
            <a:gdLst/>
            <a:ahLst/>
            <a:cxnLst/>
            <a:rect l="l" t="t" r="r" b="b"/>
            <a:pathLst>
              <a:path w="710564" h="495300">
                <a:moveTo>
                  <a:pt x="0" y="495300"/>
                </a:moveTo>
                <a:lnTo>
                  <a:pt x="710184" y="0"/>
                </a:lnTo>
              </a:path>
            </a:pathLst>
          </a:custGeom>
          <a:ln w="38100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12569" y="5089397"/>
            <a:ext cx="1472565" cy="0"/>
          </a:xfrm>
          <a:custGeom>
            <a:avLst/>
            <a:gdLst/>
            <a:ahLst/>
            <a:cxnLst/>
            <a:rect l="l" t="t" r="r" b="b"/>
            <a:pathLst>
              <a:path w="1472564" h="0">
                <a:moveTo>
                  <a:pt x="0" y="0"/>
                </a:moveTo>
                <a:lnTo>
                  <a:pt x="1472184" y="0"/>
                </a:lnTo>
              </a:path>
            </a:pathLst>
          </a:custGeom>
          <a:ln w="38100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55470" y="5127497"/>
            <a:ext cx="1193800" cy="826135"/>
          </a:xfrm>
          <a:custGeom>
            <a:avLst/>
            <a:gdLst/>
            <a:ahLst/>
            <a:cxnLst/>
            <a:rect l="l" t="t" r="r" b="b"/>
            <a:pathLst>
              <a:path w="1193800" h="826135">
                <a:moveTo>
                  <a:pt x="1193291" y="0"/>
                </a:moveTo>
                <a:lnTo>
                  <a:pt x="0" y="826008"/>
                </a:lnTo>
              </a:path>
            </a:pathLst>
          </a:custGeom>
          <a:ln w="38100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29561" y="599160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8100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46170" y="4510278"/>
            <a:ext cx="782320" cy="541020"/>
          </a:xfrm>
          <a:custGeom>
            <a:avLst/>
            <a:gdLst/>
            <a:ahLst/>
            <a:cxnLst/>
            <a:rect l="l" t="t" r="r" b="b"/>
            <a:pathLst>
              <a:path w="782320" h="541020">
                <a:moveTo>
                  <a:pt x="781812" y="0"/>
                </a:moveTo>
                <a:lnTo>
                  <a:pt x="0" y="541020"/>
                </a:lnTo>
              </a:path>
            </a:pathLst>
          </a:custGeom>
          <a:ln w="381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01261" y="4543805"/>
            <a:ext cx="407034" cy="1371600"/>
          </a:xfrm>
          <a:custGeom>
            <a:avLst/>
            <a:gdLst/>
            <a:ahLst/>
            <a:cxnLst/>
            <a:rect l="l" t="t" r="r" b="b"/>
            <a:pathLst>
              <a:path w="407035" h="1371600">
                <a:moveTo>
                  <a:pt x="406908" y="0"/>
                </a:moveTo>
                <a:lnTo>
                  <a:pt x="0" y="1371600"/>
                </a:lnTo>
              </a:path>
            </a:pathLst>
          </a:custGeom>
          <a:ln w="381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446270" y="4555997"/>
            <a:ext cx="457200" cy="1397635"/>
          </a:xfrm>
          <a:custGeom>
            <a:avLst/>
            <a:gdLst/>
            <a:ahLst/>
            <a:cxnLst/>
            <a:rect l="l" t="t" r="r" b="b"/>
            <a:pathLst>
              <a:path w="457200" h="1397635">
                <a:moveTo>
                  <a:pt x="0" y="0"/>
                </a:moveTo>
                <a:lnTo>
                  <a:pt x="457200" y="1397508"/>
                </a:lnTo>
              </a:path>
            </a:pathLst>
          </a:custGeom>
          <a:ln w="381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84370" y="4517897"/>
            <a:ext cx="710565" cy="509270"/>
          </a:xfrm>
          <a:custGeom>
            <a:avLst/>
            <a:gdLst/>
            <a:ahLst/>
            <a:cxnLst/>
            <a:rect l="l" t="t" r="r" b="b"/>
            <a:pathLst>
              <a:path w="710564" h="509270">
                <a:moveTo>
                  <a:pt x="0" y="0"/>
                </a:moveTo>
                <a:lnTo>
                  <a:pt x="710184" y="509016"/>
                </a:lnTo>
              </a:path>
            </a:pathLst>
          </a:custGeom>
          <a:ln w="381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29565" y="5386349"/>
            <a:ext cx="1180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DFS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tree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2015/5/15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1" name="object 61"/>
          <p:cNvSpPr txBox="1"/>
          <p:nvPr/>
        </p:nvSpPr>
        <p:spPr>
          <a:xfrm>
            <a:off x="5298414" y="5315025"/>
            <a:ext cx="1130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BFS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tree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1465" y="5965659"/>
            <a:ext cx="2816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333CC"/>
                </a:solidFill>
                <a:latin typeface="Palatino Linotype"/>
                <a:cs typeface="Palatino Linotype"/>
              </a:rPr>
              <a:t>in any ordering </a:t>
            </a:r>
            <a:r>
              <a:rPr dirty="0" sz="2000" spc="-5">
                <a:solidFill>
                  <a:srgbClr val="3333CC"/>
                </a:solidFill>
                <a:latin typeface="Palatino Linotype"/>
                <a:cs typeface="Palatino Linotype"/>
              </a:rPr>
              <a:t>of</a:t>
            </a:r>
            <a:r>
              <a:rPr dirty="0" sz="2000" spc="-110">
                <a:solidFill>
                  <a:srgbClr val="3333CC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Palatino Linotype"/>
                <a:cs typeface="Palatino Linotype"/>
              </a:rPr>
              <a:t>vertex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Introduction to Algorithm Design and Analysis</dc:title>
  <dcterms:created xsi:type="dcterms:W3CDTF">2019-09-27T15:33:32Z</dcterms:created>
  <dcterms:modified xsi:type="dcterms:W3CDTF">2019-09-27T15:33:32Z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2015-05-15T00:00:00Z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