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2222" y="112800"/>
            <a:ext cx="6099555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234" y="1270312"/>
            <a:ext cx="7934325" cy="474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8080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74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6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9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1064" y="3589019"/>
            <a:ext cx="5119114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91355" y="3681083"/>
            <a:ext cx="46170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[16] Dynamic </a:t>
            </a:r>
            <a:r>
              <a:rPr dirty="0" sz="3000" spc="-15" b="1">
                <a:solidFill>
                  <a:srgbClr val="2F5897"/>
                </a:solidFill>
                <a:latin typeface="Calibri"/>
                <a:cs typeface="Calibri"/>
              </a:rPr>
              <a:t>Programming</a:t>
            </a:r>
            <a:r>
              <a:rPr dirty="0" sz="3000" spc="-4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2F5897"/>
                </a:solidFill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med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384047"/>
            <a:ext cx="874318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614" y="532767"/>
            <a:ext cx="79419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DP: New Concept</a:t>
            </a:r>
            <a:r>
              <a:rPr dirty="0" spc="-25"/>
              <a:t> </a:t>
            </a:r>
            <a:r>
              <a:rPr dirty="0" spc="-5"/>
              <a:t>Recursion</a:t>
            </a:r>
          </a:p>
        </p:txBody>
      </p:sp>
      <p:sp>
        <p:nvSpPr>
          <p:cNvPr id="4" name="object 4"/>
          <p:cNvSpPr/>
          <p:nvPr/>
        </p:nvSpPr>
        <p:spPr>
          <a:xfrm>
            <a:off x="1004315" y="2284718"/>
            <a:ext cx="2877299" cy="798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272" y="2304288"/>
            <a:ext cx="2807207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33272" y="2304288"/>
            <a:ext cx="2807335" cy="719455"/>
          </a:xfrm>
          <a:prstGeom prst="rect">
            <a:avLst/>
          </a:prstGeom>
          <a:ln w="9144">
            <a:solidFill>
              <a:srgbClr val="5C72B2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1500"/>
              </a:spcBef>
            </a:pPr>
            <a:r>
              <a:rPr dirty="0" sz="2000">
                <a:latin typeface="Palatino Linotype"/>
                <a:cs typeface="Palatino Linotype"/>
              </a:rPr>
              <a:t>Many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subproblems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2343" y="2284426"/>
            <a:ext cx="2878873" cy="798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91328" y="2304288"/>
            <a:ext cx="2808731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1328" y="2304288"/>
            <a:ext cx="2809240" cy="71945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190500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1500"/>
              </a:spcBef>
            </a:pPr>
            <a:r>
              <a:rPr dirty="0" sz="2000">
                <a:latin typeface="Palatino Linotype"/>
                <a:cs typeface="Palatino Linotype"/>
              </a:rPr>
              <a:t>DAG </a:t>
            </a:r>
            <a:r>
              <a:rPr dirty="0" sz="2000" spc="-5">
                <a:latin typeface="Palatino Linotype"/>
                <a:cs typeface="Palatino Linotype"/>
              </a:rPr>
              <a:t>of</a:t>
            </a:r>
            <a:r>
              <a:rPr dirty="0" sz="2000" spc="-3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subproblems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1667" y="2415539"/>
            <a:ext cx="743711" cy="539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48911" y="2449067"/>
            <a:ext cx="647699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48911" y="2449067"/>
            <a:ext cx="647700" cy="433070"/>
          </a:xfrm>
          <a:custGeom>
            <a:avLst/>
            <a:gdLst/>
            <a:ahLst/>
            <a:cxnLst/>
            <a:rect l="l" t="t" r="r" b="b"/>
            <a:pathLst>
              <a:path w="647700" h="433069">
                <a:moveTo>
                  <a:pt x="0" y="108203"/>
                </a:moveTo>
                <a:lnTo>
                  <a:pt x="431292" y="108203"/>
                </a:lnTo>
                <a:lnTo>
                  <a:pt x="431292" y="0"/>
                </a:lnTo>
                <a:lnTo>
                  <a:pt x="647700" y="216407"/>
                </a:lnTo>
                <a:lnTo>
                  <a:pt x="431292" y="432815"/>
                </a:lnTo>
                <a:lnTo>
                  <a:pt x="431292" y="324611"/>
                </a:lnTo>
                <a:lnTo>
                  <a:pt x="0" y="324611"/>
                </a:lnTo>
                <a:lnTo>
                  <a:pt x="0" y="108203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04277" y="3658990"/>
            <a:ext cx="2877350" cy="7942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6088" y="4398378"/>
            <a:ext cx="2000999" cy="159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3272" y="3678935"/>
            <a:ext cx="2807207" cy="7193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3272" y="3678935"/>
            <a:ext cx="2807335" cy="719455"/>
          </a:xfrm>
          <a:custGeom>
            <a:avLst/>
            <a:gdLst/>
            <a:ahLst/>
            <a:cxnLst/>
            <a:rect l="l" t="t" r="r" b="b"/>
            <a:pathLst>
              <a:path w="2807335" h="719454">
                <a:moveTo>
                  <a:pt x="0" y="0"/>
                </a:moveTo>
                <a:lnTo>
                  <a:pt x="2807207" y="0"/>
                </a:lnTo>
                <a:lnTo>
                  <a:pt x="2807207" y="719327"/>
                </a:lnTo>
                <a:lnTo>
                  <a:pt x="0" y="71932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8759" y="3704495"/>
            <a:ext cx="15748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Scheduling</a:t>
            </a:r>
            <a:r>
              <a:rPr dirty="0" sz="2000" spc="-10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of  subproblems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62343" y="3659254"/>
            <a:ext cx="2878873" cy="7983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91328" y="3678935"/>
            <a:ext cx="2808731" cy="7193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91328" y="3678935"/>
            <a:ext cx="2809240" cy="719455"/>
          </a:xfrm>
          <a:custGeom>
            <a:avLst/>
            <a:gdLst/>
            <a:ahLst/>
            <a:cxnLst/>
            <a:rect l="l" t="t" r="r" b="b"/>
            <a:pathLst>
              <a:path w="2809240" h="719454">
                <a:moveTo>
                  <a:pt x="0" y="0"/>
                </a:moveTo>
                <a:lnTo>
                  <a:pt x="2808731" y="0"/>
                </a:lnTo>
                <a:lnTo>
                  <a:pt x="2808731" y="719327"/>
                </a:lnTo>
                <a:lnTo>
                  <a:pt x="0" y="7193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91328" y="3678935"/>
            <a:ext cx="2809240" cy="71945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19113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505"/>
              </a:spcBef>
            </a:pPr>
            <a:r>
              <a:rPr dirty="0" sz="2000" spc="-15">
                <a:latin typeface="Palatino Linotype"/>
                <a:cs typeface="Palatino Linotype"/>
              </a:rPr>
              <a:t>Topological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ordering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95571" y="3820680"/>
            <a:ext cx="743699" cy="5379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42815" y="3854196"/>
            <a:ext cx="647699" cy="4312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42815" y="3854196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107822"/>
                </a:moveTo>
                <a:lnTo>
                  <a:pt x="432054" y="107822"/>
                </a:lnTo>
                <a:lnTo>
                  <a:pt x="432054" y="0"/>
                </a:lnTo>
                <a:lnTo>
                  <a:pt x="647700" y="215645"/>
                </a:lnTo>
                <a:lnTo>
                  <a:pt x="432054" y="431291"/>
                </a:lnTo>
                <a:lnTo>
                  <a:pt x="432054" y="323468"/>
                </a:lnTo>
                <a:lnTo>
                  <a:pt x="0" y="323468"/>
                </a:lnTo>
                <a:lnTo>
                  <a:pt x="0" y="107822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14955" y="4994014"/>
            <a:ext cx="2878874" cy="7942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70432" y="5733338"/>
            <a:ext cx="2612135" cy="1599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43939" y="5013959"/>
            <a:ext cx="2808732" cy="7193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43939" y="5013959"/>
            <a:ext cx="2809240" cy="719455"/>
          </a:xfrm>
          <a:custGeom>
            <a:avLst/>
            <a:gdLst/>
            <a:ahLst/>
            <a:cxnLst/>
            <a:rect l="l" t="t" r="r" b="b"/>
            <a:pathLst>
              <a:path w="2809240" h="719454">
                <a:moveTo>
                  <a:pt x="0" y="0"/>
                </a:moveTo>
                <a:lnTo>
                  <a:pt x="2808732" y="0"/>
                </a:lnTo>
                <a:lnTo>
                  <a:pt x="2808732" y="719328"/>
                </a:lnTo>
                <a:lnTo>
                  <a:pt x="0" y="71932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52693" y="5038991"/>
            <a:ext cx="21926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Palatino Linotype"/>
                <a:cs typeface="Palatino Linotype"/>
              </a:rPr>
              <a:t>Storage/retrieval of  </a:t>
            </a:r>
            <a:r>
              <a:rPr dirty="0" sz="2000">
                <a:latin typeface="Palatino Linotype"/>
                <a:cs typeface="Palatino Linotype"/>
              </a:rPr>
              <a:t>subproblem</a:t>
            </a:r>
            <a:r>
              <a:rPr dirty="0" sz="2000" spc="-10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results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44084" y="4981955"/>
            <a:ext cx="2903219" cy="8153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01411" y="5119115"/>
            <a:ext cx="2990087" cy="6187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91328" y="5009388"/>
            <a:ext cx="2808731" cy="7208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91328" y="5009388"/>
            <a:ext cx="2809240" cy="721360"/>
          </a:xfrm>
          <a:custGeom>
            <a:avLst/>
            <a:gdLst/>
            <a:ahLst/>
            <a:cxnLst/>
            <a:rect l="l" t="t" r="r" b="b"/>
            <a:pathLst>
              <a:path w="2809240" h="721360">
                <a:moveTo>
                  <a:pt x="0" y="0"/>
                </a:moveTo>
                <a:lnTo>
                  <a:pt x="2808731" y="0"/>
                </a:lnTo>
                <a:lnTo>
                  <a:pt x="2808731" y="720851"/>
                </a:lnTo>
                <a:lnTo>
                  <a:pt x="0" y="7208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83691" y="5187796"/>
            <a:ext cx="26257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Subproblem</a:t>
            </a:r>
            <a:r>
              <a:rPr dirty="0" sz="2000" spc="-5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dictionary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01667" y="5120640"/>
            <a:ext cx="743711" cy="5379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48911" y="5154167"/>
            <a:ext cx="647699" cy="4312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48911" y="5154167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107822"/>
                </a:moveTo>
                <a:lnTo>
                  <a:pt x="432054" y="107822"/>
                </a:lnTo>
                <a:lnTo>
                  <a:pt x="432054" y="0"/>
                </a:lnTo>
                <a:lnTo>
                  <a:pt x="647700" y="215645"/>
                </a:lnTo>
                <a:lnTo>
                  <a:pt x="432054" y="431291"/>
                </a:lnTo>
                <a:lnTo>
                  <a:pt x="432054" y="323468"/>
                </a:lnTo>
                <a:lnTo>
                  <a:pt x="0" y="323468"/>
                </a:lnTo>
                <a:lnTo>
                  <a:pt x="0" y="107822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07335" y="3002279"/>
            <a:ext cx="260603" cy="8275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37638" y="3024377"/>
            <a:ext cx="0" cy="582930"/>
          </a:xfrm>
          <a:custGeom>
            <a:avLst/>
            <a:gdLst/>
            <a:ahLst/>
            <a:cxnLst/>
            <a:rect l="l" t="t" r="r" b="b"/>
            <a:pathLst>
              <a:path w="0" h="582929">
                <a:moveTo>
                  <a:pt x="0" y="0"/>
                </a:moveTo>
                <a:lnTo>
                  <a:pt x="0" y="582752"/>
                </a:lnTo>
              </a:path>
            </a:pathLst>
          </a:custGeom>
          <a:ln w="28956">
            <a:solidFill>
              <a:srgbClr val="758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94209" y="35926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86868" y="0"/>
                </a:moveTo>
                <a:lnTo>
                  <a:pt x="0" y="0"/>
                </a:lnTo>
                <a:lnTo>
                  <a:pt x="43434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19527" y="4375403"/>
            <a:ext cx="260603" cy="7879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37638" y="4399026"/>
            <a:ext cx="10795" cy="542290"/>
          </a:xfrm>
          <a:custGeom>
            <a:avLst/>
            <a:gdLst/>
            <a:ahLst/>
            <a:cxnLst/>
            <a:rect l="l" t="t" r="r" b="b"/>
            <a:pathLst>
              <a:path w="10794" h="542289">
                <a:moveTo>
                  <a:pt x="0" y="0"/>
                </a:moveTo>
                <a:lnTo>
                  <a:pt x="10375" y="542124"/>
                </a:lnTo>
              </a:path>
            </a:pathLst>
          </a:custGeom>
          <a:ln w="28956">
            <a:solidFill>
              <a:srgbClr val="758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04314" y="4925841"/>
            <a:ext cx="86995" cy="88265"/>
          </a:xfrm>
          <a:custGeom>
            <a:avLst/>
            <a:gdLst/>
            <a:ahLst/>
            <a:cxnLst/>
            <a:rect l="l" t="t" r="r" b="b"/>
            <a:pathLst>
              <a:path w="86994" h="88264">
                <a:moveTo>
                  <a:pt x="86855" y="0"/>
                </a:moveTo>
                <a:lnTo>
                  <a:pt x="0" y="1663"/>
                </a:lnTo>
                <a:lnTo>
                  <a:pt x="45084" y="87680"/>
                </a:lnTo>
                <a:lnTo>
                  <a:pt x="86855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66915" y="3002279"/>
            <a:ext cx="260603" cy="8275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97218" y="3024377"/>
            <a:ext cx="0" cy="582930"/>
          </a:xfrm>
          <a:custGeom>
            <a:avLst/>
            <a:gdLst/>
            <a:ahLst/>
            <a:cxnLst/>
            <a:rect l="l" t="t" r="r" b="b"/>
            <a:pathLst>
              <a:path w="0" h="582929">
                <a:moveTo>
                  <a:pt x="0" y="0"/>
                </a:moveTo>
                <a:lnTo>
                  <a:pt x="0" y="582752"/>
                </a:lnTo>
              </a:path>
            </a:pathLst>
          </a:custGeom>
          <a:ln w="28956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53789" y="35926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0"/>
                </a:moveTo>
                <a:lnTo>
                  <a:pt x="0" y="0"/>
                </a:lnTo>
                <a:lnTo>
                  <a:pt x="43434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9C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66915" y="4376927"/>
            <a:ext cx="260603" cy="7833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97218" y="4399026"/>
            <a:ext cx="0" cy="539115"/>
          </a:xfrm>
          <a:custGeom>
            <a:avLst/>
            <a:gdLst/>
            <a:ahLst/>
            <a:cxnLst/>
            <a:rect l="l" t="t" r="r" b="b"/>
            <a:pathLst>
              <a:path w="0" h="539114">
                <a:moveTo>
                  <a:pt x="0" y="0"/>
                </a:moveTo>
                <a:lnTo>
                  <a:pt x="0" y="538505"/>
                </a:lnTo>
              </a:path>
            </a:pathLst>
          </a:custGeom>
          <a:ln w="28956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53789" y="492305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0"/>
                </a:moveTo>
                <a:lnTo>
                  <a:pt x="0" y="0"/>
                </a:lnTo>
                <a:lnTo>
                  <a:pt x="43434" y="86867"/>
                </a:lnTo>
                <a:lnTo>
                  <a:pt x="86868" y="0"/>
                </a:lnTo>
                <a:close/>
              </a:path>
            </a:pathLst>
          </a:custGeom>
          <a:solidFill>
            <a:srgbClr val="9C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852612"/>
            <a:ext cx="7863205" cy="3986529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task:</a:t>
            </a:r>
            <a:endParaRPr sz="3000">
              <a:latin typeface="Palatino Linotype"/>
              <a:cs typeface="Palatino Linotype"/>
            </a:endParaRPr>
          </a:p>
          <a:p>
            <a:pPr algn="ctr" marL="187325">
              <a:lnSpc>
                <a:spcPct val="100000"/>
              </a:lnSpc>
              <a:spcBef>
                <a:spcPts val="395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the product: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n-1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baseline="-20833" sz="3000">
              <a:latin typeface="Palatino Linotype"/>
              <a:cs typeface="Palatino Linotype"/>
            </a:endParaRPr>
          </a:p>
          <a:p>
            <a:pPr algn="ctr" marL="186055">
              <a:lnSpc>
                <a:spcPct val="100000"/>
              </a:lnSpc>
              <a:spcBef>
                <a:spcPts val="300"/>
              </a:spcBef>
            </a:pP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b="1">
                <a:solidFill>
                  <a:srgbClr val="0000CC"/>
                </a:solidFill>
                <a:latin typeface="Palatino Linotype"/>
                <a:cs typeface="Palatino Linotype"/>
              </a:rPr>
              <a:t>i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2-dimentional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of different legal</a:t>
            </a:r>
            <a:r>
              <a:rPr dirty="0" sz="2400" spc="1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size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issues: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Matrix multiplication is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associative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Different computing order results in great difference  in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Which is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computing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1663" y="0"/>
            <a:ext cx="705916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66544" y="699516"/>
            <a:ext cx="2638044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78579" y="699516"/>
            <a:ext cx="319582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956944" marR="5080" indent="-944880">
              <a:lnSpc>
                <a:spcPct val="100600"/>
              </a:lnSpc>
              <a:spcBef>
                <a:spcPts val="65"/>
              </a:spcBef>
              <a:tabLst>
                <a:tab pos="2027555" algn="l"/>
              </a:tabLst>
            </a:pPr>
            <a:r>
              <a:rPr dirty="0"/>
              <a:t>Ma</a:t>
            </a:r>
            <a:r>
              <a:rPr dirty="0" spc="-5"/>
              <a:t>t</a:t>
            </a:r>
            <a:r>
              <a:rPr dirty="0"/>
              <a:t>r</a:t>
            </a:r>
            <a:r>
              <a:rPr dirty="0" spc="-5"/>
              <a:t>i</a:t>
            </a:r>
            <a:r>
              <a:rPr dirty="0"/>
              <a:t>x	M</a:t>
            </a:r>
            <a:r>
              <a:rPr dirty="0" spc="-5"/>
              <a:t>ultipli</a:t>
            </a:r>
            <a:r>
              <a:rPr dirty="0" spc="5"/>
              <a:t>c</a:t>
            </a:r>
            <a:r>
              <a:rPr dirty="0"/>
              <a:t>a</a:t>
            </a:r>
            <a:r>
              <a:rPr dirty="0" spc="-5"/>
              <a:t>ti</a:t>
            </a:r>
            <a:r>
              <a:rPr dirty="0" spc="-10"/>
              <a:t>o</a:t>
            </a:r>
            <a:r>
              <a:rPr dirty="0"/>
              <a:t>n  </a:t>
            </a:r>
            <a:r>
              <a:rPr dirty="0" spc="-5"/>
              <a:t>Order</a:t>
            </a:r>
            <a:r>
              <a:rPr dirty="0" spc="-15"/>
              <a:t> </a:t>
            </a:r>
            <a:r>
              <a:rPr dirty="0" spc="-5"/>
              <a:t>Problem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047" y="3273552"/>
            <a:ext cx="8601455" cy="198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1291" y="3308096"/>
            <a:ext cx="8506967" cy="187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291" y="3299459"/>
            <a:ext cx="8507095" cy="1888489"/>
          </a:xfrm>
          <a:custGeom>
            <a:avLst/>
            <a:gdLst/>
            <a:ahLst/>
            <a:cxnLst/>
            <a:rect l="l" t="t" r="r" b="b"/>
            <a:pathLst>
              <a:path w="8507095" h="1888489">
                <a:moveTo>
                  <a:pt x="0" y="944118"/>
                </a:moveTo>
                <a:lnTo>
                  <a:pt x="5651" y="895025"/>
                </a:lnTo>
                <a:lnTo>
                  <a:pt x="22421" y="846584"/>
                </a:lnTo>
                <a:lnTo>
                  <a:pt x="50034" y="798857"/>
                </a:lnTo>
                <a:lnTo>
                  <a:pt x="74330" y="767465"/>
                </a:lnTo>
                <a:lnTo>
                  <a:pt x="103241" y="736436"/>
                </a:lnTo>
                <a:lnTo>
                  <a:pt x="136685" y="705787"/>
                </a:lnTo>
                <a:lnTo>
                  <a:pt x="174580" y="675536"/>
                </a:lnTo>
                <a:lnTo>
                  <a:pt x="216845" y="645702"/>
                </a:lnTo>
                <a:lnTo>
                  <a:pt x="263398" y="616304"/>
                </a:lnTo>
                <a:lnTo>
                  <a:pt x="314157" y="587358"/>
                </a:lnTo>
                <a:lnTo>
                  <a:pt x="369041" y="558883"/>
                </a:lnTo>
                <a:lnTo>
                  <a:pt x="427967" y="530897"/>
                </a:lnTo>
                <a:lnTo>
                  <a:pt x="490855" y="503419"/>
                </a:lnTo>
                <a:lnTo>
                  <a:pt x="557622" y="476466"/>
                </a:lnTo>
                <a:lnTo>
                  <a:pt x="628186" y="450058"/>
                </a:lnTo>
                <a:lnTo>
                  <a:pt x="664867" y="437063"/>
                </a:lnTo>
                <a:lnTo>
                  <a:pt x="702467" y="424210"/>
                </a:lnTo>
                <a:lnTo>
                  <a:pt x="740975" y="411503"/>
                </a:lnTo>
                <a:lnTo>
                  <a:pt x="780381" y="398943"/>
                </a:lnTo>
                <a:lnTo>
                  <a:pt x="820676" y="386533"/>
                </a:lnTo>
                <a:lnTo>
                  <a:pt x="861848" y="374274"/>
                </a:lnTo>
                <a:lnTo>
                  <a:pt x="903889" y="362170"/>
                </a:lnTo>
                <a:lnTo>
                  <a:pt x="946786" y="350221"/>
                </a:lnTo>
                <a:lnTo>
                  <a:pt x="990531" y="338432"/>
                </a:lnTo>
                <a:lnTo>
                  <a:pt x="1035113" y="326803"/>
                </a:lnTo>
                <a:lnTo>
                  <a:pt x="1080522" y="315337"/>
                </a:lnTo>
                <a:lnTo>
                  <a:pt x="1126748" y="304037"/>
                </a:lnTo>
                <a:lnTo>
                  <a:pt x="1173780" y="292904"/>
                </a:lnTo>
                <a:lnTo>
                  <a:pt x="1221608" y="281941"/>
                </a:lnTo>
                <a:lnTo>
                  <a:pt x="1270222" y="271151"/>
                </a:lnTo>
                <a:lnTo>
                  <a:pt x="1319612" y="260535"/>
                </a:lnTo>
                <a:lnTo>
                  <a:pt x="1369767" y="250096"/>
                </a:lnTo>
                <a:lnTo>
                  <a:pt x="1420678" y="239835"/>
                </a:lnTo>
                <a:lnTo>
                  <a:pt x="1472334" y="229756"/>
                </a:lnTo>
                <a:lnTo>
                  <a:pt x="1524724" y="219861"/>
                </a:lnTo>
                <a:lnTo>
                  <a:pt x="1577840" y="210151"/>
                </a:lnTo>
                <a:lnTo>
                  <a:pt x="1631670" y="200629"/>
                </a:lnTo>
                <a:lnTo>
                  <a:pt x="1686204" y="191298"/>
                </a:lnTo>
                <a:lnTo>
                  <a:pt x="1741432" y="182159"/>
                </a:lnTo>
                <a:lnTo>
                  <a:pt x="1797344" y="173215"/>
                </a:lnTo>
                <a:lnTo>
                  <a:pt x="1853930" y="164468"/>
                </a:lnTo>
                <a:lnTo>
                  <a:pt x="1911179" y="155921"/>
                </a:lnTo>
                <a:lnTo>
                  <a:pt x="1969082" y="147575"/>
                </a:lnTo>
                <a:lnTo>
                  <a:pt x="2027627" y="139433"/>
                </a:lnTo>
                <a:lnTo>
                  <a:pt x="2086805" y="131498"/>
                </a:lnTo>
                <a:lnTo>
                  <a:pt x="2146606" y="123771"/>
                </a:lnTo>
                <a:lnTo>
                  <a:pt x="2207019" y="116254"/>
                </a:lnTo>
                <a:lnTo>
                  <a:pt x="2268034" y="108951"/>
                </a:lnTo>
                <a:lnTo>
                  <a:pt x="2329641" y="101863"/>
                </a:lnTo>
                <a:lnTo>
                  <a:pt x="2391829" y="94992"/>
                </a:lnTo>
                <a:lnTo>
                  <a:pt x="2454590" y="88342"/>
                </a:lnTo>
                <a:lnTo>
                  <a:pt x="2517911" y="81913"/>
                </a:lnTo>
                <a:lnTo>
                  <a:pt x="2581784" y="75708"/>
                </a:lnTo>
                <a:lnTo>
                  <a:pt x="2646197" y="69731"/>
                </a:lnTo>
                <a:lnTo>
                  <a:pt x="2711141" y="63982"/>
                </a:lnTo>
                <a:lnTo>
                  <a:pt x="2776605" y="58464"/>
                </a:lnTo>
                <a:lnTo>
                  <a:pt x="2842580" y="53180"/>
                </a:lnTo>
                <a:lnTo>
                  <a:pt x="2909055" y="48131"/>
                </a:lnTo>
                <a:lnTo>
                  <a:pt x="2976019" y="43320"/>
                </a:lnTo>
                <a:lnTo>
                  <a:pt x="3043463" y="38750"/>
                </a:lnTo>
                <a:lnTo>
                  <a:pt x="3111376" y="34422"/>
                </a:lnTo>
                <a:lnTo>
                  <a:pt x="3179748" y="30338"/>
                </a:lnTo>
                <a:lnTo>
                  <a:pt x="3248570" y="26502"/>
                </a:lnTo>
                <a:lnTo>
                  <a:pt x="3317830" y="22915"/>
                </a:lnTo>
                <a:lnTo>
                  <a:pt x="3387518" y="19580"/>
                </a:lnTo>
                <a:lnTo>
                  <a:pt x="3457625" y="16498"/>
                </a:lnTo>
                <a:lnTo>
                  <a:pt x="3528140" y="13672"/>
                </a:lnTo>
                <a:lnTo>
                  <a:pt x="3599052" y="11105"/>
                </a:lnTo>
                <a:lnTo>
                  <a:pt x="3670353" y="8799"/>
                </a:lnTo>
                <a:lnTo>
                  <a:pt x="3742030" y="6755"/>
                </a:lnTo>
                <a:lnTo>
                  <a:pt x="3814075" y="4976"/>
                </a:lnTo>
                <a:lnTo>
                  <a:pt x="3886477" y="3465"/>
                </a:lnTo>
                <a:lnTo>
                  <a:pt x="3959226" y="2223"/>
                </a:lnTo>
                <a:lnTo>
                  <a:pt x="4032311" y="1254"/>
                </a:lnTo>
                <a:lnTo>
                  <a:pt x="4105722" y="559"/>
                </a:lnTo>
                <a:lnTo>
                  <a:pt x="4179450" y="140"/>
                </a:lnTo>
                <a:lnTo>
                  <a:pt x="4253484" y="0"/>
                </a:lnTo>
                <a:lnTo>
                  <a:pt x="4327517" y="140"/>
                </a:lnTo>
                <a:lnTo>
                  <a:pt x="4401245" y="559"/>
                </a:lnTo>
                <a:lnTo>
                  <a:pt x="4474656" y="1254"/>
                </a:lnTo>
                <a:lnTo>
                  <a:pt x="4547741" y="2223"/>
                </a:lnTo>
                <a:lnTo>
                  <a:pt x="4620490" y="3465"/>
                </a:lnTo>
                <a:lnTo>
                  <a:pt x="4692892" y="4976"/>
                </a:lnTo>
                <a:lnTo>
                  <a:pt x="4764937" y="6755"/>
                </a:lnTo>
                <a:lnTo>
                  <a:pt x="4836614" y="8799"/>
                </a:lnTo>
                <a:lnTo>
                  <a:pt x="4907915" y="11105"/>
                </a:lnTo>
                <a:lnTo>
                  <a:pt x="4978827" y="13672"/>
                </a:lnTo>
                <a:lnTo>
                  <a:pt x="5049342" y="16498"/>
                </a:lnTo>
                <a:lnTo>
                  <a:pt x="5119449" y="19580"/>
                </a:lnTo>
                <a:lnTo>
                  <a:pt x="5189137" y="22915"/>
                </a:lnTo>
                <a:lnTo>
                  <a:pt x="5258397" y="26502"/>
                </a:lnTo>
                <a:lnTo>
                  <a:pt x="5327219" y="30338"/>
                </a:lnTo>
                <a:lnTo>
                  <a:pt x="5395591" y="34422"/>
                </a:lnTo>
                <a:lnTo>
                  <a:pt x="5463504" y="38750"/>
                </a:lnTo>
                <a:lnTo>
                  <a:pt x="5530948" y="43320"/>
                </a:lnTo>
                <a:lnTo>
                  <a:pt x="5597912" y="48131"/>
                </a:lnTo>
                <a:lnTo>
                  <a:pt x="5664387" y="53180"/>
                </a:lnTo>
                <a:lnTo>
                  <a:pt x="5730362" y="58464"/>
                </a:lnTo>
                <a:lnTo>
                  <a:pt x="5795826" y="63982"/>
                </a:lnTo>
                <a:lnTo>
                  <a:pt x="5860770" y="69731"/>
                </a:lnTo>
                <a:lnTo>
                  <a:pt x="5925183" y="75708"/>
                </a:lnTo>
                <a:lnTo>
                  <a:pt x="5989056" y="81913"/>
                </a:lnTo>
                <a:lnTo>
                  <a:pt x="6052377" y="88342"/>
                </a:lnTo>
                <a:lnTo>
                  <a:pt x="6115138" y="94992"/>
                </a:lnTo>
                <a:lnTo>
                  <a:pt x="6177326" y="101863"/>
                </a:lnTo>
                <a:lnTo>
                  <a:pt x="6238933" y="108951"/>
                </a:lnTo>
                <a:lnTo>
                  <a:pt x="6299948" y="116254"/>
                </a:lnTo>
                <a:lnTo>
                  <a:pt x="6360361" y="123771"/>
                </a:lnTo>
                <a:lnTo>
                  <a:pt x="6420162" y="131498"/>
                </a:lnTo>
                <a:lnTo>
                  <a:pt x="6479340" y="139433"/>
                </a:lnTo>
                <a:lnTo>
                  <a:pt x="6537885" y="147575"/>
                </a:lnTo>
                <a:lnTo>
                  <a:pt x="6595788" y="155921"/>
                </a:lnTo>
                <a:lnTo>
                  <a:pt x="6653037" y="164468"/>
                </a:lnTo>
                <a:lnTo>
                  <a:pt x="6709623" y="173215"/>
                </a:lnTo>
                <a:lnTo>
                  <a:pt x="6765535" y="182159"/>
                </a:lnTo>
                <a:lnTo>
                  <a:pt x="6820763" y="191298"/>
                </a:lnTo>
                <a:lnTo>
                  <a:pt x="6875297" y="200629"/>
                </a:lnTo>
                <a:lnTo>
                  <a:pt x="6929127" y="210151"/>
                </a:lnTo>
                <a:lnTo>
                  <a:pt x="6982243" y="219861"/>
                </a:lnTo>
                <a:lnTo>
                  <a:pt x="7034633" y="229756"/>
                </a:lnTo>
                <a:lnTo>
                  <a:pt x="7086289" y="239835"/>
                </a:lnTo>
                <a:lnTo>
                  <a:pt x="7137200" y="250096"/>
                </a:lnTo>
                <a:lnTo>
                  <a:pt x="7187355" y="260535"/>
                </a:lnTo>
                <a:lnTo>
                  <a:pt x="7236745" y="271151"/>
                </a:lnTo>
                <a:lnTo>
                  <a:pt x="7285359" y="281941"/>
                </a:lnTo>
                <a:lnTo>
                  <a:pt x="7333187" y="292904"/>
                </a:lnTo>
                <a:lnTo>
                  <a:pt x="7380219" y="304037"/>
                </a:lnTo>
                <a:lnTo>
                  <a:pt x="7426445" y="315337"/>
                </a:lnTo>
                <a:lnTo>
                  <a:pt x="7471854" y="326803"/>
                </a:lnTo>
                <a:lnTo>
                  <a:pt x="7516436" y="338432"/>
                </a:lnTo>
                <a:lnTo>
                  <a:pt x="7560181" y="350221"/>
                </a:lnTo>
                <a:lnTo>
                  <a:pt x="7603078" y="362170"/>
                </a:lnTo>
                <a:lnTo>
                  <a:pt x="7645119" y="374274"/>
                </a:lnTo>
                <a:lnTo>
                  <a:pt x="7686291" y="386533"/>
                </a:lnTo>
                <a:lnTo>
                  <a:pt x="7726586" y="398943"/>
                </a:lnTo>
                <a:lnTo>
                  <a:pt x="7765992" y="411503"/>
                </a:lnTo>
                <a:lnTo>
                  <a:pt x="7804500" y="424210"/>
                </a:lnTo>
                <a:lnTo>
                  <a:pt x="7842100" y="437063"/>
                </a:lnTo>
                <a:lnTo>
                  <a:pt x="7878781" y="450058"/>
                </a:lnTo>
                <a:lnTo>
                  <a:pt x="7949345" y="476466"/>
                </a:lnTo>
                <a:lnTo>
                  <a:pt x="8016112" y="503419"/>
                </a:lnTo>
                <a:lnTo>
                  <a:pt x="8079000" y="530897"/>
                </a:lnTo>
                <a:lnTo>
                  <a:pt x="8137926" y="558883"/>
                </a:lnTo>
                <a:lnTo>
                  <a:pt x="8192810" y="587358"/>
                </a:lnTo>
                <a:lnTo>
                  <a:pt x="8243569" y="616304"/>
                </a:lnTo>
                <a:lnTo>
                  <a:pt x="8290122" y="645702"/>
                </a:lnTo>
                <a:lnTo>
                  <a:pt x="8332387" y="675536"/>
                </a:lnTo>
                <a:lnTo>
                  <a:pt x="8370282" y="705787"/>
                </a:lnTo>
                <a:lnTo>
                  <a:pt x="8403726" y="736436"/>
                </a:lnTo>
                <a:lnTo>
                  <a:pt x="8432637" y="767465"/>
                </a:lnTo>
                <a:lnTo>
                  <a:pt x="8456933" y="798857"/>
                </a:lnTo>
                <a:lnTo>
                  <a:pt x="8484546" y="846584"/>
                </a:lnTo>
                <a:lnTo>
                  <a:pt x="8501316" y="895025"/>
                </a:lnTo>
                <a:lnTo>
                  <a:pt x="8506968" y="944118"/>
                </a:lnTo>
                <a:lnTo>
                  <a:pt x="8506336" y="960550"/>
                </a:lnTo>
                <a:lnTo>
                  <a:pt x="8496948" y="1009432"/>
                </a:lnTo>
                <a:lnTo>
                  <a:pt x="8476533" y="1057642"/>
                </a:lnTo>
                <a:lnTo>
                  <a:pt x="8445367" y="1105118"/>
                </a:lnTo>
                <a:lnTo>
                  <a:pt x="8418754" y="1136331"/>
                </a:lnTo>
                <a:lnTo>
                  <a:pt x="8387566" y="1167172"/>
                </a:lnTo>
                <a:lnTo>
                  <a:pt x="8351886" y="1197624"/>
                </a:lnTo>
                <a:lnTo>
                  <a:pt x="8311795" y="1227669"/>
                </a:lnTo>
                <a:lnTo>
                  <a:pt x="8267376" y="1257288"/>
                </a:lnTo>
                <a:lnTo>
                  <a:pt x="8218710" y="1286462"/>
                </a:lnTo>
                <a:lnTo>
                  <a:pt x="8165878" y="1315175"/>
                </a:lnTo>
                <a:lnTo>
                  <a:pt x="8108963" y="1343407"/>
                </a:lnTo>
                <a:lnTo>
                  <a:pt x="8048046" y="1371141"/>
                </a:lnTo>
                <a:lnTo>
                  <a:pt x="7983208" y="1398359"/>
                </a:lnTo>
                <a:lnTo>
                  <a:pt x="7914533" y="1425042"/>
                </a:lnTo>
                <a:lnTo>
                  <a:pt x="7842100" y="1451172"/>
                </a:lnTo>
                <a:lnTo>
                  <a:pt x="7804500" y="1464025"/>
                </a:lnTo>
                <a:lnTo>
                  <a:pt x="7765992" y="1476732"/>
                </a:lnTo>
                <a:lnTo>
                  <a:pt x="7726586" y="1489292"/>
                </a:lnTo>
                <a:lnTo>
                  <a:pt x="7686291" y="1501702"/>
                </a:lnTo>
                <a:lnTo>
                  <a:pt x="7645119" y="1513961"/>
                </a:lnTo>
                <a:lnTo>
                  <a:pt x="7603078" y="1526065"/>
                </a:lnTo>
                <a:lnTo>
                  <a:pt x="7560181" y="1538014"/>
                </a:lnTo>
                <a:lnTo>
                  <a:pt x="7516436" y="1549803"/>
                </a:lnTo>
                <a:lnTo>
                  <a:pt x="7471854" y="1561432"/>
                </a:lnTo>
                <a:lnTo>
                  <a:pt x="7426445" y="1572898"/>
                </a:lnTo>
                <a:lnTo>
                  <a:pt x="7380219" y="1584198"/>
                </a:lnTo>
                <a:lnTo>
                  <a:pt x="7333187" y="1595331"/>
                </a:lnTo>
                <a:lnTo>
                  <a:pt x="7285359" y="1606294"/>
                </a:lnTo>
                <a:lnTo>
                  <a:pt x="7236745" y="1617084"/>
                </a:lnTo>
                <a:lnTo>
                  <a:pt x="7187355" y="1627700"/>
                </a:lnTo>
                <a:lnTo>
                  <a:pt x="7137200" y="1638139"/>
                </a:lnTo>
                <a:lnTo>
                  <a:pt x="7086289" y="1648400"/>
                </a:lnTo>
                <a:lnTo>
                  <a:pt x="7034633" y="1658479"/>
                </a:lnTo>
                <a:lnTo>
                  <a:pt x="6982243" y="1668374"/>
                </a:lnTo>
                <a:lnTo>
                  <a:pt x="6929127" y="1678084"/>
                </a:lnTo>
                <a:lnTo>
                  <a:pt x="6875297" y="1687606"/>
                </a:lnTo>
                <a:lnTo>
                  <a:pt x="6820763" y="1696937"/>
                </a:lnTo>
                <a:lnTo>
                  <a:pt x="6765535" y="1706076"/>
                </a:lnTo>
                <a:lnTo>
                  <a:pt x="6709623" y="1715020"/>
                </a:lnTo>
                <a:lnTo>
                  <a:pt x="6653037" y="1723767"/>
                </a:lnTo>
                <a:lnTo>
                  <a:pt x="6595788" y="1732314"/>
                </a:lnTo>
                <a:lnTo>
                  <a:pt x="6537885" y="1740660"/>
                </a:lnTo>
                <a:lnTo>
                  <a:pt x="6479340" y="1748802"/>
                </a:lnTo>
                <a:lnTo>
                  <a:pt x="6420162" y="1756737"/>
                </a:lnTo>
                <a:lnTo>
                  <a:pt x="6360361" y="1764464"/>
                </a:lnTo>
                <a:lnTo>
                  <a:pt x="6299948" y="1771981"/>
                </a:lnTo>
                <a:lnTo>
                  <a:pt x="6238933" y="1779284"/>
                </a:lnTo>
                <a:lnTo>
                  <a:pt x="6177326" y="1786372"/>
                </a:lnTo>
                <a:lnTo>
                  <a:pt x="6115138" y="1793243"/>
                </a:lnTo>
                <a:lnTo>
                  <a:pt x="6052377" y="1799893"/>
                </a:lnTo>
                <a:lnTo>
                  <a:pt x="5989056" y="1806322"/>
                </a:lnTo>
                <a:lnTo>
                  <a:pt x="5925183" y="1812527"/>
                </a:lnTo>
                <a:lnTo>
                  <a:pt x="5860770" y="1818504"/>
                </a:lnTo>
                <a:lnTo>
                  <a:pt x="5795826" y="1824253"/>
                </a:lnTo>
                <a:lnTo>
                  <a:pt x="5730362" y="1829771"/>
                </a:lnTo>
                <a:lnTo>
                  <a:pt x="5664387" y="1835055"/>
                </a:lnTo>
                <a:lnTo>
                  <a:pt x="5597912" y="1840104"/>
                </a:lnTo>
                <a:lnTo>
                  <a:pt x="5530948" y="1844915"/>
                </a:lnTo>
                <a:lnTo>
                  <a:pt x="5463504" y="1849485"/>
                </a:lnTo>
                <a:lnTo>
                  <a:pt x="5395591" y="1853813"/>
                </a:lnTo>
                <a:lnTo>
                  <a:pt x="5327219" y="1857897"/>
                </a:lnTo>
                <a:lnTo>
                  <a:pt x="5258397" y="1861733"/>
                </a:lnTo>
                <a:lnTo>
                  <a:pt x="5189137" y="1865320"/>
                </a:lnTo>
                <a:lnTo>
                  <a:pt x="5119449" y="1868655"/>
                </a:lnTo>
                <a:lnTo>
                  <a:pt x="5049342" y="1871737"/>
                </a:lnTo>
                <a:lnTo>
                  <a:pt x="4978827" y="1874563"/>
                </a:lnTo>
                <a:lnTo>
                  <a:pt x="4907915" y="1877130"/>
                </a:lnTo>
                <a:lnTo>
                  <a:pt x="4836614" y="1879436"/>
                </a:lnTo>
                <a:lnTo>
                  <a:pt x="4764937" y="1881480"/>
                </a:lnTo>
                <a:lnTo>
                  <a:pt x="4692892" y="1883259"/>
                </a:lnTo>
                <a:lnTo>
                  <a:pt x="4620490" y="1884770"/>
                </a:lnTo>
                <a:lnTo>
                  <a:pt x="4547741" y="1886012"/>
                </a:lnTo>
                <a:lnTo>
                  <a:pt x="4474656" y="1886981"/>
                </a:lnTo>
                <a:lnTo>
                  <a:pt x="4401245" y="1887676"/>
                </a:lnTo>
                <a:lnTo>
                  <a:pt x="4327517" y="1888095"/>
                </a:lnTo>
                <a:lnTo>
                  <a:pt x="4253484" y="1888236"/>
                </a:lnTo>
                <a:lnTo>
                  <a:pt x="4179450" y="1888095"/>
                </a:lnTo>
                <a:lnTo>
                  <a:pt x="4105722" y="1887676"/>
                </a:lnTo>
                <a:lnTo>
                  <a:pt x="4032311" y="1886981"/>
                </a:lnTo>
                <a:lnTo>
                  <a:pt x="3959226" y="1886012"/>
                </a:lnTo>
                <a:lnTo>
                  <a:pt x="3886477" y="1884770"/>
                </a:lnTo>
                <a:lnTo>
                  <a:pt x="3814075" y="1883259"/>
                </a:lnTo>
                <a:lnTo>
                  <a:pt x="3742030" y="1881480"/>
                </a:lnTo>
                <a:lnTo>
                  <a:pt x="3670353" y="1879436"/>
                </a:lnTo>
                <a:lnTo>
                  <a:pt x="3599052" y="1877130"/>
                </a:lnTo>
                <a:lnTo>
                  <a:pt x="3528140" y="1874563"/>
                </a:lnTo>
                <a:lnTo>
                  <a:pt x="3457625" y="1871737"/>
                </a:lnTo>
                <a:lnTo>
                  <a:pt x="3387518" y="1868655"/>
                </a:lnTo>
                <a:lnTo>
                  <a:pt x="3317830" y="1865320"/>
                </a:lnTo>
                <a:lnTo>
                  <a:pt x="3248570" y="1861733"/>
                </a:lnTo>
                <a:lnTo>
                  <a:pt x="3179748" y="1857897"/>
                </a:lnTo>
                <a:lnTo>
                  <a:pt x="3111376" y="1853813"/>
                </a:lnTo>
                <a:lnTo>
                  <a:pt x="3043463" y="1849485"/>
                </a:lnTo>
                <a:lnTo>
                  <a:pt x="2976019" y="1844915"/>
                </a:lnTo>
                <a:lnTo>
                  <a:pt x="2909055" y="1840104"/>
                </a:lnTo>
                <a:lnTo>
                  <a:pt x="2842580" y="1835055"/>
                </a:lnTo>
                <a:lnTo>
                  <a:pt x="2776605" y="1829771"/>
                </a:lnTo>
                <a:lnTo>
                  <a:pt x="2711141" y="1824253"/>
                </a:lnTo>
                <a:lnTo>
                  <a:pt x="2646197" y="1818504"/>
                </a:lnTo>
                <a:lnTo>
                  <a:pt x="2581784" y="1812527"/>
                </a:lnTo>
                <a:lnTo>
                  <a:pt x="2517911" y="1806322"/>
                </a:lnTo>
                <a:lnTo>
                  <a:pt x="2454590" y="1799893"/>
                </a:lnTo>
                <a:lnTo>
                  <a:pt x="2391829" y="1793243"/>
                </a:lnTo>
                <a:lnTo>
                  <a:pt x="2329641" y="1786372"/>
                </a:lnTo>
                <a:lnTo>
                  <a:pt x="2268034" y="1779284"/>
                </a:lnTo>
                <a:lnTo>
                  <a:pt x="2207019" y="1771981"/>
                </a:lnTo>
                <a:lnTo>
                  <a:pt x="2146606" y="1764464"/>
                </a:lnTo>
                <a:lnTo>
                  <a:pt x="2086805" y="1756737"/>
                </a:lnTo>
                <a:lnTo>
                  <a:pt x="2027627" y="1748802"/>
                </a:lnTo>
                <a:lnTo>
                  <a:pt x="1969082" y="1740660"/>
                </a:lnTo>
                <a:lnTo>
                  <a:pt x="1911179" y="1732314"/>
                </a:lnTo>
                <a:lnTo>
                  <a:pt x="1853930" y="1723767"/>
                </a:lnTo>
                <a:lnTo>
                  <a:pt x="1797344" y="1715020"/>
                </a:lnTo>
                <a:lnTo>
                  <a:pt x="1741432" y="1706076"/>
                </a:lnTo>
                <a:lnTo>
                  <a:pt x="1686204" y="1696937"/>
                </a:lnTo>
                <a:lnTo>
                  <a:pt x="1631670" y="1687606"/>
                </a:lnTo>
                <a:lnTo>
                  <a:pt x="1577840" y="1678084"/>
                </a:lnTo>
                <a:lnTo>
                  <a:pt x="1524724" y="1668374"/>
                </a:lnTo>
                <a:lnTo>
                  <a:pt x="1472334" y="1658479"/>
                </a:lnTo>
                <a:lnTo>
                  <a:pt x="1420678" y="1648400"/>
                </a:lnTo>
                <a:lnTo>
                  <a:pt x="1369767" y="1638139"/>
                </a:lnTo>
                <a:lnTo>
                  <a:pt x="1319612" y="1627700"/>
                </a:lnTo>
                <a:lnTo>
                  <a:pt x="1270222" y="1617084"/>
                </a:lnTo>
                <a:lnTo>
                  <a:pt x="1221608" y="1606294"/>
                </a:lnTo>
                <a:lnTo>
                  <a:pt x="1173780" y="1595331"/>
                </a:lnTo>
                <a:lnTo>
                  <a:pt x="1126748" y="1584198"/>
                </a:lnTo>
                <a:lnTo>
                  <a:pt x="1080522" y="1572898"/>
                </a:lnTo>
                <a:lnTo>
                  <a:pt x="1035113" y="1561432"/>
                </a:lnTo>
                <a:lnTo>
                  <a:pt x="990531" y="1549803"/>
                </a:lnTo>
                <a:lnTo>
                  <a:pt x="946786" y="1538014"/>
                </a:lnTo>
                <a:lnTo>
                  <a:pt x="903889" y="1526065"/>
                </a:lnTo>
                <a:lnTo>
                  <a:pt x="861848" y="1513961"/>
                </a:lnTo>
                <a:lnTo>
                  <a:pt x="820676" y="1501702"/>
                </a:lnTo>
                <a:lnTo>
                  <a:pt x="780381" y="1489292"/>
                </a:lnTo>
                <a:lnTo>
                  <a:pt x="740975" y="1476732"/>
                </a:lnTo>
                <a:lnTo>
                  <a:pt x="702467" y="1464025"/>
                </a:lnTo>
                <a:lnTo>
                  <a:pt x="664867" y="1451172"/>
                </a:lnTo>
                <a:lnTo>
                  <a:pt x="628186" y="1438177"/>
                </a:lnTo>
                <a:lnTo>
                  <a:pt x="557622" y="1411769"/>
                </a:lnTo>
                <a:lnTo>
                  <a:pt x="490855" y="1384816"/>
                </a:lnTo>
                <a:lnTo>
                  <a:pt x="427967" y="1357338"/>
                </a:lnTo>
                <a:lnTo>
                  <a:pt x="369041" y="1329352"/>
                </a:lnTo>
                <a:lnTo>
                  <a:pt x="314157" y="1300877"/>
                </a:lnTo>
                <a:lnTo>
                  <a:pt x="263398" y="1271931"/>
                </a:lnTo>
                <a:lnTo>
                  <a:pt x="216845" y="1242533"/>
                </a:lnTo>
                <a:lnTo>
                  <a:pt x="174580" y="1212699"/>
                </a:lnTo>
                <a:lnTo>
                  <a:pt x="136685" y="1182448"/>
                </a:lnTo>
                <a:lnTo>
                  <a:pt x="103241" y="1151799"/>
                </a:lnTo>
                <a:lnTo>
                  <a:pt x="74330" y="1120770"/>
                </a:lnTo>
                <a:lnTo>
                  <a:pt x="50034" y="1089378"/>
                </a:lnTo>
                <a:lnTo>
                  <a:pt x="22421" y="1041651"/>
                </a:lnTo>
                <a:lnTo>
                  <a:pt x="5651" y="993210"/>
                </a:lnTo>
                <a:lnTo>
                  <a:pt x="0" y="944118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42160" y="7632"/>
            <a:ext cx="5210543" cy="1374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9028" y="743724"/>
            <a:ext cx="4884419" cy="1374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3098" y="156207"/>
            <a:ext cx="425767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99060" marR="5080" indent="-8699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Cost for</a:t>
            </a:r>
            <a:r>
              <a:rPr dirty="0" spc="-75"/>
              <a:t> </a:t>
            </a:r>
            <a:r>
              <a:rPr dirty="0" spc="-5"/>
              <a:t>Matrix  Multiplication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415" y="2599199"/>
            <a:ext cx="23050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Let </a:t>
            </a:r>
            <a:r>
              <a:rPr dirty="0" sz="3200" i="1">
                <a:latin typeface="Times New Roman"/>
                <a:cs typeface="Times New Roman"/>
              </a:rPr>
              <a:t>C =</a:t>
            </a:r>
            <a:r>
              <a:rPr dirty="0" sz="3200" spc="-145" i="1">
                <a:latin typeface="Times New Roman"/>
                <a:cs typeface="Times New Roman"/>
              </a:rPr>
              <a:t> </a:t>
            </a:r>
            <a:r>
              <a:rPr dirty="0" sz="3200" spc="10" i="1">
                <a:latin typeface="Times New Roman"/>
                <a:cs typeface="Times New Roman"/>
              </a:rPr>
              <a:t>A</a:t>
            </a:r>
            <a:r>
              <a:rPr dirty="0" baseline="-21164" sz="3150" spc="15">
                <a:latin typeface="Times New Roman"/>
                <a:cs typeface="Times New Roman"/>
              </a:rPr>
              <a:t>p</a:t>
            </a:r>
            <a:r>
              <a:rPr dirty="0" baseline="-21164" sz="3150" spc="15">
                <a:latin typeface="Symbol"/>
                <a:cs typeface="Symbol"/>
              </a:rPr>
              <a:t></a:t>
            </a:r>
            <a:r>
              <a:rPr dirty="0" baseline="-21164" sz="3150" spc="15">
                <a:latin typeface="Times New Roman"/>
                <a:cs typeface="Times New Roman"/>
              </a:rPr>
              <a:t>q</a:t>
            </a:r>
            <a:r>
              <a:rPr dirty="0" sz="3200" spc="10">
                <a:latin typeface="Symbol"/>
                <a:cs typeface="Symbol"/>
              </a:rPr>
              <a:t>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197" y="2656206"/>
            <a:ext cx="622300" cy="5232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>
              <a:lnSpc>
                <a:spcPts val="3670"/>
              </a:lnSpc>
              <a:spcBef>
                <a:spcPts val="445"/>
              </a:spcBef>
            </a:pPr>
            <a:r>
              <a:rPr dirty="0" baseline="13888" sz="4800" spc="7" i="1">
                <a:latin typeface="Times New Roman"/>
                <a:cs typeface="Times New Roman"/>
              </a:rPr>
              <a:t>B</a:t>
            </a:r>
            <a:r>
              <a:rPr dirty="0" sz="2100" spc="5">
                <a:latin typeface="Times New Roman"/>
                <a:cs typeface="Times New Roman"/>
              </a:rPr>
              <a:t>q</a:t>
            </a:r>
            <a:r>
              <a:rPr dirty="0" sz="2100" spc="5">
                <a:latin typeface="Symbol"/>
                <a:cs typeface="Symbol"/>
              </a:rPr>
              <a:t></a:t>
            </a:r>
            <a:r>
              <a:rPr dirty="0" sz="2100" spc="5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2944" y="3572993"/>
            <a:ext cx="152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986" y="3754488"/>
            <a:ext cx="2313940" cy="965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5595"/>
              </a:lnSpc>
              <a:spcBef>
                <a:spcPts val="95"/>
              </a:spcBef>
              <a:tabLst>
                <a:tab pos="618490" algn="l"/>
              </a:tabLst>
            </a:pPr>
            <a:r>
              <a:rPr dirty="0" baseline="13888" sz="5100" spc="-44" i="1">
                <a:latin typeface="Times New Roman"/>
                <a:cs typeface="Times New Roman"/>
              </a:rPr>
              <a:t>c</a:t>
            </a:r>
            <a:r>
              <a:rPr dirty="0" sz="2000" spc="229" i="1">
                <a:latin typeface="Times New Roman"/>
                <a:cs typeface="Times New Roman"/>
              </a:rPr>
              <a:t>i</a:t>
            </a:r>
            <a:r>
              <a:rPr dirty="0" sz="2000" spc="-5" i="1">
                <a:latin typeface="Times New Roman"/>
                <a:cs typeface="Times New Roman"/>
              </a:rPr>
              <a:t>,</a:t>
            </a:r>
            <a:r>
              <a:rPr dirty="0" sz="2000" spc="-20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baseline="13888" sz="5100" spc="172">
                <a:latin typeface="Times New Roman"/>
                <a:cs typeface="Times New Roman"/>
              </a:rPr>
              <a:t>=</a:t>
            </a:r>
            <a:r>
              <a:rPr dirty="0" baseline="2157" sz="7725" spc="-705">
                <a:latin typeface="宋体"/>
                <a:cs typeface="宋体"/>
              </a:rPr>
              <a:t>∑</a:t>
            </a:r>
            <a:r>
              <a:rPr dirty="0" baseline="13888" sz="5100" spc="-15" i="1">
                <a:latin typeface="Times New Roman"/>
                <a:cs typeface="Times New Roman"/>
              </a:rPr>
              <a:t>a</a:t>
            </a:r>
            <a:r>
              <a:rPr dirty="0" sz="2000" spc="-10" i="1">
                <a:latin typeface="Times New Roman"/>
                <a:cs typeface="Times New Roman"/>
              </a:rPr>
              <a:t>i</a:t>
            </a:r>
            <a:r>
              <a:rPr dirty="0" sz="2000" spc="-5" i="1">
                <a:latin typeface="Times New Roman"/>
                <a:cs typeface="Times New Roman"/>
              </a:rPr>
              <a:t>k</a:t>
            </a:r>
            <a:r>
              <a:rPr dirty="0" sz="2000" spc="-254" i="1">
                <a:latin typeface="Times New Roman"/>
                <a:cs typeface="Times New Roman"/>
              </a:rPr>
              <a:t> </a:t>
            </a:r>
            <a:r>
              <a:rPr dirty="0" baseline="13888" sz="5100" spc="-165" i="1">
                <a:latin typeface="Times New Roman"/>
                <a:cs typeface="Times New Roman"/>
              </a:rPr>
              <a:t>b</a:t>
            </a:r>
            <a:r>
              <a:rPr dirty="0" sz="2000" spc="-10" i="1">
                <a:latin typeface="Times New Roman"/>
                <a:cs typeface="Times New Roman"/>
              </a:rPr>
              <a:t>kj</a:t>
            </a:r>
            <a:endParaRPr sz="2000">
              <a:latin typeface="Times New Roman"/>
              <a:cs typeface="Times New Roman"/>
            </a:endParaRPr>
          </a:p>
          <a:p>
            <a:pPr algn="ctr" marL="116839">
              <a:lnSpc>
                <a:spcPts val="1814"/>
              </a:lnSpc>
            </a:pPr>
            <a:r>
              <a:rPr dirty="0" sz="2000" spc="-5" i="1">
                <a:latin typeface="Times New Roman"/>
                <a:cs typeface="Times New Roman"/>
              </a:rPr>
              <a:t>k</a:t>
            </a:r>
            <a:r>
              <a:rPr dirty="0" sz="2000" spc="-245" i="1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965" y="3996136"/>
            <a:ext cx="3197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There are 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multiplication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441" y="5548110"/>
            <a:ext cx="5866130" cy="8737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400" i="1">
                <a:latin typeface="Times New Roman"/>
                <a:cs typeface="Times New Roman"/>
              </a:rPr>
              <a:t>C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 i="1">
                <a:latin typeface="Times New Roman"/>
                <a:cs typeface="Times New Roman"/>
              </a:rPr>
              <a:t>r </a:t>
            </a:r>
            <a:r>
              <a:rPr dirty="0" sz="2400" spc="-5">
                <a:latin typeface="Times New Roman"/>
                <a:cs typeface="Times New Roman"/>
              </a:rPr>
              <a:t>elements 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i,j</a:t>
            </a:r>
            <a:endParaRPr baseline="-20833" sz="2400">
              <a:latin typeface="Times New Roman"/>
              <a:cs typeface="Times New Roman"/>
            </a:endParaRPr>
          </a:p>
          <a:p>
            <a:pPr marL="1077595">
              <a:lnSpc>
                <a:spcPct val="100000"/>
              </a:lnSpc>
              <a:spcBef>
                <a:spcPts val="229"/>
              </a:spcBef>
            </a:pPr>
            <a:r>
              <a:rPr dirty="0" sz="2800">
                <a:latin typeface="Times New Roman"/>
                <a:cs typeface="Times New Roman"/>
              </a:rPr>
              <a:t>So, </a:t>
            </a:r>
            <a:r>
              <a:rPr dirty="0" sz="2800" i="1">
                <a:latin typeface="Times New Roman"/>
                <a:cs typeface="Times New Roman"/>
              </a:rPr>
              <a:t>pqr </a:t>
            </a:r>
            <a:r>
              <a:rPr dirty="0" sz="2800" spc="-5">
                <a:latin typeface="Times New Roman"/>
                <a:cs typeface="Times New Roman"/>
              </a:rPr>
              <a:t>multiplications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altogether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7539" y="1978152"/>
            <a:ext cx="5777482" cy="1953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0776" y="1975104"/>
            <a:ext cx="4131563" cy="10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14446" y="2084704"/>
          <a:ext cx="5751830" cy="192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530"/>
                <a:gridCol w="4016375"/>
              </a:tblGrid>
              <a:tr h="63575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example: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>
                          <a:latin typeface="Calibri"/>
                          <a:cs typeface="Calibri"/>
                        </a:rPr>
                        <a:t>1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>
                          <a:latin typeface="Calibri"/>
                          <a:cs typeface="Calibri"/>
                        </a:rPr>
                        <a:t>2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>
                          <a:latin typeface="Calibri"/>
                          <a:cs typeface="Calibri"/>
                        </a:rPr>
                        <a:t>3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>
                          <a:latin typeface="Calibri"/>
                          <a:cs typeface="Calibri"/>
                        </a:rPr>
                        <a:t>4</a:t>
                      </a:r>
                      <a:endParaRPr baseline="-20833" sz="1800">
                        <a:latin typeface="Calibri"/>
                        <a:cs typeface="Calibri"/>
                      </a:endParaRPr>
                    </a:p>
                    <a:p>
                      <a:pPr marL="113855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1875155" algn="l"/>
                          <a:tab pos="2557780" algn="l"/>
                          <a:tab pos="3355975" algn="l"/>
                        </a:tabLst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30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1	1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40	40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10	10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38100">
                      <a:solidFill>
                        <a:srgbClr val="FFCC99"/>
                      </a:solidFill>
                      <a:prstDash val="solid"/>
                    </a:lnL>
                    <a:lnR w="38100">
                      <a:solidFill>
                        <a:srgbClr val="FFCC99"/>
                      </a:solidFill>
                      <a:prstDash val="solid"/>
                    </a:lnR>
                    <a:lnT w="38100">
                      <a:solidFill>
                        <a:srgbClr val="FFCC99"/>
                      </a:solidFill>
                      <a:prstDash val="solid"/>
                    </a:lnT>
                    <a:solidFill>
                      <a:srgbClr val="F5CEA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3033"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((A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FFCC99"/>
                      </a:solidFill>
                      <a:prstDash val="solid"/>
                    </a:lnL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20700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multiplications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R w="38100">
                      <a:solidFill>
                        <a:srgbClr val="FFCC99"/>
                      </a:solidFill>
                      <a:prstDash val="solid"/>
                    </a:lnR>
                    <a:solidFill>
                      <a:srgbClr val="F5CEA7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 marL="38735">
                        <a:lnSpc>
                          <a:spcPts val="208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)):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FFCC99"/>
                      </a:solidFill>
                      <a:prstDash val="solid"/>
                    </a:lnL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8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11750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38100">
                      <a:solidFill>
                        <a:srgbClr val="FFCC99"/>
                      </a:solidFill>
                      <a:prstDash val="solid"/>
                    </a:lnR>
                    <a:solidFill>
                      <a:srgbClr val="F5CEA7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 algn="ctr" marL="38735">
                        <a:lnSpc>
                          <a:spcPts val="208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FFCC99"/>
                      </a:solidFill>
                      <a:prstDash val="solid"/>
                    </a:lnL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8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41200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38100">
                      <a:solidFill>
                        <a:srgbClr val="FFCC99"/>
                      </a:solidFill>
                      <a:prstDash val="solid"/>
                    </a:lnR>
                    <a:solidFill>
                      <a:srgbClr val="F5CEA7"/>
                    </a:solidFill>
                  </a:tcPr>
                </a:tc>
              </a:tr>
              <a:tr h="340638">
                <a:tc>
                  <a:txBody>
                    <a:bodyPr/>
                    <a:lstStyle/>
                    <a:p>
                      <a:pPr algn="ctr" marL="38735">
                        <a:lnSpc>
                          <a:spcPts val="208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((A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1800" spc="-5">
                          <a:latin typeface="Symbol"/>
                          <a:cs typeface="Symbol"/>
                        </a:rPr>
                        <a:t>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baseline="-20833" sz="1800" spc="-7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):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FFCC99"/>
                      </a:solidFill>
                      <a:prstDash val="solid"/>
                    </a:lnL>
                    <a:lnB w="38100">
                      <a:solidFill>
                        <a:srgbClr val="FFCC99"/>
                      </a:solidFill>
                      <a:prstDash val="solid"/>
                    </a:lnB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8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1400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38100">
                      <a:solidFill>
                        <a:srgbClr val="FFCC99"/>
                      </a:solidFill>
                      <a:prstDash val="solid"/>
                    </a:lnR>
                    <a:lnB w="38100">
                      <a:solidFill>
                        <a:srgbClr val="FFCC99"/>
                      </a:solidFill>
                      <a:prstDash val="solid"/>
                    </a:lnB>
                    <a:solidFill>
                      <a:srgbClr val="F5CEA7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8380" y="0"/>
            <a:ext cx="473811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8612" y="699516"/>
            <a:ext cx="544525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739775" marR="5080" indent="429259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Looking for </a:t>
            </a:r>
            <a:r>
              <a:rPr dirty="0"/>
              <a:t>a  </a:t>
            </a:r>
            <a:r>
              <a:rPr dirty="0" spc="-5"/>
              <a:t>Greedy</a:t>
            </a:r>
            <a:r>
              <a:rPr dirty="0" spc="-70"/>
              <a:t> </a:t>
            </a:r>
            <a:r>
              <a:rPr dirty="0" spc="-5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1845754"/>
            <a:ext cx="7574915" cy="30181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Strategy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1: “cheapest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multiplication first”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8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Success: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30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((A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40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40</a:t>
            </a:r>
            <a:r>
              <a:rPr dirty="0" baseline="-20833" sz="240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10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10</a:t>
            </a:r>
            <a:r>
              <a:rPr dirty="0" baseline="-20833" sz="240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25</a:t>
            </a:r>
            <a:endParaRPr baseline="-20833"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Fail: (A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4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100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100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5</a:t>
            </a:r>
            <a:endParaRPr baseline="-20833"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Strategy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2: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“largest dimension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first”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Correct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second example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above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5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10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10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10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10</a:t>
            </a:r>
            <a:r>
              <a:rPr dirty="0" baseline="-20833" sz="2400" spc="-7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results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2684" y="455688"/>
            <a:ext cx="5817107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3654" y="604775"/>
            <a:ext cx="50171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Intuitive</a:t>
            </a:r>
            <a:r>
              <a:rPr dirty="0" spc="-30"/>
              <a:t> </a:t>
            </a:r>
            <a:r>
              <a:rPr dirty="0" spc="-1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618934"/>
            <a:ext cx="8228965" cy="466471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Matrices: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…,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baseline="-20833"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Dimension: dim: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…,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n-1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 for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baseline="-20833" sz="3000" spc="2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endParaRPr sz="3000">
              <a:latin typeface="Palatino Linotype"/>
              <a:cs typeface="Palatino Linotype"/>
            </a:endParaRPr>
          </a:p>
          <a:p>
            <a:pPr marL="354965">
              <a:lnSpc>
                <a:spcPct val="100000"/>
              </a:lnSpc>
              <a:spcBef>
                <a:spcPts val="1460"/>
              </a:spcBef>
            </a:pPr>
            <a:r>
              <a:rPr dirty="0" baseline="13888" sz="4500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i-1</a:t>
            </a:r>
            <a:r>
              <a:rPr dirty="0" baseline="13888" sz="4500" spc="-7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13888" sz="4500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endParaRPr sz="2000">
              <a:latin typeface="Palatino Linotype"/>
              <a:cs typeface="Palatino Linotype"/>
            </a:endParaRPr>
          </a:p>
          <a:p>
            <a:pPr marL="355600" marR="15240" indent="-342900">
              <a:lnSpc>
                <a:spcPts val="432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Sub-problem: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seq: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…,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k-1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len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which  means the multiplication of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matrices, with  the dimensions: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s0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s1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s1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…,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s[len]-</a:t>
            </a:r>
            <a:endParaRPr baseline="-20833" sz="3000">
              <a:latin typeface="Palatino Linotype"/>
              <a:cs typeface="Palatino Linotype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baseline="13888" sz="4500" spc="-7" b="1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dirty="0" baseline="13888" sz="4500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s[len]</a:t>
            </a:r>
            <a:r>
              <a:rPr dirty="0" sz="2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baseline="13888" sz="45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baseline="13888" sz="45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Note: the original problem is: seq=(0,1,2,…,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778635"/>
            <a:ext cx="397002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67030" marR="281305" indent="-354965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solidFill>
                  <a:srgbClr val="3E3E3E"/>
                </a:solidFill>
                <a:latin typeface="Palatino Linotype"/>
                <a:cs typeface="Palatino Linotype"/>
              </a:rPr>
              <a:t>mmTry1(dim,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len,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seq)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 (len&lt;3)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bestCost=0  else</a:t>
            </a:r>
            <a:endParaRPr sz="2800">
              <a:latin typeface="Palatino Linotype"/>
              <a:cs typeface="Palatino Linotype"/>
            </a:endParaRPr>
          </a:p>
          <a:p>
            <a:pPr marL="723900">
              <a:lnSpc>
                <a:spcPct val="100000"/>
              </a:lnSpc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bestCost=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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marL="723900">
              <a:lnSpc>
                <a:spcPct val="100000"/>
              </a:lnSpc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(i=1; i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len-1;</a:t>
            </a:r>
            <a:r>
              <a:rPr dirty="0" sz="28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i++)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364" y="3868913"/>
            <a:ext cx="674941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c=cost of multiplication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position seq[i];  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newSeq=seq with </a:t>
            </a:r>
            <a:r>
              <a:rPr dirty="0" sz="2800" b="1" i="1">
                <a:solidFill>
                  <a:srgbClr val="0000CC"/>
                </a:solidFill>
                <a:latin typeface="Palatino Linotype"/>
                <a:cs typeface="Palatino Linotype"/>
              </a:rPr>
              <a:t>i</a:t>
            </a:r>
            <a:r>
              <a:rPr dirty="0" sz="2800" b="1">
                <a:solidFill>
                  <a:srgbClr val="0000CC"/>
                </a:solidFill>
                <a:latin typeface="Palatino Linotype"/>
                <a:cs typeface="Palatino Linotype"/>
              </a:rPr>
              <a:t>th </a:t>
            </a:r>
            <a:r>
              <a:rPr dirty="0" sz="2800" spc="-5" b="1">
                <a:solidFill>
                  <a:srgbClr val="0000CC"/>
                </a:solidFill>
                <a:latin typeface="Palatino Linotype"/>
                <a:cs typeface="Palatino Linotype"/>
              </a:rPr>
              <a:t>element</a:t>
            </a:r>
            <a:r>
              <a:rPr dirty="0" sz="2800" spc="4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0000CC"/>
                </a:solidFill>
                <a:latin typeface="Palatino Linotype"/>
                <a:cs typeface="Palatino Linotype"/>
              </a:rPr>
              <a:t>deleted;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709" y="4958986"/>
            <a:ext cx="5276850" cy="78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05"/>
              </a:lnSpc>
            </a:pP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b=</a:t>
            </a:r>
            <a:r>
              <a:rPr dirty="0" sz="2800" spc="-20" b="1">
                <a:solidFill>
                  <a:srgbClr val="FF0000"/>
                </a:solidFill>
                <a:latin typeface="Palatino Linotype"/>
                <a:cs typeface="Palatino Linotype"/>
              </a:rPr>
              <a:t>mmTry1(Dim, 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len-1,</a:t>
            </a:r>
            <a:r>
              <a:rPr dirty="0" sz="2800" spc="-2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newSeq)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bestCost=min(bestCost,</a:t>
            </a:r>
            <a:r>
              <a:rPr dirty="0" sz="28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b+c);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5567" y="4869179"/>
            <a:ext cx="6624955" cy="864235"/>
          </a:xfrm>
          <a:custGeom>
            <a:avLst/>
            <a:gdLst/>
            <a:ahLst/>
            <a:cxnLst/>
            <a:rect l="l" t="t" r="r" b="b"/>
            <a:pathLst>
              <a:path w="6624955" h="864235">
                <a:moveTo>
                  <a:pt x="0" y="0"/>
                </a:moveTo>
                <a:lnTo>
                  <a:pt x="6624828" y="0"/>
                </a:lnTo>
                <a:lnTo>
                  <a:pt x="6624828" y="864108"/>
                </a:lnTo>
                <a:lnTo>
                  <a:pt x="0" y="864108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04944" y="2122932"/>
            <a:ext cx="4290059" cy="1516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63796" y="2077211"/>
            <a:ext cx="4226051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52188" y="2150364"/>
            <a:ext cx="4195571" cy="1421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52188" y="2150364"/>
            <a:ext cx="4196080" cy="1422400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91440" marR="1290320">
              <a:lnSpc>
                <a:spcPts val="2110"/>
              </a:lnSpc>
              <a:spcBef>
                <a:spcPts val="140"/>
              </a:spcBef>
            </a:pPr>
            <a:r>
              <a:rPr dirty="0" sz="1800" spc="-10" b="1">
                <a:latin typeface="Calibri"/>
                <a:cs typeface="Calibri"/>
              </a:rPr>
              <a:t>Recursion </a:t>
            </a: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15" b="1">
                <a:latin typeface="Calibri"/>
                <a:cs typeface="Calibri"/>
              </a:rPr>
              <a:t>index </a:t>
            </a:r>
            <a:r>
              <a:rPr dirty="0" sz="1800" spc="-5" b="1">
                <a:latin typeface="Calibri"/>
                <a:cs typeface="Calibri"/>
              </a:rPr>
              <a:t>sequence:  </a:t>
            </a:r>
            <a:r>
              <a:rPr dirty="0" sz="1800" b="1">
                <a:latin typeface="Calibri"/>
                <a:cs typeface="Calibri"/>
              </a:rPr>
              <a:t>(seq): </a:t>
            </a:r>
            <a:r>
              <a:rPr dirty="0" sz="1800" spc="-5" b="1">
                <a:latin typeface="Calibri"/>
                <a:cs typeface="Calibri"/>
              </a:rPr>
              <a:t>0, 1, 2, </a:t>
            </a:r>
            <a:r>
              <a:rPr dirty="0" sz="1800" b="1">
                <a:latin typeface="Calibri"/>
                <a:cs typeface="Calibri"/>
              </a:rPr>
              <a:t>…, </a:t>
            </a:r>
            <a:r>
              <a:rPr dirty="0" sz="1800" b="1" i="1">
                <a:latin typeface="Calibri"/>
                <a:cs typeface="Calibri"/>
              </a:rPr>
              <a:t>n</a:t>
            </a:r>
            <a:r>
              <a:rPr dirty="0" sz="1800" spc="375" b="1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(len=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ts val="2050"/>
              </a:lnSpc>
              <a:spcBef>
                <a:spcPts val="229"/>
              </a:spcBef>
            </a:pP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with the </a:t>
            </a:r>
            <a:r>
              <a:rPr dirty="0" sz="1800" spc="-5" i="1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th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matrix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dirty="0" baseline="-20833" sz="1800" i="1">
                <a:solidFill>
                  <a:srgbClr val="0000CC"/>
                </a:solidFill>
                <a:latin typeface="Calibri"/>
                <a:cs typeface="Calibri"/>
              </a:rPr>
              <a:t>k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(</a:t>
            </a:r>
            <a:r>
              <a:rPr dirty="0" sz="1800" i="1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dirty="0" sz="1800">
                <a:solidFill>
                  <a:srgbClr val="0000CC"/>
                </a:solidFill>
                <a:latin typeface="Symbol"/>
                <a:cs typeface="Symbol"/>
              </a:rPr>
              <a:t>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0)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of the</a:t>
            </a:r>
            <a:r>
              <a:rPr dirty="0" sz="1800" spc="-75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000CC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ts val="1945"/>
              </a:lnSpc>
            </a:pPr>
            <a:r>
              <a:rPr dirty="0" sz="1800" spc="-5" i="1">
                <a:solidFill>
                  <a:srgbClr val="0000CC"/>
                </a:solidFill>
                <a:latin typeface="Calibri"/>
                <a:cs typeface="Calibri"/>
              </a:rPr>
              <a:t>d</a:t>
            </a:r>
            <a:r>
              <a:rPr dirty="0" baseline="-20833" sz="1800" spc="-7" i="1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dirty="0" baseline="-20833" sz="1800" spc="-7">
                <a:solidFill>
                  <a:srgbClr val="0000CC"/>
                </a:solidFill>
                <a:latin typeface="Calibri"/>
                <a:cs typeface="Calibri"/>
              </a:rPr>
              <a:t>-1</a:t>
            </a:r>
            <a:r>
              <a:rPr dirty="0" sz="1800" spc="-5">
                <a:solidFill>
                  <a:srgbClr val="0000CC"/>
                </a:solidFill>
                <a:latin typeface="Symbol"/>
                <a:cs typeface="Symbol"/>
              </a:rPr>
              <a:t></a:t>
            </a:r>
            <a:r>
              <a:rPr dirty="0" sz="1800" spc="-5" i="1">
                <a:solidFill>
                  <a:srgbClr val="0000CC"/>
                </a:solidFill>
                <a:latin typeface="Calibri"/>
                <a:cs typeface="Calibri"/>
              </a:rPr>
              <a:t>d</a:t>
            </a:r>
            <a:r>
              <a:rPr dirty="0" baseline="-20833" sz="1800" spc="-7" i="1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dirty="0" baseline="-20833" sz="1800" spc="209" i="1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ts val="2050"/>
              </a:lnSpc>
            </a:pPr>
            <a:r>
              <a:rPr dirty="0" sz="1800">
                <a:solidFill>
                  <a:srgbClr val="0000CC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the </a:t>
            </a:r>
            <a:r>
              <a:rPr dirty="0" sz="1800" spc="-5" i="1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th</a:t>
            </a:r>
            <a:r>
              <a:rPr dirty="0" sz="1800" spc="-5" i="1">
                <a:solidFill>
                  <a:srgbClr val="0000CC"/>
                </a:solidFill>
                <a:latin typeface="Calibri"/>
                <a:cs typeface="Calibri"/>
              </a:rPr>
              <a:t>(k&lt;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n) </a:t>
            </a:r>
            <a:r>
              <a:rPr dirty="0" sz="1800" spc="-10">
                <a:solidFill>
                  <a:srgbClr val="0000CC"/>
                </a:solidFill>
                <a:latin typeface="Calibri"/>
                <a:cs typeface="Calibri"/>
              </a:rPr>
              <a:t>multiplication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is</a:t>
            </a:r>
            <a:r>
              <a:rPr dirty="0" sz="1800" spc="9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dirty="0" baseline="-20833" sz="1800" spc="-7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dirty="0" sz="1800" spc="-5">
                <a:solidFill>
                  <a:srgbClr val="0000CC"/>
                </a:solidFill>
                <a:latin typeface="Symbol"/>
                <a:cs typeface="Symbol"/>
              </a:rPr>
              <a:t>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dirty="0" baseline="-20833" sz="1800" spc="-7">
                <a:solidFill>
                  <a:srgbClr val="0000CC"/>
                </a:solidFill>
                <a:latin typeface="Calibri"/>
                <a:cs typeface="Calibri"/>
              </a:rPr>
              <a:t>k+1</a:t>
            </a:r>
            <a:r>
              <a:rPr dirty="0" sz="1800" spc="-5">
                <a:solidFill>
                  <a:srgbClr val="0000CC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115" y="5704739"/>
            <a:ext cx="4784725" cy="80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04"/>
              </a:lnSpc>
              <a:spcBef>
                <a:spcPts val="95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bestCost</a:t>
            </a:r>
            <a:endParaRPr sz="2800">
              <a:latin typeface="Palatino Linotype"/>
              <a:cs typeface="Palatino Linotype"/>
            </a:endParaRPr>
          </a:p>
          <a:p>
            <a:pPr marL="2178050">
              <a:lnSpc>
                <a:spcPts val="2825"/>
              </a:lnSpc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)=(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-1)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-1)+n,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8115" y="6117172"/>
            <a:ext cx="1517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((n-1)!)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2684" y="455688"/>
            <a:ext cx="5817107" cy="1374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63654" y="604775"/>
            <a:ext cx="50171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Intuitive</a:t>
            </a:r>
            <a:r>
              <a:rPr dirty="0" spc="-30"/>
              <a:t> </a:t>
            </a:r>
            <a:r>
              <a:rPr dirty="0" spc="-10"/>
              <a:t>Solution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1762860"/>
            <a:ext cx="8464550" cy="398843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ey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issue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How can a subproblem be denoted using a </a:t>
            </a:r>
            <a:r>
              <a:rPr dirty="0" sz="2200" spc="-5" b="1">
                <a:solidFill>
                  <a:srgbClr val="2F5897"/>
                </a:solidFill>
                <a:latin typeface="Palatino Linotype"/>
                <a:cs typeface="Palatino Linotype"/>
              </a:rPr>
              <a:t>concise</a:t>
            </a:r>
            <a:r>
              <a:rPr dirty="0" sz="2200" spc="2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200" b="1">
                <a:solidFill>
                  <a:srgbClr val="2F5897"/>
                </a:solidFill>
                <a:latin typeface="Palatino Linotype"/>
                <a:cs typeface="Palatino Linotype"/>
              </a:rPr>
              <a:t>identifier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?</a:t>
            </a:r>
            <a:endParaRPr sz="2200">
              <a:latin typeface="Palatino Linotype"/>
              <a:cs typeface="Palatino Linotype"/>
            </a:endParaRPr>
          </a:p>
          <a:p>
            <a:pPr lvl="1" marL="756285" marR="1146810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200" spc="-30">
                <a:solidFill>
                  <a:srgbClr val="3E3E3E"/>
                </a:solidFill>
                <a:latin typeface="Palatino Linotype"/>
                <a:cs typeface="Palatino Linotype"/>
              </a:rPr>
              <a:t>mmTry1,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difficulty originates from the </a:t>
            </a:r>
            <a:r>
              <a:rPr dirty="0" sz="2200" spc="-15">
                <a:solidFill>
                  <a:srgbClr val="2F5897"/>
                </a:solidFill>
                <a:latin typeface="Palatino Linotype"/>
                <a:cs typeface="Palatino Linotype"/>
              </a:rPr>
              <a:t>varied  </a:t>
            </a:r>
            <a:r>
              <a:rPr dirty="0" sz="2200" spc="-10">
                <a:solidFill>
                  <a:srgbClr val="2F5897"/>
                </a:solidFill>
                <a:latin typeface="Palatino Linotype"/>
                <a:cs typeface="Palatino Linotype"/>
              </a:rPr>
              <a:t>intervals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 each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newSeq.</a:t>
            </a:r>
            <a:endParaRPr sz="2200">
              <a:latin typeface="Palatino Linotype"/>
              <a:cs typeface="Palatino Linotype"/>
            </a:endParaRPr>
          </a:p>
          <a:p>
            <a:pPr marL="355600" marR="23241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look 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last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(contrast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first)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multiplication, the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two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(not one)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resulted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subproblems are both contiguous subsequences, 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can be uniquely determined by the</a:t>
            </a:r>
            <a:r>
              <a:rPr dirty="0" sz="2800" spc="1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pair:</a:t>
            </a:r>
            <a:endParaRPr sz="2800">
              <a:latin typeface="Palatino Linotype"/>
              <a:cs typeface="Palatino Linotype"/>
            </a:endParaRPr>
          </a:p>
          <a:p>
            <a:pPr marL="2245995">
              <a:lnSpc>
                <a:spcPct val="100000"/>
              </a:lnSpc>
              <a:spcBef>
                <a:spcPts val="675"/>
              </a:spcBef>
            </a:pPr>
            <a:r>
              <a:rPr dirty="0" sz="2800" spc="-5" b="1">
                <a:solidFill>
                  <a:srgbClr val="336600"/>
                </a:solidFill>
                <a:latin typeface="Palatino Linotype"/>
                <a:cs typeface="Palatino Linotype"/>
              </a:rPr>
              <a:t>&lt;head-index,</a:t>
            </a:r>
            <a:r>
              <a:rPr dirty="0" sz="2800" spc="10" b="1">
                <a:solidFill>
                  <a:srgbClr val="336600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36600"/>
                </a:solidFill>
                <a:latin typeface="Palatino Linotype"/>
                <a:cs typeface="Palatino Linotype"/>
              </a:rPr>
              <a:t>tail-index&gt;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8656" y="455688"/>
            <a:ext cx="4311395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2540" y="455688"/>
            <a:ext cx="2619755" cy="13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9595" y="604775"/>
            <a:ext cx="5463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Subproblem</a:t>
            </a:r>
            <a:r>
              <a:rPr dirty="0" spc="-25"/>
              <a:t> </a:t>
            </a:r>
            <a:r>
              <a:rPr dirty="0" spc="-5"/>
              <a:t>Graph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1854835"/>
            <a:ext cx="3956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solidFill>
                  <a:srgbClr val="3E3E3E"/>
                </a:solidFill>
                <a:latin typeface="Palatino Linotype"/>
                <a:cs typeface="Palatino Linotype"/>
              </a:rPr>
              <a:t>mmTry2(dim, </a:t>
            </a:r>
            <a:r>
              <a:rPr dirty="0" sz="2800" spc="-65" b="1">
                <a:solidFill>
                  <a:srgbClr val="3E3E3E"/>
                </a:solidFill>
                <a:latin typeface="Palatino Linotype"/>
                <a:cs typeface="Palatino Linotype"/>
              </a:rPr>
              <a:t>low,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high)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681" y="2281655"/>
            <a:ext cx="4937760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973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(high-low=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=1)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bestCost=0  else</a:t>
            </a:r>
            <a:endParaRPr sz="2800">
              <a:latin typeface="Palatino Linotype"/>
              <a:cs typeface="Palatino Linotype"/>
            </a:endParaRPr>
          </a:p>
          <a:p>
            <a:pPr marL="368935">
              <a:lnSpc>
                <a:spcPct val="100000"/>
              </a:lnSpc>
              <a:spcBef>
                <a:spcPts val="25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bestCost=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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  <a:p>
            <a:pPr marL="723900" marR="5080" indent="-355600">
              <a:lnSpc>
                <a:spcPct val="99700"/>
              </a:lnSpc>
              <a:spcBef>
                <a:spcPts val="10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(k=low+1;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high-1;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k++)  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a=</a:t>
            </a:r>
            <a:r>
              <a:rPr dirty="0" sz="2800" spc="-20" b="1">
                <a:solidFill>
                  <a:srgbClr val="FF0000"/>
                </a:solidFill>
                <a:latin typeface="Palatino Linotype"/>
                <a:cs typeface="Palatino Linotype"/>
              </a:rPr>
              <a:t>mmTry2(dim, </a:t>
            </a:r>
            <a:r>
              <a:rPr dirty="0" sz="2800" spc="-65" b="1">
                <a:solidFill>
                  <a:srgbClr val="FF0000"/>
                </a:solidFill>
                <a:latin typeface="Palatino Linotype"/>
                <a:cs typeface="Palatino Linotype"/>
              </a:rPr>
              <a:t>low,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k)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  </a:t>
            </a:r>
            <a:r>
              <a:rPr dirty="0" sz="2800" spc="-20" b="1">
                <a:solidFill>
                  <a:srgbClr val="3E3E3E"/>
                </a:solidFill>
                <a:latin typeface="Palatino Linotype"/>
                <a:cs typeface="Palatino Linotype"/>
              </a:rPr>
              <a:t>b=</a:t>
            </a:r>
            <a:r>
              <a:rPr dirty="0" sz="2800" spc="-20" b="1">
                <a:solidFill>
                  <a:srgbClr val="FF0000"/>
                </a:solidFill>
                <a:latin typeface="Palatino Linotype"/>
                <a:cs typeface="Palatino Linotype"/>
              </a:rPr>
              <a:t>mmTry2(dim,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k,</a:t>
            </a:r>
            <a:r>
              <a:rPr dirty="0" sz="2800" spc="1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high)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95" y="4842076"/>
            <a:ext cx="674941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9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c=cost of multiplication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position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;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bestCost=min(bestCost,</a:t>
            </a:r>
            <a:r>
              <a:rPr dirty="0" sz="28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a+b+c);</a:t>
            </a:r>
            <a:endParaRPr sz="2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bestCost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7268" y="2046732"/>
            <a:ext cx="2310130" cy="379730"/>
          </a:xfrm>
          <a:custGeom>
            <a:avLst/>
            <a:gdLst/>
            <a:ahLst/>
            <a:cxnLst/>
            <a:rect l="l" t="t" r="r" b="b"/>
            <a:pathLst>
              <a:path w="2310129" h="379730">
                <a:moveTo>
                  <a:pt x="2309863" y="0"/>
                </a:moveTo>
                <a:lnTo>
                  <a:pt x="0" y="379323"/>
                </a:lnTo>
              </a:path>
            </a:pathLst>
          </a:custGeom>
          <a:ln w="1270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2068" y="2355156"/>
            <a:ext cx="135890" cy="125730"/>
          </a:xfrm>
          <a:custGeom>
            <a:avLst/>
            <a:gdLst/>
            <a:ahLst/>
            <a:cxnLst/>
            <a:rect l="l" t="t" r="r" b="b"/>
            <a:pathLst>
              <a:path w="135889" h="125730">
                <a:moveTo>
                  <a:pt x="115036" y="0"/>
                </a:moveTo>
                <a:lnTo>
                  <a:pt x="0" y="83248"/>
                </a:lnTo>
                <a:lnTo>
                  <a:pt x="135623" y="125323"/>
                </a:lnTo>
                <a:lnTo>
                  <a:pt x="75196" y="70891"/>
                </a:lnTo>
                <a:lnTo>
                  <a:pt x="11503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4600" y="3087623"/>
            <a:ext cx="2613659" cy="1018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3452" y="3067811"/>
            <a:ext cx="2410966" cy="111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71844" y="3115055"/>
            <a:ext cx="2519171" cy="923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71844" y="3115055"/>
            <a:ext cx="2519680" cy="92392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1440" marR="420370">
              <a:lnSpc>
                <a:spcPct val="100000"/>
              </a:lnSpc>
              <a:spcBef>
                <a:spcPts val="235"/>
              </a:spcBef>
            </a:pPr>
            <a:r>
              <a:rPr dirty="0" sz="1800" spc="-5">
                <a:latin typeface="Calibri"/>
                <a:cs typeface="Calibri"/>
              </a:rPr>
              <a:t>with dimensions:  dim[low], dim[k], </a:t>
            </a:r>
            <a:r>
              <a:rPr dirty="0" sz="1800">
                <a:latin typeface="Calibri"/>
                <a:cs typeface="Calibri"/>
              </a:rPr>
              <a:t>and  </a:t>
            </a:r>
            <a:r>
              <a:rPr dirty="0" sz="1800" spc="-5">
                <a:latin typeface="Calibri"/>
                <a:cs typeface="Calibri"/>
              </a:rPr>
              <a:t>dim[high]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2176" y="4413250"/>
            <a:ext cx="2297104" cy="18095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9888" y="1787651"/>
            <a:ext cx="2569463" cy="556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13020" y="1746504"/>
            <a:ext cx="2429255" cy="7254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132" y="1815084"/>
            <a:ext cx="2474975" cy="4617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47132" y="1815083"/>
            <a:ext cx="2475230" cy="462280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dirty="0" sz="2400" spc="-5">
                <a:latin typeface="Calibri"/>
                <a:cs typeface="Calibri"/>
              </a:rPr>
              <a:t>Only one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7592" y="455688"/>
            <a:ext cx="6527290" cy="1374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08562" y="604775"/>
            <a:ext cx="57270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Improved</a:t>
            </a:r>
            <a:r>
              <a:rPr dirty="0" spc="-50"/>
              <a:t> </a:t>
            </a:r>
            <a:r>
              <a:rPr dirty="0" spc="-5"/>
              <a:t>Recursion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3212592"/>
            <a:ext cx="8281670" cy="3528060"/>
          </a:xfrm>
          <a:custGeom>
            <a:avLst/>
            <a:gdLst/>
            <a:ahLst/>
            <a:cxnLst/>
            <a:rect l="l" t="t" r="r" b="b"/>
            <a:pathLst>
              <a:path w="8281670" h="3528059">
                <a:moveTo>
                  <a:pt x="0" y="0"/>
                </a:moveTo>
                <a:lnTo>
                  <a:pt x="8281416" y="0"/>
                </a:lnTo>
                <a:lnTo>
                  <a:pt x="8281416" y="3528060"/>
                </a:lnTo>
                <a:lnTo>
                  <a:pt x="0" y="3528060"/>
                </a:lnTo>
                <a:lnTo>
                  <a:pt x="0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4715" y="3212592"/>
            <a:ext cx="8281670" cy="3528060"/>
          </a:xfrm>
          <a:custGeom>
            <a:avLst/>
            <a:gdLst/>
            <a:ahLst/>
            <a:cxnLst/>
            <a:rect l="l" t="t" r="r" b="b"/>
            <a:pathLst>
              <a:path w="8281670" h="3528059">
                <a:moveTo>
                  <a:pt x="0" y="0"/>
                </a:moveTo>
                <a:lnTo>
                  <a:pt x="8281416" y="0"/>
                </a:lnTo>
                <a:lnTo>
                  <a:pt x="8281416" y="3528060"/>
                </a:lnTo>
                <a:lnTo>
                  <a:pt x="0" y="35280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590" y="1880628"/>
            <a:ext cx="7752080" cy="123571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traverse the subproblem graph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time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vertices,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&lt;i,j&gt;,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i&lt;j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 2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edges leaving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vertex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294" y="3409200"/>
            <a:ext cx="7236459" cy="221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95"/>
              </a:spcBef>
            </a:pPr>
            <a:r>
              <a:rPr dirty="0" sz="2200" spc="-20" b="1">
                <a:solidFill>
                  <a:srgbClr val="2F5897"/>
                </a:solidFill>
                <a:latin typeface="Palatino Linotype"/>
                <a:cs typeface="Palatino Linotype"/>
              </a:rPr>
              <a:t>mmTry2DP</a:t>
            </a:r>
            <a:r>
              <a:rPr dirty="0" sz="2200" spc="-20" b="1">
                <a:solidFill>
                  <a:srgbClr val="3E3E3E"/>
                </a:solidFill>
                <a:latin typeface="Palatino Linotype"/>
                <a:cs typeface="Palatino Linotype"/>
              </a:rPr>
              <a:t>(dim, </a:t>
            </a:r>
            <a:r>
              <a:rPr dirty="0" sz="2200" spc="-55" b="1">
                <a:solidFill>
                  <a:srgbClr val="3E3E3E"/>
                </a:solidFill>
                <a:latin typeface="Palatino Linotype"/>
                <a:cs typeface="Palatino Linotype"/>
              </a:rPr>
              <a:t>low,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high,</a:t>
            </a:r>
            <a:r>
              <a:rPr dirty="0" sz="2200" spc="1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cost)</a:t>
            </a:r>
            <a:endParaRPr sz="2200">
              <a:latin typeface="Palatino Linotype"/>
              <a:cs typeface="Palatino Linotype"/>
            </a:endParaRPr>
          </a:p>
          <a:p>
            <a:pPr marL="273050">
              <a:lnSpc>
                <a:spcPts val="2014"/>
              </a:lnSpc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……</a:t>
            </a:r>
            <a:endParaRPr sz="2200">
              <a:latin typeface="Palatino Linotype"/>
              <a:cs typeface="Palatino Linotype"/>
            </a:endParaRPr>
          </a:p>
          <a:p>
            <a:pPr marL="273050">
              <a:lnSpc>
                <a:spcPts val="2510"/>
              </a:lnSpc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(k=low+1; k</a:t>
            </a:r>
            <a:r>
              <a:rPr dirty="0" sz="22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high-1;</a:t>
            </a:r>
            <a:r>
              <a:rPr dirty="0" sz="22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b="1">
                <a:solidFill>
                  <a:srgbClr val="3E3E3E"/>
                </a:solidFill>
                <a:latin typeface="Palatino Linotype"/>
                <a:cs typeface="Palatino Linotype"/>
              </a:rPr>
              <a:t>k++)</a:t>
            </a:r>
            <a:endParaRPr sz="2200">
              <a:latin typeface="Palatino Linotype"/>
              <a:cs typeface="Palatino Linotype"/>
            </a:endParaRPr>
          </a:p>
          <a:p>
            <a:pPr marL="830580" marR="304800" indent="-278765">
              <a:lnSpc>
                <a:spcPts val="2640"/>
              </a:lnSpc>
              <a:spcBef>
                <a:spcPts val="75"/>
              </a:spcBef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200" spc="-15" b="1">
                <a:solidFill>
                  <a:srgbClr val="3E3E3E"/>
                </a:solidFill>
                <a:latin typeface="Palatino Linotype"/>
                <a:cs typeface="Palatino Linotype"/>
              </a:rPr>
              <a:t>(member(low,k)==false) a=</a:t>
            </a:r>
            <a:r>
              <a:rPr dirty="0" sz="2200" spc="-15" b="1">
                <a:solidFill>
                  <a:srgbClr val="FF0000"/>
                </a:solidFill>
                <a:latin typeface="Palatino Linotype"/>
                <a:cs typeface="Palatino Linotype"/>
              </a:rPr>
              <a:t>mmTry2(dim, </a:t>
            </a:r>
            <a:r>
              <a:rPr dirty="0" sz="2200" spc="-55" b="1">
                <a:solidFill>
                  <a:srgbClr val="FF0000"/>
                </a:solidFill>
                <a:latin typeface="Palatino Linotype"/>
                <a:cs typeface="Palatino Linotype"/>
              </a:rPr>
              <a:t>low, </a:t>
            </a: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k)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;  else a=retrieve(cost, </a:t>
            </a:r>
            <a:r>
              <a:rPr dirty="0" sz="2200" spc="-55" b="1">
                <a:solidFill>
                  <a:srgbClr val="3E3E3E"/>
                </a:solidFill>
                <a:latin typeface="Palatino Linotype"/>
                <a:cs typeface="Palatino Linotype"/>
              </a:rPr>
              <a:t>low,</a:t>
            </a:r>
            <a:r>
              <a:rPr dirty="0" sz="22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k);</a:t>
            </a:r>
            <a:endParaRPr sz="2200">
              <a:latin typeface="Palatino Linotype"/>
              <a:cs typeface="Palatino Linotype"/>
            </a:endParaRPr>
          </a:p>
          <a:p>
            <a:pPr marL="830580" marR="5080" indent="-279400">
              <a:lnSpc>
                <a:spcPts val="2640"/>
              </a:lnSpc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if (member(k,high)==false) </a:t>
            </a:r>
            <a:r>
              <a:rPr dirty="0" sz="2200" spc="-15" b="1">
                <a:solidFill>
                  <a:srgbClr val="3E3E3E"/>
                </a:solidFill>
                <a:latin typeface="Palatino Linotype"/>
                <a:cs typeface="Palatino Linotype"/>
              </a:rPr>
              <a:t>b=</a:t>
            </a:r>
            <a:r>
              <a:rPr dirty="0" sz="2200" spc="-15" b="1">
                <a:solidFill>
                  <a:srgbClr val="FF0000"/>
                </a:solidFill>
                <a:latin typeface="Palatino Linotype"/>
                <a:cs typeface="Palatino Linotype"/>
              </a:rPr>
              <a:t>mmTry2(dim, </a:t>
            </a:r>
            <a:r>
              <a:rPr dirty="0" sz="2200" spc="-5" b="1">
                <a:solidFill>
                  <a:srgbClr val="FF0000"/>
                </a:solidFill>
                <a:latin typeface="Palatino Linotype"/>
                <a:cs typeface="Palatino Linotype"/>
              </a:rPr>
              <a:t>k, high)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;  else b=retrieve(cost, k,</a:t>
            </a:r>
            <a:r>
              <a:rPr dirty="0" sz="22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high);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619" y="5460262"/>
            <a:ext cx="3968115" cy="99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1465">
              <a:lnSpc>
                <a:spcPts val="2510"/>
              </a:lnSpc>
              <a:spcBef>
                <a:spcPts val="95"/>
              </a:spcBef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……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ts val="2510"/>
              </a:lnSpc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store(cost, </a:t>
            </a:r>
            <a:r>
              <a:rPr dirty="0" sz="2200" spc="-55" b="1">
                <a:solidFill>
                  <a:srgbClr val="3E3E3E"/>
                </a:solidFill>
                <a:latin typeface="Palatino Linotype"/>
                <a:cs typeface="Palatino Linotype"/>
              </a:rPr>
              <a:t>low,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high,</a:t>
            </a:r>
            <a:r>
              <a:rPr dirty="0" sz="2200" spc="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bestCost);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bestCost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208" y="455688"/>
            <a:ext cx="7338059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3147" y="604775"/>
            <a:ext cx="65373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Smart Recursion </a:t>
            </a:r>
            <a:r>
              <a:rPr dirty="0" spc="-5"/>
              <a:t>by</a:t>
            </a:r>
            <a:r>
              <a:rPr dirty="0" spc="-95"/>
              <a:t> </a:t>
            </a:r>
            <a:r>
              <a:rPr dirty="0" spc="-10"/>
              <a:t>DP</a:t>
            </a:r>
          </a:p>
        </p:txBody>
      </p:sp>
      <p:sp>
        <p:nvSpPr>
          <p:cNvPr id="9" name="object 9"/>
          <p:cNvSpPr/>
          <p:nvPr/>
        </p:nvSpPr>
        <p:spPr>
          <a:xfrm>
            <a:off x="5605271" y="5777484"/>
            <a:ext cx="2976371" cy="63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64123" y="5708903"/>
            <a:ext cx="2854451" cy="784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52515" y="5804916"/>
            <a:ext cx="2881883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52515" y="5804915"/>
            <a:ext cx="2882265" cy="53657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 marR="287655">
              <a:lnSpc>
                <a:spcPts val="1730"/>
              </a:lnSpc>
              <a:spcBef>
                <a:spcPts val="275"/>
              </a:spcBef>
            </a:pPr>
            <a:r>
              <a:rPr dirty="0" sz="1800" spc="-5">
                <a:latin typeface="Calibri"/>
                <a:cs typeface="Calibri"/>
              </a:rPr>
              <a:t>Corresponding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the  </a:t>
            </a:r>
            <a:r>
              <a:rPr dirty="0" sz="1800" spc="-15">
                <a:latin typeface="Calibri"/>
                <a:cs typeface="Calibri"/>
              </a:rPr>
              <a:t>recursive </a:t>
            </a:r>
            <a:r>
              <a:rPr dirty="0" sz="1800" spc="-10">
                <a:latin typeface="Calibri"/>
                <a:cs typeface="Calibri"/>
              </a:rPr>
              <a:t>procedure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40" y="384047"/>
            <a:ext cx="705459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910" y="532767"/>
            <a:ext cx="62547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Order of</a:t>
            </a:r>
            <a:r>
              <a:rPr dirty="0" spc="-75"/>
              <a:t> </a:t>
            </a:r>
            <a:r>
              <a:rPr dirty="0" spc="-5"/>
              <a:t>Computation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744979" y="2682240"/>
            <a:ext cx="5638799" cy="3584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8111" y="2604516"/>
            <a:ext cx="5644895" cy="3541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2223" y="2709672"/>
            <a:ext cx="5544311" cy="348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2223" y="2709672"/>
            <a:ext cx="5544820" cy="3489960"/>
          </a:xfrm>
          <a:custGeom>
            <a:avLst/>
            <a:gdLst/>
            <a:ahLst/>
            <a:cxnLst/>
            <a:rect l="l" t="t" r="r" b="b"/>
            <a:pathLst>
              <a:path w="5544820" h="3489960">
                <a:moveTo>
                  <a:pt x="0" y="0"/>
                </a:moveTo>
                <a:lnTo>
                  <a:pt x="5544312" y="0"/>
                </a:lnTo>
                <a:lnTo>
                  <a:pt x="5544312" y="3489960"/>
                </a:lnTo>
                <a:lnTo>
                  <a:pt x="0" y="348996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1320" y="4194047"/>
            <a:ext cx="3982211" cy="1018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0172" y="4174235"/>
            <a:ext cx="4067555" cy="1114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8564" y="4221479"/>
            <a:ext cx="3887723" cy="923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8564" y="4221479"/>
            <a:ext cx="3888104" cy="923925"/>
          </a:xfrm>
          <a:custGeom>
            <a:avLst/>
            <a:gdLst/>
            <a:ahLst/>
            <a:cxnLst/>
            <a:rect l="l" t="t" r="r" b="b"/>
            <a:pathLst>
              <a:path w="3888104" h="923925">
                <a:moveTo>
                  <a:pt x="0" y="0"/>
                </a:moveTo>
                <a:lnTo>
                  <a:pt x="3887724" y="0"/>
                </a:lnTo>
                <a:lnTo>
                  <a:pt x="3887724" y="923544"/>
                </a:lnTo>
                <a:lnTo>
                  <a:pt x="0" y="9235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9194" y="4455417"/>
            <a:ext cx="2897505" cy="1103630"/>
          </a:xfrm>
          <a:custGeom>
            <a:avLst/>
            <a:gdLst/>
            <a:ahLst/>
            <a:cxnLst/>
            <a:rect l="l" t="t" r="r" b="b"/>
            <a:pathLst>
              <a:path w="2897504" h="1103629">
                <a:moveTo>
                  <a:pt x="1782619" y="800100"/>
                </a:moveTo>
                <a:lnTo>
                  <a:pt x="900683" y="800100"/>
                </a:lnTo>
                <a:lnTo>
                  <a:pt x="2897263" y="1103464"/>
                </a:lnTo>
                <a:lnTo>
                  <a:pt x="1782619" y="800100"/>
                </a:lnTo>
                <a:close/>
              </a:path>
              <a:path w="2897504" h="1103629">
                <a:moveTo>
                  <a:pt x="750570" y="0"/>
                </a:moveTo>
                <a:lnTo>
                  <a:pt x="150114" y="0"/>
                </a:lnTo>
                <a:lnTo>
                  <a:pt x="102666" y="7652"/>
                </a:lnTo>
                <a:lnTo>
                  <a:pt x="61458" y="28963"/>
                </a:lnTo>
                <a:lnTo>
                  <a:pt x="28963" y="61458"/>
                </a:lnTo>
                <a:lnTo>
                  <a:pt x="7652" y="102666"/>
                </a:lnTo>
                <a:lnTo>
                  <a:pt x="0" y="150114"/>
                </a:lnTo>
                <a:lnTo>
                  <a:pt x="0" y="809993"/>
                </a:lnTo>
                <a:lnTo>
                  <a:pt x="7652" y="857447"/>
                </a:lnTo>
                <a:lnTo>
                  <a:pt x="28963" y="898658"/>
                </a:lnTo>
                <a:lnTo>
                  <a:pt x="61458" y="931155"/>
                </a:lnTo>
                <a:lnTo>
                  <a:pt x="102666" y="952466"/>
                </a:lnTo>
                <a:lnTo>
                  <a:pt x="150114" y="960120"/>
                </a:lnTo>
                <a:lnTo>
                  <a:pt x="750570" y="960120"/>
                </a:lnTo>
                <a:lnTo>
                  <a:pt x="798017" y="952466"/>
                </a:lnTo>
                <a:lnTo>
                  <a:pt x="839225" y="931155"/>
                </a:lnTo>
                <a:lnTo>
                  <a:pt x="871720" y="898658"/>
                </a:lnTo>
                <a:lnTo>
                  <a:pt x="893031" y="857447"/>
                </a:lnTo>
                <a:lnTo>
                  <a:pt x="900684" y="809993"/>
                </a:lnTo>
                <a:lnTo>
                  <a:pt x="900684" y="800100"/>
                </a:lnTo>
                <a:lnTo>
                  <a:pt x="1782619" y="800100"/>
                </a:lnTo>
                <a:lnTo>
                  <a:pt x="900684" y="560070"/>
                </a:lnTo>
                <a:lnTo>
                  <a:pt x="900684" y="150114"/>
                </a:lnTo>
                <a:lnTo>
                  <a:pt x="893031" y="102666"/>
                </a:lnTo>
                <a:lnTo>
                  <a:pt x="871720" y="61458"/>
                </a:lnTo>
                <a:lnTo>
                  <a:pt x="839225" y="28963"/>
                </a:lnTo>
                <a:lnTo>
                  <a:pt x="798017" y="7652"/>
                </a:lnTo>
                <a:lnTo>
                  <a:pt x="7505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9194" y="4455417"/>
            <a:ext cx="2897505" cy="1103630"/>
          </a:xfrm>
          <a:custGeom>
            <a:avLst/>
            <a:gdLst/>
            <a:ahLst/>
            <a:cxnLst/>
            <a:rect l="l" t="t" r="r" b="b"/>
            <a:pathLst>
              <a:path w="2897504" h="1103629">
                <a:moveTo>
                  <a:pt x="0" y="150114"/>
                </a:moveTo>
                <a:lnTo>
                  <a:pt x="7652" y="102666"/>
                </a:lnTo>
                <a:lnTo>
                  <a:pt x="28963" y="61458"/>
                </a:lnTo>
                <a:lnTo>
                  <a:pt x="61458" y="28963"/>
                </a:lnTo>
                <a:lnTo>
                  <a:pt x="102666" y="7652"/>
                </a:lnTo>
                <a:lnTo>
                  <a:pt x="150114" y="0"/>
                </a:lnTo>
                <a:lnTo>
                  <a:pt x="525399" y="0"/>
                </a:lnTo>
                <a:lnTo>
                  <a:pt x="750570" y="0"/>
                </a:lnTo>
                <a:lnTo>
                  <a:pt x="798017" y="7652"/>
                </a:lnTo>
                <a:lnTo>
                  <a:pt x="839225" y="28963"/>
                </a:lnTo>
                <a:lnTo>
                  <a:pt x="871720" y="61458"/>
                </a:lnTo>
                <a:lnTo>
                  <a:pt x="893031" y="102666"/>
                </a:lnTo>
                <a:lnTo>
                  <a:pt x="900684" y="150114"/>
                </a:lnTo>
                <a:lnTo>
                  <a:pt x="900684" y="560070"/>
                </a:lnTo>
                <a:lnTo>
                  <a:pt x="2897263" y="1103464"/>
                </a:lnTo>
                <a:lnTo>
                  <a:pt x="900684" y="800100"/>
                </a:lnTo>
                <a:lnTo>
                  <a:pt x="900684" y="809993"/>
                </a:lnTo>
                <a:lnTo>
                  <a:pt x="893031" y="857447"/>
                </a:lnTo>
                <a:lnTo>
                  <a:pt x="871720" y="898658"/>
                </a:lnTo>
                <a:lnTo>
                  <a:pt x="839225" y="931155"/>
                </a:lnTo>
                <a:lnTo>
                  <a:pt x="798017" y="952466"/>
                </a:lnTo>
                <a:lnTo>
                  <a:pt x="750570" y="960120"/>
                </a:lnTo>
                <a:lnTo>
                  <a:pt x="525399" y="960120"/>
                </a:lnTo>
                <a:lnTo>
                  <a:pt x="150114" y="960120"/>
                </a:lnTo>
                <a:lnTo>
                  <a:pt x="102666" y="952466"/>
                </a:lnTo>
                <a:lnTo>
                  <a:pt x="61458" y="931155"/>
                </a:lnTo>
                <a:lnTo>
                  <a:pt x="28963" y="898658"/>
                </a:lnTo>
                <a:lnTo>
                  <a:pt x="7652" y="857447"/>
                </a:lnTo>
                <a:lnTo>
                  <a:pt x="0" y="809993"/>
                </a:lnTo>
                <a:lnTo>
                  <a:pt x="0" y="800100"/>
                </a:lnTo>
                <a:lnTo>
                  <a:pt x="0" y="560070"/>
                </a:lnTo>
                <a:lnTo>
                  <a:pt x="0" y="150114"/>
                </a:lnTo>
                <a:close/>
              </a:path>
            </a:pathLst>
          </a:custGeom>
          <a:ln w="28956">
            <a:solidFill>
              <a:srgbClr val="E684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3108" y="4626863"/>
            <a:ext cx="749807" cy="749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9781" y="1790469"/>
            <a:ext cx="6619875" cy="410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16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21640" algn="l"/>
                <a:tab pos="422275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Dependency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between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subproblems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E3E3E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1412875">
              <a:lnSpc>
                <a:spcPct val="10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matrixOrder(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cost,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last)</a:t>
            </a:r>
            <a:endParaRPr sz="2400">
              <a:latin typeface="Palatino Linotype"/>
              <a:cs typeface="Palatino Linotype"/>
            </a:endParaRPr>
          </a:p>
          <a:p>
            <a:pPr lvl="1" marL="1908175" indent="-4953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908175" algn="l"/>
                <a:tab pos="190881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(low=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-1;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low</a:t>
            </a:r>
            <a:r>
              <a:rPr dirty="0" sz="2400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1;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low--)</a:t>
            </a:r>
            <a:endParaRPr sz="2400">
              <a:latin typeface="Palatino Linotype"/>
              <a:cs typeface="Palatino Linotype"/>
            </a:endParaRPr>
          </a:p>
          <a:p>
            <a:pPr lvl="1" marL="2060575" indent="-647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60575" algn="l"/>
                <a:tab pos="206121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(high=low+1; high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; high++)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ts val="1945"/>
              </a:lnSpc>
              <a:spcBef>
                <a:spcPts val="1255"/>
              </a:spcBef>
            </a:pPr>
            <a:r>
              <a:rPr dirty="0" sz="1800" spc="-5">
                <a:solidFill>
                  <a:srgbClr val="FF0000"/>
                </a:solidFill>
                <a:latin typeface="Palatino Linotype"/>
                <a:cs typeface="Palatino Linotype"/>
              </a:rPr>
              <a:t>DP</a:t>
            </a:r>
            <a:r>
              <a:rPr dirty="0" sz="1800" spc="-5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>
                <a:solidFill>
                  <a:srgbClr val="FF0000"/>
                </a:solidFill>
                <a:latin typeface="Palatino Linotype"/>
                <a:cs typeface="Palatino Linotype"/>
              </a:rPr>
              <a:t>dict</a:t>
            </a:r>
            <a:endParaRPr sz="1800">
              <a:latin typeface="Palatino Linotype"/>
              <a:cs typeface="Palatino Linotype"/>
            </a:endParaRPr>
          </a:p>
          <a:p>
            <a:pPr marL="2610485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Compute solution of subproblem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(low,</a:t>
            </a:r>
            <a:endParaRPr sz="1800">
              <a:latin typeface="Calibri"/>
              <a:cs typeface="Calibri"/>
            </a:endParaRPr>
          </a:p>
          <a:p>
            <a:pPr marL="2610485" marR="34480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high)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store </a:t>
            </a:r>
            <a:r>
              <a:rPr dirty="0" sz="1800" spc="-5">
                <a:latin typeface="Calibri"/>
                <a:cs typeface="Calibri"/>
              </a:rPr>
              <a:t>it in </a:t>
            </a:r>
            <a:r>
              <a:rPr dirty="0" sz="1800" spc="-10">
                <a:latin typeface="Calibri"/>
                <a:cs typeface="Calibri"/>
              </a:rPr>
              <a:t>cost[low][high] </a:t>
            </a:r>
            <a:r>
              <a:rPr dirty="0" sz="1800">
                <a:latin typeface="Calibri"/>
                <a:cs typeface="Calibri"/>
              </a:rPr>
              <a:t>and  </a:t>
            </a:r>
            <a:r>
              <a:rPr dirty="0" sz="1800" spc="-5">
                <a:latin typeface="Calibri"/>
                <a:cs typeface="Calibri"/>
              </a:rPr>
              <a:t>last[low][high]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lvl="1" marL="1831975" indent="-41910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1831975" algn="l"/>
                <a:tab pos="183261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cost[0][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99958" y="6577031"/>
            <a:ext cx="20383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10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52" y="1857184"/>
            <a:ext cx="8142605" cy="3561079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Single-source Shortest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All-pair shortest Path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Transitive</a:t>
            </a:r>
            <a:r>
              <a:rPr dirty="0" sz="30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Closure</a:t>
            </a:r>
            <a:endParaRPr sz="3000">
              <a:latin typeface="Palatino Linotype"/>
              <a:cs typeface="Palatino Linotype"/>
            </a:endParaRPr>
          </a:p>
          <a:p>
            <a:pPr marL="355600" marR="50355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Floyd-Warshall’s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for 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Transitive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Closure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All-Pair Shortest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808080"/>
                </a:solidFill>
                <a:latin typeface="Palatino Linotype"/>
                <a:cs typeface="Palatino Linotype"/>
              </a:rPr>
              <a:t>Matrix for </a:t>
            </a:r>
            <a:r>
              <a:rPr dirty="0" sz="2400" spc="-25">
                <a:solidFill>
                  <a:srgbClr val="808080"/>
                </a:solidFill>
                <a:latin typeface="Palatino Linotype"/>
                <a:cs typeface="Palatino Linotype"/>
              </a:rPr>
              <a:t>Transitive</a:t>
            </a:r>
            <a:r>
              <a:rPr dirty="0" sz="2400" spc="25">
                <a:solidFill>
                  <a:srgbClr val="80808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808080"/>
                </a:solidFill>
                <a:latin typeface="Palatino Linotype"/>
                <a:cs typeface="Palatino Linotype"/>
              </a:rPr>
              <a:t>Closure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808080"/>
                </a:solidFill>
                <a:latin typeface="Palatino Linotype"/>
                <a:cs typeface="Palatino Linotype"/>
              </a:rPr>
              <a:t>Multiplying Bit Matrices </a:t>
            </a:r>
            <a:r>
              <a:rPr dirty="0" sz="2400">
                <a:solidFill>
                  <a:srgbClr val="808080"/>
                </a:solidFill>
                <a:latin typeface="Palatino Linotype"/>
                <a:cs typeface="Palatino Linotype"/>
              </a:rPr>
              <a:t>- </a:t>
            </a:r>
            <a:r>
              <a:rPr dirty="0" sz="2400" spc="-35">
                <a:solidFill>
                  <a:srgbClr val="808080"/>
                </a:solidFill>
                <a:latin typeface="Palatino Linotype"/>
                <a:cs typeface="Palatino Linotype"/>
              </a:rPr>
              <a:t>Kronrod’s</a:t>
            </a:r>
            <a:r>
              <a:rPr dirty="0" sz="2400" spc="-40">
                <a:solidFill>
                  <a:srgbClr val="80808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808080"/>
                </a:solidFill>
                <a:latin typeface="Palatino Linotype"/>
                <a:cs typeface="Palatino Linotype"/>
              </a:rPr>
              <a:t>Algorithm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3448" y="836675"/>
            <a:ext cx="5815965" cy="5832475"/>
          </a:xfrm>
          <a:custGeom>
            <a:avLst/>
            <a:gdLst/>
            <a:ahLst/>
            <a:cxnLst/>
            <a:rect l="l" t="t" r="r" b="b"/>
            <a:pathLst>
              <a:path w="5815965" h="5832475">
                <a:moveTo>
                  <a:pt x="0" y="0"/>
                </a:moveTo>
                <a:lnTo>
                  <a:pt x="5815584" y="0"/>
                </a:lnTo>
                <a:lnTo>
                  <a:pt x="5815584" y="5832348"/>
                </a:lnTo>
                <a:lnTo>
                  <a:pt x="0" y="5832348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7352" y="1515952"/>
            <a:ext cx="2141220" cy="34397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4965" marR="14604" indent="-342265">
              <a:lnSpc>
                <a:spcPct val="80000"/>
              </a:lnSpc>
              <a:spcBef>
                <a:spcPts val="58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t: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 dim 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=(</a:t>
            </a:r>
            <a:r>
              <a:rPr dirty="0" sz="2000" spc="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367" sz="1950" spc="7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367" sz="1950" spc="7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000" spc="-1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…,  </a:t>
            </a:r>
            <a:r>
              <a:rPr dirty="0" sz="2000" spc="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367" sz="1950" spc="7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the  dimension of  the</a:t>
            </a:r>
            <a:r>
              <a:rPr dirty="0" sz="2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matrices.</a:t>
            </a:r>
            <a:endParaRPr sz="2000">
              <a:latin typeface="Palatino Linotype"/>
              <a:cs typeface="Palatino Linotype"/>
            </a:endParaRPr>
          </a:p>
          <a:p>
            <a:pPr marL="354965" marR="5080" indent="-342265">
              <a:lnSpc>
                <a:spcPct val="8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Output: array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15" b="1">
                <a:solidFill>
                  <a:srgbClr val="FF0000"/>
                </a:solidFill>
                <a:latin typeface="Palatino Linotype"/>
                <a:cs typeface="Palatino Linotype"/>
              </a:rPr>
              <a:t>multOrder</a:t>
            </a:r>
            <a:r>
              <a:rPr dirty="0" sz="20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of  which the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  entry is the  index of the</a:t>
            </a:r>
            <a:r>
              <a:rPr dirty="0" sz="2000" spc="-1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multiplication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 an optimum  sequence.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7891" y="3572255"/>
            <a:ext cx="5041900" cy="1225550"/>
          </a:xfrm>
          <a:custGeom>
            <a:avLst/>
            <a:gdLst/>
            <a:ahLst/>
            <a:cxnLst/>
            <a:rect l="l" t="t" r="r" b="b"/>
            <a:pathLst>
              <a:path w="5041900" h="1225550">
                <a:moveTo>
                  <a:pt x="0" y="0"/>
                </a:moveTo>
                <a:lnTo>
                  <a:pt x="5041392" y="0"/>
                </a:lnTo>
                <a:lnTo>
                  <a:pt x="5041392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3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8660" y="5084064"/>
            <a:ext cx="2118359" cy="659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512" y="5027676"/>
            <a:ext cx="1937003" cy="798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04" y="5111496"/>
            <a:ext cx="2023871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904" y="5111496"/>
            <a:ext cx="2024380" cy="56578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400685">
              <a:lnSpc>
                <a:spcPts val="1839"/>
              </a:lnSpc>
              <a:spcBef>
                <a:spcPts val="270"/>
              </a:spcBef>
            </a:pPr>
            <a:r>
              <a:rPr dirty="0" sz="1800" spc="-5">
                <a:latin typeface="Calibri"/>
                <a:cs typeface="Calibri"/>
              </a:rPr>
              <a:t>Using the </a:t>
            </a:r>
            <a:r>
              <a:rPr dirty="0" sz="1800" spc="-15">
                <a:latin typeface="Calibri"/>
                <a:cs typeface="Calibri"/>
              </a:rPr>
              <a:t>stored  </a:t>
            </a:r>
            <a:r>
              <a:rPr dirty="0" sz="1800" spc="-1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0716" y="3767493"/>
            <a:ext cx="1768475" cy="1254125"/>
          </a:xfrm>
          <a:custGeom>
            <a:avLst/>
            <a:gdLst/>
            <a:ahLst/>
            <a:cxnLst/>
            <a:rect l="l" t="t" r="r" b="b"/>
            <a:pathLst>
              <a:path w="1768475" h="1254125">
                <a:moveTo>
                  <a:pt x="0" y="1254086"/>
                </a:moveTo>
                <a:lnTo>
                  <a:pt x="1767865" y="0"/>
                </a:lnTo>
              </a:path>
            </a:pathLst>
          </a:custGeom>
          <a:ln w="12700">
            <a:solidFill>
              <a:srgbClr val="99CC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6174" y="3730745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84200" y="0"/>
                </a:moveTo>
                <a:lnTo>
                  <a:pt x="0" y="13017"/>
                </a:lnTo>
                <a:lnTo>
                  <a:pt x="44094" y="75171"/>
                </a:lnTo>
                <a:lnTo>
                  <a:pt x="842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228600"/>
            <a:ext cx="3262884" cy="932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714755"/>
            <a:ext cx="1830324" cy="1039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251" y="327423"/>
            <a:ext cx="2733040" cy="1072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Multiplication</a:t>
            </a:r>
            <a:endParaRPr sz="3200"/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3600" spc="-5"/>
              <a:t>Order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3510343" y="1185539"/>
            <a:ext cx="5380355" cy="5559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float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matrixOrder(int[] dim,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000" spc="-1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int[]</a:t>
            </a:r>
            <a:endParaRPr sz="2000">
              <a:latin typeface="Palatino Linotype"/>
              <a:cs typeface="Palatino Linotype"/>
            </a:endParaRPr>
          </a:p>
          <a:p>
            <a:pPr marL="342265">
              <a:lnSpc>
                <a:spcPts val="2160"/>
              </a:lnSpc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multOrder)</a:t>
            </a:r>
            <a:endParaRPr sz="2000">
              <a:latin typeface="Palatino Linotype"/>
              <a:cs typeface="Palatino Linotype"/>
            </a:endParaRPr>
          </a:p>
          <a:p>
            <a:pPr marL="254000" indent="-12827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&lt;initialization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of 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last,cost,bestcost,bestlast…&gt;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for (low=n-1; low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≥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1;</a:t>
            </a:r>
            <a:r>
              <a:rPr dirty="0" sz="2000" spc="-1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low--)</a:t>
            </a:r>
            <a:endParaRPr sz="2000">
              <a:latin typeface="Palatino Linotype"/>
              <a:cs typeface="Palatino Linotype"/>
            </a:endParaRPr>
          </a:p>
          <a:p>
            <a:pPr marL="762000" marR="1059180" indent="-254635">
              <a:lnSpc>
                <a:spcPct val="100000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for (high=low+1; high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≤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n; </a:t>
            </a:r>
            <a:r>
              <a:rPr dirty="0" sz="2000" spc="-140" b="1">
                <a:solidFill>
                  <a:srgbClr val="3E3E3E"/>
                </a:solidFill>
                <a:latin typeface="Palatino Linotype"/>
                <a:cs typeface="Palatino Linotype"/>
              </a:rPr>
              <a:t>high++)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(high-low==1)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&lt;base case&gt;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r>
              <a:rPr dirty="0" sz="2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bestcost=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∞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000">
              <a:latin typeface="Palatino Linotype"/>
              <a:cs typeface="Palatino Linotype"/>
            </a:endParaRPr>
          </a:p>
          <a:p>
            <a:pPr marL="1016000" marR="906780" indent="-2546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(k=low+1;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 b="1">
                <a:solidFill>
                  <a:srgbClr val="3E3E3E"/>
                </a:solidFill>
                <a:latin typeface="Symbol"/>
                <a:cs typeface="Symbol"/>
              </a:rPr>
              <a:t>≤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high-1; k++)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a=cost[low][k];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b=cost[k][high]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c=multCost(dim[low],</a:t>
            </a:r>
            <a:r>
              <a:rPr dirty="0" sz="2000" spc="-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dim[k],</a:t>
            </a:r>
            <a:endParaRPr sz="2000">
              <a:latin typeface="Palatino Linotype"/>
              <a:cs typeface="Palatino Linotype"/>
            </a:endParaRPr>
          </a:p>
          <a:p>
            <a:pPr marL="342265">
              <a:lnSpc>
                <a:spcPts val="1920"/>
              </a:lnSpc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dim[high]);</a:t>
            </a:r>
            <a:endParaRPr sz="2000">
              <a:latin typeface="Palatino Linotype"/>
              <a:cs typeface="Palatino Linotype"/>
            </a:endParaRPr>
          </a:p>
          <a:p>
            <a:pPr marL="1269365" marR="888365" indent="-253365">
              <a:lnSpc>
                <a:spcPct val="100000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if (a+b+c&lt;bestCost)  bestCost=a+b+c;</a:t>
            </a:r>
            <a:r>
              <a:rPr dirty="0" sz="2000" spc="-114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bestLast=k;</a:t>
            </a:r>
            <a:endParaRPr sz="2000">
              <a:latin typeface="Palatino Linotype"/>
              <a:cs typeface="Palatino Linotype"/>
            </a:endParaRPr>
          </a:p>
          <a:p>
            <a:pPr algn="ctr" marL="126364" marR="1064895" indent="46355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cost[low][high]=bestCost;  last[low][high]=bestLast;  </a:t>
            </a:r>
            <a:r>
              <a:rPr dirty="0" sz="2000" spc="-10" b="1">
                <a:solidFill>
                  <a:srgbClr val="336600"/>
                </a:solidFill>
                <a:latin typeface="Palatino Linotype"/>
                <a:cs typeface="Palatino Linotype"/>
              </a:rPr>
              <a:t>extrctOrderWrap</a:t>
            </a:r>
            <a:r>
              <a:rPr dirty="0" sz="2000" spc="-10" b="1">
                <a:solidFill>
                  <a:srgbClr val="3E3E3E"/>
                </a:solidFill>
                <a:latin typeface="Palatino Linotype"/>
                <a:cs typeface="Palatino Linotype"/>
              </a:rPr>
              <a:t>(n,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last,</a:t>
            </a:r>
            <a:r>
              <a:rPr dirty="0" sz="20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multOrder)</a:t>
            </a:r>
            <a:endParaRPr sz="2000">
              <a:latin typeface="Palatino Linotype"/>
              <a:cs typeface="Palatino Linotype"/>
            </a:endParaRPr>
          </a:p>
          <a:p>
            <a:pPr algn="ctr" marR="3260090">
              <a:lnSpc>
                <a:spcPts val="2180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cost[0][n]</a:t>
            </a:r>
            <a:endParaRPr sz="2000">
              <a:latin typeface="Palatino Linotype"/>
              <a:cs typeface="Palatino Linotype"/>
            </a:endParaRPr>
          </a:p>
          <a:p>
            <a:pPr algn="r" marR="4445">
              <a:lnSpc>
                <a:spcPts val="1220"/>
              </a:lnSpc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</p:spTree>
  </p:cSld>
  <p:clrMapOvr>
    <a:masterClrMapping/>
  </p:clrMapOvr>
  <p:transition spd="med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2666" y="3115817"/>
            <a:ext cx="1216660" cy="449580"/>
          </a:xfrm>
          <a:custGeom>
            <a:avLst/>
            <a:gdLst/>
            <a:ahLst/>
            <a:cxnLst/>
            <a:rect l="l" t="t" r="r" b="b"/>
            <a:pathLst>
              <a:path w="1216660" h="449579">
                <a:moveTo>
                  <a:pt x="608076" y="0"/>
                </a:moveTo>
                <a:lnTo>
                  <a:pt x="541820" y="1319"/>
                </a:lnTo>
                <a:lnTo>
                  <a:pt x="477630" y="5184"/>
                </a:lnTo>
                <a:lnTo>
                  <a:pt x="415878" y="11460"/>
                </a:lnTo>
                <a:lnTo>
                  <a:pt x="356935" y="20008"/>
                </a:lnTo>
                <a:lnTo>
                  <a:pt x="301170" y="30691"/>
                </a:lnTo>
                <a:lnTo>
                  <a:pt x="248956" y="43373"/>
                </a:lnTo>
                <a:lnTo>
                  <a:pt x="200663" y="57915"/>
                </a:lnTo>
                <a:lnTo>
                  <a:pt x="156662" y="74181"/>
                </a:lnTo>
                <a:lnTo>
                  <a:pt x="117324" y="92034"/>
                </a:lnTo>
                <a:lnTo>
                  <a:pt x="83021" y="111336"/>
                </a:lnTo>
                <a:lnTo>
                  <a:pt x="31000" y="153741"/>
                </a:lnTo>
                <a:lnTo>
                  <a:pt x="3568" y="200297"/>
                </a:lnTo>
                <a:lnTo>
                  <a:pt x="0" y="224789"/>
                </a:lnTo>
                <a:lnTo>
                  <a:pt x="3568" y="249282"/>
                </a:lnTo>
                <a:lnTo>
                  <a:pt x="31000" y="295838"/>
                </a:lnTo>
                <a:lnTo>
                  <a:pt x="83021" y="338243"/>
                </a:lnTo>
                <a:lnTo>
                  <a:pt x="117324" y="357545"/>
                </a:lnTo>
                <a:lnTo>
                  <a:pt x="156662" y="375398"/>
                </a:lnTo>
                <a:lnTo>
                  <a:pt x="200663" y="391664"/>
                </a:lnTo>
                <a:lnTo>
                  <a:pt x="248956" y="406206"/>
                </a:lnTo>
                <a:lnTo>
                  <a:pt x="301170" y="418888"/>
                </a:lnTo>
                <a:lnTo>
                  <a:pt x="356935" y="429571"/>
                </a:lnTo>
                <a:lnTo>
                  <a:pt x="415878" y="438119"/>
                </a:lnTo>
                <a:lnTo>
                  <a:pt x="477630" y="444395"/>
                </a:lnTo>
                <a:lnTo>
                  <a:pt x="541820" y="448260"/>
                </a:lnTo>
                <a:lnTo>
                  <a:pt x="608076" y="449579"/>
                </a:lnTo>
                <a:lnTo>
                  <a:pt x="674331" y="448260"/>
                </a:lnTo>
                <a:lnTo>
                  <a:pt x="738521" y="444395"/>
                </a:lnTo>
                <a:lnTo>
                  <a:pt x="800273" y="438119"/>
                </a:lnTo>
                <a:lnTo>
                  <a:pt x="859216" y="429571"/>
                </a:lnTo>
                <a:lnTo>
                  <a:pt x="914981" y="418888"/>
                </a:lnTo>
                <a:lnTo>
                  <a:pt x="967195" y="406206"/>
                </a:lnTo>
                <a:lnTo>
                  <a:pt x="1015488" y="391664"/>
                </a:lnTo>
                <a:lnTo>
                  <a:pt x="1059489" y="375398"/>
                </a:lnTo>
                <a:lnTo>
                  <a:pt x="1098827" y="357545"/>
                </a:lnTo>
                <a:lnTo>
                  <a:pt x="1133130" y="338243"/>
                </a:lnTo>
                <a:lnTo>
                  <a:pt x="1185151" y="295838"/>
                </a:lnTo>
                <a:lnTo>
                  <a:pt x="1212583" y="249282"/>
                </a:lnTo>
                <a:lnTo>
                  <a:pt x="1216152" y="224789"/>
                </a:lnTo>
                <a:lnTo>
                  <a:pt x="1212583" y="200297"/>
                </a:lnTo>
                <a:lnTo>
                  <a:pt x="1185151" y="153741"/>
                </a:lnTo>
                <a:lnTo>
                  <a:pt x="1133130" y="111336"/>
                </a:lnTo>
                <a:lnTo>
                  <a:pt x="1098827" y="92034"/>
                </a:lnTo>
                <a:lnTo>
                  <a:pt x="1059489" y="74181"/>
                </a:lnTo>
                <a:lnTo>
                  <a:pt x="1015488" y="57915"/>
                </a:lnTo>
                <a:lnTo>
                  <a:pt x="967195" y="43373"/>
                </a:lnTo>
                <a:lnTo>
                  <a:pt x="914981" y="30691"/>
                </a:lnTo>
                <a:lnTo>
                  <a:pt x="859216" y="20008"/>
                </a:lnTo>
                <a:lnTo>
                  <a:pt x="800273" y="11460"/>
                </a:lnTo>
                <a:lnTo>
                  <a:pt x="738521" y="5184"/>
                </a:lnTo>
                <a:lnTo>
                  <a:pt x="674331" y="1319"/>
                </a:lnTo>
                <a:lnTo>
                  <a:pt x="60807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2666" y="3115817"/>
            <a:ext cx="1216660" cy="449580"/>
          </a:xfrm>
          <a:custGeom>
            <a:avLst/>
            <a:gdLst/>
            <a:ahLst/>
            <a:cxnLst/>
            <a:rect l="l" t="t" r="r" b="b"/>
            <a:pathLst>
              <a:path w="1216660" h="449579">
                <a:moveTo>
                  <a:pt x="0" y="224789"/>
                </a:moveTo>
                <a:lnTo>
                  <a:pt x="14025" y="176568"/>
                </a:lnTo>
                <a:lnTo>
                  <a:pt x="54122" y="131951"/>
                </a:lnTo>
                <a:lnTo>
                  <a:pt x="117324" y="92034"/>
                </a:lnTo>
                <a:lnTo>
                  <a:pt x="156662" y="74181"/>
                </a:lnTo>
                <a:lnTo>
                  <a:pt x="200663" y="57915"/>
                </a:lnTo>
                <a:lnTo>
                  <a:pt x="248956" y="43373"/>
                </a:lnTo>
                <a:lnTo>
                  <a:pt x="301170" y="30691"/>
                </a:lnTo>
                <a:lnTo>
                  <a:pt x="356935" y="20008"/>
                </a:lnTo>
                <a:lnTo>
                  <a:pt x="415878" y="11460"/>
                </a:lnTo>
                <a:lnTo>
                  <a:pt x="477630" y="5184"/>
                </a:lnTo>
                <a:lnTo>
                  <a:pt x="541820" y="1319"/>
                </a:lnTo>
                <a:lnTo>
                  <a:pt x="608076" y="0"/>
                </a:lnTo>
                <a:lnTo>
                  <a:pt x="674331" y="1319"/>
                </a:lnTo>
                <a:lnTo>
                  <a:pt x="738521" y="5184"/>
                </a:lnTo>
                <a:lnTo>
                  <a:pt x="800273" y="11460"/>
                </a:lnTo>
                <a:lnTo>
                  <a:pt x="859216" y="20008"/>
                </a:lnTo>
                <a:lnTo>
                  <a:pt x="914981" y="30691"/>
                </a:lnTo>
                <a:lnTo>
                  <a:pt x="967195" y="43373"/>
                </a:lnTo>
                <a:lnTo>
                  <a:pt x="1015488" y="57915"/>
                </a:lnTo>
                <a:lnTo>
                  <a:pt x="1059489" y="74181"/>
                </a:lnTo>
                <a:lnTo>
                  <a:pt x="1098827" y="92034"/>
                </a:lnTo>
                <a:lnTo>
                  <a:pt x="1133130" y="111336"/>
                </a:lnTo>
                <a:lnTo>
                  <a:pt x="1185151" y="153741"/>
                </a:lnTo>
                <a:lnTo>
                  <a:pt x="1212583" y="200297"/>
                </a:lnTo>
                <a:lnTo>
                  <a:pt x="1216152" y="224789"/>
                </a:lnTo>
                <a:lnTo>
                  <a:pt x="1212583" y="249282"/>
                </a:lnTo>
                <a:lnTo>
                  <a:pt x="1185151" y="295838"/>
                </a:lnTo>
                <a:lnTo>
                  <a:pt x="1133130" y="338243"/>
                </a:lnTo>
                <a:lnTo>
                  <a:pt x="1098827" y="357545"/>
                </a:lnTo>
                <a:lnTo>
                  <a:pt x="1059489" y="375398"/>
                </a:lnTo>
                <a:lnTo>
                  <a:pt x="1015488" y="391664"/>
                </a:lnTo>
                <a:lnTo>
                  <a:pt x="967195" y="406206"/>
                </a:lnTo>
                <a:lnTo>
                  <a:pt x="914981" y="418888"/>
                </a:lnTo>
                <a:lnTo>
                  <a:pt x="859216" y="429571"/>
                </a:lnTo>
                <a:lnTo>
                  <a:pt x="800273" y="438119"/>
                </a:lnTo>
                <a:lnTo>
                  <a:pt x="738521" y="444395"/>
                </a:lnTo>
                <a:lnTo>
                  <a:pt x="674331" y="448260"/>
                </a:lnTo>
                <a:lnTo>
                  <a:pt x="608076" y="449579"/>
                </a:lnTo>
                <a:lnTo>
                  <a:pt x="541820" y="448260"/>
                </a:lnTo>
                <a:lnTo>
                  <a:pt x="477630" y="444395"/>
                </a:lnTo>
                <a:lnTo>
                  <a:pt x="415878" y="438119"/>
                </a:lnTo>
                <a:lnTo>
                  <a:pt x="356935" y="429571"/>
                </a:lnTo>
                <a:lnTo>
                  <a:pt x="301170" y="418888"/>
                </a:lnTo>
                <a:lnTo>
                  <a:pt x="248956" y="406206"/>
                </a:lnTo>
                <a:lnTo>
                  <a:pt x="200663" y="391664"/>
                </a:lnTo>
                <a:lnTo>
                  <a:pt x="156662" y="375398"/>
                </a:lnTo>
                <a:lnTo>
                  <a:pt x="117324" y="357545"/>
                </a:lnTo>
                <a:lnTo>
                  <a:pt x="83021" y="338243"/>
                </a:lnTo>
                <a:lnTo>
                  <a:pt x="31000" y="295838"/>
                </a:lnTo>
                <a:lnTo>
                  <a:pt x="3568" y="249282"/>
                </a:lnTo>
                <a:lnTo>
                  <a:pt x="0" y="22478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8134" y="4734305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224790" y="0"/>
                </a:moveTo>
                <a:lnTo>
                  <a:pt x="179488" y="4582"/>
                </a:lnTo>
                <a:lnTo>
                  <a:pt x="137293" y="17724"/>
                </a:lnTo>
                <a:lnTo>
                  <a:pt x="99110" y="38519"/>
                </a:lnTo>
                <a:lnTo>
                  <a:pt x="65841" y="66060"/>
                </a:lnTo>
                <a:lnTo>
                  <a:pt x="38392" y="99441"/>
                </a:lnTo>
                <a:lnTo>
                  <a:pt x="17665" y="137754"/>
                </a:lnTo>
                <a:lnTo>
                  <a:pt x="4567" y="180093"/>
                </a:lnTo>
                <a:lnTo>
                  <a:pt x="0" y="225552"/>
                </a:lnTo>
                <a:lnTo>
                  <a:pt x="4567" y="271010"/>
                </a:lnTo>
                <a:lnTo>
                  <a:pt x="17665" y="313349"/>
                </a:lnTo>
                <a:lnTo>
                  <a:pt x="38392" y="351662"/>
                </a:lnTo>
                <a:lnTo>
                  <a:pt x="65841" y="385043"/>
                </a:lnTo>
                <a:lnTo>
                  <a:pt x="99110" y="412584"/>
                </a:lnTo>
                <a:lnTo>
                  <a:pt x="137293" y="433379"/>
                </a:lnTo>
                <a:lnTo>
                  <a:pt x="179488" y="446521"/>
                </a:lnTo>
                <a:lnTo>
                  <a:pt x="224790" y="451104"/>
                </a:lnTo>
                <a:lnTo>
                  <a:pt x="270091" y="446521"/>
                </a:lnTo>
                <a:lnTo>
                  <a:pt x="312286" y="433379"/>
                </a:lnTo>
                <a:lnTo>
                  <a:pt x="350469" y="412584"/>
                </a:lnTo>
                <a:lnTo>
                  <a:pt x="383738" y="385043"/>
                </a:lnTo>
                <a:lnTo>
                  <a:pt x="411187" y="351662"/>
                </a:lnTo>
                <a:lnTo>
                  <a:pt x="431914" y="313349"/>
                </a:lnTo>
                <a:lnTo>
                  <a:pt x="445012" y="271010"/>
                </a:lnTo>
                <a:lnTo>
                  <a:pt x="449580" y="225552"/>
                </a:lnTo>
                <a:lnTo>
                  <a:pt x="445012" y="180093"/>
                </a:lnTo>
                <a:lnTo>
                  <a:pt x="431914" y="137754"/>
                </a:lnTo>
                <a:lnTo>
                  <a:pt x="411187" y="99441"/>
                </a:lnTo>
                <a:lnTo>
                  <a:pt x="383738" y="66060"/>
                </a:lnTo>
                <a:lnTo>
                  <a:pt x="350469" y="38519"/>
                </a:lnTo>
                <a:lnTo>
                  <a:pt x="312286" y="17724"/>
                </a:lnTo>
                <a:lnTo>
                  <a:pt x="270091" y="4582"/>
                </a:lnTo>
                <a:lnTo>
                  <a:pt x="22479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8134" y="4734305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225552"/>
                </a:moveTo>
                <a:lnTo>
                  <a:pt x="4567" y="180093"/>
                </a:lnTo>
                <a:lnTo>
                  <a:pt x="17665" y="137754"/>
                </a:lnTo>
                <a:lnTo>
                  <a:pt x="38392" y="99441"/>
                </a:lnTo>
                <a:lnTo>
                  <a:pt x="65841" y="66060"/>
                </a:lnTo>
                <a:lnTo>
                  <a:pt x="99110" y="38519"/>
                </a:lnTo>
                <a:lnTo>
                  <a:pt x="137293" y="17724"/>
                </a:lnTo>
                <a:lnTo>
                  <a:pt x="179488" y="4582"/>
                </a:lnTo>
                <a:lnTo>
                  <a:pt x="224790" y="0"/>
                </a:lnTo>
                <a:lnTo>
                  <a:pt x="270091" y="4582"/>
                </a:lnTo>
                <a:lnTo>
                  <a:pt x="312286" y="17724"/>
                </a:lnTo>
                <a:lnTo>
                  <a:pt x="350469" y="38519"/>
                </a:lnTo>
                <a:lnTo>
                  <a:pt x="383738" y="66060"/>
                </a:lnTo>
                <a:lnTo>
                  <a:pt x="411187" y="99441"/>
                </a:lnTo>
                <a:lnTo>
                  <a:pt x="431914" y="137754"/>
                </a:lnTo>
                <a:lnTo>
                  <a:pt x="445012" y="180093"/>
                </a:lnTo>
                <a:lnTo>
                  <a:pt x="449580" y="225552"/>
                </a:lnTo>
                <a:lnTo>
                  <a:pt x="445012" y="271010"/>
                </a:lnTo>
                <a:lnTo>
                  <a:pt x="431914" y="313349"/>
                </a:lnTo>
                <a:lnTo>
                  <a:pt x="411187" y="351662"/>
                </a:lnTo>
                <a:lnTo>
                  <a:pt x="383738" y="385043"/>
                </a:lnTo>
                <a:lnTo>
                  <a:pt x="350469" y="412584"/>
                </a:lnTo>
                <a:lnTo>
                  <a:pt x="312286" y="433379"/>
                </a:lnTo>
                <a:lnTo>
                  <a:pt x="270091" y="446521"/>
                </a:lnTo>
                <a:lnTo>
                  <a:pt x="224790" y="451104"/>
                </a:lnTo>
                <a:lnTo>
                  <a:pt x="179488" y="446521"/>
                </a:lnTo>
                <a:lnTo>
                  <a:pt x="137293" y="433379"/>
                </a:lnTo>
                <a:lnTo>
                  <a:pt x="99110" y="412584"/>
                </a:lnTo>
                <a:lnTo>
                  <a:pt x="65841" y="385043"/>
                </a:lnTo>
                <a:lnTo>
                  <a:pt x="38392" y="351662"/>
                </a:lnTo>
                <a:lnTo>
                  <a:pt x="17665" y="313349"/>
                </a:lnTo>
                <a:lnTo>
                  <a:pt x="4567" y="271010"/>
                </a:lnTo>
                <a:lnTo>
                  <a:pt x="0" y="225552"/>
                </a:lnTo>
                <a:close/>
              </a:path>
            </a:pathLst>
          </a:custGeom>
          <a:ln w="2895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70620" y="4844573"/>
            <a:ext cx="150495" cy="7918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995"/>
              </a:lnSpc>
              <a:spcBef>
                <a:spcPts val="135"/>
              </a:spcBef>
            </a:pPr>
            <a:r>
              <a:rPr dirty="0" sz="2750" spc="-75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2995"/>
              </a:lnSpc>
            </a:pPr>
            <a:r>
              <a:rPr dirty="0" baseline="-20202" sz="4125" spc="-1589">
                <a:latin typeface="Symbol"/>
                <a:cs typeface="Symbol"/>
              </a:rPr>
              <a:t></a:t>
            </a:r>
            <a:r>
              <a:rPr dirty="0" sz="2750" spc="-75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041" y="3479244"/>
            <a:ext cx="33591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-20">
                <a:latin typeface="Symbol"/>
                <a:cs typeface="Symbol"/>
              </a:rPr>
              <a:t></a:t>
            </a:r>
            <a:r>
              <a:rPr dirty="0" baseline="-25252" sz="4125" spc="-165">
                <a:latin typeface="Symbol"/>
                <a:cs typeface="Symbol"/>
              </a:rPr>
              <a:t></a:t>
            </a:r>
            <a:endParaRPr baseline="-25252" sz="412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1631" y="3638851"/>
            <a:ext cx="78930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1510" algn="l"/>
              </a:tabLst>
            </a:pPr>
            <a:r>
              <a:rPr dirty="0" sz="2750" spc="-100">
                <a:latin typeface="Times New Roman"/>
                <a:cs typeface="Times New Roman"/>
              </a:rPr>
              <a:t>650</a:t>
            </a:r>
            <a:r>
              <a:rPr dirty="0" sz="2750" spc="-100">
                <a:latin typeface="Times New Roman"/>
                <a:cs typeface="Times New Roman"/>
              </a:rPr>
              <a:t>	</a:t>
            </a:r>
            <a:r>
              <a:rPr dirty="0" baseline="25252" sz="4125" spc="-112">
                <a:latin typeface="Symbol"/>
                <a:cs typeface="Symbol"/>
              </a:rPr>
              <a:t></a:t>
            </a:r>
            <a:endParaRPr baseline="25252" sz="412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041" y="3001695"/>
            <a:ext cx="3745865" cy="268033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638810" algn="l"/>
                <a:tab pos="1082675" algn="l"/>
                <a:tab pos="2033905" algn="l"/>
                <a:tab pos="2872740" algn="l"/>
              </a:tabLst>
            </a:pPr>
            <a:r>
              <a:rPr dirty="0" baseline="-5050" sz="4125" spc="-97">
                <a:latin typeface="Symbol"/>
                <a:cs typeface="Symbol"/>
              </a:rPr>
              <a:t></a:t>
            </a:r>
            <a:r>
              <a:rPr dirty="0" sz="2750" spc="-65">
                <a:latin typeface="Symbol"/>
                <a:cs typeface="Symbol"/>
              </a:rPr>
              <a:t></a:t>
            </a:r>
            <a:r>
              <a:rPr dirty="0" sz="2750" spc="-65">
                <a:latin typeface="Times New Roman"/>
                <a:cs typeface="Times New Roman"/>
              </a:rPr>
              <a:t>	</a:t>
            </a:r>
            <a:r>
              <a:rPr dirty="0" sz="2750" spc="-100">
                <a:latin typeface="Times New Roman"/>
                <a:cs typeface="Times New Roman"/>
              </a:rPr>
              <a:t>0	1200	700	1400 </a:t>
            </a:r>
            <a:r>
              <a:rPr dirty="0" baseline="-5050" sz="4125" spc="-112">
                <a:latin typeface="Symbol"/>
                <a:cs typeface="Symbol"/>
              </a:rPr>
              <a:t></a:t>
            </a:r>
            <a:endParaRPr baseline="-5050" sz="4125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631190" algn="l"/>
                <a:tab pos="1341120" algn="l"/>
                <a:tab pos="2035810" algn="l"/>
                <a:tab pos="3608070" algn="l"/>
              </a:tabLst>
            </a:pPr>
            <a:r>
              <a:rPr dirty="0" baseline="-29292" sz="4125" spc="-112">
                <a:latin typeface="Symbol"/>
                <a:cs typeface="Symbol"/>
              </a:rPr>
              <a:t></a:t>
            </a:r>
            <a:r>
              <a:rPr dirty="0" baseline="-29292" sz="4125" spc="-112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 spc="-110">
                <a:latin typeface="Times New Roman"/>
                <a:cs typeface="Times New Roman"/>
              </a:rPr>
              <a:t>	</a:t>
            </a:r>
            <a:r>
              <a:rPr dirty="0" sz="2750" spc="-100">
                <a:latin typeface="Times New Roman"/>
                <a:cs typeface="Times New Roman"/>
              </a:rPr>
              <a:t>0</a:t>
            </a:r>
            <a:r>
              <a:rPr dirty="0" sz="2750" spc="-100">
                <a:latin typeface="Times New Roman"/>
                <a:cs typeface="Times New Roman"/>
              </a:rPr>
              <a:t>	</a:t>
            </a:r>
            <a:r>
              <a:rPr dirty="0" sz="2750" spc="-100">
                <a:latin typeface="Times New Roman"/>
                <a:cs typeface="Times New Roman"/>
              </a:rPr>
              <a:t>400</a:t>
            </a:r>
            <a:r>
              <a:rPr dirty="0" sz="2750" spc="-100">
                <a:latin typeface="Times New Roman"/>
                <a:cs typeface="Times New Roman"/>
              </a:rPr>
              <a:t>	</a:t>
            </a:r>
            <a:r>
              <a:rPr dirty="0" baseline="-29292" sz="4125" spc="-112">
                <a:latin typeface="Symbol"/>
                <a:cs typeface="Symbol"/>
              </a:rPr>
              <a:t></a:t>
            </a:r>
            <a:endParaRPr baseline="-29292" sz="4125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631190" algn="l"/>
                <a:tab pos="1332865" algn="l"/>
                <a:tab pos="2195830" algn="l"/>
                <a:tab pos="2791460" algn="l"/>
              </a:tabLst>
            </a:pPr>
            <a:r>
              <a:rPr dirty="0" baseline="1010" sz="4125" spc="-30">
                <a:latin typeface="Symbol"/>
                <a:cs typeface="Symbol"/>
              </a:rPr>
              <a:t>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00">
                <a:latin typeface="Times New Roman"/>
                <a:cs typeface="Times New Roman"/>
              </a:rPr>
              <a:t>0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00">
                <a:latin typeface="Times New Roman"/>
                <a:cs typeface="Times New Roman"/>
              </a:rPr>
              <a:t>1000</a:t>
            </a:r>
            <a:r>
              <a:rPr dirty="0" sz="2750" spc="-65">
                <a:latin typeface="Times New Roman"/>
                <a:cs typeface="Times New Roman"/>
              </a:rPr>
              <a:t>0</a:t>
            </a:r>
            <a:r>
              <a:rPr dirty="0" baseline="1010" sz="4125" spc="-112">
                <a:latin typeface="Symbol"/>
                <a:cs typeface="Symbol"/>
              </a:rPr>
              <a:t></a:t>
            </a:r>
            <a:endParaRPr baseline="1010" sz="4125">
              <a:latin typeface="Symbol"/>
              <a:cs typeface="Symbol"/>
            </a:endParaRPr>
          </a:p>
          <a:p>
            <a:pPr marL="12700">
              <a:lnSpc>
                <a:spcPts val="2215"/>
              </a:lnSpc>
              <a:spcBef>
                <a:spcPts val="880"/>
              </a:spcBef>
              <a:tabLst>
                <a:tab pos="631190" algn="l"/>
                <a:tab pos="1332865" algn="l"/>
                <a:tab pos="2188210" algn="l"/>
                <a:tab pos="3131185" algn="l"/>
                <a:tab pos="3608070" algn="l"/>
              </a:tabLst>
            </a:pPr>
            <a:r>
              <a:rPr dirty="0" baseline="31313" sz="4125" spc="-30">
                <a:latin typeface="Symbol"/>
                <a:cs typeface="Symbol"/>
              </a:rPr>
              <a:t>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95">
                <a:latin typeface="Symbol"/>
                <a:cs typeface="Symbol"/>
              </a:rPr>
              <a:t>−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-100">
                <a:latin typeface="Times New Roman"/>
                <a:cs typeface="Times New Roman"/>
              </a:rPr>
              <a:t>0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baseline="31313" sz="4125" spc="-112">
                <a:latin typeface="Symbol"/>
                <a:cs typeface="Symbol"/>
              </a:rPr>
              <a:t></a:t>
            </a:r>
            <a:endParaRPr baseline="31313" sz="4125">
              <a:latin typeface="Symbol"/>
              <a:cs typeface="Symbol"/>
            </a:endParaRPr>
          </a:p>
          <a:p>
            <a:pPr marL="12700">
              <a:lnSpc>
                <a:spcPts val="2090"/>
              </a:lnSpc>
            </a:pPr>
            <a:r>
              <a:rPr dirty="0" sz="2750" spc="-75">
                <a:latin typeface="Symbol"/>
                <a:cs typeface="Symbol"/>
              </a:rPr>
              <a:t>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3175"/>
              </a:lnSpc>
              <a:tabLst>
                <a:tab pos="631190" algn="l"/>
                <a:tab pos="1332865" algn="l"/>
                <a:tab pos="2188210" algn="l"/>
                <a:tab pos="3122930" algn="l"/>
              </a:tabLst>
            </a:pPr>
            <a:r>
              <a:rPr dirty="0" baseline="7070" sz="4125" spc="-600">
                <a:latin typeface="Symbol"/>
                <a:cs typeface="Symbol"/>
              </a:rPr>
              <a:t></a:t>
            </a:r>
            <a:r>
              <a:rPr dirty="0" baseline="-13131" sz="4125" spc="-600">
                <a:latin typeface="Symbol"/>
                <a:cs typeface="Symbol"/>
              </a:rPr>
              <a:t></a:t>
            </a:r>
            <a:r>
              <a:rPr dirty="0" sz="2750" spc="-400">
                <a:latin typeface="Symbol"/>
                <a:cs typeface="Symbol"/>
              </a:rPr>
              <a:t></a:t>
            </a:r>
            <a:r>
              <a:rPr dirty="0" sz="2750" spc="-40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 spc="-11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 spc="-11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r>
              <a:rPr dirty="0" sz="2750" spc="-110">
                <a:latin typeface="Times New Roman"/>
                <a:cs typeface="Times New Roman"/>
              </a:rPr>
              <a:t>	</a:t>
            </a:r>
            <a:r>
              <a:rPr dirty="0" sz="2750" spc="-110">
                <a:latin typeface="Symbol"/>
                <a:cs typeface="Symbol"/>
              </a:rPr>
              <a:t>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8212" y="384047"/>
            <a:ext cx="422605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59182" y="532767"/>
            <a:ext cx="3425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793516"/>
            <a:ext cx="6245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=30,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=1,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=40,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=10,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4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=25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152" y="2386583"/>
            <a:ext cx="2266187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388" y="2392679"/>
            <a:ext cx="1904999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9831" y="2493010"/>
            <a:ext cx="2205355" cy="513715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1800" b="1" i="1">
                <a:solidFill>
                  <a:srgbClr val="336600"/>
                </a:solidFill>
                <a:latin typeface="Palatino Linotype"/>
                <a:cs typeface="Palatino Linotype"/>
              </a:rPr>
              <a:t>cost </a:t>
            </a:r>
            <a:r>
              <a:rPr dirty="0" sz="1800" b="1">
                <a:latin typeface="Palatino Linotype"/>
                <a:cs typeface="Palatino Linotype"/>
              </a:rPr>
              <a:t>as</a:t>
            </a:r>
            <a:r>
              <a:rPr dirty="0" sz="1800" spc="-20" b="1">
                <a:latin typeface="Palatino Linotype"/>
                <a:cs typeface="Palatino Linotype"/>
              </a:rPr>
              <a:t> </a:t>
            </a:r>
            <a:r>
              <a:rPr dirty="0" sz="1800" spc="-5" b="1">
                <a:latin typeface="Palatino Linotype"/>
                <a:cs typeface="Palatino Linotype"/>
              </a:rPr>
              <a:t>finished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516" y="3896867"/>
            <a:ext cx="408431" cy="1624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760" y="3924300"/>
            <a:ext cx="313943" cy="129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5246" y="5263134"/>
            <a:ext cx="156971" cy="95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5246" y="5406580"/>
            <a:ext cx="156971" cy="478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6759" y="3924300"/>
            <a:ext cx="314325" cy="1291590"/>
          </a:xfrm>
          <a:custGeom>
            <a:avLst/>
            <a:gdLst/>
            <a:ahLst/>
            <a:cxnLst/>
            <a:rect l="l" t="t" r="r" b="b"/>
            <a:pathLst>
              <a:path w="314325" h="1291589">
                <a:moveTo>
                  <a:pt x="0" y="382524"/>
                </a:moveTo>
                <a:lnTo>
                  <a:pt x="78486" y="382524"/>
                </a:lnTo>
                <a:lnTo>
                  <a:pt x="78486" y="1291018"/>
                </a:lnTo>
                <a:lnTo>
                  <a:pt x="235458" y="1291018"/>
                </a:lnTo>
                <a:lnTo>
                  <a:pt x="235458" y="382524"/>
                </a:lnTo>
                <a:lnTo>
                  <a:pt x="313944" y="382524"/>
                </a:lnTo>
                <a:lnTo>
                  <a:pt x="156972" y="0"/>
                </a:lnTo>
                <a:lnTo>
                  <a:pt x="0" y="382524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5246" y="5263134"/>
            <a:ext cx="157480" cy="95885"/>
          </a:xfrm>
          <a:custGeom>
            <a:avLst/>
            <a:gdLst/>
            <a:ahLst/>
            <a:cxnLst/>
            <a:rect l="l" t="t" r="r" b="b"/>
            <a:pathLst>
              <a:path w="157480" h="95885">
                <a:moveTo>
                  <a:pt x="0" y="95630"/>
                </a:moveTo>
                <a:lnTo>
                  <a:pt x="156972" y="95630"/>
                </a:lnTo>
                <a:lnTo>
                  <a:pt x="156972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5246" y="5406580"/>
            <a:ext cx="157480" cy="48260"/>
          </a:xfrm>
          <a:custGeom>
            <a:avLst/>
            <a:gdLst/>
            <a:ahLst/>
            <a:cxnLst/>
            <a:rect l="l" t="t" r="r" b="b"/>
            <a:pathLst>
              <a:path w="157480" h="48260">
                <a:moveTo>
                  <a:pt x="0" y="47815"/>
                </a:moveTo>
                <a:lnTo>
                  <a:pt x="156972" y="47815"/>
                </a:lnTo>
                <a:lnTo>
                  <a:pt x="156972" y="0"/>
                </a:lnTo>
                <a:lnTo>
                  <a:pt x="0" y="0"/>
                </a:lnTo>
                <a:lnTo>
                  <a:pt x="0" y="47815"/>
                </a:lnTo>
                <a:close/>
              </a:path>
            </a:pathLst>
          </a:custGeom>
          <a:ln w="9143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59180" y="4616196"/>
            <a:ext cx="1534655" cy="454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31455" y="4643628"/>
            <a:ext cx="1215148" cy="359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96441" y="4733544"/>
            <a:ext cx="90004" cy="1798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06424" y="4733544"/>
            <a:ext cx="45006" cy="1798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31455" y="4643628"/>
            <a:ext cx="1215390" cy="360045"/>
          </a:xfrm>
          <a:custGeom>
            <a:avLst/>
            <a:gdLst/>
            <a:ahLst/>
            <a:cxnLst/>
            <a:rect l="l" t="t" r="r" b="b"/>
            <a:pathLst>
              <a:path w="1215389" h="360045">
                <a:moveTo>
                  <a:pt x="855103" y="0"/>
                </a:moveTo>
                <a:lnTo>
                  <a:pt x="855103" y="89916"/>
                </a:lnTo>
                <a:lnTo>
                  <a:pt x="0" y="89916"/>
                </a:lnTo>
                <a:lnTo>
                  <a:pt x="0" y="269748"/>
                </a:lnTo>
                <a:lnTo>
                  <a:pt x="855103" y="269748"/>
                </a:lnTo>
                <a:lnTo>
                  <a:pt x="855103" y="359664"/>
                </a:lnTo>
                <a:lnTo>
                  <a:pt x="1215148" y="179832"/>
                </a:lnTo>
                <a:lnTo>
                  <a:pt x="855103" y="0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96441" y="4733544"/>
            <a:ext cx="90170" cy="180340"/>
          </a:xfrm>
          <a:custGeom>
            <a:avLst/>
            <a:gdLst/>
            <a:ahLst/>
            <a:cxnLst/>
            <a:rect l="l" t="t" r="r" b="b"/>
            <a:pathLst>
              <a:path w="90169" h="180339">
                <a:moveTo>
                  <a:pt x="0" y="179831"/>
                </a:moveTo>
                <a:lnTo>
                  <a:pt x="90017" y="179831"/>
                </a:lnTo>
                <a:lnTo>
                  <a:pt x="90017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06424" y="4733544"/>
            <a:ext cx="45085" cy="180340"/>
          </a:xfrm>
          <a:custGeom>
            <a:avLst/>
            <a:gdLst/>
            <a:ahLst/>
            <a:cxnLst/>
            <a:rect l="l" t="t" r="r" b="b"/>
            <a:pathLst>
              <a:path w="45084" h="180339">
                <a:moveTo>
                  <a:pt x="0" y="179831"/>
                </a:moveTo>
                <a:lnTo>
                  <a:pt x="45008" y="179831"/>
                </a:lnTo>
                <a:lnTo>
                  <a:pt x="45008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9143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94874" y="5243614"/>
            <a:ext cx="246379" cy="616585"/>
          </a:xfrm>
          <a:custGeom>
            <a:avLst/>
            <a:gdLst/>
            <a:ahLst/>
            <a:cxnLst/>
            <a:rect l="l" t="t" r="r" b="b"/>
            <a:pathLst>
              <a:path w="246379" h="616585">
                <a:moveTo>
                  <a:pt x="246189" y="61616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64203" y="5184645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7112" y="0"/>
                </a:moveTo>
                <a:lnTo>
                  <a:pt x="0" y="84899"/>
                </a:lnTo>
                <a:lnTo>
                  <a:pt x="70764" y="56629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55102" y="5791327"/>
            <a:ext cx="3357879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350645">
              <a:lnSpc>
                <a:spcPts val="2840"/>
              </a:lnSpc>
              <a:spcBef>
                <a:spcPts val="225"/>
              </a:spcBef>
            </a:pPr>
            <a:r>
              <a:rPr dirty="0" sz="2400">
                <a:latin typeface="Times New Roman"/>
                <a:cs typeface="Times New Roman"/>
              </a:rPr>
              <a:t>First entry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filled  </a:t>
            </a:r>
            <a:r>
              <a:rPr dirty="0" sz="2400" spc="-5">
                <a:latin typeface="Times New Roman"/>
                <a:cs typeface="Times New Roman"/>
              </a:rPr>
              <a:t>Last </a:t>
            </a:r>
            <a:r>
              <a:rPr dirty="0" sz="2400">
                <a:latin typeface="Times New Roman"/>
                <a:cs typeface="Times New Roman"/>
              </a:rPr>
              <a:t>entry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filled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07107" y="3621620"/>
            <a:ext cx="1276985" cy="2598420"/>
          </a:xfrm>
          <a:custGeom>
            <a:avLst/>
            <a:gdLst/>
            <a:ahLst/>
            <a:cxnLst/>
            <a:rect l="l" t="t" r="r" b="b"/>
            <a:pathLst>
              <a:path w="1276985" h="2598420">
                <a:moveTo>
                  <a:pt x="0" y="2597823"/>
                </a:moveTo>
                <a:lnTo>
                  <a:pt x="12765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43855" y="3564635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67792" y="0"/>
                </a:moveTo>
                <a:lnTo>
                  <a:pt x="0" y="51587"/>
                </a:lnTo>
                <a:lnTo>
                  <a:pt x="68389" y="85191"/>
                </a:lnTo>
                <a:lnTo>
                  <a:pt x="67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41227" y="2730627"/>
            <a:ext cx="3773804" cy="13055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7620">
              <a:lnSpc>
                <a:spcPct val="100400"/>
              </a:lnSpc>
              <a:spcBef>
                <a:spcPts val="85"/>
              </a:spcBef>
            </a:pPr>
            <a:r>
              <a:rPr dirty="0" sz="2400" spc="-5">
                <a:latin typeface="Times New Roman"/>
                <a:cs typeface="Times New Roman"/>
              </a:rPr>
              <a:t>Note: </a:t>
            </a:r>
            <a:r>
              <a:rPr dirty="0" sz="2400" spc="-5" i="1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[i][j] is </a:t>
            </a:r>
            <a:r>
              <a:rPr dirty="0" sz="2400">
                <a:latin typeface="Times New Roman"/>
                <a:cs typeface="Times New Roman"/>
              </a:rPr>
              <a:t>the least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cost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i+1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baseline="-20833" sz="2400" spc="-7">
                <a:latin typeface="Times New Roman"/>
                <a:cs typeface="Times New Roman"/>
              </a:rPr>
              <a:t>i+2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>
                <a:latin typeface="Times New Roman"/>
                <a:cs typeface="Times New Roman"/>
              </a:rPr>
              <a:t>…A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each </a:t>
            </a:r>
            <a:r>
              <a:rPr dirty="0" sz="2400" spc="-5">
                <a:latin typeface="Times New Roman"/>
                <a:cs typeface="Times New Roman"/>
              </a:rPr>
              <a:t>selected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retrieving: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6895" y="4189095"/>
            <a:ext cx="1272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6175" algn="l"/>
              </a:tabLst>
            </a:pP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i+1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41227" y="4012310"/>
            <a:ext cx="3262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  <a:tab pos="2202180" algn="l"/>
              </a:tabLst>
            </a:pPr>
            <a:r>
              <a:rPr dirty="0" sz="2400">
                <a:latin typeface="Times New Roman"/>
                <a:cs typeface="Times New Roman"/>
              </a:rPr>
              <a:t>least </a:t>
            </a:r>
            <a:r>
              <a:rPr dirty="0" sz="2400" spc="-5">
                <a:latin typeface="Times New Roman"/>
                <a:cs typeface="Times New Roman"/>
              </a:rPr>
              <a:t>cost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	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>
                <a:latin typeface="Times New Roman"/>
                <a:cs typeface="Times New Roman"/>
              </a:rPr>
              <a:t>…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41227" y="4378070"/>
            <a:ext cx="3760470" cy="1121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492125">
              <a:lnSpc>
                <a:spcPts val="2870"/>
              </a:lnSpc>
              <a:spcBef>
                <a:spcPts val="200"/>
              </a:spcBef>
              <a:buChar char="•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least </a:t>
            </a:r>
            <a:r>
              <a:rPr dirty="0" sz="2400" spc="-5">
                <a:latin typeface="Times New Roman"/>
                <a:cs typeface="Times New Roman"/>
              </a:rPr>
              <a:t>cost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k+1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>
                <a:latin typeface="Times New Roman"/>
                <a:cs typeface="Times New Roman"/>
              </a:rPr>
              <a:t>…</a:t>
            </a:r>
            <a:r>
              <a:rPr dirty="0" sz="2400" spc="-5">
                <a:latin typeface="Symbol"/>
                <a:cs typeface="Symbol"/>
              </a:rPr>
              <a:t>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2400" spc="-5">
                <a:latin typeface="Times New Roman"/>
                <a:cs typeface="Times New Roman"/>
              </a:rPr>
              <a:t>.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computing: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ts val="2785"/>
              </a:lnSpc>
              <a:buChar char="•"/>
              <a:tabLst>
                <a:tab pos="195580" algn="l"/>
              </a:tabLst>
            </a:pPr>
            <a:r>
              <a:rPr dirty="0" sz="2400" spc="-5">
                <a:latin typeface="Times New Roman"/>
                <a:cs typeface="Times New Roman"/>
              </a:rPr>
              <a:t>cost </a:t>
            </a:r>
            <a:r>
              <a:rPr dirty="0" sz="2400">
                <a:latin typeface="Times New Roman"/>
                <a:cs typeface="Times New Roman"/>
              </a:rPr>
              <a:t>of the last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multiplication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52671" y="2299716"/>
            <a:ext cx="2924810" cy="0"/>
          </a:xfrm>
          <a:custGeom>
            <a:avLst/>
            <a:gdLst/>
            <a:ahLst/>
            <a:cxnLst/>
            <a:rect l="l" t="t" r="r" b="b"/>
            <a:pathLst>
              <a:path w="2924809" h="0">
                <a:moveTo>
                  <a:pt x="0" y="0"/>
                </a:moveTo>
                <a:lnTo>
                  <a:pt x="2924556" y="0"/>
                </a:lnTo>
              </a:path>
            </a:pathLst>
          </a:custGeom>
          <a:ln w="9144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06952" y="2363381"/>
            <a:ext cx="1263015" cy="1920875"/>
          </a:xfrm>
          <a:custGeom>
            <a:avLst/>
            <a:gdLst/>
            <a:ahLst/>
            <a:cxnLst/>
            <a:rect l="l" t="t" r="r" b="b"/>
            <a:pathLst>
              <a:path w="1263014" h="1920875">
                <a:moveTo>
                  <a:pt x="0" y="1920582"/>
                </a:moveTo>
                <a:lnTo>
                  <a:pt x="1262684" y="0"/>
                </a:lnTo>
              </a:path>
            </a:pathLst>
          </a:custGeom>
          <a:ln w="127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88675" y="2299712"/>
            <a:ext cx="122821" cy="1410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88564" y="2421635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 h="0">
                <a:moveTo>
                  <a:pt x="0" y="0"/>
                </a:moveTo>
                <a:lnTo>
                  <a:pt x="278892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80716" y="2485961"/>
            <a:ext cx="770255" cy="1212850"/>
          </a:xfrm>
          <a:custGeom>
            <a:avLst/>
            <a:gdLst/>
            <a:ahLst/>
            <a:cxnLst/>
            <a:rect l="l" t="t" r="r" b="b"/>
            <a:pathLst>
              <a:path w="770254" h="1212850">
                <a:moveTo>
                  <a:pt x="0" y="1212786"/>
                </a:moveTo>
                <a:lnTo>
                  <a:pt x="769924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69811" y="2421630"/>
            <a:ext cx="121678" cy="141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96183" y="2564892"/>
            <a:ext cx="3735704" cy="0"/>
          </a:xfrm>
          <a:custGeom>
            <a:avLst/>
            <a:gdLst/>
            <a:ahLst/>
            <a:cxnLst/>
            <a:rect l="l" t="t" r="r" b="b"/>
            <a:pathLst>
              <a:path w="3735704" h="0">
                <a:moveTo>
                  <a:pt x="0" y="0"/>
                </a:moveTo>
                <a:lnTo>
                  <a:pt x="373532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27120" y="2616758"/>
            <a:ext cx="795655" cy="1126490"/>
          </a:xfrm>
          <a:custGeom>
            <a:avLst/>
            <a:gdLst/>
            <a:ahLst/>
            <a:cxnLst/>
            <a:rect l="l" t="t" r="r" b="b"/>
            <a:pathLst>
              <a:path w="795654" h="1126489">
                <a:moveTo>
                  <a:pt x="0" y="1126185"/>
                </a:moveTo>
                <a:lnTo>
                  <a:pt x="795464" y="0"/>
                </a:lnTo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84142" y="2564886"/>
            <a:ext cx="75565" cy="84455"/>
          </a:xfrm>
          <a:custGeom>
            <a:avLst/>
            <a:gdLst/>
            <a:ahLst/>
            <a:cxnLst/>
            <a:rect l="l" t="t" r="r" b="b"/>
            <a:pathLst>
              <a:path w="75564" h="84455">
                <a:moveTo>
                  <a:pt x="75082" y="0"/>
                </a:moveTo>
                <a:lnTo>
                  <a:pt x="0" y="40271"/>
                </a:lnTo>
                <a:lnTo>
                  <a:pt x="62242" y="84226"/>
                </a:lnTo>
                <a:lnTo>
                  <a:pt x="7508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8722" y="3519678"/>
            <a:ext cx="495300" cy="451484"/>
          </a:xfrm>
          <a:custGeom>
            <a:avLst/>
            <a:gdLst/>
            <a:ahLst/>
            <a:cxnLst/>
            <a:rect l="l" t="t" r="r" b="b"/>
            <a:pathLst>
              <a:path w="495300" h="451485">
                <a:moveTo>
                  <a:pt x="247650" y="0"/>
                </a:moveTo>
                <a:lnTo>
                  <a:pt x="197738" y="4582"/>
                </a:lnTo>
                <a:lnTo>
                  <a:pt x="151251" y="17724"/>
                </a:lnTo>
                <a:lnTo>
                  <a:pt x="109184" y="38519"/>
                </a:lnTo>
                <a:lnTo>
                  <a:pt x="72532" y="66060"/>
                </a:lnTo>
                <a:lnTo>
                  <a:pt x="42293" y="99441"/>
                </a:lnTo>
                <a:lnTo>
                  <a:pt x="19460" y="137754"/>
                </a:lnTo>
                <a:lnTo>
                  <a:pt x="5031" y="180093"/>
                </a:lnTo>
                <a:lnTo>
                  <a:pt x="0" y="225552"/>
                </a:lnTo>
                <a:lnTo>
                  <a:pt x="5031" y="271010"/>
                </a:lnTo>
                <a:lnTo>
                  <a:pt x="19460" y="313349"/>
                </a:lnTo>
                <a:lnTo>
                  <a:pt x="42293" y="351662"/>
                </a:lnTo>
                <a:lnTo>
                  <a:pt x="72532" y="385043"/>
                </a:lnTo>
                <a:lnTo>
                  <a:pt x="109184" y="412584"/>
                </a:lnTo>
                <a:lnTo>
                  <a:pt x="151251" y="433379"/>
                </a:lnTo>
                <a:lnTo>
                  <a:pt x="197738" y="446521"/>
                </a:lnTo>
                <a:lnTo>
                  <a:pt x="247650" y="451104"/>
                </a:lnTo>
                <a:lnTo>
                  <a:pt x="297561" y="446521"/>
                </a:lnTo>
                <a:lnTo>
                  <a:pt x="344048" y="433379"/>
                </a:lnTo>
                <a:lnTo>
                  <a:pt x="386115" y="412584"/>
                </a:lnTo>
                <a:lnTo>
                  <a:pt x="422767" y="385043"/>
                </a:lnTo>
                <a:lnTo>
                  <a:pt x="453006" y="351662"/>
                </a:lnTo>
                <a:lnTo>
                  <a:pt x="475839" y="313349"/>
                </a:lnTo>
                <a:lnTo>
                  <a:pt x="490268" y="271010"/>
                </a:lnTo>
                <a:lnTo>
                  <a:pt x="495300" y="225552"/>
                </a:lnTo>
                <a:lnTo>
                  <a:pt x="490268" y="180093"/>
                </a:lnTo>
                <a:lnTo>
                  <a:pt x="475839" y="137754"/>
                </a:lnTo>
                <a:lnTo>
                  <a:pt x="453006" y="99441"/>
                </a:lnTo>
                <a:lnTo>
                  <a:pt x="422767" y="66060"/>
                </a:lnTo>
                <a:lnTo>
                  <a:pt x="386115" y="38519"/>
                </a:lnTo>
                <a:lnTo>
                  <a:pt x="344048" y="17724"/>
                </a:lnTo>
                <a:lnTo>
                  <a:pt x="297561" y="4582"/>
                </a:lnTo>
                <a:lnTo>
                  <a:pt x="24765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8722" y="3519678"/>
            <a:ext cx="495300" cy="451484"/>
          </a:xfrm>
          <a:custGeom>
            <a:avLst/>
            <a:gdLst/>
            <a:ahLst/>
            <a:cxnLst/>
            <a:rect l="l" t="t" r="r" b="b"/>
            <a:pathLst>
              <a:path w="495300" h="451485">
                <a:moveTo>
                  <a:pt x="0" y="225552"/>
                </a:moveTo>
                <a:lnTo>
                  <a:pt x="5031" y="180093"/>
                </a:lnTo>
                <a:lnTo>
                  <a:pt x="19460" y="137754"/>
                </a:lnTo>
                <a:lnTo>
                  <a:pt x="42293" y="99441"/>
                </a:lnTo>
                <a:lnTo>
                  <a:pt x="72532" y="66060"/>
                </a:lnTo>
                <a:lnTo>
                  <a:pt x="109184" y="38519"/>
                </a:lnTo>
                <a:lnTo>
                  <a:pt x="151251" y="17724"/>
                </a:lnTo>
                <a:lnTo>
                  <a:pt x="197738" y="4582"/>
                </a:lnTo>
                <a:lnTo>
                  <a:pt x="247650" y="0"/>
                </a:lnTo>
                <a:lnTo>
                  <a:pt x="297561" y="4582"/>
                </a:lnTo>
                <a:lnTo>
                  <a:pt x="344048" y="17724"/>
                </a:lnTo>
                <a:lnTo>
                  <a:pt x="386115" y="38519"/>
                </a:lnTo>
                <a:lnTo>
                  <a:pt x="422767" y="66060"/>
                </a:lnTo>
                <a:lnTo>
                  <a:pt x="453006" y="99441"/>
                </a:lnTo>
                <a:lnTo>
                  <a:pt x="475839" y="137754"/>
                </a:lnTo>
                <a:lnTo>
                  <a:pt x="490268" y="180093"/>
                </a:lnTo>
                <a:lnTo>
                  <a:pt x="495300" y="225552"/>
                </a:lnTo>
                <a:lnTo>
                  <a:pt x="490268" y="271010"/>
                </a:lnTo>
                <a:lnTo>
                  <a:pt x="475839" y="313349"/>
                </a:lnTo>
                <a:lnTo>
                  <a:pt x="453006" y="351662"/>
                </a:lnTo>
                <a:lnTo>
                  <a:pt x="422767" y="385043"/>
                </a:lnTo>
                <a:lnTo>
                  <a:pt x="386115" y="412584"/>
                </a:lnTo>
                <a:lnTo>
                  <a:pt x="344048" y="433379"/>
                </a:lnTo>
                <a:lnTo>
                  <a:pt x="297561" y="446521"/>
                </a:lnTo>
                <a:lnTo>
                  <a:pt x="247650" y="451104"/>
                </a:lnTo>
                <a:lnTo>
                  <a:pt x="197738" y="446521"/>
                </a:lnTo>
                <a:lnTo>
                  <a:pt x="151251" y="433379"/>
                </a:lnTo>
                <a:lnTo>
                  <a:pt x="109184" y="412584"/>
                </a:lnTo>
                <a:lnTo>
                  <a:pt x="72532" y="385043"/>
                </a:lnTo>
                <a:lnTo>
                  <a:pt x="42293" y="351662"/>
                </a:lnTo>
                <a:lnTo>
                  <a:pt x="19460" y="313349"/>
                </a:lnTo>
                <a:lnTo>
                  <a:pt x="5031" y="271010"/>
                </a:lnTo>
                <a:lnTo>
                  <a:pt x="0" y="225552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565" y="1951672"/>
            <a:ext cx="7717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xample input: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=30,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=1,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=40,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=10,</a:t>
            </a:r>
            <a:r>
              <a:rPr dirty="0" sz="2800" spc="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4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=25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691" y="5223430"/>
            <a:ext cx="302260" cy="781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75"/>
              </a:lnSpc>
              <a:spcBef>
                <a:spcPts val="95"/>
              </a:spcBef>
            </a:pPr>
            <a:r>
              <a:rPr dirty="0" sz="2750" spc="-180">
                <a:latin typeface="Symbol"/>
                <a:cs typeface="Symbol"/>
              </a:rPr>
              <a:t>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2975"/>
              </a:lnSpc>
            </a:pPr>
            <a:r>
              <a:rPr dirty="0" sz="2750" spc="-1060">
                <a:latin typeface="Symbol"/>
                <a:cs typeface="Symbol"/>
              </a:rPr>
              <a:t></a:t>
            </a:r>
            <a:r>
              <a:rPr dirty="0" baseline="-20202" sz="4125" spc="-195">
                <a:latin typeface="Symbol"/>
                <a:cs typeface="Symbol"/>
              </a:rPr>
              <a:t></a:t>
            </a:r>
            <a:r>
              <a:rPr dirty="0" baseline="-7070" sz="4125" spc="-390">
                <a:latin typeface="Symbol"/>
                <a:cs typeface="Symbol"/>
              </a:rPr>
              <a:t></a:t>
            </a:r>
            <a:endParaRPr baseline="-7070" sz="41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1421" y="4886997"/>
            <a:ext cx="454659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</a:tabLst>
            </a:pPr>
            <a:r>
              <a:rPr dirty="0" baseline="-31313" sz="4125" spc="-390">
                <a:latin typeface="Symbol"/>
                <a:cs typeface="Symbol"/>
              </a:rPr>
              <a:t></a:t>
            </a:r>
            <a:r>
              <a:rPr dirty="0" baseline="-31313" sz="4125" spc="-390">
                <a:latin typeface="Times New Roman"/>
                <a:cs typeface="Times New Roman"/>
              </a:rPr>
              <a:t>	</a:t>
            </a:r>
            <a:r>
              <a:rPr dirty="0" sz="2750" spc="-18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91" y="4886997"/>
            <a:ext cx="302260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-130">
                <a:latin typeface="Symbol"/>
                <a:cs typeface="Symbol"/>
              </a:rPr>
              <a:t></a:t>
            </a:r>
            <a:r>
              <a:rPr dirty="0" baseline="-31313" sz="4125" spc="-390">
                <a:latin typeface="Symbol"/>
                <a:cs typeface="Symbol"/>
              </a:rPr>
              <a:t></a:t>
            </a:r>
            <a:endParaRPr baseline="-31313" sz="412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691" y="4214129"/>
            <a:ext cx="302260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05"/>
              </a:lnSpc>
              <a:spcBef>
                <a:spcPts val="95"/>
              </a:spcBef>
            </a:pPr>
            <a:r>
              <a:rPr dirty="0" sz="2750" spc="-180">
                <a:latin typeface="Symbol"/>
                <a:cs typeface="Symbol"/>
              </a:rPr>
              <a:t>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3005"/>
              </a:lnSpc>
            </a:pPr>
            <a:r>
              <a:rPr dirty="0" baseline="1010" sz="4125" spc="-195">
                <a:latin typeface="Symbol"/>
                <a:cs typeface="Symbol"/>
              </a:rPr>
              <a:t></a:t>
            </a:r>
            <a:r>
              <a:rPr dirty="0" sz="2750" spc="-260">
                <a:latin typeface="Symbol"/>
                <a:cs typeface="Symbol"/>
              </a:rPr>
              <a:t>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6426" y="5022192"/>
            <a:ext cx="379095" cy="98234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 marL="115570">
              <a:lnSpc>
                <a:spcPct val="100000"/>
              </a:lnSpc>
              <a:spcBef>
                <a:spcPts val="565"/>
              </a:spcBef>
            </a:pPr>
            <a:r>
              <a:rPr dirty="0" sz="2750" spc="-380">
                <a:latin typeface="Times New Roman"/>
                <a:cs typeface="Times New Roman"/>
              </a:rPr>
              <a:t>1</a:t>
            </a:r>
            <a:r>
              <a:rPr dirty="0" baseline="-22222" sz="4125" spc="-270">
                <a:latin typeface="Symbol"/>
                <a:cs typeface="Symbol"/>
              </a:rPr>
              <a:t></a:t>
            </a:r>
            <a:endParaRPr baseline="-22222" sz="4125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baseline="-7070" sz="4125" spc="-390">
                <a:latin typeface="Symbol"/>
                <a:cs typeface="Symbol"/>
              </a:rPr>
              <a:t></a:t>
            </a:r>
            <a:r>
              <a:rPr dirty="0" baseline="-7070" sz="4125" spc="-195">
                <a:latin typeface="Times New Roman"/>
                <a:cs typeface="Times New Roman"/>
              </a:rPr>
              <a:t> </a:t>
            </a:r>
            <a:r>
              <a:rPr dirty="0" baseline="-20202" sz="4125" spc="-930">
                <a:latin typeface="Symbol"/>
                <a:cs typeface="Symbol"/>
              </a:rPr>
              <a:t></a:t>
            </a:r>
            <a:r>
              <a:rPr dirty="0" sz="2750" spc="-62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5469" y="4214129"/>
            <a:ext cx="370205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745">
              <a:lnSpc>
                <a:spcPts val="3005"/>
              </a:lnSpc>
              <a:spcBef>
                <a:spcPts val="95"/>
              </a:spcBef>
            </a:pPr>
            <a:r>
              <a:rPr dirty="0" sz="2750" spc="-18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3005"/>
              </a:lnSpc>
            </a:pPr>
            <a:r>
              <a:rPr dirty="0" sz="2750" spc="-235">
                <a:latin typeface="Times New Roman"/>
                <a:cs typeface="Times New Roman"/>
              </a:rPr>
              <a:t>3</a:t>
            </a:r>
            <a:r>
              <a:rPr dirty="0" sz="2750" spc="-80">
                <a:latin typeface="Times New Roman"/>
                <a:cs typeface="Times New Roman"/>
              </a:rPr>
              <a:t> </a:t>
            </a:r>
            <a:r>
              <a:rPr dirty="0" baseline="1010" sz="4125" spc="-270">
                <a:latin typeface="Symbol"/>
                <a:cs typeface="Symbol"/>
              </a:rPr>
              <a:t></a:t>
            </a:r>
            <a:endParaRPr baseline="1010" sz="4125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691" y="3877695"/>
            <a:ext cx="276034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2205" algn="l"/>
              </a:tabLst>
            </a:pPr>
            <a:r>
              <a:rPr dirty="0" sz="2750" spc="-195">
                <a:latin typeface="Symbol"/>
                <a:cs typeface="Symbol"/>
              </a:rPr>
              <a:t></a:t>
            </a:r>
            <a:r>
              <a:rPr dirty="0" baseline="-25252" sz="4125" spc="-292">
                <a:latin typeface="Symbol"/>
                <a:cs typeface="Symbol"/>
              </a:rPr>
              <a:t></a:t>
            </a:r>
            <a:r>
              <a:rPr dirty="0" baseline="-25252" sz="4125" spc="-292">
                <a:latin typeface="Times New Roman"/>
                <a:cs typeface="Times New Roman"/>
              </a:rPr>
              <a:t>	</a:t>
            </a:r>
            <a:r>
              <a:rPr dirty="0" baseline="-25252" sz="4125" spc="-352">
                <a:latin typeface="Times New Roman"/>
                <a:cs typeface="Times New Roman"/>
              </a:rPr>
              <a:t>3</a:t>
            </a:r>
            <a:r>
              <a:rPr dirty="0" baseline="-25252" sz="4125" spc="-120">
                <a:latin typeface="Times New Roman"/>
                <a:cs typeface="Times New Roman"/>
              </a:rPr>
              <a:t> </a:t>
            </a:r>
            <a:r>
              <a:rPr dirty="0" sz="2750" spc="-18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691" y="3511667"/>
            <a:ext cx="276034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7760" algn="l"/>
              </a:tabLst>
            </a:pPr>
            <a:r>
              <a:rPr dirty="0" baseline="-5050" sz="4125" spc="-292">
                <a:latin typeface="Symbol"/>
                <a:cs typeface="Symbol"/>
              </a:rPr>
              <a:t></a:t>
            </a:r>
            <a:r>
              <a:rPr dirty="0" sz="2750" spc="-195">
                <a:latin typeface="Symbol"/>
                <a:cs typeface="Symbol"/>
              </a:rPr>
              <a:t></a:t>
            </a:r>
            <a:r>
              <a:rPr dirty="0" sz="2750" spc="-195">
                <a:latin typeface="Times New Roman"/>
                <a:cs typeface="Times New Roman"/>
              </a:rPr>
              <a:t>	</a:t>
            </a:r>
            <a:r>
              <a:rPr dirty="0" sz="2750" spc="-235">
                <a:latin typeface="Times New Roman"/>
                <a:cs typeface="Times New Roman"/>
              </a:rPr>
              <a:t>1</a:t>
            </a:r>
            <a:r>
              <a:rPr dirty="0" sz="2750" spc="-45">
                <a:latin typeface="Times New Roman"/>
                <a:cs typeface="Times New Roman"/>
              </a:rPr>
              <a:t> </a:t>
            </a:r>
            <a:r>
              <a:rPr dirty="0" baseline="-5050" sz="4125" spc="-270">
                <a:latin typeface="Symbol"/>
                <a:cs typeface="Symbol"/>
              </a:rPr>
              <a:t></a:t>
            </a:r>
            <a:endParaRPr baseline="-5050" sz="4125">
              <a:latin typeface="Symbol"/>
              <a:cs typeface="Symbo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38741" y="3522492"/>
          <a:ext cx="1568450" cy="252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490"/>
                <a:gridCol w="584200"/>
                <a:gridCol w="491490"/>
              </a:tblGrid>
              <a:tr h="475385">
                <a:tc>
                  <a:txBody>
                    <a:bodyPr/>
                    <a:lstStyle/>
                    <a:p>
                      <a:pPr algn="ctr" marR="850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750" spc="-26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750" spc="-4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235">
                          <a:latin typeface="Times New Roman"/>
                          <a:cs typeface="Times New Roman"/>
                        </a:rPr>
                        <a:t>1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41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750">
                          <a:latin typeface="Times New Roman"/>
                          <a:cs typeface="Times New Roman"/>
                        </a:rPr>
                        <a:t>1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750">
                          <a:latin typeface="Times New Roman"/>
                          <a:cs typeface="Times New Roman"/>
                        </a:rPr>
                        <a:t>1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523341">
                <a:tc>
                  <a:txBody>
                    <a:bodyPr/>
                    <a:lstStyle/>
                    <a:p>
                      <a:pPr algn="ctr" marR="1111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 spc="-26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750" spc="-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235">
                          <a:latin typeface="Times New Roman"/>
                          <a:cs typeface="Times New Roman"/>
                        </a:rPr>
                        <a:t>1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Times New Roman"/>
                          <a:cs typeface="Times New Roman"/>
                        </a:rPr>
                        <a:t>2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/>
                </a:tc>
              </a:tr>
              <a:tr h="523341">
                <a:tc>
                  <a:txBody>
                    <a:bodyPr/>
                    <a:lstStyle/>
                    <a:p>
                      <a:pPr algn="ctr" marR="1111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 spc="-26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750" spc="-4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235">
                          <a:latin typeface="Times New Roman"/>
                          <a:cs typeface="Times New Roman"/>
                        </a:rPr>
                        <a:t>1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9530"/>
                </a:tc>
              </a:tr>
              <a:tr h="523341">
                <a:tc>
                  <a:txBody>
                    <a:bodyPr/>
                    <a:lstStyle/>
                    <a:p>
                      <a:pPr algn="ctr" marR="1111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</a:tr>
              <a:tr h="475385">
                <a:tc>
                  <a:txBody>
                    <a:bodyPr/>
                    <a:lstStyle/>
                    <a:p>
                      <a:pPr algn="ctr" marR="111125">
                        <a:lnSpc>
                          <a:spcPts val="3254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3254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ts val="3254"/>
                        </a:lnSpc>
                        <a:spcBef>
                          <a:spcPts val="390"/>
                        </a:spcBef>
                      </a:pPr>
                      <a:r>
                        <a:rPr dirty="0" sz="2750">
                          <a:latin typeface="Symbol"/>
                          <a:cs typeface="Symbol"/>
                        </a:rPr>
                        <a:t></a:t>
                      </a:r>
                      <a:endParaRPr sz="2750">
                        <a:latin typeface="Symbol"/>
                        <a:cs typeface="Symbol"/>
                      </a:endParaRPr>
                    </a:p>
                  </a:txBody>
                  <a:tcPr marL="0" marR="0" marB="0" marT="4953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50163" y="2601467"/>
            <a:ext cx="2535935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3400" y="2607564"/>
            <a:ext cx="1879091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6844" y="2708275"/>
            <a:ext cx="2475230" cy="514984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5" b="1" i="1">
                <a:solidFill>
                  <a:srgbClr val="336600"/>
                </a:solidFill>
                <a:latin typeface="Palatino Linotype"/>
                <a:cs typeface="Palatino Linotype"/>
              </a:rPr>
              <a:t>last </a:t>
            </a:r>
            <a:r>
              <a:rPr dirty="0" sz="1800" b="1">
                <a:latin typeface="Palatino Linotype"/>
                <a:cs typeface="Palatino Linotype"/>
              </a:rPr>
              <a:t>as</a:t>
            </a:r>
            <a:r>
              <a:rPr dirty="0" sz="1800" spc="-10" b="1">
                <a:latin typeface="Palatino Linotype"/>
                <a:cs typeface="Palatino Linotype"/>
              </a:rPr>
              <a:t> </a:t>
            </a:r>
            <a:r>
              <a:rPr dirty="0" sz="1800" spc="-5" b="1">
                <a:latin typeface="Palatino Linotype"/>
                <a:cs typeface="Palatino Linotype"/>
              </a:rPr>
              <a:t>finished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1664" y="2933700"/>
            <a:ext cx="504825" cy="502920"/>
          </a:xfrm>
          <a:custGeom>
            <a:avLst/>
            <a:gdLst/>
            <a:ahLst/>
            <a:cxnLst/>
            <a:rect l="l" t="t" r="r" b="b"/>
            <a:pathLst>
              <a:path w="504825" h="502920">
                <a:moveTo>
                  <a:pt x="0" y="251460"/>
                </a:moveTo>
                <a:lnTo>
                  <a:pt x="4063" y="206260"/>
                </a:lnTo>
                <a:lnTo>
                  <a:pt x="15780" y="163718"/>
                </a:lnTo>
                <a:lnTo>
                  <a:pt x="34436" y="124544"/>
                </a:lnTo>
                <a:lnTo>
                  <a:pt x="59321" y="89448"/>
                </a:lnTo>
                <a:lnTo>
                  <a:pt x="89720" y="59141"/>
                </a:lnTo>
                <a:lnTo>
                  <a:pt x="124922" y="34332"/>
                </a:lnTo>
                <a:lnTo>
                  <a:pt x="164215" y="15732"/>
                </a:lnTo>
                <a:lnTo>
                  <a:pt x="206886" y="4051"/>
                </a:lnTo>
                <a:lnTo>
                  <a:pt x="252222" y="0"/>
                </a:lnTo>
                <a:lnTo>
                  <a:pt x="297557" y="4051"/>
                </a:lnTo>
                <a:lnTo>
                  <a:pt x="340228" y="15732"/>
                </a:lnTo>
                <a:lnTo>
                  <a:pt x="379521" y="34332"/>
                </a:lnTo>
                <a:lnTo>
                  <a:pt x="414723" y="59141"/>
                </a:lnTo>
                <a:lnTo>
                  <a:pt x="445122" y="89448"/>
                </a:lnTo>
                <a:lnTo>
                  <a:pt x="470007" y="124544"/>
                </a:lnTo>
                <a:lnTo>
                  <a:pt x="488663" y="163718"/>
                </a:lnTo>
                <a:lnTo>
                  <a:pt x="500380" y="206260"/>
                </a:lnTo>
                <a:lnTo>
                  <a:pt x="504444" y="251460"/>
                </a:lnTo>
                <a:lnTo>
                  <a:pt x="500380" y="296659"/>
                </a:lnTo>
                <a:lnTo>
                  <a:pt x="488663" y="339201"/>
                </a:lnTo>
                <a:lnTo>
                  <a:pt x="470007" y="378375"/>
                </a:lnTo>
                <a:lnTo>
                  <a:pt x="445122" y="413471"/>
                </a:lnTo>
                <a:lnTo>
                  <a:pt x="414723" y="443778"/>
                </a:lnTo>
                <a:lnTo>
                  <a:pt x="379521" y="468587"/>
                </a:lnTo>
                <a:lnTo>
                  <a:pt x="340228" y="487187"/>
                </a:lnTo>
                <a:lnTo>
                  <a:pt x="297557" y="498868"/>
                </a:lnTo>
                <a:lnTo>
                  <a:pt x="252222" y="502920"/>
                </a:lnTo>
                <a:lnTo>
                  <a:pt x="206886" y="498868"/>
                </a:lnTo>
                <a:lnTo>
                  <a:pt x="164215" y="487187"/>
                </a:lnTo>
                <a:lnTo>
                  <a:pt x="124922" y="468587"/>
                </a:lnTo>
                <a:lnTo>
                  <a:pt x="89720" y="443778"/>
                </a:lnTo>
                <a:lnTo>
                  <a:pt x="59321" y="413471"/>
                </a:lnTo>
                <a:lnTo>
                  <a:pt x="34436" y="378375"/>
                </a:lnTo>
                <a:lnTo>
                  <a:pt x="15780" y="339201"/>
                </a:lnTo>
                <a:lnTo>
                  <a:pt x="4063" y="296659"/>
                </a:lnTo>
                <a:lnTo>
                  <a:pt x="0" y="251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86784" y="3698747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0" y="251459"/>
                </a:moveTo>
                <a:lnTo>
                  <a:pt x="4051" y="206260"/>
                </a:lnTo>
                <a:lnTo>
                  <a:pt x="15732" y="163718"/>
                </a:lnTo>
                <a:lnTo>
                  <a:pt x="34332" y="124544"/>
                </a:lnTo>
                <a:lnTo>
                  <a:pt x="59141" y="89448"/>
                </a:lnTo>
                <a:lnTo>
                  <a:pt x="89448" y="59141"/>
                </a:lnTo>
                <a:lnTo>
                  <a:pt x="124544" y="34332"/>
                </a:lnTo>
                <a:lnTo>
                  <a:pt x="163718" y="15732"/>
                </a:lnTo>
                <a:lnTo>
                  <a:pt x="206260" y="4051"/>
                </a:lnTo>
                <a:lnTo>
                  <a:pt x="251460" y="0"/>
                </a:lnTo>
                <a:lnTo>
                  <a:pt x="296659" y="4051"/>
                </a:lnTo>
                <a:lnTo>
                  <a:pt x="339201" y="15732"/>
                </a:lnTo>
                <a:lnTo>
                  <a:pt x="378375" y="34332"/>
                </a:lnTo>
                <a:lnTo>
                  <a:pt x="413471" y="59141"/>
                </a:lnTo>
                <a:lnTo>
                  <a:pt x="443778" y="89448"/>
                </a:lnTo>
                <a:lnTo>
                  <a:pt x="468587" y="124544"/>
                </a:lnTo>
                <a:lnTo>
                  <a:pt x="487187" y="163718"/>
                </a:lnTo>
                <a:lnTo>
                  <a:pt x="498868" y="206260"/>
                </a:lnTo>
                <a:lnTo>
                  <a:pt x="502920" y="251459"/>
                </a:lnTo>
                <a:lnTo>
                  <a:pt x="498868" y="296659"/>
                </a:lnTo>
                <a:lnTo>
                  <a:pt x="487187" y="339201"/>
                </a:lnTo>
                <a:lnTo>
                  <a:pt x="468587" y="378375"/>
                </a:lnTo>
                <a:lnTo>
                  <a:pt x="443778" y="413471"/>
                </a:lnTo>
                <a:lnTo>
                  <a:pt x="413471" y="443778"/>
                </a:lnTo>
                <a:lnTo>
                  <a:pt x="378375" y="468587"/>
                </a:lnTo>
                <a:lnTo>
                  <a:pt x="339201" y="487187"/>
                </a:lnTo>
                <a:lnTo>
                  <a:pt x="296659" y="498868"/>
                </a:lnTo>
                <a:lnTo>
                  <a:pt x="251460" y="502919"/>
                </a:lnTo>
                <a:lnTo>
                  <a:pt x="206260" y="498868"/>
                </a:lnTo>
                <a:lnTo>
                  <a:pt x="163718" y="487187"/>
                </a:lnTo>
                <a:lnTo>
                  <a:pt x="124544" y="468587"/>
                </a:lnTo>
                <a:lnTo>
                  <a:pt x="89448" y="443778"/>
                </a:lnTo>
                <a:lnTo>
                  <a:pt x="59141" y="413471"/>
                </a:lnTo>
                <a:lnTo>
                  <a:pt x="34332" y="378375"/>
                </a:lnTo>
                <a:lnTo>
                  <a:pt x="15732" y="339201"/>
                </a:lnTo>
                <a:lnTo>
                  <a:pt x="4051" y="296659"/>
                </a:lnTo>
                <a:lnTo>
                  <a:pt x="0" y="2514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2935" y="53644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0" y="251460"/>
                </a:moveTo>
                <a:lnTo>
                  <a:pt x="4051" y="206260"/>
                </a:lnTo>
                <a:lnTo>
                  <a:pt x="15732" y="163718"/>
                </a:lnTo>
                <a:lnTo>
                  <a:pt x="34332" y="124544"/>
                </a:lnTo>
                <a:lnTo>
                  <a:pt x="59141" y="89448"/>
                </a:lnTo>
                <a:lnTo>
                  <a:pt x="89448" y="59141"/>
                </a:lnTo>
                <a:lnTo>
                  <a:pt x="124544" y="34332"/>
                </a:lnTo>
                <a:lnTo>
                  <a:pt x="163718" y="15732"/>
                </a:lnTo>
                <a:lnTo>
                  <a:pt x="206260" y="4051"/>
                </a:lnTo>
                <a:lnTo>
                  <a:pt x="251460" y="0"/>
                </a:lnTo>
                <a:lnTo>
                  <a:pt x="296659" y="4051"/>
                </a:lnTo>
                <a:lnTo>
                  <a:pt x="339201" y="15732"/>
                </a:lnTo>
                <a:lnTo>
                  <a:pt x="378375" y="34332"/>
                </a:lnTo>
                <a:lnTo>
                  <a:pt x="413471" y="59141"/>
                </a:lnTo>
                <a:lnTo>
                  <a:pt x="443778" y="89448"/>
                </a:lnTo>
                <a:lnTo>
                  <a:pt x="468587" y="124544"/>
                </a:lnTo>
                <a:lnTo>
                  <a:pt x="487187" y="163718"/>
                </a:lnTo>
                <a:lnTo>
                  <a:pt x="498868" y="206260"/>
                </a:lnTo>
                <a:lnTo>
                  <a:pt x="502920" y="251460"/>
                </a:lnTo>
                <a:lnTo>
                  <a:pt x="498868" y="296659"/>
                </a:lnTo>
                <a:lnTo>
                  <a:pt x="487187" y="339201"/>
                </a:lnTo>
                <a:lnTo>
                  <a:pt x="468587" y="378375"/>
                </a:lnTo>
                <a:lnTo>
                  <a:pt x="443778" y="413471"/>
                </a:lnTo>
                <a:lnTo>
                  <a:pt x="413471" y="443778"/>
                </a:lnTo>
                <a:lnTo>
                  <a:pt x="378375" y="468587"/>
                </a:lnTo>
                <a:lnTo>
                  <a:pt x="339201" y="487187"/>
                </a:lnTo>
                <a:lnTo>
                  <a:pt x="296659" y="498868"/>
                </a:lnTo>
                <a:lnTo>
                  <a:pt x="251460" y="502920"/>
                </a:lnTo>
                <a:lnTo>
                  <a:pt x="206260" y="498868"/>
                </a:lnTo>
                <a:lnTo>
                  <a:pt x="163718" y="487187"/>
                </a:lnTo>
                <a:lnTo>
                  <a:pt x="124544" y="468587"/>
                </a:lnTo>
                <a:lnTo>
                  <a:pt x="89448" y="443778"/>
                </a:lnTo>
                <a:lnTo>
                  <a:pt x="59141" y="413471"/>
                </a:lnTo>
                <a:lnTo>
                  <a:pt x="34332" y="378375"/>
                </a:lnTo>
                <a:lnTo>
                  <a:pt x="15732" y="339201"/>
                </a:lnTo>
                <a:lnTo>
                  <a:pt x="4051" y="296659"/>
                </a:lnTo>
                <a:lnTo>
                  <a:pt x="0" y="251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92695" y="5320284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0" y="251459"/>
                </a:moveTo>
                <a:lnTo>
                  <a:pt x="4051" y="206260"/>
                </a:lnTo>
                <a:lnTo>
                  <a:pt x="15732" y="163718"/>
                </a:lnTo>
                <a:lnTo>
                  <a:pt x="34332" y="124544"/>
                </a:lnTo>
                <a:lnTo>
                  <a:pt x="59141" y="89448"/>
                </a:lnTo>
                <a:lnTo>
                  <a:pt x="89448" y="59141"/>
                </a:lnTo>
                <a:lnTo>
                  <a:pt x="124544" y="34332"/>
                </a:lnTo>
                <a:lnTo>
                  <a:pt x="163718" y="15732"/>
                </a:lnTo>
                <a:lnTo>
                  <a:pt x="206260" y="4051"/>
                </a:lnTo>
                <a:lnTo>
                  <a:pt x="251460" y="0"/>
                </a:lnTo>
                <a:lnTo>
                  <a:pt x="296659" y="4051"/>
                </a:lnTo>
                <a:lnTo>
                  <a:pt x="339201" y="15732"/>
                </a:lnTo>
                <a:lnTo>
                  <a:pt x="378375" y="34332"/>
                </a:lnTo>
                <a:lnTo>
                  <a:pt x="413471" y="59141"/>
                </a:lnTo>
                <a:lnTo>
                  <a:pt x="443778" y="89448"/>
                </a:lnTo>
                <a:lnTo>
                  <a:pt x="468587" y="124544"/>
                </a:lnTo>
                <a:lnTo>
                  <a:pt x="487187" y="163718"/>
                </a:lnTo>
                <a:lnTo>
                  <a:pt x="498868" y="206260"/>
                </a:lnTo>
                <a:lnTo>
                  <a:pt x="502920" y="251459"/>
                </a:lnTo>
                <a:lnTo>
                  <a:pt x="498868" y="296659"/>
                </a:lnTo>
                <a:lnTo>
                  <a:pt x="487187" y="339201"/>
                </a:lnTo>
                <a:lnTo>
                  <a:pt x="468587" y="378375"/>
                </a:lnTo>
                <a:lnTo>
                  <a:pt x="443778" y="413471"/>
                </a:lnTo>
                <a:lnTo>
                  <a:pt x="413471" y="443778"/>
                </a:lnTo>
                <a:lnTo>
                  <a:pt x="378375" y="468587"/>
                </a:lnTo>
                <a:lnTo>
                  <a:pt x="339201" y="487187"/>
                </a:lnTo>
                <a:lnTo>
                  <a:pt x="296659" y="498868"/>
                </a:lnTo>
                <a:lnTo>
                  <a:pt x="251460" y="502919"/>
                </a:lnTo>
                <a:lnTo>
                  <a:pt x="206260" y="498868"/>
                </a:lnTo>
                <a:lnTo>
                  <a:pt x="163718" y="487187"/>
                </a:lnTo>
                <a:lnTo>
                  <a:pt x="124544" y="468587"/>
                </a:lnTo>
                <a:lnTo>
                  <a:pt x="89448" y="443778"/>
                </a:lnTo>
                <a:lnTo>
                  <a:pt x="59141" y="413471"/>
                </a:lnTo>
                <a:lnTo>
                  <a:pt x="34332" y="378375"/>
                </a:lnTo>
                <a:lnTo>
                  <a:pt x="15732" y="339201"/>
                </a:lnTo>
                <a:lnTo>
                  <a:pt x="4051" y="296659"/>
                </a:lnTo>
                <a:lnTo>
                  <a:pt x="0" y="2514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77228" y="3518915"/>
            <a:ext cx="502920" cy="504825"/>
          </a:xfrm>
          <a:custGeom>
            <a:avLst/>
            <a:gdLst/>
            <a:ahLst/>
            <a:cxnLst/>
            <a:rect l="l" t="t" r="r" b="b"/>
            <a:pathLst>
              <a:path w="502920" h="504825">
                <a:moveTo>
                  <a:pt x="0" y="252222"/>
                </a:moveTo>
                <a:lnTo>
                  <a:pt x="4051" y="206886"/>
                </a:lnTo>
                <a:lnTo>
                  <a:pt x="15732" y="164215"/>
                </a:lnTo>
                <a:lnTo>
                  <a:pt x="34332" y="124922"/>
                </a:lnTo>
                <a:lnTo>
                  <a:pt x="59141" y="89720"/>
                </a:lnTo>
                <a:lnTo>
                  <a:pt x="89448" y="59321"/>
                </a:lnTo>
                <a:lnTo>
                  <a:pt x="124544" y="34436"/>
                </a:lnTo>
                <a:lnTo>
                  <a:pt x="163718" y="15780"/>
                </a:lnTo>
                <a:lnTo>
                  <a:pt x="206260" y="4063"/>
                </a:lnTo>
                <a:lnTo>
                  <a:pt x="251460" y="0"/>
                </a:lnTo>
                <a:lnTo>
                  <a:pt x="296659" y="4063"/>
                </a:lnTo>
                <a:lnTo>
                  <a:pt x="339201" y="15780"/>
                </a:lnTo>
                <a:lnTo>
                  <a:pt x="378375" y="34436"/>
                </a:lnTo>
                <a:lnTo>
                  <a:pt x="413471" y="59321"/>
                </a:lnTo>
                <a:lnTo>
                  <a:pt x="443778" y="89720"/>
                </a:lnTo>
                <a:lnTo>
                  <a:pt x="468587" y="124922"/>
                </a:lnTo>
                <a:lnTo>
                  <a:pt x="487187" y="164215"/>
                </a:lnTo>
                <a:lnTo>
                  <a:pt x="498868" y="206886"/>
                </a:lnTo>
                <a:lnTo>
                  <a:pt x="502920" y="252222"/>
                </a:lnTo>
                <a:lnTo>
                  <a:pt x="498868" y="297557"/>
                </a:lnTo>
                <a:lnTo>
                  <a:pt x="487187" y="340228"/>
                </a:lnTo>
                <a:lnTo>
                  <a:pt x="468587" y="379521"/>
                </a:lnTo>
                <a:lnTo>
                  <a:pt x="443778" y="414723"/>
                </a:lnTo>
                <a:lnTo>
                  <a:pt x="413471" y="445122"/>
                </a:lnTo>
                <a:lnTo>
                  <a:pt x="378375" y="470007"/>
                </a:lnTo>
                <a:lnTo>
                  <a:pt x="339201" y="488663"/>
                </a:lnTo>
                <a:lnTo>
                  <a:pt x="296659" y="500380"/>
                </a:lnTo>
                <a:lnTo>
                  <a:pt x="251460" y="504444"/>
                </a:lnTo>
                <a:lnTo>
                  <a:pt x="206260" y="500380"/>
                </a:lnTo>
                <a:lnTo>
                  <a:pt x="163718" y="488663"/>
                </a:lnTo>
                <a:lnTo>
                  <a:pt x="124544" y="470007"/>
                </a:lnTo>
                <a:lnTo>
                  <a:pt x="89448" y="445122"/>
                </a:lnTo>
                <a:lnTo>
                  <a:pt x="59141" y="414723"/>
                </a:lnTo>
                <a:lnTo>
                  <a:pt x="34332" y="379521"/>
                </a:lnTo>
                <a:lnTo>
                  <a:pt x="15732" y="340228"/>
                </a:lnTo>
                <a:lnTo>
                  <a:pt x="4051" y="297557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22107" y="43738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0" y="251460"/>
                </a:moveTo>
                <a:lnTo>
                  <a:pt x="4051" y="206260"/>
                </a:lnTo>
                <a:lnTo>
                  <a:pt x="15732" y="163718"/>
                </a:lnTo>
                <a:lnTo>
                  <a:pt x="34332" y="124544"/>
                </a:lnTo>
                <a:lnTo>
                  <a:pt x="59141" y="89448"/>
                </a:lnTo>
                <a:lnTo>
                  <a:pt x="89448" y="59141"/>
                </a:lnTo>
                <a:lnTo>
                  <a:pt x="124544" y="34332"/>
                </a:lnTo>
                <a:lnTo>
                  <a:pt x="163718" y="15732"/>
                </a:lnTo>
                <a:lnTo>
                  <a:pt x="206260" y="4051"/>
                </a:lnTo>
                <a:lnTo>
                  <a:pt x="251460" y="0"/>
                </a:lnTo>
                <a:lnTo>
                  <a:pt x="296659" y="4051"/>
                </a:lnTo>
                <a:lnTo>
                  <a:pt x="339201" y="15732"/>
                </a:lnTo>
                <a:lnTo>
                  <a:pt x="378375" y="34332"/>
                </a:lnTo>
                <a:lnTo>
                  <a:pt x="413471" y="59141"/>
                </a:lnTo>
                <a:lnTo>
                  <a:pt x="443778" y="89448"/>
                </a:lnTo>
                <a:lnTo>
                  <a:pt x="468587" y="124544"/>
                </a:lnTo>
                <a:lnTo>
                  <a:pt x="487187" y="163718"/>
                </a:lnTo>
                <a:lnTo>
                  <a:pt x="498868" y="206260"/>
                </a:lnTo>
                <a:lnTo>
                  <a:pt x="502920" y="251460"/>
                </a:lnTo>
                <a:lnTo>
                  <a:pt x="498868" y="296659"/>
                </a:lnTo>
                <a:lnTo>
                  <a:pt x="487187" y="339201"/>
                </a:lnTo>
                <a:lnTo>
                  <a:pt x="468587" y="378375"/>
                </a:lnTo>
                <a:lnTo>
                  <a:pt x="443778" y="413471"/>
                </a:lnTo>
                <a:lnTo>
                  <a:pt x="413471" y="443778"/>
                </a:lnTo>
                <a:lnTo>
                  <a:pt x="378375" y="468587"/>
                </a:lnTo>
                <a:lnTo>
                  <a:pt x="339201" y="487187"/>
                </a:lnTo>
                <a:lnTo>
                  <a:pt x="296659" y="498868"/>
                </a:lnTo>
                <a:lnTo>
                  <a:pt x="251460" y="502920"/>
                </a:lnTo>
                <a:lnTo>
                  <a:pt x="206260" y="498868"/>
                </a:lnTo>
                <a:lnTo>
                  <a:pt x="163718" y="487187"/>
                </a:lnTo>
                <a:lnTo>
                  <a:pt x="124544" y="468587"/>
                </a:lnTo>
                <a:lnTo>
                  <a:pt x="89448" y="443778"/>
                </a:lnTo>
                <a:lnTo>
                  <a:pt x="59141" y="413471"/>
                </a:lnTo>
                <a:lnTo>
                  <a:pt x="34332" y="378375"/>
                </a:lnTo>
                <a:lnTo>
                  <a:pt x="15732" y="339201"/>
                </a:lnTo>
                <a:lnTo>
                  <a:pt x="4051" y="296659"/>
                </a:lnTo>
                <a:lnTo>
                  <a:pt x="0" y="251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57900" y="4329684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0" y="251460"/>
                </a:moveTo>
                <a:lnTo>
                  <a:pt x="4051" y="206260"/>
                </a:lnTo>
                <a:lnTo>
                  <a:pt x="15732" y="163718"/>
                </a:lnTo>
                <a:lnTo>
                  <a:pt x="34332" y="124544"/>
                </a:lnTo>
                <a:lnTo>
                  <a:pt x="59141" y="89448"/>
                </a:lnTo>
                <a:lnTo>
                  <a:pt x="89448" y="59141"/>
                </a:lnTo>
                <a:lnTo>
                  <a:pt x="124544" y="34332"/>
                </a:lnTo>
                <a:lnTo>
                  <a:pt x="163718" y="15732"/>
                </a:lnTo>
                <a:lnTo>
                  <a:pt x="206260" y="4051"/>
                </a:lnTo>
                <a:lnTo>
                  <a:pt x="251460" y="0"/>
                </a:lnTo>
                <a:lnTo>
                  <a:pt x="296659" y="4051"/>
                </a:lnTo>
                <a:lnTo>
                  <a:pt x="339201" y="15732"/>
                </a:lnTo>
                <a:lnTo>
                  <a:pt x="378375" y="34332"/>
                </a:lnTo>
                <a:lnTo>
                  <a:pt x="413471" y="59141"/>
                </a:lnTo>
                <a:lnTo>
                  <a:pt x="443778" y="89448"/>
                </a:lnTo>
                <a:lnTo>
                  <a:pt x="468587" y="124544"/>
                </a:lnTo>
                <a:lnTo>
                  <a:pt x="487187" y="163718"/>
                </a:lnTo>
                <a:lnTo>
                  <a:pt x="498868" y="206260"/>
                </a:lnTo>
                <a:lnTo>
                  <a:pt x="502920" y="251460"/>
                </a:lnTo>
                <a:lnTo>
                  <a:pt x="498868" y="296659"/>
                </a:lnTo>
                <a:lnTo>
                  <a:pt x="487187" y="339201"/>
                </a:lnTo>
                <a:lnTo>
                  <a:pt x="468587" y="378375"/>
                </a:lnTo>
                <a:lnTo>
                  <a:pt x="443778" y="413471"/>
                </a:lnTo>
                <a:lnTo>
                  <a:pt x="413471" y="443778"/>
                </a:lnTo>
                <a:lnTo>
                  <a:pt x="378375" y="468587"/>
                </a:lnTo>
                <a:lnTo>
                  <a:pt x="339201" y="487187"/>
                </a:lnTo>
                <a:lnTo>
                  <a:pt x="296659" y="498868"/>
                </a:lnTo>
                <a:lnTo>
                  <a:pt x="251460" y="502920"/>
                </a:lnTo>
                <a:lnTo>
                  <a:pt x="206260" y="498868"/>
                </a:lnTo>
                <a:lnTo>
                  <a:pt x="163718" y="487187"/>
                </a:lnTo>
                <a:lnTo>
                  <a:pt x="124544" y="468587"/>
                </a:lnTo>
                <a:lnTo>
                  <a:pt x="89448" y="443778"/>
                </a:lnTo>
                <a:lnTo>
                  <a:pt x="59141" y="413471"/>
                </a:lnTo>
                <a:lnTo>
                  <a:pt x="34332" y="378375"/>
                </a:lnTo>
                <a:lnTo>
                  <a:pt x="15732" y="339201"/>
                </a:lnTo>
                <a:lnTo>
                  <a:pt x="4051" y="296659"/>
                </a:lnTo>
                <a:lnTo>
                  <a:pt x="0" y="2514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43844" y="3339084"/>
            <a:ext cx="577850" cy="412750"/>
          </a:xfrm>
          <a:custGeom>
            <a:avLst/>
            <a:gdLst/>
            <a:ahLst/>
            <a:cxnLst/>
            <a:rect l="l" t="t" r="r" b="b"/>
            <a:pathLst>
              <a:path w="577850" h="412750">
                <a:moveTo>
                  <a:pt x="577735" y="0"/>
                </a:moveTo>
                <a:lnTo>
                  <a:pt x="0" y="4126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92172" y="3713368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39852" y="0"/>
                </a:moveTo>
                <a:lnTo>
                  <a:pt x="0" y="75298"/>
                </a:lnTo>
                <a:lnTo>
                  <a:pt x="84150" y="62001"/>
                </a:lnTo>
                <a:lnTo>
                  <a:pt x="39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26964" y="3249167"/>
            <a:ext cx="1290320" cy="429895"/>
          </a:xfrm>
          <a:custGeom>
            <a:avLst/>
            <a:gdLst/>
            <a:ahLst/>
            <a:cxnLst/>
            <a:rect l="l" t="t" r="r" b="b"/>
            <a:pathLst>
              <a:path w="1290320" h="429895">
                <a:moveTo>
                  <a:pt x="0" y="0"/>
                </a:moveTo>
                <a:lnTo>
                  <a:pt x="1290015" y="4295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92888" y="3638524"/>
            <a:ext cx="84455" cy="72390"/>
          </a:xfrm>
          <a:custGeom>
            <a:avLst/>
            <a:gdLst/>
            <a:ahLst/>
            <a:cxnLst/>
            <a:rect l="l" t="t" r="r" b="b"/>
            <a:pathLst>
              <a:path w="84454" h="72389">
                <a:moveTo>
                  <a:pt x="24079" y="0"/>
                </a:moveTo>
                <a:lnTo>
                  <a:pt x="0" y="72301"/>
                </a:lnTo>
                <a:lnTo>
                  <a:pt x="84340" y="60223"/>
                </a:lnTo>
                <a:lnTo>
                  <a:pt x="24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05638" y="3968496"/>
            <a:ext cx="361950" cy="403860"/>
          </a:xfrm>
          <a:custGeom>
            <a:avLst/>
            <a:gdLst/>
            <a:ahLst/>
            <a:cxnLst/>
            <a:rect l="l" t="t" r="r" b="b"/>
            <a:pathLst>
              <a:path w="361950" h="403860">
                <a:moveTo>
                  <a:pt x="361505" y="0"/>
                </a:moveTo>
                <a:lnTo>
                  <a:pt x="0" y="4037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63278" y="4337413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440" y="0"/>
                </a:moveTo>
                <a:lnTo>
                  <a:pt x="0" y="82181"/>
                </a:lnTo>
                <a:lnTo>
                  <a:pt x="79209" y="50825"/>
                </a:lnTo>
                <a:lnTo>
                  <a:pt x="2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28331" y="3878579"/>
            <a:ext cx="537210" cy="498475"/>
          </a:xfrm>
          <a:custGeom>
            <a:avLst/>
            <a:gdLst/>
            <a:ahLst/>
            <a:cxnLst/>
            <a:rect l="l" t="t" r="r" b="b"/>
            <a:pathLst>
              <a:path w="537209" h="498475">
                <a:moveTo>
                  <a:pt x="0" y="0"/>
                </a:moveTo>
                <a:lnTo>
                  <a:pt x="537121" y="4978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730238" y="4339855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5" h="80010">
                <a:moveTo>
                  <a:pt x="51803" y="0"/>
                </a:moveTo>
                <a:lnTo>
                  <a:pt x="0" y="55879"/>
                </a:lnTo>
                <a:lnTo>
                  <a:pt x="81787" y="79743"/>
                </a:lnTo>
                <a:lnTo>
                  <a:pt x="51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03862" y="4777740"/>
            <a:ext cx="498475" cy="582930"/>
          </a:xfrm>
          <a:custGeom>
            <a:avLst/>
            <a:gdLst/>
            <a:ahLst/>
            <a:cxnLst/>
            <a:rect l="l" t="t" r="r" b="b"/>
            <a:pathLst>
              <a:path w="498475" h="582929">
                <a:moveTo>
                  <a:pt x="498233" y="0"/>
                </a:moveTo>
                <a:lnTo>
                  <a:pt x="0" y="582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62598" y="5326000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561" y="0"/>
                </a:moveTo>
                <a:lnTo>
                  <a:pt x="0" y="82677"/>
                </a:lnTo>
                <a:lnTo>
                  <a:pt x="78473" y="49517"/>
                </a:lnTo>
                <a:lnTo>
                  <a:pt x="20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51676" y="4733544"/>
            <a:ext cx="542290" cy="584835"/>
          </a:xfrm>
          <a:custGeom>
            <a:avLst/>
            <a:gdLst/>
            <a:ahLst/>
            <a:cxnLst/>
            <a:rect l="l" t="t" r="r" b="b"/>
            <a:pathLst>
              <a:path w="542290" h="584835">
                <a:moveTo>
                  <a:pt x="0" y="0"/>
                </a:moveTo>
                <a:lnTo>
                  <a:pt x="542036" y="5843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57143" y="5282701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09" h="81914">
                <a:moveTo>
                  <a:pt x="55867" y="0"/>
                </a:moveTo>
                <a:lnTo>
                  <a:pt x="0" y="51816"/>
                </a:lnTo>
                <a:lnTo>
                  <a:pt x="79743" y="81775"/>
                </a:lnTo>
                <a:lnTo>
                  <a:pt x="55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064952" y="3721227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4408" y="389801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25427" y="538651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4883" y="556329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16140" y="534206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00340" y="4395914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19795" y="457269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50627" y="4172077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(0,1)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99977" y="5837504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(1,2)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71777" y="4037355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(3,4)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60704" y="3226282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(1,4)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16054" y="2686481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(0,4)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35595" y="5518848"/>
            <a:ext cx="751205" cy="57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8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5367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(2,3)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14700" y="3130295"/>
            <a:ext cx="1417319" cy="614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63391" y="3159429"/>
            <a:ext cx="1315173" cy="516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63386" y="3159422"/>
            <a:ext cx="1315720" cy="516255"/>
          </a:xfrm>
          <a:custGeom>
            <a:avLst/>
            <a:gdLst/>
            <a:ahLst/>
            <a:cxnLst/>
            <a:rect l="l" t="t" r="r" b="b"/>
            <a:pathLst>
              <a:path w="1315720" h="516254">
                <a:moveTo>
                  <a:pt x="0" y="365671"/>
                </a:moveTo>
                <a:lnTo>
                  <a:pt x="969479" y="75272"/>
                </a:lnTo>
                <a:lnTo>
                  <a:pt x="946924" y="0"/>
                </a:lnTo>
                <a:lnTo>
                  <a:pt x="1315173" y="53759"/>
                </a:lnTo>
                <a:lnTo>
                  <a:pt x="1037120" y="301104"/>
                </a:lnTo>
                <a:lnTo>
                  <a:pt x="1014577" y="225831"/>
                </a:lnTo>
                <a:lnTo>
                  <a:pt x="45097" y="516229"/>
                </a:lnTo>
                <a:lnTo>
                  <a:pt x="0" y="365671"/>
                </a:lnTo>
                <a:close/>
              </a:path>
            </a:pathLst>
          </a:custGeom>
          <a:ln w="9525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69861" y="3023482"/>
            <a:ext cx="873125" cy="389890"/>
          </a:xfrm>
          <a:custGeom>
            <a:avLst/>
            <a:gdLst/>
            <a:ahLst/>
            <a:cxnLst/>
            <a:rect l="l" t="t" r="r" b="b"/>
            <a:pathLst>
              <a:path w="873125" h="389889">
                <a:moveTo>
                  <a:pt x="56565" y="162623"/>
                </a:moveTo>
                <a:lnTo>
                  <a:pt x="51523" y="163906"/>
                </a:lnTo>
                <a:lnTo>
                  <a:pt x="23596" y="342366"/>
                </a:lnTo>
                <a:lnTo>
                  <a:pt x="21689" y="353184"/>
                </a:lnTo>
                <a:lnTo>
                  <a:pt x="0" y="384289"/>
                </a:lnTo>
                <a:lnTo>
                  <a:pt x="1358" y="389623"/>
                </a:lnTo>
                <a:lnTo>
                  <a:pt x="62953" y="373989"/>
                </a:lnTo>
                <a:lnTo>
                  <a:pt x="62056" y="370458"/>
                </a:lnTo>
                <a:lnTo>
                  <a:pt x="45491" y="370458"/>
                </a:lnTo>
                <a:lnTo>
                  <a:pt x="38671" y="367372"/>
                </a:lnTo>
                <a:lnTo>
                  <a:pt x="36588" y="365124"/>
                </a:lnTo>
                <a:lnTo>
                  <a:pt x="34886" y="358381"/>
                </a:lnTo>
                <a:lnTo>
                  <a:pt x="35077" y="352297"/>
                </a:lnTo>
                <a:lnTo>
                  <a:pt x="41846" y="309625"/>
                </a:lnTo>
                <a:lnTo>
                  <a:pt x="88364" y="297814"/>
                </a:lnTo>
                <a:lnTo>
                  <a:pt x="43611" y="297814"/>
                </a:lnTo>
                <a:lnTo>
                  <a:pt x="57569" y="210121"/>
                </a:lnTo>
                <a:lnTo>
                  <a:pt x="92300" y="210121"/>
                </a:lnTo>
                <a:lnTo>
                  <a:pt x="56565" y="162623"/>
                </a:lnTo>
                <a:close/>
              </a:path>
              <a:path w="873125" h="389889">
                <a:moveTo>
                  <a:pt x="61594" y="368642"/>
                </a:moveTo>
                <a:lnTo>
                  <a:pt x="51993" y="370370"/>
                </a:lnTo>
                <a:lnTo>
                  <a:pt x="45491" y="370458"/>
                </a:lnTo>
                <a:lnTo>
                  <a:pt x="62056" y="370458"/>
                </a:lnTo>
                <a:lnTo>
                  <a:pt x="61594" y="368642"/>
                </a:lnTo>
                <a:close/>
              </a:path>
              <a:path w="873125" h="389889">
                <a:moveTo>
                  <a:pt x="152695" y="290398"/>
                </a:moveTo>
                <a:lnTo>
                  <a:pt x="117576" y="290398"/>
                </a:lnTo>
                <a:lnTo>
                  <a:pt x="142709" y="323684"/>
                </a:lnTo>
                <a:lnTo>
                  <a:pt x="146342" y="329882"/>
                </a:lnTo>
                <a:lnTo>
                  <a:pt x="148221" y="337286"/>
                </a:lnTo>
                <a:lnTo>
                  <a:pt x="147535" y="340321"/>
                </a:lnTo>
                <a:lnTo>
                  <a:pt x="143167" y="346138"/>
                </a:lnTo>
                <a:lnTo>
                  <a:pt x="138239" y="348767"/>
                </a:lnTo>
                <a:lnTo>
                  <a:pt x="130543" y="351142"/>
                </a:lnTo>
                <a:lnTo>
                  <a:pt x="131902" y="356476"/>
                </a:lnTo>
                <a:lnTo>
                  <a:pt x="209067" y="336880"/>
                </a:lnTo>
                <a:lnTo>
                  <a:pt x="208111" y="333082"/>
                </a:lnTo>
                <a:lnTo>
                  <a:pt x="199618" y="333082"/>
                </a:lnTo>
                <a:lnTo>
                  <a:pt x="192836" y="332473"/>
                </a:lnTo>
                <a:lnTo>
                  <a:pt x="165976" y="308051"/>
                </a:lnTo>
                <a:lnTo>
                  <a:pt x="152695" y="290398"/>
                </a:lnTo>
                <a:close/>
              </a:path>
              <a:path w="873125" h="389889">
                <a:moveTo>
                  <a:pt x="220052" y="286029"/>
                </a:moveTo>
                <a:lnTo>
                  <a:pt x="215290" y="287235"/>
                </a:lnTo>
                <a:lnTo>
                  <a:pt x="227266" y="334403"/>
                </a:lnTo>
                <a:lnTo>
                  <a:pt x="232028" y="333197"/>
                </a:lnTo>
                <a:lnTo>
                  <a:pt x="232638" y="330377"/>
                </a:lnTo>
                <a:lnTo>
                  <a:pt x="234060" y="328688"/>
                </a:lnTo>
                <a:lnTo>
                  <a:pt x="238290" y="327609"/>
                </a:lnTo>
                <a:lnTo>
                  <a:pt x="241007" y="327431"/>
                </a:lnTo>
                <a:lnTo>
                  <a:pt x="254529" y="327431"/>
                </a:lnTo>
                <a:lnTo>
                  <a:pt x="259957" y="327098"/>
                </a:lnTo>
                <a:lnTo>
                  <a:pt x="289355" y="317408"/>
                </a:lnTo>
                <a:lnTo>
                  <a:pt x="264287" y="317408"/>
                </a:lnTo>
                <a:lnTo>
                  <a:pt x="257243" y="317153"/>
                </a:lnTo>
                <a:lnTo>
                  <a:pt x="224936" y="294873"/>
                </a:lnTo>
                <a:lnTo>
                  <a:pt x="220052" y="286029"/>
                </a:lnTo>
                <a:close/>
              </a:path>
              <a:path w="873125" h="389889">
                <a:moveTo>
                  <a:pt x="207721" y="331533"/>
                </a:moveTo>
                <a:lnTo>
                  <a:pt x="199618" y="333082"/>
                </a:lnTo>
                <a:lnTo>
                  <a:pt x="208111" y="333082"/>
                </a:lnTo>
                <a:lnTo>
                  <a:pt x="207721" y="331533"/>
                </a:lnTo>
                <a:close/>
              </a:path>
              <a:path w="873125" h="389889">
                <a:moveTo>
                  <a:pt x="254529" y="327431"/>
                </a:moveTo>
                <a:lnTo>
                  <a:pt x="241007" y="327431"/>
                </a:lnTo>
                <a:lnTo>
                  <a:pt x="244424" y="327583"/>
                </a:lnTo>
                <a:lnTo>
                  <a:pt x="252475" y="327557"/>
                </a:lnTo>
                <a:lnTo>
                  <a:pt x="254529" y="327431"/>
                </a:lnTo>
                <a:close/>
              </a:path>
              <a:path w="873125" h="389889">
                <a:moveTo>
                  <a:pt x="243509" y="184505"/>
                </a:moveTo>
                <a:lnTo>
                  <a:pt x="205587" y="204622"/>
                </a:lnTo>
                <a:lnTo>
                  <a:pt x="200166" y="227469"/>
                </a:lnTo>
                <a:lnTo>
                  <a:pt x="201333" y="234734"/>
                </a:lnTo>
                <a:lnTo>
                  <a:pt x="234433" y="263007"/>
                </a:lnTo>
                <a:lnTo>
                  <a:pt x="256121" y="268176"/>
                </a:lnTo>
                <a:lnTo>
                  <a:pt x="265115" y="270700"/>
                </a:lnTo>
                <a:lnTo>
                  <a:pt x="290182" y="296163"/>
                </a:lnTo>
                <a:lnTo>
                  <a:pt x="289280" y="301383"/>
                </a:lnTo>
                <a:lnTo>
                  <a:pt x="282892" y="311289"/>
                </a:lnTo>
                <a:lnTo>
                  <a:pt x="277977" y="314617"/>
                </a:lnTo>
                <a:lnTo>
                  <a:pt x="271348" y="316293"/>
                </a:lnTo>
                <a:lnTo>
                  <a:pt x="264287" y="317408"/>
                </a:lnTo>
                <a:lnTo>
                  <a:pt x="289355" y="317408"/>
                </a:lnTo>
                <a:lnTo>
                  <a:pt x="308498" y="282367"/>
                </a:lnTo>
                <a:lnTo>
                  <a:pt x="307174" y="273570"/>
                </a:lnTo>
                <a:lnTo>
                  <a:pt x="268325" y="243357"/>
                </a:lnTo>
                <a:lnTo>
                  <a:pt x="234403" y="236359"/>
                </a:lnTo>
                <a:lnTo>
                  <a:pt x="227291" y="233718"/>
                </a:lnTo>
                <a:lnTo>
                  <a:pt x="223304" y="230530"/>
                </a:lnTo>
                <a:lnTo>
                  <a:pt x="219252" y="227469"/>
                </a:lnTo>
                <a:lnTo>
                  <a:pt x="216534" y="223240"/>
                </a:lnTo>
                <a:lnTo>
                  <a:pt x="214071" y="213525"/>
                </a:lnTo>
                <a:lnTo>
                  <a:pt x="215137" y="209067"/>
                </a:lnTo>
                <a:lnTo>
                  <a:pt x="221602" y="199847"/>
                </a:lnTo>
                <a:lnTo>
                  <a:pt x="226580" y="196684"/>
                </a:lnTo>
                <a:lnTo>
                  <a:pt x="242163" y="192735"/>
                </a:lnTo>
                <a:lnTo>
                  <a:pt x="276046" y="192735"/>
                </a:lnTo>
                <a:lnTo>
                  <a:pt x="274091" y="185038"/>
                </a:lnTo>
                <a:lnTo>
                  <a:pt x="256743" y="185038"/>
                </a:lnTo>
                <a:lnTo>
                  <a:pt x="243509" y="184505"/>
                </a:lnTo>
                <a:close/>
              </a:path>
              <a:path w="873125" h="389889">
                <a:moveTo>
                  <a:pt x="92300" y="210121"/>
                </a:moveTo>
                <a:lnTo>
                  <a:pt x="57569" y="210121"/>
                </a:lnTo>
                <a:lnTo>
                  <a:pt x="110832" y="280746"/>
                </a:lnTo>
                <a:lnTo>
                  <a:pt x="43611" y="297814"/>
                </a:lnTo>
                <a:lnTo>
                  <a:pt x="88364" y="297814"/>
                </a:lnTo>
                <a:lnTo>
                  <a:pt x="117576" y="290398"/>
                </a:lnTo>
                <a:lnTo>
                  <a:pt x="152695" y="290398"/>
                </a:lnTo>
                <a:lnTo>
                  <a:pt x="92300" y="210121"/>
                </a:lnTo>
                <a:close/>
              </a:path>
              <a:path w="873125" h="389889">
                <a:moveTo>
                  <a:pt x="276046" y="192735"/>
                </a:moveTo>
                <a:lnTo>
                  <a:pt x="242163" y="192735"/>
                </a:lnTo>
                <a:lnTo>
                  <a:pt x="250088" y="193433"/>
                </a:lnTo>
                <a:lnTo>
                  <a:pt x="257111" y="197065"/>
                </a:lnTo>
                <a:lnTo>
                  <a:pt x="262392" y="200697"/>
                </a:lnTo>
                <a:lnTo>
                  <a:pt x="267719" y="206122"/>
                </a:lnTo>
                <a:lnTo>
                  <a:pt x="273088" y="213341"/>
                </a:lnTo>
                <a:lnTo>
                  <a:pt x="278498" y="222351"/>
                </a:lnTo>
                <a:lnTo>
                  <a:pt x="283260" y="221145"/>
                </a:lnTo>
                <a:lnTo>
                  <a:pt x="276046" y="192735"/>
                </a:lnTo>
                <a:close/>
              </a:path>
              <a:path w="873125" h="389889">
                <a:moveTo>
                  <a:pt x="271830" y="176136"/>
                </a:moveTo>
                <a:lnTo>
                  <a:pt x="267068" y="177342"/>
                </a:lnTo>
                <a:lnTo>
                  <a:pt x="266509" y="179946"/>
                </a:lnTo>
                <a:lnTo>
                  <a:pt x="265874" y="181686"/>
                </a:lnTo>
                <a:lnTo>
                  <a:pt x="264490" y="183476"/>
                </a:lnTo>
                <a:lnTo>
                  <a:pt x="263372" y="184124"/>
                </a:lnTo>
                <a:lnTo>
                  <a:pt x="260197" y="184924"/>
                </a:lnTo>
                <a:lnTo>
                  <a:pt x="256743" y="185038"/>
                </a:lnTo>
                <a:lnTo>
                  <a:pt x="274091" y="185038"/>
                </a:lnTo>
                <a:lnTo>
                  <a:pt x="271830" y="176136"/>
                </a:lnTo>
                <a:close/>
              </a:path>
              <a:path w="873125" h="389889">
                <a:moveTo>
                  <a:pt x="422576" y="166916"/>
                </a:moveTo>
                <a:lnTo>
                  <a:pt x="388543" y="166916"/>
                </a:lnTo>
                <a:lnTo>
                  <a:pt x="390804" y="167055"/>
                </a:lnTo>
                <a:lnTo>
                  <a:pt x="394855" y="168897"/>
                </a:lnTo>
                <a:lnTo>
                  <a:pt x="420789" y="259664"/>
                </a:lnTo>
                <a:lnTo>
                  <a:pt x="421741" y="264388"/>
                </a:lnTo>
                <a:lnTo>
                  <a:pt x="421554" y="269773"/>
                </a:lnTo>
                <a:lnTo>
                  <a:pt x="420509" y="272630"/>
                </a:lnTo>
                <a:lnTo>
                  <a:pt x="418490" y="274777"/>
                </a:lnTo>
                <a:lnTo>
                  <a:pt x="415759" y="277723"/>
                </a:lnTo>
                <a:lnTo>
                  <a:pt x="411022" y="280060"/>
                </a:lnTo>
                <a:lnTo>
                  <a:pt x="404291" y="281762"/>
                </a:lnTo>
                <a:lnTo>
                  <a:pt x="405612" y="286956"/>
                </a:lnTo>
                <a:lnTo>
                  <a:pt x="473265" y="269773"/>
                </a:lnTo>
                <a:lnTo>
                  <a:pt x="472406" y="266395"/>
                </a:lnTo>
                <a:lnTo>
                  <a:pt x="461200" y="266395"/>
                </a:lnTo>
                <a:lnTo>
                  <a:pt x="453974" y="264540"/>
                </a:lnTo>
                <a:lnTo>
                  <a:pt x="451218" y="262940"/>
                </a:lnTo>
                <a:lnTo>
                  <a:pt x="446519" y="257378"/>
                </a:lnTo>
                <a:lnTo>
                  <a:pt x="444207" y="252082"/>
                </a:lnTo>
                <a:lnTo>
                  <a:pt x="426262" y="181444"/>
                </a:lnTo>
                <a:lnTo>
                  <a:pt x="428586" y="171234"/>
                </a:lnTo>
                <a:lnTo>
                  <a:pt x="429290" y="169329"/>
                </a:lnTo>
                <a:lnTo>
                  <a:pt x="423189" y="169329"/>
                </a:lnTo>
                <a:lnTo>
                  <a:pt x="422576" y="166916"/>
                </a:lnTo>
                <a:close/>
              </a:path>
              <a:path w="873125" h="389889">
                <a:moveTo>
                  <a:pt x="471944" y="264579"/>
                </a:moveTo>
                <a:lnTo>
                  <a:pt x="465988" y="266103"/>
                </a:lnTo>
                <a:lnTo>
                  <a:pt x="461200" y="266395"/>
                </a:lnTo>
                <a:lnTo>
                  <a:pt x="472406" y="266395"/>
                </a:lnTo>
                <a:lnTo>
                  <a:pt x="471944" y="264579"/>
                </a:lnTo>
                <a:close/>
              </a:path>
              <a:path w="873125" h="389889">
                <a:moveTo>
                  <a:pt x="415645" y="139611"/>
                </a:moveTo>
                <a:lnTo>
                  <a:pt x="409587" y="141147"/>
                </a:lnTo>
                <a:lnTo>
                  <a:pt x="373735" y="167449"/>
                </a:lnTo>
                <a:lnTo>
                  <a:pt x="376491" y="172275"/>
                </a:lnTo>
                <a:lnTo>
                  <a:pt x="379869" y="169887"/>
                </a:lnTo>
                <a:lnTo>
                  <a:pt x="383057" y="168313"/>
                </a:lnTo>
                <a:lnTo>
                  <a:pt x="388543" y="166916"/>
                </a:lnTo>
                <a:lnTo>
                  <a:pt x="422576" y="166916"/>
                </a:lnTo>
                <a:lnTo>
                  <a:pt x="415645" y="139611"/>
                </a:lnTo>
                <a:close/>
              </a:path>
              <a:path w="873125" h="389889">
                <a:moveTo>
                  <a:pt x="454977" y="129628"/>
                </a:moveTo>
                <a:lnTo>
                  <a:pt x="423189" y="169329"/>
                </a:lnTo>
                <a:lnTo>
                  <a:pt x="429290" y="169329"/>
                </a:lnTo>
                <a:lnTo>
                  <a:pt x="431406" y="163601"/>
                </a:lnTo>
                <a:lnTo>
                  <a:pt x="434733" y="158559"/>
                </a:lnTo>
                <a:lnTo>
                  <a:pt x="436270" y="156133"/>
                </a:lnTo>
                <a:lnTo>
                  <a:pt x="437895" y="154685"/>
                </a:lnTo>
                <a:lnTo>
                  <a:pt x="441642" y="153733"/>
                </a:lnTo>
                <a:lnTo>
                  <a:pt x="470206" y="153733"/>
                </a:lnTo>
                <a:lnTo>
                  <a:pt x="472579" y="149567"/>
                </a:lnTo>
                <a:lnTo>
                  <a:pt x="473024" y="146075"/>
                </a:lnTo>
                <a:lnTo>
                  <a:pt x="470992" y="138099"/>
                </a:lnTo>
                <a:lnTo>
                  <a:pt x="468325" y="134810"/>
                </a:lnTo>
                <a:lnTo>
                  <a:pt x="459752" y="130124"/>
                </a:lnTo>
                <a:lnTo>
                  <a:pt x="454977" y="129628"/>
                </a:lnTo>
                <a:close/>
              </a:path>
              <a:path w="873125" h="389889">
                <a:moveTo>
                  <a:pt x="470206" y="153733"/>
                </a:moveTo>
                <a:lnTo>
                  <a:pt x="441642" y="153733"/>
                </a:lnTo>
                <a:lnTo>
                  <a:pt x="445173" y="154609"/>
                </a:lnTo>
                <a:lnTo>
                  <a:pt x="455218" y="159118"/>
                </a:lnTo>
                <a:lnTo>
                  <a:pt x="459422" y="159816"/>
                </a:lnTo>
                <a:lnTo>
                  <a:pt x="466242" y="158089"/>
                </a:lnTo>
                <a:lnTo>
                  <a:pt x="468896" y="156032"/>
                </a:lnTo>
                <a:lnTo>
                  <a:pt x="470206" y="153733"/>
                </a:lnTo>
                <a:close/>
              </a:path>
              <a:path w="873125" h="389889">
                <a:moveTo>
                  <a:pt x="555198" y="105688"/>
                </a:moveTo>
                <a:lnTo>
                  <a:pt x="518106" y="118730"/>
                </a:lnTo>
                <a:lnTo>
                  <a:pt x="494601" y="156946"/>
                </a:lnTo>
                <a:lnTo>
                  <a:pt x="492434" y="176441"/>
                </a:lnTo>
                <a:lnTo>
                  <a:pt x="492482" y="177628"/>
                </a:lnTo>
                <a:lnTo>
                  <a:pt x="504510" y="218160"/>
                </a:lnTo>
                <a:lnTo>
                  <a:pt x="533264" y="244585"/>
                </a:lnTo>
                <a:lnTo>
                  <a:pt x="560015" y="250458"/>
                </a:lnTo>
                <a:lnTo>
                  <a:pt x="574560" y="248348"/>
                </a:lnTo>
                <a:lnTo>
                  <a:pt x="583358" y="245500"/>
                </a:lnTo>
                <a:lnTo>
                  <a:pt x="591443" y="241604"/>
                </a:lnTo>
                <a:lnTo>
                  <a:pt x="597569" y="237494"/>
                </a:lnTo>
                <a:lnTo>
                  <a:pt x="568904" y="237494"/>
                </a:lnTo>
                <a:lnTo>
                  <a:pt x="559898" y="235605"/>
                </a:lnTo>
                <a:lnTo>
                  <a:pt x="528212" y="202576"/>
                </a:lnTo>
                <a:lnTo>
                  <a:pt x="515581" y="159875"/>
                </a:lnTo>
                <a:lnTo>
                  <a:pt x="515315" y="152582"/>
                </a:lnTo>
                <a:lnTo>
                  <a:pt x="515848" y="145948"/>
                </a:lnTo>
                <a:lnTo>
                  <a:pt x="546283" y="117337"/>
                </a:lnTo>
                <a:lnTo>
                  <a:pt x="592715" y="117337"/>
                </a:lnTo>
                <a:lnTo>
                  <a:pt x="582178" y="110965"/>
                </a:lnTo>
                <a:lnTo>
                  <a:pt x="569066" y="106714"/>
                </a:lnTo>
                <a:lnTo>
                  <a:pt x="555198" y="105688"/>
                </a:lnTo>
                <a:close/>
              </a:path>
              <a:path w="873125" h="389889">
                <a:moveTo>
                  <a:pt x="592715" y="117337"/>
                </a:moveTo>
                <a:lnTo>
                  <a:pt x="546283" y="117337"/>
                </a:lnTo>
                <a:lnTo>
                  <a:pt x="553823" y="118184"/>
                </a:lnTo>
                <a:lnTo>
                  <a:pt x="561098" y="120943"/>
                </a:lnTo>
                <a:lnTo>
                  <a:pt x="592142" y="160736"/>
                </a:lnTo>
                <a:lnTo>
                  <a:pt x="601138" y="201717"/>
                </a:lnTo>
                <a:lnTo>
                  <a:pt x="600555" y="211320"/>
                </a:lnTo>
                <a:lnTo>
                  <a:pt x="568904" y="237494"/>
                </a:lnTo>
                <a:lnTo>
                  <a:pt x="597569" y="237494"/>
                </a:lnTo>
                <a:lnTo>
                  <a:pt x="621944" y="197319"/>
                </a:lnTo>
                <a:lnTo>
                  <a:pt x="623735" y="177628"/>
                </a:lnTo>
                <a:lnTo>
                  <a:pt x="623058" y="168269"/>
                </a:lnTo>
                <a:lnTo>
                  <a:pt x="603855" y="126819"/>
                </a:lnTo>
                <a:lnTo>
                  <a:pt x="594537" y="118440"/>
                </a:lnTo>
                <a:lnTo>
                  <a:pt x="592715" y="117337"/>
                </a:lnTo>
                <a:close/>
              </a:path>
              <a:path w="873125" h="389889">
                <a:moveTo>
                  <a:pt x="702912" y="68172"/>
                </a:moveTo>
                <a:lnTo>
                  <a:pt x="665818" y="81214"/>
                </a:lnTo>
                <a:lnTo>
                  <a:pt x="642315" y="119430"/>
                </a:lnTo>
                <a:lnTo>
                  <a:pt x="640143" y="138925"/>
                </a:lnTo>
                <a:lnTo>
                  <a:pt x="640191" y="140114"/>
                </a:lnTo>
                <a:lnTo>
                  <a:pt x="652224" y="180644"/>
                </a:lnTo>
                <a:lnTo>
                  <a:pt x="680978" y="207071"/>
                </a:lnTo>
                <a:lnTo>
                  <a:pt x="707729" y="212953"/>
                </a:lnTo>
                <a:lnTo>
                  <a:pt x="722274" y="210845"/>
                </a:lnTo>
                <a:lnTo>
                  <a:pt x="731070" y="207990"/>
                </a:lnTo>
                <a:lnTo>
                  <a:pt x="739152" y="204092"/>
                </a:lnTo>
                <a:lnTo>
                  <a:pt x="745285" y="199979"/>
                </a:lnTo>
                <a:lnTo>
                  <a:pt x="716617" y="199979"/>
                </a:lnTo>
                <a:lnTo>
                  <a:pt x="707610" y="198089"/>
                </a:lnTo>
                <a:lnTo>
                  <a:pt x="675924" y="165065"/>
                </a:lnTo>
                <a:lnTo>
                  <a:pt x="663295" y="122359"/>
                </a:lnTo>
                <a:lnTo>
                  <a:pt x="663028" y="115066"/>
                </a:lnTo>
                <a:lnTo>
                  <a:pt x="663562" y="108432"/>
                </a:lnTo>
                <a:lnTo>
                  <a:pt x="693996" y="79823"/>
                </a:lnTo>
                <a:lnTo>
                  <a:pt x="740431" y="79823"/>
                </a:lnTo>
                <a:lnTo>
                  <a:pt x="729892" y="73449"/>
                </a:lnTo>
                <a:lnTo>
                  <a:pt x="716780" y="69199"/>
                </a:lnTo>
                <a:lnTo>
                  <a:pt x="702912" y="68172"/>
                </a:lnTo>
                <a:close/>
              </a:path>
              <a:path w="873125" h="389889">
                <a:moveTo>
                  <a:pt x="740431" y="79823"/>
                </a:moveTo>
                <a:lnTo>
                  <a:pt x="693996" y="79823"/>
                </a:lnTo>
                <a:lnTo>
                  <a:pt x="701536" y="80673"/>
                </a:lnTo>
                <a:lnTo>
                  <a:pt x="708812" y="83433"/>
                </a:lnTo>
                <a:lnTo>
                  <a:pt x="739856" y="123225"/>
                </a:lnTo>
                <a:lnTo>
                  <a:pt x="748852" y="164203"/>
                </a:lnTo>
                <a:lnTo>
                  <a:pt x="748268" y="173805"/>
                </a:lnTo>
                <a:lnTo>
                  <a:pt x="716617" y="199979"/>
                </a:lnTo>
                <a:lnTo>
                  <a:pt x="745285" y="199979"/>
                </a:lnTo>
                <a:lnTo>
                  <a:pt x="769658" y="159804"/>
                </a:lnTo>
                <a:lnTo>
                  <a:pt x="771381" y="141858"/>
                </a:lnTo>
                <a:lnTo>
                  <a:pt x="771362" y="138925"/>
                </a:lnTo>
                <a:lnTo>
                  <a:pt x="759140" y="98902"/>
                </a:lnTo>
                <a:lnTo>
                  <a:pt x="742251" y="80924"/>
                </a:lnTo>
                <a:lnTo>
                  <a:pt x="740431" y="79823"/>
                </a:lnTo>
                <a:close/>
              </a:path>
              <a:path w="873125" h="389889">
                <a:moveTo>
                  <a:pt x="814830" y="59562"/>
                </a:moveTo>
                <a:lnTo>
                  <a:pt x="789495" y="59562"/>
                </a:lnTo>
                <a:lnTo>
                  <a:pt x="814476" y="157937"/>
                </a:lnTo>
                <a:lnTo>
                  <a:pt x="841997" y="178434"/>
                </a:lnTo>
                <a:lnTo>
                  <a:pt x="852957" y="175653"/>
                </a:lnTo>
                <a:lnTo>
                  <a:pt x="858710" y="171653"/>
                </a:lnTo>
                <a:lnTo>
                  <a:pt x="863650" y="165341"/>
                </a:lnTo>
                <a:lnTo>
                  <a:pt x="866984" y="160226"/>
                </a:lnTo>
                <a:lnTo>
                  <a:pt x="867693" y="158622"/>
                </a:lnTo>
                <a:lnTo>
                  <a:pt x="849871" y="158622"/>
                </a:lnTo>
                <a:lnTo>
                  <a:pt x="846340" y="157937"/>
                </a:lnTo>
                <a:lnTo>
                  <a:pt x="839927" y="153212"/>
                </a:lnTo>
                <a:lnTo>
                  <a:pt x="837234" y="147764"/>
                </a:lnTo>
                <a:lnTo>
                  <a:pt x="814830" y="59562"/>
                </a:lnTo>
                <a:close/>
              </a:path>
              <a:path w="873125" h="389889">
                <a:moveTo>
                  <a:pt x="872528" y="140436"/>
                </a:moveTo>
                <a:lnTo>
                  <a:pt x="866901" y="141858"/>
                </a:lnTo>
                <a:lnTo>
                  <a:pt x="866241" y="146126"/>
                </a:lnTo>
                <a:lnTo>
                  <a:pt x="864679" y="149618"/>
                </a:lnTo>
                <a:lnTo>
                  <a:pt x="859713" y="155079"/>
                </a:lnTo>
                <a:lnTo>
                  <a:pt x="856894" y="156844"/>
                </a:lnTo>
                <a:lnTo>
                  <a:pt x="849871" y="158622"/>
                </a:lnTo>
                <a:lnTo>
                  <a:pt x="867693" y="158622"/>
                </a:lnTo>
                <a:lnTo>
                  <a:pt x="869575" y="154370"/>
                </a:lnTo>
                <a:lnTo>
                  <a:pt x="871424" y="147764"/>
                </a:lnTo>
                <a:lnTo>
                  <a:pt x="872528" y="140436"/>
                </a:lnTo>
                <a:close/>
              </a:path>
              <a:path w="873125" h="389889">
                <a:moveTo>
                  <a:pt x="799706" y="0"/>
                </a:moveTo>
                <a:lnTo>
                  <a:pt x="795235" y="1130"/>
                </a:lnTo>
                <a:lnTo>
                  <a:pt x="793749" y="11849"/>
                </a:lnTo>
                <a:lnTo>
                  <a:pt x="792378" y="19316"/>
                </a:lnTo>
                <a:lnTo>
                  <a:pt x="772121" y="56654"/>
                </a:lnTo>
                <a:lnTo>
                  <a:pt x="767372" y="60109"/>
                </a:lnTo>
                <a:lnTo>
                  <a:pt x="768578" y="64871"/>
                </a:lnTo>
                <a:lnTo>
                  <a:pt x="789495" y="59562"/>
                </a:lnTo>
                <a:lnTo>
                  <a:pt x="814830" y="59562"/>
                </a:lnTo>
                <a:lnTo>
                  <a:pt x="813295" y="53517"/>
                </a:lnTo>
                <a:lnTo>
                  <a:pt x="844168" y="45681"/>
                </a:lnTo>
                <a:lnTo>
                  <a:pt x="843594" y="43421"/>
                </a:lnTo>
                <a:lnTo>
                  <a:pt x="810729" y="43421"/>
                </a:lnTo>
                <a:lnTo>
                  <a:pt x="799706" y="0"/>
                </a:lnTo>
                <a:close/>
              </a:path>
              <a:path w="873125" h="389889">
                <a:moveTo>
                  <a:pt x="841603" y="35585"/>
                </a:moveTo>
                <a:lnTo>
                  <a:pt x="810729" y="43421"/>
                </a:lnTo>
                <a:lnTo>
                  <a:pt x="843594" y="43421"/>
                </a:lnTo>
                <a:lnTo>
                  <a:pt x="841603" y="3558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100002" y="3003613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76328" y="3991330"/>
            <a:ext cx="64198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6830">
              <a:lnSpc>
                <a:spcPts val="286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(1,3)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865"/>
              </a:lnSpc>
            </a:pPr>
            <a:r>
              <a:rPr dirty="0" sz="2400"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46480" y="3543414"/>
            <a:ext cx="193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60140" y="5027676"/>
            <a:ext cx="142367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Computing 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post</a:t>
            </a:r>
            <a:r>
              <a:rPr dirty="0" sz="2000" spc="-10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1856" y="413004"/>
            <a:ext cx="7188707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34554" y="413004"/>
            <a:ext cx="2034539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72794" y="561368"/>
            <a:ext cx="75971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Arithmetic Expression</a:t>
            </a:r>
            <a:r>
              <a:rPr dirty="0" spc="-35"/>
              <a:t> </a:t>
            </a:r>
            <a:r>
              <a:rPr dirty="0" spc="-90"/>
              <a:t>Tree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052" y="1813383"/>
            <a:ext cx="74295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 core procedure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15" b="1">
                <a:solidFill>
                  <a:srgbClr val="FF0000"/>
                </a:solidFill>
                <a:latin typeface="Palatino Linotype"/>
                <a:cs typeface="Palatino Linotype"/>
              </a:rPr>
              <a:t>extractOrder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fills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multiOrder array for subproblem </a:t>
            </a:r>
            <a:r>
              <a:rPr dirty="0" sz="2400" spc="-25" b="1">
                <a:solidFill>
                  <a:srgbClr val="3E3E3E"/>
                </a:solidFill>
                <a:latin typeface="Palatino Linotype"/>
                <a:cs typeface="Palatino Linotype"/>
              </a:rPr>
              <a:t>(low,high),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using  informations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1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40" b="1">
                <a:solidFill>
                  <a:srgbClr val="3E3E3E"/>
                </a:solidFill>
                <a:latin typeface="Palatino Linotype"/>
                <a:cs typeface="Palatino Linotype"/>
              </a:rPr>
              <a:t>array.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552" y="3187950"/>
            <a:ext cx="5903595" cy="287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</a:pPr>
            <a:r>
              <a:rPr dirty="0" sz="2400" spc="-15" b="1">
                <a:solidFill>
                  <a:srgbClr val="FF0000"/>
                </a:solidFill>
                <a:latin typeface="Palatino Linotype"/>
                <a:cs typeface="Palatino Linotype"/>
              </a:rPr>
              <a:t>extractOrder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last,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multOrder)</a:t>
            </a:r>
            <a:endParaRPr sz="2400">
              <a:latin typeface="Palatino Linotype"/>
              <a:cs typeface="Palatino Linotype"/>
            </a:endParaRPr>
          </a:p>
          <a:p>
            <a:pPr marL="304800">
              <a:lnSpc>
                <a:spcPct val="100000"/>
              </a:lnSpc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k;</a:t>
            </a:r>
            <a:endParaRPr sz="2400">
              <a:latin typeface="Palatino Linotype"/>
              <a:cs typeface="Palatino Linotype"/>
            </a:endParaRPr>
          </a:p>
          <a:p>
            <a:pPr marL="609600" marR="2800985" indent="-304800">
              <a:lnSpc>
                <a:spcPct val="100000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(high-low&gt;1)  k=last[low][high];</a:t>
            </a:r>
            <a:endParaRPr sz="2400">
              <a:latin typeface="Palatino Linotype"/>
              <a:cs typeface="Palatino Linotype"/>
            </a:endParaRPr>
          </a:p>
          <a:p>
            <a:pPr marL="608965">
              <a:lnSpc>
                <a:spcPct val="100000"/>
              </a:lnSpc>
            </a:pP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extractOrder(low,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k,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last,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multOrder);  extractOrder(k, high,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last,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multOrder);  multOrder[multOrderNext]=k;  multOrderNext++;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31" y="2970276"/>
            <a:ext cx="7245350" cy="3508375"/>
          </a:xfrm>
          <a:custGeom>
            <a:avLst/>
            <a:gdLst/>
            <a:ahLst/>
            <a:cxnLst/>
            <a:rect l="l" t="t" r="r" b="b"/>
            <a:pathLst>
              <a:path w="7245350" h="3508375">
                <a:moveTo>
                  <a:pt x="0" y="0"/>
                </a:moveTo>
                <a:lnTo>
                  <a:pt x="7245096" y="0"/>
                </a:lnTo>
                <a:lnTo>
                  <a:pt x="7245096" y="3508248"/>
                </a:lnTo>
                <a:lnTo>
                  <a:pt x="0" y="3508248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672" y="384047"/>
            <a:ext cx="82936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611" y="532767"/>
            <a:ext cx="749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Getting the Optimal</a:t>
            </a:r>
            <a:r>
              <a:rPr dirty="0" spc="-10"/>
              <a:t> </a:t>
            </a:r>
            <a:r>
              <a:rPr dirty="0" spc="-5"/>
              <a:t>Order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11102" y="4252990"/>
            <a:ext cx="3486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Just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a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post-order</a:t>
            </a:r>
            <a:r>
              <a:rPr dirty="0" sz="2400" spc="-5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traversal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001" y="6043690"/>
            <a:ext cx="3075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initialized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in the</a:t>
            </a: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wrapper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2221" y="6005880"/>
            <a:ext cx="704850" cy="229235"/>
          </a:xfrm>
          <a:custGeom>
            <a:avLst/>
            <a:gdLst/>
            <a:ahLst/>
            <a:cxnLst/>
            <a:rect l="l" t="t" r="r" b="b"/>
            <a:pathLst>
              <a:path w="704850" h="229235">
                <a:moveTo>
                  <a:pt x="704646" y="22880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1820" y="5973565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5" h="73025">
                <a:moveTo>
                  <a:pt x="84239" y="0"/>
                </a:moveTo>
                <a:lnTo>
                  <a:pt x="0" y="12699"/>
                </a:lnTo>
                <a:lnTo>
                  <a:pt x="60706" y="72478"/>
                </a:lnTo>
                <a:lnTo>
                  <a:pt x="8423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797989"/>
            <a:ext cx="6926580" cy="385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2000" b="1">
                <a:latin typeface="Palatino Linotype"/>
                <a:cs typeface="Palatino Linotype"/>
              </a:rPr>
              <a:t>float </a:t>
            </a:r>
            <a:r>
              <a:rPr dirty="0" sz="2000" spc="-5">
                <a:latin typeface="Palatino Linotype"/>
                <a:cs typeface="Palatino Linotype"/>
              </a:rPr>
              <a:t>matrixOrder </a:t>
            </a:r>
            <a:r>
              <a:rPr dirty="0" sz="2000">
                <a:latin typeface="Palatino Linotype"/>
                <a:cs typeface="Palatino Linotype"/>
              </a:rPr>
              <a:t>(</a:t>
            </a:r>
            <a:r>
              <a:rPr dirty="0" sz="2000" b="1">
                <a:latin typeface="Palatino Linotype"/>
                <a:cs typeface="Palatino Linotype"/>
              </a:rPr>
              <a:t>int </a:t>
            </a:r>
            <a:r>
              <a:rPr dirty="0" sz="2000">
                <a:latin typeface="Palatino Linotype"/>
                <a:cs typeface="Palatino Linotype"/>
              </a:rPr>
              <a:t>[ ] </a:t>
            </a:r>
            <a:r>
              <a:rPr dirty="0" sz="2000" spc="-5">
                <a:latin typeface="Palatino Linotype"/>
                <a:cs typeface="Palatino Linotype"/>
              </a:rPr>
              <a:t>dim, </a:t>
            </a:r>
            <a:r>
              <a:rPr dirty="0" sz="2000" b="1">
                <a:latin typeface="Palatino Linotype"/>
                <a:cs typeface="Palatino Linotype"/>
              </a:rPr>
              <a:t>int </a:t>
            </a:r>
            <a:r>
              <a:rPr dirty="0" sz="2000" spc="-5">
                <a:latin typeface="Palatino Linotype"/>
                <a:cs typeface="Palatino Linotype"/>
              </a:rPr>
              <a:t>n, </a:t>
            </a:r>
            <a:r>
              <a:rPr dirty="0" sz="2000" b="1">
                <a:latin typeface="Palatino Linotype"/>
                <a:cs typeface="Palatino Linotype"/>
              </a:rPr>
              <a:t>int </a:t>
            </a:r>
            <a:r>
              <a:rPr dirty="0" sz="2000">
                <a:latin typeface="Palatino Linotype"/>
                <a:cs typeface="Palatino Linotype"/>
              </a:rPr>
              <a:t>[ ] </a:t>
            </a:r>
            <a:r>
              <a:rPr dirty="0" sz="2000" spc="-5">
                <a:latin typeface="Palatino Linotype"/>
                <a:cs typeface="Palatino Linotype"/>
              </a:rPr>
              <a:t>multOrder</a:t>
            </a:r>
            <a:r>
              <a:rPr dirty="0" sz="2000" spc="39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2540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Palatino Linotype"/>
                <a:cs typeface="Palatino Linotype"/>
              </a:rPr>
              <a:t>int </a:t>
            </a:r>
            <a:r>
              <a:rPr dirty="0" sz="2000">
                <a:latin typeface="Palatino Linotype"/>
                <a:cs typeface="Palatino Linotype"/>
              </a:rPr>
              <a:t>[ ] last; </a:t>
            </a:r>
            <a:r>
              <a:rPr dirty="0" sz="2000" b="1">
                <a:latin typeface="Palatino Linotype"/>
                <a:cs typeface="Palatino Linotype"/>
              </a:rPr>
              <a:t>float </a:t>
            </a:r>
            <a:r>
              <a:rPr dirty="0" sz="2000">
                <a:latin typeface="Palatino Linotype"/>
                <a:cs typeface="Palatino Linotype"/>
              </a:rPr>
              <a:t>[ ] </a:t>
            </a:r>
            <a:r>
              <a:rPr dirty="0" sz="2000" spc="-5">
                <a:latin typeface="Palatino Linotype"/>
                <a:cs typeface="Palatino Linotype"/>
              </a:rPr>
              <a:t>cost; </a:t>
            </a:r>
            <a:r>
              <a:rPr dirty="0" sz="2000" b="1">
                <a:latin typeface="Palatino Linotype"/>
                <a:cs typeface="Palatino Linotype"/>
              </a:rPr>
              <a:t>int </a:t>
            </a:r>
            <a:r>
              <a:rPr dirty="0" sz="2000" spc="-50">
                <a:latin typeface="Palatino Linotype"/>
                <a:cs typeface="Palatino Linotype"/>
              </a:rPr>
              <a:t>low, </a:t>
            </a:r>
            <a:r>
              <a:rPr dirty="0" sz="2000" spc="-5">
                <a:latin typeface="Palatino Linotype"/>
                <a:cs typeface="Palatino Linotype"/>
              </a:rPr>
              <a:t>high,</a:t>
            </a:r>
            <a:r>
              <a:rPr dirty="0" sz="2000" spc="-8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......</a:t>
            </a:r>
            <a:endParaRPr sz="2000">
              <a:latin typeface="Palatino Linotype"/>
              <a:cs typeface="Palatino Linotype"/>
            </a:endParaRPr>
          </a:p>
          <a:p>
            <a:pPr marL="254000">
              <a:lnSpc>
                <a:spcPct val="100000"/>
              </a:lnSpc>
              <a:spcBef>
                <a:spcPts val="490"/>
              </a:spcBef>
            </a:pPr>
            <a:r>
              <a:rPr dirty="0" sz="2000" b="1">
                <a:latin typeface="Palatino Linotype"/>
                <a:cs typeface="Palatino Linotype"/>
              </a:rPr>
              <a:t>for </a:t>
            </a:r>
            <a:r>
              <a:rPr dirty="0" sz="2000" spc="-5">
                <a:latin typeface="Palatino Linotype"/>
                <a:cs typeface="Palatino Linotype"/>
              </a:rPr>
              <a:t>(low=n-1; </a:t>
            </a:r>
            <a:r>
              <a:rPr dirty="0" sz="2000">
                <a:latin typeface="Palatino Linotype"/>
                <a:cs typeface="Palatino Linotype"/>
              </a:rPr>
              <a:t>low</a:t>
            </a:r>
            <a:r>
              <a:rPr dirty="0" sz="2000">
                <a:latin typeface="Symbol"/>
                <a:cs typeface="Symbol"/>
              </a:rPr>
              <a:t>≥</a:t>
            </a:r>
            <a:r>
              <a:rPr dirty="0" sz="2000">
                <a:latin typeface="Palatino Linotype"/>
                <a:cs typeface="Palatino Linotype"/>
              </a:rPr>
              <a:t>1;</a:t>
            </a:r>
            <a:r>
              <a:rPr dirty="0" sz="2000" spc="-8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low--)</a:t>
            </a:r>
            <a:endParaRPr sz="2000">
              <a:latin typeface="Palatino Linotype"/>
              <a:cs typeface="Palatino Linotype"/>
            </a:endParaRPr>
          </a:p>
          <a:p>
            <a:pPr marL="5073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Palatino Linotype"/>
                <a:cs typeface="Palatino Linotype"/>
              </a:rPr>
              <a:t>for </a:t>
            </a:r>
            <a:r>
              <a:rPr dirty="0" sz="2000">
                <a:latin typeface="Palatino Linotype"/>
                <a:cs typeface="Palatino Linotype"/>
              </a:rPr>
              <a:t>(high=low+1; high</a:t>
            </a:r>
            <a:r>
              <a:rPr dirty="0" sz="2000">
                <a:latin typeface="Symbol"/>
                <a:cs typeface="Symbol"/>
              </a:rPr>
              <a:t>≤</a:t>
            </a:r>
            <a:r>
              <a:rPr dirty="0" sz="2000">
                <a:latin typeface="Palatino Linotype"/>
                <a:cs typeface="Palatino Linotype"/>
              </a:rPr>
              <a:t>n;</a:t>
            </a:r>
            <a:r>
              <a:rPr dirty="0" sz="2000" spc="-8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high++)</a:t>
            </a:r>
            <a:endParaRPr sz="2000">
              <a:latin typeface="Palatino Linotype"/>
              <a:cs typeface="Palatino Linotype"/>
            </a:endParaRPr>
          </a:p>
          <a:p>
            <a:pPr marL="761365">
              <a:lnSpc>
                <a:spcPct val="100000"/>
              </a:lnSpc>
              <a:spcBef>
                <a:spcPts val="465"/>
              </a:spcBef>
            </a:pPr>
            <a:r>
              <a:rPr dirty="0" sz="2000">
                <a:latin typeface="Palatino Linotype"/>
                <a:cs typeface="Palatino Linotype"/>
              </a:rPr>
              <a:t>......</a:t>
            </a:r>
            <a:endParaRPr sz="2000">
              <a:latin typeface="Palatino Linotype"/>
              <a:cs typeface="Palatino Linotype"/>
            </a:endParaRPr>
          </a:p>
          <a:p>
            <a:pPr marL="761365">
              <a:lnSpc>
                <a:spcPct val="100000"/>
              </a:lnSpc>
              <a:spcBef>
                <a:spcPts val="495"/>
              </a:spcBef>
            </a:pPr>
            <a:r>
              <a:rPr dirty="0" sz="2000" b="1">
                <a:latin typeface="Palatino Linotype"/>
                <a:cs typeface="Palatino Linotype"/>
              </a:rPr>
              <a:t>for </a:t>
            </a:r>
            <a:r>
              <a:rPr dirty="0" sz="2000">
                <a:latin typeface="Palatino Linotype"/>
                <a:cs typeface="Palatino Linotype"/>
              </a:rPr>
              <a:t>(k=low+1; k</a:t>
            </a:r>
            <a:r>
              <a:rPr dirty="0" sz="2000">
                <a:latin typeface="Symbol"/>
                <a:cs typeface="Symbol"/>
              </a:rPr>
              <a:t>≤</a:t>
            </a:r>
            <a:r>
              <a:rPr dirty="0" sz="2000">
                <a:latin typeface="Palatino Linotype"/>
                <a:cs typeface="Palatino Linotype"/>
              </a:rPr>
              <a:t>high-1;</a:t>
            </a:r>
            <a:r>
              <a:rPr dirty="0" sz="2000" spc="-90">
                <a:latin typeface="Palatino Linotype"/>
                <a:cs typeface="Palatino Linotype"/>
              </a:rPr>
              <a:t> </a:t>
            </a:r>
            <a:r>
              <a:rPr dirty="0" sz="2000" spc="5">
                <a:latin typeface="Palatino Linotype"/>
                <a:cs typeface="Palatino Linotype"/>
              </a:rPr>
              <a:t>k++)</a:t>
            </a:r>
            <a:endParaRPr sz="2000">
              <a:latin typeface="Palatino Linotype"/>
              <a:cs typeface="Palatino Linotype"/>
            </a:endParaRPr>
          </a:p>
          <a:p>
            <a:pPr marR="701040" indent="1016000">
              <a:lnSpc>
                <a:spcPct val="100000"/>
              </a:lnSpc>
              <a:spcBef>
                <a:spcPts val="465"/>
              </a:spcBef>
            </a:pP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&lt;Computing all 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possible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multCost 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by</a:t>
            </a:r>
            <a:r>
              <a:rPr dirty="0" sz="2000" spc="-15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calling  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multCost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&gt;</a:t>
            </a:r>
            <a:endParaRPr sz="2000">
              <a:latin typeface="Palatino Linotype"/>
              <a:cs typeface="Palatino Linotype"/>
            </a:endParaRPr>
          </a:p>
          <a:p>
            <a:pPr marL="254000" indent="252729">
              <a:lnSpc>
                <a:spcPct val="120000"/>
              </a:lnSpc>
              <a:spcBef>
                <a:spcPts val="5"/>
              </a:spcBef>
            </a:pPr>
            <a:r>
              <a:rPr dirty="0" sz="2000" b="1">
                <a:solidFill>
                  <a:srgbClr val="336600"/>
                </a:solidFill>
                <a:latin typeface="Palatino Linotype"/>
                <a:cs typeface="Palatino Linotype"/>
              </a:rPr>
              <a:t>&lt;Filling the entries in </a:t>
            </a:r>
            <a:r>
              <a:rPr dirty="0" sz="2000" spc="-5" b="1">
                <a:solidFill>
                  <a:srgbClr val="336600"/>
                </a:solidFill>
                <a:latin typeface="Palatino Linotype"/>
                <a:cs typeface="Palatino Linotype"/>
              </a:rPr>
              <a:t>cost </a:t>
            </a:r>
            <a:r>
              <a:rPr dirty="0" sz="2000" b="1">
                <a:solidFill>
                  <a:srgbClr val="336600"/>
                </a:solidFill>
                <a:latin typeface="Palatino Linotype"/>
                <a:cs typeface="Palatino Linotype"/>
              </a:rPr>
              <a:t>and last (one entry for</a:t>
            </a:r>
            <a:r>
              <a:rPr dirty="0" sz="2000" spc="-204" b="1">
                <a:solidFill>
                  <a:srgbClr val="336600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36600"/>
                </a:solidFill>
                <a:latin typeface="Palatino Linotype"/>
                <a:cs typeface="Palatino Linotype"/>
              </a:rPr>
              <a:t>each)&gt;  </a:t>
            </a:r>
            <a:r>
              <a:rPr dirty="0" sz="2000" spc="-10" b="1">
                <a:solidFill>
                  <a:srgbClr val="FF0000"/>
                </a:solidFill>
                <a:latin typeface="Palatino Linotype"/>
                <a:cs typeface="Palatino Linotype"/>
              </a:rPr>
              <a:t>extractOrderWrap</a:t>
            </a:r>
            <a:r>
              <a:rPr dirty="0" sz="2000" spc="-10">
                <a:latin typeface="Palatino Linotype"/>
                <a:cs typeface="Palatino Linotype"/>
              </a:rPr>
              <a:t>(n, </a:t>
            </a:r>
            <a:r>
              <a:rPr dirty="0" sz="2000">
                <a:latin typeface="Palatino Linotype"/>
                <a:cs typeface="Palatino Linotype"/>
              </a:rPr>
              <a:t>last,</a:t>
            </a:r>
            <a:r>
              <a:rPr dirty="0" sz="2000" spc="-35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multOrder)</a:t>
            </a:r>
            <a:endParaRPr sz="2000">
              <a:latin typeface="Palatino Linotype"/>
              <a:cs typeface="Palatino Linotype"/>
            </a:endParaRPr>
          </a:p>
          <a:p>
            <a:pPr marL="254000">
              <a:lnSpc>
                <a:spcPct val="100000"/>
              </a:lnSpc>
              <a:spcBef>
                <a:spcPts val="475"/>
              </a:spcBef>
            </a:pPr>
            <a:r>
              <a:rPr dirty="0" sz="2000" b="1">
                <a:latin typeface="Palatino Linotype"/>
                <a:cs typeface="Palatino Linotype"/>
              </a:rPr>
              <a:t>return</a:t>
            </a:r>
            <a:r>
              <a:rPr dirty="0" sz="2000" spc="-40" b="1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cost[0][n];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29155"/>
            <a:ext cx="7620000" cy="4104640"/>
          </a:xfrm>
          <a:custGeom>
            <a:avLst/>
            <a:gdLst/>
            <a:ahLst/>
            <a:cxnLst/>
            <a:rect l="l" t="t" r="r" b="b"/>
            <a:pathLst>
              <a:path w="7620000" h="4104640">
                <a:moveTo>
                  <a:pt x="0" y="0"/>
                </a:moveTo>
                <a:lnTo>
                  <a:pt x="7620000" y="0"/>
                </a:lnTo>
                <a:lnTo>
                  <a:pt x="7620000" y="4104132"/>
                </a:lnTo>
                <a:lnTo>
                  <a:pt x="0" y="4104132"/>
                </a:lnTo>
                <a:lnTo>
                  <a:pt x="0" y="0"/>
                </a:lnTo>
                <a:close/>
              </a:path>
            </a:pathLst>
          </a:custGeom>
          <a:solidFill>
            <a:srgbClr val="2F5897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6396" y="384047"/>
            <a:ext cx="432968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7335" y="532767"/>
            <a:ext cx="35293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Calling</a:t>
            </a:r>
            <a:r>
              <a:rPr dirty="0" spc="-85"/>
              <a:t> </a:t>
            </a:r>
            <a:r>
              <a:rPr dirty="0"/>
              <a:t>Map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0831" y="996984"/>
            <a:ext cx="18757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Output, </a:t>
            </a:r>
            <a:r>
              <a:rPr dirty="0" sz="2000" spc="-5">
                <a:latin typeface="Calibri"/>
                <a:cs typeface="Calibri"/>
              </a:rPr>
              <a:t>passed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6029" y="1301884"/>
            <a:ext cx="13455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extractOrder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7221" y="1484375"/>
            <a:ext cx="588010" cy="139700"/>
          </a:xfrm>
          <a:custGeom>
            <a:avLst/>
            <a:gdLst/>
            <a:ahLst/>
            <a:cxnLst/>
            <a:rect l="l" t="t" r="r" b="b"/>
            <a:pathLst>
              <a:path w="588009" h="139700">
                <a:moveTo>
                  <a:pt x="587438" y="0"/>
                </a:moveTo>
                <a:lnTo>
                  <a:pt x="0" y="13928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5434" y="1583645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5354" y="0"/>
                </a:moveTo>
                <a:lnTo>
                  <a:pt x="0" y="54648"/>
                </a:lnTo>
                <a:lnTo>
                  <a:pt x="82931" y="74142"/>
                </a:lnTo>
                <a:lnTo>
                  <a:pt x="6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1928" y="1484375"/>
            <a:ext cx="1842770" cy="3399154"/>
          </a:xfrm>
          <a:custGeom>
            <a:avLst/>
            <a:gdLst/>
            <a:ahLst/>
            <a:cxnLst/>
            <a:rect l="l" t="t" r="r" b="b"/>
            <a:pathLst>
              <a:path w="1842770" h="3399154">
                <a:moveTo>
                  <a:pt x="1842731" y="0"/>
                </a:moveTo>
                <a:lnTo>
                  <a:pt x="0" y="33990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31662" y="4854137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2819" y="0"/>
                </a:moveTo>
                <a:lnTo>
                  <a:pt x="0" y="85153"/>
                </a:lnTo>
                <a:lnTo>
                  <a:pt x="69811" y="36309"/>
                </a:lnTo>
                <a:lnTo>
                  <a:pt x="2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86455" y="5431535"/>
            <a:ext cx="670559" cy="748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4272" y="5479403"/>
            <a:ext cx="534670" cy="612775"/>
          </a:xfrm>
          <a:custGeom>
            <a:avLst/>
            <a:gdLst/>
            <a:ahLst/>
            <a:cxnLst/>
            <a:rect l="l" t="t" r="r" b="b"/>
            <a:pathLst>
              <a:path w="534670" h="612775">
                <a:moveTo>
                  <a:pt x="4229" y="0"/>
                </a:moveTo>
                <a:lnTo>
                  <a:pt x="0" y="522490"/>
                </a:lnTo>
                <a:lnTo>
                  <a:pt x="355587" y="525360"/>
                </a:lnTo>
                <a:lnTo>
                  <a:pt x="354888" y="612457"/>
                </a:lnTo>
                <a:lnTo>
                  <a:pt x="534085" y="439737"/>
                </a:lnTo>
                <a:lnTo>
                  <a:pt x="445163" y="351205"/>
                </a:lnTo>
                <a:lnTo>
                  <a:pt x="356997" y="351205"/>
                </a:lnTo>
                <a:lnTo>
                  <a:pt x="179197" y="349770"/>
                </a:lnTo>
                <a:lnTo>
                  <a:pt x="182016" y="1435"/>
                </a:lnTo>
                <a:lnTo>
                  <a:pt x="4229" y="0"/>
                </a:lnTo>
                <a:close/>
              </a:path>
              <a:path w="534670" h="612775">
                <a:moveTo>
                  <a:pt x="357695" y="264121"/>
                </a:moveTo>
                <a:lnTo>
                  <a:pt x="356997" y="351205"/>
                </a:lnTo>
                <a:lnTo>
                  <a:pt x="445163" y="351205"/>
                </a:lnTo>
                <a:lnTo>
                  <a:pt x="357695" y="264121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54272" y="5479403"/>
            <a:ext cx="534670" cy="612775"/>
          </a:xfrm>
          <a:custGeom>
            <a:avLst/>
            <a:gdLst/>
            <a:ahLst/>
            <a:cxnLst/>
            <a:rect l="l" t="t" r="r" b="b"/>
            <a:pathLst>
              <a:path w="534670" h="612775">
                <a:moveTo>
                  <a:pt x="534085" y="439737"/>
                </a:moveTo>
                <a:lnTo>
                  <a:pt x="357695" y="264121"/>
                </a:lnTo>
                <a:lnTo>
                  <a:pt x="356997" y="351205"/>
                </a:lnTo>
                <a:lnTo>
                  <a:pt x="179197" y="349770"/>
                </a:lnTo>
                <a:lnTo>
                  <a:pt x="182016" y="1435"/>
                </a:lnTo>
                <a:lnTo>
                  <a:pt x="4229" y="0"/>
                </a:lnTo>
                <a:lnTo>
                  <a:pt x="0" y="522490"/>
                </a:lnTo>
                <a:lnTo>
                  <a:pt x="355587" y="525360"/>
                </a:lnTo>
                <a:lnTo>
                  <a:pt x="354888" y="612457"/>
                </a:lnTo>
                <a:lnTo>
                  <a:pt x="534085" y="439737"/>
                </a:lnTo>
                <a:close/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66159" y="5338571"/>
            <a:ext cx="5181600" cy="1066800"/>
          </a:xfrm>
          <a:custGeom>
            <a:avLst/>
            <a:gdLst/>
            <a:ahLst/>
            <a:cxnLst/>
            <a:rect l="l" t="t" r="r" b="b"/>
            <a:pathLst>
              <a:path w="5181600" h="1066800">
                <a:moveTo>
                  <a:pt x="0" y="0"/>
                </a:moveTo>
                <a:lnTo>
                  <a:pt x="5181599" y="0"/>
                </a:lnTo>
                <a:lnTo>
                  <a:pt x="5181599" y="1066799"/>
                </a:lnTo>
                <a:lnTo>
                  <a:pt x="0" y="10667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45603" y="5302595"/>
            <a:ext cx="4952365" cy="10623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extractOrder</a:t>
            </a:r>
            <a:r>
              <a:rPr dirty="0" sz="2000" spc="-10">
                <a:latin typeface="Times New Roman"/>
                <a:cs typeface="Times New Roman"/>
              </a:rPr>
              <a:t>(low, </a:t>
            </a:r>
            <a:r>
              <a:rPr dirty="0" sz="2000">
                <a:latin typeface="Times New Roman"/>
                <a:cs typeface="Times New Roman"/>
              </a:rPr>
              <a:t>high, </a:t>
            </a:r>
            <a:r>
              <a:rPr dirty="0" sz="2000" spc="-5">
                <a:latin typeface="Times New Roman"/>
                <a:cs typeface="Times New Roman"/>
              </a:rPr>
              <a:t>last,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multOrder)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0099CC"/>
                </a:solidFill>
                <a:latin typeface="Times New Roman"/>
                <a:cs typeface="Times New Roman"/>
              </a:rPr>
              <a:t>&lt;Whenever </a:t>
            </a:r>
            <a:r>
              <a:rPr dirty="0" sz="2000" spc="-15" b="1">
                <a:solidFill>
                  <a:srgbClr val="0099CC"/>
                </a:solidFill>
                <a:latin typeface="Times New Roman"/>
                <a:cs typeface="Times New Roman"/>
              </a:rPr>
              <a:t>high&gt;low, </a:t>
            </a:r>
            <a:r>
              <a:rPr dirty="0" sz="2000" b="1">
                <a:solidFill>
                  <a:srgbClr val="0099CC"/>
                </a:solidFill>
                <a:latin typeface="Times New Roman"/>
                <a:cs typeface="Times New Roman"/>
              </a:rPr>
              <a:t>call </a:t>
            </a:r>
            <a:r>
              <a:rPr dirty="0" sz="2000" spc="-5" b="1">
                <a:solidFill>
                  <a:srgbClr val="0099CC"/>
                </a:solidFill>
                <a:latin typeface="Times New Roman"/>
                <a:cs typeface="Times New Roman"/>
              </a:rPr>
              <a:t>recursively </a:t>
            </a:r>
            <a:r>
              <a:rPr dirty="0" sz="2000" b="1">
                <a:solidFill>
                  <a:srgbClr val="0099CC"/>
                </a:solidFill>
                <a:latin typeface="Times New Roman"/>
                <a:cs typeface="Times New Roman"/>
              </a:rPr>
              <a:t>on  </a:t>
            </a:r>
            <a:r>
              <a:rPr dirty="0" sz="2000" spc="-15" b="1">
                <a:solidFill>
                  <a:srgbClr val="0099CC"/>
                </a:solidFill>
                <a:latin typeface="Times New Roman"/>
                <a:cs typeface="Times New Roman"/>
              </a:rPr>
              <a:t>(low,k) </a:t>
            </a:r>
            <a:r>
              <a:rPr dirty="0" sz="2000" b="1">
                <a:solidFill>
                  <a:srgbClr val="0099CC"/>
                </a:solidFill>
                <a:latin typeface="Times New Roman"/>
                <a:cs typeface="Times New Roman"/>
              </a:rPr>
              <a:t>and (k,high) </a:t>
            </a:r>
            <a:r>
              <a:rPr dirty="0" sz="2000" spc="-10" b="1">
                <a:solidFill>
                  <a:srgbClr val="0099CC"/>
                </a:solidFill>
                <a:latin typeface="Times New Roman"/>
                <a:cs typeface="Times New Roman"/>
              </a:rPr>
              <a:t>where</a:t>
            </a:r>
            <a:r>
              <a:rPr dirty="0" sz="2000" spc="-90" b="1">
                <a:solidFill>
                  <a:srgbClr val="0099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99CC"/>
                </a:solidFill>
                <a:latin typeface="Times New Roman"/>
                <a:cs typeface="Times New Roman"/>
              </a:rPr>
              <a:t>k=last[low][high]&gt;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84047"/>
            <a:ext cx="41452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0415" y="384047"/>
            <a:ext cx="428091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2083" y="532767"/>
            <a:ext cx="67995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</a:t>
            </a:r>
            <a:r>
              <a:rPr dirty="0" spc="-30"/>
              <a:t> </a:t>
            </a:r>
            <a:r>
              <a:rPr dirty="0" spc="-5"/>
              <a:t>matrixOrder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64502" y="1680336"/>
            <a:ext cx="8084820" cy="3509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Main body: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3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layer of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loops</a:t>
            </a:r>
            <a:endParaRPr sz="3000">
              <a:latin typeface="Palatino Linotype"/>
              <a:cs typeface="Palatino Linotype"/>
            </a:endParaRPr>
          </a:p>
          <a:p>
            <a:pPr lvl="1" marL="756285" marR="143510" indent="-286385">
              <a:lnSpc>
                <a:spcPct val="100800"/>
              </a:lnSpc>
              <a:spcBef>
                <a:spcPts val="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Time: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innermost processing costs constant, which  is executed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times.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845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Space: extra space for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both in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56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Order extracting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299"/>
              </a:lnSpc>
              <a:spcBef>
                <a:spcPts val="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There 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 nodes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in 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arithmetic-expression tree.  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node, extractOrder is called once. Since non-  recursive cost for extractOrder is constant, so, the  complexity of extractOrder is in</a:t>
            </a:r>
            <a:r>
              <a:rPr dirty="0" sz="2400" spc="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40" y="384047"/>
            <a:ext cx="606247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0210" y="532767"/>
            <a:ext cx="52628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Binary </a:t>
            </a:r>
            <a:r>
              <a:rPr dirty="0"/>
              <a:t>Search</a:t>
            </a:r>
            <a:r>
              <a:rPr dirty="0" spc="-70"/>
              <a:t> </a:t>
            </a:r>
            <a:r>
              <a:rPr dirty="0" spc="-9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274320" y="4552188"/>
            <a:ext cx="2205227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5505" y="4600194"/>
            <a:ext cx="1746250" cy="403860"/>
          </a:xfrm>
          <a:custGeom>
            <a:avLst/>
            <a:gdLst/>
            <a:ahLst/>
            <a:cxnLst/>
            <a:rect l="l" t="t" r="r" b="b"/>
            <a:pathLst>
              <a:path w="1746250" h="403860">
                <a:moveTo>
                  <a:pt x="1228826" y="0"/>
                </a:moveTo>
                <a:lnTo>
                  <a:pt x="1228826" y="100964"/>
                </a:lnTo>
                <a:lnTo>
                  <a:pt x="0" y="100964"/>
                </a:lnTo>
                <a:lnTo>
                  <a:pt x="0" y="302894"/>
                </a:lnTo>
                <a:lnTo>
                  <a:pt x="1228826" y="302894"/>
                </a:lnTo>
                <a:lnTo>
                  <a:pt x="1228826" y="403859"/>
                </a:lnTo>
                <a:lnTo>
                  <a:pt x="1746224" y="201929"/>
                </a:lnTo>
                <a:lnTo>
                  <a:pt x="1228826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1487" y="4701159"/>
            <a:ext cx="129539" cy="201930"/>
          </a:xfrm>
          <a:custGeom>
            <a:avLst/>
            <a:gdLst/>
            <a:ahLst/>
            <a:cxnLst/>
            <a:rect l="l" t="t" r="r" b="b"/>
            <a:pathLst>
              <a:path w="129540" h="201929">
                <a:moveTo>
                  <a:pt x="0" y="201930"/>
                </a:moveTo>
                <a:lnTo>
                  <a:pt x="129349" y="201930"/>
                </a:lnTo>
                <a:lnTo>
                  <a:pt x="129349" y="0"/>
                </a:lnTo>
                <a:lnTo>
                  <a:pt x="0" y="0"/>
                </a:lnTo>
                <a:lnTo>
                  <a:pt x="0" y="20193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4472" y="4701159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64668">
            <a:solidFill>
              <a:srgbClr val="638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5505" y="4600194"/>
            <a:ext cx="1746250" cy="403860"/>
          </a:xfrm>
          <a:custGeom>
            <a:avLst/>
            <a:gdLst/>
            <a:ahLst/>
            <a:cxnLst/>
            <a:rect l="l" t="t" r="r" b="b"/>
            <a:pathLst>
              <a:path w="1746250" h="403860">
                <a:moveTo>
                  <a:pt x="1228826" y="0"/>
                </a:moveTo>
                <a:lnTo>
                  <a:pt x="1228826" y="100964"/>
                </a:lnTo>
                <a:lnTo>
                  <a:pt x="0" y="100964"/>
                </a:lnTo>
                <a:lnTo>
                  <a:pt x="0" y="302894"/>
                </a:lnTo>
                <a:lnTo>
                  <a:pt x="1228826" y="302894"/>
                </a:lnTo>
                <a:lnTo>
                  <a:pt x="1228826" y="403859"/>
                </a:lnTo>
                <a:lnTo>
                  <a:pt x="1746224" y="201929"/>
                </a:lnTo>
                <a:lnTo>
                  <a:pt x="1228826" y="0"/>
                </a:lnTo>
                <a:close/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1487" y="4701159"/>
            <a:ext cx="129539" cy="201930"/>
          </a:xfrm>
          <a:custGeom>
            <a:avLst/>
            <a:gdLst/>
            <a:ahLst/>
            <a:cxnLst/>
            <a:rect l="l" t="t" r="r" b="b"/>
            <a:pathLst>
              <a:path w="129540" h="201929">
                <a:moveTo>
                  <a:pt x="0" y="201930"/>
                </a:moveTo>
                <a:lnTo>
                  <a:pt x="129349" y="201930"/>
                </a:lnTo>
                <a:lnTo>
                  <a:pt x="129349" y="0"/>
                </a:lnTo>
                <a:lnTo>
                  <a:pt x="0" y="0"/>
                </a:lnTo>
                <a:lnTo>
                  <a:pt x="0" y="201930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138" y="4701159"/>
            <a:ext cx="64769" cy="201930"/>
          </a:xfrm>
          <a:custGeom>
            <a:avLst/>
            <a:gdLst/>
            <a:ahLst/>
            <a:cxnLst/>
            <a:rect l="l" t="t" r="r" b="b"/>
            <a:pathLst>
              <a:path w="64770" h="201929">
                <a:moveTo>
                  <a:pt x="0" y="201930"/>
                </a:moveTo>
                <a:lnTo>
                  <a:pt x="64668" y="201930"/>
                </a:lnTo>
                <a:lnTo>
                  <a:pt x="64668" y="0"/>
                </a:lnTo>
                <a:lnTo>
                  <a:pt x="0" y="0"/>
                </a:lnTo>
                <a:lnTo>
                  <a:pt x="0" y="201930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7305" y="1943861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3446" y="2754629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11215" y="196545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0941" y="277652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73305" y="2348483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5" h="350519">
                <a:moveTo>
                  <a:pt x="194678" y="0"/>
                </a:moveTo>
                <a:lnTo>
                  <a:pt x="0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42437" y="266875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746" y="0"/>
                </a:moveTo>
                <a:lnTo>
                  <a:pt x="0" y="85115"/>
                </a:lnTo>
                <a:lnTo>
                  <a:pt x="70332" y="37045"/>
                </a:lnTo>
                <a:lnTo>
                  <a:pt x="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37047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7047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6628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5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86628" y="333908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5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9303" y="3113532"/>
            <a:ext cx="67945" cy="167005"/>
          </a:xfrm>
          <a:custGeom>
            <a:avLst/>
            <a:gdLst/>
            <a:ahLst/>
            <a:cxnLst/>
            <a:rect l="l" t="t" r="r" b="b"/>
            <a:pathLst>
              <a:path w="67945" h="167004">
                <a:moveTo>
                  <a:pt x="67576" y="0"/>
                </a:moveTo>
                <a:lnTo>
                  <a:pt x="0" y="166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18756" y="3254152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6680" y="84937"/>
                </a:lnTo>
                <a:lnTo>
                  <a:pt x="70624" y="28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42432" y="3159251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5" h="123189">
                <a:moveTo>
                  <a:pt x="0" y="0"/>
                </a:moveTo>
                <a:lnTo>
                  <a:pt x="61518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64190" y="3253889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68160" y="0"/>
                </a:moveTo>
                <a:lnTo>
                  <a:pt x="0" y="34074"/>
                </a:lnTo>
                <a:lnTo>
                  <a:pt x="68160" y="85191"/>
                </a:lnTo>
                <a:lnTo>
                  <a:pt x="6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09766" y="4194809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541453" y="421652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076" y="4593082"/>
            <a:ext cx="236474" cy="370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93457" y="5004053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171690" y="49817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99604" y="559003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2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9604" y="559003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6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2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54011" y="5403850"/>
            <a:ext cx="236474" cy="370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08164" y="5410200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90" h="129539">
                <a:moveTo>
                  <a:pt x="0" y="0"/>
                </a:moveTo>
                <a:lnTo>
                  <a:pt x="97396" y="1291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67504" y="5506252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60832" y="0"/>
                </a:moveTo>
                <a:lnTo>
                  <a:pt x="0" y="45885"/>
                </a:lnTo>
                <a:lnTo>
                  <a:pt x="76301" y="83781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14309" y="266471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54594" y="3069335"/>
            <a:ext cx="194945" cy="348615"/>
          </a:xfrm>
          <a:custGeom>
            <a:avLst/>
            <a:gdLst/>
            <a:ahLst/>
            <a:cxnLst/>
            <a:rect l="l" t="t" r="r" b="b"/>
            <a:pathLst>
              <a:path w="194945" h="348614">
                <a:moveTo>
                  <a:pt x="194589" y="0"/>
                </a:moveTo>
                <a:lnTo>
                  <a:pt x="0" y="3484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23633" y="3388090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4" h="85725">
                <a:moveTo>
                  <a:pt x="3886" y="0"/>
                </a:moveTo>
                <a:lnTo>
                  <a:pt x="0" y="85102"/>
                </a:lnTo>
                <a:lnTo>
                  <a:pt x="70421" y="37147"/>
                </a:lnTo>
                <a:lnTo>
                  <a:pt x="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53121" y="34297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5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5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1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486015" y="34069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5673" y="3782314"/>
            <a:ext cx="279146" cy="3279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21814" y="189966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6777" y="2576322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6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6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2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87546" y="3294126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17114" y="338556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209264" y="259735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48991" y="34069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20642" y="327187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26435" y="2214372"/>
            <a:ext cx="446405" cy="365760"/>
          </a:xfrm>
          <a:custGeom>
            <a:avLst/>
            <a:gdLst/>
            <a:ahLst/>
            <a:cxnLst/>
            <a:rect l="l" t="t" r="r" b="b"/>
            <a:pathLst>
              <a:path w="446405" h="365760">
                <a:moveTo>
                  <a:pt x="0" y="0"/>
                </a:moveTo>
                <a:lnTo>
                  <a:pt x="446163" y="365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38643" y="2542007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48260" y="0"/>
                </a:moveTo>
                <a:lnTo>
                  <a:pt x="0" y="58966"/>
                </a:lnTo>
                <a:lnTo>
                  <a:pt x="83096" y="77749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16973" y="2979420"/>
            <a:ext cx="194945" cy="350520"/>
          </a:xfrm>
          <a:custGeom>
            <a:avLst/>
            <a:gdLst/>
            <a:ahLst/>
            <a:cxnLst/>
            <a:rect l="l" t="t" r="r" b="b"/>
            <a:pathLst>
              <a:path w="194945" h="350520">
                <a:moveTo>
                  <a:pt x="194678" y="0"/>
                </a:moveTo>
                <a:lnTo>
                  <a:pt x="0" y="3498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86103" y="3299692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746" y="0"/>
                </a:moveTo>
                <a:lnTo>
                  <a:pt x="0" y="85115"/>
                </a:lnTo>
                <a:lnTo>
                  <a:pt x="70332" y="37045"/>
                </a:lnTo>
                <a:lnTo>
                  <a:pt x="3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35679" y="2889504"/>
            <a:ext cx="448309" cy="407034"/>
          </a:xfrm>
          <a:custGeom>
            <a:avLst/>
            <a:gdLst/>
            <a:ahLst/>
            <a:cxnLst/>
            <a:rect l="l" t="t" r="r" b="b"/>
            <a:pathLst>
              <a:path w="448310" h="407035">
                <a:moveTo>
                  <a:pt x="0" y="0"/>
                </a:moveTo>
                <a:lnTo>
                  <a:pt x="448284" y="406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48949" y="3259656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51219" y="0"/>
                </a:moveTo>
                <a:lnTo>
                  <a:pt x="0" y="56426"/>
                </a:lnTo>
                <a:lnTo>
                  <a:pt x="82029" y="79425"/>
                </a:lnTo>
                <a:lnTo>
                  <a:pt x="51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30267" y="3784091"/>
            <a:ext cx="188976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30423" y="3963923"/>
            <a:ext cx="188976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71444" y="3919728"/>
            <a:ext cx="188976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197102" y="2754629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69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57655" y="3107182"/>
            <a:ext cx="190753" cy="416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99029" y="378866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61518" y="0"/>
                </a:moveTo>
                <a:lnTo>
                  <a:pt x="0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70628" y="3883301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0" y="0"/>
                </a:moveTo>
                <a:lnTo>
                  <a:pt x="0" y="85191"/>
                </a:lnTo>
                <a:lnTo>
                  <a:pt x="68160" y="34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86100" y="3788664"/>
            <a:ext cx="61594" cy="123189"/>
          </a:xfrm>
          <a:custGeom>
            <a:avLst/>
            <a:gdLst/>
            <a:ahLst/>
            <a:cxnLst/>
            <a:rect l="l" t="t" r="r" b="b"/>
            <a:pathLst>
              <a:path w="61594" h="123189">
                <a:moveTo>
                  <a:pt x="0" y="0"/>
                </a:moveTo>
                <a:lnTo>
                  <a:pt x="61518" y="123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07858" y="3883301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68160" y="0"/>
                </a:moveTo>
                <a:lnTo>
                  <a:pt x="0" y="34074"/>
                </a:lnTo>
                <a:lnTo>
                  <a:pt x="68160" y="85191"/>
                </a:lnTo>
                <a:lnTo>
                  <a:pt x="68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28038" y="338404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215646"/>
                </a:moveTo>
                <a:lnTo>
                  <a:pt x="5695" y="166199"/>
                </a:lnTo>
                <a:lnTo>
                  <a:pt x="21918" y="120809"/>
                </a:lnTo>
                <a:lnTo>
                  <a:pt x="47374" y="80769"/>
                </a:lnTo>
                <a:lnTo>
                  <a:pt x="80769" y="47374"/>
                </a:lnTo>
                <a:lnTo>
                  <a:pt x="120809" y="21918"/>
                </a:lnTo>
                <a:lnTo>
                  <a:pt x="166199" y="5695"/>
                </a:lnTo>
                <a:lnTo>
                  <a:pt x="215646" y="0"/>
                </a:lnTo>
                <a:lnTo>
                  <a:pt x="265092" y="5695"/>
                </a:lnTo>
                <a:lnTo>
                  <a:pt x="310482" y="21918"/>
                </a:lnTo>
                <a:lnTo>
                  <a:pt x="350522" y="47374"/>
                </a:lnTo>
                <a:lnTo>
                  <a:pt x="383917" y="80769"/>
                </a:lnTo>
                <a:lnTo>
                  <a:pt x="409373" y="120809"/>
                </a:lnTo>
                <a:lnTo>
                  <a:pt x="425596" y="166199"/>
                </a:lnTo>
                <a:lnTo>
                  <a:pt x="431292" y="215646"/>
                </a:lnTo>
                <a:lnTo>
                  <a:pt x="425596" y="265092"/>
                </a:lnTo>
                <a:lnTo>
                  <a:pt x="409373" y="310482"/>
                </a:lnTo>
                <a:lnTo>
                  <a:pt x="383917" y="350522"/>
                </a:lnTo>
                <a:lnTo>
                  <a:pt x="350522" y="383917"/>
                </a:lnTo>
                <a:lnTo>
                  <a:pt x="310482" y="409373"/>
                </a:lnTo>
                <a:lnTo>
                  <a:pt x="265092" y="425596"/>
                </a:lnTo>
                <a:lnTo>
                  <a:pt x="215646" y="431292"/>
                </a:lnTo>
                <a:lnTo>
                  <a:pt x="166199" y="425596"/>
                </a:lnTo>
                <a:lnTo>
                  <a:pt x="120809" y="409373"/>
                </a:lnTo>
                <a:lnTo>
                  <a:pt x="80769" y="383917"/>
                </a:lnTo>
                <a:lnTo>
                  <a:pt x="47374" y="350522"/>
                </a:lnTo>
                <a:lnTo>
                  <a:pt x="21918" y="310482"/>
                </a:lnTo>
                <a:lnTo>
                  <a:pt x="5695" y="265092"/>
                </a:lnTo>
                <a:lnTo>
                  <a:pt x="0" y="21564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905952" y="336086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34183" y="3968496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5" h="181610">
                <a:moveTo>
                  <a:pt x="89154" y="0"/>
                </a:moveTo>
                <a:lnTo>
                  <a:pt x="54451" y="7126"/>
                </a:lnTo>
                <a:lnTo>
                  <a:pt x="26112" y="26560"/>
                </a:lnTo>
                <a:lnTo>
                  <a:pt x="7006" y="55383"/>
                </a:lnTo>
                <a:lnTo>
                  <a:pt x="0" y="90677"/>
                </a:lnTo>
                <a:lnTo>
                  <a:pt x="7006" y="125972"/>
                </a:lnTo>
                <a:lnTo>
                  <a:pt x="26112" y="154795"/>
                </a:lnTo>
                <a:lnTo>
                  <a:pt x="54451" y="174229"/>
                </a:lnTo>
                <a:lnTo>
                  <a:pt x="89154" y="181355"/>
                </a:lnTo>
                <a:lnTo>
                  <a:pt x="123856" y="174229"/>
                </a:lnTo>
                <a:lnTo>
                  <a:pt x="152195" y="154795"/>
                </a:lnTo>
                <a:lnTo>
                  <a:pt x="171301" y="125972"/>
                </a:lnTo>
                <a:lnTo>
                  <a:pt x="178308" y="90677"/>
                </a:lnTo>
                <a:lnTo>
                  <a:pt x="171301" y="55383"/>
                </a:lnTo>
                <a:lnTo>
                  <a:pt x="152195" y="26560"/>
                </a:lnTo>
                <a:lnTo>
                  <a:pt x="123856" y="7126"/>
                </a:lnTo>
                <a:lnTo>
                  <a:pt x="89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34183" y="3968496"/>
            <a:ext cx="178435" cy="181610"/>
          </a:xfrm>
          <a:custGeom>
            <a:avLst/>
            <a:gdLst/>
            <a:ahLst/>
            <a:cxnLst/>
            <a:rect l="l" t="t" r="r" b="b"/>
            <a:pathLst>
              <a:path w="178435" h="181610">
                <a:moveTo>
                  <a:pt x="0" y="90677"/>
                </a:moveTo>
                <a:lnTo>
                  <a:pt x="7006" y="55383"/>
                </a:lnTo>
                <a:lnTo>
                  <a:pt x="26112" y="26560"/>
                </a:lnTo>
                <a:lnTo>
                  <a:pt x="54451" y="7126"/>
                </a:lnTo>
                <a:lnTo>
                  <a:pt x="89154" y="0"/>
                </a:lnTo>
                <a:lnTo>
                  <a:pt x="123856" y="7126"/>
                </a:lnTo>
                <a:lnTo>
                  <a:pt x="152195" y="26560"/>
                </a:lnTo>
                <a:lnTo>
                  <a:pt x="171301" y="55383"/>
                </a:lnTo>
                <a:lnTo>
                  <a:pt x="178308" y="90677"/>
                </a:lnTo>
                <a:lnTo>
                  <a:pt x="171301" y="125972"/>
                </a:lnTo>
                <a:lnTo>
                  <a:pt x="152195" y="154795"/>
                </a:lnTo>
                <a:lnTo>
                  <a:pt x="123856" y="174229"/>
                </a:lnTo>
                <a:lnTo>
                  <a:pt x="89154" y="181355"/>
                </a:lnTo>
                <a:lnTo>
                  <a:pt x="54451" y="174229"/>
                </a:lnTo>
                <a:lnTo>
                  <a:pt x="26112" y="154795"/>
                </a:lnTo>
                <a:lnTo>
                  <a:pt x="7006" y="125972"/>
                </a:lnTo>
                <a:lnTo>
                  <a:pt x="0" y="906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87067" y="3782314"/>
            <a:ext cx="236474" cy="3721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42744" y="3788664"/>
            <a:ext cx="97790" cy="129539"/>
          </a:xfrm>
          <a:custGeom>
            <a:avLst/>
            <a:gdLst/>
            <a:ahLst/>
            <a:cxnLst/>
            <a:rect l="l" t="t" r="r" b="b"/>
            <a:pathLst>
              <a:path w="97789" h="129539">
                <a:moveTo>
                  <a:pt x="0" y="0"/>
                </a:moveTo>
                <a:lnTo>
                  <a:pt x="97396" y="1291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02083" y="3884716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832" y="0"/>
                </a:moveTo>
                <a:lnTo>
                  <a:pt x="0" y="45885"/>
                </a:lnTo>
                <a:lnTo>
                  <a:pt x="76301" y="83781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46447" y="3654552"/>
            <a:ext cx="90805" cy="89535"/>
          </a:xfrm>
          <a:custGeom>
            <a:avLst/>
            <a:gdLst/>
            <a:ahLst/>
            <a:cxnLst/>
            <a:rect l="l" t="t" r="r" b="b"/>
            <a:pathLst>
              <a:path w="90804" h="89535">
                <a:moveTo>
                  <a:pt x="0" y="0"/>
                </a:moveTo>
                <a:lnTo>
                  <a:pt x="90487" y="89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01108" y="37079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53581" y="0"/>
                </a:moveTo>
                <a:lnTo>
                  <a:pt x="0" y="54178"/>
                </a:lnTo>
                <a:lnTo>
                  <a:pt x="80975" y="80670"/>
                </a:lnTo>
                <a:lnTo>
                  <a:pt x="53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09369" y="2302764"/>
            <a:ext cx="713740" cy="504825"/>
          </a:xfrm>
          <a:custGeom>
            <a:avLst/>
            <a:gdLst/>
            <a:ahLst/>
            <a:cxnLst/>
            <a:rect l="l" t="t" r="r" b="b"/>
            <a:pathLst>
              <a:path w="713739" h="504825">
                <a:moveTo>
                  <a:pt x="713206" y="0"/>
                </a:moveTo>
                <a:lnTo>
                  <a:pt x="0" y="5043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557533" y="2768677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5" h="75564">
                <a:moveTo>
                  <a:pt x="40208" y="0"/>
                </a:moveTo>
                <a:lnTo>
                  <a:pt x="0" y="75107"/>
                </a:lnTo>
                <a:lnTo>
                  <a:pt x="84213" y="62217"/>
                </a:lnTo>
                <a:lnTo>
                  <a:pt x="40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557527" y="3115055"/>
            <a:ext cx="310515" cy="272415"/>
          </a:xfrm>
          <a:custGeom>
            <a:avLst/>
            <a:gdLst/>
            <a:ahLst/>
            <a:cxnLst/>
            <a:rect l="l" t="t" r="r" b="b"/>
            <a:pathLst>
              <a:path w="310514" h="272414">
                <a:moveTo>
                  <a:pt x="0" y="0"/>
                </a:moveTo>
                <a:lnTo>
                  <a:pt x="310388" y="272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33257" y="3350117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228" y="0"/>
                </a:moveTo>
                <a:lnTo>
                  <a:pt x="0" y="57302"/>
                </a:lnTo>
                <a:lnTo>
                  <a:pt x="82410" y="78879"/>
                </a:lnTo>
                <a:lnTo>
                  <a:pt x="50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02379" y="3692397"/>
            <a:ext cx="280670" cy="3721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81928" y="2214372"/>
            <a:ext cx="1471295" cy="561340"/>
          </a:xfrm>
          <a:custGeom>
            <a:avLst/>
            <a:gdLst/>
            <a:ahLst/>
            <a:cxnLst/>
            <a:rect l="l" t="t" r="r" b="b"/>
            <a:pathLst>
              <a:path w="1471295" h="561339">
                <a:moveTo>
                  <a:pt x="0" y="0"/>
                </a:moveTo>
                <a:lnTo>
                  <a:pt x="1470761" y="561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27246" y="2735304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90" h="71755">
                <a:moveTo>
                  <a:pt x="27165" y="0"/>
                </a:moveTo>
                <a:lnTo>
                  <a:pt x="0" y="71196"/>
                </a:lnTo>
                <a:lnTo>
                  <a:pt x="84772" y="62763"/>
                </a:lnTo>
                <a:lnTo>
                  <a:pt x="27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15670" y="3788664"/>
            <a:ext cx="538480" cy="454659"/>
          </a:xfrm>
          <a:custGeom>
            <a:avLst/>
            <a:gdLst/>
            <a:ahLst/>
            <a:cxnLst/>
            <a:rect l="l" t="t" r="r" b="b"/>
            <a:pathLst>
              <a:path w="538479" h="454660">
                <a:moveTo>
                  <a:pt x="538213" y="0"/>
                </a:moveTo>
                <a:lnTo>
                  <a:pt x="0" y="4543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67149" y="4205695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33642" y="0"/>
                </a:moveTo>
                <a:lnTo>
                  <a:pt x="0" y="78270"/>
                </a:lnTo>
                <a:lnTo>
                  <a:pt x="82791" y="58229"/>
                </a:lnTo>
                <a:lnTo>
                  <a:pt x="3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67143" y="4599432"/>
            <a:ext cx="279400" cy="399415"/>
          </a:xfrm>
          <a:custGeom>
            <a:avLst/>
            <a:gdLst/>
            <a:ahLst/>
            <a:cxnLst/>
            <a:rect l="l" t="t" r="r" b="b"/>
            <a:pathLst>
              <a:path w="279400" h="399414">
                <a:moveTo>
                  <a:pt x="0" y="0"/>
                </a:moveTo>
                <a:lnTo>
                  <a:pt x="279082" y="399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07722" y="4966255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62445" y="0"/>
                </a:moveTo>
                <a:lnTo>
                  <a:pt x="0" y="43662"/>
                </a:lnTo>
                <a:lnTo>
                  <a:pt x="74891" y="84277"/>
                </a:lnTo>
                <a:lnTo>
                  <a:pt x="62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585902" y="1651127"/>
            <a:ext cx="1864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Poor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balancing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282370" y="2054986"/>
            <a:ext cx="894715" cy="102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Symbol"/>
                <a:cs typeface="Symbol"/>
              </a:rPr>
              <a:t>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  <a:spcBef>
                <a:spcPts val="2090"/>
              </a:spcBef>
            </a:pPr>
            <a:r>
              <a:rPr dirty="0" sz="2400">
                <a:latin typeface="Times New Roman"/>
                <a:cs typeface="Times New Roman"/>
              </a:rPr>
              <a:t>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9936" y="5507735"/>
            <a:ext cx="5899403" cy="7970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2024" y="5455919"/>
            <a:ext cx="5952743" cy="9524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97179" y="5535167"/>
            <a:ext cx="5804915" cy="702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97179" y="5535167"/>
            <a:ext cx="5805170" cy="70294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29870" indent="-139065">
              <a:lnSpc>
                <a:spcPct val="100000"/>
              </a:lnSpc>
              <a:spcBef>
                <a:spcPts val="240"/>
              </a:spcBef>
              <a:buSzPct val="94444"/>
              <a:buChar char="•"/>
              <a:tabLst>
                <a:tab pos="230504" algn="l"/>
              </a:tabLst>
            </a:pPr>
            <a:r>
              <a:rPr dirty="0" sz="1800">
                <a:latin typeface="Palatino Linotype"/>
                <a:cs typeface="Palatino Linotype"/>
              </a:rPr>
              <a:t>Each </a:t>
            </a:r>
            <a:r>
              <a:rPr dirty="0" sz="1800" spc="-5">
                <a:latin typeface="Palatino Linotype"/>
                <a:cs typeface="Palatino Linotype"/>
              </a:rPr>
              <a:t>node has </a:t>
            </a:r>
            <a:r>
              <a:rPr dirty="0" sz="1800">
                <a:latin typeface="Palatino Linotype"/>
                <a:cs typeface="Palatino Linotype"/>
              </a:rPr>
              <a:t>a </a:t>
            </a:r>
            <a:r>
              <a:rPr dirty="0" sz="1800" spc="-55">
                <a:latin typeface="Palatino Linotype"/>
                <a:cs typeface="Palatino Linotype"/>
              </a:rPr>
              <a:t>key, </a:t>
            </a:r>
            <a:r>
              <a:rPr dirty="0" sz="1800" spc="-5">
                <a:latin typeface="Palatino Linotype"/>
                <a:cs typeface="Palatino Linotype"/>
              </a:rPr>
              <a:t>belonging </a:t>
            </a:r>
            <a:r>
              <a:rPr dirty="0" sz="1800">
                <a:latin typeface="Palatino Linotype"/>
                <a:cs typeface="Palatino Linotype"/>
              </a:rPr>
              <a:t>to a </a:t>
            </a:r>
            <a:r>
              <a:rPr dirty="0" sz="1800" spc="-5">
                <a:latin typeface="Palatino Linotype"/>
                <a:cs typeface="Palatino Linotype"/>
              </a:rPr>
              <a:t>linear ordered</a:t>
            </a:r>
            <a:r>
              <a:rPr dirty="0" sz="1800" spc="10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set</a:t>
            </a:r>
            <a:endParaRPr sz="1800">
              <a:latin typeface="Palatino Linotype"/>
              <a:cs typeface="Palatino Linotype"/>
            </a:endParaRPr>
          </a:p>
          <a:p>
            <a:pPr marL="229870" indent="-139065">
              <a:lnSpc>
                <a:spcPct val="100000"/>
              </a:lnSpc>
              <a:spcBef>
                <a:spcPts val="434"/>
              </a:spcBef>
              <a:buSzPct val="94444"/>
              <a:buChar char="•"/>
              <a:tabLst>
                <a:tab pos="230504" algn="l"/>
              </a:tabLst>
            </a:pPr>
            <a:r>
              <a:rPr dirty="0" sz="1800">
                <a:latin typeface="Palatino Linotype"/>
                <a:cs typeface="Palatino Linotype"/>
              </a:rPr>
              <a:t>An </a:t>
            </a:r>
            <a:r>
              <a:rPr dirty="0" sz="1800" spc="-5">
                <a:latin typeface="Palatino Linotype"/>
                <a:cs typeface="Palatino Linotype"/>
              </a:rPr>
              <a:t>inorder traversal produces </a:t>
            </a:r>
            <a:r>
              <a:rPr dirty="0" sz="1800">
                <a:latin typeface="Palatino Linotype"/>
                <a:cs typeface="Palatino Linotype"/>
              </a:rPr>
              <a:t>a sorted list of </a:t>
            </a:r>
            <a:r>
              <a:rPr dirty="0" sz="1800" spc="-5">
                <a:latin typeface="Palatino Linotype"/>
                <a:cs typeface="Palatino Linotype"/>
              </a:rPr>
              <a:t>the keys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04926" y="4149852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6675" y="4149852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68425" y="4149852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634515" y="4295199"/>
            <a:ext cx="229235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In a properly drawn 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tree,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pushing</a:t>
            </a:r>
            <a:r>
              <a:rPr dirty="0" sz="2000" spc="-85" b="1" i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forward 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to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get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the </a:t>
            </a:r>
            <a:r>
              <a:rPr dirty="0" sz="2000" b="1" i="1">
                <a:solidFill>
                  <a:srgbClr val="2F5897"/>
                </a:solidFill>
                <a:latin typeface="Times New Roman"/>
                <a:cs typeface="Times New Roman"/>
              </a:rPr>
              <a:t>ordered</a:t>
            </a:r>
            <a:r>
              <a:rPr dirty="0" sz="2000" spc="-95" b="1" i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2F5897"/>
                </a:solidFill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93" name="object 93"/>
          <p:cNvSpPr txBox="1"/>
          <p:nvPr/>
        </p:nvSpPr>
        <p:spPr>
          <a:xfrm>
            <a:off x="285115" y="1747964"/>
            <a:ext cx="2400300" cy="13741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082164" algn="l"/>
              </a:tabLst>
            </a:pPr>
            <a:r>
              <a:rPr dirty="0" sz="2400" spc="-10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ood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anc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	</a:t>
            </a:r>
            <a:r>
              <a:rPr dirty="0" baseline="-24305" sz="3600">
                <a:latin typeface="Times New Roman"/>
                <a:cs typeface="Times New Roman"/>
              </a:rPr>
              <a:t>40</a:t>
            </a:r>
            <a:endParaRPr baseline="-24305" sz="36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300"/>
              </a:spcBef>
            </a:pPr>
            <a:r>
              <a:rPr dirty="0" sz="2400" spc="-5">
                <a:latin typeface="Symbol"/>
                <a:cs typeface="Symbol"/>
              </a:rPr>
              <a:t></a:t>
            </a:r>
            <a:r>
              <a:rPr dirty="0" sz="2400" spc="-5">
                <a:latin typeface="Times New Roman"/>
                <a:cs typeface="Times New Roman"/>
              </a:rPr>
              <a:t>(log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ctr" marR="173355">
              <a:lnSpc>
                <a:spcPct val="100000"/>
              </a:lnSpc>
              <a:spcBef>
                <a:spcPts val="1375"/>
              </a:spcBef>
            </a:pPr>
            <a:r>
              <a:rPr dirty="0" sz="240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9423" y="3137916"/>
            <a:ext cx="2875787" cy="1072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02096" y="3160776"/>
            <a:ext cx="2790443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028" y="0"/>
            <a:ext cx="6560818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1072" y="699516"/>
            <a:ext cx="417880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72235" marR="5080" indent="-111442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Keys with Different  Frequencies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06515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wing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1377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990" y="4402264"/>
            <a:ext cx="1024890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cabbage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(0.025)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1139" y="340690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has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3015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said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075)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6289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king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4652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pig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714" y="4402264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125)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0615" y="340690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075)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9740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7927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65" y="55214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0240" y="4402264"/>
            <a:ext cx="839469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lr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(0.025)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327" y="4402264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talk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97023" y="2889504"/>
            <a:ext cx="1035050" cy="675640"/>
          </a:xfrm>
          <a:custGeom>
            <a:avLst/>
            <a:gdLst/>
            <a:ahLst/>
            <a:cxnLst/>
            <a:rect l="l" t="t" r="r" b="b"/>
            <a:pathLst>
              <a:path w="1035050" h="675639">
                <a:moveTo>
                  <a:pt x="1034795" y="0"/>
                </a:moveTo>
                <a:lnTo>
                  <a:pt x="0" y="6751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41064" y="2843783"/>
            <a:ext cx="901065" cy="673735"/>
          </a:xfrm>
          <a:custGeom>
            <a:avLst/>
            <a:gdLst/>
            <a:ahLst/>
            <a:cxnLst/>
            <a:rect l="l" t="t" r="r" b="b"/>
            <a:pathLst>
              <a:path w="901064" h="673735">
                <a:moveTo>
                  <a:pt x="0" y="0"/>
                </a:moveTo>
                <a:lnTo>
                  <a:pt x="900684" y="67360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97023" y="4014215"/>
            <a:ext cx="449580" cy="494030"/>
          </a:xfrm>
          <a:custGeom>
            <a:avLst/>
            <a:gdLst/>
            <a:ahLst/>
            <a:cxnLst/>
            <a:rect l="l" t="t" r="r" b="b"/>
            <a:pathLst>
              <a:path w="449580" h="494029">
                <a:moveTo>
                  <a:pt x="0" y="0"/>
                </a:moveTo>
                <a:lnTo>
                  <a:pt x="449580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36364" y="4014215"/>
            <a:ext cx="495300" cy="541020"/>
          </a:xfrm>
          <a:custGeom>
            <a:avLst/>
            <a:gdLst/>
            <a:ahLst/>
            <a:cxnLst/>
            <a:rect l="l" t="t" r="r" b="b"/>
            <a:pathLst>
              <a:path w="495300" h="541020">
                <a:moveTo>
                  <a:pt x="495300" y="0"/>
                </a:moveTo>
                <a:lnTo>
                  <a:pt x="0" y="541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16879" y="4014215"/>
            <a:ext cx="451484" cy="494030"/>
          </a:xfrm>
          <a:custGeom>
            <a:avLst/>
            <a:gdLst/>
            <a:ahLst/>
            <a:cxnLst/>
            <a:rect l="l" t="t" r="r" b="b"/>
            <a:pathLst>
              <a:path w="451485" h="494029">
                <a:moveTo>
                  <a:pt x="0" y="0"/>
                </a:moveTo>
                <a:lnTo>
                  <a:pt x="451104" y="4937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1123" y="5094732"/>
            <a:ext cx="315595" cy="539750"/>
          </a:xfrm>
          <a:custGeom>
            <a:avLst/>
            <a:gdLst/>
            <a:ahLst/>
            <a:cxnLst/>
            <a:rect l="l" t="t" r="r" b="b"/>
            <a:pathLst>
              <a:path w="315594" h="539750">
                <a:moveTo>
                  <a:pt x="315468" y="0"/>
                </a:moveTo>
                <a:lnTo>
                  <a:pt x="0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06424" y="5094732"/>
            <a:ext cx="361315" cy="539750"/>
          </a:xfrm>
          <a:custGeom>
            <a:avLst/>
            <a:gdLst/>
            <a:ahLst/>
            <a:cxnLst/>
            <a:rect l="l" t="t" r="r" b="b"/>
            <a:pathLst>
              <a:path w="361315" h="539750">
                <a:moveTo>
                  <a:pt x="0" y="0"/>
                </a:moveTo>
                <a:lnTo>
                  <a:pt x="361188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32660" y="5003291"/>
            <a:ext cx="403860" cy="586740"/>
          </a:xfrm>
          <a:custGeom>
            <a:avLst/>
            <a:gdLst/>
            <a:ahLst/>
            <a:cxnLst/>
            <a:rect l="l" t="t" r="r" b="b"/>
            <a:pathLst>
              <a:path w="403860" h="586739">
                <a:moveTo>
                  <a:pt x="403860" y="0"/>
                </a:moveTo>
                <a:lnTo>
                  <a:pt x="0" y="5867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16351" y="5003291"/>
            <a:ext cx="315595" cy="631190"/>
          </a:xfrm>
          <a:custGeom>
            <a:avLst/>
            <a:gdLst/>
            <a:ahLst/>
            <a:cxnLst/>
            <a:rect l="l" t="t" r="r" b="b"/>
            <a:pathLst>
              <a:path w="315594" h="631189">
                <a:moveTo>
                  <a:pt x="0" y="0"/>
                </a:moveTo>
                <a:lnTo>
                  <a:pt x="315468" y="6309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32503" y="5050535"/>
            <a:ext cx="360045" cy="539750"/>
          </a:xfrm>
          <a:custGeom>
            <a:avLst/>
            <a:gdLst/>
            <a:ahLst/>
            <a:cxnLst/>
            <a:rect l="l" t="t" r="r" b="b"/>
            <a:pathLst>
              <a:path w="360045" h="539750">
                <a:moveTo>
                  <a:pt x="359663" y="0"/>
                </a:moveTo>
                <a:lnTo>
                  <a:pt x="0" y="53949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2000" y="5050535"/>
            <a:ext cx="269875" cy="539750"/>
          </a:xfrm>
          <a:custGeom>
            <a:avLst/>
            <a:gdLst/>
            <a:ahLst/>
            <a:cxnLst/>
            <a:rect l="l" t="t" r="r" b="b"/>
            <a:pathLst>
              <a:path w="269875" h="539750">
                <a:moveTo>
                  <a:pt x="0" y="0"/>
                </a:moveTo>
                <a:lnTo>
                  <a:pt x="269748" y="53949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42060" y="4059935"/>
            <a:ext cx="403860" cy="495300"/>
          </a:xfrm>
          <a:custGeom>
            <a:avLst/>
            <a:gdLst/>
            <a:ahLst/>
            <a:cxnLst/>
            <a:rect l="l" t="t" r="r" b="b"/>
            <a:pathLst>
              <a:path w="403860" h="495300">
                <a:moveTo>
                  <a:pt x="403859" y="0"/>
                </a:moveTo>
                <a:lnTo>
                  <a:pt x="0" y="4953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42432" y="5050535"/>
            <a:ext cx="269875" cy="628015"/>
          </a:xfrm>
          <a:custGeom>
            <a:avLst/>
            <a:gdLst/>
            <a:ahLst/>
            <a:cxnLst/>
            <a:rect l="l" t="t" r="r" b="b"/>
            <a:pathLst>
              <a:path w="269875" h="628014">
                <a:moveTo>
                  <a:pt x="269748" y="0"/>
                </a:moveTo>
                <a:lnTo>
                  <a:pt x="0" y="627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27647" y="5050535"/>
            <a:ext cx="405765" cy="584200"/>
          </a:xfrm>
          <a:custGeom>
            <a:avLst/>
            <a:gdLst/>
            <a:ahLst/>
            <a:cxnLst/>
            <a:rect l="l" t="t" r="r" b="b"/>
            <a:pathLst>
              <a:path w="405765" h="584200">
                <a:moveTo>
                  <a:pt x="0" y="0"/>
                </a:moveTo>
                <a:lnTo>
                  <a:pt x="405384" y="5836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29565" y="2055939"/>
            <a:ext cx="513461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A binary 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search </a:t>
            </a:r>
            <a:r>
              <a:rPr dirty="0" sz="2400" spc="-15" b="1">
                <a:solidFill>
                  <a:srgbClr val="0000CC"/>
                </a:solidFill>
                <a:latin typeface="Times New Roman"/>
                <a:cs typeface="Times New Roman"/>
              </a:rPr>
              <a:t>tree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perfectly</a:t>
            </a:r>
            <a:r>
              <a:rPr dirty="0" sz="2400" spc="-17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balanced</a:t>
            </a:r>
            <a:endParaRPr sz="2400">
              <a:latin typeface="Times New Roman"/>
              <a:cs typeface="Times New Roman"/>
            </a:endParaRPr>
          </a:p>
          <a:p>
            <a:pPr algn="ctr" marL="1145540">
              <a:lnSpc>
                <a:spcPts val="2765"/>
              </a:lnSpc>
            </a:pPr>
            <a:r>
              <a:rPr dirty="0" sz="2400">
                <a:latin typeface="Times New Roman"/>
                <a:cs typeface="Times New Roman"/>
              </a:rPr>
              <a:t>ring</a:t>
            </a:r>
            <a:endParaRPr sz="2400">
              <a:latin typeface="Times New Roman"/>
              <a:cs typeface="Times New Roman"/>
            </a:endParaRPr>
          </a:p>
          <a:p>
            <a:pPr marL="2893695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(0.075)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59423" y="1677923"/>
            <a:ext cx="2842259" cy="1286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13703" y="1653552"/>
            <a:ext cx="2770630" cy="1388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02096" y="1700784"/>
            <a:ext cx="2756915" cy="12009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102096" y="1718588"/>
            <a:ext cx="27571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2978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Since the </a:t>
            </a:r>
            <a:r>
              <a:rPr dirty="0" sz="1800" spc="-25">
                <a:latin typeface="Calibri"/>
                <a:cs typeface="Calibri"/>
              </a:rPr>
              <a:t>keys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 spc="-10">
                <a:latin typeface="Calibri"/>
                <a:cs typeface="Calibri"/>
              </a:rPr>
              <a:t>larger  </a:t>
            </a:r>
            <a:r>
              <a:rPr dirty="0" sz="1800" spc="-5">
                <a:latin typeface="Calibri"/>
                <a:cs typeface="Calibri"/>
              </a:rPr>
              <a:t>frequencies </a:t>
            </a:r>
            <a:r>
              <a:rPr dirty="0" sz="1800" spc="-10">
                <a:latin typeface="Calibri"/>
                <a:cs typeface="Calibri"/>
              </a:rPr>
              <a:t>have larger  </a:t>
            </a:r>
            <a:r>
              <a:rPr dirty="0" sz="1800" spc="-5">
                <a:latin typeface="Calibri"/>
                <a:cs typeface="Calibri"/>
              </a:rPr>
              <a:t>depth, this </a:t>
            </a:r>
            <a:r>
              <a:rPr dirty="0" sz="1800" spc="-10">
                <a:latin typeface="Calibri"/>
                <a:cs typeface="Calibri"/>
              </a:rPr>
              <a:t>tree </a:t>
            </a:r>
            <a:r>
              <a:rPr dirty="0" sz="1800" spc="-5">
                <a:latin typeface="Calibri"/>
                <a:cs typeface="Calibri"/>
              </a:rPr>
              <a:t>is not  optimal.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40" name="object 40"/>
          <p:cNvSpPr txBox="1"/>
          <p:nvPr/>
        </p:nvSpPr>
        <p:spPr>
          <a:xfrm>
            <a:off x="7647912" y="3208357"/>
            <a:ext cx="144780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500" spc="285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21808" y="3236621"/>
            <a:ext cx="2272665" cy="836294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dirty="0" sz="2400" spc="350" i="1">
                <a:latin typeface="Times New Roman"/>
                <a:cs typeface="Times New Roman"/>
              </a:rPr>
              <a:t>A</a:t>
            </a:r>
            <a:r>
              <a:rPr dirty="0" sz="2400" spc="350">
                <a:latin typeface="Times New Roman"/>
                <a:cs typeface="Times New Roman"/>
              </a:rPr>
              <a:t>(</a:t>
            </a:r>
            <a:r>
              <a:rPr dirty="0" sz="2400" spc="350" i="1">
                <a:latin typeface="Times New Roman"/>
                <a:cs typeface="Times New Roman"/>
              </a:rPr>
              <a:t>T</a:t>
            </a:r>
            <a:r>
              <a:rPr dirty="0" sz="2400" spc="-195" i="1">
                <a:latin typeface="Times New Roman"/>
                <a:cs typeface="Times New Roman"/>
              </a:rPr>
              <a:t> </a:t>
            </a:r>
            <a:r>
              <a:rPr dirty="0" sz="2400" spc="275">
                <a:latin typeface="Times New Roman"/>
                <a:cs typeface="Times New Roman"/>
              </a:rPr>
              <a:t>)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450">
                <a:latin typeface="Symbol"/>
                <a:cs typeface="Symbol"/>
              </a:rPr>
              <a:t>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baseline="-8169" sz="5100" spc="1289">
                <a:latin typeface="Symbol"/>
                <a:cs typeface="Symbol"/>
              </a:rPr>
              <a:t></a:t>
            </a:r>
            <a:r>
              <a:rPr dirty="0" baseline="-8169" sz="5100" spc="-172">
                <a:latin typeface="Times New Roman"/>
                <a:cs typeface="Times New Roman"/>
              </a:rPr>
              <a:t> </a:t>
            </a:r>
            <a:r>
              <a:rPr dirty="0" sz="2400" spc="330" i="1">
                <a:latin typeface="Times New Roman"/>
                <a:cs typeface="Times New Roman"/>
              </a:rPr>
              <a:t>p</a:t>
            </a:r>
            <a:r>
              <a:rPr dirty="0" baseline="-22222" sz="2250" spc="494" i="1">
                <a:latin typeface="Times New Roman"/>
                <a:cs typeface="Times New Roman"/>
              </a:rPr>
              <a:t>i</a:t>
            </a:r>
            <a:r>
              <a:rPr dirty="0" sz="2400" spc="330" i="1">
                <a:latin typeface="Times New Roman"/>
                <a:cs typeface="Times New Roman"/>
              </a:rPr>
              <a:t>c</a:t>
            </a:r>
            <a:r>
              <a:rPr dirty="0" baseline="-22222" sz="2250" spc="494" i="1">
                <a:latin typeface="Times New Roman"/>
                <a:cs typeface="Times New Roman"/>
              </a:rPr>
              <a:t>i</a:t>
            </a:r>
            <a:endParaRPr baseline="-22222" sz="2250">
              <a:latin typeface="Times New Roman"/>
              <a:cs typeface="Times New Roman"/>
            </a:endParaRPr>
          </a:p>
          <a:p>
            <a:pPr marL="1228090">
              <a:lnSpc>
                <a:spcPct val="100000"/>
              </a:lnSpc>
              <a:spcBef>
                <a:spcPts val="180"/>
              </a:spcBef>
            </a:pPr>
            <a:r>
              <a:rPr dirty="0" sz="1500" spc="235" i="1">
                <a:latin typeface="Times New Roman"/>
                <a:cs typeface="Times New Roman"/>
              </a:rPr>
              <a:t>i</a:t>
            </a:r>
            <a:r>
              <a:rPr dirty="0" sz="1500" spc="235">
                <a:latin typeface="Symbol"/>
                <a:cs typeface="Symbol"/>
              </a:rPr>
              <a:t></a:t>
            </a:r>
            <a:r>
              <a:rPr dirty="0" sz="1500" spc="23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90152" y="3676777"/>
            <a:ext cx="17964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Average:</a:t>
            </a:r>
            <a:r>
              <a:rPr dirty="0" sz="24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3.25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5735" y="5256275"/>
            <a:ext cx="3909060" cy="1057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88408" y="5279135"/>
            <a:ext cx="3823715" cy="972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1584" y="455688"/>
            <a:ext cx="8177783" cy="1374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2554" y="604775"/>
            <a:ext cx="73774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Unbalanced but</a:t>
            </a:r>
            <a:r>
              <a:rPr dirty="0" spc="5"/>
              <a:t> </a:t>
            </a:r>
            <a:r>
              <a:rPr dirty="0" spc="-5"/>
              <a:t>Improved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1802" y="4307014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wing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1102" y="1651127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927" y="5296027"/>
            <a:ext cx="1024890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cabbage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(0.025)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952" y="5926264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has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1477" y="34513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said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075)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6189" y="5296027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king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5690" y="5296027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pig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4964" y="2506789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008000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0080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008000"/>
                </a:solidFill>
                <a:latin typeface="Times New Roman"/>
                <a:cs typeface="Times New Roman"/>
              </a:rPr>
              <a:t>125)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1215" y="34513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thing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075)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1453" y="2506789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164" y="4307014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602" y="3451352"/>
            <a:ext cx="69278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(0</a:t>
            </a: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6627" y="3451352"/>
            <a:ext cx="839469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lr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1800">
                <a:latin typeface="Times New Roman"/>
                <a:cs typeface="Times New Roman"/>
              </a:rPr>
              <a:t>(0.025)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0015" y="4307014"/>
            <a:ext cx="1504315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  <a:tabLst>
                <a:tab pos="823594" algn="l"/>
              </a:tabLst>
            </a:pPr>
            <a:r>
              <a:rPr dirty="0" sz="2400">
                <a:latin typeface="Times New Roman"/>
                <a:cs typeface="Times New Roman"/>
              </a:rPr>
              <a:t>ring	talk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  <a:tabLst>
                <a:tab pos="823594" algn="l"/>
              </a:tabLst>
            </a:pPr>
            <a:r>
              <a:rPr dirty="0" sz="1800">
                <a:latin typeface="Times New Roman"/>
                <a:cs typeface="Times New Roman"/>
              </a:rPr>
              <a:t>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075)	(0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050)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1567" y="2168651"/>
            <a:ext cx="1440180" cy="451484"/>
          </a:xfrm>
          <a:custGeom>
            <a:avLst/>
            <a:gdLst/>
            <a:ahLst/>
            <a:cxnLst/>
            <a:rect l="l" t="t" r="r" b="b"/>
            <a:pathLst>
              <a:path w="1440179" h="451485">
                <a:moveTo>
                  <a:pt x="1440179" y="0"/>
                </a:moveTo>
                <a:lnTo>
                  <a:pt x="0" y="45110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86628" y="2168651"/>
            <a:ext cx="901065" cy="451484"/>
          </a:xfrm>
          <a:custGeom>
            <a:avLst/>
            <a:gdLst/>
            <a:ahLst/>
            <a:cxnLst/>
            <a:rect l="l" t="t" r="r" b="b"/>
            <a:pathLst>
              <a:path w="901065" h="451485">
                <a:moveTo>
                  <a:pt x="0" y="0"/>
                </a:moveTo>
                <a:lnTo>
                  <a:pt x="900684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26591" y="2886455"/>
            <a:ext cx="1847214" cy="768350"/>
          </a:xfrm>
          <a:custGeom>
            <a:avLst/>
            <a:gdLst/>
            <a:ahLst/>
            <a:cxnLst/>
            <a:rect l="l" t="t" r="r" b="b"/>
            <a:pathLst>
              <a:path w="1847214" h="768350">
                <a:moveTo>
                  <a:pt x="1847088" y="0"/>
                </a:moveTo>
                <a:lnTo>
                  <a:pt x="0" y="7680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27120" y="3115055"/>
            <a:ext cx="765175" cy="403860"/>
          </a:xfrm>
          <a:custGeom>
            <a:avLst/>
            <a:gdLst/>
            <a:ahLst/>
            <a:cxnLst/>
            <a:rect l="l" t="t" r="r" b="b"/>
            <a:pathLst>
              <a:path w="765175" h="403860">
                <a:moveTo>
                  <a:pt x="0" y="0"/>
                </a:moveTo>
                <a:lnTo>
                  <a:pt x="765048" y="4038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96339" y="3968496"/>
            <a:ext cx="495300" cy="451484"/>
          </a:xfrm>
          <a:custGeom>
            <a:avLst/>
            <a:gdLst/>
            <a:ahLst/>
            <a:cxnLst/>
            <a:rect l="l" t="t" r="r" b="b"/>
            <a:pathLst>
              <a:path w="495300" h="451485">
                <a:moveTo>
                  <a:pt x="0" y="0"/>
                </a:moveTo>
                <a:lnTo>
                  <a:pt x="495300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72311" y="4869179"/>
            <a:ext cx="360045" cy="495300"/>
          </a:xfrm>
          <a:custGeom>
            <a:avLst/>
            <a:gdLst/>
            <a:ahLst/>
            <a:cxnLst/>
            <a:rect l="l" t="t" r="r" b="b"/>
            <a:pathLst>
              <a:path w="360044" h="495300">
                <a:moveTo>
                  <a:pt x="359663" y="0"/>
                </a:moveTo>
                <a:lnTo>
                  <a:pt x="0" y="4953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97023" y="4777740"/>
            <a:ext cx="631190" cy="631190"/>
          </a:xfrm>
          <a:custGeom>
            <a:avLst/>
            <a:gdLst/>
            <a:ahLst/>
            <a:cxnLst/>
            <a:rect l="l" t="t" r="r" b="b"/>
            <a:pathLst>
              <a:path w="631189" h="631189">
                <a:moveTo>
                  <a:pt x="0" y="0"/>
                </a:moveTo>
                <a:lnTo>
                  <a:pt x="630936" y="630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32660" y="5859779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551" y="0"/>
                </a:moveTo>
                <a:lnTo>
                  <a:pt x="0" y="2255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22420" y="4059935"/>
            <a:ext cx="224154" cy="360045"/>
          </a:xfrm>
          <a:custGeom>
            <a:avLst/>
            <a:gdLst/>
            <a:ahLst/>
            <a:cxnLst/>
            <a:rect l="l" t="t" r="r" b="b"/>
            <a:pathLst>
              <a:path w="224154" h="360045">
                <a:moveTo>
                  <a:pt x="224027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62755" y="4959096"/>
            <a:ext cx="314325" cy="449580"/>
          </a:xfrm>
          <a:custGeom>
            <a:avLst/>
            <a:gdLst/>
            <a:ahLst/>
            <a:cxnLst/>
            <a:rect l="l" t="t" r="r" b="b"/>
            <a:pathLst>
              <a:path w="314325" h="449579">
                <a:moveTo>
                  <a:pt x="313944" y="0"/>
                </a:moveTo>
                <a:lnTo>
                  <a:pt x="0" y="4495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707635" y="4014215"/>
            <a:ext cx="224154" cy="360045"/>
          </a:xfrm>
          <a:custGeom>
            <a:avLst/>
            <a:gdLst/>
            <a:ahLst/>
            <a:cxnLst/>
            <a:rect l="l" t="t" r="r" b="b"/>
            <a:pathLst>
              <a:path w="224154" h="360045">
                <a:moveTo>
                  <a:pt x="0" y="0"/>
                </a:moveTo>
                <a:lnTo>
                  <a:pt x="224028" y="3596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02096" y="3069335"/>
            <a:ext cx="361315" cy="449580"/>
          </a:xfrm>
          <a:custGeom>
            <a:avLst/>
            <a:gdLst/>
            <a:ahLst/>
            <a:cxnLst/>
            <a:rect l="l" t="t" r="r" b="b"/>
            <a:pathLst>
              <a:path w="361314" h="449579">
                <a:moveTo>
                  <a:pt x="361188" y="0"/>
                </a:moveTo>
                <a:lnTo>
                  <a:pt x="0" y="4495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72528" y="3023616"/>
            <a:ext cx="405765" cy="495300"/>
          </a:xfrm>
          <a:custGeom>
            <a:avLst/>
            <a:gdLst/>
            <a:ahLst/>
            <a:cxnLst/>
            <a:rect l="l" t="t" r="r" b="b"/>
            <a:pathLst>
              <a:path w="405765" h="495300">
                <a:moveTo>
                  <a:pt x="0" y="0"/>
                </a:moveTo>
                <a:lnTo>
                  <a:pt x="405384" y="495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37576" y="3968496"/>
            <a:ext cx="314325" cy="451484"/>
          </a:xfrm>
          <a:custGeom>
            <a:avLst/>
            <a:gdLst/>
            <a:ahLst/>
            <a:cxnLst/>
            <a:rect l="l" t="t" r="r" b="b"/>
            <a:pathLst>
              <a:path w="314325" h="451485">
                <a:moveTo>
                  <a:pt x="0" y="0"/>
                </a:moveTo>
                <a:lnTo>
                  <a:pt x="313944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788408" y="5232716"/>
            <a:ext cx="3823970" cy="9728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740410">
              <a:lnSpc>
                <a:spcPts val="1200"/>
              </a:lnSpc>
              <a:spcBef>
                <a:spcPts val="120"/>
              </a:spcBef>
            </a:pPr>
            <a:r>
              <a:rPr dirty="0" sz="1700" spc="10" i="1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167640">
              <a:lnSpc>
                <a:spcPts val="4320"/>
              </a:lnSpc>
              <a:tabLst>
                <a:tab pos="2466975" algn="l"/>
              </a:tabLst>
            </a:pPr>
            <a:r>
              <a:rPr dirty="0" sz="2950" spc="-195" i="1">
                <a:latin typeface="Times New Roman"/>
                <a:cs typeface="Times New Roman"/>
              </a:rPr>
              <a:t>A</a:t>
            </a:r>
            <a:r>
              <a:rPr dirty="0" sz="2950" spc="-5" i="1">
                <a:latin typeface="Times New Roman"/>
                <a:cs typeface="Times New Roman"/>
              </a:rPr>
              <a:t>(</a:t>
            </a:r>
            <a:r>
              <a:rPr dirty="0" sz="2950" spc="-434" i="1">
                <a:latin typeface="Times New Roman"/>
                <a:cs typeface="Times New Roman"/>
              </a:rPr>
              <a:t> </a:t>
            </a:r>
            <a:r>
              <a:rPr dirty="0" sz="2950" spc="-5" i="1">
                <a:latin typeface="Times New Roman"/>
                <a:cs typeface="Times New Roman"/>
              </a:rPr>
              <a:t>T</a:t>
            </a:r>
            <a:r>
              <a:rPr dirty="0" sz="2950" spc="110" i="1">
                <a:latin typeface="Times New Roman"/>
                <a:cs typeface="Times New Roman"/>
              </a:rPr>
              <a:t> </a:t>
            </a:r>
            <a:r>
              <a:rPr dirty="0" sz="2950" spc="-5" i="1">
                <a:latin typeface="Times New Roman"/>
                <a:cs typeface="Times New Roman"/>
              </a:rPr>
              <a:t>)</a:t>
            </a:r>
            <a:r>
              <a:rPr dirty="0" sz="2950" spc="-200" i="1">
                <a:latin typeface="Times New Roman"/>
                <a:cs typeface="Times New Roman"/>
              </a:rPr>
              <a:t> </a:t>
            </a:r>
            <a:r>
              <a:rPr dirty="0" sz="2950" spc="80">
                <a:latin typeface="Times New Roman"/>
                <a:cs typeface="Times New Roman"/>
              </a:rPr>
              <a:t>=</a:t>
            </a:r>
            <a:r>
              <a:rPr dirty="0" baseline="-6944" sz="6600" spc="-7">
                <a:latin typeface="宋体"/>
                <a:cs typeface="宋体"/>
              </a:rPr>
              <a:t>∑</a:t>
            </a:r>
            <a:r>
              <a:rPr dirty="0" sz="2950" spc="-25" i="1">
                <a:latin typeface="Times New Roman"/>
                <a:cs typeface="Times New Roman"/>
              </a:rPr>
              <a:t>p</a:t>
            </a:r>
            <a:r>
              <a:rPr dirty="0" baseline="-24509" sz="2550" spc="247" i="1">
                <a:latin typeface="Times New Roman"/>
                <a:cs typeface="Times New Roman"/>
              </a:rPr>
              <a:t>i</a:t>
            </a:r>
            <a:r>
              <a:rPr dirty="0" sz="2950" spc="-45" i="1">
                <a:latin typeface="Times New Roman"/>
                <a:cs typeface="Times New Roman"/>
              </a:rPr>
              <a:t>c</a:t>
            </a:r>
            <a:r>
              <a:rPr dirty="0" baseline="-24509" sz="2550" spc="7" i="1">
                <a:latin typeface="Times New Roman"/>
                <a:cs typeface="Times New Roman"/>
              </a:rPr>
              <a:t>i</a:t>
            </a:r>
            <a:r>
              <a:rPr dirty="0" baseline="-24509" sz="2550" i="1">
                <a:latin typeface="Times New Roman"/>
                <a:cs typeface="Times New Roman"/>
              </a:rPr>
              <a:t>	</a:t>
            </a:r>
            <a:r>
              <a:rPr dirty="0" baseline="-2976" sz="4200" spc="-7">
                <a:latin typeface="Times New Roman"/>
                <a:cs typeface="Times New Roman"/>
              </a:rPr>
              <a:t>=</a:t>
            </a:r>
            <a:r>
              <a:rPr dirty="0" baseline="-2976" sz="4200">
                <a:latin typeface="Times New Roman"/>
                <a:cs typeface="Times New Roman"/>
              </a:rPr>
              <a:t> </a:t>
            </a:r>
            <a:r>
              <a:rPr dirty="0" baseline="-2976" sz="42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2976" sz="4200" spc="-15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baseline="-2976" sz="4200">
                <a:solidFill>
                  <a:srgbClr val="FF0000"/>
                </a:solidFill>
                <a:latin typeface="Times New Roman"/>
                <a:cs typeface="Times New Roman"/>
              </a:rPr>
              <a:t>915</a:t>
            </a:r>
            <a:endParaRPr baseline="-2976" sz="4200">
              <a:latin typeface="Times New Roman"/>
              <a:cs typeface="Times New Roman"/>
            </a:endParaRPr>
          </a:p>
          <a:p>
            <a:pPr algn="ctr" marR="727075">
              <a:lnSpc>
                <a:spcPts val="1914"/>
              </a:lnSpc>
            </a:pPr>
            <a:r>
              <a:rPr dirty="0" sz="1700" spc="30" i="1">
                <a:latin typeface="Times New Roman"/>
                <a:cs typeface="Times New Roman"/>
              </a:rPr>
              <a:t>i</a:t>
            </a:r>
            <a:r>
              <a:rPr dirty="0" sz="1700" spc="30">
                <a:latin typeface="Times New Roman"/>
                <a:cs typeface="Times New Roman"/>
              </a:rPr>
              <a:t>=1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020" y="384047"/>
            <a:ext cx="65364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3958" y="532767"/>
            <a:ext cx="57359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Optimal Binary</a:t>
            </a:r>
            <a:r>
              <a:rPr dirty="0" spc="-45"/>
              <a:t> </a:t>
            </a:r>
            <a:r>
              <a:rPr dirty="0" spc="-9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4121658" y="2372105"/>
            <a:ext cx="576580" cy="577850"/>
          </a:xfrm>
          <a:custGeom>
            <a:avLst/>
            <a:gdLst/>
            <a:ahLst/>
            <a:cxnLst/>
            <a:rect l="l" t="t" r="r" b="b"/>
            <a:pathLst>
              <a:path w="576579" h="577850">
                <a:moveTo>
                  <a:pt x="0" y="288798"/>
                </a:moveTo>
                <a:lnTo>
                  <a:pt x="3769" y="241953"/>
                </a:lnTo>
                <a:lnTo>
                  <a:pt x="14684" y="197515"/>
                </a:lnTo>
                <a:lnTo>
                  <a:pt x="32149" y="156078"/>
                </a:lnTo>
                <a:lnTo>
                  <a:pt x="55573" y="118237"/>
                </a:lnTo>
                <a:lnTo>
                  <a:pt x="84362" y="84586"/>
                </a:lnTo>
                <a:lnTo>
                  <a:pt x="117924" y="55721"/>
                </a:lnTo>
                <a:lnTo>
                  <a:pt x="155665" y="32235"/>
                </a:lnTo>
                <a:lnTo>
                  <a:pt x="196993" y="14723"/>
                </a:lnTo>
                <a:lnTo>
                  <a:pt x="241314" y="3779"/>
                </a:lnTo>
                <a:lnTo>
                  <a:pt x="288036" y="0"/>
                </a:lnTo>
                <a:lnTo>
                  <a:pt x="334757" y="3779"/>
                </a:lnTo>
                <a:lnTo>
                  <a:pt x="379078" y="14723"/>
                </a:lnTo>
                <a:lnTo>
                  <a:pt x="420406" y="32235"/>
                </a:lnTo>
                <a:lnTo>
                  <a:pt x="458147" y="55721"/>
                </a:lnTo>
                <a:lnTo>
                  <a:pt x="491709" y="84586"/>
                </a:lnTo>
                <a:lnTo>
                  <a:pt x="520498" y="118237"/>
                </a:lnTo>
                <a:lnTo>
                  <a:pt x="543922" y="156078"/>
                </a:lnTo>
                <a:lnTo>
                  <a:pt x="561387" y="197515"/>
                </a:lnTo>
                <a:lnTo>
                  <a:pt x="572302" y="241953"/>
                </a:lnTo>
                <a:lnTo>
                  <a:pt x="576072" y="288798"/>
                </a:lnTo>
                <a:lnTo>
                  <a:pt x="572302" y="335642"/>
                </a:lnTo>
                <a:lnTo>
                  <a:pt x="561387" y="380080"/>
                </a:lnTo>
                <a:lnTo>
                  <a:pt x="543922" y="421517"/>
                </a:lnTo>
                <a:lnTo>
                  <a:pt x="520498" y="459358"/>
                </a:lnTo>
                <a:lnTo>
                  <a:pt x="491709" y="493009"/>
                </a:lnTo>
                <a:lnTo>
                  <a:pt x="458147" y="521874"/>
                </a:lnTo>
                <a:lnTo>
                  <a:pt x="420406" y="545360"/>
                </a:lnTo>
                <a:lnTo>
                  <a:pt x="379078" y="562872"/>
                </a:lnTo>
                <a:lnTo>
                  <a:pt x="334757" y="573816"/>
                </a:lnTo>
                <a:lnTo>
                  <a:pt x="288036" y="577596"/>
                </a:lnTo>
                <a:lnTo>
                  <a:pt x="241314" y="573816"/>
                </a:lnTo>
                <a:lnTo>
                  <a:pt x="196993" y="562872"/>
                </a:lnTo>
                <a:lnTo>
                  <a:pt x="155665" y="545360"/>
                </a:lnTo>
                <a:lnTo>
                  <a:pt x="117924" y="521874"/>
                </a:lnTo>
                <a:lnTo>
                  <a:pt x="84362" y="493009"/>
                </a:lnTo>
                <a:lnTo>
                  <a:pt x="55573" y="459358"/>
                </a:lnTo>
                <a:lnTo>
                  <a:pt x="32149" y="421517"/>
                </a:lnTo>
                <a:lnTo>
                  <a:pt x="14684" y="380080"/>
                </a:lnTo>
                <a:lnTo>
                  <a:pt x="3769" y="335642"/>
                </a:lnTo>
                <a:lnTo>
                  <a:pt x="0" y="28879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99890" y="2438900"/>
            <a:ext cx="31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K</a:t>
            </a:r>
            <a:r>
              <a:rPr dirty="0" baseline="-20833" sz="2400" spc="-7" i="1">
                <a:latin typeface="Times New Roman"/>
                <a:cs typeface="Times New Roman"/>
              </a:rPr>
              <a:t>k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2738" y="3678173"/>
            <a:ext cx="2159635" cy="1844039"/>
          </a:xfrm>
          <a:custGeom>
            <a:avLst/>
            <a:gdLst/>
            <a:ahLst/>
            <a:cxnLst/>
            <a:rect l="l" t="t" r="r" b="b"/>
            <a:pathLst>
              <a:path w="2159635" h="1844039">
                <a:moveTo>
                  <a:pt x="0" y="1844039"/>
                </a:moveTo>
                <a:lnTo>
                  <a:pt x="1079754" y="0"/>
                </a:lnTo>
                <a:lnTo>
                  <a:pt x="2159508" y="1844039"/>
                </a:lnTo>
                <a:lnTo>
                  <a:pt x="0" y="18440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73446" y="3678173"/>
            <a:ext cx="2158365" cy="1844039"/>
          </a:xfrm>
          <a:custGeom>
            <a:avLst/>
            <a:gdLst/>
            <a:ahLst/>
            <a:cxnLst/>
            <a:rect l="l" t="t" r="r" b="b"/>
            <a:pathLst>
              <a:path w="2158365" h="1844039">
                <a:moveTo>
                  <a:pt x="0" y="1844039"/>
                </a:moveTo>
                <a:lnTo>
                  <a:pt x="1078992" y="0"/>
                </a:lnTo>
                <a:lnTo>
                  <a:pt x="2157984" y="1844039"/>
                </a:lnTo>
                <a:lnTo>
                  <a:pt x="0" y="18440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10967" y="2822448"/>
            <a:ext cx="1755775" cy="855344"/>
          </a:xfrm>
          <a:custGeom>
            <a:avLst/>
            <a:gdLst/>
            <a:ahLst/>
            <a:cxnLst/>
            <a:rect l="l" t="t" r="r" b="b"/>
            <a:pathLst>
              <a:path w="1755775" h="855345">
                <a:moveTo>
                  <a:pt x="1755648" y="0"/>
                </a:moveTo>
                <a:lnTo>
                  <a:pt x="0" y="8549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1915" y="2776727"/>
            <a:ext cx="1889760" cy="901065"/>
          </a:xfrm>
          <a:custGeom>
            <a:avLst/>
            <a:gdLst/>
            <a:ahLst/>
            <a:cxnLst/>
            <a:rect l="l" t="t" r="r" b="b"/>
            <a:pathLst>
              <a:path w="1889759" h="901064">
                <a:moveTo>
                  <a:pt x="0" y="0"/>
                </a:moveTo>
                <a:lnTo>
                  <a:pt x="1889760" y="9006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9565" y="2159881"/>
            <a:ext cx="32410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each </a:t>
            </a:r>
            <a:r>
              <a:rPr dirty="0" sz="2400" spc="-5">
                <a:latin typeface="Calibri"/>
                <a:cs typeface="Calibri"/>
              </a:rPr>
              <a:t>selected </a:t>
            </a:r>
            <a:r>
              <a:rPr dirty="0" sz="2400" spc="-15">
                <a:latin typeface="Calibri"/>
                <a:cs typeface="Calibri"/>
              </a:rPr>
              <a:t>root </a:t>
            </a:r>
            <a:r>
              <a:rPr dirty="0" sz="2400" spc="-10" i="1">
                <a:latin typeface="Calibri"/>
                <a:cs typeface="Calibri"/>
              </a:rPr>
              <a:t>K</a:t>
            </a:r>
            <a:r>
              <a:rPr dirty="0" baseline="-20833" sz="2400" spc="-15" i="1">
                <a:latin typeface="Calibri"/>
                <a:cs typeface="Calibri"/>
              </a:rPr>
              <a:t>k </a:t>
            </a:r>
            <a:r>
              <a:rPr dirty="0" sz="2400">
                <a:latin typeface="Calibri"/>
                <a:cs typeface="Calibri"/>
              </a:rPr>
              <a:t>,  the </a:t>
            </a:r>
            <a:r>
              <a:rPr dirty="0" sz="2400" spc="-10">
                <a:latin typeface="Calibri"/>
                <a:cs typeface="Calibri"/>
              </a:rPr>
              <a:t>left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right subtrees 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optimized.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200" y="1601724"/>
            <a:ext cx="3874007" cy="1018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88052" y="1581911"/>
            <a:ext cx="3648455" cy="1114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76444" y="1629155"/>
            <a:ext cx="3779519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76444" y="1629155"/>
            <a:ext cx="3779520" cy="92392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 marR="443865">
              <a:lnSpc>
                <a:spcPct val="100000"/>
              </a:lnSpc>
              <a:spcBef>
                <a:spcPts val="235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problem </a:t>
            </a:r>
            <a:r>
              <a:rPr dirty="0" sz="1800" spc="-5">
                <a:latin typeface="Calibri"/>
                <a:cs typeface="Calibri"/>
              </a:rPr>
              <a:t>is decomposes by the  choices of the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root.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Minimizing </a:t>
            </a:r>
            <a:r>
              <a:rPr dirty="0" sz="1800" spc="-10">
                <a:latin typeface="Calibri"/>
                <a:cs typeface="Calibri"/>
              </a:rPr>
              <a:t>over </a:t>
            </a:r>
            <a:r>
              <a:rPr dirty="0" sz="1800" spc="-5">
                <a:latin typeface="Calibri"/>
                <a:cs typeface="Calibri"/>
              </a:rPr>
              <a:t>all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choices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9914" y="3375905"/>
            <a:ext cx="5367020" cy="193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137920" marR="117919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subproblems can </a:t>
            </a:r>
            <a:r>
              <a:rPr dirty="0" sz="2400" spc="-5">
                <a:latin typeface="Calibri"/>
                <a:cs typeface="Calibri"/>
              </a:rPr>
              <a:t>be  identified similarly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  </a:t>
            </a:r>
            <a:r>
              <a:rPr dirty="0" sz="2400" spc="-5">
                <a:latin typeface="Calibri"/>
                <a:cs typeface="Calibri"/>
              </a:rPr>
              <a:t>matrix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multOrder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0781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K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,…</a:t>
            </a:r>
            <a:r>
              <a:rPr dirty="0" sz="2400" spc="-5" i="1">
                <a:latin typeface="Times New Roman"/>
                <a:cs typeface="Times New Roman"/>
              </a:rPr>
              <a:t>K</a:t>
            </a:r>
            <a:r>
              <a:rPr dirty="0" baseline="-20833" sz="2400" spc="-7" i="1">
                <a:latin typeface="Times New Roman"/>
                <a:cs typeface="Times New Roman"/>
              </a:rPr>
              <a:t>k</a:t>
            </a:r>
            <a:r>
              <a:rPr dirty="0" baseline="-20833" sz="2400" spc="7" i="1">
                <a:latin typeface="Times New Roman"/>
                <a:cs typeface="Times New Roman"/>
              </a:rPr>
              <a:t> </a:t>
            </a:r>
            <a:r>
              <a:rPr dirty="0" baseline="-20833" sz="2400" spc="-7">
                <a:latin typeface="Times New Roman"/>
                <a:cs typeface="Times New Roman"/>
              </a:rPr>
              <a:t>-1	</a:t>
            </a:r>
            <a:r>
              <a:rPr dirty="0" sz="2400" spc="-5" i="1">
                <a:latin typeface="Times New Roman"/>
                <a:cs typeface="Times New Roman"/>
              </a:rPr>
              <a:t>K</a:t>
            </a:r>
            <a:r>
              <a:rPr dirty="0" baseline="-20833" sz="2400" spc="-7" i="1">
                <a:latin typeface="Times New Roman"/>
                <a:cs typeface="Times New Roman"/>
              </a:rPr>
              <a:t>k</a:t>
            </a:r>
            <a:r>
              <a:rPr dirty="0" baseline="-20833" sz="2400" spc="-75" i="1">
                <a:latin typeface="Times New Roman"/>
                <a:cs typeface="Times New Roman"/>
              </a:rPr>
              <a:t> </a:t>
            </a:r>
            <a:r>
              <a:rPr dirty="0" baseline="-20833" sz="2400" spc="-7">
                <a:latin typeface="Times New Roman"/>
                <a:cs typeface="Times New Roman"/>
              </a:rPr>
              <a:t>+1</a:t>
            </a:r>
            <a:r>
              <a:rPr dirty="0" sz="2400" spc="-5">
                <a:latin typeface="Times New Roman"/>
                <a:cs typeface="Times New Roman"/>
              </a:rPr>
              <a:t>,…</a:t>
            </a:r>
            <a:r>
              <a:rPr dirty="0" sz="2400" spc="-5" i="1">
                <a:latin typeface="Times New Roman"/>
                <a:cs typeface="Times New Roman"/>
              </a:rPr>
              <a:t>K</a:t>
            </a:r>
            <a:r>
              <a:rPr dirty="0" baseline="-20833" sz="2400" spc="-7" i="1">
                <a:latin typeface="Times New Roman"/>
                <a:cs typeface="Times New Roman"/>
              </a:rPr>
              <a:t>n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9684" y="5899403"/>
            <a:ext cx="4009643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8536" y="5879591"/>
            <a:ext cx="3938015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6927" y="5926835"/>
            <a:ext cx="3915155" cy="370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6927" y="5926835"/>
            <a:ext cx="3915410" cy="370840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Calibri"/>
                <a:cs typeface="Calibri"/>
              </a:rPr>
              <a:t>Subproblems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left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right </a:t>
            </a:r>
            <a:r>
              <a:rPr dirty="0" sz="1800" spc="-10">
                <a:latin typeface="Calibri"/>
                <a:cs typeface="Calibri"/>
              </a:rPr>
              <a:t>subtrees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384047"/>
            <a:ext cx="734415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0099" y="532767"/>
            <a:ext cx="65430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Dynamic</a:t>
            </a:r>
            <a:r>
              <a:rPr dirty="0" spc="-35"/>
              <a:t> </a:t>
            </a:r>
            <a:r>
              <a:rPr dirty="0" spc="-5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517130" cy="36696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Basic Idea of Dynamic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Programming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Smart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scheduling of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subproblems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Minimum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Matrix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Multiplication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Brute-force algorithm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Brute-force algorithm</a:t>
            </a:r>
            <a:r>
              <a:rPr dirty="0" sz="2400" spc="9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dynamic programming</a:t>
            </a:r>
            <a:r>
              <a:rPr dirty="0" sz="2400" spc="-1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solution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Weighted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 Search</a:t>
            </a:r>
            <a:r>
              <a:rPr dirty="0" sz="3000" spc="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60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“same”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dynamic programming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solution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700" y="384047"/>
            <a:ext cx="632307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0670" y="532767"/>
            <a:ext cx="55232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Problem</a:t>
            </a:r>
            <a:r>
              <a:rPr dirty="0" spc="-45"/>
              <a:t> </a:t>
            </a:r>
            <a:r>
              <a:rPr dirty="0" spc="-5"/>
              <a:t>Rephrased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820025" cy="36480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identification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sorted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order.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subproblem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identified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pair of index 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(low,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high)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Expected solution of the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weight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-1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associated.</a:t>
            </a:r>
            <a:endParaRPr sz="2400">
              <a:latin typeface="Palatino Linotype"/>
              <a:cs typeface="Palatino Linotype"/>
            </a:endParaRPr>
          </a:p>
          <a:p>
            <a:pPr marL="1283335">
              <a:lnSpc>
                <a:spcPct val="100000"/>
              </a:lnSpc>
              <a:spcBef>
                <a:spcPts val="270"/>
              </a:spcBef>
            </a:pP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Note: </a:t>
            </a:r>
            <a:r>
              <a:rPr dirty="0" sz="2000" spc="5" i="1">
                <a:solidFill>
                  <a:srgbClr val="008000"/>
                </a:solidFill>
                <a:latin typeface="Palatino Linotype"/>
                <a:cs typeface="Palatino Linotype"/>
              </a:rPr>
              <a:t>p</a:t>
            </a:r>
            <a:r>
              <a:rPr dirty="0" baseline="-21367" sz="1950" spc="7">
                <a:solidFill>
                  <a:srgbClr val="008000"/>
                </a:solidFill>
                <a:latin typeface="Palatino Linotype"/>
                <a:cs typeface="Palatino Linotype"/>
              </a:rPr>
              <a:t>i </a:t>
            </a:r>
            <a:r>
              <a:rPr dirty="0" sz="2000">
                <a:solidFill>
                  <a:srgbClr val="008000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>
                <a:solidFill>
                  <a:srgbClr val="008000"/>
                </a:solidFill>
                <a:latin typeface="Palatino Linotype"/>
                <a:cs typeface="Palatino Linotype"/>
              </a:rPr>
              <a:t>the probability that the </a:t>
            </a:r>
            <a:r>
              <a:rPr dirty="0" sz="2000">
                <a:solidFill>
                  <a:srgbClr val="008000"/>
                </a:solidFill>
                <a:latin typeface="Palatino Linotype"/>
                <a:cs typeface="Palatino Linotype"/>
              </a:rPr>
              <a:t>key is searched</a:t>
            </a:r>
            <a:r>
              <a:rPr dirty="0" sz="2000" spc="-180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30">
                <a:solidFill>
                  <a:srgbClr val="008000"/>
                </a:solidFill>
                <a:latin typeface="Palatino Linotype"/>
                <a:cs typeface="Palatino Linotype"/>
              </a:rPr>
              <a:t>for.</a:t>
            </a:r>
            <a:endParaRPr sz="2000">
              <a:latin typeface="Palatino Linotype"/>
              <a:cs typeface="Palatino Linotype"/>
            </a:endParaRPr>
          </a:p>
          <a:p>
            <a:pPr lvl="1" marL="756285" marR="596265" indent="-286385">
              <a:lnSpc>
                <a:spcPts val="2590"/>
              </a:lnSpc>
              <a:spcBef>
                <a:spcPts val="5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subproblem 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high) is to find the binary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 with </a:t>
            </a:r>
            <a:r>
              <a:rPr dirty="0" sz="2400" i="1">
                <a:solidFill>
                  <a:srgbClr val="0000CC"/>
                </a:solidFill>
                <a:latin typeface="Palatino Linotype"/>
                <a:cs typeface="Palatino Linotype"/>
              </a:rPr>
              <a:t>minimum 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weighted retrieval</a:t>
            </a:r>
            <a:r>
              <a:rPr dirty="0" sz="2400" spc="-40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cost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8" y="0"/>
            <a:ext cx="664006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88464" y="699516"/>
            <a:ext cx="47655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79500" marR="5080" indent="-85979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Minimum</a:t>
            </a:r>
            <a:r>
              <a:rPr dirty="0" spc="-50"/>
              <a:t> Weighted  </a:t>
            </a:r>
            <a:r>
              <a:rPr dirty="0" spc="-5"/>
              <a:t>Retrieval</a:t>
            </a:r>
            <a:r>
              <a:rPr dirty="0" spc="-15"/>
              <a:t> </a:t>
            </a:r>
            <a:r>
              <a:rPr dirty="0" spc="-5"/>
              <a:t>Cost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93516"/>
            <a:ext cx="8041640" cy="4242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45" b="1" i="1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dirty="0" sz="2800" spc="-45" b="1">
                <a:solidFill>
                  <a:srgbClr val="FF0000"/>
                </a:solidFill>
                <a:latin typeface="Palatino Linotype"/>
                <a:cs typeface="Palatino Linotype"/>
              </a:rPr>
              <a:t>(low, </a:t>
            </a:r>
            <a:r>
              <a:rPr dirty="0" sz="2800" spc="-10" b="1">
                <a:solidFill>
                  <a:srgbClr val="FF0000"/>
                </a:solidFill>
                <a:latin typeface="Palatino Linotype"/>
                <a:cs typeface="Palatino Linotype"/>
              </a:rPr>
              <a:t>high, 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r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)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minimum weighted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retrieval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 for subproblem </a:t>
            </a:r>
            <a:r>
              <a:rPr dirty="0" sz="2800" spc="-50" b="1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high) when 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021" sz="2775" b="1" i="1">
                <a:solidFill>
                  <a:srgbClr val="3E3E3E"/>
                </a:solidFill>
                <a:latin typeface="Palatino Linotype"/>
                <a:cs typeface="Palatino Linotype"/>
              </a:rPr>
              <a:t>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chosen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root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its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 search</a:t>
            </a:r>
            <a:r>
              <a:rPr dirty="0" sz="2800" spc="-2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800">
              <a:latin typeface="Palatino Linotype"/>
              <a:cs typeface="Palatino Linotype"/>
            </a:endParaRPr>
          </a:p>
          <a:p>
            <a:pPr marL="354965" marR="325755" indent="-3422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45" b="1" i="1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dirty="0" sz="2800" spc="-45" b="1">
                <a:solidFill>
                  <a:srgbClr val="FF0000"/>
                </a:solidFill>
                <a:latin typeface="Palatino Linotype"/>
                <a:cs typeface="Palatino Linotype"/>
              </a:rPr>
              <a:t>(low,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high)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minimum weighted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retrieval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 for subproblem </a:t>
            </a:r>
            <a:r>
              <a:rPr dirty="0" sz="2800" spc="-50" b="1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high) over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choices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root</a:t>
            </a:r>
            <a:r>
              <a:rPr dirty="0" sz="28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65" b="1">
                <a:solidFill>
                  <a:srgbClr val="3E3E3E"/>
                </a:solidFill>
                <a:latin typeface="Palatino Linotype"/>
                <a:cs typeface="Palatino Linotype"/>
              </a:rPr>
              <a:t>key.</a:t>
            </a:r>
            <a:endParaRPr sz="2800">
              <a:latin typeface="Palatino Linotype"/>
              <a:cs typeface="Palatino Linotype"/>
            </a:endParaRPr>
          </a:p>
          <a:p>
            <a:pPr marL="354965" marR="5397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45" b="1" i="1">
                <a:solidFill>
                  <a:srgbClr val="FF0000"/>
                </a:solidFill>
                <a:latin typeface="Palatino Linotype"/>
                <a:cs typeface="Palatino Linotype"/>
              </a:rPr>
              <a:t>p</a:t>
            </a:r>
            <a:r>
              <a:rPr dirty="0" sz="2800" spc="-45" b="1">
                <a:solidFill>
                  <a:srgbClr val="FF0000"/>
                </a:solidFill>
                <a:latin typeface="Palatino Linotype"/>
                <a:cs typeface="Palatino Linotype"/>
              </a:rPr>
              <a:t>(low,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high)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, equal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5" b="1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1021" sz="2775" spc="7" b="1">
                <a:solidFill>
                  <a:srgbClr val="3E3E3E"/>
                </a:solidFill>
                <a:latin typeface="Palatino Linotype"/>
                <a:cs typeface="Palatino Linotype"/>
              </a:rPr>
              <a:t>low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800" spc="5" b="1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1021" sz="2775" spc="7" b="1">
                <a:solidFill>
                  <a:srgbClr val="3E3E3E"/>
                </a:solidFill>
                <a:latin typeface="Palatino Linotype"/>
                <a:cs typeface="Palatino Linotype"/>
              </a:rPr>
              <a:t>low+1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+…+</a:t>
            </a:r>
            <a:r>
              <a:rPr dirty="0" sz="2800" spc="5" b="1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1021" sz="2775" spc="7" b="1">
                <a:solidFill>
                  <a:srgbClr val="3E3E3E"/>
                </a:solidFill>
                <a:latin typeface="Palatino Linotype"/>
                <a:cs typeface="Palatino Linotype"/>
              </a:rPr>
              <a:t>high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weight of the subproblem </a:t>
            </a:r>
            <a:r>
              <a:rPr dirty="0" sz="2800" spc="-50" b="1">
                <a:solidFill>
                  <a:srgbClr val="3E3E3E"/>
                </a:solidFill>
                <a:latin typeface="Palatino Linotype"/>
                <a:cs typeface="Palatino Linotype"/>
              </a:rPr>
              <a:t>(low,</a:t>
            </a:r>
            <a:r>
              <a:rPr dirty="0" sz="2800" spc="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high).</a:t>
            </a:r>
            <a:endParaRPr sz="2800">
              <a:latin typeface="Palatino Linotype"/>
              <a:cs typeface="Palatino Linotype"/>
            </a:endParaRPr>
          </a:p>
          <a:p>
            <a:pPr marL="756285" marR="512445" indent="-287020">
              <a:lnSpc>
                <a:spcPct val="100000"/>
              </a:lnSpc>
              <a:spcBef>
                <a:spcPts val="665"/>
              </a:spcBef>
            </a:pPr>
            <a:r>
              <a:rPr dirty="0" sz="1800">
                <a:solidFill>
                  <a:srgbClr val="008000"/>
                </a:solidFill>
                <a:latin typeface="Palatino Linotype"/>
                <a:cs typeface="Palatino Linotype"/>
              </a:rPr>
              <a:t>Note: </a:t>
            </a:r>
            <a:r>
              <a:rPr dirty="0" sz="1800" spc="-30" i="1">
                <a:solidFill>
                  <a:srgbClr val="008000"/>
                </a:solidFill>
                <a:latin typeface="Palatino Linotype"/>
                <a:cs typeface="Palatino Linotype"/>
              </a:rPr>
              <a:t>p</a:t>
            </a:r>
            <a:r>
              <a:rPr dirty="0" sz="1800" spc="-30">
                <a:solidFill>
                  <a:srgbClr val="008000"/>
                </a:solidFill>
                <a:latin typeface="Palatino Linotype"/>
                <a:cs typeface="Palatino Linotype"/>
              </a:rPr>
              <a:t>(low, </a:t>
            </a:r>
            <a:r>
              <a:rPr dirty="0" sz="1800" spc="-5">
                <a:solidFill>
                  <a:srgbClr val="008000"/>
                </a:solidFill>
                <a:latin typeface="Palatino Linotype"/>
                <a:cs typeface="Palatino Linotype"/>
              </a:rPr>
              <a:t>high) </a:t>
            </a:r>
            <a:r>
              <a:rPr dirty="0" sz="1800">
                <a:solidFill>
                  <a:srgbClr val="008000"/>
                </a:solidFill>
                <a:latin typeface="Palatino Linotype"/>
                <a:cs typeface="Palatino Linotype"/>
              </a:rPr>
              <a:t>is </a:t>
            </a:r>
            <a:r>
              <a:rPr dirty="0" sz="1800" spc="-5">
                <a:solidFill>
                  <a:srgbClr val="008000"/>
                </a:solidFill>
                <a:latin typeface="Palatino Linotype"/>
                <a:cs typeface="Palatino Linotype"/>
              </a:rPr>
              <a:t>the probability that the key </a:t>
            </a:r>
            <a:r>
              <a:rPr dirty="0" sz="1800">
                <a:solidFill>
                  <a:srgbClr val="008000"/>
                </a:solidFill>
                <a:latin typeface="Palatino Linotype"/>
                <a:cs typeface="Palatino Linotype"/>
              </a:rPr>
              <a:t>searched for is in </a:t>
            </a:r>
            <a:r>
              <a:rPr dirty="0" sz="1800" spc="-5">
                <a:solidFill>
                  <a:srgbClr val="008000"/>
                </a:solidFill>
                <a:latin typeface="Palatino Linotype"/>
                <a:cs typeface="Palatino Linotype"/>
              </a:rPr>
              <a:t>this  </a:t>
            </a:r>
            <a:r>
              <a:rPr dirty="0" sz="1800" spc="-10">
                <a:solidFill>
                  <a:srgbClr val="008000"/>
                </a:solidFill>
                <a:latin typeface="Palatino Linotype"/>
                <a:cs typeface="Palatino Linotype"/>
              </a:rPr>
              <a:t>interval.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04033"/>
            <a:ext cx="7962265" cy="45529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800" spc="-30" b="1">
                <a:solidFill>
                  <a:srgbClr val="3E3E3E"/>
                </a:solidFill>
                <a:latin typeface="Palatino Linotype"/>
                <a:cs typeface="Palatino Linotype"/>
              </a:rPr>
              <a:t>eighted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retrieval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8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subtree</a:t>
            </a:r>
            <a:endParaRPr sz="2800">
              <a:latin typeface="Palatino Linotype"/>
              <a:cs typeface="Palatino Linotype"/>
            </a:endParaRPr>
          </a:p>
          <a:p>
            <a:pPr lvl="1" marL="756285" marR="198755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contains </a:t>
            </a:r>
            <a:r>
              <a:rPr dirty="0" sz="2400" spc="-3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0833" sz="2400" spc="-52">
                <a:solidFill>
                  <a:srgbClr val="3E3E3E"/>
                </a:solidFill>
                <a:latin typeface="Palatino Linotype"/>
                <a:cs typeface="Palatino Linotype"/>
              </a:rPr>
              <a:t>low</a:t>
            </a:r>
            <a:r>
              <a:rPr dirty="0" sz="2400" spc="-3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high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weighted retrieval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being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whole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tree.</a:t>
            </a:r>
            <a:endParaRPr sz="2400">
              <a:latin typeface="Palatino Linotype"/>
              <a:cs typeface="Palatino Linotype"/>
            </a:endParaRPr>
          </a:p>
          <a:p>
            <a:pPr lvl="1" marL="756285" marR="52197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a subtree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the root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level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weighted  retrieval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will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be: </a:t>
            </a:r>
            <a:r>
              <a:rPr dirty="0" sz="2400" spc="-30" b="1" i="1">
                <a:solidFill>
                  <a:srgbClr val="0000CC"/>
                </a:solidFill>
                <a:latin typeface="Palatino Linotype"/>
                <a:cs typeface="Palatino Linotype"/>
              </a:rPr>
              <a:t>W</a:t>
            </a:r>
            <a:r>
              <a:rPr dirty="0" sz="2400" spc="-30" b="1">
                <a:solidFill>
                  <a:srgbClr val="0000CC"/>
                </a:solidFill>
                <a:latin typeface="Palatino Linotype"/>
                <a:cs typeface="Palatino Linotype"/>
              </a:rPr>
              <a:t>+</a:t>
            </a:r>
            <a:r>
              <a:rPr dirty="0" sz="2400" spc="-30" b="1" i="1">
                <a:solidFill>
                  <a:srgbClr val="0000CC"/>
                </a:solidFill>
                <a:latin typeface="Palatino Linotype"/>
                <a:cs typeface="Palatino Linotype"/>
              </a:rPr>
              <a:t>p</a:t>
            </a:r>
            <a:r>
              <a:rPr dirty="0" sz="2400" spc="-30" b="1">
                <a:solidFill>
                  <a:srgbClr val="0000CC"/>
                </a:solidFill>
                <a:latin typeface="Palatino Linotype"/>
                <a:cs typeface="Palatino Linotype"/>
              </a:rPr>
              <a:t>(low,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 high)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recursive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relations: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40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40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high,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7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2400" spc="-30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20833" sz="2400" spc="-44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30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2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-1)+</a:t>
            </a:r>
            <a:r>
              <a:rPr dirty="0" sz="2400" spc="-2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-1)+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+1,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high)+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+1,</a:t>
            </a:r>
            <a:r>
              <a:rPr dirty="0" sz="2400" spc="9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high)</a:t>
            </a:r>
            <a:endParaRPr sz="24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2400" spc="-40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2400" spc="-40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high)+</a:t>
            </a:r>
            <a:r>
              <a:rPr dirty="0" sz="2400" spc="-2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-1)+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+1,</a:t>
            </a:r>
            <a:r>
              <a:rPr dirty="0" sz="2400" spc="8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40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40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min{</a:t>
            </a:r>
            <a:r>
              <a:rPr dirty="0" sz="2400" spc="-2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(low,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high,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 |</a:t>
            </a:r>
            <a:r>
              <a:rPr dirty="0" sz="2400" spc="11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low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high}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9744" y="600455"/>
            <a:ext cx="431139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3627" y="600455"/>
            <a:ext cx="34975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0683" y="748791"/>
            <a:ext cx="6339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Subproblem</a:t>
            </a:r>
            <a:r>
              <a:rPr dirty="0" spc="-40"/>
              <a:t> </a:t>
            </a:r>
            <a:r>
              <a:rPr dirty="0" spc="-5"/>
              <a:t>Solutions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3304" y="384047"/>
            <a:ext cx="35158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4242" y="532767"/>
            <a:ext cx="2713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75"/>
              <a:t> </a:t>
            </a:r>
            <a:r>
              <a:rPr dirty="0" spc="-10"/>
              <a:t>DP</a:t>
            </a:r>
          </a:p>
        </p:txBody>
      </p:sp>
      <p:sp>
        <p:nvSpPr>
          <p:cNvPr id="4" name="object 4"/>
          <p:cNvSpPr/>
          <p:nvPr/>
        </p:nvSpPr>
        <p:spPr>
          <a:xfrm>
            <a:off x="5639968" y="1270248"/>
            <a:ext cx="3181985" cy="2303145"/>
          </a:xfrm>
          <a:custGeom>
            <a:avLst/>
            <a:gdLst/>
            <a:ahLst/>
            <a:cxnLst/>
            <a:rect l="l" t="t" r="r" b="b"/>
            <a:pathLst>
              <a:path w="3181984" h="2303145">
                <a:moveTo>
                  <a:pt x="2821520" y="0"/>
                </a:moveTo>
                <a:lnTo>
                  <a:pt x="1380858" y="0"/>
                </a:lnTo>
                <a:lnTo>
                  <a:pt x="1331984" y="3288"/>
                </a:lnTo>
                <a:lnTo>
                  <a:pt x="1285108" y="12866"/>
                </a:lnTo>
                <a:lnTo>
                  <a:pt x="1240660" y="28305"/>
                </a:lnTo>
                <a:lnTo>
                  <a:pt x="1199068" y="49176"/>
                </a:lnTo>
                <a:lnTo>
                  <a:pt x="1160762" y="75050"/>
                </a:lnTo>
                <a:lnTo>
                  <a:pt x="1126170" y="105497"/>
                </a:lnTo>
                <a:lnTo>
                  <a:pt x="1095723" y="140088"/>
                </a:lnTo>
                <a:lnTo>
                  <a:pt x="1069850" y="178394"/>
                </a:lnTo>
                <a:lnTo>
                  <a:pt x="1048979" y="219986"/>
                </a:lnTo>
                <a:lnTo>
                  <a:pt x="1033540" y="264434"/>
                </a:lnTo>
                <a:lnTo>
                  <a:pt x="1023961" y="311310"/>
                </a:lnTo>
                <a:lnTo>
                  <a:pt x="1020673" y="360184"/>
                </a:lnTo>
                <a:lnTo>
                  <a:pt x="1020673" y="383793"/>
                </a:lnTo>
                <a:lnTo>
                  <a:pt x="0" y="688187"/>
                </a:lnTo>
                <a:lnTo>
                  <a:pt x="1020673" y="959485"/>
                </a:lnTo>
                <a:lnTo>
                  <a:pt x="1020673" y="1942591"/>
                </a:lnTo>
                <a:lnTo>
                  <a:pt x="1023961" y="1991465"/>
                </a:lnTo>
                <a:lnTo>
                  <a:pt x="1033540" y="2038340"/>
                </a:lnTo>
                <a:lnTo>
                  <a:pt x="1048979" y="2082788"/>
                </a:lnTo>
                <a:lnTo>
                  <a:pt x="1069850" y="2124378"/>
                </a:lnTo>
                <a:lnTo>
                  <a:pt x="1095723" y="2162683"/>
                </a:lnTo>
                <a:lnTo>
                  <a:pt x="1126170" y="2197273"/>
                </a:lnTo>
                <a:lnTo>
                  <a:pt x="1160762" y="2227718"/>
                </a:lnTo>
                <a:lnTo>
                  <a:pt x="1199068" y="2253590"/>
                </a:lnTo>
                <a:lnTo>
                  <a:pt x="1240660" y="2274460"/>
                </a:lnTo>
                <a:lnTo>
                  <a:pt x="1285108" y="2289898"/>
                </a:lnTo>
                <a:lnTo>
                  <a:pt x="1331984" y="2299476"/>
                </a:lnTo>
                <a:lnTo>
                  <a:pt x="1380858" y="2302764"/>
                </a:lnTo>
                <a:lnTo>
                  <a:pt x="2821520" y="2302764"/>
                </a:lnTo>
                <a:lnTo>
                  <a:pt x="2870397" y="2299476"/>
                </a:lnTo>
                <a:lnTo>
                  <a:pt x="2917275" y="2289898"/>
                </a:lnTo>
                <a:lnTo>
                  <a:pt x="2961724" y="2274460"/>
                </a:lnTo>
                <a:lnTo>
                  <a:pt x="3003316" y="2253590"/>
                </a:lnTo>
                <a:lnTo>
                  <a:pt x="3041622" y="2227718"/>
                </a:lnTo>
                <a:lnTo>
                  <a:pt x="3076213" y="2197273"/>
                </a:lnTo>
                <a:lnTo>
                  <a:pt x="3106659" y="2162683"/>
                </a:lnTo>
                <a:lnTo>
                  <a:pt x="3132531" y="2124378"/>
                </a:lnTo>
                <a:lnTo>
                  <a:pt x="3153401" y="2082788"/>
                </a:lnTo>
                <a:lnTo>
                  <a:pt x="3168840" y="2038340"/>
                </a:lnTo>
                <a:lnTo>
                  <a:pt x="3178417" y="1991465"/>
                </a:lnTo>
                <a:lnTo>
                  <a:pt x="3181705" y="1942591"/>
                </a:lnTo>
                <a:lnTo>
                  <a:pt x="3181705" y="360184"/>
                </a:lnTo>
                <a:lnTo>
                  <a:pt x="3178417" y="311310"/>
                </a:lnTo>
                <a:lnTo>
                  <a:pt x="3168840" y="264434"/>
                </a:lnTo>
                <a:lnTo>
                  <a:pt x="3153401" y="219986"/>
                </a:lnTo>
                <a:lnTo>
                  <a:pt x="3132531" y="178394"/>
                </a:lnTo>
                <a:lnTo>
                  <a:pt x="3106659" y="140088"/>
                </a:lnTo>
                <a:lnTo>
                  <a:pt x="3076213" y="105497"/>
                </a:lnTo>
                <a:lnTo>
                  <a:pt x="3041622" y="75050"/>
                </a:lnTo>
                <a:lnTo>
                  <a:pt x="3003316" y="49176"/>
                </a:lnTo>
                <a:lnTo>
                  <a:pt x="2961724" y="28305"/>
                </a:lnTo>
                <a:lnTo>
                  <a:pt x="2917275" y="12866"/>
                </a:lnTo>
                <a:lnTo>
                  <a:pt x="2870397" y="3288"/>
                </a:lnTo>
                <a:lnTo>
                  <a:pt x="282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9968" y="1270248"/>
            <a:ext cx="3181985" cy="2303145"/>
          </a:xfrm>
          <a:custGeom>
            <a:avLst/>
            <a:gdLst/>
            <a:ahLst/>
            <a:cxnLst/>
            <a:rect l="l" t="t" r="r" b="b"/>
            <a:pathLst>
              <a:path w="3181984" h="2303145">
                <a:moveTo>
                  <a:pt x="1020673" y="360184"/>
                </a:moveTo>
                <a:lnTo>
                  <a:pt x="1023961" y="311310"/>
                </a:lnTo>
                <a:lnTo>
                  <a:pt x="1033540" y="264434"/>
                </a:lnTo>
                <a:lnTo>
                  <a:pt x="1048979" y="219986"/>
                </a:lnTo>
                <a:lnTo>
                  <a:pt x="1069850" y="178394"/>
                </a:lnTo>
                <a:lnTo>
                  <a:pt x="1095723" y="140088"/>
                </a:lnTo>
                <a:lnTo>
                  <a:pt x="1126170" y="105497"/>
                </a:lnTo>
                <a:lnTo>
                  <a:pt x="1160762" y="75050"/>
                </a:lnTo>
                <a:lnTo>
                  <a:pt x="1199068" y="49176"/>
                </a:lnTo>
                <a:lnTo>
                  <a:pt x="1240660" y="28305"/>
                </a:lnTo>
                <a:lnTo>
                  <a:pt x="1285108" y="12866"/>
                </a:lnTo>
                <a:lnTo>
                  <a:pt x="1331984" y="3288"/>
                </a:lnTo>
                <a:lnTo>
                  <a:pt x="1380858" y="0"/>
                </a:lnTo>
                <a:lnTo>
                  <a:pt x="1921103" y="0"/>
                </a:lnTo>
                <a:lnTo>
                  <a:pt x="2821520" y="0"/>
                </a:lnTo>
                <a:lnTo>
                  <a:pt x="2870397" y="3288"/>
                </a:lnTo>
                <a:lnTo>
                  <a:pt x="2917275" y="12866"/>
                </a:lnTo>
                <a:lnTo>
                  <a:pt x="2961724" y="28305"/>
                </a:lnTo>
                <a:lnTo>
                  <a:pt x="3003316" y="49176"/>
                </a:lnTo>
                <a:lnTo>
                  <a:pt x="3041622" y="75050"/>
                </a:lnTo>
                <a:lnTo>
                  <a:pt x="3076213" y="105497"/>
                </a:lnTo>
                <a:lnTo>
                  <a:pt x="3106659" y="140088"/>
                </a:lnTo>
                <a:lnTo>
                  <a:pt x="3132531" y="178394"/>
                </a:lnTo>
                <a:lnTo>
                  <a:pt x="3153401" y="219986"/>
                </a:lnTo>
                <a:lnTo>
                  <a:pt x="3168840" y="264434"/>
                </a:lnTo>
                <a:lnTo>
                  <a:pt x="3178417" y="311310"/>
                </a:lnTo>
                <a:lnTo>
                  <a:pt x="3181705" y="360184"/>
                </a:lnTo>
                <a:lnTo>
                  <a:pt x="3181705" y="383793"/>
                </a:lnTo>
                <a:lnTo>
                  <a:pt x="3181705" y="959484"/>
                </a:lnTo>
                <a:lnTo>
                  <a:pt x="3181705" y="1942591"/>
                </a:lnTo>
                <a:lnTo>
                  <a:pt x="3178417" y="1991465"/>
                </a:lnTo>
                <a:lnTo>
                  <a:pt x="3168840" y="2038340"/>
                </a:lnTo>
                <a:lnTo>
                  <a:pt x="3153401" y="2082788"/>
                </a:lnTo>
                <a:lnTo>
                  <a:pt x="3132531" y="2124378"/>
                </a:lnTo>
                <a:lnTo>
                  <a:pt x="3106659" y="2162683"/>
                </a:lnTo>
                <a:lnTo>
                  <a:pt x="3076213" y="2197273"/>
                </a:lnTo>
                <a:lnTo>
                  <a:pt x="3041622" y="2227718"/>
                </a:lnTo>
                <a:lnTo>
                  <a:pt x="3003316" y="2253590"/>
                </a:lnTo>
                <a:lnTo>
                  <a:pt x="2961724" y="2274460"/>
                </a:lnTo>
                <a:lnTo>
                  <a:pt x="2917275" y="2289898"/>
                </a:lnTo>
                <a:lnTo>
                  <a:pt x="2870397" y="2299476"/>
                </a:lnTo>
                <a:lnTo>
                  <a:pt x="2821520" y="2302764"/>
                </a:lnTo>
                <a:lnTo>
                  <a:pt x="1921103" y="2302764"/>
                </a:lnTo>
                <a:lnTo>
                  <a:pt x="1380845" y="2302764"/>
                </a:lnTo>
                <a:lnTo>
                  <a:pt x="1331984" y="2299476"/>
                </a:lnTo>
                <a:lnTo>
                  <a:pt x="1285108" y="2289898"/>
                </a:lnTo>
                <a:lnTo>
                  <a:pt x="1240660" y="2274460"/>
                </a:lnTo>
                <a:lnTo>
                  <a:pt x="1199068" y="2253590"/>
                </a:lnTo>
                <a:lnTo>
                  <a:pt x="1160762" y="2227718"/>
                </a:lnTo>
                <a:lnTo>
                  <a:pt x="1126170" y="2197273"/>
                </a:lnTo>
                <a:lnTo>
                  <a:pt x="1095723" y="2162683"/>
                </a:lnTo>
                <a:lnTo>
                  <a:pt x="1069850" y="2124378"/>
                </a:lnTo>
                <a:lnTo>
                  <a:pt x="1048979" y="2082788"/>
                </a:lnTo>
                <a:lnTo>
                  <a:pt x="1033540" y="2038340"/>
                </a:lnTo>
                <a:lnTo>
                  <a:pt x="1023961" y="1991465"/>
                </a:lnTo>
                <a:lnTo>
                  <a:pt x="1020673" y="1942591"/>
                </a:lnTo>
                <a:lnTo>
                  <a:pt x="1020673" y="959484"/>
                </a:lnTo>
                <a:lnTo>
                  <a:pt x="0" y="688187"/>
                </a:lnTo>
                <a:lnTo>
                  <a:pt x="1020673" y="383793"/>
                </a:lnTo>
                <a:lnTo>
                  <a:pt x="1020673" y="360184"/>
                </a:lnTo>
                <a:close/>
              </a:path>
            </a:pathLst>
          </a:custGeom>
          <a:ln w="28956">
            <a:solidFill>
              <a:srgbClr val="E684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39712" y="1682495"/>
            <a:ext cx="1801367" cy="1799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95"/>
              </a:spcBef>
            </a:pPr>
            <a:r>
              <a:rPr dirty="0"/>
              <a:t>DP</a:t>
            </a:r>
            <a:r>
              <a:rPr dirty="0" spc="-65"/>
              <a:t> </a:t>
            </a:r>
            <a:r>
              <a:rPr dirty="0" spc="-5"/>
              <a:t>dictionary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solidFill>
                  <a:srgbClr val="3E3E3E"/>
                </a:solidFill>
              </a:rPr>
              <a:t>Array</a:t>
            </a:r>
            <a:r>
              <a:rPr dirty="0" sz="3000">
                <a:solidFill>
                  <a:srgbClr val="3E3E3E"/>
                </a:solidFill>
              </a:rPr>
              <a:t> </a:t>
            </a:r>
            <a:r>
              <a:rPr dirty="0" sz="3000" i="1">
                <a:latin typeface="Palatino Linotype"/>
                <a:cs typeface="Palatino Linotype"/>
              </a:rPr>
              <a:t>cost</a:t>
            </a:r>
            <a:endParaRPr sz="3000">
              <a:latin typeface="Palatino Linotype"/>
              <a:cs typeface="Palatino Linotype"/>
            </a:endParaRPr>
          </a:p>
          <a:p>
            <a:pPr algn="just" lvl="1" marL="413384" marR="2660650" indent="-286385">
              <a:lnSpc>
                <a:spcPct val="100000"/>
              </a:lnSpc>
              <a:spcBef>
                <a:spcPts val="50"/>
              </a:spcBef>
              <a:buFont typeface="Courier New"/>
              <a:buChar char="o"/>
              <a:tabLst>
                <a:tab pos="414020" algn="l"/>
              </a:tabLst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[low][high]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gives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minimum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weighted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of subproblem  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(low,high).</a:t>
            </a:r>
            <a:endParaRPr sz="2400">
              <a:latin typeface="Palatino Linotype"/>
              <a:cs typeface="Palatino Linotype"/>
            </a:endParaRPr>
          </a:p>
          <a:p>
            <a:pPr lvl="1" marL="413384" marR="2338070" indent="-286385">
              <a:lnSpc>
                <a:spcPct val="100000"/>
              </a:lnSpc>
              <a:buFont typeface="Courier New"/>
              <a:buChar char="o"/>
              <a:tabLst>
                <a:tab pos="4140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[low][high] depends upon  subproblems with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higher first index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(row number) and </a:t>
            </a:r>
            <a:r>
              <a:rPr dirty="0" sz="2400" spc="-10">
                <a:solidFill>
                  <a:srgbClr val="0000CC"/>
                </a:solidFill>
                <a:latin typeface="Palatino Linotype"/>
                <a:cs typeface="Palatino Linotype"/>
              </a:rPr>
              <a:t>lower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second index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(column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number)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5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solidFill>
                  <a:srgbClr val="3E3E3E"/>
                </a:solidFill>
              </a:rPr>
              <a:t>Array</a:t>
            </a:r>
            <a:r>
              <a:rPr dirty="0" sz="3000">
                <a:solidFill>
                  <a:srgbClr val="3E3E3E"/>
                </a:solidFill>
              </a:rPr>
              <a:t> </a:t>
            </a:r>
            <a:r>
              <a:rPr dirty="0" sz="3000" spc="-5" i="1">
                <a:latin typeface="Palatino Linotype"/>
                <a:cs typeface="Palatino Linotype"/>
              </a:rPr>
              <a:t>root</a:t>
            </a:r>
            <a:endParaRPr sz="3000">
              <a:latin typeface="Palatino Linotype"/>
              <a:cs typeface="Palatino Linotype"/>
            </a:endParaRPr>
          </a:p>
          <a:p>
            <a:pPr marL="413384" marR="1236980" indent="-287020">
              <a:lnSpc>
                <a:spcPct val="100000"/>
              </a:lnSpc>
              <a:spcBef>
                <a:spcPts val="45"/>
              </a:spcBef>
            </a:pPr>
            <a:r>
              <a:rPr dirty="0" sz="2400" spc="-5" b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 b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10" b="0" i="1">
                <a:solidFill>
                  <a:srgbClr val="3E3E3E"/>
                </a:solidFill>
                <a:latin typeface="Palatino Linotype"/>
                <a:cs typeface="Palatino Linotype"/>
              </a:rPr>
              <a:t>root</a:t>
            </a:r>
            <a:r>
              <a:rPr dirty="0" sz="2400" spc="-10" b="0">
                <a:solidFill>
                  <a:srgbClr val="3E3E3E"/>
                </a:solidFill>
                <a:latin typeface="Palatino Linotype"/>
                <a:cs typeface="Palatino Linotype"/>
              </a:rPr>
              <a:t>[low][high] gives </a:t>
            </a:r>
            <a:r>
              <a:rPr dirty="0" sz="2400" spc="-5" b="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b="0">
                <a:solidFill>
                  <a:srgbClr val="3E3E3E"/>
                </a:solidFill>
                <a:latin typeface="Palatino Linotype"/>
                <a:cs typeface="Palatino Linotype"/>
              </a:rPr>
              <a:t>best </a:t>
            </a:r>
            <a:r>
              <a:rPr dirty="0" sz="2400" spc="-5" b="0">
                <a:solidFill>
                  <a:srgbClr val="3E3E3E"/>
                </a:solidFill>
                <a:latin typeface="Palatino Linotype"/>
                <a:cs typeface="Palatino Linotype"/>
              </a:rPr>
              <a:t>choice of root for  subproblem</a:t>
            </a:r>
            <a:r>
              <a:rPr dirty="0" sz="2400" spc="-15" b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5" b="0">
                <a:solidFill>
                  <a:srgbClr val="3E3E3E"/>
                </a:solidFill>
                <a:latin typeface="Palatino Linotype"/>
                <a:cs typeface="Palatino Linotype"/>
              </a:rPr>
              <a:t>(low,high)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507" y="384047"/>
            <a:ext cx="40599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1478" y="532767"/>
            <a:ext cx="32600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Array</a:t>
            </a:r>
            <a:r>
              <a:rPr dirty="0" spc="-60"/>
              <a:t> </a:t>
            </a:r>
            <a:r>
              <a:rPr dirty="0" spc="-5"/>
              <a:t>cost[]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2302764"/>
            <a:ext cx="3598545" cy="3598545"/>
          </a:xfrm>
          <a:custGeom>
            <a:avLst/>
            <a:gdLst/>
            <a:ahLst/>
            <a:cxnLst/>
            <a:rect l="l" t="t" r="r" b="b"/>
            <a:pathLst>
              <a:path w="3598545" h="3598545">
                <a:moveTo>
                  <a:pt x="0" y="0"/>
                </a:moveTo>
                <a:lnTo>
                  <a:pt x="3598164" y="0"/>
                </a:lnTo>
                <a:lnTo>
                  <a:pt x="3598164" y="3598164"/>
                </a:lnTo>
                <a:lnTo>
                  <a:pt x="0" y="35981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46020" y="2302764"/>
            <a:ext cx="3130550" cy="3130550"/>
          </a:xfrm>
          <a:custGeom>
            <a:avLst/>
            <a:gdLst/>
            <a:ahLst/>
            <a:cxnLst/>
            <a:rect l="l" t="t" r="r" b="b"/>
            <a:pathLst>
              <a:path w="3130550" h="3130550">
                <a:moveTo>
                  <a:pt x="0" y="0"/>
                </a:moveTo>
                <a:lnTo>
                  <a:pt x="3130296" y="0"/>
                </a:lnTo>
                <a:lnTo>
                  <a:pt x="3130296" y="3130296"/>
                </a:lnTo>
                <a:lnTo>
                  <a:pt x="0" y="31302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22140" y="1868699"/>
            <a:ext cx="4800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2683764"/>
            <a:ext cx="381000" cy="2362200"/>
          </a:xfrm>
          <a:custGeom>
            <a:avLst/>
            <a:gdLst/>
            <a:ahLst/>
            <a:cxnLst/>
            <a:rect l="l" t="t" r="r" b="b"/>
            <a:pathLst>
              <a:path w="381000" h="2362200">
                <a:moveTo>
                  <a:pt x="0" y="0"/>
                </a:moveTo>
                <a:lnTo>
                  <a:pt x="381000" y="0"/>
                </a:lnTo>
                <a:lnTo>
                  <a:pt x="3810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7544" y="2686811"/>
            <a:ext cx="2429510" cy="382905"/>
          </a:xfrm>
          <a:custGeom>
            <a:avLst/>
            <a:gdLst/>
            <a:ahLst/>
            <a:cxnLst/>
            <a:rect l="l" t="t" r="r" b="b"/>
            <a:pathLst>
              <a:path w="2429510" h="382905">
                <a:moveTo>
                  <a:pt x="0" y="0"/>
                </a:moveTo>
                <a:lnTo>
                  <a:pt x="2429256" y="0"/>
                </a:lnTo>
                <a:lnTo>
                  <a:pt x="2429256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69940" y="2706899"/>
            <a:ext cx="407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9791" y="2685288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81271" y="2697479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8791" y="2685288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9703" y="3476244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8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9703" y="3872484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9703" y="4296155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46020" y="2686811"/>
            <a:ext cx="419100" cy="3829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27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1741" y="31640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5800" y="4690871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6139" y="60612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0314" y="60802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1566" y="606907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8077" y="5926414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......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6540" y="60612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5463" y="50706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6540" y="55278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8539" y="5016750"/>
            <a:ext cx="21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20833" sz="1800">
                <a:latin typeface="Times New Roman"/>
                <a:cs typeface="Times New Roman"/>
              </a:rPr>
              <a:t>n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1540" y="2963617"/>
            <a:ext cx="215900" cy="82613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20833" sz="180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65120" y="2686811"/>
            <a:ext cx="424180" cy="3829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55"/>
              </a:spcBef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2702" y="2300437"/>
            <a:ext cx="21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3273" y="3716524"/>
            <a:ext cx="297815" cy="307975"/>
          </a:xfrm>
          <a:custGeom>
            <a:avLst/>
            <a:gdLst/>
            <a:ahLst/>
            <a:cxnLst/>
            <a:rect l="l" t="t" r="r" b="b"/>
            <a:pathLst>
              <a:path w="297814" h="307975">
                <a:moveTo>
                  <a:pt x="12445" y="0"/>
                </a:moveTo>
                <a:lnTo>
                  <a:pt x="8496" y="1562"/>
                </a:lnTo>
                <a:lnTo>
                  <a:pt x="1854" y="7962"/>
                </a:lnTo>
                <a:lnTo>
                  <a:pt x="165" y="11823"/>
                </a:lnTo>
                <a:lnTo>
                  <a:pt x="0" y="20942"/>
                </a:lnTo>
                <a:lnTo>
                  <a:pt x="1536" y="24866"/>
                </a:lnTo>
                <a:lnTo>
                  <a:pt x="7861" y="31432"/>
                </a:lnTo>
                <a:lnTo>
                  <a:pt x="11734" y="33121"/>
                </a:lnTo>
                <a:lnTo>
                  <a:pt x="20853" y="33299"/>
                </a:lnTo>
                <a:lnTo>
                  <a:pt x="24777" y="31762"/>
                </a:lnTo>
                <a:lnTo>
                  <a:pt x="31343" y="25425"/>
                </a:lnTo>
                <a:lnTo>
                  <a:pt x="33045" y="21577"/>
                </a:lnTo>
                <a:lnTo>
                  <a:pt x="33286" y="12534"/>
                </a:lnTo>
                <a:lnTo>
                  <a:pt x="31737" y="8585"/>
                </a:lnTo>
                <a:lnTo>
                  <a:pt x="25336" y="1943"/>
                </a:lnTo>
                <a:lnTo>
                  <a:pt x="21488" y="241"/>
                </a:lnTo>
                <a:lnTo>
                  <a:pt x="12445" y="0"/>
                </a:lnTo>
                <a:close/>
              </a:path>
              <a:path w="297814" h="307975">
                <a:moveTo>
                  <a:pt x="65303" y="54889"/>
                </a:moveTo>
                <a:lnTo>
                  <a:pt x="61353" y="56438"/>
                </a:lnTo>
                <a:lnTo>
                  <a:pt x="54711" y="62839"/>
                </a:lnTo>
                <a:lnTo>
                  <a:pt x="53022" y="66713"/>
                </a:lnTo>
                <a:lnTo>
                  <a:pt x="52857" y="75831"/>
                </a:lnTo>
                <a:lnTo>
                  <a:pt x="54394" y="79756"/>
                </a:lnTo>
                <a:lnTo>
                  <a:pt x="60718" y="86321"/>
                </a:lnTo>
                <a:lnTo>
                  <a:pt x="64592" y="88011"/>
                </a:lnTo>
                <a:lnTo>
                  <a:pt x="73710" y="88188"/>
                </a:lnTo>
                <a:lnTo>
                  <a:pt x="77635" y="86639"/>
                </a:lnTo>
                <a:lnTo>
                  <a:pt x="84200" y="80314"/>
                </a:lnTo>
                <a:lnTo>
                  <a:pt x="85902" y="76466"/>
                </a:lnTo>
                <a:lnTo>
                  <a:pt x="86144" y="67424"/>
                </a:lnTo>
                <a:lnTo>
                  <a:pt x="84594" y="63474"/>
                </a:lnTo>
                <a:lnTo>
                  <a:pt x="78193" y="56832"/>
                </a:lnTo>
                <a:lnTo>
                  <a:pt x="74345" y="55130"/>
                </a:lnTo>
                <a:lnTo>
                  <a:pt x="65303" y="54889"/>
                </a:lnTo>
                <a:close/>
              </a:path>
              <a:path w="297814" h="307975">
                <a:moveTo>
                  <a:pt x="118160" y="109778"/>
                </a:moveTo>
                <a:lnTo>
                  <a:pt x="114211" y="111328"/>
                </a:lnTo>
                <a:lnTo>
                  <a:pt x="107568" y="117729"/>
                </a:lnTo>
                <a:lnTo>
                  <a:pt x="105879" y="121589"/>
                </a:lnTo>
                <a:lnTo>
                  <a:pt x="105714" y="130708"/>
                </a:lnTo>
                <a:lnTo>
                  <a:pt x="107251" y="134632"/>
                </a:lnTo>
                <a:lnTo>
                  <a:pt x="113576" y="141211"/>
                </a:lnTo>
                <a:lnTo>
                  <a:pt x="117449" y="142900"/>
                </a:lnTo>
                <a:lnTo>
                  <a:pt x="126568" y="143065"/>
                </a:lnTo>
                <a:lnTo>
                  <a:pt x="130492" y="141528"/>
                </a:lnTo>
                <a:lnTo>
                  <a:pt x="137058" y="135191"/>
                </a:lnTo>
                <a:lnTo>
                  <a:pt x="138760" y="131356"/>
                </a:lnTo>
                <a:lnTo>
                  <a:pt x="139001" y="122301"/>
                </a:lnTo>
                <a:lnTo>
                  <a:pt x="137452" y="118364"/>
                </a:lnTo>
                <a:lnTo>
                  <a:pt x="131051" y="111721"/>
                </a:lnTo>
                <a:lnTo>
                  <a:pt x="127203" y="110007"/>
                </a:lnTo>
                <a:lnTo>
                  <a:pt x="118160" y="109778"/>
                </a:lnTo>
                <a:close/>
              </a:path>
              <a:path w="297814" h="307975">
                <a:moveTo>
                  <a:pt x="171018" y="164655"/>
                </a:moveTo>
                <a:lnTo>
                  <a:pt x="167068" y="166217"/>
                </a:lnTo>
                <a:lnTo>
                  <a:pt x="160426" y="172618"/>
                </a:lnTo>
                <a:lnTo>
                  <a:pt x="158737" y="176479"/>
                </a:lnTo>
                <a:lnTo>
                  <a:pt x="158572" y="185597"/>
                </a:lnTo>
                <a:lnTo>
                  <a:pt x="160108" y="189522"/>
                </a:lnTo>
                <a:lnTo>
                  <a:pt x="166433" y="196100"/>
                </a:lnTo>
                <a:lnTo>
                  <a:pt x="170306" y="197789"/>
                </a:lnTo>
                <a:lnTo>
                  <a:pt x="179425" y="197954"/>
                </a:lnTo>
                <a:lnTo>
                  <a:pt x="183349" y="196418"/>
                </a:lnTo>
                <a:lnTo>
                  <a:pt x="189915" y="190080"/>
                </a:lnTo>
                <a:lnTo>
                  <a:pt x="191617" y="186232"/>
                </a:lnTo>
                <a:lnTo>
                  <a:pt x="191858" y="177190"/>
                </a:lnTo>
                <a:lnTo>
                  <a:pt x="190309" y="173253"/>
                </a:lnTo>
                <a:lnTo>
                  <a:pt x="183908" y="166598"/>
                </a:lnTo>
                <a:lnTo>
                  <a:pt x="180060" y="164896"/>
                </a:lnTo>
                <a:lnTo>
                  <a:pt x="171018" y="164655"/>
                </a:lnTo>
                <a:close/>
              </a:path>
              <a:path w="297814" h="307975">
                <a:moveTo>
                  <a:pt x="223875" y="219544"/>
                </a:moveTo>
                <a:lnTo>
                  <a:pt x="219925" y="221107"/>
                </a:lnTo>
                <a:lnTo>
                  <a:pt x="213283" y="227507"/>
                </a:lnTo>
                <a:lnTo>
                  <a:pt x="211594" y="231368"/>
                </a:lnTo>
                <a:lnTo>
                  <a:pt x="211429" y="240487"/>
                </a:lnTo>
                <a:lnTo>
                  <a:pt x="212966" y="244411"/>
                </a:lnTo>
                <a:lnTo>
                  <a:pt x="219303" y="250977"/>
                </a:lnTo>
                <a:lnTo>
                  <a:pt x="223164" y="252666"/>
                </a:lnTo>
                <a:lnTo>
                  <a:pt x="232282" y="252844"/>
                </a:lnTo>
                <a:lnTo>
                  <a:pt x="236207" y="251307"/>
                </a:lnTo>
                <a:lnTo>
                  <a:pt x="242773" y="244970"/>
                </a:lnTo>
                <a:lnTo>
                  <a:pt x="244487" y="241122"/>
                </a:lnTo>
                <a:lnTo>
                  <a:pt x="244716" y="232079"/>
                </a:lnTo>
                <a:lnTo>
                  <a:pt x="243166" y="228130"/>
                </a:lnTo>
                <a:lnTo>
                  <a:pt x="236766" y="221488"/>
                </a:lnTo>
                <a:lnTo>
                  <a:pt x="232917" y="219786"/>
                </a:lnTo>
                <a:lnTo>
                  <a:pt x="223875" y="219544"/>
                </a:lnTo>
                <a:close/>
              </a:path>
              <a:path w="297814" h="307975">
                <a:moveTo>
                  <a:pt x="276732" y="274434"/>
                </a:moveTo>
                <a:lnTo>
                  <a:pt x="272783" y="275983"/>
                </a:lnTo>
                <a:lnTo>
                  <a:pt x="266141" y="282384"/>
                </a:lnTo>
                <a:lnTo>
                  <a:pt x="264452" y="286258"/>
                </a:lnTo>
                <a:lnTo>
                  <a:pt x="264286" y="295376"/>
                </a:lnTo>
                <a:lnTo>
                  <a:pt x="265823" y="299300"/>
                </a:lnTo>
                <a:lnTo>
                  <a:pt x="272160" y="305866"/>
                </a:lnTo>
                <a:lnTo>
                  <a:pt x="276021" y="307555"/>
                </a:lnTo>
                <a:lnTo>
                  <a:pt x="285140" y="307733"/>
                </a:lnTo>
                <a:lnTo>
                  <a:pt x="289064" y="306184"/>
                </a:lnTo>
                <a:lnTo>
                  <a:pt x="295630" y="299859"/>
                </a:lnTo>
                <a:lnTo>
                  <a:pt x="297345" y="296011"/>
                </a:lnTo>
                <a:lnTo>
                  <a:pt x="297573" y="286969"/>
                </a:lnTo>
                <a:lnTo>
                  <a:pt x="296024" y="283019"/>
                </a:lnTo>
                <a:lnTo>
                  <a:pt x="289623" y="276377"/>
                </a:lnTo>
                <a:lnTo>
                  <a:pt x="285775" y="274675"/>
                </a:lnTo>
                <a:lnTo>
                  <a:pt x="276732" y="274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48904" y="2209669"/>
            <a:ext cx="536575" cy="81597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50"/>
              </a:spcBef>
              <a:tabLst>
                <a:tab pos="408940" algn="l"/>
              </a:tabLst>
            </a:pPr>
            <a:r>
              <a:rPr dirty="0" sz="1800">
                <a:latin typeface="Times New Roman"/>
                <a:cs typeface="Times New Roman"/>
              </a:rPr>
              <a:t>1	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2828" y="5527798"/>
            <a:ext cx="383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n+1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85685" y="3482474"/>
            <a:ext cx="35560" cy="414655"/>
          </a:xfrm>
          <a:custGeom>
            <a:avLst/>
            <a:gdLst/>
            <a:ahLst/>
            <a:cxnLst/>
            <a:rect l="l" t="t" r="r" b="b"/>
            <a:pathLst>
              <a:path w="35560" h="414654">
                <a:moveTo>
                  <a:pt x="21043" y="0"/>
                </a:moveTo>
                <a:lnTo>
                  <a:pt x="0" y="21234"/>
                </a:lnTo>
                <a:lnTo>
                  <a:pt x="1638" y="25107"/>
                </a:lnTo>
                <a:lnTo>
                  <a:pt x="8127" y="31521"/>
                </a:lnTo>
                <a:lnTo>
                  <a:pt x="12026" y="33108"/>
                </a:lnTo>
                <a:lnTo>
                  <a:pt x="21158" y="33045"/>
                </a:lnTo>
                <a:lnTo>
                  <a:pt x="25044" y="31432"/>
                </a:lnTo>
                <a:lnTo>
                  <a:pt x="31457" y="25044"/>
                </a:lnTo>
                <a:lnTo>
                  <a:pt x="32981" y="21234"/>
                </a:lnTo>
                <a:lnTo>
                  <a:pt x="32981" y="11887"/>
                </a:lnTo>
                <a:lnTo>
                  <a:pt x="31368" y="8001"/>
                </a:lnTo>
                <a:lnTo>
                  <a:pt x="24968" y="1587"/>
                </a:lnTo>
                <a:lnTo>
                  <a:pt x="21043" y="0"/>
                </a:lnTo>
                <a:close/>
              </a:path>
              <a:path w="35560" h="414654">
                <a:moveTo>
                  <a:pt x="21539" y="76200"/>
                </a:moveTo>
                <a:lnTo>
                  <a:pt x="507" y="97421"/>
                </a:lnTo>
                <a:lnTo>
                  <a:pt x="2146" y="101307"/>
                </a:lnTo>
                <a:lnTo>
                  <a:pt x="8635" y="107721"/>
                </a:lnTo>
                <a:lnTo>
                  <a:pt x="12534" y="109308"/>
                </a:lnTo>
                <a:lnTo>
                  <a:pt x="21666" y="109245"/>
                </a:lnTo>
                <a:lnTo>
                  <a:pt x="25552" y="107632"/>
                </a:lnTo>
                <a:lnTo>
                  <a:pt x="31953" y="101231"/>
                </a:lnTo>
                <a:lnTo>
                  <a:pt x="33494" y="97421"/>
                </a:lnTo>
                <a:lnTo>
                  <a:pt x="33477" y="88087"/>
                </a:lnTo>
                <a:lnTo>
                  <a:pt x="31864" y="84201"/>
                </a:lnTo>
                <a:lnTo>
                  <a:pt x="25476" y="77787"/>
                </a:lnTo>
                <a:lnTo>
                  <a:pt x="21539" y="76200"/>
                </a:lnTo>
                <a:close/>
              </a:path>
              <a:path w="35560" h="414654">
                <a:moveTo>
                  <a:pt x="22047" y="152400"/>
                </a:moveTo>
                <a:lnTo>
                  <a:pt x="1003" y="173621"/>
                </a:lnTo>
                <a:lnTo>
                  <a:pt x="2641" y="177507"/>
                </a:lnTo>
                <a:lnTo>
                  <a:pt x="9131" y="183921"/>
                </a:lnTo>
                <a:lnTo>
                  <a:pt x="13042" y="185496"/>
                </a:lnTo>
                <a:lnTo>
                  <a:pt x="22174" y="185445"/>
                </a:lnTo>
                <a:lnTo>
                  <a:pt x="26047" y="183832"/>
                </a:lnTo>
                <a:lnTo>
                  <a:pt x="32461" y="177431"/>
                </a:lnTo>
                <a:lnTo>
                  <a:pt x="34002" y="173621"/>
                </a:lnTo>
                <a:lnTo>
                  <a:pt x="33985" y="164274"/>
                </a:lnTo>
                <a:lnTo>
                  <a:pt x="32372" y="160401"/>
                </a:lnTo>
                <a:lnTo>
                  <a:pt x="25984" y="153987"/>
                </a:lnTo>
                <a:lnTo>
                  <a:pt x="22047" y="152400"/>
                </a:lnTo>
                <a:close/>
              </a:path>
              <a:path w="35560" h="414654">
                <a:moveTo>
                  <a:pt x="22555" y="228600"/>
                </a:moveTo>
                <a:lnTo>
                  <a:pt x="1511" y="249821"/>
                </a:lnTo>
                <a:lnTo>
                  <a:pt x="3149" y="253707"/>
                </a:lnTo>
                <a:lnTo>
                  <a:pt x="9639" y="260108"/>
                </a:lnTo>
                <a:lnTo>
                  <a:pt x="13538" y="261696"/>
                </a:lnTo>
                <a:lnTo>
                  <a:pt x="22669" y="261645"/>
                </a:lnTo>
                <a:lnTo>
                  <a:pt x="26555" y="260032"/>
                </a:lnTo>
                <a:lnTo>
                  <a:pt x="32969" y="253631"/>
                </a:lnTo>
                <a:lnTo>
                  <a:pt x="34498" y="249821"/>
                </a:lnTo>
                <a:lnTo>
                  <a:pt x="34493" y="240474"/>
                </a:lnTo>
                <a:lnTo>
                  <a:pt x="32880" y="236588"/>
                </a:lnTo>
                <a:lnTo>
                  <a:pt x="26479" y="230187"/>
                </a:lnTo>
                <a:lnTo>
                  <a:pt x="22555" y="228600"/>
                </a:lnTo>
                <a:close/>
              </a:path>
              <a:path w="35560" h="414654">
                <a:moveTo>
                  <a:pt x="23050" y="304800"/>
                </a:moveTo>
                <a:lnTo>
                  <a:pt x="2019" y="326021"/>
                </a:lnTo>
                <a:lnTo>
                  <a:pt x="3657" y="329907"/>
                </a:lnTo>
                <a:lnTo>
                  <a:pt x="10147" y="336308"/>
                </a:lnTo>
                <a:lnTo>
                  <a:pt x="14046" y="337896"/>
                </a:lnTo>
                <a:lnTo>
                  <a:pt x="23177" y="337832"/>
                </a:lnTo>
                <a:lnTo>
                  <a:pt x="27063" y="336219"/>
                </a:lnTo>
                <a:lnTo>
                  <a:pt x="33464" y="329831"/>
                </a:lnTo>
                <a:lnTo>
                  <a:pt x="35005" y="326021"/>
                </a:lnTo>
                <a:lnTo>
                  <a:pt x="34988" y="316674"/>
                </a:lnTo>
                <a:lnTo>
                  <a:pt x="33375" y="312788"/>
                </a:lnTo>
                <a:lnTo>
                  <a:pt x="26987" y="306387"/>
                </a:lnTo>
                <a:lnTo>
                  <a:pt x="23050" y="304800"/>
                </a:lnTo>
                <a:close/>
              </a:path>
              <a:path w="35560" h="414654">
                <a:moveTo>
                  <a:pt x="23558" y="381000"/>
                </a:moveTo>
                <a:lnTo>
                  <a:pt x="2514" y="402221"/>
                </a:lnTo>
                <a:lnTo>
                  <a:pt x="4152" y="406107"/>
                </a:lnTo>
                <a:lnTo>
                  <a:pt x="10642" y="412508"/>
                </a:lnTo>
                <a:lnTo>
                  <a:pt x="14554" y="414096"/>
                </a:lnTo>
                <a:lnTo>
                  <a:pt x="23685" y="414032"/>
                </a:lnTo>
                <a:lnTo>
                  <a:pt x="27558" y="412419"/>
                </a:lnTo>
                <a:lnTo>
                  <a:pt x="33972" y="406031"/>
                </a:lnTo>
                <a:lnTo>
                  <a:pt x="35513" y="402221"/>
                </a:lnTo>
                <a:lnTo>
                  <a:pt x="35496" y="392874"/>
                </a:lnTo>
                <a:lnTo>
                  <a:pt x="33883" y="388988"/>
                </a:lnTo>
                <a:lnTo>
                  <a:pt x="27495" y="382587"/>
                </a:lnTo>
                <a:lnTo>
                  <a:pt x="23558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098540" y="2021099"/>
            <a:ext cx="16071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00CC"/>
                </a:solidFill>
                <a:latin typeface="Times New Roman"/>
                <a:cs typeface="Times New Roman"/>
              </a:rPr>
              <a:t>cost</a:t>
            </a:r>
            <a:r>
              <a:rPr dirty="0" sz="2000" spc="-5">
                <a:latin typeface="Times New Roman"/>
                <a:cs typeface="Times New Roman"/>
              </a:rPr>
              <a:t>[low][high]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05591" y="2226564"/>
            <a:ext cx="1390650" cy="659130"/>
          </a:xfrm>
          <a:custGeom>
            <a:avLst/>
            <a:gdLst/>
            <a:ahLst/>
            <a:cxnLst/>
            <a:rect l="l" t="t" r="r" b="b"/>
            <a:pathLst>
              <a:path w="1390650" h="659130">
                <a:moveTo>
                  <a:pt x="1390408" y="0"/>
                </a:moveTo>
                <a:lnTo>
                  <a:pt x="0" y="6586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8198" y="2845309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52552" y="0"/>
                </a:moveTo>
                <a:lnTo>
                  <a:pt x="0" y="67056"/>
                </a:lnTo>
                <a:lnTo>
                  <a:pt x="85178" y="68859"/>
                </a:lnTo>
                <a:lnTo>
                  <a:pt x="52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2739" y="3723132"/>
            <a:ext cx="1316736" cy="1216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40273" y="3771858"/>
            <a:ext cx="1004569" cy="919480"/>
          </a:xfrm>
          <a:custGeom>
            <a:avLst/>
            <a:gdLst/>
            <a:ahLst/>
            <a:cxnLst/>
            <a:rect l="l" t="t" r="r" b="b"/>
            <a:pathLst>
              <a:path w="1004570" h="919479">
                <a:moveTo>
                  <a:pt x="458429" y="312178"/>
                </a:moveTo>
                <a:lnTo>
                  <a:pt x="231330" y="312178"/>
                </a:lnTo>
                <a:lnTo>
                  <a:pt x="902182" y="919429"/>
                </a:lnTo>
                <a:lnTo>
                  <a:pt x="1004455" y="806437"/>
                </a:lnTo>
                <a:lnTo>
                  <a:pt x="458429" y="312178"/>
                </a:lnTo>
                <a:close/>
              </a:path>
              <a:path w="1004570" h="919479">
                <a:moveTo>
                  <a:pt x="0" y="0"/>
                </a:moveTo>
                <a:lnTo>
                  <a:pt x="180187" y="368668"/>
                </a:lnTo>
                <a:lnTo>
                  <a:pt x="231330" y="312178"/>
                </a:lnTo>
                <a:lnTo>
                  <a:pt x="458429" y="312178"/>
                </a:lnTo>
                <a:lnTo>
                  <a:pt x="333603" y="199186"/>
                </a:lnTo>
                <a:lnTo>
                  <a:pt x="384733" y="142697"/>
                </a:lnTo>
                <a:lnTo>
                  <a:pt x="0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77766" y="4610252"/>
            <a:ext cx="243500" cy="240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40273" y="3771856"/>
            <a:ext cx="1004569" cy="919480"/>
          </a:xfrm>
          <a:custGeom>
            <a:avLst/>
            <a:gdLst/>
            <a:ahLst/>
            <a:cxnLst/>
            <a:rect l="l" t="t" r="r" b="b"/>
            <a:pathLst>
              <a:path w="1004570" h="919479">
                <a:moveTo>
                  <a:pt x="180187" y="368668"/>
                </a:moveTo>
                <a:lnTo>
                  <a:pt x="231330" y="312178"/>
                </a:lnTo>
                <a:lnTo>
                  <a:pt x="902182" y="919429"/>
                </a:lnTo>
                <a:lnTo>
                  <a:pt x="1004455" y="806437"/>
                </a:lnTo>
                <a:lnTo>
                  <a:pt x="333603" y="199186"/>
                </a:lnTo>
                <a:lnTo>
                  <a:pt x="384733" y="142697"/>
                </a:lnTo>
                <a:lnTo>
                  <a:pt x="0" y="0"/>
                </a:lnTo>
                <a:lnTo>
                  <a:pt x="180187" y="368668"/>
                </a:lnTo>
                <a:close/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52366" y="4584852"/>
            <a:ext cx="294300" cy="291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4648" y="384047"/>
            <a:ext cx="639317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5618" y="532767"/>
            <a:ext cx="5592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Optimal BST by</a:t>
            </a:r>
            <a:r>
              <a:rPr dirty="0" spc="-20"/>
              <a:t> </a:t>
            </a:r>
            <a:r>
              <a:rPr dirty="0" spc="-10"/>
              <a:t>DP</a:t>
            </a:r>
          </a:p>
        </p:txBody>
      </p:sp>
      <p:sp>
        <p:nvSpPr>
          <p:cNvPr id="4" name="object 4"/>
          <p:cNvSpPr/>
          <p:nvPr/>
        </p:nvSpPr>
        <p:spPr>
          <a:xfrm>
            <a:off x="297179" y="1557527"/>
            <a:ext cx="8667115" cy="4782820"/>
          </a:xfrm>
          <a:custGeom>
            <a:avLst/>
            <a:gdLst/>
            <a:ahLst/>
            <a:cxnLst/>
            <a:rect l="l" t="t" r="r" b="b"/>
            <a:pathLst>
              <a:path w="8667115" h="4782820">
                <a:moveTo>
                  <a:pt x="0" y="0"/>
                </a:moveTo>
                <a:lnTo>
                  <a:pt x="8666988" y="0"/>
                </a:lnTo>
                <a:lnTo>
                  <a:pt x="8666988" y="4782312"/>
                </a:lnTo>
                <a:lnTo>
                  <a:pt x="0" y="4782312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5602" y="1579143"/>
            <a:ext cx="4711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bestChoice(prob, cost, root, </a:t>
            </a:r>
            <a:r>
              <a:rPr dirty="0" sz="2400" spc="-45">
                <a:latin typeface="Times New Roman"/>
                <a:cs typeface="Times New Roman"/>
              </a:rPr>
              <a:t>low,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80402" y="1908327"/>
            <a:ext cx="1927225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17500" marR="5080" indent="-30480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Times New Roman"/>
                <a:cs typeface="Times New Roman"/>
              </a:rPr>
              <a:t>if </a:t>
            </a:r>
            <a:r>
              <a:rPr dirty="0" sz="2400">
                <a:latin typeface="Times New Roman"/>
                <a:cs typeface="Times New Roman"/>
              </a:rPr>
              <a:t>(high&lt;low)  bestCost=0;  be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oo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=-1;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60"/>
              </a:lnSpc>
            </a:pPr>
            <a:r>
              <a:rPr dirty="0" sz="2400" b="1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02" y="3226587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es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Symbol"/>
                <a:cs typeface="Symbol"/>
              </a:rPr>
              <a:t>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402" y="3555771"/>
            <a:ext cx="6570345" cy="170688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16865" marR="5080" indent="-304800">
              <a:lnSpc>
                <a:spcPct val="89800"/>
              </a:lnSpc>
              <a:spcBef>
                <a:spcPts val="390"/>
              </a:spcBef>
            </a:pPr>
            <a:r>
              <a:rPr dirty="0" sz="2400" b="1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(r=low;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>
                <a:latin typeface="Times New Roman"/>
                <a:cs typeface="Times New Roman"/>
              </a:rPr>
              <a:t>high; r++) 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rCost=p(low,high)+cost[low][r-1]+cost[r+1][high]</a:t>
            </a:r>
            <a:r>
              <a:rPr dirty="0" sz="2400" spc="-10">
                <a:latin typeface="Times New Roman"/>
                <a:cs typeface="Times New Roman"/>
              </a:rPr>
              <a:t>;  </a:t>
            </a: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(rCost&lt;bestCost)</a:t>
            </a:r>
            <a:endParaRPr sz="2400">
              <a:latin typeface="Times New Roman"/>
              <a:cs typeface="Times New Roman"/>
            </a:endParaRPr>
          </a:p>
          <a:p>
            <a:pPr marL="621665" marR="3970020">
              <a:lnSpc>
                <a:spcPts val="2590"/>
              </a:lnSpc>
              <a:spcBef>
                <a:spcPts val="4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es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=r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;  bestRoot=r;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402" y="5200167"/>
            <a:ext cx="356679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16865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Times New Roman"/>
                <a:cs typeface="Times New Roman"/>
              </a:rPr>
              <a:t>cost[low][high]=bestCost;  root[low][high]=bestRoot;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55"/>
              </a:lnSpc>
            </a:pPr>
            <a:r>
              <a:rPr dirty="0" sz="2400" spc="-10" b="1">
                <a:latin typeface="Times New Roman"/>
                <a:cs typeface="Times New Roman"/>
              </a:rPr>
              <a:t>return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8990" y="2059685"/>
            <a:ext cx="5535295" cy="1507490"/>
          </a:xfrm>
          <a:prstGeom prst="rect">
            <a:avLst/>
          </a:prstGeom>
          <a:solidFill>
            <a:srgbClr val="FFFF00">
              <a:alpha val="50195"/>
            </a:srgbClr>
          </a:solidFill>
          <a:ln w="28955">
            <a:solidFill>
              <a:srgbClr val="63891F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90170">
              <a:lnSpc>
                <a:spcPts val="2285"/>
              </a:lnSpc>
              <a:spcBef>
                <a:spcPts val="284"/>
              </a:spcBef>
            </a:pPr>
            <a:r>
              <a:rPr dirty="0" sz="2000" spc="-5">
                <a:latin typeface="Times New Roman"/>
                <a:cs typeface="Times New Roman"/>
              </a:rPr>
              <a:t>optimalBST(prob,n,cost,root)</a:t>
            </a:r>
            <a:endParaRPr sz="2000">
              <a:latin typeface="Times New Roman"/>
              <a:cs typeface="Times New Roman"/>
            </a:endParaRPr>
          </a:p>
          <a:p>
            <a:pPr marL="344170">
              <a:lnSpc>
                <a:spcPts val="2165"/>
              </a:lnSpc>
            </a:pPr>
            <a:r>
              <a:rPr dirty="0" sz="2000" b="1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(low=n+1; low</a:t>
            </a:r>
            <a:r>
              <a:rPr dirty="0" sz="2000">
                <a:latin typeface="Symbol"/>
                <a:cs typeface="Symbol"/>
              </a:rPr>
              <a:t></a:t>
            </a:r>
            <a:r>
              <a:rPr dirty="0" sz="2000">
                <a:latin typeface="Times New Roman"/>
                <a:cs typeface="Times New Roman"/>
              </a:rPr>
              <a:t>1;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low--)</a:t>
            </a:r>
            <a:endParaRPr sz="2000">
              <a:latin typeface="Times New Roman"/>
              <a:cs typeface="Times New Roman"/>
            </a:endParaRPr>
          </a:p>
          <a:p>
            <a:pPr marL="597535">
              <a:lnSpc>
                <a:spcPts val="2155"/>
              </a:lnSpc>
            </a:pPr>
            <a:r>
              <a:rPr dirty="0" sz="2000" b="1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(high=low-1; high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>
                <a:latin typeface="Times New Roman"/>
                <a:cs typeface="Times New Roman"/>
              </a:rPr>
              <a:t>n;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high++)</a:t>
            </a:r>
            <a:endParaRPr sz="2000">
              <a:latin typeface="Times New Roman"/>
              <a:cs typeface="Times New Roman"/>
            </a:endParaRPr>
          </a:p>
          <a:p>
            <a:pPr marL="851535">
              <a:lnSpc>
                <a:spcPts val="2155"/>
              </a:lnSpc>
            </a:pPr>
            <a:r>
              <a:rPr dirty="0" sz="2000" spc="-10" b="1" i="1">
                <a:solidFill>
                  <a:srgbClr val="008000"/>
                </a:solidFill>
                <a:latin typeface="Times New Roman"/>
                <a:cs typeface="Times New Roman"/>
              </a:rPr>
              <a:t>bestChoice</a:t>
            </a:r>
            <a:r>
              <a:rPr dirty="0" sz="2000" spc="-10">
                <a:latin typeface="Times New Roman"/>
                <a:cs typeface="Times New Roman"/>
              </a:rPr>
              <a:t>(prob,cost,root,low,high)</a:t>
            </a:r>
            <a:endParaRPr sz="2000">
              <a:latin typeface="Times New Roman"/>
              <a:cs typeface="Times New Roman"/>
            </a:endParaRPr>
          </a:p>
          <a:p>
            <a:pPr marL="344170">
              <a:lnSpc>
                <a:spcPts val="2280"/>
              </a:lnSpc>
            </a:pPr>
            <a:r>
              <a:rPr dirty="0" sz="2000" spc="-10" b="1">
                <a:latin typeface="Times New Roman"/>
                <a:cs typeface="Times New Roman"/>
              </a:rPr>
              <a:t>return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1453" y="5178070"/>
            <a:ext cx="14014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32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dirty="0" baseline="25132" sz="3150" spc="7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3200" spc="5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  <p:transition spd="med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8435" y="54864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152400" y="0"/>
                </a:moveTo>
                <a:lnTo>
                  <a:pt x="85380" y="23235"/>
                </a:lnTo>
                <a:lnTo>
                  <a:pt x="57083" y="50221"/>
                </a:lnTo>
                <a:lnTo>
                  <a:pt x="33482" y="85623"/>
                </a:lnTo>
                <a:lnTo>
                  <a:pt x="15491" y="128068"/>
                </a:lnTo>
                <a:lnTo>
                  <a:pt x="4025" y="176184"/>
                </a:lnTo>
                <a:lnTo>
                  <a:pt x="0" y="228600"/>
                </a:lnTo>
                <a:lnTo>
                  <a:pt x="4025" y="281015"/>
                </a:lnTo>
                <a:lnTo>
                  <a:pt x="15491" y="329131"/>
                </a:lnTo>
                <a:lnTo>
                  <a:pt x="33482" y="371576"/>
                </a:lnTo>
                <a:lnTo>
                  <a:pt x="57083" y="406978"/>
                </a:lnTo>
                <a:lnTo>
                  <a:pt x="85380" y="433964"/>
                </a:lnTo>
                <a:lnTo>
                  <a:pt x="152400" y="457200"/>
                </a:lnTo>
                <a:lnTo>
                  <a:pt x="187342" y="451162"/>
                </a:lnTo>
                <a:lnTo>
                  <a:pt x="247716" y="406978"/>
                </a:lnTo>
                <a:lnTo>
                  <a:pt x="271317" y="371576"/>
                </a:lnTo>
                <a:lnTo>
                  <a:pt x="289308" y="329131"/>
                </a:lnTo>
                <a:lnTo>
                  <a:pt x="300774" y="281015"/>
                </a:lnTo>
                <a:lnTo>
                  <a:pt x="304800" y="228600"/>
                </a:lnTo>
                <a:lnTo>
                  <a:pt x="300774" y="176184"/>
                </a:lnTo>
                <a:lnTo>
                  <a:pt x="289308" y="128068"/>
                </a:lnTo>
                <a:lnTo>
                  <a:pt x="271317" y="85623"/>
                </a:lnTo>
                <a:lnTo>
                  <a:pt x="247716" y="50221"/>
                </a:lnTo>
                <a:lnTo>
                  <a:pt x="219419" y="23235"/>
                </a:lnTo>
                <a:lnTo>
                  <a:pt x="152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3910" y="5508752"/>
            <a:ext cx="3759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F5897"/>
                </a:solidFill>
                <a:latin typeface="Times New Roman"/>
                <a:cs typeface="Times New Roman"/>
              </a:rPr>
              <a:t>0, 1, 1, 2, 3, 5, 8, 13, 21, 35,</a:t>
            </a:r>
            <a:r>
              <a:rPr dirty="0" sz="2400" spc="-100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F5897"/>
                </a:solidFill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5012435"/>
            <a:ext cx="4392295" cy="1454150"/>
          </a:xfrm>
          <a:custGeom>
            <a:avLst/>
            <a:gdLst/>
            <a:ahLst/>
            <a:cxnLst/>
            <a:rect l="l" t="t" r="r" b="b"/>
            <a:pathLst>
              <a:path w="4392295" h="1454150">
                <a:moveTo>
                  <a:pt x="0" y="0"/>
                </a:moveTo>
                <a:lnTo>
                  <a:pt x="4392168" y="0"/>
                </a:lnTo>
                <a:lnTo>
                  <a:pt x="4392168" y="1453896"/>
                </a:lnTo>
                <a:lnTo>
                  <a:pt x="0" y="1453896"/>
                </a:lnTo>
                <a:lnTo>
                  <a:pt x="0" y="0"/>
                </a:lnTo>
                <a:close/>
              </a:path>
            </a:pathLst>
          </a:custGeom>
          <a:solidFill>
            <a:srgbClr val="00CC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3773" y="4639817"/>
            <a:ext cx="335280" cy="321945"/>
          </a:xfrm>
          <a:custGeom>
            <a:avLst/>
            <a:gdLst/>
            <a:ahLst/>
            <a:cxnLst/>
            <a:rect l="l" t="t" r="r" b="b"/>
            <a:pathLst>
              <a:path w="335280" h="321945">
                <a:moveTo>
                  <a:pt x="0" y="160781"/>
                </a:moveTo>
                <a:lnTo>
                  <a:pt x="5988" y="118039"/>
                </a:lnTo>
                <a:lnTo>
                  <a:pt x="22888" y="79631"/>
                </a:lnTo>
                <a:lnTo>
                  <a:pt x="49101" y="47091"/>
                </a:lnTo>
                <a:lnTo>
                  <a:pt x="83029" y="21951"/>
                </a:lnTo>
                <a:lnTo>
                  <a:pt x="123075" y="5743"/>
                </a:lnTo>
                <a:lnTo>
                  <a:pt x="167640" y="0"/>
                </a:lnTo>
                <a:lnTo>
                  <a:pt x="212204" y="5743"/>
                </a:lnTo>
                <a:lnTo>
                  <a:pt x="252250" y="21951"/>
                </a:lnTo>
                <a:lnTo>
                  <a:pt x="286178" y="47091"/>
                </a:lnTo>
                <a:lnTo>
                  <a:pt x="312391" y="79631"/>
                </a:lnTo>
                <a:lnTo>
                  <a:pt x="329291" y="118039"/>
                </a:lnTo>
                <a:lnTo>
                  <a:pt x="335280" y="160781"/>
                </a:lnTo>
                <a:lnTo>
                  <a:pt x="329291" y="203524"/>
                </a:lnTo>
                <a:lnTo>
                  <a:pt x="312391" y="241932"/>
                </a:lnTo>
                <a:lnTo>
                  <a:pt x="286178" y="274472"/>
                </a:lnTo>
                <a:lnTo>
                  <a:pt x="252250" y="299612"/>
                </a:lnTo>
                <a:lnTo>
                  <a:pt x="212204" y="315820"/>
                </a:lnTo>
                <a:lnTo>
                  <a:pt x="167640" y="321563"/>
                </a:lnTo>
                <a:lnTo>
                  <a:pt x="123075" y="315820"/>
                </a:lnTo>
                <a:lnTo>
                  <a:pt x="83029" y="299612"/>
                </a:lnTo>
                <a:lnTo>
                  <a:pt x="49101" y="274472"/>
                </a:lnTo>
                <a:lnTo>
                  <a:pt x="22888" y="241932"/>
                </a:lnTo>
                <a:lnTo>
                  <a:pt x="5988" y="203524"/>
                </a:lnTo>
                <a:lnTo>
                  <a:pt x="0" y="16078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66694" y="463981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5233" y="406069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2538" y="406069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9841" y="4060697"/>
            <a:ext cx="335280" cy="321945"/>
          </a:xfrm>
          <a:custGeom>
            <a:avLst/>
            <a:gdLst/>
            <a:ahLst/>
            <a:cxnLst/>
            <a:rect l="l" t="t" r="r" b="b"/>
            <a:pathLst>
              <a:path w="335279" h="321945">
                <a:moveTo>
                  <a:pt x="0" y="160781"/>
                </a:moveTo>
                <a:lnTo>
                  <a:pt x="5988" y="118039"/>
                </a:lnTo>
                <a:lnTo>
                  <a:pt x="22888" y="79631"/>
                </a:lnTo>
                <a:lnTo>
                  <a:pt x="49101" y="47091"/>
                </a:lnTo>
                <a:lnTo>
                  <a:pt x="83029" y="21951"/>
                </a:lnTo>
                <a:lnTo>
                  <a:pt x="123075" y="5743"/>
                </a:lnTo>
                <a:lnTo>
                  <a:pt x="167640" y="0"/>
                </a:lnTo>
                <a:lnTo>
                  <a:pt x="212204" y="5743"/>
                </a:lnTo>
                <a:lnTo>
                  <a:pt x="252250" y="21951"/>
                </a:lnTo>
                <a:lnTo>
                  <a:pt x="286178" y="47091"/>
                </a:lnTo>
                <a:lnTo>
                  <a:pt x="312391" y="79631"/>
                </a:lnTo>
                <a:lnTo>
                  <a:pt x="329291" y="118039"/>
                </a:lnTo>
                <a:lnTo>
                  <a:pt x="335280" y="160781"/>
                </a:lnTo>
                <a:lnTo>
                  <a:pt x="329291" y="203524"/>
                </a:lnTo>
                <a:lnTo>
                  <a:pt x="312391" y="241932"/>
                </a:lnTo>
                <a:lnTo>
                  <a:pt x="286178" y="274472"/>
                </a:lnTo>
                <a:lnTo>
                  <a:pt x="252250" y="299612"/>
                </a:lnTo>
                <a:lnTo>
                  <a:pt x="212204" y="315820"/>
                </a:lnTo>
                <a:lnTo>
                  <a:pt x="167640" y="321563"/>
                </a:lnTo>
                <a:lnTo>
                  <a:pt x="123075" y="315820"/>
                </a:lnTo>
                <a:lnTo>
                  <a:pt x="83029" y="299612"/>
                </a:lnTo>
                <a:lnTo>
                  <a:pt x="49101" y="274472"/>
                </a:lnTo>
                <a:lnTo>
                  <a:pt x="22888" y="241932"/>
                </a:lnTo>
                <a:lnTo>
                  <a:pt x="5988" y="203524"/>
                </a:lnTo>
                <a:lnTo>
                  <a:pt x="0" y="16078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95621" y="4060697"/>
            <a:ext cx="335280" cy="321945"/>
          </a:xfrm>
          <a:custGeom>
            <a:avLst/>
            <a:gdLst/>
            <a:ahLst/>
            <a:cxnLst/>
            <a:rect l="l" t="t" r="r" b="b"/>
            <a:pathLst>
              <a:path w="335279" h="321945">
                <a:moveTo>
                  <a:pt x="0" y="160781"/>
                </a:moveTo>
                <a:lnTo>
                  <a:pt x="5988" y="118039"/>
                </a:lnTo>
                <a:lnTo>
                  <a:pt x="22888" y="79631"/>
                </a:lnTo>
                <a:lnTo>
                  <a:pt x="49101" y="47091"/>
                </a:lnTo>
                <a:lnTo>
                  <a:pt x="83029" y="21951"/>
                </a:lnTo>
                <a:lnTo>
                  <a:pt x="123075" y="5743"/>
                </a:lnTo>
                <a:lnTo>
                  <a:pt x="167640" y="0"/>
                </a:lnTo>
                <a:lnTo>
                  <a:pt x="212204" y="5743"/>
                </a:lnTo>
                <a:lnTo>
                  <a:pt x="252250" y="21951"/>
                </a:lnTo>
                <a:lnTo>
                  <a:pt x="286178" y="47091"/>
                </a:lnTo>
                <a:lnTo>
                  <a:pt x="312391" y="79631"/>
                </a:lnTo>
                <a:lnTo>
                  <a:pt x="329291" y="118039"/>
                </a:lnTo>
                <a:lnTo>
                  <a:pt x="335280" y="160781"/>
                </a:lnTo>
                <a:lnTo>
                  <a:pt x="329291" y="203524"/>
                </a:lnTo>
                <a:lnTo>
                  <a:pt x="312391" y="241932"/>
                </a:lnTo>
                <a:lnTo>
                  <a:pt x="286178" y="274472"/>
                </a:lnTo>
                <a:lnTo>
                  <a:pt x="252250" y="299612"/>
                </a:lnTo>
                <a:lnTo>
                  <a:pt x="212204" y="315820"/>
                </a:lnTo>
                <a:lnTo>
                  <a:pt x="167640" y="321563"/>
                </a:lnTo>
                <a:lnTo>
                  <a:pt x="123075" y="315820"/>
                </a:lnTo>
                <a:lnTo>
                  <a:pt x="83029" y="299612"/>
                </a:lnTo>
                <a:lnTo>
                  <a:pt x="49101" y="274472"/>
                </a:lnTo>
                <a:lnTo>
                  <a:pt x="22888" y="241932"/>
                </a:lnTo>
                <a:lnTo>
                  <a:pt x="5988" y="203524"/>
                </a:lnTo>
                <a:lnTo>
                  <a:pt x="0" y="16078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21402" y="406069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48705" y="406069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55485" y="406069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4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25461" y="4060697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4" h="321945">
                <a:moveTo>
                  <a:pt x="0" y="160781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1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3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1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00221" y="3416046"/>
            <a:ext cx="335280" cy="323215"/>
          </a:xfrm>
          <a:custGeom>
            <a:avLst/>
            <a:gdLst/>
            <a:ahLst/>
            <a:cxnLst/>
            <a:rect l="l" t="t" r="r" b="b"/>
            <a:pathLst>
              <a:path w="335279" h="323214">
                <a:moveTo>
                  <a:pt x="0" y="161544"/>
                </a:moveTo>
                <a:lnTo>
                  <a:pt x="5988" y="118599"/>
                </a:lnTo>
                <a:lnTo>
                  <a:pt x="22888" y="80010"/>
                </a:lnTo>
                <a:lnTo>
                  <a:pt x="49101" y="47315"/>
                </a:lnTo>
                <a:lnTo>
                  <a:pt x="83029" y="22055"/>
                </a:lnTo>
                <a:lnTo>
                  <a:pt x="123075" y="5770"/>
                </a:lnTo>
                <a:lnTo>
                  <a:pt x="167640" y="0"/>
                </a:lnTo>
                <a:lnTo>
                  <a:pt x="212204" y="5770"/>
                </a:lnTo>
                <a:lnTo>
                  <a:pt x="252250" y="22055"/>
                </a:lnTo>
                <a:lnTo>
                  <a:pt x="286178" y="47315"/>
                </a:lnTo>
                <a:lnTo>
                  <a:pt x="312391" y="80010"/>
                </a:lnTo>
                <a:lnTo>
                  <a:pt x="329291" y="118599"/>
                </a:lnTo>
                <a:lnTo>
                  <a:pt x="335280" y="161544"/>
                </a:lnTo>
                <a:lnTo>
                  <a:pt x="329291" y="204488"/>
                </a:lnTo>
                <a:lnTo>
                  <a:pt x="312391" y="243078"/>
                </a:lnTo>
                <a:lnTo>
                  <a:pt x="286178" y="275772"/>
                </a:lnTo>
                <a:lnTo>
                  <a:pt x="252250" y="301032"/>
                </a:lnTo>
                <a:lnTo>
                  <a:pt x="212204" y="317317"/>
                </a:lnTo>
                <a:lnTo>
                  <a:pt x="167640" y="323088"/>
                </a:lnTo>
                <a:lnTo>
                  <a:pt x="123075" y="317317"/>
                </a:lnTo>
                <a:lnTo>
                  <a:pt x="83029" y="301032"/>
                </a:lnTo>
                <a:lnTo>
                  <a:pt x="49101" y="275772"/>
                </a:lnTo>
                <a:lnTo>
                  <a:pt x="22888" y="243078"/>
                </a:lnTo>
                <a:lnTo>
                  <a:pt x="5988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06061" y="3416046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5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1902" y="3416046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5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40473" y="3416046"/>
            <a:ext cx="335280" cy="323215"/>
          </a:xfrm>
          <a:custGeom>
            <a:avLst/>
            <a:gdLst/>
            <a:ahLst/>
            <a:cxnLst/>
            <a:rect l="l" t="t" r="r" b="b"/>
            <a:pathLst>
              <a:path w="335279" h="323214">
                <a:moveTo>
                  <a:pt x="0" y="161544"/>
                </a:moveTo>
                <a:lnTo>
                  <a:pt x="5988" y="118599"/>
                </a:lnTo>
                <a:lnTo>
                  <a:pt x="22888" y="80010"/>
                </a:lnTo>
                <a:lnTo>
                  <a:pt x="49101" y="47315"/>
                </a:lnTo>
                <a:lnTo>
                  <a:pt x="83029" y="22055"/>
                </a:lnTo>
                <a:lnTo>
                  <a:pt x="123075" y="5770"/>
                </a:lnTo>
                <a:lnTo>
                  <a:pt x="167640" y="0"/>
                </a:lnTo>
                <a:lnTo>
                  <a:pt x="212204" y="5770"/>
                </a:lnTo>
                <a:lnTo>
                  <a:pt x="252250" y="22055"/>
                </a:lnTo>
                <a:lnTo>
                  <a:pt x="286178" y="47315"/>
                </a:lnTo>
                <a:lnTo>
                  <a:pt x="312391" y="80010"/>
                </a:lnTo>
                <a:lnTo>
                  <a:pt x="329291" y="118599"/>
                </a:lnTo>
                <a:lnTo>
                  <a:pt x="335280" y="161544"/>
                </a:lnTo>
                <a:lnTo>
                  <a:pt x="329291" y="204488"/>
                </a:lnTo>
                <a:lnTo>
                  <a:pt x="312391" y="243078"/>
                </a:lnTo>
                <a:lnTo>
                  <a:pt x="286178" y="275772"/>
                </a:lnTo>
                <a:lnTo>
                  <a:pt x="252250" y="301032"/>
                </a:lnTo>
                <a:lnTo>
                  <a:pt x="212204" y="317317"/>
                </a:lnTo>
                <a:lnTo>
                  <a:pt x="167640" y="323088"/>
                </a:lnTo>
                <a:lnTo>
                  <a:pt x="123075" y="317317"/>
                </a:lnTo>
                <a:lnTo>
                  <a:pt x="83029" y="301032"/>
                </a:lnTo>
                <a:lnTo>
                  <a:pt x="49101" y="275772"/>
                </a:lnTo>
                <a:lnTo>
                  <a:pt x="22888" y="243078"/>
                </a:lnTo>
                <a:lnTo>
                  <a:pt x="5988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93685" y="3416046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4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48421" y="3416046"/>
            <a:ext cx="335280" cy="323215"/>
          </a:xfrm>
          <a:custGeom>
            <a:avLst/>
            <a:gdLst/>
            <a:ahLst/>
            <a:cxnLst/>
            <a:rect l="l" t="t" r="r" b="b"/>
            <a:pathLst>
              <a:path w="335279" h="323214">
                <a:moveTo>
                  <a:pt x="0" y="161544"/>
                </a:moveTo>
                <a:lnTo>
                  <a:pt x="5988" y="118599"/>
                </a:lnTo>
                <a:lnTo>
                  <a:pt x="22888" y="80010"/>
                </a:lnTo>
                <a:lnTo>
                  <a:pt x="49101" y="47315"/>
                </a:lnTo>
                <a:lnTo>
                  <a:pt x="83029" y="22055"/>
                </a:lnTo>
                <a:lnTo>
                  <a:pt x="123075" y="5770"/>
                </a:lnTo>
                <a:lnTo>
                  <a:pt x="167640" y="0"/>
                </a:lnTo>
                <a:lnTo>
                  <a:pt x="212204" y="5770"/>
                </a:lnTo>
                <a:lnTo>
                  <a:pt x="252250" y="22055"/>
                </a:lnTo>
                <a:lnTo>
                  <a:pt x="286178" y="47315"/>
                </a:lnTo>
                <a:lnTo>
                  <a:pt x="312391" y="80010"/>
                </a:lnTo>
                <a:lnTo>
                  <a:pt x="329291" y="118599"/>
                </a:lnTo>
                <a:lnTo>
                  <a:pt x="335280" y="161544"/>
                </a:lnTo>
                <a:lnTo>
                  <a:pt x="329291" y="204488"/>
                </a:lnTo>
                <a:lnTo>
                  <a:pt x="312391" y="243078"/>
                </a:lnTo>
                <a:lnTo>
                  <a:pt x="286178" y="275772"/>
                </a:lnTo>
                <a:lnTo>
                  <a:pt x="252250" y="301032"/>
                </a:lnTo>
                <a:lnTo>
                  <a:pt x="212204" y="317317"/>
                </a:lnTo>
                <a:lnTo>
                  <a:pt x="167640" y="323088"/>
                </a:lnTo>
                <a:lnTo>
                  <a:pt x="123075" y="317317"/>
                </a:lnTo>
                <a:lnTo>
                  <a:pt x="83029" y="301032"/>
                </a:lnTo>
                <a:lnTo>
                  <a:pt x="49101" y="275772"/>
                </a:lnTo>
                <a:lnTo>
                  <a:pt x="22888" y="243078"/>
                </a:lnTo>
                <a:lnTo>
                  <a:pt x="5988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01633" y="3416046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4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69530" y="2289810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4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2782" y="2289810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5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24266" y="2804922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4" h="321944">
                <a:moveTo>
                  <a:pt x="0" y="160782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2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4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17842" y="2804922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4" h="321944">
                <a:moveTo>
                  <a:pt x="0" y="160782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2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4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5470" y="2804922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4">
                <a:moveTo>
                  <a:pt x="0" y="160782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2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4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17514" y="3384041"/>
            <a:ext cx="337185" cy="323215"/>
          </a:xfrm>
          <a:custGeom>
            <a:avLst/>
            <a:gdLst/>
            <a:ahLst/>
            <a:cxnLst/>
            <a:rect l="l" t="t" r="r" b="b"/>
            <a:pathLst>
              <a:path w="337185" h="323214">
                <a:moveTo>
                  <a:pt x="0" y="161544"/>
                </a:moveTo>
                <a:lnTo>
                  <a:pt x="6015" y="118599"/>
                </a:lnTo>
                <a:lnTo>
                  <a:pt x="22992" y="80010"/>
                </a:lnTo>
                <a:lnTo>
                  <a:pt x="49325" y="47315"/>
                </a:lnTo>
                <a:lnTo>
                  <a:pt x="83407" y="22055"/>
                </a:lnTo>
                <a:lnTo>
                  <a:pt x="123635" y="5770"/>
                </a:lnTo>
                <a:lnTo>
                  <a:pt x="168402" y="0"/>
                </a:lnTo>
                <a:lnTo>
                  <a:pt x="213168" y="5770"/>
                </a:lnTo>
                <a:lnTo>
                  <a:pt x="253396" y="22055"/>
                </a:lnTo>
                <a:lnTo>
                  <a:pt x="287478" y="47315"/>
                </a:lnTo>
                <a:lnTo>
                  <a:pt x="313811" y="80010"/>
                </a:lnTo>
                <a:lnTo>
                  <a:pt x="330788" y="118599"/>
                </a:lnTo>
                <a:lnTo>
                  <a:pt x="336804" y="161544"/>
                </a:lnTo>
                <a:lnTo>
                  <a:pt x="330788" y="204488"/>
                </a:lnTo>
                <a:lnTo>
                  <a:pt x="313811" y="243078"/>
                </a:lnTo>
                <a:lnTo>
                  <a:pt x="287478" y="275772"/>
                </a:lnTo>
                <a:lnTo>
                  <a:pt x="253396" y="301032"/>
                </a:lnTo>
                <a:lnTo>
                  <a:pt x="213168" y="317317"/>
                </a:lnTo>
                <a:lnTo>
                  <a:pt x="168402" y="323088"/>
                </a:lnTo>
                <a:lnTo>
                  <a:pt x="123635" y="317317"/>
                </a:lnTo>
                <a:lnTo>
                  <a:pt x="83407" y="301032"/>
                </a:lnTo>
                <a:lnTo>
                  <a:pt x="49325" y="275772"/>
                </a:lnTo>
                <a:lnTo>
                  <a:pt x="22992" y="243078"/>
                </a:lnTo>
                <a:lnTo>
                  <a:pt x="6015" y="204488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03141" y="2804922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5" h="321944">
                <a:moveTo>
                  <a:pt x="0" y="160782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2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4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01917" y="1742694"/>
            <a:ext cx="337185" cy="321945"/>
          </a:xfrm>
          <a:custGeom>
            <a:avLst/>
            <a:gdLst/>
            <a:ahLst/>
            <a:cxnLst/>
            <a:rect l="l" t="t" r="r" b="b"/>
            <a:pathLst>
              <a:path w="337184" h="321944">
                <a:moveTo>
                  <a:pt x="0" y="160782"/>
                </a:moveTo>
                <a:lnTo>
                  <a:pt x="6015" y="118039"/>
                </a:lnTo>
                <a:lnTo>
                  <a:pt x="22992" y="79631"/>
                </a:lnTo>
                <a:lnTo>
                  <a:pt x="49325" y="47091"/>
                </a:lnTo>
                <a:lnTo>
                  <a:pt x="83407" y="21951"/>
                </a:lnTo>
                <a:lnTo>
                  <a:pt x="123635" y="5743"/>
                </a:lnTo>
                <a:lnTo>
                  <a:pt x="168402" y="0"/>
                </a:lnTo>
                <a:lnTo>
                  <a:pt x="213168" y="5743"/>
                </a:lnTo>
                <a:lnTo>
                  <a:pt x="253396" y="21951"/>
                </a:lnTo>
                <a:lnTo>
                  <a:pt x="287478" y="47091"/>
                </a:lnTo>
                <a:lnTo>
                  <a:pt x="313811" y="79631"/>
                </a:lnTo>
                <a:lnTo>
                  <a:pt x="330788" y="118039"/>
                </a:lnTo>
                <a:lnTo>
                  <a:pt x="336804" y="160782"/>
                </a:lnTo>
                <a:lnTo>
                  <a:pt x="330788" y="203524"/>
                </a:lnTo>
                <a:lnTo>
                  <a:pt x="313811" y="241932"/>
                </a:lnTo>
                <a:lnTo>
                  <a:pt x="287478" y="274472"/>
                </a:lnTo>
                <a:lnTo>
                  <a:pt x="253396" y="299612"/>
                </a:lnTo>
                <a:lnTo>
                  <a:pt x="213168" y="315820"/>
                </a:lnTo>
                <a:lnTo>
                  <a:pt x="168402" y="321564"/>
                </a:lnTo>
                <a:lnTo>
                  <a:pt x="123635" y="315820"/>
                </a:lnTo>
                <a:lnTo>
                  <a:pt x="83407" y="299612"/>
                </a:lnTo>
                <a:lnTo>
                  <a:pt x="49325" y="274472"/>
                </a:lnTo>
                <a:lnTo>
                  <a:pt x="22992" y="241932"/>
                </a:lnTo>
                <a:lnTo>
                  <a:pt x="6015" y="203524"/>
                </a:lnTo>
                <a:lnTo>
                  <a:pt x="0" y="16078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01971" y="1935479"/>
            <a:ext cx="1082675" cy="427990"/>
          </a:xfrm>
          <a:custGeom>
            <a:avLst/>
            <a:gdLst/>
            <a:ahLst/>
            <a:cxnLst/>
            <a:rect l="l" t="t" r="r" b="b"/>
            <a:pathLst>
              <a:path w="1082675" h="427989">
                <a:moveTo>
                  <a:pt x="1082421" y="0"/>
                </a:moveTo>
                <a:lnTo>
                  <a:pt x="0" y="42776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42918" y="2323142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56857" y="0"/>
                </a:moveTo>
                <a:lnTo>
                  <a:pt x="0" y="63436"/>
                </a:lnTo>
                <a:lnTo>
                  <a:pt x="84861" y="70866"/>
                </a:lnTo>
                <a:lnTo>
                  <a:pt x="5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62310" y="2546604"/>
            <a:ext cx="579120" cy="293370"/>
          </a:xfrm>
          <a:custGeom>
            <a:avLst/>
            <a:gdLst/>
            <a:ahLst/>
            <a:cxnLst/>
            <a:rect l="l" t="t" r="r" b="b"/>
            <a:pathLst>
              <a:path w="579120" h="293369">
                <a:moveTo>
                  <a:pt x="578853" y="0"/>
                </a:moveTo>
                <a:lnTo>
                  <a:pt x="0" y="29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05654" y="2799765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80">
                <a:moveTo>
                  <a:pt x="50787" y="0"/>
                </a:moveTo>
                <a:lnTo>
                  <a:pt x="0" y="68402"/>
                </a:lnTo>
                <a:lnTo>
                  <a:pt x="85191" y="67995"/>
                </a:lnTo>
                <a:lnTo>
                  <a:pt x="50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21195" y="1935479"/>
            <a:ext cx="1116330" cy="428625"/>
          </a:xfrm>
          <a:custGeom>
            <a:avLst/>
            <a:gdLst/>
            <a:ahLst/>
            <a:cxnLst/>
            <a:rect l="l" t="t" r="r" b="b"/>
            <a:pathLst>
              <a:path w="1116329" h="428625">
                <a:moveTo>
                  <a:pt x="0" y="0"/>
                </a:moveTo>
                <a:lnTo>
                  <a:pt x="1115720" y="4283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11403" y="2323701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90" h="71755">
                <a:moveTo>
                  <a:pt x="27317" y="0"/>
                </a:moveTo>
                <a:lnTo>
                  <a:pt x="0" y="71132"/>
                </a:lnTo>
                <a:lnTo>
                  <a:pt x="84797" y="62877"/>
                </a:lnTo>
                <a:lnTo>
                  <a:pt x="27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75278" y="3060192"/>
            <a:ext cx="260985" cy="306705"/>
          </a:xfrm>
          <a:custGeom>
            <a:avLst/>
            <a:gdLst/>
            <a:ahLst/>
            <a:cxnLst/>
            <a:rect l="l" t="t" r="r" b="b"/>
            <a:pathLst>
              <a:path w="260985" h="306704">
                <a:moveTo>
                  <a:pt x="260629" y="0"/>
                </a:moveTo>
                <a:lnTo>
                  <a:pt x="0" y="3067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34154" y="333254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20307" y="0"/>
                </a:moveTo>
                <a:lnTo>
                  <a:pt x="0" y="82740"/>
                </a:lnTo>
                <a:lnTo>
                  <a:pt x="78371" y="49339"/>
                </a:lnTo>
                <a:lnTo>
                  <a:pt x="20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55225" y="3736847"/>
            <a:ext cx="109855" cy="264795"/>
          </a:xfrm>
          <a:custGeom>
            <a:avLst/>
            <a:gdLst/>
            <a:ahLst/>
            <a:cxnLst/>
            <a:rect l="l" t="t" r="r" b="b"/>
            <a:pathLst>
              <a:path w="109854" h="264795">
                <a:moveTo>
                  <a:pt x="109766" y="0"/>
                </a:moveTo>
                <a:lnTo>
                  <a:pt x="0" y="2644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24900" y="3974951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5" h="85089">
                <a:moveTo>
                  <a:pt x="0" y="0"/>
                </a:moveTo>
                <a:lnTo>
                  <a:pt x="5981" y="84988"/>
                </a:lnTo>
                <a:lnTo>
                  <a:pt x="70383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20390" y="4379976"/>
            <a:ext cx="76835" cy="200025"/>
          </a:xfrm>
          <a:custGeom>
            <a:avLst/>
            <a:gdLst/>
            <a:ahLst/>
            <a:cxnLst/>
            <a:rect l="l" t="t" r="r" b="b"/>
            <a:pathLst>
              <a:path w="76835" h="200025">
                <a:moveTo>
                  <a:pt x="76377" y="0"/>
                </a:moveTo>
                <a:lnTo>
                  <a:pt x="0" y="1997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89331" y="4554274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5" h="85089">
                <a:moveTo>
                  <a:pt x="0" y="0"/>
                </a:moveTo>
                <a:lnTo>
                  <a:pt x="8382" y="84785"/>
                </a:lnTo>
                <a:lnTo>
                  <a:pt x="71170" y="272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65932" y="4347971"/>
            <a:ext cx="108585" cy="264795"/>
          </a:xfrm>
          <a:custGeom>
            <a:avLst/>
            <a:gdLst/>
            <a:ahLst/>
            <a:cxnLst/>
            <a:rect l="l" t="t" r="r" b="b"/>
            <a:pathLst>
              <a:path w="108585" h="264795">
                <a:moveTo>
                  <a:pt x="0" y="0"/>
                </a:moveTo>
                <a:lnTo>
                  <a:pt x="108483" y="2643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34344" y="4586100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70497" y="0"/>
                </a:moveTo>
                <a:lnTo>
                  <a:pt x="0" y="28930"/>
                </a:lnTo>
                <a:lnTo>
                  <a:pt x="64173" y="84963"/>
                </a:lnTo>
                <a:lnTo>
                  <a:pt x="7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34155" y="3736847"/>
            <a:ext cx="83820" cy="292735"/>
          </a:xfrm>
          <a:custGeom>
            <a:avLst/>
            <a:gdLst/>
            <a:ahLst/>
            <a:cxnLst/>
            <a:rect l="l" t="t" r="r" b="b"/>
            <a:pathLst>
              <a:path w="83820" h="292735">
                <a:moveTo>
                  <a:pt x="0" y="0"/>
                </a:moveTo>
                <a:lnTo>
                  <a:pt x="83210" y="2924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77248" y="40067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291" y="0"/>
                </a:moveTo>
                <a:lnTo>
                  <a:pt x="0" y="20840"/>
                </a:lnTo>
                <a:lnTo>
                  <a:pt x="57492" y="83718"/>
                </a:lnTo>
                <a:lnTo>
                  <a:pt x="73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70603" y="3060192"/>
            <a:ext cx="262890" cy="339090"/>
          </a:xfrm>
          <a:custGeom>
            <a:avLst/>
            <a:gdLst/>
            <a:ahLst/>
            <a:cxnLst/>
            <a:rect l="l" t="t" r="r" b="b"/>
            <a:pathLst>
              <a:path w="262889" h="339089">
                <a:moveTo>
                  <a:pt x="0" y="0"/>
                </a:moveTo>
                <a:lnTo>
                  <a:pt x="262813" y="3384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5535" y="336525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60185" y="0"/>
                </a:moveTo>
                <a:lnTo>
                  <a:pt x="0" y="46736"/>
                </a:lnTo>
                <a:lnTo>
                  <a:pt x="76822" y="83553"/>
                </a:lnTo>
                <a:lnTo>
                  <a:pt x="60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4428" y="3704844"/>
            <a:ext cx="113030" cy="295910"/>
          </a:xfrm>
          <a:custGeom>
            <a:avLst/>
            <a:gdLst/>
            <a:ahLst/>
            <a:cxnLst/>
            <a:rect l="l" t="t" r="r" b="b"/>
            <a:pathLst>
              <a:path w="113029" h="295910">
                <a:moveTo>
                  <a:pt x="112979" y="0"/>
                </a:moveTo>
                <a:lnTo>
                  <a:pt x="0" y="2957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63365" y="3975156"/>
            <a:ext cx="71755" cy="85090"/>
          </a:xfrm>
          <a:custGeom>
            <a:avLst/>
            <a:gdLst/>
            <a:ahLst/>
            <a:cxnLst/>
            <a:rect l="l" t="t" r="r" b="b"/>
            <a:pathLst>
              <a:path w="71754" h="85089">
                <a:moveTo>
                  <a:pt x="0" y="0"/>
                </a:moveTo>
                <a:lnTo>
                  <a:pt x="8407" y="84772"/>
                </a:lnTo>
                <a:lnTo>
                  <a:pt x="71183" y="271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39996" y="3704844"/>
            <a:ext cx="172085" cy="329565"/>
          </a:xfrm>
          <a:custGeom>
            <a:avLst/>
            <a:gdLst/>
            <a:ahLst/>
            <a:cxnLst/>
            <a:rect l="l" t="t" r="r" b="b"/>
            <a:pathLst>
              <a:path w="172085" h="329564">
                <a:moveTo>
                  <a:pt x="0" y="0"/>
                </a:moveTo>
                <a:lnTo>
                  <a:pt x="171792" y="3292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72135" y="400523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7563" y="0"/>
                </a:moveTo>
                <a:lnTo>
                  <a:pt x="0" y="35242"/>
                </a:lnTo>
                <a:lnTo>
                  <a:pt x="69024" y="8517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77967" y="2514600"/>
            <a:ext cx="548005" cy="292100"/>
          </a:xfrm>
          <a:custGeom>
            <a:avLst/>
            <a:gdLst/>
            <a:ahLst/>
            <a:cxnLst/>
            <a:rect l="l" t="t" r="r" b="b"/>
            <a:pathLst>
              <a:path w="548004" h="292100">
                <a:moveTo>
                  <a:pt x="0" y="0"/>
                </a:moveTo>
                <a:lnTo>
                  <a:pt x="547458" y="29170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96301" y="2766705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35839" y="0"/>
                </a:moveTo>
                <a:lnTo>
                  <a:pt x="0" y="67246"/>
                </a:lnTo>
                <a:lnTo>
                  <a:pt x="85166" y="69456"/>
                </a:lnTo>
                <a:lnTo>
                  <a:pt x="35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82449" y="3092195"/>
            <a:ext cx="167640" cy="269240"/>
          </a:xfrm>
          <a:custGeom>
            <a:avLst/>
            <a:gdLst/>
            <a:ahLst/>
            <a:cxnLst/>
            <a:rect l="l" t="t" r="r" b="b"/>
            <a:pathLst>
              <a:path w="167639" h="269239">
                <a:moveTo>
                  <a:pt x="167601" y="0"/>
                </a:moveTo>
                <a:lnTo>
                  <a:pt x="0" y="2691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48887" y="3330459"/>
            <a:ext cx="73025" cy="85090"/>
          </a:xfrm>
          <a:custGeom>
            <a:avLst/>
            <a:gdLst/>
            <a:ahLst/>
            <a:cxnLst/>
            <a:rect l="l" t="t" r="r" b="b"/>
            <a:pathLst>
              <a:path w="73025" h="85089">
                <a:moveTo>
                  <a:pt x="7924" y="0"/>
                </a:moveTo>
                <a:lnTo>
                  <a:pt x="0" y="84823"/>
                </a:lnTo>
                <a:lnTo>
                  <a:pt x="72618" y="40271"/>
                </a:lnTo>
                <a:lnTo>
                  <a:pt x="7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28691" y="3704844"/>
            <a:ext cx="85090" cy="294640"/>
          </a:xfrm>
          <a:custGeom>
            <a:avLst/>
            <a:gdLst/>
            <a:ahLst/>
            <a:cxnLst/>
            <a:rect l="l" t="t" r="r" b="b"/>
            <a:pathLst>
              <a:path w="85089" h="294639">
                <a:moveTo>
                  <a:pt x="84556" y="0"/>
                </a:moveTo>
                <a:lnTo>
                  <a:pt x="0" y="2940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95577" y="3976175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0" y="0"/>
                </a:moveTo>
                <a:lnTo>
                  <a:pt x="15557" y="83756"/>
                </a:lnTo>
                <a:lnTo>
                  <a:pt x="73228" y="210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82411" y="3704844"/>
            <a:ext cx="140970" cy="297815"/>
          </a:xfrm>
          <a:custGeom>
            <a:avLst/>
            <a:gdLst/>
            <a:ahLst/>
            <a:cxnLst/>
            <a:rect l="l" t="t" r="r" b="b"/>
            <a:pathLst>
              <a:path w="140970" h="297814">
                <a:moveTo>
                  <a:pt x="0" y="0"/>
                </a:moveTo>
                <a:lnTo>
                  <a:pt x="140525" y="297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83068" y="397476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8910" y="0"/>
                </a:moveTo>
                <a:lnTo>
                  <a:pt x="0" y="32524"/>
                </a:lnTo>
                <a:lnTo>
                  <a:pt x="66979" y="85166"/>
                </a:lnTo>
                <a:lnTo>
                  <a:pt x="68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16167" y="3092195"/>
            <a:ext cx="167005" cy="239395"/>
          </a:xfrm>
          <a:custGeom>
            <a:avLst/>
            <a:gdLst/>
            <a:ahLst/>
            <a:cxnLst/>
            <a:rect l="l" t="t" r="r" b="b"/>
            <a:pathLst>
              <a:path w="167004" h="239395">
                <a:moveTo>
                  <a:pt x="0" y="0"/>
                </a:moveTo>
                <a:lnTo>
                  <a:pt x="166408" y="238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44052" y="3298973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29" h="84454">
                <a:moveTo>
                  <a:pt x="62534" y="0"/>
                </a:moveTo>
                <a:lnTo>
                  <a:pt x="0" y="43535"/>
                </a:lnTo>
                <a:lnTo>
                  <a:pt x="74802" y="84302"/>
                </a:lnTo>
                <a:lnTo>
                  <a:pt x="62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42504" y="2546604"/>
            <a:ext cx="287655" cy="248285"/>
          </a:xfrm>
          <a:custGeom>
            <a:avLst/>
            <a:gdLst/>
            <a:ahLst/>
            <a:cxnLst/>
            <a:rect l="l" t="t" r="r" b="b"/>
            <a:pathLst>
              <a:path w="287654" h="248285">
                <a:moveTo>
                  <a:pt x="287223" y="0"/>
                </a:moveTo>
                <a:lnTo>
                  <a:pt x="0" y="2480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94445" y="2757521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32766" y="0"/>
                </a:moveTo>
                <a:lnTo>
                  <a:pt x="0" y="78638"/>
                </a:lnTo>
                <a:lnTo>
                  <a:pt x="82575" y="57670"/>
                </a:lnTo>
                <a:lnTo>
                  <a:pt x="32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84580" y="3125723"/>
            <a:ext cx="109220" cy="232410"/>
          </a:xfrm>
          <a:custGeom>
            <a:avLst/>
            <a:gdLst/>
            <a:ahLst/>
            <a:cxnLst/>
            <a:rect l="l" t="t" r="r" b="b"/>
            <a:pathLst>
              <a:path w="109220" h="232410">
                <a:moveTo>
                  <a:pt x="108699" y="0"/>
                </a:moveTo>
                <a:lnTo>
                  <a:pt x="0" y="2320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055460" y="3330117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2184" y="85166"/>
                </a:lnTo>
                <a:lnTo>
                  <a:pt x="69011" y="32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16623" y="3736847"/>
            <a:ext cx="140970" cy="296545"/>
          </a:xfrm>
          <a:custGeom>
            <a:avLst/>
            <a:gdLst/>
            <a:ahLst/>
            <a:cxnLst/>
            <a:rect l="l" t="t" r="r" b="b"/>
            <a:pathLst>
              <a:path w="140970" h="296545">
                <a:moveTo>
                  <a:pt x="140436" y="0"/>
                </a:moveTo>
                <a:lnTo>
                  <a:pt x="0" y="2961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87635" y="4005240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0" y="0"/>
                </a:moveTo>
                <a:lnTo>
                  <a:pt x="1790" y="85178"/>
                </a:lnTo>
                <a:lnTo>
                  <a:pt x="68859" y="326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91171" y="3736847"/>
            <a:ext cx="138430" cy="267335"/>
          </a:xfrm>
          <a:custGeom>
            <a:avLst/>
            <a:gdLst/>
            <a:ahLst/>
            <a:cxnLst/>
            <a:rect l="l" t="t" r="r" b="b"/>
            <a:pathLst>
              <a:path w="138429" h="267335">
                <a:moveTo>
                  <a:pt x="0" y="0"/>
                </a:moveTo>
                <a:lnTo>
                  <a:pt x="138391" y="2667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89899" y="3974750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7640" y="0"/>
                </a:moveTo>
                <a:lnTo>
                  <a:pt x="0" y="35090"/>
                </a:lnTo>
                <a:lnTo>
                  <a:pt x="68910" y="85178"/>
                </a:lnTo>
                <a:lnTo>
                  <a:pt x="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59395" y="3092195"/>
            <a:ext cx="140335" cy="267335"/>
          </a:xfrm>
          <a:custGeom>
            <a:avLst/>
            <a:gdLst/>
            <a:ahLst/>
            <a:cxnLst/>
            <a:rect l="l" t="t" r="r" b="b"/>
            <a:pathLst>
              <a:path w="140334" h="267335">
                <a:moveTo>
                  <a:pt x="0" y="0"/>
                </a:moveTo>
                <a:lnTo>
                  <a:pt x="139712" y="26682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59457" y="3330105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7513" y="0"/>
                </a:moveTo>
                <a:lnTo>
                  <a:pt x="0" y="35344"/>
                </a:lnTo>
                <a:lnTo>
                  <a:pt x="69100" y="85178"/>
                </a:lnTo>
                <a:lnTo>
                  <a:pt x="67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97952" y="2514600"/>
            <a:ext cx="227965" cy="273050"/>
          </a:xfrm>
          <a:custGeom>
            <a:avLst/>
            <a:gdLst/>
            <a:ahLst/>
            <a:cxnLst/>
            <a:rect l="l" t="t" r="r" b="b"/>
            <a:pathLst>
              <a:path w="227965" h="273050">
                <a:moveTo>
                  <a:pt x="0" y="0"/>
                </a:moveTo>
                <a:lnTo>
                  <a:pt x="227545" y="2727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188106" y="2753243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58521" y="0"/>
                </a:moveTo>
                <a:lnTo>
                  <a:pt x="0" y="48806"/>
                </a:lnTo>
                <a:lnTo>
                  <a:pt x="78066" y="82918"/>
                </a:lnTo>
                <a:lnTo>
                  <a:pt x="58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89938" y="3092195"/>
            <a:ext cx="109855" cy="264795"/>
          </a:xfrm>
          <a:custGeom>
            <a:avLst/>
            <a:gdLst/>
            <a:ahLst/>
            <a:cxnLst/>
            <a:rect l="l" t="t" r="r" b="b"/>
            <a:pathLst>
              <a:path w="109854" h="264795">
                <a:moveTo>
                  <a:pt x="109766" y="0"/>
                </a:moveTo>
                <a:lnTo>
                  <a:pt x="0" y="2644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159611" y="3330299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4" h="85089">
                <a:moveTo>
                  <a:pt x="0" y="0"/>
                </a:moveTo>
                <a:lnTo>
                  <a:pt x="5981" y="84988"/>
                </a:lnTo>
                <a:lnTo>
                  <a:pt x="70383" y="292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00871" y="3092195"/>
            <a:ext cx="111125" cy="264795"/>
          </a:xfrm>
          <a:custGeom>
            <a:avLst/>
            <a:gdLst/>
            <a:ahLst/>
            <a:cxnLst/>
            <a:rect l="l" t="t" r="r" b="b"/>
            <a:pathLst>
              <a:path w="111125" h="264795">
                <a:moveTo>
                  <a:pt x="0" y="0"/>
                </a:moveTo>
                <a:lnTo>
                  <a:pt x="111061" y="2645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1889" y="3330276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4" h="85089">
                <a:moveTo>
                  <a:pt x="70256" y="0"/>
                </a:moveTo>
                <a:lnTo>
                  <a:pt x="0" y="29489"/>
                </a:lnTo>
                <a:lnTo>
                  <a:pt x="64617" y="85013"/>
                </a:lnTo>
                <a:lnTo>
                  <a:pt x="70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377782" y="466413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63959" y="341003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00483" y="4084866"/>
            <a:ext cx="676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800">
                <a:latin typeface="Times New Roman"/>
                <a:cs typeface="Times New Roman"/>
              </a:rPr>
              <a:t>1	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38386" y="404211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65260" y="464859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45260" y="282939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459184" y="344227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51059" y="344227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143009" y="40853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08735" y="231527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37235" y="28296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94084" y="282962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44533" y="34424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87684" y="231550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47910" y="282985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693664" y="4843271"/>
            <a:ext cx="2871215" cy="42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46064" y="5166118"/>
            <a:ext cx="2522207" cy="166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647944" y="4797425"/>
            <a:ext cx="2810510" cy="368935"/>
          </a:xfrm>
          <a:prstGeom prst="rect">
            <a:avLst/>
          </a:prstGeom>
          <a:solidFill>
            <a:srgbClr val="CCFFCC"/>
          </a:solidFill>
          <a:ln w="34747">
            <a:solidFill>
              <a:srgbClr val="339966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235"/>
              </a:spcBef>
            </a:pPr>
            <a:r>
              <a:rPr dirty="0" sz="1800" b="1">
                <a:latin typeface="Palatino Linotype"/>
                <a:cs typeface="Palatino Linotype"/>
              </a:rPr>
              <a:t>Fibonacci: </a:t>
            </a:r>
            <a:r>
              <a:rPr dirty="0" sz="1800" spc="-5" b="1" i="1">
                <a:latin typeface="Palatino Linotype"/>
                <a:cs typeface="Palatino Linotype"/>
              </a:rPr>
              <a:t>F</a:t>
            </a:r>
            <a:r>
              <a:rPr dirty="0" baseline="-20833" sz="1800" spc="-7" b="1" i="1">
                <a:latin typeface="Palatino Linotype"/>
                <a:cs typeface="Palatino Linotype"/>
              </a:rPr>
              <a:t>n</a:t>
            </a:r>
            <a:r>
              <a:rPr dirty="0" sz="1800" spc="-5" b="1">
                <a:latin typeface="Palatino Linotype"/>
                <a:cs typeface="Palatino Linotype"/>
              </a:rPr>
              <a:t>=</a:t>
            </a:r>
            <a:r>
              <a:rPr dirty="0" sz="1800" spc="-60" b="1">
                <a:latin typeface="Palatino Linotype"/>
                <a:cs typeface="Palatino Linotype"/>
              </a:rPr>
              <a:t> </a:t>
            </a:r>
            <a:r>
              <a:rPr dirty="0" sz="1800" spc="-5" b="1" i="1">
                <a:latin typeface="Palatino Linotype"/>
                <a:cs typeface="Palatino Linotype"/>
              </a:rPr>
              <a:t>F</a:t>
            </a:r>
            <a:r>
              <a:rPr dirty="0" baseline="-20833" sz="1800" spc="-7" b="1" i="1">
                <a:latin typeface="Palatino Linotype"/>
                <a:cs typeface="Palatino Linotype"/>
              </a:rPr>
              <a:t>n</a:t>
            </a:r>
            <a:r>
              <a:rPr dirty="0" baseline="-20833" sz="1800" spc="-7" b="1">
                <a:latin typeface="Palatino Linotype"/>
                <a:cs typeface="Palatino Linotype"/>
              </a:rPr>
              <a:t>-1</a:t>
            </a:r>
            <a:r>
              <a:rPr dirty="0" sz="1800" spc="-5" b="1">
                <a:latin typeface="Palatino Linotype"/>
                <a:cs typeface="Palatino Linotype"/>
              </a:rPr>
              <a:t>+</a:t>
            </a:r>
            <a:r>
              <a:rPr dirty="0" sz="1800" spc="-5" b="1" i="1">
                <a:latin typeface="Palatino Linotype"/>
                <a:cs typeface="Palatino Linotype"/>
              </a:rPr>
              <a:t>F</a:t>
            </a:r>
            <a:r>
              <a:rPr dirty="0" baseline="-20833" sz="1800" spc="-7" b="1" i="1">
                <a:latin typeface="Palatino Linotype"/>
                <a:cs typeface="Palatino Linotype"/>
              </a:rPr>
              <a:t>n</a:t>
            </a:r>
            <a:r>
              <a:rPr dirty="0" baseline="-20833" sz="1800" spc="-7" b="1">
                <a:latin typeface="Palatino Linotype"/>
                <a:cs typeface="Palatino Linotype"/>
              </a:rPr>
              <a:t>-2</a:t>
            </a:r>
            <a:endParaRPr baseline="-20833" sz="1800">
              <a:latin typeface="Palatino Linotype"/>
              <a:cs typeface="Palatino Linotype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90540" y="318296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115892" y="4084866"/>
            <a:ext cx="18180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ts val="2100"/>
              </a:lnSpc>
              <a:spcBef>
                <a:spcPts val="100"/>
              </a:spcBef>
              <a:tabLst>
                <a:tab pos="617220" algn="l"/>
                <a:tab pos="1153795" algn="l"/>
                <a:tab pos="1690370" algn="l"/>
              </a:tabLst>
            </a:pPr>
            <a:r>
              <a:rPr dirty="0" sz="1800">
                <a:latin typeface="Times New Roman"/>
                <a:cs typeface="Times New Roman"/>
              </a:rPr>
              <a:t>1	0	1	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  <a:tabLst>
                <a:tab pos="716915" algn="l"/>
              </a:tabLst>
            </a:pPr>
            <a:r>
              <a:rPr dirty="0" baseline="-7716" sz="2700">
                <a:solidFill>
                  <a:srgbClr val="FF0000"/>
                </a:solidFill>
                <a:latin typeface="Times New Roman"/>
                <a:cs typeface="Times New Roman"/>
              </a:rPr>
              <a:t>10	</a:t>
            </a:r>
            <a:r>
              <a:rPr dirty="0" sz="1800" spc="-75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652416" y="327966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814140" y="385916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95441" y="270038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14140" y="260506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209264" y="327966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07741" y="389253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706116" y="447043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645890" y="460051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25541" y="4309960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028816" y="392408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505115" y="398763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720539" y="205733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095339" y="1509610"/>
            <a:ext cx="377190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49554">
              <a:lnSpc>
                <a:spcPts val="2095"/>
              </a:lnSpc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298565" y="3151187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16	</a:t>
            </a:r>
            <a:r>
              <a:rPr dirty="0" baseline="-15432" sz="2700">
                <a:solidFill>
                  <a:srgbClr val="FF0000"/>
                </a:solidFill>
                <a:latin typeface="Times New Roman"/>
                <a:cs typeface="Times New Roman"/>
              </a:rPr>
              <a:t>19</a:t>
            </a:r>
            <a:endParaRPr baseline="-15432" sz="27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935216" y="263660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008264" y="215403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579764" y="3441585"/>
            <a:ext cx="254000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ts val="209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513012" y="260483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74761" y="369868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970459" y="3182734"/>
            <a:ext cx="127952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1990">
              <a:lnSpc>
                <a:spcPts val="21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  <a:tabLst>
                <a:tab pos="582295" algn="l"/>
                <a:tab pos="1151890" algn="l"/>
              </a:tabLst>
            </a:pPr>
            <a:r>
              <a:rPr dirty="0" sz="1800">
                <a:latin typeface="Times New Roman"/>
                <a:cs typeface="Times New Roman"/>
              </a:rPr>
              <a:t>2	1	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431610" y="385893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02285" y="1979486"/>
            <a:ext cx="307911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-635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i="1">
                <a:latin typeface="Calibri"/>
                <a:cs typeface="Calibri"/>
              </a:rPr>
              <a:t>F</a:t>
            </a:r>
            <a:r>
              <a:rPr dirty="0" baseline="-20833" sz="1800">
                <a:latin typeface="Calibri"/>
                <a:cs typeface="Calibri"/>
              </a:rPr>
              <a:t>n </a:t>
            </a:r>
            <a:r>
              <a:rPr dirty="0" sz="1800" spc="-10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computed </a:t>
            </a:r>
            <a:r>
              <a:rPr dirty="0" sz="1800" spc="-5">
                <a:latin typeface="Calibri"/>
                <a:cs typeface="Calibri"/>
              </a:rPr>
              <a:t>in linear  time </a:t>
            </a:r>
            <a:r>
              <a:rPr dirty="0" sz="1800" spc="-25">
                <a:latin typeface="Calibri"/>
                <a:cs typeface="Calibri"/>
              </a:rPr>
              <a:t>easily, </a:t>
            </a:r>
            <a:r>
              <a:rPr dirty="0" sz="1800">
                <a:latin typeface="Calibri"/>
                <a:cs typeface="Calibri"/>
              </a:rPr>
              <a:t>but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cost for  recursion may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exponential.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346265" y="6144060"/>
            <a:ext cx="38735" cy="17780"/>
          </a:xfrm>
          <a:custGeom>
            <a:avLst/>
            <a:gdLst/>
            <a:ahLst/>
            <a:cxnLst/>
            <a:rect l="l" t="t" r="r" b="b"/>
            <a:pathLst>
              <a:path w="38734" h="17779">
                <a:moveTo>
                  <a:pt x="0" y="17347"/>
                </a:moveTo>
                <a:lnTo>
                  <a:pt x="38708" y="0"/>
                </a:lnTo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384974" y="6148265"/>
            <a:ext cx="55880" cy="79375"/>
          </a:xfrm>
          <a:custGeom>
            <a:avLst/>
            <a:gdLst/>
            <a:ahLst/>
            <a:cxnLst/>
            <a:rect l="l" t="t" r="r" b="b"/>
            <a:pathLst>
              <a:path w="55880" h="79375">
                <a:moveTo>
                  <a:pt x="0" y="0"/>
                </a:moveTo>
                <a:lnTo>
                  <a:pt x="55767" y="78850"/>
                </a:lnTo>
              </a:path>
            </a:pathLst>
          </a:custGeom>
          <a:ln w="196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445990" y="5996872"/>
            <a:ext cx="71120" cy="230504"/>
          </a:xfrm>
          <a:custGeom>
            <a:avLst/>
            <a:gdLst/>
            <a:ahLst/>
            <a:cxnLst/>
            <a:rect l="l" t="t" r="r" b="b"/>
            <a:pathLst>
              <a:path w="71119" h="230504">
                <a:moveTo>
                  <a:pt x="0" y="230244"/>
                </a:moveTo>
                <a:lnTo>
                  <a:pt x="70857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516847" y="599687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72" y="0"/>
                </a:lnTo>
              </a:path>
            </a:pathLst>
          </a:custGeom>
          <a:ln w="8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320021" y="5961127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 h="0">
                <a:moveTo>
                  <a:pt x="0" y="0"/>
                </a:moveTo>
                <a:lnTo>
                  <a:pt x="376592" y="0"/>
                </a:lnTo>
              </a:path>
            </a:pathLst>
          </a:custGeom>
          <a:ln w="8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14370" y="5801848"/>
            <a:ext cx="38735" cy="17780"/>
          </a:xfrm>
          <a:custGeom>
            <a:avLst/>
            <a:gdLst/>
            <a:ahLst/>
            <a:cxnLst/>
            <a:rect l="l" t="t" r="r" b="b"/>
            <a:pathLst>
              <a:path w="38735" h="17779">
                <a:moveTo>
                  <a:pt x="0" y="17347"/>
                </a:moveTo>
                <a:lnTo>
                  <a:pt x="38708" y="0"/>
                </a:lnTo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453079" y="5806054"/>
            <a:ext cx="55880" cy="79375"/>
          </a:xfrm>
          <a:custGeom>
            <a:avLst/>
            <a:gdLst/>
            <a:ahLst/>
            <a:cxnLst/>
            <a:rect l="l" t="t" r="r" b="b"/>
            <a:pathLst>
              <a:path w="55880" h="79375">
                <a:moveTo>
                  <a:pt x="0" y="0"/>
                </a:moveTo>
                <a:lnTo>
                  <a:pt x="55767" y="78850"/>
                </a:lnTo>
              </a:path>
            </a:pathLst>
          </a:custGeom>
          <a:ln w="196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514095" y="5654661"/>
            <a:ext cx="71120" cy="230504"/>
          </a:xfrm>
          <a:custGeom>
            <a:avLst/>
            <a:gdLst/>
            <a:ahLst/>
            <a:cxnLst/>
            <a:rect l="l" t="t" r="r" b="b"/>
            <a:pathLst>
              <a:path w="71119" h="230504">
                <a:moveTo>
                  <a:pt x="0" y="230244"/>
                </a:moveTo>
                <a:lnTo>
                  <a:pt x="70857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584952" y="565466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72" y="0"/>
                </a:lnTo>
              </a:path>
            </a:pathLst>
          </a:custGeom>
          <a:ln w="8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005629" y="5961127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9089" y="0"/>
                </a:lnTo>
              </a:path>
            </a:pathLst>
          </a:custGeom>
          <a:ln w="8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97776" y="5801849"/>
            <a:ext cx="38735" cy="17780"/>
          </a:xfrm>
          <a:custGeom>
            <a:avLst/>
            <a:gdLst/>
            <a:ahLst/>
            <a:cxnLst/>
            <a:rect l="l" t="t" r="r" b="b"/>
            <a:pathLst>
              <a:path w="38735" h="17779">
                <a:moveTo>
                  <a:pt x="0" y="17347"/>
                </a:moveTo>
                <a:lnTo>
                  <a:pt x="38708" y="0"/>
                </a:lnTo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36485" y="5806055"/>
            <a:ext cx="55880" cy="79375"/>
          </a:xfrm>
          <a:custGeom>
            <a:avLst/>
            <a:gdLst/>
            <a:ahLst/>
            <a:cxnLst/>
            <a:rect l="l" t="t" r="r" b="b"/>
            <a:pathLst>
              <a:path w="55879" h="79375">
                <a:moveTo>
                  <a:pt x="0" y="0"/>
                </a:moveTo>
                <a:lnTo>
                  <a:pt x="55767" y="78850"/>
                </a:lnTo>
              </a:path>
            </a:pathLst>
          </a:custGeom>
          <a:ln w="196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97501" y="5654661"/>
            <a:ext cx="71120" cy="230504"/>
          </a:xfrm>
          <a:custGeom>
            <a:avLst/>
            <a:gdLst/>
            <a:ahLst/>
            <a:cxnLst/>
            <a:rect l="l" t="t" r="r" b="b"/>
            <a:pathLst>
              <a:path w="71120" h="230504">
                <a:moveTo>
                  <a:pt x="0" y="230244"/>
                </a:moveTo>
                <a:lnTo>
                  <a:pt x="70857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68358" y="565466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8772" y="0"/>
                </a:lnTo>
              </a:path>
            </a:pathLst>
          </a:custGeom>
          <a:ln w="8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493628" y="5961129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4" h="0">
                <a:moveTo>
                  <a:pt x="0" y="0"/>
                </a:moveTo>
                <a:lnTo>
                  <a:pt x="754497" y="0"/>
                </a:lnTo>
              </a:path>
            </a:pathLst>
          </a:custGeom>
          <a:ln w="84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4284846" y="5758202"/>
            <a:ext cx="394335" cy="53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2005"/>
              </a:lnSpc>
              <a:spcBef>
                <a:spcPts val="105"/>
              </a:spcBef>
              <a:tabLst>
                <a:tab pos="267970" algn="l"/>
              </a:tabLst>
            </a:pPr>
            <a:r>
              <a:rPr dirty="0" baseline="1501" sz="2775" spc="262">
                <a:latin typeface="Symbol"/>
                <a:cs typeface="Symbol"/>
              </a:rPr>
              <a:t></a:t>
            </a:r>
            <a:r>
              <a:rPr dirty="0" baseline="1501" sz="2775" spc="262">
                <a:latin typeface="Times New Roman"/>
                <a:cs typeface="Times New Roman"/>
              </a:rPr>
              <a:t>	</a:t>
            </a:r>
            <a:r>
              <a:rPr dirty="0" sz="1850" spc="175">
                <a:latin typeface="Symbol"/>
                <a:cs typeface="Symbol"/>
              </a:rPr>
              <a:t></a:t>
            </a:r>
            <a:endParaRPr sz="1850">
              <a:latin typeface="Symbol"/>
              <a:cs typeface="Symbol"/>
            </a:endParaRPr>
          </a:p>
          <a:p>
            <a:pPr>
              <a:lnSpc>
                <a:spcPts val="2005"/>
              </a:lnSpc>
              <a:tabLst>
                <a:tab pos="267970" algn="l"/>
              </a:tabLst>
            </a:pPr>
            <a:r>
              <a:rPr dirty="0" baseline="-9009" sz="2775" spc="262">
                <a:latin typeface="Symbol"/>
                <a:cs typeface="Symbol"/>
              </a:rPr>
              <a:t></a:t>
            </a:r>
            <a:r>
              <a:rPr dirty="0" baseline="-9009" sz="2775" spc="262">
                <a:latin typeface="Times New Roman"/>
                <a:cs typeface="Times New Roman"/>
              </a:rPr>
              <a:t>	</a:t>
            </a:r>
            <a:r>
              <a:rPr dirty="0" sz="1850" spc="-715">
                <a:latin typeface="Symbol"/>
                <a:cs typeface="Symbol"/>
              </a:rPr>
              <a:t></a:t>
            </a:r>
            <a:r>
              <a:rPr dirty="0" baseline="-25525" sz="2775" spc="262">
                <a:latin typeface="Symbol"/>
                <a:cs typeface="Symbol"/>
              </a:rPr>
              <a:t></a:t>
            </a:r>
            <a:endParaRPr baseline="-25525" sz="2775">
              <a:latin typeface="Symbol"/>
              <a:cs typeface="Symbo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801113" y="5754198"/>
            <a:ext cx="66675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2170"/>
              </a:lnSpc>
              <a:spcBef>
                <a:spcPts val="105"/>
              </a:spcBef>
              <a:tabLst>
                <a:tab pos="323850" algn="l"/>
              </a:tabLst>
            </a:pPr>
            <a:r>
              <a:rPr dirty="0" sz="1850" spc="175">
                <a:latin typeface="Symbol"/>
                <a:cs typeface="Symbol"/>
              </a:rPr>
              <a:t></a:t>
            </a:r>
            <a:r>
              <a:rPr dirty="0" sz="1850" spc="175">
                <a:latin typeface="Times New Roman"/>
                <a:cs typeface="Times New Roman"/>
              </a:rPr>
              <a:t>	</a:t>
            </a:r>
            <a:r>
              <a:rPr dirty="0" baseline="-4504" sz="2775" spc="375">
                <a:latin typeface="Symbol"/>
                <a:cs typeface="Symbol"/>
              </a:rPr>
              <a:t></a:t>
            </a:r>
            <a:r>
              <a:rPr dirty="0" baseline="-4504" sz="2775" spc="-187">
                <a:latin typeface="Times New Roman"/>
                <a:cs typeface="Times New Roman"/>
              </a:rPr>
              <a:t> </a:t>
            </a:r>
            <a:r>
              <a:rPr dirty="0" sz="1850" spc="175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  <a:p>
            <a:pPr>
              <a:lnSpc>
                <a:spcPts val="2170"/>
              </a:lnSpc>
              <a:tabLst>
                <a:tab pos="540385" algn="l"/>
              </a:tabLst>
            </a:pPr>
            <a:r>
              <a:rPr dirty="0" sz="1850" spc="175">
                <a:latin typeface="Symbol"/>
                <a:cs typeface="Symbol"/>
              </a:rPr>
              <a:t></a:t>
            </a:r>
            <a:r>
              <a:rPr dirty="0" sz="1850" spc="175">
                <a:latin typeface="Times New Roman"/>
                <a:cs typeface="Times New Roman"/>
              </a:rPr>
              <a:t>	</a:t>
            </a:r>
            <a:r>
              <a:rPr dirty="0" sz="1850" spc="175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743865" y="5758438"/>
            <a:ext cx="23558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50" spc="150">
                <a:latin typeface="Symbol"/>
                <a:cs typeface="Symbol"/>
              </a:rPr>
              <a:t></a:t>
            </a:r>
            <a:r>
              <a:rPr dirty="0" baseline="1501" sz="2775" spc="262">
                <a:latin typeface="Symbol"/>
                <a:cs typeface="Symbol"/>
              </a:rPr>
              <a:t></a:t>
            </a:r>
            <a:endParaRPr baseline="1501" sz="2775">
              <a:latin typeface="Symbol"/>
              <a:cs typeface="Symbo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30841" y="5773039"/>
            <a:ext cx="53276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50" spc="150" i="1">
                <a:latin typeface="Times New Roman"/>
                <a:cs typeface="Times New Roman"/>
              </a:rPr>
              <a:t>F</a:t>
            </a:r>
            <a:r>
              <a:rPr dirty="0" baseline="-20833" sz="1800" spc="225" i="1">
                <a:latin typeface="Times New Roman"/>
                <a:cs typeface="Times New Roman"/>
              </a:rPr>
              <a:t>n</a:t>
            </a:r>
            <a:r>
              <a:rPr dirty="0" baseline="-20833" sz="1800" spc="600" i="1">
                <a:latin typeface="Times New Roman"/>
                <a:cs typeface="Times New Roman"/>
              </a:rPr>
              <a:t> </a:t>
            </a:r>
            <a:r>
              <a:rPr dirty="0" sz="1850" spc="25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802064" y="5954791"/>
            <a:ext cx="16002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50" spc="229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077471" y="5446415"/>
            <a:ext cx="60134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-42042" sz="2775" spc="345">
                <a:latin typeface="Times New Roman"/>
                <a:cs typeface="Times New Roman"/>
              </a:rPr>
              <a:t>5</a:t>
            </a:r>
            <a:r>
              <a:rPr dirty="0" baseline="-42042" sz="2775" spc="-382">
                <a:latin typeface="Times New Roman"/>
                <a:cs typeface="Times New Roman"/>
              </a:rPr>
              <a:t> </a:t>
            </a:r>
            <a:r>
              <a:rPr dirty="0" baseline="-37537" sz="2775" spc="337">
                <a:latin typeface="Symbol"/>
                <a:cs typeface="Symbol"/>
              </a:rPr>
              <a:t></a:t>
            </a:r>
            <a:r>
              <a:rPr dirty="0" sz="1200" spc="225" i="1">
                <a:latin typeface="Times New Roman"/>
                <a:cs typeface="Times New Roman"/>
              </a:rPr>
              <a:t>n </a:t>
            </a:r>
            <a:r>
              <a:rPr dirty="0" baseline="-19519" sz="2775" spc="262">
                <a:latin typeface="Symbol"/>
                <a:cs typeface="Symbol"/>
              </a:rPr>
              <a:t></a:t>
            </a:r>
            <a:endParaRPr baseline="-19519" sz="2775">
              <a:latin typeface="Symbol"/>
              <a:cs typeface="Symbo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341935" y="5625379"/>
            <a:ext cx="49466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4504" sz="2775" spc="442">
                <a:latin typeface="Symbol"/>
                <a:cs typeface="Symbol"/>
              </a:rPr>
              <a:t></a:t>
            </a:r>
            <a:r>
              <a:rPr dirty="0" sz="1850" spc="295">
                <a:latin typeface="Times New Roman"/>
                <a:cs typeface="Times New Roman"/>
              </a:rPr>
              <a:t>1</a:t>
            </a:r>
            <a:r>
              <a:rPr dirty="0" sz="1850" spc="-240">
                <a:latin typeface="Times New Roman"/>
                <a:cs typeface="Times New Roman"/>
              </a:rPr>
              <a:t> </a:t>
            </a:r>
            <a:r>
              <a:rPr dirty="0" sz="1850" spc="250">
                <a:latin typeface="Symbol"/>
                <a:cs typeface="Symbol"/>
              </a:rPr>
              <a:t>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594032" y="5446415"/>
            <a:ext cx="44450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-42042" sz="2775" spc="345">
                <a:latin typeface="Times New Roman"/>
                <a:cs typeface="Times New Roman"/>
              </a:rPr>
              <a:t>5</a:t>
            </a:r>
            <a:r>
              <a:rPr dirty="0" baseline="-42042" sz="2775" spc="-97">
                <a:latin typeface="Times New Roman"/>
                <a:cs typeface="Times New Roman"/>
              </a:rPr>
              <a:t> </a:t>
            </a:r>
            <a:r>
              <a:rPr dirty="0" baseline="-37537" sz="2775" spc="337">
                <a:latin typeface="Symbol"/>
                <a:cs typeface="Symbol"/>
              </a:rPr>
              <a:t></a:t>
            </a:r>
            <a:r>
              <a:rPr dirty="0" sz="1200" spc="22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525908" y="5966802"/>
            <a:ext cx="94996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89940" algn="l"/>
              </a:tabLst>
            </a:pPr>
            <a:r>
              <a:rPr dirty="0" sz="1850" spc="229">
                <a:latin typeface="Times New Roman"/>
                <a:cs typeface="Times New Roman"/>
              </a:rPr>
              <a:t>5</a:t>
            </a:r>
            <a:r>
              <a:rPr dirty="0" sz="1850" spc="95">
                <a:latin typeface="Times New Roman"/>
                <a:cs typeface="Times New Roman"/>
              </a:rPr>
              <a:t> </a:t>
            </a:r>
            <a:r>
              <a:rPr dirty="0" baseline="-4504" sz="2775" spc="-1072">
                <a:latin typeface="Symbol"/>
                <a:cs typeface="Symbol"/>
              </a:rPr>
              <a:t></a:t>
            </a:r>
            <a:r>
              <a:rPr dirty="0" baseline="-30030" sz="2775" spc="225">
                <a:latin typeface="Symbol"/>
                <a:cs typeface="Symbol"/>
              </a:rPr>
              <a:t></a:t>
            </a:r>
            <a:r>
              <a:rPr dirty="0" baseline="-13513" sz="2775" spc="262">
                <a:latin typeface="Symbol"/>
                <a:cs typeface="Symbol"/>
              </a:rPr>
              <a:t></a:t>
            </a:r>
            <a:r>
              <a:rPr dirty="0" baseline="-13513" sz="2775">
                <a:latin typeface="Times New Roman"/>
                <a:cs typeface="Times New Roman"/>
              </a:rPr>
              <a:t>	</a:t>
            </a:r>
            <a:r>
              <a:rPr dirty="0" baseline="3003" sz="2775" spc="345">
                <a:latin typeface="Times New Roman"/>
                <a:cs typeface="Times New Roman"/>
              </a:rPr>
              <a:t>2</a:t>
            </a:r>
            <a:endParaRPr baseline="3003" sz="2775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434792" y="5625850"/>
            <a:ext cx="91313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08610" algn="l"/>
              </a:tabLst>
            </a:pPr>
            <a:r>
              <a:rPr dirty="0" sz="1850" spc="229">
                <a:latin typeface="Times New Roman"/>
                <a:cs typeface="Times New Roman"/>
              </a:rPr>
              <a:t>1	</a:t>
            </a:r>
            <a:r>
              <a:rPr dirty="0" baseline="22522" sz="2775" spc="367">
                <a:latin typeface="Symbol"/>
                <a:cs typeface="Symbol"/>
              </a:rPr>
              <a:t></a:t>
            </a:r>
            <a:r>
              <a:rPr dirty="0" baseline="4504" sz="2775" spc="367">
                <a:latin typeface="Symbol"/>
                <a:cs typeface="Symbol"/>
              </a:rPr>
              <a:t></a:t>
            </a:r>
            <a:r>
              <a:rPr dirty="0" sz="1850" spc="245">
                <a:latin typeface="Times New Roman"/>
                <a:cs typeface="Times New Roman"/>
              </a:rPr>
              <a:t>1</a:t>
            </a:r>
            <a:r>
              <a:rPr dirty="0" sz="1850" spc="-235">
                <a:latin typeface="Times New Roman"/>
                <a:cs typeface="Times New Roman"/>
              </a:rPr>
              <a:t> </a:t>
            </a:r>
            <a:r>
              <a:rPr dirty="0" sz="1850" spc="250">
                <a:latin typeface="Symbol"/>
                <a:cs typeface="Symbol"/>
              </a:rPr>
              <a:t>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31190" y="4963519"/>
            <a:ext cx="2283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74027" y="3563810"/>
            <a:ext cx="198183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number </a:t>
            </a:r>
            <a:r>
              <a:rPr dirty="0" sz="1800" spc="-5">
                <a:latin typeface="Calibri"/>
                <a:cs typeface="Calibri"/>
              </a:rPr>
              <a:t>of  </a:t>
            </a:r>
            <a:r>
              <a:rPr dirty="0" sz="1800" spc="-10">
                <a:latin typeface="Calibri"/>
                <a:cs typeface="Calibri"/>
              </a:rPr>
              <a:t>activation frames are 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i="1">
                <a:latin typeface="Calibri"/>
                <a:cs typeface="Calibri"/>
              </a:rPr>
              <a:t>F</a:t>
            </a:r>
            <a:r>
              <a:rPr dirty="0" baseline="-20833" sz="1800">
                <a:latin typeface="Calibri"/>
                <a:cs typeface="Calibri"/>
              </a:rPr>
              <a:t>n+1</a:t>
            </a:r>
            <a:r>
              <a:rPr dirty="0" sz="180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097280" y="384047"/>
            <a:ext cx="694791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xfrm>
            <a:off x="1498219" y="532767"/>
            <a:ext cx="61474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Brute Force</a:t>
            </a:r>
            <a:r>
              <a:rPr dirty="0" spc="-50"/>
              <a:t> </a:t>
            </a:r>
            <a:r>
              <a:rPr dirty="0" spc="-5"/>
              <a:t>Recursion</a:t>
            </a:r>
          </a:p>
        </p:txBody>
      </p:sp>
      <p:sp>
        <p:nvSpPr>
          <p:cNvPr id="149" name="object 1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50" name="object 1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51" name="object 151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5274564"/>
            <a:ext cx="7333487" cy="1141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6591" y="5228844"/>
            <a:ext cx="7272655" cy="1080770"/>
          </a:xfrm>
          <a:custGeom>
            <a:avLst/>
            <a:gdLst/>
            <a:ahLst/>
            <a:cxnLst/>
            <a:rect l="l" t="t" r="r" b="b"/>
            <a:pathLst>
              <a:path w="7272655" h="1080770">
                <a:moveTo>
                  <a:pt x="0" y="0"/>
                </a:moveTo>
                <a:lnTo>
                  <a:pt x="7272528" y="0"/>
                </a:lnTo>
                <a:lnTo>
                  <a:pt x="7272528" y="1080515"/>
                </a:lnTo>
                <a:lnTo>
                  <a:pt x="0" y="1080515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590" y="1783397"/>
            <a:ext cx="8045450" cy="318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664845" indent="-342265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subproblem graph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a recursive  algorithm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some problem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defined</a:t>
            </a:r>
            <a:r>
              <a:rPr dirty="0" sz="2800" spc="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as: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7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instance of the problem</a:t>
            </a:r>
            <a:endParaRPr sz="24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ts val="2860"/>
              </a:lnSpc>
              <a:spcBef>
                <a:spcPts val="71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9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directed edge: I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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J if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and only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when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invoked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 I,  it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makes 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recursive call directly on instance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J.</a:t>
            </a:r>
            <a:endParaRPr sz="2400">
              <a:latin typeface="Palatino Linotype"/>
              <a:cs typeface="Palatino Linotype"/>
            </a:endParaRPr>
          </a:p>
          <a:p>
            <a:pPr marL="354965" marR="938530" indent="-342265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Portion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A(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) of the subproblem graph for  Fibonacci function: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here is</a:t>
            </a:r>
            <a:r>
              <a:rPr dirty="0" sz="2000" spc="3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0000CC"/>
                </a:solidFill>
                <a:latin typeface="Palatino Linotype"/>
                <a:cs typeface="Palatino Linotype"/>
              </a:rPr>
              <a:t>fib(6)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5389" y="5590794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215645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5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1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7805" y="5590794"/>
            <a:ext cx="434340" cy="431800"/>
          </a:xfrm>
          <a:custGeom>
            <a:avLst/>
            <a:gdLst/>
            <a:ahLst/>
            <a:cxnLst/>
            <a:rect l="l" t="t" r="r" b="b"/>
            <a:pathLst>
              <a:path w="434339" h="431800">
                <a:moveTo>
                  <a:pt x="0" y="215645"/>
                </a:moveTo>
                <a:lnTo>
                  <a:pt x="5735" y="166199"/>
                </a:lnTo>
                <a:lnTo>
                  <a:pt x="22073" y="120809"/>
                </a:lnTo>
                <a:lnTo>
                  <a:pt x="47710" y="80769"/>
                </a:lnTo>
                <a:lnTo>
                  <a:pt x="81341" y="47374"/>
                </a:lnTo>
                <a:lnTo>
                  <a:pt x="121664" y="21918"/>
                </a:lnTo>
                <a:lnTo>
                  <a:pt x="167375" y="5695"/>
                </a:lnTo>
                <a:lnTo>
                  <a:pt x="217170" y="0"/>
                </a:lnTo>
                <a:lnTo>
                  <a:pt x="266964" y="5695"/>
                </a:lnTo>
                <a:lnTo>
                  <a:pt x="312675" y="21918"/>
                </a:lnTo>
                <a:lnTo>
                  <a:pt x="352998" y="47374"/>
                </a:lnTo>
                <a:lnTo>
                  <a:pt x="386629" y="80769"/>
                </a:lnTo>
                <a:lnTo>
                  <a:pt x="412266" y="120809"/>
                </a:lnTo>
                <a:lnTo>
                  <a:pt x="428604" y="166199"/>
                </a:lnTo>
                <a:lnTo>
                  <a:pt x="434340" y="215645"/>
                </a:lnTo>
                <a:lnTo>
                  <a:pt x="428604" y="265092"/>
                </a:lnTo>
                <a:lnTo>
                  <a:pt x="412266" y="310482"/>
                </a:lnTo>
                <a:lnTo>
                  <a:pt x="386629" y="350522"/>
                </a:lnTo>
                <a:lnTo>
                  <a:pt x="352998" y="383917"/>
                </a:lnTo>
                <a:lnTo>
                  <a:pt x="312675" y="409373"/>
                </a:lnTo>
                <a:lnTo>
                  <a:pt x="266964" y="425596"/>
                </a:lnTo>
                <a:lnTo>
                  <a:pt x="217170" y="431291"/>
                </a:lnTo>
                <a:lnTo>
                  <a:pt x="167375" y="425596"/>
                </a:lnTo>
                <a:lnTo>
                  <a:pt x="121664" y="409373"/>
                </a:lnTo>
                <a:lnTo>
                  <a:pt x="81341" y="383917"/>
                </a:lnTo>
                <a:lnTo>
                  <a:pt x="47710" y="350522"/>
                </a:lnTo>
                <a:lnTo>
                  <a:pt x="22073" y="310482"/>
                </a:lnTo>
                <a:lnTo>
                  <a:pt x="573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03270" y="5590794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5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5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1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7209" y="5590794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5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5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1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1150" y="5590794"/>
            <a:ext cx="434340" cy="431800"/>
          </a:xfrm>
          <a:custGeom>
            <a:avLst/>
            <a:gdLst/>
            <a:ahLst/>
            <a:cxnLst/>
            <a:rect l="l" t="t" r="r" b="b"/>
            <a:pathLst>
              <a:path w="434339" h="431800">
                <a:moveTo>
                  <a:pt x="0" y="215645"/>
                </a:moveTo>
                <a:lnTo>
                  <a:pt x="5735" y="166199"/>
                </a:lnTo>
                <a:lnTo>
                  <a:pt x="22073" y="120809"/>
                </a:lnTo>
                <a:lnTo>
                  <a:pt x="47710" y="80769"/>
                </a:lnTo>
                <a:lnTo>
                  <a:pt x="81341" y="47374"/>
                </a:lnTo>
                <a:lnTo>
                  <a:pt x="121664" y="21918"/>
                </a:lnTo>
                <a:lnTo>
                  <a:pt x="167375" y="5695"/>
                </a:lnTo>
                <a:lnTo>
                  <a:pt x="217170" y="0"/>
                </a:lnTo>
                <a:lnTo>
                  <a:pt x="266964" y="5695"/>
                </a:lnTo>
                <a:lnTo>
                  <a:pt x="312675" y="21918"/>
                </a:lnTo>
                <a:lnTo>
                  <a:pt x="352998" y="47374"/>
                </a:lnTo>
                <a:lnTo>
                  <a:pt x="386629" y="80769"/>
                </a:lnTo>
                <a:lnTo>
                  <a:pt x="412266" y="120809"/>
                </a:lnTo>
                <a:lnTo>
                  <a:pt x="428604" y="166199"/>
                </a:lnTo>
                <a:lnTo>
                  <a:pt x="434340" y="215645"/>
                </a:lnTo>
                <a:lnTo>
                  <a:pt x="428604" y="265092"/>
                </a:lnTo>
                <a:lnTo>
                  <a:pt x="412266" y="310482"/>
                </a:lnTo>
                <a:lnTo>
                  <a:pt x="386629" y="350522"/>
                </a:lnTo>
                <a:lnTo>
                  <a:pt x="352998" y="383917"/>
                </a:lnTo>
                <a:lnTo>
                  <a:pt x="312675" y="409373"/>
                </a:lnTo>
                <a:lnTo>
                  <a:pt x="266964" y="425596"/>
                </a:lnTo>
                <a:lnTo>
                  <a:pt x="217170" y="431291"/>
                </a:lnTo>
                <a:lnTo>
                  <a:pt x="167375" y="425596"/>
                </a:lnTo>
                <a:lnTo>
                  <a:pt x="121664" y="409373"/>
                </a:lnTo>
                <a:lnTo>
                  <a:pt x="81341" y="383917"/>
                </a:lnTo>
                <a:lnTo>
                  <a:pt x="47710" y="350522"/>
                </a:lnTo>
                <a:lnTo>
                  <a:pt x="22073" y="310482"/>
                </a:lnTo>
                <a:lnTo>
                  <a:pt x="573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36614" y="5590794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70" h="431800">
                <a:moveTo>
                  <a:pt x="0" y="215645"/>
                </a:moveTo>
                <a:lnTo>
                  <a:pt x="5715" y="166199"/>
                </a:lnTo>
                <a:lnTo>
                  <a:pt x="21995" y="120809"/>
                </a:lnTo>
                <a:lnTo>
                  <a:pt x="47542" y="80769"/>
                </a:lnTo>
                <a:lnTo>
                  <a:pt x="81055" y="47374"/>
                </a:lnTo>
                <a:lnTo>
                  <a:pt x="121236" y="21918"/>
                </a:lnTo>
                <a:lnTo>
                  <a:pt x="166787" y="5695"/>
                </a:lnTo>
                <a:lnTo>
                  <a:pt x="216408" y="0"/>
                </a:lnTo>
                <a:lnTo>
                  <a:pt x="266028" y="5695"/>
                </a:lnTo>
                <a:lnTo>
                  <a:pt x="311579" y="21918"/>
                </a:lnTo>
                <a:lnTo>
                  <a:pt x="351760" y="47374"/>
                </a:lnTo>
                <a:lnTo>
                  <a:pt x="385273" y="80769"/>
                </a:lnTo>
                <a:lnTo>
                  <a:pt x="410820" y="120809"/>
                </a:lnTo>
                <a:lnTo>
                  <a:pt x="427100" y="166199"/>
                </a:lnTo>
                <a:lnTo>
                  <a:pt x="432816" y="215645"/>
                </a:lnTo>
                <a:lnTo>
                  <a:pt x="427100" y="265092"/>
                </a:lnTo>
                <a:lnTo>
                  <a:pt x="410820" y="310482"/>
                </a:lnTo>
                <a:lnTo>
                  <a:pt x="385273" y="350522"/>
                </a:lnTo>
                <a:lnTo>
                  <a:pt x="351760" y="383917"/>
                </a:lnTo>
                <a:lnTo>
                  <a:pt x="311579" y="409373"/>
                </a:lnTo>
                <a:lnTo>
                  <a:pt x="266028" y="425596"/>
                </a:lnTo>
                <a:lnTo>
                  <a:pt x="216408" y="431291"/>
                </a:lnTo>
                <a:lnTo>
                  <a:pt x="166787" y="425596"/>
                </a:lnTo>
                <a:lnTo>
                  <a:pt x="121236" y="409373"/>
                </a:lnTo>
                <a:lnTo>
                  <a:pt x="81055" y="383917"/>
                </a:lnTo>
                <a:lnTo>
                  <a:pt x="47542" y="350522"/>
                </a:lnTo>
                <a:lnTo>
                  <a:pt x="21995" y="310482"/>
                </a:lnTo>
                <a:lnTo>
                  <a:pt x="571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80554" y="5590794"/>
            <a:ext cx="434340" cy="431800"/>
          </a:xfrm>
          <a:custGeom>
            <a:avLst/>
            <a:gdLst/>
            <a:ahLst/>
            <a:cxnLst/>
            <a:rect l="l" t="t" r="r" b="b"/>
            <a:pathLst>
              <a:path w="434340" h="431800">
                <a:moveTo>
                  <a:pt x="0" y="215645"/>
                </a:moveTo>
                <a:lnTo>
                  <a:pt x="5735" y="166199"/>
                </a:lnTo>
                <a:lnTo>
                  <a:pt x="22073" y="120809"/>
                </a:lnTo>
                <a:lnTo>
                  <a:pt x="47710" y="80769"/>
                </a:lnTo>
                <a:lnTo>
                  <a:pt x="81341" y="47374"/>
                </a:lnTo>
                <a:lnTo>
                  <a:pt x="121664" y="21918"/>
                </a:lnTo>
                <a:lnTo>
                  <a:pt x="167375" y="5695"/>
                </a:lnTo>
                <a:lnTo>
                  <a:pt x="217170" y="0"/>
                </a:lnTo>
                <a:lnTo>
                  <a:pt x="266964" y="5695"/>
                </a:lnTo>
                <a:lnTo>
                  <a:pt x="312675" y="21918"/>
                </a:lnTo>
                <a:lnTo>
                  <a:pt x="352998" y="47374"/>
                </a:lnTo>
                <a:lnTo>
                  <a:pt x="386629" y="80769"/>
                </a:lnTo>
                <a:lnTo>
                  <a:pt x="412266" y="120809"/>
                </a:lnTo>
                <a:lnTo>
                  <a:pt x="428604" y="166199"/>
                </a:lnTo>
                <a:lnTo>
                  <a:pt x="434340" y="215645"/>
                </a:lnTo>
                <a:lnTo>
                  <a:pt x="428604" y="265092"/>
                </a:lnTo>
                <a:lnTo>
                  <a:pt x="412266" y="310482"/>
                </a:lnTo>
                <a:lnTo>
                  <a:pt x="386629" y="350522"/>
                </a:lnTo>
                <a:lnTo>
                  <a:pt x="352998" y="383917"/>
                </a:lnTo>
                <a:lnTo>
                  <a:pt x="312675" y="409373"/>
                </a:lnTo>
                <a:lnTo>
                  <a:pt x="266964" y="425596"/>
                </a:lnTo>
                <a:lnTo>
                  <a:pt x="217170" y="431291"/>
                </a:lnTo>
                <a:lnTo>
                  <a:pt x="167375" y="425596"/>
                </a:lnTo>
                <a:lnTo>
                  <a:pt x="121664" y="409373"/>
                </a:lnTo>
                <a:lnTo>
                  <a:pt x="81341" y="383917"/>
                </a:lnTo>
                <a:lnTo>
                  <a:pt x="47710" y="350522"/>
                </a:lnTo>
                <a:lnTo>
                  <a:pt x="22073" y="310482"/>
                </a:lnTo>
                <a:lnTo>
                  <a:pt x="5735" y="265092"/>
                </a:lnTo>
                <a:lnTo>
                  <a:pt x="0" y="21564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591" y="5228590"/>
            <a:ext cx="7272655" cy="1080770"/>
          </a:xfrm>
          <a:prstGeom prst="rect">
            <a:avLst/>
          </a:prstGeom>
          <a:ln w="34747">
            <a:solidFill>
              <a:srgbClr val="99CC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tabLst>
                <a:tab pos="1494790" algn="l"/>
                <a:tab pos="2539365" algn="l"/>
                <a:tab pos="3583940" algn="l"/>
                <a:tab pos="4628515" algn="l"/>
                <a:tab pos="5673090" algn="l"/>
                <a:tab pos="6717665" algn="l"/>
              </a:tabLst>
            </a:pPr>
            <a:r>
              <a:rPr dirty="0" sz="2400" b="1">
                <a:latin typeface="Times New Roman"/>
                <a:cs typeface="Times New Roman"/>
              </a:rPr>
              <a:t>6	5	4	3	2	1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5920" y="580491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 h="0">
                <a:moveTo>
                  <a:pt x="0" y="0"/>
                </a:moveTo>
                <a:lnTo>
                  <a:pt x="585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8945" y="57668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4807" y="580491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 h="0">
                <a:moveTo>
                  <a:pt x="0" y="0"/>
                </a:moveTo>
                <a:lnTo>
                  <a:pt x="585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27833" y="57668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35323" y="580491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 h="0">
                <a:moveTo>
                  <a:pt x="0" y="0"/>
                </a:moveTo>
                <a:lnTo>
                  <a:pt x="5125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5197" y="57668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42688" y="580491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4190" y="57668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23203" y="580491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 h="0">
                <a:moveTo>
                  <a:pt x="0" y="0"/>
                </a:moveTo>
                <a:lnTo>
                  <a:pt x="585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96229" y="57668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03719" y="5804915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 h="0">
                <a:moveTo>
                  <a:pt x="0" y="0"/>
                </a:moveTo>
                <a:lnTo>
                  <a:pt x="5125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03593" y="576681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5920" y="5438032"/>
            <a:ext cx="1600200" cy="224154"/>
          </a:xfrm>
          <a:custGeom>
            <a:avLst/>
            <a:gdLst/>
            <a:ahLst/>
            <a:cxnLst/>
            <a:rect l="l" t="t" r="r" b="b"/>
            <a:pathLst>
              <a:path w="1600200" h="224154">
                <a:moveTo>
                  <a:pt x="0" y="223627"/>
                </a:moveTo>
                <a:lnTo>
                  <a:pt x="45344" y="196714"/>
                </a:lnTo>
                <a:lnTo>
                  <a:pt x="91175" y="170286"/>
                </a:lnTo>
                <a:lnTo>
                  <a:pt x="137977" y="144829"/>
                </a:lnTo>
                <a:lnTo>
                  <a:pt x="186234" y="120826"/>
                </a:lnTo>
                <a:lnTo>
                  <a:pt x="236431" y="98764"/>
                </a:lnTo>
                <a:lnTo>
                  <a:pt x="289052" y="79127"/>
                </a:lnTo>
                <a:lnTo>
                  <a:pt x="336778" y="64251"/>
                </a:lnTo>
                <a:lnTo>
                  <a:pt x="386921" y="50930"/>
                </a:lnTo>
                <a:lnTo>
                  <a:pt x="438787" y="39165"/>
                </a:lnTo>
                <a:lnTo>
                  <a:pt x="491682" y="28955"/>
                </a:lnTo>
                <a:lnTo>
                  <a:pt x="544911" y="20302"/>
                </a:lnTo>
                <a:lnTo>
                  <a:pt x="597779" y="13205"/>
                </a:lnTo>
                <a:lnTo>
                  <a:pt x="649592" y="7664"/>
                </a:lnTo>
                <a:lnTo>
                  <a:pt x="701312" y="3665"/>
                </a:lnTo>
                <a:lnTo>
                  <a:pt x="753950" y="1138"/>
                </a:lnTo>
                <a:lnTo>
                  <a:pt x="806865" y="0"/>
                </a:lnTo>
                <a:lnTo>
                  <a:pt x="859419" y="166"/>
                </a:lnTo>
                <a:lnTo>
                  <a:pt x="910973" y="1555"/>
                </a:lnTo>
                <a:lnTo>
                  <a:pt x="960886" y="4082"/>
                </a:lnTo>
                <a:lnTo>
                  <a:pt x="1008519" y="7664"/>
                </a:lnTo>
                <a:lnTo>
                  <a:pt x="1059814" y="12905"/>
                </a:lnTo>
                <a:lnTo>
                  <a:pt x="1107051" y="19427"/>
                </a:lnTo>
                <a:lnTo>
                  <a:pt x="1152258" y="27714"/>
                </a:lnTo>
                <a:lnTo>
                  <a:pt x="1197465" y="38251"/>
                </a:lnTo>
                <a:lnTo>
                  <a:pt x="1244702" y="51523"/>
                </a:lnTo>
                <a:lnTo>
                  <a:pt x="1295996" y="68014"/>
                </a:lnTo>
                <a:lnTo>
                  <a:pt x="1335248" y="82267"/>
                </a:lnTo>
                <a:lnTo>
                  <a:pt x="1378399" y="99518"/>
                </a:lnTo>
                <a:lnTo>
                  <a:pt x="1423943" y="118832"/>
                </a:lnTo>
                <a:lnTo>
                  <a:pt x="1470371" y="139273"/>
                </a:lnTo>
                <a:lnTo>
                  <a:pt x="1516178" y="159906"/>
                </a:lnTo>
                <a:lnTo>
                  <a:pt x="1559855" y="179798"/>
                </a:lnTo>
                <a:lnTo>
                  <a:pt x="1599895" y="19801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8940" y="559609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30695" y="0"/>
                </a:moveTo>
                <a:lnTo>
                  <a:pt x="0" y="69748"/>
                </a:lnTo>
                <a:lnTo>
                  <a:pt x="85090" y="65570"/>
                </a:lnTo>
                <a:lnTo>
                  <a:pt x="3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5323" y="5377072"/>
            <a:ext cx="1598930" cy="224154"/>
          </a:xfrm>
          <a:custGeom>
            <a:avLst/>
            <a:gdLst/>
            <a:ahLst/>
            <a:cxnLst/>
            <a:rect l="l" t="t" r="r" b="b"/>
            <a:pathLst>
              <a:path w="1598929" h="224154">
                <a:moveTo>
                  <a:pt x="0" y="223627"/>
                </a:moveTo>
                <a:lnTo>
                  <a:pt x="45304" y="196714"/>
                </a:lnTo>
                <a:lnTo>
                  <a:pt x="91092" y="170286"/>
                </a:lnTo>
                <a:lnTo>
                  <a:pt x="137850" y="144829"/>
                </a:lnTo>
                <a:lnTo>
                  <a:pt x="186063" y="120826"/>
                </a:lnTo>
                <a:lnTo>
                  <a:pt x="236217" y="98764"/>
                </a:lnTo>
                <a:lnTo>
                  <a:pt x="288798" y="79127"/>
                </a:lnTo>
                <a:lnTo>
                  <a:pt x="336479" y="64251"/>
                </a:lnTo>
                <a:lnTo>
                  <a:pt x="386575" y="50930"/>
                </a:lnTo>
                <a:lnTo>
                  <a:pt x="438392" y="39165"/>
                </a:lnTo>
                <a:lnTo>
                  <a:pt x="491236" y="28955"/>
                </a:lnTo>
                <a:lnTo>
                  <a:pt x="544414" y="20302"/>
                </a:lnTo>
                <a:lnTo>
                  <a:pt x="597232" y="13205"/>
                </a:lnTo>
                <a:lnTo>
                  <a:pt x="648995" y="7664"/>
                </a:lnTo>
                <a:lnTo>
                  <a:pt x="700666" y="3665"/>
                </a:lnTo>
                <a:lnTo>
                  <a:pt x="753253" y="1138"/>
                </a:lnTo>
                <a:lnTo>
                  <a:pt x="806119" y="0"/>
                </a:lnTo>
                <a:lnTo>
                  <a:pt x="858626" y="166"/>
                </a:lnTo>
                <a:lnTo>
                  <a:pt x="910134" y="1555"/>
                </a:lnTo>
                <a:lnTo>
                  <a:pt x="960007" y="4082"/>
                </a:lnTo>
                <a:lnTo>
                  <a:pt x="1007605" y="7664"/>
                </a:lnTo>
                <a:lnTo>
                  <a:pt x="1058851" y="12905"/>
                </a:lnTo>
                <a:lnTo>
                  <a:pt x="1106041" y="19427"/>
                </a:lnTo>
                <a:lnTo>
                  <a:pt x="1151204" y="27714"/>
                </a:lnTo>
                <a:lnTo>
                  <a:pt x="1196366" y="38251"/>
                </a:lnTo>
                <a:lnTo>
                  <a:pt x="1243557" y="51523"/>
                </a:lnTo>
                <a:lnTo>
                  <a:pt x="1294803" y="68014"/>
                </a:lnTo>
                <a:lnTo>
                  <a:pt x="1334019" y="82267"/>
                </a:lnTo>
                <a:lnTo>
                  <a:pt x="1377130" y="99518"/>
                </a:lnTo>
                <a:lnTo>
                  <a:pt x="1422631" y="118832"/>
                </a:lnTo>
                <a:lnTo>
                  <a:pt x="1469016" y="139273"/>
                </a:lnTo>
                <a:lnTo>
                  <a:pt x="1514780" y="159906"/>
                </a:lnTo>
                <a:lnTo>
                  <a:pt x="1558417" y="179798"/>
                </a:lnTo>
                <a:lnTo>
                  <a:pt x="1598422" y="1980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06818" y="5535113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30721" y="0"/>
                </a:moveTo>
                <a:lnTo>
                  <a:pt x="0" y="69735"/>
                </a:lnTo>
                <a:lnTo>
                  <a:pt x="85089" y="65582"/>
                </a:lnTo>
                <a:lnTo>
                  <a:pt x="30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3203" y="5377072"/>
            <a:ext cx="1598930" cy="224154"/>
          </a:xfrm>
          <a:custGeom>
            <a:avLst/>
            <a:gdLst/>
            <a:ahLst/>
            <a:cxnLst/>
            <a:rect l="l" t="t" r="r" b="b"/>
            <a:pathLst>
              <a:path w="1598929" h="224154">
                <a:moveTo>
                  <a:pt x="0" y="223627"/>
                </a:moveTo>
                <a:lnTo>
                  <a:pt x="45304" y="196714"/>
                </a:lnTo>
                <a:lnTo>
                  <a:pt x="91092" y="170286"/>
                </a:lnTo>
                <a:lnTo>
                  <a:pt x="137850" y="144829"/>
                </a:lnTo>
                <a:lnTo>
                  <a:pt x="186063" y="120826"/>
                </a:lnTo>
                <a:lnTo>
                  <a:pt x="236217" y="98764"/>
                </a:lnTo>
                <a:lnTo>
                  <a:pt x="288798" y="79127"/>
                </a:lnTo>
                <a:lnTo>
                  <a:pt x="336479" y="64251"/>
                </a:lnTo>
                <a:lnTo>
                  <a:pt x="386575" y="50930"/>
                </a:lnTo>
                <a:lnTo>
                  <a:pt x="438392" y="39165"/>
                </a:lnTo>
                <a:lnTo>
                  <a:pt x="491236" y="28955"/>
                </a:lnTo>
                <a:lnTo>
                  <a:pt x="544414" y="20302"/>
                </a:lnTo>
                <a:lnTo>
                  <a:pt x="597232" y="13205"/>
                </a:lnTo>
                <a:lnTo>
                  <a:pt x="648995" y="7664"/>
                </a:lnTo>
                <a:lnTo>
                  <a:pt x="700666" y="3665"/>
                </a:lnTo>
                <a:lnTo>
                  <a:pt x="753253" y="1138"/>
                </a:lnTo>
                <a:lnTo>
                  <a:pt x="806119" y="0"/>
                </a:lnTo>
                <a:lnTo>
                  <a:pt x="858626" y="166"/>
                </a:lnTo>
                <a:lnTo>
                  <a:pt x="910134" y="1555"/>
                </a:lnTo>
                <a:lnTo>
                  <a:pt x="960007" y="4082"/>
                </a:lnTo>
                <a:lnTo>
                  <a:pt x="1007605" y="7664"/>
                </a:lnTo>
                <a:lnTo>
                  <a:pt x="1058851" y="12905"/>
                </a:lnTo>
                <a:lnTo>
                  <a:pt x="1106041" y="19427"/>
                </a:lnTo>
                <a:lnTo>
                  <a:pt x="1151204" y="27714"/>
                </a:lnTo>
                <a:lnTo>
                  <a:pt x="1196366" y="38251"/>
                </a:lnTo>
                <a:lnTo>
                  <a:pt x="1243557" y="51523"/>
                </a:lnTo>
                <a:lnTo>
                  <a:pt x="1294803" y="68014"/>
                </a:lnTo>
                <a:lnTo>
                  <a:pt x="1334019" y="82267"/>
                </a:lnTo>
                <a:lnTo>
                  <a:pt x="1377130" y="99518"/>
                </a:lnTo>
                <a:lnTo>
                  <a:pt x="1422631" y="118832"/>
                </a:lnTo>
                <a:lnTo>
                  <a:pt x="1469016" y="139273"/>
                </a:lnTo>
                <a:lnTo>
                  <a:pt x="1514780" y="159906"/>
                </a:lnTo>
                <a:lnTo>
                  <a:pt x="1558417" y="179798"/>
                </a:lnTo>
                <a:lnTo>
                  <a:pt x="1598422" y="1980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94696" y="5535113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90" h="69850">
                <a:moveTo>
                  <a:pt x="30721" y="0"/>
                </a:moveTo>
                <a:lnTo>
                  <a:pt x="0" y="69735"/>
                </a:lnTo>
                <a:lnTo>
                  <a:pt x="85089" y="65582"/>
                </a:lnTo>
                <a:lnTo>
                  <a:pt x="30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27960" y="5949696"/>
            <a:ext cx="1598930" cy="224154"/>
          </a:xfrm>
          <a:custGeom>
            <a:avLst/>
            <a:gdLst/>
            <a:ahLst/>
            <a:cxnLst/>
            <a:rect l="l" t="t" r="r" b="b"/>
            <a:pathLst>
              <a:path w="1598929" h="224154">
                <a:moveTo>
                  <a:pt x="0" y="0"/>
                </a:moveTo>
                <a:lnTo>
                  <a:pt x="45304" y="26913"/>
                </a:lnTo>
                <a:lnTo>
                  <a:pt x="91092" y="53340"/>
                </a:lnTo>
                <a:lnTo>
                  <a:pt x="137850" y="78798"/>
                </a:lnTo>
                <a:lnTo>
                  <a:pt x="186063" y="102801"/>
                </a:lnTo>
                <a:lnTo>
                  <a:pt x="236217" y="124863"/>
                </a:lnTo>
                <a:lnTo>
                  <a:pt x="288798" y="144500"/>
                </a:lnTo>
                <a:lnTo>
                  <a:pt x="336479" y="159376"/>
                </a:lnTo>
                <a:lnTo>
                  <a:pt x="386575" y="172697"/>
                </a:lnTo>
                <a:lnTo>
                  <a:pt x="438392" y="184462"/>
                </a:lnTo>
                <a:lnTo>
                  <a:pt x="491236" y="194672"/>
                </a:lnTo>
                <a:lnTo>
                  <a:pt x="544414" y="203325"/>
                </a:lnTo>
                <a:lnTo>
                  <a:pt x="597232" y="210422"/>
                </a:lnTo>
                <a:lnTo>
                  <a:pt x="648995" y="215963"/>
                </a:lnTo>
                <a:lnTo>
                  <a:pt x="700666" y="219962"/>
                </a:lnTo>
                <a:lnTo>
                  <a:pt x="753253" y="222489"/>
                </a:lnTo>
                <a:lnTo>
                  <a:pt x="806119" y="223627"/>
                </a:lnTo>
                <a:lnTo>
                  <a:pt x="858626" y="223461"/>
                </a:lnTo>
                <a:lnTo>
                  <a:pt x="910134" y="222072"/>
                </a:lnTo>
                <a:lnTo>
                  <a:pt x="960007" y="219545"/>
                </a:lnTo>
                <a:lnTo>
                  <a:pt x="1007605" y="215963"/>
                </a:lnTo>
                <a:lnTo>
                  <a:pt x="1058851" y="210722"/>
                </a:lnTo>
                <a:lnTo>
                  <a:pt x="1106041" y="204200"/>
                </a:lnTo>
                <a:lnTo>
                  <a:pt x="1151204" y="195913"/>
                </a:lnTo>
                <a:lnTo>
                  <a:pt x="1196366" y="185376"/>
                </a:lnTo>
                <a:lnTo>
                  <a:pt x="1243557" y="172104"/>
                </a:lnTo>
                <a:lnTo>
                  <a:pt x="1294803" y="155613"/>
                </a:lnTo>
                <a:lnTo>
                  <a:pt x="1334019" y="141360"/>
                </a:lnTo>
                <a:lnTo>
                  <a:pt x="1377130" y="124109"/>
                </a:lnTo>
                <a:lnTo>
                  <a:pt x="1422631" y="104795"/>
                </a:lnTo>
                <a:lnTo>
                  <a:pt x="1469016" y="84354"/>
                </a:lnTo>
                <a:lnTo>
                  <a:pt x="1514780" y="63721"/>
                </a:lnTo>
                <a:lnTo>
                  <a:pt x="1558417" y="43829"/>
                </a:lnTo>
                <a:lnTo>
                  <a:pt x="1598422" y="256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9453" y="5945546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0" y="0"/>
                </a:moveTo>
                <a:lnTo>
                  <a:pt x="30721" y="69735"/>
                </a:lnTo>
                <a:lnTo>
                  <a:pt x="85089" y="4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42688" y="5949696"/>
            <a:ext cx="1600200" cy="224154"/>
          </a:xfrm>
          <a:custGeom>
            <a:avLst/>
            <a:gdLst/>
            <a:ahLst/>
            <a:cxnLst/>
            <a:rect l="l" t="t" r="r" b="b"/>
            <a:pathLst>
              <a:path w="1600200" h="224154">
                <a:moveTo>
                  <a:pt x="0" y="0"/>
                </a:moveTo>
                <a:lnTo>
                  <a:pt x="45344" y="26913"/>
                </a:lnTo>
                <a:lnTo>
                  <a:pt x="91175" y="53340"/>
                </a:lnTo>
                <a:lnTo>
                  <a:pt x="137977" y="78798"/>
                </a:lnTo>
                <a:lnTo>
                  <a:pt x="186234" y="102801"/>
                </a:lnTo>
                <a:lnTo>
                  <a:pt x="236431" y="124863"/>
                </a:lnTo>
                <a:lnTo>
                  <a:pt x="289052" y="144500"/>
                </a:lnTo>
                <a:lnTo>
                  <a:pt x="336778" y="159376"/>
                </a:lnTo>
                <a:lnTo>
                  <a:pt x="386921" y="172697"/>
                </a:lnTo>
                <a:lnTo>
                  <a:pt x="438786" y="184462"/>
                </a:lnTo>
                <a:lnTo>
                  <a:pt x="491680" y="194672"/>
                </a:lnTo>
                <a:lnTo>
                  <a:pt x="544906" y="203325"/>
                </a:lnTo>
                <a:lnTo>
                  <a:pt x="597771" y="210422"/>
                </a:lnTo>
                <a:lnTo>
                  <a:pt x="649579" y="215963"/>
                </a:lnTo>
                <a:lnTo>
                  <a:pt x="701304" y="219962"/>
                </a:lnTo>
                <a:lnTo>
                  <a:pt x="753945" y="222489"/>
                </a:lnTo>
                <a:lnTo>
                  <a:pt x="806863" y="223627"/>
                </a:lnTo>
                <a:lnTo>
                  <a:pt x="859418" y="223461"/>
                </a:lnTo>
                <a:lnTo>
                  <a:pt x="910972" y="222072"/>
                </a:lnTo>
                <a:lnTo>
                  <a:pt x="960886" y="219545"/>
                </a:lnTo>
                <a:lnTo>
                  <a:pt x="1008519" y="215963"/>
                </a:lnTo>
                <a:lnTo>
                  <a:pt x="1059814" y="210722"/>
                </a:lnTo>
                <a:lnTo>
                  <a:pt x="1107051" y="204200"/>
                </a:lnTo>
                <a:lnTo>
                  <a:pt x="1152258" y="195913"/>
                </a:lnTo>
                <a:lnTo>
                  <a:pt x="1197465" y="185376"/>
                </a:lnTo>
                <a:lnTo>
                  <a:pt x="1244702" y="172104"/>
                </a:lnTo>
                <a:lnTo>
                  <a:pt x="1295996" y="155613"/>
                </a:lnTo>
                <a:lnTo>
                  <a:pt x="1335248" y="141360"/>
                </a:lnTo>
                <a:lnTo>
                  <a:pt x="1378399" y="124109"/>
                </a:lnTo>
                <a:lnTo>
                  <a:pt x="1423943" y="104795"/>
                </a:lnTo>
                <a:lnTo>
                  <a:pt x="1470371" y="84354"/>
                </a:lnTo>
                <a:lnTo>
                  <a:pt x="1516178" y="63721"/>
                </a:lnTo>
                <a:lnTo>
                  <a:pt x="1559855" y="43829"/>
                </a:lnTo>
                <a:lnTo>
                  <a:pt x="1599895" y="256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15708" y="5945514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0" y="0"/>
                </a:moveTo>
                <a:lnTo>
                  <a:pt x="30695" y="69748"/>
                </a:lnTo>
                <a:lnTo>
                  <a:pt x="85089" y="41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38656" y="384047"/>
            <a:ext cx="431139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82539" y="384047"/>
            <a:ext cx="261975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39595" y="532767"/>
            <a:ext cx="5463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Subproblem</a:t>
            </a:r>
            <a:r>
              <a:rPr dirty="0" spc="-25"/>
              <a:t> </a:t>
            </a:r>
            <a:r>
              <a:rPr dirty="0" spc="-5"/>
              <a:t>Graph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344" y="0"/>
            <a:ext cx="4550663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38656" y="627888"/>
            <a:ext cx="431139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2539" y="627888"/>
            <a:ext cx="261975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9595" y="40792"/>
            <a:ext cx="546354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93218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Properties of  Subproblem</a:t>
            </a:r>
            <a:r>
              <a:rPr dirty="0" spc="-30"/>
              <a:t> </a:t>
            </a:r>
            <a:r>
              <a:rPr dirty="0" spc="-5"/>
              <a:t>Graph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65" y="1740725"/>
            <a:ext cx="8392160" cy="43599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terminates, the subproblem graph for  A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800" spc="-10" b="1">
                <a:solidFill>
                  <a:srgbClr val="FF0000"/>
                </a:solidFill>
                <a:latin typeface="Palatino Linotype"/>
                <a:cs typeface="Palatino Linotype"/>
              </a:rPr>
              <a:t>DAG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  <a:p>
            <a:pPr lvl="1" marL="756285" marR="114300" indent="-286385">
              <a:lnSpc>
                <a:spcPts val="2590"/>
              </a:lnSpc>
              <a:spcBef>
                <a:spcPts val="117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path in the tree of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activation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frames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particular call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A, A(P),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there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corresponding path  in the subproblem graph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connecting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P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20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base-case</a:t>
            </a:r>
            <a:r>
              <a:rPr dirty="0" sz="24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vertex.</a:t>
            </a:r>
            <a:endParaRPr sz="2400">
              <a:latin typeface="Palatino Linotype"/>
              <a:cs typeface="Palatino Linotype"/>
            </a:endParaRPr>
          </a:p>
          <a:p>
            <a:pPr lvl="1" marL="756285" marR="40640" indent="-286385">
              <a:lnSpc>
                <a:spcPts val="2380"/>
              </a:lnSpc>
              <a:spcBef>
                <a:spcPts val="10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subproblem graph can be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viewed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 dependency graph  of subtasks to be</a:t>
            </a:r>
            <a:r>
              <a:rPr dirty="0" sz="22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solved.</a:t>
            </a:r>
            <a:endParaRPr sz="2200">
              <a:latin typeface="Palatino Linotype"/>
              <a:cs typeface="Palatino Linotype"/>
            </a:endParaRPr>
          </a:p>
          <a:p>
            <a:pPr algn="just" marL="355600" marR="530225" indent="-342900">
              <a:lnSpc>
                <a:spcPts val="3030"/>
              </a:lnSpc>
              <a:spcBef>
                <a:spcPts val="13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top-level recursive computation traverse the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entire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 graph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memoryless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style.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305" y="1849564"/>
            <a:ext cx="7916545" cy="46602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mart recursion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Compute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subproblem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only</a:t>
            </a:r>
            <a:r>
              <a:rPr dirty="0" sz="2400" spc="-1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once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Basic process 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“smart”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3000">
              <a:latin typeface="Palatino Linotype"/>
              <a:cs typeface="Palatino Linotype"/>
            </a:endParaRPr>
          </a:p>
          <a:p>
            <a:pPr lvl="1" marL="756285" marR="1847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reverse </a:t>
            </a:r>
            <a:r>
              <a:rPr dirty="0" sz="2400" spc="-5">
                <a:solidFill>
                  <a:srgbClr val="2F5897"/>
                </a:solidFill>
                <a:latin typeface="Palatino Linotype"/>
                <a:cs typeface="Palatino Linotype"/>
              </a:rPr>
              <a:t>topological order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the subproblem  graph</a:t>
            </a:r>
            <a:endParaRPr sz="2400">
              <a:latin typeface="Palatino Linotype"/>
              <a:cs typeface="Palatino Linotype"/>
            </a:endParaRPr>
          </a:p>
          <a:p>
            <a:pPr lvl="2" marL="1155700" marR="437515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 most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cases,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order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be determined </a:t>
            </a:r>
            <a:r>
              <a:rPr dirty="0" sz="2000" spc="-5">
                <a:solidFill>
                  <a:srgbClr val="2F5897"/>
                </a:solidFill>
                <a:latin typeface="Palatino Linotype"/>
                <a:cs typeface="Palatino Linotype"/>
              </a:rPr>
              <a:t>by </a:t>
            </a:r>
            <a:r>
              <a:rPr dirty="0" sz="2000">
                <a:solidFill>
                  <a:srgbClr val="2F5897"/>
                </a:solidFill>
                <a:latin typeface="Palatino Linotype"/>
                <a:cs typeface="Palatino Linotype"/>
              </a:rPr>
              <a:t>particular  knowledge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the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problem.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General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method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based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DFS is</a:t>
            </a:r>
            <a:r>
              <a:rPr dirty="0" sz="20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available</a:t>
            </a:r>
            <a:endParaRPr sz="2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Scheduling the subproblems according to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reverse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topological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Record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subproblem solutions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for later</a:t>
            </a:r>
            <a:r>
              <a:rPr dirty="0" sz="2400" spc="3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use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2012" y="0"/>
            <a:ext cx="380085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56859" y="0"/>
            <a:ext cx="155447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880" y="699516"/>
            <a:ext cx="877671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3850" y="112800"/>
            <a:ext cx="797560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219900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Basic Idea </a:t>
            </a:r>
            <a:r>
              <a:rPr dirty="0" spc="-10"/>
              <a:t>of  Dynamic </a:t>
            </a:r>
            <a:r>
              <a:rPr dirty="0" spc="-5"/>
              <a:t>Programming</a:t>
            </a:r>
            <a:r>
              <a:rPr dirty="0" spc="-45"/>
              <a:t> </a:t>
            </a:r>
            <a:r>
              <a:rPr dirty="0" spc="-5"/>
              <a:t>(DP)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7464" y="384047"/>
            <a:ext cx="55260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8434" y="532767"/>
            <a:ext cx="4725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Recursion </a:t>
            </a:r>
            <a:r>
              <a:rPr dirty="0" spc="-5"/>
              <a:t>by</a:t>
            </a:r>
            <a:r>
              <a:rPr dirty="0" spc="-95"/>
              <a:t> </a:t>
            </a:r>
            <a:r>
              <a:rPr dirty="0" spc="-10"/>
              <a:t>DP</a:t>
            </a:r>
          </a:p>
        </p:txBody>
      </p:sp>
      <p:sp>
        <p:nvSpPr>
          <p:cNvPr id="4" name="object 4"/>
          <p:cNvSpPr/>
          <p:nvPr/>
        </p:nvSpPr>
        <p:spPr>
          <a:xfrm>
            <a:off x="2843783" y="3692652"/>
            <a:ext cx="2376170" cy="1320165"/>
          </a:xfrm>
          <a:custGeom>
            <a:avLst/>
            <a:gdLst/>
            <a:ahLst/>
            <a:cxnLst/>
            <a:rect l="l" t="t" r="r" b="b"/>
            <a:pathLst>
              <a:path w="2376170" h="1320164">
                <a:moveTo>
                  <a:pt x="0" y="0"/>
                </a:moveTo>
                <a:lnTo>
                  <a:pt x="2375916" y="0"/>
                </a:lnTo>
                <a:lnTo>
                  <a:pt x="2375916" y="1319784"/>
                </a:lnTo>
                <a:lnTo>
                  <a:pt x="0" y="1319784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43783" y="3692652"/>
            <a:ext cx="2376170" cy="13201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1440" marR="171450">
              <a:lnSpc>
                <a:spcPct val="100000"/>
              </a:lnSpc>
              <a:spcBef>
                <a:spcPts val="290"/>
              </a:spcBef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backtracking,  record the </a:t>
            </a:r>
            <a:r>
              <a:rPr dirty="0" sz="2000" spc="-5">
                <a:latin typeface="Times New Roman"/>
                <a:cs typeface="Times New Roman"/>
              </a:rPr>
              <a:t>result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 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dictionary </a:t>
            </a:r>
            <a:r>
              <a:rPr dirty="0" sz="2000">
                <a:latin typeface="Times New Roman"/>
                <a:cs typeface="Times New Roman"/>
              </a:rPr>
              <a:t>(Q,  turned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black)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9586" y="4581905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8"/>
                </a:moveTo>
                <a:lnTo>
                  <a:pt x="5695" y="166787"/>
                </a:lnTo>
                <a:lnTo>
                  <a:pt x="21918" y="121236"/>
                </a:lnTo>
                <a:lnTo>
                  <a:pt x="47374" y="81055"/>
                </a:lnTo>
                <a:lnTo>
                  <a:pt x="80769" y="47542"/>
                </a:lnTo>
                <a:lnTo>
                  <a:pt x="120809" y="21995"/>
                </a:lnTo>
                <a:lnTo>
                  <a:pt x="166199" y="5715"/>
                </a:lnTo>
                <a:lnTo>
                  <a:pt x="215646" y="0"/>
                </a:lnTo>
                <a:lnTo>
                  <a:pt x="265092" y="5715"/>
                </a:lnTo>
                <a:lnTo>
                  <a:pt x="310482" y="21995"/>
                </a:lnTo>
                <a:lnTo>
                  <a:pt x="350522" y="47542"/>
                </a:lnTo>
                <a:lnTo>
                  <a:pt x="383917" y="81055"/>
                </a:lnTo>
                <a:lnTo>
                  <a:pt x="409373" y="121236"/>
                </a:lnTo>
                <a:lnTo>
                  <a:pt x="425596" y="166787"/>
                </a:lnTo>
                <a:lnTo>
                  <a:pt x="431292" y="216408"/>
                </a:lnTo>
                <a:lnTo>
                  <a:pt x="425596" y="266028"/>
                </a:lnTo>
                <a:lnTo>
                  <a:pt x="409373" y="311579"/>
                </a:lnTo>
                <a:lnTo>
                  <a:pt x="383917" y="351760"/>
                </a:lnTo>
                <a:lnTo>
                  <a:pt x="350522" y="385273"/>
                </a:lnTo>
                <a:lnTo>
                  <a:pt x="310482" y="410820"/>
                </a:lnTo>
                <a:lnTo>
                  <a:pt x="265092" y="427100"/>
                </a:lnTo>
                <a:lnTo>
                  <a:pt x="215646" y="432816"/>
                </a:lnTo>
                <a:lnTo>
                  <a:pt x="166199" y="427100"/>
                </a:lnTo>
                <a:lnTo>
                  <a:pt x="120809" y="410820"/>
                </a:lnTo>
                <a:lnTo>
                  <a:pt x="80769" y="385273"/>
                </a:lnTo>
                <a:lnTo>
                  <a:pt x="47374" y="351760"/>
                </a:lnTo>
                <a:lnTo>
                  <a:pt x="21918" y="311579"/>
                </a:lnTo>
                <a:lnTo>
                  <a:pt x="569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7627" y="4603455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6510" y="2923794"/>
            <a:ext cx="431800" cy="434340"/>
          </a:xfrm>
          <a:custGeom>
            <a:avLst/>
            <a:gdLst/>
            <a:ahLst/>
            <a:cxnLst/>
            <a:rect l="l" t="t" r="r" b="b"/>
            <a:pathLst>
              <a:path w="431800" h="434339">
                <a:moveTo>
                  <a:pt x="0" y="217170"/>
                </a:moveTo>
                <a:lnTo>
                  <a:pt x="5695" y="167375"/>
                </a:lnTo>
                <a:lnTo>
                  <a:pt x="21918" y="121664"/>
                </a:lnTo>
                <a:lnTo>
                  <a:pt x="47374" y="81341"/>
                </a:lnTo>
                <a:lnTo>
                  <a:pt x="80769" y="47710"/>
                </a:lnTo>
                <a:lnTo>
                  <a:pt x="120809" y="22073"/>
                </a:lnTo>
                <a:lnTo>
                  <a:pt x="166199" y="5735"/>
                </a:lnTo>
                <a:lnTo>
                  <a:pt x="215646" y="0"/>
                </a:lnTo>
                <a:lnTo>
                  <a:pt x="265092" y="5735"/>
                </a:lnTo>
                <a:lnTo>
                  <a:pt x="310482" y="22073"/>
                </a:lnTo>
                <a:lnTo>
                  <a:pt x="350522" y="47710"/>
                </a:lnTo>
                <a:lnTo>
                  <a:pt x="383917" y="81341"/>
                </a:lnTo>
                <a:lnTo>
                  <a:pt x="409373" y="121664"/>
                </a:lnTo>
                <a:lnTo>
                  <a:pt x="425596" y="167375"/>
                </a:lnTo>
                <a:lnTo>
                  <a:pt x="431292" y="217170"/>
                </a:lnTo>
                <a:lnTo>
                  <a:pt x="425596" y="266964"/>
                </a:lnTo>
                <a:lnTo>
                  <a:pt x="409373" y="312675"/>
                </a:lnTo>
                <a:lnTo>
                  <a:pt x="383917" y="352998"/>
                </a:lnTo>
                <a:lnTo>
                  <a:pt x="350522" y="386629"/>
                </a:lnTo>
                <a:lnTo>
                  <a:pt x="310482" y="412266"/>
                </a:lnTo>
                <a:lnTo>
                  <a:pt x="265092" y="428604"/>
                </a:lnTo>
                <a:lnTo>
                  <a:pt x="215646" y="434340"/>
                </a:lnTo>
                <a:lnTo>
                  <a:pt x="166199" y="428604"/>
                </a:lnTo>
                <a:lnTo>
                  <a:pt x="120809" y="412266"/>
                </a:lnTo>
                <a:lnTo>
                  <a:pt x="80769" y="386629"/>
                </a:lnTo>
                <a:lnTo>
                  <a:pt x="47374" y="352998"/>
                </a:lnTo>
                <a:lnTo>
                  <a:pt x="21918" y="312675"/>
                </a:lnTo>
                <a:lnTo>
                  <a:pt x="5695" y="266964"/>
                </a:lnTo>
                <a:lnTo>
                  <a:pt x="0" y="21717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58988" y="3357371"/>
            <a:ext cx="969010" cy="1245870"/>
          </a:xfrm>
          <a:custGeom>
            <a:avLst/>
            <a:gdLst/>
            <a:ahLst/>
            <a:cxnLst/>
            <a:rect l="l" t="t" r="r" b="b"/>
            <a:pathLst>
              <a:path w="969010" h="1245870">
                <a:moveTo>
                  <a:pt x="968387" y="0"/>
                </a:moveTo>
                <a:lnTo>
                  <a:pt x="0" y="12452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0008" y="4569230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69" h="83820">
                <a:moveTo>
                  <a:pt x="16700" y="0"/>
                </a:moveTo>
                <a:lnTo>
                  <a:pt x="0" y="83540"/>
                </a:lnTo>
                <a:lnTo>
                  <a:pt x="76860" y="46774"/>
                </a:lnTo>
                <a:lnTo>
                  <a:pt x="1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9565" y="2731729"/>
            <a:ext cx="17316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instance, </a:t>
            </a:r>
            <a:r>
              <a:rPr dirty="0" sz="2000">
                <a:latin typeface="Times New Roman"/>
                <a:cs typeface="Times New Roman"/>
              </a:rPr>
              <a:t>Q,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267" y="2060448"/>
            <a:ext cx="819785" cy="817880"/>
          </a:xfrm>
          <a:custGeom>
            <a:avLst/>
            <a:gdLst/>
            <a:ahLst/>
            <a:cxnLst/>
            <a:rect l="l" t="t" r="r" b="b"/>
            <a:pathLst>
              <a:path w="819785" h="817880">
                <a:moveTo>
                  <a:pt x="0" y="0"/>
                </a:moveTo>
                <a:lnTo>
                  <a:pt x="819162" y="817727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46532" y="284223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53835" y="0"/>
                </a:moveTo>
                <a:lnTo>
                  <a:pt x="0" y="53924"/>
                </a:lnTo>
                <a:lnTo>
                  <a:pt x="80848" y="80797"/>
                </a:lnTo>
                <a:lnTo>
                  <a:pt x="53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43783" y="3357371"/>
            <a:ext cx="721360" cy="1007744"/>
          </a:xfrm>
          <a:custGeom>
            <a:avLst/>
            <a:gdLst/>
            <a:ahLst/>
            <a:cxnLst/>
            <a:rect l="l" t="t" r="r" b="b"/>
            <a:pathLst>
              <a:path w="721360" h="1007745">
                <a:moveTo>
                  <a:pt x="0" y="0"/>
                </a:moveTo>
                <a:lnTo>
                  <a:pt x="720852" y="1007363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7868" y="5157215"/>
            <a:ext cx="2664460" cy="1079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163195" marR="208915">
              <a:lnSpc>
                <a:spcPct val="100000"/>
              </a:lnSpc>
              <a:spcBef>
                <a:spcPts val="290"/>
              </a:spcBef>
            </a:pPr>
            <a:r>
              <a:rPr dirty="0" sz="2000">
                <a:latin typeface="Times New Roman"/>
                <a:cs typeface="Times New Roman"/>
              </a:rPr>
              <a:t>Q </a:t>
            </a:r>
            <a:r>
              <a:rPr dirty="0" sz="2000" spc="-5">
                <a:latin typeface="Times New Roman"/>
                <a:cs typeface="Times New Roman"/>
              </a:rPr>
              <a:t>is undiscovered  </a:t>
            </a:r>
            <a:r>
              <a:rPr dirty="0" sz="2000">
                <a:latin typeface="Times New Roman"/>
                <a:cs typeface="Times New Roman"/>
              </a:rPr>
              <a:t>(white), go </a:t>
            </a:r>
            <a:r>
              <a:rPr dirty="0" sz="2000" spc="-5">
                <a:latin typeface="Times New Roman"/>
                <a:cs typeface="Times New Roman"/>
              </a:rPr>
              <a:t>ahead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 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recursive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1639" y="3434003"/>
            <a:ext cx="1074420" cy="1290955"/>
          </a:xfrm>
          <a:custGeom>
            <a:avLst/>
            <a:gdLst/>
            <a:ahLst/>
            <a:cxnLst/>
            <a:rect l="l" t="t" r="r" b="b"/>
            <a:pathLst>
              <a:path w="1074420" h="1290954">
                <a:moveTo>
                  <a:pt x="0" y="1290396"/>
                </a:moveTo>
                <a:lnTo>
                  <a:pt x="47260" y="1283847"/>
                </a:lnTo>
                <a:lnTo>
                  <a:pt x="94507" y="1276977"/>
                </a:lnTo>
                <a:lnTo>
                  <a:pt x="141646" y="1269461"/>
                </a:lnTo>
                <a:lnTo>
                  <a:pt x="188584" y="1260979"/>
                </a:lnTo>
                <a:lnTo>
                  <a:pt x="235228" y="1251208"/>
                </a:lnTo>
                <a:lnTo>
                  <a:pt x="281486" y="1239827"/>
                </a:lnTo>
                <a:lnTo>
                  <a:pt x="327263" y="1226514"/>
                </a:lnTo>
                <a:lnTo>
                  <a:pt x="372467" y="1210946"/>
                </a:lnTo>
                <a:lnTo>
                  <a:pt x="417004" y="1192801"/>
                </a:lnTo>
                <a:lnTo>
                  <a:pt x="460782" y="1171759"/>
                </a:lnTo>
                <a:lnTo>
                  <a:pt x="503707" y="1147495"/>
                </a:lnTo>
                <a:lnTo>
                  <a:pt x="543104" y="1122867"/>
                </a:lnTo>
                <a:lnTo>
                  <a:pt x="583173" y="1096542"/>
                </a:lnTo>
                <a:lnTo>
                  <a:pt x="623530" y="1068408"/>
                </a:lnTo>
                <a:lnTo>
                  <a:pt x="663786" y="1038356"/>
                </a:lnTo>
                <a:lnTo>
                  <a:pt x="703557" y="1006276"/>
                </a:lnTo>
                <a:lnTo>
                  <a:pt x="742456" y="972056"/>
                </a:lnTo>
                <a:lnTo>
                  <a:pt x="780097" y="935587"/>
                </a:lnTo>
                <a:lnTo>
                  <a:pt x="816093" y="896759"/>
                </a:lnTo>
                <a:lnTo>
                  <a:pt x="850059" y="855461"/>
                </a:lnTo>
                <a:lnTo>
                  <a:pt x="881609" y="811582"/>
                </a:lnTo>
                <a:lnTo>
                  <a:pt x="910355" y="765014"/>
                </a:lnTo>
                <a:lnTo>
                  <a:pt x="935913" y="715644"/>
                </a:lnTo>
                <a:lnTo>
                  <a:pt x="952544" y="677533"/>
                </a:lnTo>
                <a:lnTo>
                  <a:pt x="967685" y="637500"/>
                </a:lnTo>
                <a:lnTo>
                  <a:pt x="981434" y="595674"/>
                </a:lnTo>
                <a:lnTo>
                  <a:pt x="993890" y="552181"/>
                </a:lnTo>
                <a:lnTo>
                  <a:pt x="1005152" y="507148"/>
                </a:lnTo>
                <a:lnTo>
                  <a:pt x="1015320" y="460702"/>
                </a:lnTo>
                <a:lnTo>
                  <a:pt x="1024491" y="412969"/>
                </a:lnTo>
                <a:lnTo>
                  <a:pt x="1032766" y="364076"/>
                </a:lnTo>
                <a:lnTo>
                  <a:pt x="1040242" y="314150"/>
                </a:lnTo>
                <a:lnTo>
                  <a:pt x="1047019" y="263318"/>
                </a:lnTo>
                <a:lnTo>
                  <a:pt x="1053195" y="211706"/>
                </a:lnTo>
                <a:lnTo>
                  <a:pt x="1058870" y="159441"/>
                </a:lnTo>
                <a:lnTo>
                  <a:pt x="1064142" y="106651"/>
                </a:lnTo>
                <a:lnTo>
                  <a:pt x="1069110" y="53461"/>
                </a:lnTo>
                <a:lnTo>
                  <a:pt x="1073873" y="0"/>
                </a:lnTo>
              </a:path>
            </a:pathLst>
          </a:custGeom>
          <a:ln w="12700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7914" y="3357365"/>
            <a:ext cx="126517" cy="132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8490" y="1866605"/>
            <a:ext cx="2161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Case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1: White</a:t>
            </a:r>
            <a:r>
              <a:rPr dirty="0" sz="2400" spc="-1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4659" y="4436364"/>
            <a:ext cx="1943100" cy="2161540"/>
          </a:xfrm>
          <a:custGeom>
            <a:avLst/>
            <a:gdLst/>
            <a:ahLst/>
            <a:cxnLst/>
            <a:rect l="l" t="t" r="r" b="b"/>
            <a:pathLst>
              <a:path w="1943100" h="2161540">
                <a:moveTo>
                  <a:pt x="0" y="0"/>
                </a:moveTo>
                <a:lnTo>
                  <a:pt x="1943100" y="0"/>
                </a:lnTo>
                <a:lnTo>
                  <a:pt x="1943100" y="2161032"/>
                </a:lnTo>
                <a:lnTo>
                  <a:pt x="0" y="2161032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00978" y="4510278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79527" y="4532017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97902" y="2853689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0" y="216408"/>
                </a:moveTo>
                <a:lnTo>
                  <a:pt x="5715" y="166787"/>
                </a:lnTo>
                <a:lnTo>
                  <a:pt x="21995" y="121236"/>
                </a:lnTo>
                <a:lnTo>
                  <a:pt x="47542" y="81055"/>
                </a:lnTo>
                <a:lnTo>
                  <a:pt x="81055" y="47542"/>
                </a:lnTo>
                <a:lnTo>
                  <a:pt x="121236" y="21995"/>
                </a:lnTo>
                <a:lnTo>
                  <a:pt x="166787" y="5715"/>
                </a:lnTo>
                <a:lnTo>
                  <a:pt x="216408" y="0"/>
                </a:lnTo>
                <a:lnTo>
                  <a:pt x="266028" y="5715"/>
                </a:lnTo>
                <a:lnTo>
                  <a:pt x="311579" y="21995"/>
                </a:lnTo>
                <a:lnTo>
                  <a:pt x="351760" y="47542"/>
                </a:lnTo>
                <a:lnTo>
                  <a:pt x="385273" y="81055"/>
                </a:lnTo>
                <a:lnTo>
                  <a:pt x="410820" y="121236"/>
                </a:lnTo>
                <a:lnTo>
                  <a:pt x="427100" y="166787"/>
                </a:lnTo>
                <a:lnTo>
                  <a:pt x="432816" y="216408"/>
                </a:lnTo>
                <a:lnTo>
                  <a:pt x="427100" y="266028"/>
                </a:lnTo>
                <a:lnTo>
                  <a:pt x="410820" y="311579"/>
                </a:lnTo>
                <a:lnTo>
                  <a:pt x="385273" y="351760"/>
                </a:lnTo>
                <a:lnTo>
                  <a:pt x="351760" y="385273"/>
                </a:lnTo>
                <a:lnTo>
                  <a:pt x="311579" y="410820"/>
                </a:lnTo>
                <a:lnTo>
                  <a:pt x="266028" y="427100"/>
                </a:lnTo>
                <a:lnTo>
                  <a:pt x="216408" y="432816"/>
                </a:lnTo>
                <a:lnTo>
                  <a:pt x="166787" y="427100"/>
                </a:lnTo>
                <a:lnTo>
                  <a:pt x="121236" y="410820"/>
                </a:lnTo>
                <a:lnTo>
                  <a:pt x="81055" y="385273"/>
                </a:lnTo>
                <a:lnTo>
                  <a:pt x="47542" y="351760"/>
                </a:lnTo>
                <a:lnTo>
                  <a:pt x="21995" y="311579"/>
                </a:lnTo>
                <a:lnTo>
                  <a:pt x="5715" y="266028"/>
                </a:lnTo>
                <a:lnTo>
                  <a:pt x="0" y="2164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00380" y="3285744"/>
            <a:ext cx="969010" cy="1245870"/>
          </a:xfrm>
          <a:custGeom>
            <a:avLst/>
            <a:gdLst/>
            <a:ahLst/>
            <a:cxnLst/>
            <a:rect l="l" t="t" r="r" b="b"/>
            <a:pathLst>
              <a:path w="969009" h="1245870">
                <a:moveTo>
                  <a:pt x="968387" y="0"/>
                </a:moveTo>
                <a:lnTo>
                  <a:pt x="0" y="1245273"/>
                </a:lnTo>
              </a:path>
            </a:pathLst>
          </a:custGeom>
          <a:ln w="12700">
            <a:solidFill>
              <a:srgbClr val="008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61400" y="4497602"/>
            <a:ext cx="77470" cy="83820"/>
          </a:xfrm>
          <a:custGeom>
            <a:avLst/>
            <a:gdLst/>
            <a:ahLst/>
            <a:cxnLst/>
            <a:rect l="l" t="t" r="r" b="b"/>
            <a:pathLst>
              <a:path w="77470" h="83820">
                <a:moveTo>
                  <a:pt x="16700" y="0"/>
                </a:moveTo>
                <a:lnTo>
                  <a:pt x="0" y="83540"/>
                </a:lnTo>
                <a:lnTo>
                  <a:pt x="76860" y="46774"/>
                </a:lnTo>
                <a:lnTo>
                  <a:pt x="167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71465" y="2660292"/>
            <a:ext cx="17316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instance, </a:t>
            </a:r>
            <a:r>
              <a:rPr dirty="0" sz="2000">
                <a:latin typeface="Times New Roman"/>
                <a:cs typeface="Times New Roman"/>
              </a:rPr>
              <a:t>Q,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06183" y="1988820"/>
            <a:ext cx="817880" cy="819785"/>
          </a:xfrm>
          <a:custGeom>
            <a:avLst/>
            <a:gdLst/>
            <a:ahLst/>
            <a:cxnLst/>
            <a:rect l="l" t="t" r="r" b="b"/>
            <a:pathLst>
              <a:path w="817879" h="819785">
                <a:moveTo>
                  <a:pt x="0" y="0"/>
                </a:moveTo>
                <a:lnTo>
                  <a:pt x="817727" y="819162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87965" y="277207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53936" y="0"/>
                </a:moveTo>
                <a:lnTo>
                  <a:pt x="0" y="53835"/>
                </a:lnTo>
                <a:lnTo>
                  <a:pt x="80797" y="80848"/>
                </a:lnTo>
                <a:lnTo>
                  <a:pt x="53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85176" y="3285744"/>
            <a:ext cx="721360" cy="1007744"/>
          </a:xfrm>
          <a:custGeom>
            <a:avLst/>
            <a:gdLst/>
            <a:ahLst/>
            <a:cxnLst/>
            <a:rect l="l" t="t" r="r" b="b"/>
            <a:pathLst>
              <a:path w="721359" h="1007745">
                <a:moveTo>
                  <a:pt x="0" y="0"/>
                </a:moveTo>
                <a:lnTo>
                  <a:pt x="720852" y="1007363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04659" y="4436364"/>
            <a:ext cx="1943100" cy="2161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163830" marR="25527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latin typeface="Times New Roman"/>
                <a:cs typeface="Times New Roman"/>
              </a:rPr>
              <a:t>Q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finished  (black), only  “checking”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 edge, </a:t>
            </a:r>
            <a:r>
              <a:rPr dirty="0" sz="2000" spc="-5">
                <a:latin typeface="Times New Roman"/>
                <a:cs typeface="Times New Roman"/>
              </a:rPr>
              <a:t>retrieve  </a:t>
            </a:r>
            <a:r>
              <a:rPr dirty="0" sz="2000">
                <a:latin typeface="Times New Roman"/>
                <a:cs typeface="Times New Roman"/>
              </a:rPr>
              <a:t>the result from  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dictionary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699958" y="6577074"/>
            <a:ext cx="127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7</a:t>
            </a:fld>
            <a:endParaRPr sz="12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0390" y="1795167"/>
            <a:ext cx="2117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Case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2: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Black</a:t>
            </a:r>
            <a:r>
              <a:rPr dirty="0" sz="2400" spc="-6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06177" y="5522553"/>
            <a:ext cx="250571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36600"/>
                </a:solidFill>
                <a:latin typeface="Times New Roman"/>
                <a:cs typeface="Times New Roman"/>
              </a:rPr>
              <a:t>Note: for DAG, no  gray vertex </a:t>
            </a:r>
            <a:r>
              <a:rPr dirty="0" sz="2000" spc="-5" b="1">
                <a:solidFill>
                  <a:srgbClr val="336600"/>
                </a:solidFill>
                <a:latin typeface="Times New Roman"/>
                <a:cs typeface="Times New Roman"/>
              </a:rPr>
              <a:t>will </a:t>
            </a:r>
            <a:r>
              <a:rPr dirty="0" sz="2000" b="1">
                <a:solidFill>
                  <a:srgbClr val="336600"/>
                </a:solidFill>
                <a:latin typeface="Times New Roman"/>
                <a:cs typeface="Times New Roman"/>
              </a:rPr>
              <a:t>be</a:t>
            </a:r>
            <a:r>
              <a:rPr dirty="0" sz="2000" spc="-125" b="1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36600"/>
                </a:solidFill>
                <a:latin typeface="Times New Roman"/>
                <a:cs typeface="Times New Roman"/>
              </a:rPr>
              <a:t>met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1472" y="384047"/>
            <a:ext cx="53980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2410" y="532767"/>
            <a:ext cx="4598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Fibonacci by</a:t>
            </a:r>
            <a:r>
              <a:rPr dirty="0" spc="-35"/>
              <a:t> </a:t>
            </a:r>
            <a:r>
              <a:rPr dirty="0" spc="-10"/>
              <a:t>DP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571" y="6521090"/>
            <a:ext cx="3256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r>
              <a:rPr dirty="0" sz="12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(LAD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6307" y="6574643"/>
            <a:ext cx="498538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  <a:tabLst>
                <a:tab pos="4908550" algn="l"/>
              </a:tabLst>
            </a:pP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12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	</a:t>
            </a:r>
            <a:r>
              <a:rPr dirty="0" baseline="-4629" sz="1800">
                <a:solidFill>
                  <a:srgbClr val="595958"/>
                </a:solidFill>
                <a:latin typeface="Palatino Linotype"/>
                <a:cs typeface="Palatino Linotype"/>
              </a:rPr>
              <a:t>9</a:t>
            </a:r>
            <a:endParaRPr baseline="-4629"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9520" y="1484375"/>
            <a:ext cx="5184775" cy="5230495"/>
          </a:xfrm>
          <a:custGeom>
            <a:avLst/>
            <a:gdLst/>
            <a:ahLst/>
            <a:cxnLst/>
            <a:rect l="l" t="t" r="r" b="b"/>
            <a:pathLst>
              <a:path w="5184775" h="5230495">
                <a:moveTo>
                  <a:pt x="0" y="0"/>
                </a:moveTo>
                <a:lnTo>
                  <a:pt x="5184648" y="0"/>
                </a:lnTo>
                <a:lnTo>
                  <a:pt x="5184648" y="5230368"/>
                </a:lnTo>
                <a:lnTo>
                  <a:pt x="0" y="523036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1459" y="1751076"/>
            <a:ext cx="3241675" cy="1728470"/>
          </a:xfrm>
          <a:prstGeom prst="rect">
            <a:avLst/>
          </a:prstGeom>
          <a:solidFill>
            <a:srgbClr val="FFCC99"/>
          </a:solidFill>
        </p:spPr>
        <p:txBody>
          <a:bodyPr wrap="square" lIns="0" tIns="850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67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fibDPwrap(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168275" marR="234315" indent="152400">
              <a:lnSpc>
                <a:spcPct val="130000"/>
              </a:lnSpc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Dict soln=create(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);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fibDP(soln,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7591" y="1633101"/>
            <a:ext cx="4625975" cy="46710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16865" marR="2444115" indent="-304800">
              <a:lnSpc>
                <a:spcPts val="2590"/>
              </a:lnSpc>
              <a:spcBef>
                <a:spcPts val="42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fibDP(soln,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  int fib,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f1, f2;  if (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&lt;2)</a:t>
            </a:r>
            <a:r>
              <a:rPr dirty="0" sz="24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fib=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;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926465" marR="5080" indent="-304800">
              <a:lnSpc>
                <a:spcPts val="2590"/>
              </a:lnSpc>
              <a:spcBef>
                <a:spcPts val="1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(member(soln,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-1)==false)  f1=fibDP(soln,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-1);</a:t>
            </a:r>
            <a:endParaRPr sz="2400">
              <a:latin typeface="Palatino Linotype"/>
              <a:cs typeface="Palatino Linotype"/>
            </a:endParaRPr>
          </a:p>
          <a:p>
            <a:pPr marL="621665">
              <a:lnSpc>
                <a:spcPts val="2410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926465">
              <a:lnSpc>
                <a:spcPts val="2590"/>
              </a:lnSpc>
            </a:pP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f1=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retrieve(soln,</a:t>
            </a:r>
            <a:r>
              <a:rPr dirty="0" sz="2400" spc="-2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k-1);</a:t>
            </a:r>
            <a:endParaRPr sz="2400">
              <a:latin typeface="Palatino Linotype"/>
              <a:cs typeface="Palatino Linotype"/>
            </a:endParaRPr>
          </a:p>
          <a:p>
            <a:pPr marL="926465" marR="5080" indent="-304800">
              <a:lnSpc>
                <a:spcPts val="2590"/>
              </a:lnSpc>
              <a:spcBef>
                <a:spcPts val="185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(member(soln,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-2)==false)  f2=fibDP(soln,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-2);</a:t>
            </a:r>
            <a:endParaRPr sz="2400">
              <a:latin typeface="Palatino Linotype"/>
              <a:cs typeface="Palatino Linotype"/>
            </a:endParaRPr>
          </a:p>
          <a:p>
            <a:pPr marL="621665">
              <a:lnSpc>
                <a:spcPts val="2410"/>
              </a:lnSpc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621665" marR="657860" indent="304800">
              <a:lnSpc>
                <a:spcPts val="2590"/>
              </a:lnSpc>
              <a:spcBef>
                <a:spcPts val="180"/>
              </a:spcBef>
            </a:pPr>
            <a:r>
              <a:rPr dirty="0" sz="2400" b="1">
                <a:solidFill>
                  <a:srgbClr val="0000CC"/>
                </a:solidFill>
                <a:latin typeface="Palatino Linotype"/>
                <a:cs typeface="Palatino Linotype"/>
              </a:rPr>
              <a:t>f2=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retrieve(soln, k-2);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fib=f1+f2;</a:t>
            </a:r>
            <a:endParaRPr sz="2400">
              <a:latin typeface="Palatino Linotype"/>
              <a:cs typeface="Palatino Linotype"/>
            </a:endParaRPr>
          </a:p>
          <a:p>
            <a:pPr marL="316865">
              <a:lnSpc>
                <a:spcPts val="2555"/>
              </a:lnSpc>
            </a:pP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store(soln,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,</a:t>
            </a:r>
            <a:r>
              <a:rPr dirty="0" sz="2400" spc="-1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fib);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7591" y="6241677"/>
            <a:ext cx="1372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fib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368" y="4206240"/>
            <a:ext cx="2756915" cy="1171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60" y="4195571"/>
            <a:ext cx="2839211" cy="1243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611" y="4233671"/>
            <a:ext cx="2662428" cy="107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4611" y="4233671"/>
            <a:ext cx="2662555" cy="1077595"/>
          </a:xfrm>
          <a:prstGeom prst="rect">
            <a:avLst/>
          </a:prstGeom>
          <a:ln w="9144">
            <a:solidFill>
              <a:srgbClr val="E6811C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170" marR="96520">
              <a:lnSpc>
                <a:spcPct val="100000"/>
              </a:lnSpc>
              <a:spcBef>
                <a:spcPts val="260"/>
              </a:spcBef>
            </a:pPr>
            <a:r>
              <a:rPr dirty="0" sz="1600" spc="-5">
                <a:latin typeface="Calibri"/>
                <a:cs typeface="Calibri"/>
              </a:rPr>
              <a:t>This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30">
                <a:latin typeface="Calibri"/>
                <a:cs typeface="Calibri"/>
              </a:rPr>
              <a:t>wrapper, </a:t>
            </a:r>
            <a:r>
              <a:rPr dirty="0" sz="1600" spc="-5">
                <a:latin typeface="Calibri"/>
                <a:cs typeface="Calibri"/>
              </a:rPr>
              <a:t>which will  </a:t>
            </a:r>
            <a:r>
              <a:rPr dirty="0" sz="1600" spc="-10">
                <a:latin typeface="Calibri"/>
                <a:cs typeface="Calibri"/>
              </a:rPr>
              <a:t>contain processing existing </a:t>
            </a:r>
            <a:r>
              <a:rPr dirty="0" sz="1600">
                <a:latin typeface="Calibri"/>
                <a:cs typeface="Calibri"/>
              </a:rPr>
              <a:t>in  </a:t>
            </a:r>
            <a:r>
              <a:rPr dirty="0" sz="1600" spc="-5">
                <a:latin typeface="Calibri"/>
                <a:cs typeface="Calibri"/>
              </a:rPr>
              <a:t>original </a:t>
            </a:r>
            <a:r>
              <a:rPr dirty="0" sz="1600" spc="-15">
                <a:latin typeface="Calibri"/>
                <a:cs typeface="Calibri"/>
              </a:rPr>
              <a:t>recursive </a:t>
            </a:r>
            <a:r>
              <a:rPr dirty="0" sz="1600" spc="-5">
                <a:latin typeface="Calibri"/>
                <a:cs typeface="Calibri"/>
              </a:rPr>
              <a:t>algorithm  </a:t>
            </a:r>
            <a:r>
              <a:rPr dirty="0" sz="1600" spc="-30">
                <a:latin typeface="Calibri"/>
                <a:cs typeface="Calibri"/>
              </a:rPr>
              <a:t>wrapper.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0774" y="3580282"/>
            <a:ext cx="391795" cy="654685"/>
          </a:xfrm>
          <a:custGeom>
            <a:avLst/>
            <a:gdLst/>
            <a:ahLst/>
            <a:cxnLst/>
            <a:rect l="l" t="t" r="r" b="b"/>
            <a:pathLst>
              <a:path w="391794" h="654685">
                <a:moveTo>
                  <a:pt x="0" y="654151"/>
                </a:moveTo>
                <a:lnTo>
                  <a:pt x="391388" y="0"/>
                </a:lnTo>
              </a:path>
            </a:pathLst>
          </a:custGeom>
          <a:ln w="25908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29982" y="3513580"/>
            <a:ext cx="122085" cy="144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67675" y="6536221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2015/5/26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Introduction to Algorithm Design and Analysis</dc:title>
  <dcterms:created xsi:type="dcterms:W3CDTF">2019-09-27T15:32:07Z</dcterms:created>
  <dcterms:modified xsi:type="dcterms:W3CDTF">2019-09-27T15:32:07Z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