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2530" y="112800"/>
            <a:ext cx="6238938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253764"/>
            <a:ext cx="5146040" cy="306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8080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hyperlink" Target="http://cs.nju.edu.cn/yuhuang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jp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1064" y="3589019"/>
            <a:ext cx="5119114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191355" y="3681083"/>
            <a:ext cx="46170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[17] Dynamic </a:t>
            </a:r>
            <a:r>
              <a:rPr dirty="0" sz="3000" spc="-15" b="1">
                <a:solidFill>
                  <a:srgbClr val="2F5897"/>
                </a:solidFill>
                <a:latin typeface="Calibri"/>
                <a:cs typeface="Calibri"/>
              </a:rPr>
              <a:t>Programming</a:t>
            </a:r>
            <a:r>
              <a:rPr dirty="0" sz="3000" spc="-4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2F5897"/>
                </a:solidFill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med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5392" y="384047"/>
            <a:ext cx="363169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6362" y="532767"/>
            <a:ext cx="28314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260725" cy="21971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EditDis(i,j)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Base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case: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i=0,</a:t>
            </a:r>
            <a:r>
              <a:rPr dirty="0" sz="2000" spc="-8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EditDis(i,j)=j</a:t>
            </a:r>
            <a:endParaRPr sz="20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j=0,</a:t>
            </a:r>
            <a:r>
              <a:rPr dirty="0" sz="2000" spc="-9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EditDis(i,j)=i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Recursion: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0552" y="4294931"/>
            <a:ext cx="7028774" cy="1003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2972" y="384047"/>
            <a:ext cx="425653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3910" y="532767"/>
            <a:ext cx="345630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DP</a:t>
            </a:r>
            <a:r>
              <a:rPr dirty="0" spc="-70"/>
              <a:t> </a:t>
            </a:r>
            <a:r>
              <a:rPr dirty="0" spc="-1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194685" cy="102679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dict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5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EditDis[1..m, 1..n]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006620"/>
            <a:ext cx="27247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</a:t>
            </a:r>
            <a:r>
              <a:rPr dirty="0" sz="30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8889" y="4097804"/>
            <a:ext cx="5653377" cy="2038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98894" y="2507298"/>
            <a:ext cx="2723391" cy="1232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1872" y="1854707"/>
            <a:ext cx="5034915" cy="2997835"/>
          </a:xfrm>
          <a:custGeom>
            <a:avLst/>
            <a:gdLst/>
            <a:ahLst/>
            <a:cxnLst/>
            <a:rect l="l" t="t" r="r" b="b"/>
            <a:pathLst>
              <a:path w="5034915" h="2997835">
                <a:moveTo>
                  <a:pt x="1939455" y="0"/>
                </a:moveTo>
                <a:lnTo>
                  <a:pt x="2455329" y="0"/>
                </a:lnTo>
                <a:lnTo>
                  <a:pt x="3229140" y="0"/>
                </a:lnTo>
                <a:lnTo>
                  <a:pt x="5034699" y="0"/>
                </a:lnTo>
                <a:lnTo>
                  <a:pt x="5034699" y="1212596"/>
                </a:lnTo>
                <a:lnTo>
                  <a:pt x="5034699" y="1732280"/>
                </a:lnTo>
                <a:lnTo>
                  <a:pt x="5034699" y="2078736"/>
                </a:lnTo>
                <a:lnTo>
                  <a:pt x="3229140" y="2078736"/>
                </a:lnTo>
                <a:lnTo>
                  <a:pt x="2455329" y="2078736"/>
                </a:lnTo>
                <a:lnTo>
                  <a:pt x="1939455" y="2078736"/>
                </a:lnTo>
                <a:lnTo>
                  <a:pt x="1939455" y="1732280"/>
                </a:lnTo>
                <a:lnTo>
                  <a:pt x="0" y="2997454"/>
                </a:lnTo>
                <a:lnTo>
                  <a:pt x="1939455" y="1212596"/>
                </a:lnTo>
                <a:lnTo>
                  <a:pt x="1939455" y="0"/>
                </a:lnTo>
                <a:close/>
              </a:path>
            </a:pathLst>
          </a:custGeom>
          <a:ln w="6096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18013" y="2008926"/>
            <a:ext cx="141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Palatino Linotype"/>
                <a:cs typeface="Palatino Linotype"/>
              </a:rPr>
              <a:t>dependencies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" y="196595"/>
            <a:ext cx="322630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267" y="345343"/>
            <a:ext cx="24263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</a:t>
            </a:r>
            <a:r>
              <a:rPr dirty="0"/>
              <a:t>xam</a:t>
            </a:r>
            <a:r>
              <a:rPr dirty="0" spc="-5"/>
              <a:t>pl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3430725" y="580921"/>
            <a:ext cx="5143164" cy="561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0299" y="2719080"/>
            <a:ext cx="2204085" cy="1577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FF0000"/>
                </a:solidFill>
                <a:latin typeface="Palatino Linotype"/>
                <a:cs typeface="Palatino Linotype"/>
              </a:rPr>
              <a:t>algorithm</a:t>
            </a:r>
            <a:endParaRPr sz="260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2145"/>
              </a:spcBef>
            </a:pPr>
            <a:r>
              <a:rPr dirty="0" sz="1800">
                <a:latin typeface="Palatino Linotype"/>
                <a:cs typeface="Palatino Linotype"/>
              </a:rPr>
              <a:t>vs.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</a:pPr>
            <a:r>
              <a:rPr dirty="0" sz="2600" spc="-5" b="1">
                <a:solidFill>
                  <a:srgbClr val="0070C0"/>
                </a:solidFill>
                <a:latin typeface="Palatino Linotype"/>
                <a:cs typeface="Palatino Linotype"/>
              </a:rPr>
              <a:t>altruistic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7488" y="0"/>
            <a:ext cx="6821423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1696" y="699516"/>
            <a:ext cx="333755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861820" marR="5080" indent="-166433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Separating</a:t>
            </a:r>
            <a:r>
              <a:rPr dirty="0" spc="-35"/>
              <a:t> </a:t>
            </a:r>
            <a:r>
              <a:rPr dirty="0" spc="-5"/>
              <a:t>Sequence  of</a:t>
            </a:r>
            <a:r>
              <a:rPr dirty="0" spc="-10"/>
              <a:t> </a:t>
            </a:r>
            <a:r>
              <a:rPr dirty="0" spc="-80"/>
              <a:t>Words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75602" y="1773872"/>
            <a:ext cx="8305165" cy="38690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45" b="1">
                <a:solidFill>
                  <a:srgbClr val="3E3E3E"/>
                </a:solidFill>
                <a:latin typeface="Palatino Linotype"/>
                <a:cs typeface="Palatino Linotype"/>
              </a:rPr>
              <a:t>Words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into</a:t>
            </a:r>
            <a:r>
              <a:rPr dirty="0" sz="2800" spc="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lines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620"/>
              </a:lnSpc>
              <a:spcBef>
                <a:spcPts val="3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20">
                <a:solidFill>
                  <a:srgbClr val="3E3E3E"/>
                </a:solidFill>
                <a:latin typeface="Palatino Linotype"/>
                <a:cs typeface="Palatino Linotype"/>
              </a:rPr>
              <a:t>Word-length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, …, 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line-width:</a:t>
            </a:r>
            <a:r>
              <a:rPr dirty="0" sz="22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ts val="33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Basic constraint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610"/>
              </a:lnSpc>
              <a:spcBef>
                <a:spcPts val="6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>
                <a:solidFill>
                  <a:srgbClr val="3E3E3E"/>
                </a:solidFill>
                <a:latin typeface="Palatino Linotype"/>
                <a:cs typeface="Palatino Linotype"/>
              </a:rPr>
              <a:t>i+1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…, 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are in one line, then 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200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>
                <a:solidFill>
                  <a:srgbClr val="3E3E3E"/>
                </a:solidFill>
                <a:latin typeface="Palatino Linotype"/>
                <a:cs typeface="Palatino Linotype"/>
              </a:rPr>
              <a:t>i+1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200" spc="-2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…+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 spc="-7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2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ts val="33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Penalty for one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line: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 function of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X. X</a:t>
            </a:r>
            <a:r>
              <a:rPr dirty="0" sz="2800" spc="10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0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 the last line in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paragraph,</a:t>
            </a:r>
            <a:r>
              <a:rPr dirty="0" sz="2400" spc="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2865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W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–(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i+1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 …+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 for other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lines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ts val="33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28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make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penalty of the paragraph, which is the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sum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the penalties of individual lines,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minimized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8612" y="384047"/>
            <a:ext cx="544525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9582" y="532767"/>
            <a:ext cx="46450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Greedy</a:t>
            </a:r>
            <a:r>
              <a:rPr dirty="0" spc="-65"/>
              <a:t> </a:t>
            </a:r>
            <a:r>
              <a:rPr dirty="0" spc="-5"/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86100" y="4555235"/>
            <a:ext cx="5806440" cy="1708785"/>
          </a:xfrm>
          <a:custGeom>
            <a:avLst/>
            <a:gdLst/>
            <a:ahLst/>
            <a:cxnLst/>
            <a:rect l="l" t="t" r="r" b="b"/>
            <a:pathLst>
              <a:path w="5806440" h="1708785">
                <a:moveTo>
                  <a:pt x="0" y="0"/>
                </a:moveTo>
                <a:lnTo>
                  <a:pt x="5806440" y="0"/>
                </a:lnTo>
                <a:lnTo>
                  <a:pt x="5806440" y="1708404"/>
                </a:lnTo>
                <a:lnTo>
                  <a:pt x="0" y="1708404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6100" y="4555235"/>
            <a:ext cx="5806440" cy="1708785"/>
          </a:xfrm>
          <a:custGeom>
            <a:avLst/>
            <a:gdLst/>
            <a:ahLst/>
            <a:cxnLst/>
            <a:rect l="l" t="t" r="r" b="b"/>
            <a:pathLst>
              <a:path w="5806440" h="1708785">
                <a:moveTo>
                  <a:pt x="0" y="0"/>
                </a:moveTo>
                <a:lnTo>
                  <a:pt x="5806440" y="0"/>
                </a:lnTo>
                <a:lnTo>
                  <a:pt x="5806440" y="1708404"/>
                </a:lnTo>
                <a:lnTo>
                  <a:pt x="0" y="170840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0464" y="2258567"/>
            <a:ext cx="5942330" cy="1755775"/>
          </a:xfrm>
          <a:custGeom>
            <a:avLst/>
            <a:gdLst/>
            <a:ahLst/>
            <a:cxnLst/>
            <a:rect l="l" t="t" r="r" b="b"/>
            <a:pathLst>
              <a:path w="5942330" h="1755775">
                <a:moveTo>
                  <a:pt x="0" y="0"/>
                </a:moveTo>
                <a:lnTo>
                  <a:pt x="5942076" y="0"/>
                </a:lnTo>
                <a:lnTo>
                  <a:pt x="5942076" y="1755648"/>
                </a:lnTo>
                <a:lnTo>
                  <a:pt x="0" y="175564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0464" y="2258567"/>
            <a:ext cx="5942330" cy="1755775"/>
          </a:xfrm>
          <a:custGeom>
            <a:avLst/>
            <a:gdLst/>
            <a:ahLst/>
            <a:cxnLst/>
            <a:rect l="l" t="t" r="r" b="b"/>
            <a:pathLst>
              <a:path w="5942330" h="1755775">
                <a:moveTo>
                  <a:pt x="0" y="0"/>
                </a:moveTo>
                <a:lnTo>
                  <a:pt x="5942076" y="0"/>
                </a:lnTo>
                <a:lnTo>
                  <a:pt x="5942076" y="1755648"/>
                </a:lnTo>
                <a:lnTo>
                  <a:pt x="0" y="17556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459" y="1807464"/>
            <a:ext cx="2476500" cy="3736975"/>
          </a:xfrm>
          <a:custGeom>
            <a:avLst/>
            <a:gdLst/>
            <a:ahLst/>
            <a:cxnLst/>
            <a:rect l="l" t="t" r="r" b="b"/>
            <a:pathLst>
              <a:path w="2476500" h="3736975">
                <a:moveTo>
                  <a:pt x="0" y="0"/>
                </a:moveTo>
                <a:lnTo>
                  <a:pt x="2476500" y="0"/>
                </a:lnTo>
                <a:lnTo>
                  <a:pt x="2476500" y="3736848"/>
                </a:lnTo>
                <a:lnTo>
                  <a:pt x="0" y="3736848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459" y="1807464"/>
            <a:ext cx="2476500" cy="3736975"/>
          </a:xfrm>
          <a:custGeom>
            <a:avLst/>
            <a:gdLst/>
            <a:ahLst/>
            <a:cxnLst/>
            <a:rect l="l" t="t" r="r" b="b"/>
            <a:pathLst>
              <a:path w="2476500" h="3736975">
                <a:moveTo>
                  <a:pt x="0" y="0"/>
                </a:moveTo>
                <a:lnTo>
                  <a:pt x="2476500" y="0"/>
                </a:lnTo>
                <a:lnTo>
                  <a:pt x="2476500" y="3736848"/>
                </a:lnTo>
                <a:lnTo>
                  <a:pt x="0" y="37368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9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8510" y="1832038"/>
            <a:ext cx="9385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9415" algn="l"/>
              </a:tabLst>
            </a:pP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w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2310830" y="1832293"/>
            <a:ext cx="195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w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5579" y="2329547"/>
          <a:ext cx="2165985" cy="3025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1381760"/>
                <a:gridCol w="396239"/>
              </a:tblGrid>
              <a:tr h="278230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9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Those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9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who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cannot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remember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past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are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condemned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to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435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6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repeat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6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  <a:tr h="278230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11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09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9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29739" y="5748916"/>
            <a:ext cx="2624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Times New Roman"/>
                <a:cs typeface="Times New Roman"/>
              </a:rPr>
              <a:t>W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 spc="5">
                <a:latin typeface="Times New Roman"/>
                <a:cs typeface="Times New Roman"/>
              </a:rPr>
              <a:t>17, </a:t>
            </a:r>
            <a:r>
              <a:rPr dirty="0" sz="2000">
                <a:latin typeface="Times New Roman"/>
                <a:cs typeface="Times New Roman"/>
              </a:rPr>
              <a:t>and penalty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 spc="5" i="1">
                <a:latin typeface="Times New Roman"/>
                <a:cs typeface="Times New Roman"/>
              </a:rPr>
              <a:t>X</a:t>
            </a:r>
            <a:r>
              <a:rPr dirty="0" baseline="25641" sz="1950" spc="7">
                <a:latin typeface="Times New Roman"/>
                <a:cs typeface="Times New Roman"/>
              </a:rPr>
              <a:t>3</a:t>
            </a:r>
            <a:endParaRPr baseline="25641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1365" y="1830514"/>
            <a:ext cx="3585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Solution by 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greedy</a:t>
            </a:r>
            <a:r>
              <a:rPr dirty="0" sz="2400" spc="-3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strategy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8513" y="2244737"/>
            <a:ext cx="1876425" cy="12325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  <a:tabLst>
                <a:tab pos="1049655" algn="l"/>
              </a:tabLst>
            </a:pP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ds</a:t>
            </a:r>
            <a:r>
              <a:rPr dirty="0" sz="2400">
                <a:latin typeface="Times New Roman"/>
                <a:cs typeface="Times New Roman"/>
              </a:rPr>
              <a:t>	(1,2,3)</a:t>
            </a:r>
            <a:endParaRPr sz="24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290"/>
              </a:spcBef>
              <a:tabLst>
                <a:tab pos="1404620" algn="l"/>
              </a:tabLst>
            </a:pPr>
            <a:r>
              <a:rPr dirty="0" sz="2400" i="1">
                <a:latin typeface="Times New Roman"/>
                <a:cs typeface="Times New Roman"/>
              </a:rPr>
              <a:t>X	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tabLst>
                <a:tab pos="1427480" algn="l"/>
              </a:tabLst>
            </a:pPr>
            <a:r>
              <a:rPr dirty="0" sz="2400">
                <a:latin typeface="Times New Roman"/>
                <a:cs typeface="Times New Roman"/>
              </a:rPr>
              <a:t>penalty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7165" y="2244737"/>
            <a:ext cx="3406140" cy="12325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  <a:tabLst>
                <a:tab pos="813435" algn="l"/>
                <a:tab pos="1625600" algn="l"/>
                <a:tab pos="2513965" algn="l"/>
              </a:tabLst>
            </a:pPr>
            <a:r>
              <a:rPr dirty="0" sz="2400">
                <a:latin typeface="Times New Roman"/>
                <a:cs typeface="Times New Roman"/>
              </a:rPr>
              <a:t>(4,5)	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6,7)	(8,9)	(10,</a:t>
            </a:r>
            <a:r>
              <a:rPr dirty="0" sz="2400" spc="-8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290"/>
              </a:spcBef>
              <a:tabLst>
                <a:tab pos="988694" algn="l"/>
                <a:tab pos="1826895" algn="l"/>
                <a:tab pos="2817495" algn="l"/>
              </a:tabLst>
            </a:pPr>
            <a:r>
              <a:rPr dirty="0" sz="2400">
                <a:latin typeface="Times New Roman"/>
                <a:cs typeface="Times New Roman"/>
              </a:rPr>
              <a:t>4	8	4	0</a:t>
            </a:r>
            <a:endParaRPr sz="24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285"/>
              </a:spcBef>
              <a:tabLst>
                <a:tab pos="860425" algn="l"/>
                <a:tab pos="1774825" algn="l"/>
                <a:tab pos="2841625" algn="l"/>
              </a:tabLst>
            </a:pPr>
            <a:r>
              <a:rPr dirty="0" sz="2400">
                <a:latin typeface="Times New Roman"/>
                <a:cs typeface="Times New Roman"/>
              </a:rPr>
              <a:t>64	512	64	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2136" y="3488321"/>
            <a:ext cx="2418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Times New Roman"/>
                <a:cs typeface="Times New Roman"/>
              </a:rPr>
              <a:t>Total </a:t>
            </a:r>
            <a:r>
              <a:rPr dirty="0" sz="2400">
                <a:latin typeface="Times New Roman"/>
                <a:cs typeface="Times New Roman"/>
              </a:rPr>
              <a:t>penalty is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640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5035" y="3907421"/>
            <a:ext cx="3591560" cy="110553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470"/>
              </a:spcBef>
            </a:pP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An </a:t>
            </a:r>
            <a:r>
              <a:rPr dirty="0" sz="2400" spc="-10" b="1">
                <a:solidFill>
                  <a:srgbClr val="0000CC"/>
                </a:solidFill>
                <a:latin typeface="Times New Roman"/>
                <a:cs typeface="Times New Roman"/>
              </a:rPr>
              <a:t>improved</a:t>
            </a:r>
            <a:r>
              <a:rPr dirty="0" sz="2400" b="1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CC"/>
                </a:solidFill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1062355" algn="l"/>
                <a:tab pos="1952625" algn="l"/>
                <a:tab pos="2766060" algn="l"/>
              </a:tabLst>
            </a:pPr>
            <a:r>
              <a:rPr dirty="0" sz="2400" spc="-1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ds</a:t>
            </a:r>
            <a:r>
              <a:rPr dirty="0" sz="2400">
                <a:latin typeface="Times New Roman"/>
                <a:cs typeface="Times New Roman"/>
              </a:rPr>
              <a:t>	(1,2)	(3,4)	(5</a:t>
            </a:r>
            <a:r>
              <a:rPr dirty="0" sz="2400" spc="-1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6,7)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9795" y="4621263"/>
            <a:ext cx="610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(8,9)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8287" y="4621263"/>
            <a:ext cx="904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(10,</a:t>
            </a:r>
            <a:r>
              <a:rPr dirty="0" sz="2400" spc="-8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235985" y="5069487"/>
          <a:ext cx="5302885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/>
                <a:gridCol w="862330"/>
                <a:gridCol w="812800"/>
                <a:gridCol w="952500"/>
                <a:gridCol w="1016635"/>
                <a:gridCol w="615314"/>
              </a:tblGrid>
              <a:tr h="369939">
                <a:tc>
                  <a:txBody>
                    <a:bodyPr/>
                    <a:lstStyle/>
                    <a:p>
                      <a:pPr marL="184150">
                        <a:lnSpc>
                          <a:spcPts val="2620"/>
                        </a:lnSpc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9075">
                        <a:lnSpc>
                          <a:spcPts val="26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6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26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2875">
                        <a:lnSpc>
                          <a:spcPts val="26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26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</a:tr>
              <a:tr h="369939">
                <a:tc>
                  <a:txBody>
                    <a:bodyPr/>
                    <a:lstStyle/>
                    <a:p>
                      <a:pPr marL="31750">
                        <a:lnSpc>
                          <a:spcPts val="281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penalty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3355">
                        <a:lnSpc>
                          <a:spcPts val="281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343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ts val="281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281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3980">
                        <a:lnSpc>
                          <a:spcPts val="281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81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818659" y="5828271"/>
            <a:ext cx="243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latin typeface="Times New Roman"/>
                <a:cs typeface="Times New Roman"/>
              </a:rPr>
              <a:t>Total </a:t>
            </a:r>
            <a:r>
              <a:rPr dirty="0" sz="2400">
                <a:latin typeface="Times New Roman"/>
                <a:cs typeface="Times New Roman"/>
              </a:rPr>
              <a:t>penalty is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472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65" y="1740344"/>
            <a:ext cx="8427720" cy="47472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355600" marR="733425" indent="-342900">
              <a:lnSpc>
                <a:spcPts val="2590"/>
              </a:lnSpc>
              <a:spcBef>
                <a:spcPts val="425"/>
              </a:spcBef>
              <a:buClr>
                <a:srgbClr val="3E3E3E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presentation of subproblem: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pair of indexes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),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breaking words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through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into lines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minimum  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penalty.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75" b="1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kinds of</a:t>
            </a:r>
            <a:r>
              <a:rPr dirty="0" sz="2400" spc="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): the penalty of the last line is</a:t>
            </a:r>
            <a:r>
              <a:rPr dirty="0" sz="2400" spc="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0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0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other subproblems</a:t>
            </a:r>
            <a:endParaRPr sz="2400">
              <a:latin typeface="Palatino Linotype"/>
              <a:cs typeface="Palatino Linotype"/>
            </a:endParaRPr>
          </a:p>
          <a:p>
            <a:pPr marL="355600" marR="374650" indent="-342900">
              <a:lnSpc>
                <a:spcPts val="2590"/>
              </a:lnSpc>
              <a:spcBef>
                <a:spcPts val="11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the combination of the optimal solution for  (1,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 and 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,n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 gives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optimal solution for</a:t>
            </a:r>
            <a:r>
              <a:rPr dirty="0" sz="24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(1,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 graph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About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baseline="24305" sz="2400" spc="284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vertices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620"/>
              </a:lnSpc>
              <a:spcBef>
                <a:spcPts val="5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edge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about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–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other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vertices,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edges is in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5048" y="384047"/>
            <a:ext cx="76108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6018" y="532767"/>
            <a:ext cx="68091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50"/>
              <a:t> </a:t>
            </a:r>
            <a:r>
              <a:rPr dirty="0" spc="-5"/>
              <a:t>Decomposition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44748"/>
            <a:ext cx="7948295" cy="3268979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341630" indent="-342900">
              <a:lnSpc>
                <a:spcPts val="3240"/>
              </a:lnSpc>
              <a:spcBef>
                <a:spcPts val="50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 concludes the paragraph,  then 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can 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simplified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as</a:t>
            </a:r>
            <a:r>
              <a:rPr dirty="0" sz="30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About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2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subproblems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we eliminate the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use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) with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?</a:t>
            </a:r>
            <a:endParaRPr sz="3000">
              <a:latin typeface="Palatino Linotype"/>
              <a:cs typeface="Palatino Linotype"/>
            </a:endParaRPr>
          </a:p>
          <a:p>
            <a:pPr lvl="1" marL="756285" marR="276225" indent="-286385">
              <a:lnSpc>
                <a:spcPts val="2590"/>
              </a:lnSpc>
              <a:spcBef>
                <a:spcPts val="6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Put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first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words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first line(with the basic  constraint satisfied), the subproblem 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solved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 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+1,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Optimizing the solution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 spc="-65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 spc="-65">
                <a:solidFill>
                  <a:srgbClr val="3E3E3E"/>
                </a:solidFill>
                <a:latin typeface="Palatino Linotype"/>
                <a:cs typeface="Palatino Linotype"/>
              </a:rPr>
              <a:t>’s.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most</a:t>
            </a:r>
            <a:r>
              <a:rPr dirty="0" sz="2400" spc="10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560" y="0"/>
            <a:ext cx="719327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5667" y="699516"/>
            <a:ext cx="155447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44140" y="699516"/>
            <a:ext cx="458266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876300" marR="5080" indent="-86423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Simpler Identification  of</a:t>
            </a:r>
            <a:r>
              <a:rPr dirty="0" spc="-15"/>
              <a:t> </a:t>
            </a:r>
            <a:r>
              <a:rPr dirty="0" spc="-5"/>
              <a:t>Subproblems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320" y="384047"/>
            <a:ext cx="63063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8290" y="532767"/>
            <a:ext cx="5504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Breaking into</a:t>
            </a:r>
            <a:r>
              <a:rPr dirty="0" spc="-20"/>
              <a:t> </a:t>
            </a:r>
            <a:r>
              <a:rPr dirty="0" spc="-5"/>
              <a:t>Lines</a:t>
            </a:r>
          </a:p>
        </p:txBody>
      </p:sp>
      <p:sp>
        <p:nvSpPr>
          <p:cNvPr id="4" name="object 4"/>
          <p:cNvSpPr/>
          <p:nvPr/>
        </p:nvSpPr>
        <p:spPr>
          <a:xfrm>
            <a:off x="60960" y="3878579"/>
            <a:ext cx="1580387" cy="1417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" y="3852671"/>
            <a:ext cx="1568195" cy="1533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204" y="3906011"/>
            <a:ext cx="1485900" cy="1322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204" y="3906011"/>
            <a:ext cx="1485900" cy="1323340"/>
          </a:xfrm>
          <a:prstGeom prst="rect">
            <a:avLst/>
          </a:prstGeom>
          <a:ln w="9143">
            <a:solidFill>
              <a:srgbClr val="61881B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29"/>
              </a:spcBef>
            </a:pPr>
            <a:r>
              <a:rPr dirty="0" sz="2000" spc="-5">
                <a:latin typeface="Palatino Linotype"/>
                <a:cs typeface="Palatino Linotype"/>
              </a:rPr>
              <a:t>In</a:t>
            </a:r>
            <a:r>
              <a:rPr dirty="0" sz="2000" spc="-1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DP</a:t>
            </a:r>
            <a:endParaRPr sz="2000">
              <a:latin typeface="Palatino Linotype"/>
              <a:cs typeface="Palatino Linotype"/>
            </a:endParaRPr>
          </a:p>
          <a:p>
            <a:pPr marL="90170" marR="267970">
              <a:lnSpc>
                <a:spcPct val="100000"/>
              </a:lnSpc>
            </a:pPr>
            <a:r>
              <a:rPr dirty="0" sz="2000" spc="-10">
                <a:latin typeface="Palatino Linotype"/>
                <a:cs typeface="Palatino Linotype"/>
              </a:rPr>
              <a:t>version,  </a:t>
            </a:r>
            <a:r>
              <a:rPr dirty="0" sz="2000" spc="5">
                <a:latin typeface="Palatino Linotype"/>
                <a:cs typeface="Palatino Linotype"/>
              </a:rPr>
              <a:t>“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Sto</a:t>
            </a:r>
            <a:r>
              <a:rPr dirty="0" sz="2000" spc="-5" b="1">
                <a:solidFill>
                  <a:srgbClr val="2F5897"/>
                </a:solidFill>
                <a:latin typeface="Palatino Linotype"/>
                <a:cs typeface="Palatino Linotype"/>
              </a:rPr>
              <a:t>r</a:t>
            </a:r>
            <a:r>
              <a:rPr dirty="0" sz="2000" b="1">
                <a:solidFill>
                  <a:srgbClr val="2F5897"/>
                </a:solidFill>
                <a:latin typeface="Palatino Linotype"/>
                <a:cs typeface="Palatino Linotype"/>
              </a:rPr>
              <a:t>ing</a:t>
            </a:r>
            <a:r>
              <a:rPr dirty="0" sz="2000">
                <a:latin typeface="Palatino Linotype"/>
                <a:cs typeface="Palatino Linotype"/>
              </a:rPr>
              <a:t>”  </a:t>
            </a:r>
            <a:r>
              <a:rPr dirty="0" sz="2000" spc="-5">
                <a:latin typeface="Palatino Linotype"/>
                <a:cs typeface="Palatino Linotype"/>
              </a:rPr>
              <a:t>inserted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5352" y="1778445"/>
            <a:ext cx="5655945" cy="2036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Palatino Linotype"/>
                <a:cs typeface="Palatino Linotype"/>
              </a:rPr>
              <a:t>lineBreak(</a:t>
            </a:r>
            <a:r>
              <a:rPr dirty="0" sz="2200" spc="-5" i="1">
                <a:latin typeface="Palatino Linotype"/>
                <a:cs typeface="Palatino Linotype"/>
              </a:rPr>
              <a:t>w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W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i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n</a:t>
            </a:r>
            <a:r>
              <a:rPr dirty="0" sz="2200" spc="-5">
                <a:latin typeface="Palatino Linotype"/>
                <a:cs typeface="Palatino Linotype"/>
              </a:rPr>
              <a:t>,</a:t>
            </a:r>
            <a:r>
              <a:rPr dirty="0" sz="2200" spc="-5" i="1">
                <a:latin typeface="Palatino Linotype"/>
                <a:cs typeface="Palatino Linotype"/>
              </a:rPr>
              <a:t>L</a:t>
            </a:r>
            <a:r>
              <a:rPr dirty="0" sz="2200" spc="-5"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290830">
              <a:lnSpc>
                <a:spcPts val="2630"/>
              </a:lnSpc>
              <a:spcBef>
                <a:spcPts val="25"/>
              </a:spcBef>
            </a:pPr>
            <a:r>
              <a:rPr dirty="0" sz="2200" spc="-5" b="1">
                <a:latin typeface="Palatino Linotype"/>
                <a:cs typeface="Palatino Linotype"/>
              </a:rPr>
              <a:t>if </a:t>
            </a:r>
            <a:r>
              <a:rPr dirty="0" sz="2200">
                <a:latin typeface="Palatino Linotype"/>
                <a:cs typeface="Palatino Linotype"/>
              </a:rPr>
              <a:t>(</a:t>
            </a:r>
            <a:r>
              <a:rPr dirty="0" sz="2200" i="1">
                <a:latin typeface="Palatino Linotype"/>
                <a:cs typeface="Palatino Linotype"/>
              </a:rPr>
              <a:t>w</a:t>
            </a:r>
            <a:r>
              <a:rPr dirty="0" baseline="-21072" sz="2175">
                <a:latin typeface="Palatino Linotype"/>
                <a:cs typeface="Palatino Linotype"/>
              </a:rPr>
              <a:t>i</a:t>
            </a:r>
            <a:r>
              <a:rPr dirty="0" sz="2200">
                <a:latin typeface="Palatino Linotype"/>
                <a:cs typeface="Palatino Linotype"/>
              </a:rPr>
              <a:t>+ </a:t>
            </a:r>
            <a:r>
              <a:rPr dirty="0" sz="2200" i="1">
                <a:latin typeface="Palatino Linotype"/>
                <a:cs typeface="Palatino Linotype"/>
              </a:rPr>
              <a:t>w</a:t>
            </a:r>
            <a:r>
              <a:rPr dirty="0" baseline="-21072" sz="2175">
                <a:latin typeface="Palatino Linotype"/>
                <a:cs typeface="Palatino Linotype"/>
              </a:rPr>
              <a:t>i+1</a:t>
            </a:r>
            <a:r>
              <a:rPr dirty="0" sz="2200">
                <a:latin typeface="Palatino Linotype"/>
                <a:cs typeface="Palatino Linotype"/>
              </a:rPr>
              <a:t>+…+ </a:t>
            </a:r>
            <a:r>
              <a:rPr dirty="0" sz="2200" i="1">
                <a:latin typeface="Palatino Linotype"/>
                <a:cs typeface="Palatino Linotype"/>
              </a:rPr>
              <a:t>w</a:t>
            </a:r>
            <a:r>
              <a:rPr dirty="0" baseline="-21072" sz="2175">
                <a:latin typeface="Palatino Linotype"/>
                <a:cs typeface="Palatino Linotype"/>
              </a:rPr>
              <a:t>n</a:t>
            </a:r>
            <a:r>
              <a:rPr dirty="0" baseline="-21072" sz="2175" spc="292">
                <a:latin typeface="Palatino Linotype"/>
                <a:cs typeface="Palatino Linotype"/>
              </a:rPr>
              <a:t> </a:t>
            </a:r>
            <a:r>
              <a:rPr dirty="0" sz="2200" spc="-10">
                <a:latin typeface="Symbol"/>
                <a:cs typeface="Symbol"/>
              </a:rPr>
              <a:t></a:t>
            </a:r>
            <a:r>
              <a:rPr dirty="0" sz="2200" spc="-10" i="1">
                <a:latin typeface="Palatino Linotype"/>
                <a:cs typeface="Palatino Linotype"/>
              </a:rPr>
              <a:t>W</a:t>
            </a:r>
            <a:r>
              <a:rPr dirty="0" sz="2200" spc="-10"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571500">
              <a:lnSpc>
                <a:spcPts val="2630"/>
              </a:lnSpc>
            </a:pPr>
            <a:r>
              <a:rPr dirty="0" sz="2200" spc="-5">
                <a:latin typeface="Palatino Linotype"/>
                <a:cs typeface="Palatino Linotype"/>
              </a:rPr>
              <a:t>&lt;Put all </a:t>
            </a:r>
            <a:r>
              <a:rPr dirty="0" sz="2200" spc="-15">
                <a:latin typeface="Palatino Linotype"/>
                <a:cs typeface="Palatino Linotype"/>
              </a:rPr>
              <a:t>words </a:t>
            </a:r>
            <a:r>
              <a:rPr dirty="0" sz="2200" spc="-5">
                <a:latin typeface="Palatino Linotype"/>
                <a:cs typeface="Palatino Linotype"/>
              </a:rPr>
              <a:t>on line </a:t>
            </a:r>
            <a:r>
              <a:rPr dirty="0" sz="2200" spc="-5" i="1">
                <a:latin typeface="Palatino Linotype"/>
                <a:cs typeface="Palatino Linotype"/>
              </a:rPr>
              <a:t>L</a:t>
            </a:r>
            <a:r>
              <a:rPr dirty="0" sz="2200" spc="-5">
                <a:latin typeface="Palatino Linotype"/>
                <a:cs typeface="Palatino Linotype"/>
              </a:rPr>
              <a:t>, </a:t>
            </a:r>
            <a:r>
              <a:rPr dirty="0" sz="2200">
                <a:latin typeface="Palatino Linotype"/>
                <a:cs typeface="Palatino Linotype"/>
              </a:rPr>
              <a:t>set </a:t>
            </a:r>
            <a:r>
              <a:rPr dirty="0" sz="2200" spc="-5">
                <a:latin typeface="Palatino Linotype"/>
                <a:cs typeface="Palatino Linotype"/>
              </a:rPr>
              <a:t>penalty to</a:t>
            </a:r>
            <a:r>
              <a:rPr dirty="0" sz="2200">
                <a:latin typeface="Palatino Linotype"/>
                <a:cs typeface="Palatino Linotype"/>
              </a:rPr>
              <a:t> 0&gt;</a:t>
            </a:r>
            <a:endParaRPr sz="2200">
              <a:latin typeface="Palatino Linotype"/>
              <a:cs typeface="Palatino Linotype"/>
            </a:endParaRPr>
          </a:p>
          <a:p>
            <a:pPr marL="290830">
              <a:lnSpc>
                <a:spcPct val="100000"/>
              </a:lnSpc>
            </a:pPr>
            <a:r>
              <a:rPr dirty="0" sz="2200" spc="-5" b="1">
                <a:latin typeface="Palatino Linotype"/>
                <a:cs typeface="Palatino Linotype"/>
              </a:rPr>
              <a:t>else</a:t>
            </a:r>
            <a:endParaRPr sz="2200">
              <a:latin typeface="Palatino Linotype"/>
              <a:cs typeface="Palatino Linotype"/>
            </a:endParaRPr>
          </a:p>
          <a:p>
            <a:pPr marL="571500">
              <a:lnSpc>
                <a:spcPts val="2630"/>
              </a:lnSpc>
              <a:spcBef>
                <a:spcPts val="25"/>
              </a:spcBef>
            </a:pPr>
            <a:r>
              <a:rPr dirty="0" sz="2200" spc="-5" b="1">
                <a:latin typeface="Palatino Linotype"/>
                <a:cs typeface="Palatino Linotype"/>
              </a:rPr>
              <a:t>for </a:t>
            </a:r>
            <a:r>
              <a:rPr dirty="0" sz="2200">
                <a:latin typeface="Palatino Linotype"/>
                <a:cs typeface="Palatino Linotype"/>
              </a:rPr>
              <a:t>(</a:t>
            </a:r>
            <a:r>
              <a:rPr dirty="0" sz="2200">
                <a:solidFill>
                  <a:srgbClr val="0000CC"/>
                </a:solidFill>
                <a:latin typeface="Palatino Linotype"/>
                <a:cs typeface="Palatino Linotype"/>
              </a:rPr>
              <a:t>k=1; </a:t>
            </a:r>
            <a:r>
              <a:rPr dirty="0" sz="2200" i="1">
                <a:solidFill>
                  <a:srgbClr val="0000CC"/>
                </a:solidFill>
                <a:latin typeface="Palatino Linotype"/>
                <a:cs typeface="Palatino Linotype"/>
              </a:rPr>
              <a:t>w</a:t>
            </a:r>
            <a:r>
              <a:rPr dirty="0" baseline="-21072" sz="2175">
                <a:solidFill>
                  <a:srgbClr val="0000CC"/>
                </a:solidFill>
                <a:latin typeface="Palatino Linotype"/>
                <a:cs typeface="Palatino Linotype"/>
              </a:rPr>
              <a:t>i</a:t>
            </a:r>
            <a:r>
              <a:rPr dirty="0" sz="2200" i="1">
                <a:solidFill>
                  <a:srgbClr val="0000CC"/>
                </a:solidFill>
                <a:latin typeface="Palatino Linotype"/>
                <a:cs typeface="Palatino Linotype"/>
              </a:rPr>
              <a:t>+…+w</a:t>
            </a:r>
            <a:r>
              <a:rPr dirty="0" baseline="-21072" sz="2175">
                <a:solidFill>
                  <a:srgbClr val="0000CC"/>
                </a:solidFill>
                <a:latin typeface="Palatino Linotype"/>
                <a:cs typeface="Palatino Linotype"/>
              </a:rPr>
              <a:t>i+k-1</a:t>
            </a:r>
            <a:r>
              <a:rPr dirty="0" sz="2200">
                <a:solidFill>
                  <a:srgbClr val="0000CC"/>
                </a:solidFill>
                <a:latin typeface="Symbol"/>
                <a:cs typeface="Symbol"/>
              </a:rPr>
              <a:t></a:t>
            </a:r>
            <a:r>
              <a:rPr dirty="0" sz="2200" i="1">
                <a:solidFill>
                  <a:srgbClr val="0000CC"/>
                </a:solidFill>
                <a:latin typeface="Palatino Linotype"/>
                <a:cs typeface="Palatino Linotype"/>
              </a:rPr>
              <a:t>W</a:t>
            </a:r>
            <a:r>
              <a:rPr dirty="0" sz="2200">
                <a:solidFill>
                  <a:srgbClr val="0000CC"/>
                </a:solidFill>
                <a:latin typeface="Palatino Linotype"/>
                <a:cs typeface="Palatino Linotype"/>
              </a:rPr>
              <a:t>;</a:t>
            </a:r>
            <a:r>
              <a:rPr dirty="0" sz="2200" spc="-15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200">
                <a:solidFill>
                  <a:srgbClr val="0000CC"/>
                </a:solidFill>
                <a:latin typeface="Palatino Linotype"/>
                <a:cs typeface="Palatino Linotype"/>
              </a:rPr>
              <a:t>k++</a:t>
            </a:r>
            <a:r>
              <a:rPr dirty="0" sz="2200"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  <a:p>
            <a:pPr marL="850265">
              <a:lnSpc>
                <a:spcPts val="2630"/>
              </a:lnSpc>
            </a:pPr>
            <a:r>
              <a:rPr dirty="0" sz="2200" i="1">
                <a:latin typeface="Palatino Linotype"/>
                <a:cs typeface="Palatino Linotype"/>
              </a:rPr>
              <a:t>X</a:t>
            </a:r>
            <a:r>
              <a:rPr dirty="0" sz="2200">
                <a:latin typeface="Palatino Linotype"/>
                <a:cs typeface="Palatino Linotype"/>
              </a:rPr>
              <a:t>=</a:t>
            </a:r>
            <a:r>
              <a:rPr dirty="0" sz="2200" i="1">
                <a:latin typeface="Palatino Linotype"/>
                <a:cs typeface="Palatino Linotype"/>
              </a:rPr>
              <a:t>W</a:t>
            </a:r>
            <a:r>
              <a:rPr dirty="0" sz="2200">
                <a:latin typeface="Palatino Linotype"/>
                <a:cs typeface="Palatino Linotype"/>
              </a:rPr>
              <a:t>-(</a:t>
            </a:r>
            <a:r>
              <a:rPr dirty="0" sz="2200" i="1">
                <a:latin typeface="Palatino Linotype"/>
                <a:cs typeface="Palatino Linotype"/>
              </a:rPr>
              <a:t>w</a:t>
            </a:r>
            <a:r>
              <a:rPr dirty="0" baseline="-21072" sz="2175">
                <a:latin typeface="Palatino Linotype"/>
                <a:cs typeface="Palatino Linotype"/>
              </a:rPr>
              <a:t>i</a:t>
            </a:r>
            <a:r>
              <a:rPr dirty="0" sz="2200" i="1">
                <a:latin typeface="Palatino Linotype"/>
                <a:cs typeface="Palatino Linotype"/>
              </a:rPr>
              <a:t>+…+w</a:t>
            </a:r>
            <a:r>
              <a:rPr dirty="0" baseline="-21072" sz="2175">
                <a:latin typeface="Palatino Linotype"/>
                <a:cs typeface="Palatino Linotype"/>
              </a:rPr>
              <a:t>i+k-1</a:t>
            </a:r>
            <a:r>
              <a:rPr dirty="0" sz="2200">
                <a:latin typeface="Palatino Linotype"/>
                <a:cs typeface="Palatino Linotype"/>
              </a:rPr>
              <a:t>);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3522" y="3790072"/>
            <a:ext cx="6234430" cy="17011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Palatino Linotype"/>
                <a:cs typeface="Palatino Linotype"/>
              </a:rPr>
              <a:t>kPenalty=lineCost(</a:t>
            </a:r>
            <a:r>
              <a:rPr dirty="0" sz="2200" spc="-5" i="1">
                <a:latin typeface="Palatino Linotype"/>
                <a:cs typeface="Palatino Linotype"/>
              </a:rPr>
              <a:t>X</a:t>
            </a:r>
            <a:r>
              <a:rPr dirty="0" sz="2200" spc="-5">
                <a:latin typeface="Palatino Linotype"/>
                <a:cs typeface="Palatino Linotype"/>
              </a:rPr>
              <a:t>)+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lineBreak(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w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,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W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i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+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k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, 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,</a:t>
            </a:r>
            <a:r>
              <a:rPr dirty="0" sz="2200" spc="-35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i="1">
                <a:solidFill>
                  <a:srgbClr val="FF0000"/>
                </a:solidFill>
                <a:latin typeface="Palatino Linotype"/>
                <a:cs typeface="Palatino Linotype"/>
              </a:rPr>
              <a:t>L</a:t>
            </a:r>
            <a:r>
              <a:rPr dirty="0" sz="2200">
                <a:solidFill>
                  <a:srgbClr val="FF0000"/>
                </a:solidFill>
                <a:latin typeface="Palatino Linotype"/>
                <a:cs typeface="Palatino Linotype"/>
              </a:rPr>
              <a:t>+1)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Palatino Linotype"/>
                <a:cs typeface="Palatino Linotype"/>
              </a:rPr>
              <a:t>&lt;Set penalty </a:t>
            </a:r>
            <a:r>
              <a:rPr dirty="0" sz="2200" spc="-15">
                <a:latin typeface="Palatino Linotype"/>
                <a:cs typeface="Palatino Linotype"/>
              </a:rPr>
              <a:t>always </a:t>
            </a:r>
            <a:r>
              <a:rPr dirty="0" sz="2200" spc="-5">
                <a:latin typeface="Palatino Linotype"/>
                <a:cs typeface="Palatino Linotype"/>
              </a:rPr>
              <a:t>to the minimum</a:t>
            </a:r>
            <a:r>
              <a:rPr dirty="0" sz="2200" spc="-55">
                <a:latin typeface="Palatino Linotype"/>
                <a:cs typeface="Palatino Linotype"/>
              </a:rPr>
              <a:t> </a:t>
            </a:r>
            <a:r>
              <a:rPr dirty="0" sz="2200" spc="-10">
                <a:latin typeface="Palatino Linotype"/>
                <a:cs typeface="Palatino Linotype"/>
              </a:rPr>
              <a:t>kPenalty&gt;</a:t>
            </a:r>
            <a:endParaRPr sz="2200">
              <a:latin typeface="Palatino Linotype"/>
              <a:cs typeface="Palatino Linotype"/>
            </a:endParaRPr>
          </a:p>
          <a:p>
            <a:pPr marL="1828800" marR="5080" indent="-1816735">
              <a:lnSpc>
                <a:spcPct val="100000"/>
              </a:lnSpc>
            </a:pPr>
            <a:r>
              <a:rPr dirty="0" sz="2200" spc="-5">
                <a:latin typeface="Palatino Linotype"/>
                <a:cs typeface="Palatino Linotype"/>
              </a:rPr>
              <a:t>&lt;Updating </a:t>
            </a:r>
            <a:r>
              <a:rPr dirty="0" sz="2200" i="1">
                <a:latin typeface="Palatino Linotype"/>
                <a:cs typeface="Palatino Linotype"/>
              </a:rPr>
              <a:t>k</a:t>
            </a:r>
            <a:r>
              <a:rPr dirty="0" baseline="-21072" sz="2175">
                <a:latin typeface="Palatino Linotype"/>
                <a:cs typeface="Palatino Linotype"/>
              </a:rPr>
              <a:t>min</a:t>
            </a:r>
            <a:r>
              <a:rPr dirty="0" sz="2200">
                <a:latin typeface="Palatino Linotype"/>
                <a:cs typeface="Palatino Linotype"/>
              </a:rPr>
              <a:t>, </a:t>
            </a:r>
            <a:r>
              <a:rPr dirty="0" sz="2200" spc="-5">
                <a:latin typeface="Palatino Linotype"/>
                <a:cs typeface="Palatino Linotype"/>
              </a:rPr>
              <a:t>which records the </a:t>
            </a:r>
            <a:r>
              <a:rPr dirty="0" sz="2200" spc="-5" i="1">
                <a:latin typeface="Palatino Linotype"/>
                <a:cs typeface="Palatino Linotype"/>
              </a:rPr>
              <a:t>k </a:t>
            </a:r>
            <a:r>
              <a:rPr dirty="0" sz="2200">
                <a:latin typeface="Palatino Linotype"/>
                <a:cs typeface="Palatino Linotype"/>
              </a:rPr>
              <a:t>that </a:t>
            </a:r>
            <a:r>
              <a:rPr dirty="0" sz="2200" spc="-5">
                <a:latin typeface="Palatino Linotype"/>
                <a:cs typeface="Palatino Linotype"/>
              </a:rPr>
              <a:t>produced  the minimum</a:t>
            </a:r>
            <a:r>
              <a:rPr dirty="0" sz="2200" spc="-40">
                <a:latin typeface="Palatino Linotype"/>
                <a:cs typeface="Palatino Linotype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penalty&gt;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Palatino Linotype"/>
                <a:cs typeface="Palatino Linotype"/>
              </a:rPr>
              <a:t>&lt;Put </a:t>
            </a:r>
            <a:r>
              <a:rPr dirty="0" sz="2200" spc="-15">
                <a:latin typeface="Palatino Linotype"/>
                <a:cs typeface="Palatino Linotype"/>
              </a:rPr>
              <a:t>words </a:t>
            </a:r>
            <a:r>
              <a:rPr dirty="0" sz="2200" spc="-5" i="1">
                <a:latin typeface="Palatino Linotype"/>
                <a:cs typeface="Palatino Linotype"/>
              </a:rPr>
              <a:t>i </a:t>
            </a:r>
            <a:r>
              <a:rPr dirty="0" sz="2200" spc="-5">
                <a:latin typeface="Palatino Linotype"/>
                <a:cs typeface="Palatino Linotype"/>
              </a:rPr>
              <a:t>through </a:t>
            </a:r>
            <a:r>
              <a:rPr dirty="0" sz="2200" i="1">
                <a:latin typeface="Palatino Linotype"/>
                <a:cs typeface="Palatino Linotype"/>
              </a:rPr>
              <a:t>i+k</a:t>
            </a:r>
            <a:r>
              <a:rPr dirty="0" baseline="-21072" sz="2175">
                <a:latin typeface="Palatino Linotype"/>
                <a:cs typeface="Palatino Linotype"/>
              </a:rPr>
              <a:t>min</a:t>
            </a:r>
            <a:r>
              <a:rPr dirty="0" sz="2200">
                <a:latin typeface="Palatino Linotype"/>
                <a:cs typeface="Palatino Linotype"/>
              </a:rPr>
              <a:t>-1 </a:t>
            </a:r>
            <a:r>
              <a:rPr dirty="0" sz="2200" spc="-5">
                <a:latin typeface="Palatino Linotype"/>
                <a:cs typeface="Palatino Linotype"/>
              </a:rPr>
              <a:t>on line</a:t>
            </a:r>
            <a:r>
              <a:rPr dirty="0" sz="2200" spc="25">
                <a:latin typeface="Palatino Linotype"/>
                <a:cs typeface="Palatino Linotype"/>
              </a:rPr>
              <a:t> </a:t>
            </a:r>
            <a:r>
              <a:rPr dirty="0" sz="2200" spc="-5" i="1">
                <a:latin typeface="Palatino Linotype"/>
                <a:cs typeface="Palatino Linotype"/>
              </a:rPr>
              <a:t>L</a:t>
            </a:r>
            <a:r>
              <a:rPr dirty="0" sz="2200" spc="-5">
                <a:latin typeface="Palatino Linotype"/>
                <a:cs typeface="Palatino Linotype"/>
              </a:rPr>
              <a:t>&gt;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454" y="5466472"/>
            <a:ext cx="18211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Palatino Linotype"/>
                <a:cs typeface="Palatino Linotype"/>
              </a:rPr>
              <a:t>return</a:t>
            </a:r>
            <a:r>
              <a:rPr dirty="0" sz="2200" spc="-35" b="1">
                <a:latin typeface="Palatino Linotype"/>
                <a:cs typeface="Palatino Linotype"/>
              </a:rPr>
              <a:t> </a:t>
            </a:r>
            <a:r>
              <a:rPr dirty="0" sz="2200" spc="-5">
                <a:latin typeface="Palatino Linotype"/>
                <a:cs typeface="Palatino Linotype"/>
              </a:rPr>
              <a:t>penalty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7416" y="1859279"/>
            <a:ext cx="2299714" cy="1293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16268" y="1840992"/>
            <a:ext cx="2235706" cy="1388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4659" y="1886711"/>
            <a:ext cx="2205227" cy="1199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04659" y="1886711"/>
            <a:ext cx="2205355" cy="1199515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 marR="288925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latin typeface="Palatino Linotype"/>
                <a:cs typeface="Palatino Linotype"/>
              </a:rPr>
              <a:t>In </a:t>
            </a:r>
            <a:r>
              <a:rPr dirty="0" sz="1800" i="1">
                <a:latin typeface="Palatino Linotype"/>
                <a:cs typeface="Palatino Linotype"/>
              </a:rPr>
              <a:t>DP </a:t>
            </a:r>
            <a:r>
              <a:rPr dirty="0" sz="1800" spc="-10">
                <a:latin typeface="Palatino Linotype"/>
                <a:cs typeface="Palatino Linotype"/>
              </a:rPr>
              <a:t>version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this 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spc="-5">
                <a:latin typeface="Palatino Linotype"/>
                <a:cs typeface="Palatino Linotype"/>
              </a:rPr>
              <a:t>replaced </a:t>
            </a:r>
            <a:r>
              <a:rPr dirty="0" sz="1800">
                <a:latin typeface="Palatino Linotype"/>
                <a:cs typeface="Palatino Linotype"/>
              </a:rPr>
              <a:t>by  </a:t>
            </a:r>
            <a:r>
              <a:rPr dirty="0" sz="1800" spc="-5">
                <a:latin typeface="Palatino Linotype"/>
                <a:cs typeface="Palatino Linotype"/>
              </a:rPr>
              <a:t>“</a:t>
            </a:r>
            <a:r>
              <a:rPr dirty="0" sz="1800" spc="-5" b="1">
                <a:solidFill>
                  <a:srgbClr val="2F5897"/>
                </a:solidFill>
                <a:latin typeface="Palatino Linotype"/>
                <a:cs typeface="Palatino Linotype"/>
              </a:rPr>
              <a:t>Recursion or  Retrieve</a:t>
            </a:r>
            <a:r>
              <a:rPr dirty="0" sz="1800" spc="-5">
                <a:latin typeface="Palatino Linotype"/>
                <a:cs typeface="Palatino Linotype"/>
              </a:rPr>
              <a:t>”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87047" y="3115817"/>
            <a:ext cx="1416685" cy="642620"/>
          </a:xfrm>
          <a:custGeom>
            <a:avLst/>
            <a:gdLst/>
            <a:ahLst/>
            <a:cxnLst/>
            <a:rect l="l" t="t" r="r" b="b"/>
            <a:pathLst>
              <a:path w="1416684" h="642620">
                <a:moveTo>
                  <a:pt x="1416494" y="0"/>
                </a:moveTo>
                <a:lnTo>
                  <a:pt x="0" y="642150"/>
                </a:lnTo>
              </a:path>
            </a:pathLst>
          </a:custGeom>
          <a:ln w="19812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17635" y="3679144"/>
            <a:ext cx="142240" cy="116205"/>
          </a:xfrm>
          <a:custGeom>
            <a:avLst/>
            <a:gdLst/>
            <a:ahLst/>
            <a:cxnLst/>
            <a:rect l="l" t="t" r="r" b="b"/>
            <a:pathLst>
              <a:path w="142239" h="116204">
                <a:moveTo>
                  <a:pt x="89446" y="0"/>
                </a:moveTo>
                <a:lnTo>
                  <a:pt x="0" y="110286"/>
                </a:lnTo>
                <a:lnTo>
                  <a:pt x="141897" y="115671"/>
                </a:lnTo>
                <a:lnTo>
                  <a:pt x="69405" y="78816"/>
                </a:lnTo>
                <a:lnTo>
                  <a:pt x="8944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44702" y="5336285"/>
            <a:ext cx="735330" cy="165100"/>
          </a:xfrm>
          <a:custGeom>
            <a:avLst/>
            <a:gdLst/>
            <a:ahLst/>
            <a:cxnLst/>
            <a:rect l="l" t="t" r="r" b="b"/>
            <a:pathLst>
              <a:path w="735330" h="165100">
                <a:moveTo>
                  <a:pt x="0" y="0"/>
                </a:moveTo>
                <a:lnTo>
                  <a:pt x="734885" y="164693"/>
                </a:lnTo>
              </a:path>
            </a:pathLst>
          </a:custGeom>
          <a:ln w="19812">
            <a:solidFill>
              <a:srgbClr val="FF99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16129" y="5427898"/>
            <a:ext cx="138430" cy="124460"/>
          </a:xfrm>
          <a:custGeom>
            <a:avLst/>
            <a:gdLst/>
            <a:ahLst/>
            <a:cxnLst/>
            <a:rect l="l" t="t" r="r" b="b"/>
            <a:pathLst>
              <a:path w="138430" h="124460">
                <a:moveTo>
                  <a:pt x="27774" y="0"/>
                </a:moveTo>
                <a:lnTo>
                  <a:pt x="63461" y="73075"/>
                </a:lnTo>
                <a:lnTo>
                  <a:pt x="0" y="123926"/>
                </a:lnTo>
                <a:lnTo>
                  <a:pt x="137820" y="89738"/>
                </a:lnTo>
                <a:lnTo>
                  <a:pt x="27774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355" y="384047"/>
            <a:ext cx="414527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62627" y="384047"/>
            <a:ext cx="352958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66203" y="384047"/>
            <a:ext cx="123139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4294" y="532767"/>
            <a:ext cx="64541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Analysis of</a:t>
            </a:r>
            <a:r>
              <a:rPr dirty="0" spc="-40"/>
              <a:t> </a:t>
            </a:r>
            <a:r>
              <a:rPr dirty="0" spc="-5"/>
              <a:t>lineBreak()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750844"/>
            <a:ext cx="8089265" cy="31235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55600" marR="807085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Each subproblem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identified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by only one  integer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Number of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vertex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 the subproblem graph: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</a:t>
            </a:r>
            <a:r>
              <a:rPr dirty="0" sz="22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So, in </a:t>
            </a:r>
            <a:r>
              <a:rPr dirty="0" sz="2200" spc="-5">
                <a:solidFill>
                  <a:srgbClr val="FF0000"/>
                </a:solidFill>
                <a:latin typeface="Palatino Linotype"/>
                <a:cs typeface="Palatino Linotype"/>
              </a:rPr>
              <a:t>DP 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version,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recursion is executed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most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60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times.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running time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800" spc="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A7A8A7"/>
                </a:solidFill>
                <a:latin typeface="Symbol"/>
                <a:cs typeface="Symbol"/>
              </a:rPr>
              <a:t></a:t>
            </a:r>
            <a:r>
              <a:rPr dirty="0" sz="2800" b="1">
                <a:solidFill>
                  <a:srgbClr val="A7A8A7"/>
                </a:solidFill>
                <a:latin typeface="Palatino Linotype"/>
                <a:cs typeface="Palatino Linotype"/>
              </a:rPr>
              <a:t>(</a:t>
            </a:r>
            <a:r>
              <a:rPr dirty="0" sz="2800" b="1" i="1">
                <a:solidFill>
                  <a:srgbClr val="A7A8A7"/>
                </a:solidFill>
                <a:latin typeface="Palatino Linotype"/>
                <a:cs typeface="Palatino Linotype"/>
              </a:rPr>
              <a:t>Wn</a:t>
            </a:r>
            <a:r>
              <a:rPr dirty="0" sz="2800" b="1">
                <a:solidFill>
                  <a:srgbClr val="A7A8A7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loop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executed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most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/2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times.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In fact,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W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, the line width, is usually a constant. So,</a:t>
            </a:r>
            <a:r>
              <a:rPr dirty="0" sz="22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2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2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20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extra space for the dictionary is in</a:t>
            </a:r>
            <a:r>
              <a:rPr dirty="0" sz="22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b="1">
                <a:solidFill>
                  <a:srgbClr val="FF0000"/>
                </a:solidFill>
                <a:latin typeface="Symbol"/>
                <a:cs typeface="Symbol"/>
              </a:rPr>
              <a:t></a:t>
            </a:r>
            <a:r>
              <a:rPr dirty="0" sz="22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2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20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483" y="384047"/>
            <a:ext cx="82539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454" y="532767"/>
            <a:ext cx="74529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Making Change: Revisited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325359" cy="30143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How 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pay 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given amount of</a:t>
            </a:r>
            <a:r>
              <a:rPr dirty="0" sz="3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money?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Using the smallest possible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coins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certain systems of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coinage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We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known that the greedy strategy  fails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sometimes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216" y="384047"/>
            <a:ext cx="568604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9186" y="532767"/>
            <a:ext cx="48856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</a:t>
            </a:r>
            <a:r>
              <a:rPr dirty="0" spc="-70"/>
              <a:t> </a:t>
            </a:r>
            <a:r>
              <a:rPr dirty="0"/>
              <a:t>class…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6653530" cy="3131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Basic idea of dynamic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programming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Least cost of matrix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multiplication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BF1, BF2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DP</a:t>
            </a:r>
            <a:r>
              <a:rPr dirty="0" sz="2400" spc="-19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solution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Weighted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binary search</a:t>
            </a:r>
            <a:r>
              <a:rPr dirty="0" sz="3000" spc="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tree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same DP</a:t>
            </a:r>
            <a:r>
              <a:rPr dirty="0" sz="24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solution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9904" y="384047"/>
            <a:ext cx="45826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0874" y="532767"/>
            <a:ext cx="37814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Subp</a:t>
            </a:r>
            <a:r>
              <a:rPr dirty="0" spc="5"/>
              <a:t>r</a:t>
            </a:r>
            <a:r>
              <a:rPr dirty="0" spc="-10"/>
              <a:t>obl</a:t>
            </a:r>
            <a:r>
              <a:rPr dirty="0" spc="-5"/>
              <a:t>e</a:t>
            </a:r>
            <a:r>
              <a:rPr dirty="0"/>
              <a:t>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763009"/>
            <a:ext cx="8301990" cy="391922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Assumptions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Given 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n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different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denotations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 coin of denomination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has </a:t>
            </a:r>
            <a:r>
              <a:rPr dirty="0" sz="2200" i="1">
                <a:solidFill>
                  <a:srgbClr val="FF0000"/>
                </a:solidFill>
                <a:latin typeface="Palatino Linotype"/>
                <a:cs typeface="Palatino Linotype"/>
              </a:rPr>
              <a:t>d</a:t>
            </a:r>
            <a:r>
              <a:rPr dirty="0" baseline="-21072" sz="2175">
                <a:solidFill>
                  <a:srgbClr val="FF0000"/>
                </a:solidFill>
                <a:latin typeface="Palatino Linotype"/>
                <a:cs typeface="Palatino Linotype"/>
              </a:rPr>
              <a:t>i</a:t>
            </a:r>
            <a:r>
              <a:rPr dirty="0" baseline="-21072" sz="2175" spc="6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units</a:t>
            </a:r>
            <a:endParaRPr sz="22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amount to be paid:</a:t>
            </a:r>
            <a:r>
              <a:rPr dirty="0" sz="22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Subproblem</a:t>
            </a:r>
            <a:r>
              <a:rPr dirty="0" sz="2800" spc="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The minimum number of coins </a:t>
            </a:r>
            <a:r>
              <a:rPr dirty="0" sz="2200" spc="-10">
                <a:solidFill>
                  <a:srgbClr val="3E3E3E"/>
                </a:solidFill>
                <a:latin typeface="Palatino Linotype"/>
                <a:cs typeface="Palatino Linotype"/>
              </a:rPr>
              <a:t>required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to pay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amount</a:t>
            </a:r>
            <a:r>
              <a:rPr dirty="0" sz="2200" spc="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endParaRPr sz="2200">
              <a:latin typeface="Palatino Linotype"/>
              <a:cs typeface="Palatino Linotype"/>
            </a:endParaRPr>
          </a:p>
          <a:p>
            <a:pPr marL="756285">
              <a:lnSpc>
                <a:spcPct val="100000"/>
              </a:lnSpc>
            </a:pP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units, using only coins of denominations 1 to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2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8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Figure out subproblem [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200">
                <a:solidFill>
                  <a:srgbClr val="3E3E3E"/>
                </a:solidFill>
                <a:latin typeface="Palatino Linotype"/>
                <a:cs typeface="Palatino Linotype"/>
              </a:rPr>
              <a:t>(as</a:t>
            </a:r>
            <a:r>
              <a:rPr dirty="0" sz="2200" spc="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200" spc="-5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r>
              <a:rPr dirty="0" sz="2200" spc="-5" i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0"/>
            <a:ext cx="523036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79904" y="699516"/>
            <a:ext cx="458266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40155" marR="5080" indent="-24701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Dependency</a:t>
            </a:r>
            <a:r>
              <a:rPr dirty="0" spc="-55"/>
              <a:t> </a:t>
            </a:r>
            <a:r>
              <a:rPr dirty="0" spc="-10"/>
              <a:t>of  </a:t>
            </a:r>
            <a:r>
              <a:rPr dirty="0" spc="-5"/>
              <a:t>Subproblems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561869"/>
            <a:ext cx="8043545" cy="3875404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,0] 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0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all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endParaRPr sz="30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When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we are to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pay 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amount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using coins  of denominations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1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 we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two  choices: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coins of denomination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used: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-1,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One coins of denomination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i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used: 1+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2400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]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min (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-1,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], 1+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3000" spc="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-</a:t>
            </a: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d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])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12" y="2673095"/>
            <a:ext cx="8325611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35123" y="384047"/>
            <a:ext cx="487070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36063" y="532767"/>
            <a:ext cx="40703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55"/>
              <a:t> </a:t>
            </a:r>
            <a:r>
              <a:rPr dirty="0" spc="-5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540" y="1921002"/>
            <a:ext cx="5235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Define </a:t>
            </a:r>
            <a:r>
              <a:rPr dirty="0" sz="2400">
                <a:latin typeface="Times New Roman"/>
                <a:cs typeface="Times New Roman"/>
              </a:rPr>
              <a:t>a array </a:t>
            </a:r>
            <a:r>
              <a:rPr dirty="0" sz="2400" spc="-5">
                <a:latin typeface="Times New Roman"/>
                <a:cs typeface="Times New Roman"/>
              </a:rPr>
              <a:t>coin[1..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, 0..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] for </a:t>
            </a:r>
            <a:r>
              <a:rPr dirty="0" sz="2400">
                <a:latin typeface="Times New Roman"/>
                <a:cs typeface="Times New Roman"/>
              </a:rPr>
              <a:t>all 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[</a:t>
            </a:r>
            <a:r>
              <a:rPr dirty="0" sz="2400" spc="-5" i="1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j</a:t>
            </a:r>
            <a:r>
              <a:rPr dirty="0" sz="240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9442" y="4401395"/>
            <a:ext cx="16319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0">
                <a:latin typeface="Symbol"/>
                <a:cs typeface="Symbol"/>
              </a:rPr>
              <a:t>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847" y="4401395"/>
            <a:ext cx="348615" cy="8166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97485">
              <a:lnSpc>
                <a:spcPts val="3090"/>
              </a:lnSpc>
              <a:spcBef>
                <a:spcPts val="135"/>
              </a:spcBef>
            </a:pPr>
            <a:r>
              <a:rPr dirty="0" sz="2850" spc="-10">
                <a:latin typeface="Symbol"/>
                <a:cs typeface="Symbol"/>
              </a:rPr>
              <a:t>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3090"/>
              </a:lnSpc>
            </a:pPr>
            <a:r>
              <a:rPr dirty="0" baseline="-2923" sz="4275" spc="37">
                <a:latin typeface="Times New Roman"/>
                <a:cs typeface="Times New Roman"/>
              </a:rPr>
              <a:t>2</a:t>
            </a:r>
            <a:r>
              <a:rPr dirty="0" sz="2850" spc="-1095">
                <a:latin typeface="Symbol"/>
                <a:cs typeface="Symbol"/>
              </a:rPr>
              <a:t></a:t>
            </a:r>
            <a:r>
              <a:rPr dirty="0" baseline="-18518" sz="4275" spc="-15">
                <a:latin typeface="Symbol"/>
                <a:cs typeface="Symbol"/>
              </a:rPr>
              <a:t></a:t>
            </a:r>
            <a:endParaRPr baseline="-18518" sz="427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1843" y="4050249"/>
            <a:ext cx="34861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6315" sz="4275" spc="37">
                <a:latin typeface="Times New Roman"/>
                <a:cs typeface="Times New Roman"/>
              </a:rPr>
              <a:t>2</a:t>
            </a:r>
            <a:r>
              <a:rPr dirty="0" sz="2850" spc="-10">
                <a:latin typeface="Symbol"/>
                <a:cs typeface="Symbol"/>
              </a:rPr>
              <a:t>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6321" y="4112083"/>
            <a:ext cx="3244850" cy="112522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500380" algn="l"/>
                <a:tab pos="1005205" algn="l"/>
                <a:tab pos="1504315" algn="l"/>
                <a:tab pos="2025650" algn="l"/>
                <a:tab pos="2538730" algn="l"/>
                <a:tab pos="3051810" algn="l"/>
              </a:tabLst>
            </a:pPr>
            <a:r>
              <a:rPr dirty="0" sz="2850" spc="-15">
                <a:latin typeface="Times New Roman"/>
                <a:cs typeface="Times New Roman"/>
              </a:rPr>
              <a:t>1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2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3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1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2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3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500380" algn="l"/>
                <a:tab pos="1005205" algn="l"/>
                <a:tab pos="1504315" algn="l"/>
                <a:tab pos="2025650" algn="l"/>
                <a:tab pos="2533015" algn="l"/>
                <a:tab pos="3051810" algn="l"/>
              </a:tabLst>
            </a:pPr>
            <a:r>
              <a:rPr dirty="0" sz="2850" spc="-15">
                <a:latin typeface="Times New Roman"/>
                <a:cs typeface="Times New Roman"/>
              </a:rPr>
              <a:t>1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2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3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1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2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1</a:t>
            </a:r>
            <a:r>
              <a:rPr dirty="0" sz="2850" spc="-15">
                <a:latin typeface="Times New Roman"/>
                <a:cs typeface="Times New Roman"/>
              </a:rPr>
              <a:t>	</a:t>
            </a:r>
            <a:r>
              <a:rPr dirty="0" sz="2850" spc="-15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9441" y="4050250"/>
            <a:ext cx="34544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5">
                <a:latin typeface="Symbol"/>
                <a:cs typeface="Symbol"/>
              </a:rPr>
              <a:t></a:t>
            </a:r>
            <a:r>
              <a:rPr dirty="0" baseline="-26315" sz="4275" spc="-22">
                <a:latin typeface="Times New Roman"/>
                <a:cs typeface="Times New Roman"/>
              </a:rPr>
              <a:t>0</a:t>
            </a:r>
            <a:endParaRPr baseline="-26315" sz="42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7864" y="4446651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5464" y="4269867"/>
            <a:ext cx="605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 spc="1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5464" y="4756894"/>
            <a:ext cx="116903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36294" algn="l"/>
              </a:tabLst>
            </a:pP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baseline="-20833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=6	</a:t>
            </a:r>
            <a:r>
              <a:rPr dirty="0" baseline="-17543" sz="4275" spc="-1642">
                <a:latin typeface="Symbol"/>
                <a:cs typeface="Symbol"/>
              </a:rPr>
              <a:t></a:t>
            </a:r>
            <a:r>
              <a:rPr dirty="0" sz="2850" spc="5">
                <a:latin typeface="Symbol"/>
                <a:cs typeface="Symbol"/>
              </a:rPr>
              <a:t></a:t>
            </a:r>
            <a:r>
              <a:rPr dirty="0" baseline="-1949" sz="4275" spc="-22">
                <a:latin typeface="Times New Roman"/>
                <a:cs typeface="Times New Roman"/>
              </a:rPr>
              <a:t>0</a:t>
            </a:r>
            <a:endParaRPr baseline="-1949" sz="4275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51839" y="2822540"/>
          <a:ext cx="6327775" cy="133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/>
                <a:gridCol w="588009"/>
                <a:gridCol w="467360"/>
                <a:gridCol w="511175"/>
                <a:gridCol w="509270"/>
                <a:gridCol w="492125"/>
                <a:gridCol w="523875"/>
                <a:gridCol w="520064"/>
                <a:gridCol w="513714"/>
                <a:gridCol w="528954"/>
              </a:tblGrid>
              <a:tr h="380759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dirty="0" sz="2400" spc="-5" b="1" i="1">
                          <a:solidFill>
                            <a:srgbClr val="2F5897"/>
                          </a:solid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2400" spc="-30" b="1" i="1">
                          <a:solidFill>
                            <a:srgbClr val="2F589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 i="1">
                          <a:solidFill>
                            <a:srgbClr val="2F5897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36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</a:tr>
              <a:tr h="511780">
                <a:tc>
                  <a:txBody>
                    <a:bodyPr/>
                    <a:lstStyle/>
                    <a:p>
                      <a:pPr marL="975994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2400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0833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=1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/>
                </a:tc>
                <a:tc>
                  <a:txBody>
                    <a:bodyPr/>
                    <a:lstStyle/>
                    <a:p>
                      <a:pPr algn="r" marR="1377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baseline="-3898" sz="4275" spc="22">
                          <a:latin typeface="Symbol"/>
                          <a:cs typeface="Symbol"/>
                        </a:rPr>
                        <a:t></a:t>
                      </a:r>
                      <a:r>
                        <a:rPr dirty="0" sz="2850">
                          <a:latin typeface="Times New Roman"/>
                          <a:cs typeface="Times New Roman"/>
                        </a:rPr>
                        <a:t>0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1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2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3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4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5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6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>
                          <a:latin typeface="Times New Roman"/>
                          <a:cs typeface="Times New Roman"/>
                        </a:rPr>
                        <a:t>7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850" spc="3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baseline="-3898" sz="4275" spc="44">
                          <a:latin typeface="Symbol"/>
                          <a:cs typeface="Symbol"/>
                        </a:rPr>
                        <a:t></a:t>
                      </a:r>
                      <a:endParaRPr baseline="-3898" sz="4275">
                        <a:latin typeface="Symbol"/>
                        <a:cs typeface="Symbol"/>
                      </a:endParaRPr>
                    </a:p>
                  </a:txBody>
                  <a:tcPr marL="0" marR="0" marB="0" marT="42545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574036" y="5490971"/>
            <a:ext cx="3470147" cy="463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7114" y="5545075"/>
            <a:ext cx="3060700" cy="315595"/>
          </a:xfrm>
          <a:custGeom>
            <a:avLst/>
            <a:gdLst/>
            <a:ahLst/>
            <a:cxnLst/>
            <a:rect l="l" t="t" r="r" b="b"/>
            <a:pathLst>
              <a:path w="3060700" h="315595">
                <a:moveTo>
                  <a:pt x="2296096" y="0"/>
                </a:moveTo>
                <a:lnTo>
                  <a:pt x="2296096" y="78867"/>
                </a:lnTo>
                <a:lnTo>
                  <a:pt x="0" y="78867"/>
                </a:lnTo>
                <a:lnTo>
                  <a:pt x="382054" y="157734"/>
                </a:lnTo>
                <a:lnTo>
                  <a:pt x="0" y="236601"/>
                </a:lnTo>
                <a:lnTo>
                  <a:pt x="2296096" y="236601"/>
                </a:lnTo>
                <a:lnTo>
                  <a:pt x="2296096" y="315468"/>
                </a:lnTo>
                <a:lnTo>
                  <a:pt x="3060192" y="157734"/>
                </a:lnTo>
                <a:lnTo>
                  <a:pt x="2296096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17114" y="5545075"/>
            <a:ext cx="3060700" cy="315595"/>
          </a:xfrm>
          <a:custGeom>
            <a:avLst/>
            <a:gdLst/>
            <a:ahLst/>
            <a:cxnLst/>
            <a:rect l="l" t="t" r="r" b="b"/>
            <a:pathLst>
              <a:path w="3060700" h="315595">
                <a:moveTo>
                  <a:pt x="0" y="78867"/>
                </a:moveTo>
                <a:lnTo>
                  <a:pt x="2296096" y="78867"/>
                </a:lnTo>
                <a:lnTo>
                  <a:pt x="2296096" y="0"/>
                </a:lnTo>
                <a:lnTo>
                  <a:pt x="3060192" y="157734"/>
                </a:lnTo>
                <a:lnTo>
                  <a:pt x="2296096" y="315468"/>
                </a:lnTo>
                <a:lnTo>
                  <a:pt x="2296096" y="236601"/>
                </a:lnTo>
                <a:lnTo>
                  <a:pt x="0" y="236601"/>
                </a:lnTo>
                <a:lnTo>
                  <a:pt x="382054" y="157734"/>
                </a:lnTo>
                <a:lnTo>
                  <a:pt x="0" y="78867"/>
                </a:lnTo>
                <a:close/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11795" y="2802635"/>
            <a:ext cx="466342" cy="28605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87233" y="3024377"/>
            <a:ext cx="315595" cy="2475230"/>
          </a:xfrm>
          <a:custGeom>
            <a:avLst/>
            <a:gdLst/>
            <a:ahLst/>
            <a:cxnLst/>
            <a:rect l="l" t="t" r="r" b="b"/>
            <a:pathLst>
              <a:path w="315595" h="2475229">
                <a:moveTo>
                  <a:pt x="315467" y="1857120"/>
                </a:moveTo>
                <a:lnTo>
                  <a:pt x="0" y="1857120"/>
                </a:lnTo>
                <a:lnTo>
                  <a:pt x="157733" y="2474976"/>
                </a:lnTo>
                <a:lnTo>
                  <a:pt x="315467" y="1857120"/>
                </a:lnTo>
                <a:close/>
              </a:path>
              <a:path w="315595" h="2475229">
                <a:moveTo>
                  <a:pt x="78866" y="0"/>
                </a:moveTo>
                <a:lnTo>
                  <a:pt x="78866" y="1857120"/>
                </a:lnTo>
                <a:lnTo>
                  <a:pt x="236600" y="1857120"/>
                </a:lnTo>
                <a:lnTo>
                  <a:pt x="236600" y="308927"/>
                </a:lnTo>
                <a:lnTo>
                  <a:pt x="157733" y="308927"/>
                </a:lnTo>
                <a:lnTo>
                  <a:pt x="78866" y="0"/>
                </a:lnTo>
                <a:close/>
              </a:path>
              <a:path w="315595" h="2475229">
                <a:moveTo>
                  <a:pt x="236600" y="0"/>
                </a:moveTo>
                <a:lnTo>
                  <a:pt x="157733" y="308927"/>
                </a:lnTo>
                <a:lnTo>
                  <a:pt x="236600" y="308927"/>
                </a:lnTo>
                <a:lnTo>
                  <a:pt x="236600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87233" y="3024377"/>
            <a:ext cx="315595" cy="2475230"/>
          </a:xfrm>
          <a:custGeom>
            <a:avLst/>
            <a:gdLst/>
            <a:ahLst/>
            <a:cxnLst/>
            <a:rect l="l" t="t" r="r" b="b"/>
            <a:pathLst>
              <a:path w="315595" h="2475229">
                <a:moveTo>
                  <a:pt x="236600" y="0"/>
                </a:moveTo>
                <a:lnTo>
                  <a:pt x="236600" y="1857120"/>
                </a:lnTo>
                <a:lnTo>
                  <a:pt x="315467" y="1857120"/>
                </a:lnTo>
                <a:lnTo>
                  <a:pt x="157733" y="2474976"/>
                </a:lnTo>
                <a:lnTo>
                  <a:pt x="0" y="1857120"/>
                </a:lnTo>
                <a:lnTo>
                  <a:pt x="78866" y="1857120"/>
                </a:lnTo>
                <a:lnTo>
                  <a:pt x="78866" y="0"/>
                </a:lnTo>
                <a:lnTo>
                  <a:pt x="157733" y="308927"/>
                </a:lnTo>
                <a:lnTo>
                  <a:pt x="236600" y="0"/>
                </a:lnTo>
                <a:close/>
              </a:path>
            </a:pathLst>
          </a:custGeom>
          <a:ln w="502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80639" y="5926264"/>
            <a:ext cx="3036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direction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5124" y="384047"/>
            <a:ext cx="487222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36094" y="532767"/>
            <a:ext cx="407225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60"/>
              <a:t> </a:t>
            </a:r>
            <a:r>
              <a:rPr dirty="0" spc="-5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2464" y="1862208"/>
            <a:ext cx="4001770" cy="222186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5" b="1">
                <a:latin typeface="Times New Roman"/>
                <a:cs typeface="Times New Roman"/>
              </a:rPr>
              <a:t>int </a:t>
            </a:r>
            <a:r>
              <a:rPr dirty="0" sz="2000">
                <a:latin typeface="Times New Roman"/>
                <a:cs typeface="Times New Roman"/>
              </a:rPr>
              <a:t>coinChange</a:t>
            </a:r>
            <a:r>
              <a:rPr dirty="0" sz="2000" b="1">
                <a:latin typeface="Times New Roman"/>
                <a:cs typeface="Times New Roman"/>
              </a:rPr>
              <a:t>(int 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, </a:t>
            </a:r>
            <a:r>
              <a:rPr dirty="0" sz="2000" spc="-5" b="1">
                <a:latin typeface="Times New Roman"/>
                <a:cs typeface="Times New Roman"/>
              </a:rPr>
              <a:t>int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b="1">
                <a:latin typeface="Times New Roman"/>
                <a:cs typeface="Times New Roman"/>
              </a:rPr>
              <a:t>int</a:t>
            </a:r>
            <a:r>
              <a:rPr dirty="0" sz="2000">
                <a:latin typeface="Times New Roman"/>
                <a:cs typeface="Times New Roman"/>
              </a:rPr>
              <a:t>[]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coin)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int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denomination[]=[</a:t>
            </a:r>
            <a:r>
              <a:rPr dirty="0" sz="2000" spc="-5" i="1">
                <a:latin typeface="Times New Roman"/>
                <a:cs typeface="Times New Roman"/>
              </a:rPr>
              <a:t>d</a:t>
            </a:r>
            <a:r>
              <a:rPr dirty="0" baseline="-21367" sz="1950" spc="-7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d</a:t>
            </a:r>
            <a:r>
              <a:rPr dirty="0" baseline="-21367" sz="1950" spc="-7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Times New Roman"/>
                <a:cs typeface="Times New Roman"/>
              </a:rPr>
              <a:t>,...,</a:t>
            </a:r>
            <a:r>
              <a:rPr dirty="0" sz="2000" spc="-5" i="1">
                <a:latin typeface="Times New Roman"/>
                <a:cs typeface="Times New Roman"/>
              </a:rPr>
              <a:t>d</a:t>
            </a:r>
            <a:r>
              <a:rPr dirty="0" baseline="-21367" sz="1950" spc="-7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  <a:p>
            <a:pPr marL="519430" marR="1871345" indent="-252729">
              <a:lnSpc>
                <a:spcPct val="119500"/>
              </a:lnSpc>
              <a:spcBef>
                <a:spcPts val="25"/>
              </a:spcBef>
            </a:pPr>
            <a:r>
              <a:rPr dirty="0" sz="2000" b="1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=1; 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;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++)  coin[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,0]=0;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95"/>
              </a:spcBef>
            </a:pPr>
            <a:r>
              <a:rPr dirty="0" sz="2000" b="1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=1; 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;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  <a:p>
            <a:pPr marL="51943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=1; 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Symbol"/>
                <a:cs typeface="Symbol"/>
              </a:rPr>
              <a:t>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;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++)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673" y="4059661"/>
            <a:ext cx="6476365" cy="18510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565"/>
              </a:spcBef>
            </a:pPr>
            <a:r>
              <a:rPr dirty="0" sz="2000" spc="-5" b="1">
                <a:latin typeface="Times New Roman"/>
                <a:cs typeface="Times New Roman"/>
              </a:rPr>
              <a:t>if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= =1 </a:t>
            </a:r>
            <a:r>
              <a:rPr dirty="0" sz="2000">
                <a:latin typeface="Times New Roman"/>
                <a:cs typeface="Times New Roman"/>
              </a:rPr>
              <a:t>&amp;&amp; 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&lt;denomination[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]) coin[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]=+</a:t>
            </a:r>
            <a:r>
              <a:rPr dirty="0" sz="2000" spc="-5">
                <a:latin typeface="Symbol"/>
                <a:cs typeface="Symbol"/>
              </a:rPr>
              <a:t>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470"/>
              </a:spcBef>
            </a:pPr>
            <a:r>
              <a:rPr dirty="0" sz="2000" spc="-5" b="1">
                <a:latin typeface="Times New Roman"/>
                <a:cs typeface="Times New Roman"/>
              </a:rPr>
              <a:t>else if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= </a:t>
            </a:r>
            <a:r>
              <a:rPr dirty="0" sz="2000">
                <a:latin typeface="Times New Roman"/>
                <a:cs typeface="Times New Roman"/>
              </a:rPr>
              <a:t>=1) </a:t>
            </a:r>
            <a:r>
              <a:rPr dirty="0" sz="2000" spc="-5">
                <a:latin typeface="Times New Roman"/>
                <a:cs typeface="Times New Roman"/>
              </a:rPr>
              <a:t>coin[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]=1+coin[1,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-denomination[1]];</a:t>
            </a:r>
            <a:endParaRPr sz="200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else if </a:t>
            </a:r>
            <a:r>
              <a:rPr dirty="0" sz="2000" spc="-5">
                <a:latin typeface="Times New Roman"/>
                <a:cs typeface="Times New Roman"/>
              </a:rPr>
              <a:t>(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&lt;denomination[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]) coin[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]=cost[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-1,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j</a:t>
            </a:r>
            <a:r>
              <a:rPr dirty="0" sz="2000" spc="-10"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  <a:spcBef>
                <a:spcPts val="480"/>
              </a:spcBef>
            </a:pPr>
            <a:r>
              <a:rPr dirty="0" sz="2000" spc="-5" b="1">
                <a:latin typeface="Times New Roman"/>
                <a:cs typeface="Times New Roman"/>
              </a:rPr>
              <a:t>else </a:t>
            </a:r>
            <a:r>
              <a:rPr dirty="0" sz="2000" spc="-5">
                <a:latin typeface="Times New Roman"/>
                <a:cs typeface="Times New Roman"/>
              </a:rPr>
              <a:t>coin[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]=min(coin[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-1, </a:t>
            </a:r>
            <a:r>
              <a:rPr dirty="0" sz="2000" spc="-10" i="1">
                <a:latin typeface="Times New Roman"/>
                <a:cs typeface="Times New Roman"/>
              </a:rPr>
              <a:t>j</a:t>
            </a:r>
            <a:r>
              <a:rPr dirty="0" sz="2000" spc="-10">
                <a:latin typeface="Times New Roman"/>
                <a:cs typeface="Times New Roman"/>
              </a:rPr>
              <a:t>], </a:t>
            </a:r>
            <a:r>
              <a:rPr dirty="0" sz="2000">
                <a:latin typeface="Times New Roman"/>
                <a:cs typeface="Times New Roman"/>
              </a:rPr>
              <a:t>1+coin[</a:t>
            </a:r>
            <a:r>
              <a:rPr dirty="0" sz="2000" i="1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j</a:t>
            </a:r>
            <a:r>
              <a:rPr dirty="0" sz="2000" spc="-5">
                <a:latin typeface="Times New Roman"/>
                <a:cs typeface="Times New Roman"/>
              </a:rPr>
              <a:t>-denomination[</a:t>
            </a:r>
            <a:r>
              <a:rPr dirty="0" sz="2000" spc="-5" i="1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10" b="1">
                <a:latin typeface="Times New Roman"/>
                <a:cs typeface="Times New Roman"/>
              </a:rPr>
              <a:t>return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coin[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,</a:t>
            </a:r>
            <a:r>
              <a:rPr dirty="0" sz="2000" spc="-5" i="1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];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4893" y="3352040"/>
            <a:ext cx="2880360" cy="809625"/>
          </a:xfrm>
          <a:custGeom>
            <a:avLst/>
            <a:gdLst/>
            <a:ahLst/>
            <a:cxnLst/>
            <a:rect l="l" t="t" r="r" b="b"/>
            <a:pathLst>
              <a:path w="2880360" h="809625">
                <a:moveTo>
                  <a:pt x="0" y="134874"/>
                </a:moveTo>
                <a:lnTo>
                  <a:pt x="6876" y="92244"/>
                </a:lnTo>
                <a:lnTo>
                  <a:pt x="26023" y="55220"/>
                </a:lnTo>
                <a:lnTo>
                  <a:pt x="55220" y="26023"/>
                </a:lnTo>
                <a:lnTo>
                  <a:pt x="92244" y="6876"/>
                </a:lnTo>
                <a:lnTo>
                  <a:pt x="134874" y="0"/>
                </a:lnTo>
                <a:lnTo>
                  <a:pt x="2745486" y="0"/>
                </a:lnTo>
                <a:lnTo>
                  <a:pt x="2788115" y="6876"/>
                </a:lnTo>
                <a:lnTo>
                  <a:pt x="2825139" y="26023"/>
                </a:lnTo>
                <a:lnTo>
                  <a:pt x="2854336" y="55220"/>
                </a:lnTo>
                <a:lnTo>
                  <a:pt x="2873483" y="92244"/>
                </a:lnTo>
                <a:lnTo>
                  <a:pt x="2880360" y="134874"/>
                </a:lnTo>
                <a:lnTo>
                  <a:pt x="2880360" y="674370"/>
                </a:lnTo>
                <a:lnTo>
                  <a:pt x="2873483" y="716999"/>
                </a:lnTo>
                <a:lnTo>
                  <a:pt x="2854336" y="754023"/>
                </a:lnTo>
                <a:lnTo>
                  <a:pt x="2825139" y="783220"/>
                </a:lnTo>
                <a:lnTo>
                  <a:pt x="2788115" y="802367"/>
                </a:lnTo>
                <a:lnTo>
                  <a:pt x="2745486" y="809244"/>
                </a:lnTo>
                <a:lnTo>
                  <a:pt x="134874" y="809244"/>
                </a:lnTo>
                <a:lnTo>
                  <a:pt x="92244" y="802367"/>
                </a:lnTo>
                <a:lnTo>
                  <a:pt x="55220" y="783220"/>
                </a:lnTo>
                <a:lnTo>
                  <a:pt x="26023" y="754023"/>
                </a:lnTo>
                <a:lnTo>
                  <a:pt x="6876" y="716999"/>
                </a:lnTo>
                <a:lnTo>
                  <a:pt x="0" y="674370"/>
                </a:lnTo>
                <a:lnTo>
                  <a:pt x="0" y="134874"/>
                </a:lnTo>
                <a:close/>
              </a:path>
            </a:pathLst>
          </a:custGeom>
          <a:ln w="19811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4492" y="2818841"/>
            <a:ext cx="2280920" cy="790575"/>
          </a:xfrm>
          <a:custGeom>
            <a:avLst/>
            <a:gdLst/>
            <a:ahLst/>
            <a:cxnLst/>
            <a:rect l="l" t="t" r="r" b="b"/>
            <a:pathLst>
              <a:path w="2280920" h="790575">
                <a:moveTo>
                  <a:pt x="0" y="789990"/>
                </a:moveTo>
                <a:lnTo>
                  <a:pt x="2280856" y="0"/>
                </a:lnTo>
              </a:path>
            </a:pathLst>
          </a:custGeom>
          <a:ln w="12700">
            <a:solidFill>
              <a:srgbClr val="9933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30882" y="2787011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0" y="0"/>
                </a:moveTo>
                <a:lnTo>
                  <a:pt x="24942" y="71996"/>
                </a:lnTo>
                <a:lnTo>
                  <a:pt x="84467" y="11048"/>
                </a:lnTo>
                <a:lnTo>
                  <a:pt x="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05271" y="2196083"/>
            <a:ext cx="3075431" cy="763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8508" y="2193035"/>
            <a:ext cx="2302762" cy="109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8508" y="3005353"/>
            <a:ext cx="2302762" cy="75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559552" y="2302510"/>
            <a:ext cx="3014980" cy="702945"/>
          </a:xfrm>
          <a:prstGeom prst="rect">
            <a:avLst/>
          </a:prstGeom>
          <a:solidFill>
            <a:srgbClr val="FFFF99"/>
          </a:solidFill>
          <a:ln w="34747">
            <a:solidFill>
              <a:srgbClr val="FFFF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Symbol"/>
                <a:cs typeface="Symbol"/>
              </a:rPr>
              <a:t></a:t>
            </a:r>
            <a:r>
              <a:rPr dirty="0" sz="1800" spc="-15">
                <a:latin typeface="Calibri"/>
                <a:cs typeface="Calibri"/>
              </a:rPr>
              <a:t>(</a:t>
            </a:r>
            <a:r>
              <a:rPr dirty="0" sz="1800" spc="-15" i="1">
                <a:latin typeface="Calibri"/>
                <a:cs typeface="Calibri"/>
              </a:rPr>
              <a:t>n</a:t>
            </a:r>
            <a:r>
              <a:rPr dirty="0" sz="1900" spc="-15" b="1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800" spc="-15">
                <a:latin typeface="Calibri"/>
                <a:cs typeface="Calibri"/>
              </a:rPr>
              <a:t>),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390"/>
              </a:spcBef>
            </a:pPr>
            <a:r>
              <a:rPr dirty="0" sz="1800" i="1">
                <a:latin typeface="Calibri"/>
                <a:cs typeface="Calibri"/>
              </a:rPr>
              <a:t>n </a:t>
            </a:r>
            <a:r>
              <a:rPr dirty="0" sz="1800" spc="-5">
                <a:latin typeface="Calibri"/>
                <a:cs typeface="Calibri"/>
              </a:rPr>
              <a:t>is usually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384047"/>
            <a:ext cx="627583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3498" y="532767"/>
            <a:ext cx="54749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Other DP</a:t>
            </a:r>
            <a:r>
              <a:rPr dirty="0" spc="-60"/>
              <a:t> </a:t>
            </a:r>
            <a:r>
              <a:rPr dirty="0" spc="-5"/>
              <a:t>Problems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6555740" cy="442849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70" b="1">
                <a:solidFill>
                  <a:srgbClr val="3E3E3E"/>
                </a:solidFill>
                <a:latin typeface="Palatino Linotype"/>
                <a:cs typeface="Palatino Linotype"/>
              </a:rPr>
              <a:t>Text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string</a:t>
            </a:r>
            <a:r>
              <a:rPr dirty="0" sz="3000" spc="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Longest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common subsequence,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Variations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standard text string</a:t>
            </a:r>
            <a:r>
              <a:rPr dirty="0" sz="2400" spc="9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One dimensional</a:t>
            </a:r>
            <a:r>
              <a:rPr dirty="0" sz="30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Arrangements along the road,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Graph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Shortest paths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over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DAGs,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Hard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Knapsack problems and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variations,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304" y="384047"/>
            <a:ext cx="732434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9242" y="532767"/>
            <a:ext cx="65246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Principle of</a:t>
            </a:r>
            <a:r>
              <a:rPr dirty="0" spc="-50"/>
              <a:t> </a:t>
            </a:r>
            <a:r>
              <a:rPr dirty="0" spc="-5"/>
              <a:t>Optimality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674133"/>
            <a:ext cx="720153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relies on the principle of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optimality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210580"/>
            <a:ext cx="7211059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optimal solution to any nontrivial instance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problem is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combination of optimal solutions to 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its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sub-instances.</a:t>
            </a:r>
            <a:endParaRPr sz="2400">
              <a:latin typeface="Palatino Linotype"/>
              <a:cs typeface="Palatino Linotype"/>
            </a:endParaRPr>
          </a:p>
          <a:p>
            <a:pPr marL="299085" marR="6673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It is often not obvious which sub-instances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relevant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the instance under</a:t>
            </a:r>
            <a:r>
              <a:rPr dirty="0" sz="24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consideration.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9740" y="2487167"/>
            <a:ext cx="5679946" cy="2758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7460" y="2907791"/>
            <a:ext cx="4061459" cy="2097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7557" y="2535168"/>
            <a:ext cx="5544820" cy="2623185"/>
          </a:xfrm>
          <a:custGeom>
            <a:avLst/>
            <a:gdLst/>
            <a:ahLst/>
            <a:cxnLst/>
            <a:rect l="l" t="t" r="r" b="b"/>
            <a:pathLst>
              <a:path w="5544820" h="2623185">
                <a:moveTo>
                  <a:pt x="5107165" y="0"/>
                </a:moveTo>
                <a:lnTo>
                  <a:pt x="437146" y="0"/>
                </a:lnTo>
                <a:lnTo>
                  <a:pt x="389515" y="2565"/>
                </a:lnTo>
                <a:lnTo>
                  <a:pt x="343369" y="10082"/>
                </a:lnTo>
                <a:lnTo>
                  <a:pt x="298975" y="22286"/>
                </a:lnTo>
                <a:lnTo>
                  <a:pt x="256600" y="38908"/>
                </a:lnTo>
                <a:lnTo>
                  <a:pt x="216511" y="59683"/>
                </a:lnTo>
                <a:lnTo>
                  <a:pt x="178974" y="84344"/>
                </a:lnTo>
                <a:lnTo>
                  <a:pt x="144256" y="112624"/>
                </a:lnTo>
                <a:lnTo>
                  <a:pt x="112624" y="144256"/>
                </a:lnTo>
                <a:lnTo>
                  <a:pt x="84344" y="178974"/>
                </a:lnTo>
                <a:lnTo>
                  <a:pt x="59683" y="216511"/>
                </a:lnTo>
                <a:lnTo>
                  <a:pt x="38908" y="256600"/>
                </a:lnTo>
                <a:lnTo>
                  <a:pt x="22286" y="298975"/>
                </a:lnTo>
                <a:lnTo>
                  <a:pt x="10082" y="343369"/>
                </a:lnTo>
                <a:lnTo>
                  <a:pt x="2565" y="389515"/>
                </a:lnTo>
                <a:lnTo>
                  <a:pt x="0" y="437146"/>
                </a:lnTo>
                <a:lnTo>
                  <a:pt x="0" y="2185670"/>
                </a:lnTo>
                <a:lnTo>
                  <a:pt x="2565" y="2233301"/>
                </a:lnTo>
                <a:lnTo>
                  <a:pt x="10082" y="2279446"/>
                </a:lnTo>
                <a:lnTo>
                  <a:pt x="22286" y="2323839"/>
                </a:lnTo>
                <a:lnTo>
                  <a:pt x="38908" y="2366213"/>
                </a:lnTo>
                <a:lnTo>
                  <a:pt x="59683" y="2406301"/>
                </a:lnTo>
                <a:lnTo>
                  <a:pt x="84344" y="2443837"/>
                </a:lnTo>
                <a:lnTo>
                  <a:pt x="112624" y="2478554"/>
                </a:lnTo>
                <a:lnTo>
                  <a:pt x="144256" y="2510185"/>
                </a:lnTo>
                <a:lnTo>
                  <a:pt x="178974" y="2538463"/>
                </a:lnTo>
                <a:lnTo>
                  <a:pt x="216511" y="2563123"/>
                </a:lnTo>
                <a:lnTo>
                  <a:pt x="256600" y="2583897"/>
                </a:lnTo>
                <a:lnTo>
                  <a:pt x="298975" y="2600519"/>
                </a:lnTo>
                <a:lnTo>
                  <a:pt x="343369" y="2612721"/>
                </a:lnTo>
                <a:lnTo>
                  <a:pt x="389515" y="2620239"/>
                </a:lnTo>
                <a:lnTo>
                  <a:pt x="437146" y="2622804"/>
                </a:lnTo>
                <a:lnTo>
                  <a:pt x="5107165" y="2622804"/>
                </a:lnTo>
                <a:lnTo>
                  <a:pt x="5154796" y="2620239"/>
                </a:lnTo>
                <a:lnTo>
                  <a:pt x="5200942" y="2612721"/>
                </a:lnTo>
                <a:lnTo>
                  <a:pt x="5245336" y="2600519"/>
                </a:lnTo>
                <a:lnTo>
                  <a:pt x="5287711" y="2583897"/>
                </a:lnTo>
                <a:lnTo>
                  <a:pt x="5327800" y="2563123"/>
                </a:lnTo>
                <a:lnTo>
                  <a:pt x="5365337" y="2538463"/>
                </a:lnTo>
                <a:lnTo>
                  <a:pt x="5400055" y="2510185"/>
                </a:lnTo>
                <a:lnTo>
                  <a:pt x="5431687" y="2478554"/>
                </a:lnTo>
                <a:lnTo>
                  <a:pt x="5459967" y="2443837"/>
                </a:lnTo>
                <a:lnTo>
                  <a:pt x="5484628" y="2406301"/>
                </a:lnTo>
                <a:lnTo>
                  <a:pt x="5505403" y="2366213"/>
                </a:lnTo>
                <a:lnTo>
                  <a:pt x="5522025" y="2323839"/>
                </a:lnTo>
                <a:lnTo>
                  <a:pt x="5534229" y="2279446"/>
                </a:lnTo>
                <a:lnTo>
                  <a:pt x="5541746" y="2233301"/>
                </a:lnTo>
                <a:lnTo>
                  <a:pt x="5544312" y="2185670"/>
                </a:lnTo>
                <a:lnTo>
                  <a:pt x="5544312" y="437146"/>
                </a:lnTo>
                <a:lnTo>
                  <a:pt x="5541746" y="389515"/>
                </a:lnTo>
                <a:lnTo>
                  <a:pt x="5534229" y="343369"/>
                </a:lnTo>
                <a:lnTo>
                  <a:pt x="5522025" y="298975"/>
                </a:lnTo>
                <a:lnTo>
                  <a:pt x="5505403" y="256600"/>
                </a:lnTo>
                <a:lnTo>
                  <a:pt x="5484628" y="216511"/>
                </a:lnTo>
                <a:lnTo>
                  <a:pt x="5459967" y="178974"/>
                </a:lnTo>
                <a:lnTo>
                  <a:pt x="5431687" y="144256"/>
                </a:lnTo>
                <a:lnTo>
                  <a:pt x="5400055" y="112624"/>
                </a:lnTo>
                <a:lnTo>
                  <a:pt x="5365337" y="84344"/>
                </a:lnTo>
                <a:lnTo>
                  <a:pt x="5327800" y="59683"/>
                </a:lnTo>
                <a:lnTo>
                  <a:pt x="5287711" y="38908"/>
                </a:lnTo>
                <a:lnTo>
                  <a:pt x="5245336" y="22286"/>
                </a:lnTo>
                <a:lnTo>
                  <a:pt x="5200942" y="10082"/>
                </a:lnTo>
                <a:lnTo>
                  <a:pt x="5154796" y="2565"/>
                </a:lnTo>
                <a:lnTo>
                  <a:pt x="5107165" y="0"/>
                </a:lnTo>
                <a:close/>
              </a:path>
            </a:pathLst>
          </a:custGeom>
          <a:solidFill>
            <a:srgbClr val="9C5252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97557" y="2535168"/>
            <a:ext cx="5544820" cy="2623185"/>
          </a:xfrm>
          <a:custGeom>
            <a:avLst/>
            <a:gdLst/>
            <a:ahLst/>
            <a:cxnLst/>
            <a:rect l="l" t="t" r="r" b="b"/>
            <a:pathLst>
              <a:path w="5544820" h="2623185">
                <a:moveTo>
                  <a:pt x="0" y="437146"/>
                </a:moveTo>
                <a:lnTo>
                  <a:pt x="2565" y="389515"/>
                </a:lnTo>
                <a:lnTo>
                  <a:pt x="10082" y="343369"/>
                </a:lnTo>
                <a:lnTo>
                  <a:pt x="22286" y="298975"/>
                </a:lnTo>
                <a:lnTo>
                  <a:pt x="38908" y="256600"/>
                </a:lnTo>
                <a:lnTo>
                  <a:pt x="59683" y="216511"/>
                </a:lnTo>
                <a:lnTo>
                  <a:pt x="84344" y="178974"/>
                </a:lnTo>
                <a:lnTo>
                  <a:pt x="112624" y="144256"/>
                </a:lnTo>
                <a:lnTo>
                  <a:pt x="144256" y="112624"/>
                </a:lnTo>
                <a:lnTo>
                  <a:pt x="178974" y="84344"/>
                </a:lnTo>
                <a:lnTo>
                  <a:pt x="216511" y="59683"/>
                </a:lnTo>
                <a:lnTo>
                  <a:pt x="256600" y="38908"/>
                </a:lnTo>
                <a:lnTo>
                  <a:pt x="298975" y="22286"/>
                </a:lnTo>
                <a:lnTo>
                  <a:pt x="343369" y="10082"/>
                </a:lnTo>
                <a:lnTo>
                  <a:pt x="389515" y="2565"/>
                </a:lnTo>
                <a:lnTo>
                  <a:pt x="437146" y="0"/>
                </a:lnTo>
                <a:lnTo>
                  <a:pt x="5107165" y="0"/>
                </a:lnTo>
                <a:lnTo>
                  <a:pt x="5154796" y="2565"/>
                </a:lnTo>
                <a:lnTo>
                  <a:pt x="5200942" y="10082"/>
                </a:lnTo>
                <a:lnTo>
                  <a:pt x="5245336" y="22286"/>
                </a:lnTo>
                <a:lnTo>
                  <a:pt x="5287711" y="38908"/>
                </a:lnTo>
                <a:lnTo>
                  <a:pt x="5327800" y="59683"/>
                </a:lnTo>
                <a:lnTo>
                  <a:pt x="5365337" y="84344"/>
                </a:lnTo>
                <a:lnTo>
                  <a:pt x="5400055" y="112624"/>
                </a:lnTo>
                <a:lnTo>
                  <a:pt x="5431687" y="144256"/>
                </a:lnTo>
                <a:lnTo>
                  <a:pt x="5459967" y="178974"/>
                </a:lnTo>
                <a:lnTo>
                  <a:pt x="5484628" y="216511"/>
                </a:lnTo>
                <a:lnTo>
                  <a:pt x="5505403" y="256600"/>
                </a:lnTo>
                <a:lnTo>
                  <a:pt x="5522025" y="298975"/>
                </a:lnTo>
                <a:lnTo>
                  <a:pt x="5534229" y="343369"/>
                </a:lnTo>
                <a:lnTo>
                  <a:pt x="5541746" y="389515"/>
                </a:lnTo>
                <a:lnTo>
                  <a:pt x="5544312" y="437146"/>
                </a:lnTo>
                <a:lnTo>
                  <a:pt x="5544312" y="2185670"/>
                </a:lnTo>
                <a:lnTo>
                  <a:pt x="5541746" y="2233301"/>
                </a:lnTo>
                <a:lnTo>
                  <a:pt x="5534229" y="2279446"/>
                </a:lnTo>
                <a:lnTo>
                  <a:pt x="5522025" y="2323839"/>
                </a:lnTo>
                <a:lnTo>
                  <a:pt x="5505403" y="2366213"/>
                </a:lnTo>
                <a:lnTo>
                  <a:pt x="5484628" y="2406301"/>
                </a:lnTo>
                <a:lnTo>
                  <a:pt x="5459967" y="2443837"/>
                </a:lnTo>
                <a:lnTo>
                  <a:pt x="5431687" y="2478554"/>
                </a:lnTo>
                <a:lnTo>
                  <a:pt x="5400055" y="2510185"/>
                </a:lnTo>
                <a:lnTo>
                  <a:pt x="5365337" y="2538463"/>
                </a:lnTo>
                <a:lnTo>
                  <a:pt x="5327800" y="2563123"/>
                </a:lnTo>
                <a:lnTo>
                  <a:pt x="5287711" y="2583897"/>
                </a:lnTo>
                <a:lnTo>
                  <a:pt x="5245336" y="2600519"/>
                </a:lnTo>
                <a:lnTo>
                  <a:pt x="5200942" y="2612721"/>
                </a:lnTo>
                <a:lnTo>
                  <a:pt x="5154796" y="2620239"/>
                </a:lnTo>
                <a:lnTo>
                  <a:pt x="5107165" y="2622804"/>
                </a:lnTo>
                <a:lnTo>
                  <a:pt x="437146" y="2622804"/>
                </a:lnTo>
                <a:lnTo>
                  <a:pt x="389515" y="2620239"/>
                </a:lnTo>
                <a:lnTo>
                  <a:pt x="343369" y="2612721"/>
                </a:lnTo>
                <a:lnTo>
                  <a:pt x="298975" y="2600519"/>
                </a:lnTo>
                <a:lnTo>
                  <a:pt x="256600" y="2583897"/>
                </a:lnTo>
                <a:lnTo>
                  <a:pt x="216511" y="2563123"/>
                </a:lnTo>
                <a:lnTo>
                  <a:pt x="178974" y="2538463"/>
                </a:lnTo>
                <a:lnTo>
                  <a:pt x="144256" y="2510185"/>
                </a:lnTo>
                <a:lnTo>
                  <a:pt x="112624" y="2478554"/>
                </a:lnTo>
                <a:lnTo>
                  <a:pt x="84344" y="2443837"/>
                </a:lnTo>
                <a:lnTo>
                  <a:pt x="59683" y="2406301"/>
                </a:lnTo>
                <a:lnTo>
                  <a:pt x="38908" y="2366213"/>
                </a:lnTo>
                <a:lnTo>
                  <a:pt x="22286" y="2323839"/>
                </a:lnTo>
                <a:lnTo>
                  <a:pt x="10082" y="2279446"/>
                </a:lnTo>
                <a:lnTo>
                  <a:pt x="2565" y="2233301"/>
                </a:lnTo>
                <a:lnTo>
                  <a:pt x="0" y="2185670"/>
                </a:lnTo>
                <a:lnTo>
                  <a:pt x="0" y="437146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5940" y="1790469"/>
            <a:ext cx="7807959" cy="188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Given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optimal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 decisions, 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subsequence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must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optimal by itself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197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Positive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example: shortest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path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ts val="485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Counterexample: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lon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g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es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t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(sim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p</a:t>
            </a:r>
            <a:r>
              <a:rPr dirty="0" baseline="-13310" sz="7200" spc="-607" b="1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2400" spc="-405">
                <a:solidFill>
                  <a:srgbClr val="3E3E3E"/>
                </a:solidFill>
                <a:latin typeface="Palatino Linotype"/>
                <a:cs typeface="Palatino Linotype"/>
              </a:rPr>
              <a:t>le)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path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2933688" y="3793567"/>
            <a:ext cx="32581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0" b="1">
                <a:solidFill>
                  <a:srgbClr val="FFFFFF"/>
                </a:solidFill>
                <a:latin typeface="Calibri"/>
                <a:cs typeface="Calibri"/>
              </a:rPr>
              <a:t>Substructure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2811" y="0"/>
            <a:ext cx="696772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4852" y="699516"/>
            <a:ext cx="465277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05865" marR="5080" indent="-108204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Elements of </a:t>
            </a:r>
            <a:r>
              <a:rPr dirty="0" spc="-10"/>
              <a:t>Dynamic  </a:t>
            </a:r>
            <a:r>
              <a:rPr dirty="0" spc="-5"/>
              <a:t>Programming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790469"/>
            <a:ext cx="33293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Symptoms of</a:t>
            </a:r>
            <a:r>
              <a:rPr dirty="0" sz="30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6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pc="-10"/>
              <a:t>Overlapping</a:t>
            </a:r>
            <a:r>
              <a:rPr dirty="0" spc="5"/>
              <a:t> </a:t>
            </a:r>
            <a:r>
              <a:rPr dirty="0" spc="-5"/>
              <a:t>subproblems</a:t>
            </a: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pc="-5"/>
              <a:t>Optimal</a:t>
            </a:r>
            <a:r>
              <a:rPr dirty="0"/>
              <a:t> </a:t>
            </a:r>
            <a:r>
              <a:rPr dirty="0" spc="-5"/>
              <a:t>substructure</a:t>
            </a: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latin typeface="Palatino Linotype"/>
                <a:cs typeface="Palatino Linotype"/>
              </a:rPr>
              <a:t>How to </a:t>
            </a:r>
            <a:r>
              <a:rPr dirty="0" sz="3000" b="1">
                <a:latin typeface="Palatino Linotype"/>
                <a:cs typeface="Palatino Linotype"/>
              </a:rPr>
              <a:t>use</a:t>
            </a:r>
            <a:r>
              <a:rPr dirty="0" sz="3000" spc="-5" b="1">
                <a:latin typeface="Palatino Linotype"/>
                <a:cs typeface="Palatino Linotype"/>
              </a:rPr>
              <a:t> </a:t>
            </a:r>
            <a:r>
              <a:rPr dirty="0" sz="3000" b="1">
                <a:latin typeface="Palatino Linotype"/>
                <a:cs typeface="Palatino Linotype"/>
              </a:rPr>
              <a:t>DP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“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Brute force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”</a:t>
            </a:r>
            <a:r>
              <a:rPr dirty="0" sz="240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recursion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Overlapping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subproblems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Smart</a:t>
            </a:r>
            <a:r>
              <a:rPr dirty="0" sz="240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programming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Topological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sorting of</a:t>
            </a:r>
            <a:r>
              <a:rPr dirty="0" sz="2000" spc="-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subproblems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27903" y="4239767"/>
            <a:ext cx="899159" cy="790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05013" y="4300540"/>
            <a:ext cx="749935" cy="633095"/>
          </a:xfrm>
          <a:custGeom>
            <a:avLst/>
            <a:gdLst/>
            <a:ahLst/>
            <a:cxnLst/>
            <a:rect l="l" t="t" r="r" b="b"/>
            <a:pathLst>
              <a:path w="749935" h="633095">
                <a:moveTo>
                  <a:pt x="353009" y="0"/>
                </a:moveTo>
                <a:lnTo>
                  <a:pt x="428739" y="122491"/>
                </a:lnTo>
                <a:lnTo>
                  <a:pt x="0" y="387553"/>
                </a:lnTo>
                <a:lnTo>
                  <a:pt x="151460" y="632548"/>
                </a:lnTo>
                <a:lnTo>
                  <a:pt x="580199" y="367487"/>
                </a:lnTo>
                <a:lnTo>
                  <a:pt x="684831" y="367487"/>
                </a:lnTo>
                <a:lnTo>
                  <a:pt x="749465" y="93535"/>
                </a:lnTo>
                <a:lnTo>
                  <a:pt x="353009" y="0"/>
                </a:lnTo>
                <a:close/>
              </a:path>
              <a:path w="749935" h="633095">
                <a:moveTo>
                  <a:pt x="684831" y="367487"/>
                </a:moveTo>
                <a:lnTo>
                  <a:pt x="580199" y="367487"/>
                </a:lnTo>
                <a:lnTo>
                  <a:pt x="655929" y="489991"/>
                </a:lnTo>
                <a:lnTo>
                  <a:pt x="684831" y="367487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05013" y="4300540"/>
            <a:ext cx="749935" cy="633095"/>
          </a:xfrm>
          <a:custGeom>
            <a:avLst/>
            <a:gdLst/>
            <a:ahLst/>
            <a:cxnLst/>
            <a:rect l="l" t="t" r="r" b="b"/>
            <a:pathLst>
              <a:path w="749935" h="633095">
                <a:moveTo>
                  <a:pt x="0" y="387553"/>
                </a:moveTo>
                <a:lnTo>
                  <a:pt x="428739" y="122491"/>
                </a:lnTo>
                <a:lnTo>
                  <a:pt x="353009" y="0"/>
                </a:lnTo>
                <a:lnTo>
                  <a:pt x="749465" y="93535"/>
                </a:lnTo>
                <a:lnTo>
                  <a:pt x="655929" y="489991"/>
                </a:lnTo>
                <a:lnTo>
                  <a:pt x="580199" y="367487"/>
                </a:lnTo>
                <a:lnTo>
                  <a:pt x="151460" y="632548"/>
                </a:lnTo>
                <a:lnTo>
                  <a:pt x="0" y="387553"/>
                </a:lnTo>
                <a:close/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78931" y="2146063"/>
            <a:ext cx="2313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Arial Black"/>
                <a:cs typeface="Arial Black"/>
              </a:rPr>
              <a:t>DP</a:t>
            </a:r>
            <a:r>
              <a:rPr dirty="0" sz="2400" spc="-6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2400" spc="10">
                <a:solidFill>
                  <a:srgbClr val="FF0000"/>
                </a:solidFill>
                <a:latin typeface="Arial Black"/>
                <a:cs typeface="Arial Black"/>
              </a:rPr>
              <a:t>Dictionary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67271" y="2647188"/>
            <a:ext cx="2223515" cy="2221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209032"/>
            <a:ext cx="1498079" cy="484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43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6584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40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432" y="384047"/>
            <a:ext cx="74935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075930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31023" y="384047"/>
            <a:ext cx="1301496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9370" y="532767"/>
            <a:ext cx="75234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Dynamic </a:t>
            </a:r>
            <a:r>
              <a:rPr dirty="0" spc="-5"/>
              <a:t>Programming </a:t>
            </a:r>
            <a:r>
              <a:rPr dirty="0"/>
              <a:t>-</a:t>
            </a:r>
            <a:r>
              <a:rPr dirty="0" spc="-45"/>
              <a:t> </a:t>
            </a:r>
            <a:r>
              <a:rPr dirty="0"/>
              <a:t>II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07352" y="1822130"/>
            <a:ext cx="6597015" cy="4094479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All-pair shortest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path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Edit distance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Separating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of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Words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Changing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Coins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Other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</a:t>
            </a:r>
            <a:r>
              <a:rPr dirty="0" sz="30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problems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E3E3E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Elements of Dynamic</a:t>
            </a:r>
            <a:r>
              <a:rPr dirty="0" sz="3000" spc="-4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Programming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748" y="108216"/>
            <a:ext cx="3653026" cy="13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39767" y="108216"/>
            <a:ext cx="1028699" cy="13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42459" y="108216"/>
            <a:ext cx="3285731" cy="13746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9012" y="844308"/>
            <a:ext cx="6664450" cy="1374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9951" y="256815"/>
            <a:ext cx="5864225" cy="1493520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 indent="17335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The </a:t>
            </a:r>
            <a:r>
              <a:rPr dirty="0" spc="-30"/>
              <a:t>Floyd-Warshall  </a:t>
            </a:r>
            <a:r>
              <a:rPr dirty="0" spc="-5"/>
              <a:t>Algorithm is </a:t>
            </a:r>
            <a:r>
              <a:rPr dirty="0"/>
              <a:t>also</a:t>
            </a:r>
            <a:r>
              <a:rPr dirty="0" spc="-70"/>
              <a:t> </a:t>
            </a:r>
            <a:r>
              <a:rPr dirty="0" spc="-5"/>
              <a:t>DP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2384065"/>
            <a:ext cx="4838700" cy="274955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“Brute force algorithm</a:t>
            </a:r>
            <a:r>
              <a:rPr dirty="0" sz="3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2”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Path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length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 in [1,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n]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Floyd-Warshall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algorithm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Intermediate node index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 in [1,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n]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0596" y="384047"/>
            <a:ext cx="57012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1566" y="532767"/>
            <a:ext cx="49009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“BF Algorithm</a:t>
            </a:r>
            <a:r>
              <a:rPr dirty="0" spc="-60"/>
              <a:t> </a:t>
            </a:r>
            <a:r>
              <a:rPr dirty="0"/>
              <a:t>2”</a:t>
            </a:r>
          </a:p>
        </p:txBody>
      </p:sp>
      <p:sp>
        <p:nvSpPr>
          <p:cNvPr id="4" name="object 4"/>
          <p:cNvSpPr/>
          <p:nvPr/>
        </p:nvSpPr>
        <p:spPr>
          <a:xfrm>
            <a:off x="576072" y="3662171"/>
            <a:ext cx="4445507" cy="2714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1123" y="3697223"/>
            <a:ext cx="4320539" cy="258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6072" y="2432303"/>
            <a:ext cx="4445507" cy="943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1124" y="2467355"/>
            <a:ext cx="4320539" cy="818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6551" y="2462783"/>
            <a:ext cx="4330065" cy="828040"/>
          </a:xfrm>
          <a:custGeom>
            <a:avLst/>
            <a:gdLst/>
            <a:ahLst/>
            <a:cxnLst/>
            <a:rect l="l" t="t" r="r" b="b"/>
            <a:pathLst>
              <a:path w="4330065" h="828039">
                <a:moveTo>
                  <a:pt x="0" y="0"/>
                </a:moveTo>
                <a:lnTo>
                  <a:pt x="4329684" y="0"/>
                </a:lnTo>
                <a:lnTo>
                  <a:pt x="4329684" y="827532"/>
                </a:lnTo>
                <a:lnTo>
                  <a:pt x="0" y="8275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8708" y="1804336"/>
            <a:ext cx="3150931" cy="9085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53684" y="2517660"/>
            <a:ext cx="2627375" cy="1981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0509" y="1846329"/>
            <a:ext cx="3031490" cy="791210"/>
          </a:xfrm>
          <a:custGeom>
            <a:avLst/>
            <a:gdLst/>
            <a:ahLst/>
            <a:cxnLst/>
            <a:rect l="l" t="t" r="r" b="b"/>
            <a:pathLst>
              <a:path w="3031490" h="791210">
                <a:moveTo>
                  <a:pt x="3031312" y="659117"/>
                </a:moveTo>
                <a:lnTo>
                  <a:pt x="346024" y="659117"/>
                </a:lnTo>
                <a:lnTo>
                  <a:pt x="352744" y="700787"/>
                </a:lnTo>
                <a:lnTo>
                  <a:pt x="371457" y="736978"/>
                </a:lnTo>
                <a:lnTo>
                  <a:pt x="399993" y="765517"/>
                </a:lnTo>
                <a:lnTo>
                  <a:pt x="436181" y="784234"/>
                </a:lnTo>
                <a:lnTo>
                  <a:pt x="477850" y="790955"/>
                </a:lnTo>
                <a:lnTo>
                  <a:pt x="2899486" y="790955"/>
                </a:lnTo>
                <a:lnTo>
                  <a:pt x="2941154" y="784234"/>
                </a:lnTo>
                <a:lnTo>
                  <a:pt x="2977342" y="765517"/>
                </a:lnTo>
                <a:lnTo>
                  <a:pt x="3005878" y="736978"/>
                </a:lnTo>
                <a:lnTo>
                  <a:pt x="3024591" y="700787"/>
                </a:lnTo>
                <a:lnTo>
                  <a:pt x="3031312" y="659117"/>
                </a:lnTo>
                <a:close/>
              </a:path>
              <a:path w="3031490" h="791210">
                <a:moveTo>
                  <a:pt x="2899486" y="0"/>
                </a:moveTo>
                <a:lnTo>
                  <a:pt x="477850" y="0"/>
                </a:lnTo>
                <a:lnTo>
                  <a:pt x="436181" y="6720"/>
                </a:lnTo>
                <a:lnTo>
                  <a:pt x="399993" y="25433"/>
                </a:lnTo>
                <a:lnTo>
                  <a:pt x="371457" y="53969"/>
                </a:lnTo>
                <a:lnTo>
                  <a:pt x="352744" y="90157"/>
                </a:lnTo>
                <a:lnTo>
                  <a:pt x="346024" y="131825"/>
                </a:lnTo>
                <a:lnTo>
                  <a:pt x="346024" y="461391"/>
                </a:lnTo>
                <a:lnTo>
                  <a:pt x="0" y="722782"/>
                </a:lnTo>
                <a:lnTo>
                  <a:pt x="346024" y="659117"/>
                </a:lnTo>
                <a:lnTo>
                  <a:pt x="3031312" y="659117"/>
                </a:lnTo>
                <a:lnTo>
                  <a:pt x="3031312" y="131825"/>
                </a:lnTo>
                <a:lnTo>
                  <a:pt x="3024591" y="90157"/>
                </a:lnTo>
                <a:lnTo>
                  <a:pt x="3005878" y="53969"/>
                </a:lnTo>
                <a:lnTo>
                  <a:pt x="2977342" y="25433"/>
                </a:lnTo>
                <a:lnTo>
                  <a:pt x="2941154" y="6720"/>
                </a:lnTo>
                <a:lnTo>
                  <a:pt x="2899486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0509" y="1846329"/>
            <a:ext cx="3031490" cy="791210"/>
          </a:xfrm>
          <a:custGeom>
            <a:avLst/>
            <a:gdLst/>
            <a:ahLst/>
            <a:cxnLst/>
            <a:rect l="l" t="t" r="r" b="b"/>
            <a:pathLst>
              <a:path w="3031490" h="791210">
                <a:moveTo>
                  <a:pt x="346024" y="131825"/>
                </a:moveTo>
                <a:lnTo>
                  <a:pt x="352744" y="90157"/>
                </a:lnTo>
                <a:lnTo>
                  <a:pt x="371457" y="53969"/>
                </a:lnTo>
                <a:lnTo>
                  <a:pt x="399993" y="25433"/>
                </a:lnTo>
                <a:lnTo>
                  <a:pt x="436181" y="6720"/>
                </a:lnTo>
                <a:lnTo>
                  <a:pt x="477850" y="0"/>
                </a:lnTo>
                <a:lnTo>
                  <a:pt x="793572" y="0"/>
                </a:lnTo>
                <a:lnTo>
                  <a:pt x="1464894" y="0"/>
                </a:lnTo>
                <a:lnTo>
                  <a:pt x="2899486" y="0"/>
                </a:lnTo>
                <a:lnTo>
                  <a:pt x="2941154" y="6720"/>
                </a:lnTo>
                <a:lnTo>
                  <a:pt x="2977342" y="25433"/>
                </a:lnTo>
                <a:lnTo>
                  <a:pt x="3005878" y="53969"/>
                </a:lnTo>
                <a:lnTo>
                  <a:pt x="3024591" y="90157"/>
                </a:lnTo>
                <a:lnTo>
                  <a:pt x="3031312" y="131825"/>
                </a:lnTo>
                <a:lnTo>
                  <a:pt x="3031312" y="461391"/>
                </a:lnTo>
                <a:lnTo>
                  <a:pt x="3031312" y="659130"/>
                </a:lnTo>
                <a:lnTo>
                  <a:pt x="3024591" y="700787"/>
                </a:lnTo>
                <a:lnTo>
                  <a:pt x="3005878" y="736978"/>
                </a:lnTo>
                <a:lnTo>
                  <a:pt x="2977342" y="765517"/>
                </a:lnTo>
                <a:lnTo>
                  <a:pt x="2941154" y="784234"/>
                </a:lnTo>
                <a:lnTo>
                  <a:pt x="2899486" y="790955"/>
                </a:lnTo>
                <a:lnTo>
                  <a:pt x="1464894" y="790955"/>
                </a:lnTo>
                <a:lnTo>
                  <a:pt x="793572" y="790955"/>
                </a:lnTo>
                <a:lnTo>
                  <a:pt x="477850" y="790955"/>
                </a:lnTo>
                <a:lnTo>
                  <a:pt x="436181" y="784234"/>
                </a:lnTo>
                <a:lnTo>
                  <a:pt x="399993" y="765517"/>
                </a:lnTo>
                <a:lnTo>
                  <a:pt x="371457" y="736978"/>
                </a:lnTo>
                <a:lnTo>
                  <a:pt x="352744" y="700787"/>
                </a:lnTo>
                <a:lnTo>
                  <a:pt x="346024" y="659117"/>
                </a:lnTo>
                <a:lnTo>
                  <a:pt x="0" y="722782"/>
                </a:lnTo>
                <a:lnTo>
                  <a:pt x="346024" y="461391"/>
                </a:lnTo>
                <a:lnTo>
                  <a:pt x="346024" y="131825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20863" y="1938608"/>
            <a:ext cx="2235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05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Palatino Linotype"/>
                <a:cs typeface="Palatino Linotype"/>
              </a:rPr>
              <a:t>Length </a:t>
            </a:r>
            <a:r>
              <a:rPr dirty="0" sz="1800">
                <a:solidFill>
                  <a:srgbClr val="FFFFFF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Palatino Linotype"/>
                <a:cs typeface="Palatino Linotype"/>
              </a:rPr>
              <a:t>the shortest  </a:t>
            </a:r>
            <a:r>
              <a:rPr dirty="0" sz="1800">
                <a:solidFill>
                  <a:srgbClr val="FFFFFF"/>
                </a:solidFill>
                <a:latin typeface="Palatino Linotype"/>
                <a:cs typeface="Palatino Linotype"/>
              </a:rPr>
              <a:t>of at </a:t>
            </a:r>
            <a:r>
              <a:rPr dirty="0" sz="1800" spc="-5">
                <a:solidFill>
                  <a:srgbClr val="FFFFFF"/>
                </a:solidFill>
                <a:latin typeface="Palatino Linotype"/>
                <a:cs typeface="Palatino Linotype"/>
              </a:rPr>
              <a:t>most </a:t>
            </a:r>
            <a:r>
              <a:rPr dirty="0" sz="1800">
                <a:solidFill>
                  <a:srgbClr val="FFFFFF"/>
                </a:solidFill>
                <a:latin typeface="Palatino Linotype"/>
                <a:cs typeface="Palatino Linotype"/>
              </a:rPr>
              <a:t>k</a:t>
            </a:r>
            <a:r>
              <a:rPr dirty="0" sz="1800" spc="-3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Palatino Linotype"/>
                <a:cs typeface="Palatino Linotype"/>
              </a:rPr>
              <a:t>edges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36307" y="5362955"/>
            <a:ext cx="495298" cy="4952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45452" y="5361444"/>
            <a:ext cx="477011" cy="5653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4126" y="5410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04126" y="5410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11917" y="5425359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Palatino Linotype"/>
                <a:cs typeface="Palatino Linotype"/>
              </a:rPr>
              <a:t>x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88452" y="5362955"/>
            <a:ext cx="495299" cy="495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91500" y="5361444"/>
            <a:ext cx="489203" cy="56539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56269" y="5410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6389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56269" y="5410961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1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1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3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1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58488" y="5425359"/>
            <a:ext cx="154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Palatino Linotype"/>
                <a:cs typeface="Palatino Linotype"/>
              </a:rPr>
              <a:t>v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20355" y="5419344"/>
            <a:ext cx="1030223" cy="3886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63790" y="5590794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356" y="0"/>
                </a:lnTo>
              </a:path>
            </a:pathLst>
          </a:custGeom>
          <a:ln w="50292">
            <a:solidFill>
              <a:srgbClr val="E684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04993" y="5515349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386495" y="3506301"/>
            <a:ext cx="10299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F5897"/>
                </a:solidFill>
                <a:latin typeface="Palatino Linotype"/>
                <a:cs typeface="Palatino Linotype"/>
              </a:rPr>
              <a:t>for </a:t>
            </a:r>
            <a:r>
              <a:rPr dirty="0" sz="1600" b="1">
                <a:solidFill>
                  <a:srgbClr val="2F5897"/>
                </a:solidFill>
                <a:latin typeface="Palatino Linotype"/>
                <a:cs typeface="Palatino Linotype"/>
              </a:rPr>
              <a:t>every</a:t>
            </a:r>
            <a:r>
              <a:rPr dirty="0" sz="1600" spc="-8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2F5897"/>
                </a:solidFill>
                <a:latin typeface="Palatino Linotype"/>
                <a:cs typeface="Palatino Linotype"/>
              </a:rPr>
              <a:t>u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03119" y="5970022"/>
            <a:ext cx="1019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F5897"/>
                </a:solidFill>
                <a:latin typeface="Palatino Linotype"/>
                <a:cs typeface="Palatino Linotype"/>
              </a:rPr>
              <a:t>for </a:t>
            </a:r>
            <a:r>
              <a:rPr dirty="0" sz="1600" b="1">
                <a:solidFill>
                  <a:srgbClr val="2F5897"/>
                </a:solidFill>
                <a:latin typeface="Palatino Linotype"/>
                <a:cs typeface="Palatino Linotype"/>
              </a:rPr>
              <a:t>every</a:t>
            </a:r>
            <a:r>
              <a:rPr dirty="0" sz="1600" spc="-8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2F5897"/>
                </a:solidFill>
                <a:latin typeface="Palatino Linotype"/>
                <a:cs typeface="Palatino Linotype"/>
              </a:rPr>
              <a:t>v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3327" y="4105655"/>
            <a:ext cx="2648711" cy="1594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95238" y="4150614"/>
            <a:ext cx="2338070" cy="1209675"/>
          </a:xfrm>
          <a:custGeom>
            <a:avLst/>
            <a:gdLst/>
            <a:ahLst/>
            <a:cxnLst/>
            <a:rect l="l" t="t" r="r" b="b"/>
            <a:pathLst>
              <a:path w="2338070" h="1209675">
                <a:moveTo>
                  <a:pt x="0" y="0"/>
                </a:moveTo>
                <a:lnTo>
                  <a:pt x="56922" y="494"/>
                </a:lnTo>
                <a:lnTo>
                  <a:pt x="113814" y="1966"/>
                </a:lnTo>
                <a:lnTo>
                  <a:pt x="170646" y="4401"/>
                </a:lnTo>
                <a:lnTo>
                  <a:pt x="227388" y="7781"/>
                </a:lnTo>
                <a:lnTo>
                  <a:pt x="284011" y="12091"/>
                </a:lnTo>
                <a:lnTo>
                  <a:pt x="340484" y="17314"/>
                </a:lnTo>
                <a:lnTo>
                  <a:pt x="396777" y="23435"/>
                </a:lnTo>
                <a:lnTo>
                  <a:pt x="452861" y="30437"/>
                </a:lnTo>
                <a:lnTo>
                  <a:pt x="508705" y="38305"/>
                </a:lnTo>
                <a:lnTo>
                  <a:pt x="564279" y="47021"/>
                </a:lnTo>
                <a:lnTo>
                  <a:pt x="619555" y="56571"/>
                </a:lnTo>
                <a:lnTo>
                  <a:pt x="674500" y="66937"/>
                </a:lnTo>
                <a:lnTo>
                  <a:pt x="729087" y="78104"/>
                </a:lnTo>
                <a:lnTo>
                  <a:pt x="783284" y="90056"/>
                </a:lnTo>
                <a:lnTo>
                  <a:pt x="837062" y="102776"/>
                </a:lnTo>
                <a:lnTo>
                  <a:pt x="890391" y="116248"/>
                </a:lnTo>
                <a:lnTo>
                  <a:pt x="943241" y="130457"/>
                </a:lnTo>
                <a:lnTo>
                  <a:pt x="995582" y="145385"/>
                </a:lnTo>
                <a:lnTo>
                  <a:pt x="1047384" y="161018"/>
                </a:lnTo>
                <a:lnTo>
                  <a:pt x="1098617" y="177339"/>
                </a:lnTo>
                <a:lnTo>
                  <a:pt x="1149251" y="194331"/>
                </a:lnTo>
                <a:lnTo>
                  <a:pt x="1199256" y="211979"/>
                </a:lnTo>
                <a:lnTo>
                  <a:pt x="1248603" y="230266"/>
                </a:lnTo>
                <a:lnTo>
                  <a:pt x="1297261" y="249177"/>
                </a:lnTo>
                <a:lnTo>
                  <a:pt x="1345200" y="268695"/>
                </a:lnTo>
                <a:lnTo>
                  <a:pt x="1392391" y="288804"/>
                </a:lnTo>
                <a:lnTo>
                  <a:pt x="1438804" y="309488"/>
                </a:lnTo>
                <a:lnTo>
                  <a:pt x="1484408" y="330731"/>
                </a:lnTo>
                <a:lnTo>
                  <a:pt x="1529173" y="352517"/>
                </a:lnTo>
                <a:lnTo>
                  <a:pt x="1573071" y="374829"/>
                </a:lnTo>
                <a:lnTo>
                  <a:pt x="1616070" y="397652"/>
                </a:lnTo>
                <a:lnTo>
                  <a:pt x="1658141" y="420969"/>
                </a:lnTo>
                <a:lnTo>
                  <a:pt x="1699254" y="444764"/>
                </a:lnTo>
                <a:lnTo>
                  <a:pt x="1739378" y="469022"/>
                </a:lnTo>
                <a:lnTo>
                  <a:pt x="1778485" y="493726"/>
                </a:lnTo>
                <a:lnTo>
                  <a:pt x="1816544" y="518859"/>
                </a:lnTo>
                <a:lnTo>
                  <a:pt x="1853525" y="544407"/>
                </a:lnTo>
                <a:lnTo>
                  <a:pt x="1889398" y="570352"/>
                </a:lnTo>
                <a:lnTo>
                  <a:pt x="1924133" y="596678"/>
                </a:lnTo>
                <a:lnTo>
                  <a:pt x="1957701" y="623370"/>
                </a:lnTo>
                <a:lnTo>
                  <a:pt x="1990071" y="650411"/>
                </a:lnTo>
                <a:lnTo>
                  <a:pt x="2021213" y="677786"/>
                </a:lnTo>
                <a:lnTo>
                  <a:pt x="2051098" y="705477"/>
                </a:lnTo>
                <a:lnTo>
                  <a:pt x="2079695" y="733469"/>
                </a:lnTo>
                <a:lnTo>
                  <a:pt x="2106975" y="761746"/>
                </a:lnTo>
                <a:lnTo>
                  <a:pt x="2132908" y="790292"/>
                </a:lnTo>
                <a:lnTo>
                  <a:pt x="2180611" y="848125"/>
                </a:lnTo>
                <a:lnTo>
                  <a:pt x="2222566" y="906840"/>
                </a:lnTo>
                <a:lnTo>
                  <a:pt x="2258533" y="966306"/>
                </a:lnTo>
                <a:lnTo>
                  <a:pt x="2288272" y="1026396"/>
                </a:lnTo>
                <a:lnTo>
                  <a:pt x="2311543" y="1086980"/>
                </a:lnTo>
                <a:lnTo>
                  <a:pt x="2328108" y="1147930"/>
                </a:lnTo>
                <a:lnTo>
                  <a:pt x="2333801" y="1178501"/>
                </a:lnTo>
                <a:lnTo>
                  <a:pt x="2337727" y="1209116"/>
                </a:lnTo>
              </a:path>
            </a:pathLst>
          </a:custGeom>
          <a:ln w="50292">
            <a:solidFill>
              <a:srgbClr val="6076B4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37643" y="5205971"/>
            <a:ext cx="175895" cy="155575"/>
          </a:xfrm>
          <a:custGeom>
            <a:avLst/>
            <a:gdLst/>
            <a:ahLst/>
            <a:cxnLst/>
            <a:rect l="l" t="t" r="r" b="b"/>
            <a:pathLst>
              <a:path w="175895" h="155575">
                <a:moveTo>
                  <a:pt x="175806" y="0"/>
                </a:moveTo>
                <a:lnTo>
                  <a:pt x="95389" y="155054"/>
                </a:lnTo>
                <a:lnTo>
                  <a:pt x="0" y="8724"/>
                </a:lnTo>
              </a:path>
            </a:pathLst>
          </a:custGeom>
          <a:ln w="50292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47588" y="4311395"/>
            <a:ext cx="1450847" cy="14965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15405" y="4330446"/>
            <a:ext cx="1062355" cy="1250950"/>
          </a:xfrm>
          <a:custGeom>
            <a:avLst/>
            <a:gdLst/>
            <a:ahLst/>
            <a:cxnLst/>
            <a:rect l="l" t="t" r="r" b="b"/>
            <a:pathLst>
              <a:path w="1062354" h="1250950">
                <a:moveTo>
                  <a:pt x="0" y="0"/>
                </a:moveTo>
                <a:lnTo>
                  <a:pt x="1056" y="46201"/>
                </a:lnTo>
                <a:lnTo>
                  <a:pt x="4191" y="92347"/>
                </a:lnTo>
                <a:lnTo>
                  <a:pt x="9352" y="138382"/>
                </a:lnTo>
                <a:lnTo>
                  <a:pt x="16487" y="184252"/>
                </a:lnTo>
                <a:lnTo>
                  <a:pt x="25544" y="229901"/>
                </a:lnTo>
                <a:lnTo>
                  <a:pt x="36471" y="275274"/>
                </a:lnTo>
                <a:lnTo>
                  <a:pt x="49215" y="320315"/>
                </a:lnTo>
                <a:lnTo>
                  <a:pt x="63726" y="364970"/>
                </a:lnTo>
                <a:lnTo>
                  <a:pt x="79950" y="409182"/>
                </a:lnTo>
                <a:lnTo>
                  <a:pt x="97836" y="452898"/>
                </a:lnTo>
                <a:lnTo>
                  <a:pt x="117331" y="496062"/>
                </a:lnTo>
                <a:lnTo>
                  <a:pt x="138384" y="538617"/>
                </a:lnTo>
                <a:lnTo>
                  <a:pt x="160942" y="580510"/>
                </a:lnTo>
                <a:lnTo>
                  <a:pt x="184954" y="621685"/>
                </a:lnTo>
                <a:lnTo>
                  <a:pt x="210366" y="662087"/>
                </a:lnTo>
                <a:lnTo>
                  <a:pt x="237128" y="701660"/>
                </a:lnTo>
                <a:lnTo>
                  <a:pt x="265187" y="740349"/>
                </a:lnTo>
                <a:lnTo>
                  <a:pt x="294491" y="778099"/>
                </a:lnTo>
                <a:lnTo>
                  <a:pt x="324988" y="814855"/>
                </a:lnTo>
                <a:lnTo>
                  <a:pt x="356625" y="850562"/>
                </a:lnTo>
                <a:lnTo>
                  <a:pt x="389352" y="885163"/>
                </a:lnTo>
                <a:lnTo>
                  <a:pt x="423114" y="918605"/>
                </a:lnTo>
                <a:lnTo>
                  <a:pt x="457862" y="950831"/>
                </a:lnTo>
                <a:lnTo>
                  <a:pt x="493542" y="981787"/>
                </a:lnTo>
                <a:lnTo>
                  <a:pt x="530102" y="1011418"/>
                </a:lnTo>
                <a:lnTo>
                  <a:pt x="567491" y="1039667"/>
                </a:lnTo>
                <a:lnTo>
                  <a:pt x="605656" y="1066480"/>
                </a:lnTo>
                <a:lnTo>
                  <a:pt x="644545" y="1091801"/>
                </a:lnTo>
                <a:lnTo>
                  <a:pt x="684106" y="1115576"/>
                </a:lnTo>
                <a:lnTo>
                  <a:pt x="724288" y="1137749"/>
                </a:lnTo>
                <a:lnTo>
                  <a:pt x="765037" y="1158265"/>
                </a:lnTo>
                <a:lnTo>
                  <a:pt x="806302" y="1177069"/>
                </a:lnTo>
                <a:lnTo>
                  <a:pt x="848031" y="1194104"/>
                </a:lnTo>
                <a:lnTo>
                  <a:pt x="890171" y="1209317"/>
                </a:lnTo>
                <a:lnTo>
                  <a:pt x="932671" y="1222652"/>
                </a:lnTo>
                <a:lnTo>
                  <a:pt x="975479" y="1234053"/>
                </a:lnTo>
                <a:lnTo>
                  <a:pt x="1018542" y="1243466"/>
                </a:lnTo>
                <a:lnTo>
                  <a:pt x="1061808" y="1250835"/>
                </a:lnTo>
              </a:path>
            </a:pathLst>
          </a:custGeom>
          <a:ln w="50291">
            <a:solidFill>
              <a:srgbClr val="E684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47530" y="5504276"/>
            <a:ext cx="156210" cy="150495"/>
          </a:xfrm>
          <a:custGeom>
            <a:avLst/>
            <a:gdLst/>
            <a:ahLst/>
            <a:cxnLst/>
            <a:rect l="l" t="t" r="r" b="b"/>
            <a:pathLst>
              <a:path w="156209" h="150495">
                <a:moveTo>
                  <a:pt x="11074" y="0"/>
                </a:moveTo>
                <a:lnTo>
                  <a:pt x="0" y="150469"/>
                </a:lnTo>
                <a:lnTo>
                  <a:pt x="156006" y="86309"/>
                </a:lnTo>
                <a:lnTo>
                  <a:pt x="11074" y="0"/>
                </a:lnTo>
                <a:close/>
              </a:path>
            </a:pathLst>
          </a:custGeom>
          <a:solidFill>
            <a:srgbClr val="E684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115668" y="5847577"/>
            <a:ext cx="10077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F5897"/>
                </a:solidFill>
                <a:latin typeface="Palatino Linotype"/>
                <a:cs typeface="Palatino Linotype"/>
              </a:rPr>
              <a:t>for </a:t>
            </a:r>
            <a:r>
              <a:rPr dirty="0" sz="1600" b="1">
                <a:solidFill>
                  <a:srgbClr val="2F5897"/>
                </a:solidFill>
                <a:latin typeface="Palatino Linotype"/>
                <a:cs typeface="Palatino Linotype"/>
              </a:rPr>
              <a:t>every</a:t>
            </a:r>
            <a:r>
              <a:rPr dirty="0" sz="1600" spc="-85" b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2F5897"/>
                </a:solidFill>
                <a:latin typeface="Palatino Linotype"/>
                <a:cs typeface="Palatino Linotype"/>
              </a:rPr>
              <a:t>x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60713" y="5066402"/>
            <a:ext cx="786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0000"/>
                </a:solidFill>
                <a:latin typeface="Palatino Linotype"/>
                <a:cs typeface="Palatino Linotype"/>
              </a:rPr>
              <a:t>k-1</a:t>
            </a:r>
            <a:r>
              <a:rPr dirty="0" sz="1600" spc="-6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path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90933" y="5177883"/>
            <a:ext cx="594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1</a:t>
            </a:r>
            <a:r>
              <a:rPr dirty="0" sz="1600" spc="-7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path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2365" y="3903153"/>
            <a:ext cx="617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k</a:t>
            </a:r>
            <a:r>
              <a:rPr dirty="0" sz="1600" spc="-7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600" spc="-5" b="1">
                <a:solidFill>
                  <a:srgbClr val="FF0000"/>
                </a:solidFill>
                <a:latin typeface="Palatino Linotype"/>
                <a:cs typeface="Palatino Linotype"/>
              </a:rPr>
              <a:t>path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6551" y="3692652"/>
            <a:ext cx="4330065" cy="2598420"/>
          </a:xfrm>
          <a:prstGeom prst="rect">
            <a:avLst/>
          </a:prstGeom>
          <a:ln w="9144">
            <a:solidFill>
              <a:srgbClr val="2F589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r" marR="621665">
              <a:lnSpc>
                <a:spcPct val="100000"/>
              </a:lnSpc>
            </a:pPr>
            <a:r>
              <a:rPr dirty="0" sz="2000" spc="5" b="1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z="2000" spc="-5" b="1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dirty="0" sz="2000" b="1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baseline="25641" sz="1950" spc="22" b="1">
                <a:solidFill>
                  <a:srgbClr val="FF0000"/>
                </a:solidFill>
                <a:latin typeface="Bookman Old Style"/>
                <a:cs typeface="Bookman Old Style"/>
              </a:rPr>
              <a:t>4</a:t>
            </a:r>
            <a:r>
              <a:rPr dirty="0" sz="2000" b="1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67755" y="3922776"/>
            <a:ext cx="495299" cy="495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666232" y="3921264"/>
            <a:ext cx="496823" cy="5653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35573" y="39707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758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35573" y="3970782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179832"/>
                </a:moveTo>
                <a:lnTo>
                  <a:pt x="6424" y="132027"/>
                </a:lnTo>
                <a:lnTo>
                  <a:pt x="24553" y="89069"/>
                </a:lnTo>
                <a:lnTo>
                  <a:pt x="52673" y="52673"/>
                </a:lnTo>
                <a:lnTo>
                  <a:pt x="89069" y="24553"/>
                </a:lnTo>
                <a:lnTo>
                  <a:pt x="132027" y="6424"/>
                </a:lnTo>
                <a:lnTo>
                  <a:pt x="179832" y="0"/>
                </a:lnTo>
                <a:lnTo>
                  <a:pt x="227636" y="6424"/>
                </a:lnTo>
                <a:lnTo>
                  <a:pt x="270594" y="24553"/>
                </a:lnTo>
                <a:lnTo>
                  <a:pt x="306990" y="52673"/>
                </a:lnTo>
                <a:lnTo>
                  <a:pt x="335110" y="89069"/>
                </a:lnTo>
                <a:lnTo>
                  <a:pt x="353239" y="132027"/>
                </a:lnTo>
                <a:lnTo>
                  <a:pt x="359664" y="179832"/>
                </a:lnTo>
                <a:lnTo>
                  <a:pt x="353239" y="227636"/>
                </a:lnTo>
                <a:lnTo>
                  <a:pt x="335110" y="270594"/>
                </a:lnTo>
                <a:lnTo>
                  <a:pt x="306990" y="306990"/>
                </a:lnTo>
                <a:lnTo>
                  <a:pt x="270594" y="335110"/>
                </a:lnTo>
                <a:lnTo>
                  <a:pt x="227636" y="353239"/>
                </a:lnTo>
                <a:lnTo>
                  <a:pt x="179832" y="359664"/>
                </a:lnTo>
                <a:lnTo>
                  <a:pt x="132027" y="353239"/>
                </a:lnTo>
                <a:lnTo>
                  <a:pt x="89069" y="335110"/>
                </a:lnTo>
                <a:lnTo>
                  <a:pt x="52673" y="306990"/>
                </a:lnTo>
                <a:lnTo>
                  <a:pt x="24553" y="270594"/>
                </a:lnTo>
                <a:lnTo>
                  <a:pt x="6424" y="227636"/>
                </a:lnTo>
                <a:lnTo>
                  <a:pt x="0" y="179832"/>
                </a:lnTo>
                <a:close/>
              </a:path>
            </a:pathLst>
          </a:custGeom>
          <a:ln w="502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833446" y="3985200"/>
            <a:ext cx="16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" y="384047"/>
            <a:ext cx="24170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8787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0572" y="384047"/>
            <a:ext cx="328574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7279" y="384047"/>
            <a:ext cx="373684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7794" y="532767"/>
            <a:ext cx="73463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Floyd-Warshall</a:t>
            </a:r>
            <a:r>
              <a:rPr dirty="0" spc="-40"/>
              <a:t> </a:t>
            </a:r>
            <a:r>
              <a:rPr dirty="0" spc="-5"/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790469"/>
            <a:ext cx="2113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Basic</a:t>
            </a:r>
            <a:r>
              <a:rPr dirty="0" sz="30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idea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533669"/>
            <a:ext cx="31292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Smart</a:t>
            </a:r>
            <a:r>
              <a:rPr dirty="0" sz="3000" spc="-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resursion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0324" y="2787408"/>
            <a:ext cx="5526023" cy="13792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65376" y="2822448"/>
            <a:ext cx="5401043" cy="1254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60804" y="2817876"/>
            <a:ext cx="5410200" cy="1263650"/>
          </a:xfrm>
          <a:custGeom>
            <a:avLst/>
            <a:gdLst/>
            <a:ahLst/>
            <a:cxnLst/>
            <a:rect l="l" t="t" r="r" b="b"/>
            <a:pathLst>
              <a:path w="5410200" h="1263650">
                <a:moveTo>
                  <a:pt x="0" y="0"/>
                </a:moveTo>
                <a:lnTo>
                  <a:pt x="5410200" y="0"/>
                </a:lnTo>
                <a:lnTo>
                  <a:pt x="5410200" y="1263396"/>
                </a:lnTo>
                <a:lnTo>
                  <a:pt x="0" y="126339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30324" y="5452871"/>
            <a:ext cx="5526023" cy="6583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65376" y="5487923"/>
            <a:ext cx="5401055" cy="5333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60804" y="5483352"/>
            <a:ext cx="5410200" cy="542925"/>
          </a:xfrm>
          <a:custGeom>
            <a:avLst/>
            <a:gdLst/>
            <a:ahLst/>
            <a:cxnLst/>
            <a:rect l="l" t="t" r="r" b="b"/>
            <a:pathLst>
              <a:path w="5410200" h="542925">
                <a:moveTo>
                  <a:pt x="0" y="0"/>
                </a:moveTo>
                <a:lnTo>
                  <a:pt x="5410200" y="0"/>
                </a:lnTo>
                <a:lnTo>
                  <a:pt x="5410200" y="542544"/>
                </a:lnTo>
                <a:lnTo>
                  <a:pt x="0" y="542544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2F58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824" y="384047"/>
            <a:ext cx="241705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87879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0572" y="384047"/>
            <a:ext cx="328574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07279" y="384047"/>
            <a:ext cx="3736847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7794" y="532767"/>
            <a:ext cx="73463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Floyd-Warhsall</a:t>
            </a:r>
            <a:r>
              <a:rPr dirty="0" spc="-40"/>
              <a:t> </a:t>
            </a:r>
            <a:r>
              <a:rPr dirty="0" spc="-5"/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790469"/>
            <a:ext cx="47656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Basic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(3-dimensional)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145048"/>
            <a:ext cx="55683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Improved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DP</a:t>
            </a:r>
            <a:r>
              <a:rPr dirty="0" sz="30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(2-dimensional)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36520" y="2321064"/>
            <a:ext cx="3904487" cy="186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71572" y="2356104"/>
            <a:ext cx="3779519" cy="17388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37104" y="4689360"/>
            <a:ext cx="3724643" cy="1840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72155" y="4724400"/>
            <a:ext cx="3599687" cy="17160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67583" y="4719828"/>
            <a:ext cx="3609340" cy="1725295"/>
          </a:xfrm>
          <a:prstGeom prst="rect">
            <a:avLst/>
          </a:prstGeom>
          <a:ln w="9144">
            <a:solidFill>
              <a:srgbClr val="2F5897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algn="r" marR="340360">
              <a:lnSpc>
                <a:spcPct val="100000"/>
              </a:lnSpc>
            </a:pPr>
            <a:r>
              <a:rPr dirty="0" sz="2000" spc="5" b="1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z="2000" spc="-5" b="1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dirty="0" sz="2000" b="1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baseline="25641" sz="1950" spc="22" b="1">
                <a:solidFill>
                  <a:srgbClr val="FF0000"/>
                </a:solidFill>
                <a:latin typeface="Bookman Old Style"/>
                <a:cs typeface="Bookman Old Style"/>
              </a:rPr>
              <a:t>3</a:t>
            </a:r>
            <a:r>
              <a:rPr dirty="0" sz="2000" b="1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0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2667000" y="2351532"/>
            <a:ext cx="3789045" cy="1748155"/>
          </a:xfrm>
          <a:prstGeom prst="rect">
            <a:avLst/>
          </a:prstGeom>
          <a:ln w="9144">
            <a:solidFill>
              <a:srgbClr val="2F5897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algn="r" marR="433070">
              <a:lnSpc>
                <a:spcPct val="100000"/>
              </a:lnSpc>
              <a:spcBef>
                <a:spcPts val="455"/>
              </a:spcBef>
            </a:pPr>
            <a:r>
              <a:rPr dirty="0" sz="2000" spc="5" b="1">
                <a:solidFill>
                  <a:srgbClr val="FF0000"/>
                </a:solidFill>
                <a:latin typeface="Bookman Old Style"/>
                <a:cs typeface="Bookman Old Style"/>
              </a:rPr>
              <a:t>O</a:t>
            </a:r>
            <a:r>
              <a:rPr dirty="0" sz="2000" spc="-5" b="1">
                <a:solidFill>
                  <a:srgbClr val="FF0000"/>
                </a:solidFill>
                <a:latin typeface="Bookman Old Style"/>
                <a:cs typeface="Bookman Old Style"/>
              </a:rPr>
              <a:t>(</a:t>
            </a:r>
            <a:r>
              <a:rPr dirty="0" sz="2000" b="1">
                <a:solidFill>
                  <a:srgbClr val="FF0000"/>
                </a:solidFill>
                <a:latin typeface="Bookman Old Style"/>
                <a:cs typeface="Bookman Old Style"/>
              </a:rPr>
              <a:t>n</a:t>
            </a:r>
            <a:r>
              <a:rPr dirty="0" baseline="25641" sz="1950" spc="22" b="1">
                <a:solidFill>
                  <a:srgbClr val="FF0000"/>
                </a:solidFill>
                <a:latin typeface="Bookman Old Style"/>
                <a:cs typeface="Bookman Old Style"/>
              </a:rPr>
              <a:t>3</a:t>
            </a:r>
            <a:r>
              <a:rPr dirty="0" sz="2000" b="1">
                <a:solidFill>
                  <a:srgbClr val="FF0000"/>
                </a:solidFill>
                <a:latin typeface="Bookman Old Style"/>
                <a:cs typeface="Bookman Old Style"/>
              </a:rPr>
              <a:t>)</a:t>
            </a:r>
            <a:endParaRPr sz="20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 spd="med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9048" y="384047"/>
            <a:ext cx="45628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9986" y="532767"/>
            <a:ext cx="37623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Edit</a:t>
            </a:r>
            <a:r>
              <a:rPr dirty="0" spc="-45"/>
              <a:t> </a:t>
            </a:r>
            <a:r>
              <a:rPr dirty="0" spc="-5"/>
              <a:t>Distance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4332605" cy="23799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80" b="1">
                <a:solidFill>
                  <a:srgbClr val="3E3E3E"/>
                </a:solidFill>
                <a:latin typeface="Palatino Linotype"/>
                <a:cs typeface="Palatino Linotype"/>
              </a:rPr>
              <a:t>You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edit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word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Insert, delete,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replacement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Edit distance</a:t>
            </a:r>
            <a:endParaRPr sz="3000">
              <a:latin typeface="Palatino Linotype"/>
              <a:cs typeface="Palatino Linotype"/>
            </a:endParaRPr>
          </a:p>
          <a:p>
            <a:pPr lvl="1" marL="756285" marR="712470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Minimum number of  edit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032273"/>
            <a:ext cx="3237865" cy="175831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8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Given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strings,  compute the edit  distance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05829" y="3477259"/>
            <a:ext cx="1881990" cy="550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94386" y="4368100"/>
            <a:ext cx="515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4</a:t>
            </a:r>
            <a:r>
              <a:rPr dirty="0" sz="1800" spc="-9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op: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6842" y="4805640"/>
            <a:ext cx="5156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3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op: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3266" y="4119040"/>
            <a:ext cx="1918335" cy="98679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876300" algn="l"/>
              </a:tabLst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R	R I</a:t>
            </a:r>
            <a:r>
              <a:rPr dirty="0" sz="2400" spc="-6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endParaRPr sz="24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latin typeface="Palatino Linotype"/>
                <a:cs typeface="Palatino Linotype"/>
              </a:rPr>
              <a:t>not </a:t>
            </a:r>
            <a:r>
              <a:rPr dirty="0" sz="1800">
                <a:latin typeface="Palatino Linotype"/>
                <a:cs typeface="Palatino Linotype"/>
              </a:rPr>
              <a:t>possible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5788" y="2453548"/>
            <a:ext cx="1822784" cy="873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75576" y="3128962"/>
            <a:ext cx="1588007" cy="1461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94804" y="2473452"/>
            <a:ext cx="1752599" cy="804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94804" y="2473451"/>
            <a:ext cx="1752600" cy="804545"/>
          </a:xfrm>
          <a:custGeom>
            <a:avLst/>
            <a:gdLst/>
            <a:ahLst/>
            <a:cxnLst/>
            <a:rect l="l" t="t" r="r" b="b"/>
            <a:pathLst>
              <a:path w="1752600" h="804545">
                <a:moveTo>
                  <a:pt x="0" y="0"/>
                </a:moveTo>
                <a:lnTo>
                  <a:pt x="292100" y="0"/>
                </a:lnTo>
                <a:lnTo>
                  <a:pt x="730250" y="0"/>
                </a:lnTo>
                <a:lnTo>
                  <a:pt x="1752600" y="0"/>
                </a:lnTo>
                <a:lnTo>
                  <a:pt x="1752600" y="382270"/>
                </a:lnTo>
                <a:lnTo>
                  <a:pt x="1752600" y="546100"/>
                </a:lnTo>
                <a:lnTo>
                  <a:pt x="1752600" y="655320"/>
                </a:lnTo>
                <a:lnTo>
                  <a:pt x="730250" y="655320"/>
                </a:lnTo>
                <a:lnTo>
                  <a:pt x="157010" y="804202"/>
                </a:lnTo>
                <a:lnTo>
                  <a:pt x="292100" y="655320"/>
                </a:lnTo>
                <a:lnTo>
                  <a:pt x="0" y="655320"/>
                </a:lnTo>
                <a:lnTo>
                  <a:pt x="0" y="546100"/>
                </a:lnTo>
                <a:lnTo>
                  <a:pt x="0" y="38227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727D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42724" y="2498599"/>
            <a:ext cx="12541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81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The </a:t>
            </a:r>
            <a:r>
              <a:rPr dirty="0" sz="1800">
                <a:latin typeface="Palatino Linotype"/>
                <a:cs typeface="Palatino Linotype"/>
              </a:rPr>
              <a:t>edit  distance is</a:t>
            </a:r>
            <a:r>
              <a:rPr dirty="0" sz="1800" spc="-120">
                <a:latin typeface="Palatino Linotype"/>
                <a:cs typeface="Palatino Linotype"/>
              </a:rPr>
              <a:t> </a:t>
            </a:r>
            <a:r>
              <a:rPr dirty="0" sz="1800">
                <a:solidFill>
                  <a:srgbClr val="FF0000"/>
                </a:solidFill>
                <a:latin typeface="Palatino Linotype"/>
                <a:cs typeface="Palatino Linotype"/>
              </a:rPr>
              <a:t>4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med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5392" y="384047"/>
            <a:ext cx="363169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6362" y="532767"/>
            <a:ext cx="28314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Recursion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(LADA),</a:t>
            </a:r>
            <a:r>
              <a:rPr dirty="0" spc="-50"/>
              <a:t> </a:t>
            </a:r>
            <a:r>
              <a:rPr dirty="0"/>
              <a:t>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2015/5/26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125470" cy="14655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r>
              <a:rPr dirty="0" sz="30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1.1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Insert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1.2: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dual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r>
              <a:rPr dirty="0" sz="2400" spc="-8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346473"/>
            <a:ext cx="1774825" cy="146558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r>
              <a:rPr dirty="0" sz="3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2.1</a:t>
            </a:r>
            <a:r>
              <a:rPr dirty="0" sz="2400" spc="-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a=a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2.2</a:t>
            </a:r>
            <a:r>
              <a:rPr dirty="0" sz="2400" spc="-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>
                <a:solidFill>
                  <a:srgbClr val="3E3E3E"/>
                </a:solidFill>
                <a:latin typeface="Cambria Math"/>
                <a:cs typeface="Cambria Math"/>
              </a:rPr>
              <a:t>≠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8884" y="2634995"/>
            <a:ext cx="1986280" cy="32321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algn="ctr" marR="372745">
              <a:lnSpc>
                <a:spcPct val="100000"/>
              </a:lnSpc>
              <a:spcBef>
                <a:spcPts val="170"/>
              </a:spcBef>
            </a:pPr>
            <a:r>
              <a:rPr dirty="0" sz="1800">
                <a:latin typeface="Palatino Linotype"/>
                <a:cs typeface="Palatino Linotype"/>
              </a:rPr>
              <a:t>B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4311" y="2111547"/>
            <a:ext cx="1953895" cy="3454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736600">
              <a:lnSpc>
                <a:spcPct val="100000"/>
              </a:lnSpc>
              <a:spcBef>
                <a:spcPts val="195"/>
              </a:spcBef>
              <a:tabLst>
                <a:tab pos="1777364" algn="l"/>
              </a:tabLst>
            </a:pPr>
            <a:r>
              <a:rPr dirty="0" sz="1800">
                <a:latin typeface="Palatino Linotype"/>
                <a:cs typeface="Palatino Linotype"/>
              </a:rPr>
              <a:t>A	</a:t>
            </a:r>
            <a:r>
              <a:rPr dirty="0" baseline="3086" sz="2700">
                <a:latin typeface="Cambria Math"/>
                <a:cs typeface="Cambria Math"/>
              </a:rPr>
              <a:t>×</a:t>
            </a:r>
            <a:endParaRPr baseline="3086" sz="27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9740" y="3599688"/>
            <a:ext cx="1656714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Palatino Linotype"/>
                <a:cs typeface="Palatino Linotype"/>
              </a:rPr>
              <a:t>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4311" y="4101084"/>
            <a:ext cx="1652270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R="38100">
              <a:lnSpc>
                <a:spcPct val="100000"/>
              </a:lnSpc>
              <a:spcBef>
                <a:spcPts val="180"/>
              </a:spcBef>
            </a:pPr>
            <a:r>
              <a:rPr dirty="0" sz="1800">
                <a:latin typeface="Palatino Linotype"/>
                <a:cs typeface="Palatino Linotype"/>
              </a:rPr>
              <a:t>B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7768" y="3599688"/>
            <a:ext cx="320040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7768" y="4116323"/>
            <a:ext cx="320040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Palatino Linotype"/>
                <a:cs typeface="Palatino Linotype"/>
              </a:rPr>
              <a:t>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9740" y="5027676"/>
            <a:ext cx="1656714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Palatino Linotype"/>
                <a:cs typeface="Palatino Linotype"/>
              </a:rPr>
              <a:t>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4311" y="5529071"/>
            <a:ext cx="1652270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R="38100">
              <a:lnSpc>
                <a:spcPct val="100000"/>
              </a:lnSpc>
              <a:spcBef>
                <a:spcPts val="180"/>
              </a:spcBef>
            </a:pPr>
            <a:r>
              <a:rPr dirty="0" sz="1800">
                <a:latin typeface="Palatino Linotype"/>
                <a:cs typeface="Palatino Linotype"/>
              </a:rPr>
              <a:t>B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7768" y="5027676"/>
            <a:ext cx="320040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7768" y="5544311"/>
            <a:ext cx="320040" cy="3251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55"/>
              </a:spcBef>
            </a:pPr>
            <a:r>
              <a:rPr dirty="0" sz="1800">
                <a:latin typeface="Palatino Linotype"/>
                <a:cs typeface="Palatino Linotype"/>
              </a:rPr>
              <a:t>b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9877" y="1803256"/>
            <a:ext cx="679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Case</a:t>
            </a:r>
            <a:r>
              <a:rPr dirty="0" sz="1800" spc="-9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59877" y="3433174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Case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3.1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4391" y="4825119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Case</a:t>
            </a:r>
            <a:r>
              <a:rPr dirty="0" sz="1800" spc="-8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3.2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Introduction to Algorithm Design and Analysis</dc:title>
  <dcterms:created xsi:type="dcterms:W3CDTF">2019-09-27T15:31:28Z</dcterms:created>
  <dcterms:modified xsi:type="dcterms:W3CDTF">2019-09-27T15:31:28Z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2015-05-26T00:00:00Z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