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 autoAdjust="0"/>
    <p:restoredTop sz="94660"/>
  </p:normalViewPr>
  <p:slideViewPr>
    <p:cSldViewPr>
      <p:cViewPr varScale="1">
        <p:scale>
          <a:sx n="81" d="100"/>
          <a:sy n="81" d="100"/>
        </p:scale>
        <p:origin x="114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14628" y="384047"/>
            <a:ext cx="671321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1342" y="112800"/>
            <a:ext cx="6961314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4446" y="2084704"/>
            <a:ext cx="5751830" cy="1928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2571" y="6561943"/>
            <a:ext cx="37699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9958" y="6577074"/>
            <a:ext cx="20320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://cs.nju.edu.cn/yuhua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60.png"/><Relationship Id="rId9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hyperlink" Target="http://cs.nju.edu.cn/yuhuang" TargetMode="Externa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uhuang@nju.edu.cn" TargetMode="Externa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Introduction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-5" dirty="0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sz="4800" b="1" i="1" spc="-25" dirty="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sz="4800" b="1" i="1" spc="-5" dirty="0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425" dirty="0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sz="2400" b="1" i="1" spc="17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b="1" i="1" spc="375" dirty="0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sz="1800" spc="-5" dirty="0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sz="18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sz="1800" dirty="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sz="18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sz="18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sz="1800" spc="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65520" y="3589020"/>
            <a:ext cx="1054595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2823" y="3589019"/>
            <a:ext cx="2467355" cy="870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15811" y="3681083"/>
            <a:ext cx="2493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F5897"/>
                </a:solidFill>
                <a:latin typeface="Calibri"/>
                <a:cs typeface="Calibri"/>
              </a:rPr>
              <a:t>[2]</a:t>
            </a:r>
            <a:r>
              <a:rPr sz="3000" b="1" spc="-75" dirty="0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F5897"/>
                </a:solidFill>
                <a:latin typeface="Calibri"/>
                <a:cs typeface="Calibri"/>
              </a:rPr>
              <a:t>Asymptotics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7144" y="384047"/>
            <a:ext cx="222808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59223" y="384047"/>
            <a:ext cx="131978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2999" y="384047"/>
            <a:ext cx="113080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8081" y="532767"/>
            <a:ext cx="2226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“Big</a:t>
            </a:r>
            <a:r>
              <a:rPr spc="-75" dirty="0"/>
              <a:t> </a:t>
            </a:r>
            <a:r>
              <a:rPr spc="-5" dirty="0"/>
              <a:t>Ω”</a:t>
            </a:r>
          </a:p>
        </p:txBody>
      </p:sp>
      <p:sp>
        <p:nvSpPr>
          <p:cNvPr id="6" name="object 6"/>
          <p:cNvSpPr/>
          <p:nvPr/>
        </p:nvSpPr>
        <p:spPr>
          <a:xfrm>
            <a:off x="4693883" y="1901631"/>
            <a:ext cx="1031875" cy="353060"/>
          </a:xfrm>
          <a:custGeom>
            <a:avLst/>
            <a:gdLst/>
            <a:ahLst/>
            <a:cxnLst/>
            <a:rect l="l" t="t" r="r" b="b"/>
            <a:pathLst>
              <a:path w="1031875" h="353060">
                <a:moveTo>
                  <a:pt x="918908" y="0"/>
                </a:moveTo>
                <a:lnTo>
                  <a:pt x="913879" y="14325"/>
                </a:lnTo>
                <a:lnTo>
                  <a:pt x="934310" y="23191"/>
                </a:lnTo>
                <a:lnTo>
                  <a:pt x="951880" y="35463"/>
                </a:lnTo>
                <a:lnTo>
                  <a:pt x="978433" y="70231"/>
                </a:lnTo>
                <a:lnTo>
                  <a:pt x="994063" y="117130"/>
                </a:lnTo>
                <a:lnTo>
                  <a:pt x="999274" y="174688"/>
                </a:lnTo>
                <a:lnTo>
                  <a:pt x="997966" y="205814"/>
                </a:lnTo>
                <a:lnTo>
                  <a:pt x="987502" y="259483"/>
                </a:lnTo>
                <a:lnTo>
                  <a:pt x="966505" y="301400"/>
                </a:lnTo>
                <a:lnTo>
                  <a:pt x="934549" y="329675"/>
                </a:lnTo>
                <a:lnTo>
                  <a:pt x="914438" y="338582"/>
                </a:lnTo>
                <a:lnTo>
                  <a:pt x="918908" y="352907"/>
                </a:lnTo>
                <a:lnTo>
                  <a:pt x="967044" y="330325"/>
                </a:lnTo>
                <a:lnTo>
                  <a:pt x="1002436" y="291236"/>
                </a:lnTo>
                <a:lnTo>
                  <a:pt x="1024204" y="238894"/>
                </a:lnTo>
                <a:lnTo>
                  <a:pt x="1031455" y="176542"/>
                </a:lnTo>
                <a:lnTo>
                  <a:pt x="1029636" y="144193"/>
                </a:lnTo>
                <a:lnTo>
                  <a:pt x="1015082" y="86852"/>
                </a:lnTo>
                <a:lnTo>
                  <a:pt x="986216" y="40165"/>
                </a:lnTo>
                <a:lnTo>
                  <a:pt x="944497" y="9237"/>
                </a:lnTo>
                <a:lnTo>
                  <a:pt x="918908" y="0"/>
                </a:lnTo>
                <a:close/>
              </a:path>
              <a:path w="1031875" h="353060">
                <a:moveTo>
                  <a:pt x="112547" y="0"/>
                </a:moveTo>
                <a:lnTo>
                  <a:pt x="64522" y="22625"/>
                </a:lnTo>
                <a:lnTo>
                  <a:pt x="29108" y="61861"/>
                </a:lnTo>
                <a:lnTo>
                  <a:pt x="7277" y="114296"/>
                </a:lnTo>
                <a:lnTo>
                  <a:pt x="0" y="176542"/>
                </a:lnTo>
                <a:lnTo>
                  <a:pt x="1812" y="208970"/>
                </a:lnTo>
                <a:lnTo>
                  <a:pt x="16319" y="266316"/>
                </a:lnTo>
                <a:lnTo>
                  <a:pt x="45121" y="312843"/>
                </a:lnTo>
                <a:lnTo>
                  <a:pt x="86887" y="343680"/>
                </a:lnTo>
                <a:lnTo>
                  <a:pt x="112547" y="352907"/>
                </a:lnTo>
                <a:lnTo>
                  <a:pt x="117005" y="338582"/>
                </a:lnTo>
                <a:lnTo>
                  <a:pt x="96900" y="329675"/>
                </a:lnTo>
                <a:lnTo>
                  <a:pt x="79548" y="317282"/>
                </a:lnTo>
                <a:lnTo>
                  <a:pt x="53111" y="282028"/>
                </a:lnTo>
                <a:lnTo>
                  <a:pt x="37412" y="234078"/>
                </a:lnTo>
                <a:lnTo>
                  <a:pt x="32181" y="174688"/>
                </a:lnTo>
                <a:lnTo>
                  <a:pt x="33489" y="144577"/>
                </a:lnTo>
                <a:lnTo>
                  <a:pt x="43952" y="92347"/>
                </a:lnTo>
                <a:lnTo>
                  <a:pt x="64984" y="51142"/>
                </a:lnTo>
                <a:lnTo>
                  <a:pt x="97211" y="23191"/>
                </a:lnTo>
                <a:lnTo>
                  <a:pt x="117563" y="14325"/>
                </a:lnTo>
                <a:lnTo>
                  <a:pt x="112547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694838"/>
            <a:ext cx="7851140" cy="32867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  <a:tab pos="428244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Basic idea of </a:t>
            </a:r>
            <a:r>
              <a:rPr sz="3000" spc="-540" dirty="0">
                <a:solidFill>
                  <a:srgbClr val="3E3E3E"/>
                </a:solidFill>
                <a:latin typeface="Cambria Math"/>
                <a:cs typeface="Cambria Math"/>
              </a:rPr>
              <a:t>𝑓𝑓(𝑛𝑛)      </a:t>
            </a:r>
            <a:r>
              <a:rPr sz="3000" spc="-49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∈</a:t>
            </a:r>
            <a:r>
              <a:rPr sz="3000" spc="18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Ω	</a:t>
            </a:r>
            <a:r>
              <a:rPr sz="3000" spc="-580" dirty="0">
                <a:solidFill>
                  <a:srgbClr val="3E3E3E"/>
                </a:solidFill>
                <a:latin typeface="Cambria Math"/>
                <a:cs typeface="Cambria Math"/>
              </a:rPr>
              <a:t>𝑔𝑔(𝑛𝑛)</a:t>
            </a:r>
            <a:endParaRPr sz="3000">
              <a:latin typeface="Cambria Math"/>
              <a:cs typeface="Cambria Math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Dual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“O”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sz="3000" b="1" spc="-505" dirty="0">
                <a:solidFill>
                  <a:srgbClr val="3E3E3E"/>
                </a:solidFill>
                <a:latin typeface="Palatino Linotype"/>
                <a:cs typeface="Palatino Linotype"/>
              </a:rPr>
              <a:t>“</a:t>
            </a:r>
            <a:r>
              <a:rPr sz="3000" spc="-505" dirty="0">
                <a:solidFill>
                  <a:srgbClr val="3E3E3E"/>
                </a:solidFill>
                <a:latin typeface="Cambria Math"/>
                <a:cs typeface="Cambria Math"/>
              </a:rPr>
              <a:t>𝛆𝛆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−</a:t>
            </a:r>
            <a:r>
              <a:rPr sz="3000" spc="4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spc="-765" dirty="0">
                <a:solidFill>
                  <a:srgbClr val="3E3E3E"/>
                </a:solidFill>
                <a:latin typeface="Cambria Math"/>
                <a:cs typeface="Cambria Math"/>
              </a:rPr>
              <a:t>𝑵𝑵</a:t>
            </a:r>
            <a:r>
              <a:rPr sz="3000" b="1" spc="-765" dirty="0">
                <a:solidFill>
                  <a:srgbClr val="3E3E3E"/>
                </a:solidFill>
                <a:latin typeface="Palatino Linotype"/>
                <a:cs typeface="Palatino Linotype"/>
              </a:rPr>
              <a:t>”</a:t>
            </a:r>
            <a:endParaRPr sz="3000">
              <a:latin typeface="Palatino Linotype"/>
              <a:cs typeface="Palatino Linotype"/>
            </a:endParaRPr>
          </a:p>
          <a:p>
            <a:pPr marL="756285" marR="5080" lvl="1" indent="-286385" algn="just">
              <a:lnSpc>
                <a:spcPct val="99600"/>
              </a:lnSpc>
              <a:spcBef>
                <a:spcPts val="67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Giving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400" spc="-5" dirty="0">
                <a:solidFill>
                  <a:srgbClr val="3E3E3E"/>
                </a:solidFill>
                <a:latin typeface="宋体"/>
                <a:cs typeface="宋体"/>
              </a:rPr>
              <a:t>→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spc="-7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, then Ω(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) is the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:N</a:t>
            </a:r>
            <a:r>
              <a:rPr sz="2400" dirty="0">
                <a:solidFill>
                  <a:srgbClr val="3E3E3E"/>
                </a:solidFill>
                <a:latin typeface="宋体"/>
                <a:cs typeface="宋体"/>
              </a:rPr>
              <a:t>→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, such 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that for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some c</a:t>
            </a:r>
            <a:r>
              <a:rPr sz="2400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400" spc="-7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sz="2400" spc="-5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N, 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(n)≥c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(n) for all  n</a:t>
            </a:r>
            <a:r>
              <a:rPr sz="2400" spc="-5" dirty="0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400" spc="-7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endParaRPr sz="2400" baseline="-20833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sz="3000" b="1" spc="-235" dirty="0">
                <a:solidFill>
                  <a:srgbClr val="3E3E3E"/>
                </a:solidFill>
                <a:latin typeface="Palatino Linotype"/>
                <a:cs typeface="Palatino Linotype"/>
              </a:rPr>
              <a:t>“</a:t>
            </a:r>
            <a:r>
              <a:rPr sz="3000" spc="-235" dirty="0">
                <a:solidFill>
                  <a:srgbClr val="3E3E3E"/>
                </a:solidFill>
                <a:latin typeface="Cambria Math"/>
                <a:cs typeface="Cambria Math"/>
              </a:rPr>
              <a:t>𝒍𝒍𝒍𝒍𝒍𝒍</a:t>
            </a:r>
            <a:r>
              <a:rPr sz="3300" spc="-352" baseline="-15151" dirty="0">
                <a:solidFill>
                  <a:srgbClr val="3E3E3E"/>
                </a:solidFill>
                <a:latin typeface="Cambria Math"/>
                <a:cs typeface="Cambria Math"/>
              </a:rPr>
              <a:t>𝒏𝒏→∞</a:t>
            </a:r>
            <a:r>
              <a:rPr sz="3000" b="1" spc="-235" dirty="0">
                <a:solidFill>
                  <a:srgbClr val="3E3E3E"/>
                </a:solidFill>
                <a:latin typeface="Palatino Linotype"/>
                <a:cs typeface="Palatino Linotype"/>
              </a:rPr>
              <a:t>”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2857" y="5262476"/>
            <a:ext cx="390525" cy="282575"/>
          </a:xfrm>
          <a:custGeom>
            <a:avLst/>
            <a:gdLst/>
            <a:ahLst/>
            <a:cxnLst/>
            <a:rect l="l" t="t" r="r" b="b"/>
            <a:pathLst>
              <a:path w="390525" h="282575">
                <a:moveTo>
                  <a:pt x="299872" y="0"/>
                </a:moveTo>
                <a:lnTo>
                  <a:pt x="295859" y="11455"/>
                </a:lnTo>
                <a:lnTo>
                  <a:pt x="312201" y="18551"/>
                </a:lnTo>
                <a:lnTo>
                  <a:pt x="326255" y="28371"/>
                </a:lnTo>
                <a:lnTo>
                  <a:pt x="354788" y="73880"/>
                </a:lnTo>
                <a:lnTo>
                  <a:pt x="363118" y="115661"/>
                </a:lnTo>
                <a:lnTo>
                  <a:pt x="364159" y="139750"/>
                </a:lnTo>
                <a:lnTo>
                  <a:pt x="363114" y="164649"/>
                </a:lnTo>
                <a:lnTo>
                  <a:pt x="354746" y="207587"/>
                </a:lnTo>
                <a:lnTo>
                  <a:pt x="326267" y="253828"/>
                </a:lnTo>
                <a:lnTo>
                  <a:pt x="296303" y="270865"/>
                </a:lnTo>
                <a:lnTo>
                  <a:pt x="299872" y="282321"/>
                </a:lnTo>
                <a:lnTo>
                  <a:pt x="338381" y="264263"/>
                </a:lnTo>
                <a:lnTo>
                  <a:pt x="366699" y="232994"/>
                </a:lnTo>
                <a:lnTo>
                  <a:pt x="384108" y="191111"/>
                </a:lnTo>
                <a:lnTo>
                  <a:pt x="389915" y="141236"/>
                </a:lnTo>
                <a:lnTo>
                  <a:pt x="388460" y="115357"/>
                </a:lnTo>
                <a:lnTo>
                  <a:pt x="376815" y="69479"/>
                </a:lnTo>
                <a:lnTo>
                  <a:pt x="353714" y="32129"/>
                </a:lnTo>
                <a:lnTo>
                  <a:pt x="320339" y="7391"/>
                </a:lnTo>
                <a:lnTo>
                  <a:pt x="299872" y="0"/>
                </a:lnTo>
                <a:close/>
              </a:path>
              <a:path w="390525" h="282575">
                <a:moveTo>
                  <a:pt x="90030" y="0"/>
                </a:moveTo>
                <a:lnTo>
                  <a:pt x="51617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3" y="274944"/>
                </a:lnTo>
                <a:lnTo>
                  <a:pt x="90030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0711" y="5403621"/>
            <a:ext cx="485140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0" y="0"/>
                </a:moveTo>
                <a:lnTo>
                  <a:pt x="484632" y="0"/>
                </a:lnTo>
              </a:path>
            </a:pathLst>
          </a:custGeom>
          <a:ln w="1981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09748" y="5408411"/>
            <a:ext cx="10991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25" spc="-270" baseline="-7936" dirty="0">
                <a:solidFill>
                  <a:srgbClr val="3E3E3E"/>
                </a:solidFill>
                <a:latin typeface="Cambria Math"/>
                <a:cs typeface="Cambria Math"/>
              </a:rPr>
              <a:t>𝑛𝑛→∞</a:t>
            </a:r>
            <a:r>
              <a:rPr sz="2625" spc="-104" baseline="-7936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1750" spc="-300" dirty="0">
                <a:solidFill>
                  <a:srgbClr val="3E3E3E"/>
                </a:solidFill>
                <a:latin typeface="Cambria Math"/>
                <a:cs typeface="Cambria Math"/>
              </a:rPr>
              <a:t>𝑔𝑔(𝑛𝑛)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3139" y="5172224"/>
            <a:ext cx="6796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100" algn="l"/>
                <a:tab pos="1888489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48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660" dirty="0">
                <a:solidFill>
                  <a:srgbClr val="3E3E3E"/>
                </a:solidFill>
                <a:latin typeface="Cambria Math"/>
                <a:cs typeface="Cambria Math"/>
              </a:rPr>
              <a:t>𝑓𝑓</a:t>
            </a:r>
            <a:r>
              <a:rPr sz="2400" spc="20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∈ Ω</a:t>
            </a:r>
            <a:r>
              <a:rPr sz="2400" spc="47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735" dirty="0">
                <a:solidFill>
                  <a:srgbClr val="3E3E3E"/>
                </a:solidFill>
                <a:latin typeface="Cambria Math"/>
                <a:cs typeface="Cambria Math"/>
              </a:rPr>
              <a:t>𝑔𝑔	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if	</a:t>
            </a:r>
            <a:r>
              <a:rPr sz="2400" spc="-5" dirty="0">
                <a:solidFill>
                  <a:srgbClr val="3E3E3E"/>
                </a:solidFill>
                <a:latin typeface="Cambria Math"/>
                <a:cs typeface="Cambria Math"/>
              </a:rPr>
              <a:t>lim </a:t>
            </a:r>
            <a:r>
              <a:rPr sz="2625" spc="-419" baseline="44444" dirty="0">
                <a:solidFill>
                  <a:srgbClr val="3E3E3E"/>
                </a:solidFill>
                <a:latin typeface="Cambria Math"/>
                <a:cs typeface="Cambria Math"/>
              </a:rPr>
              <a:t>𝑓𝑓(𝑛𝑛)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= </a:t>
            </a:r>
            <a:r>
              <a:rPr sz="2400" spc="-555" dirty="0">
                <a:solidFill>
                  <a:srgbClr val="3E3E3E"/>
                </a:solidFill>
                <a:latin typeface="Cambria Math"/>
                <a:cs typeface="Cambria Math"/>
              </a:rPr>
              <a:t>𝑐𝑐</a:t>
            </a:r>
            <a:r>
              <a:rPr sz="2400" spc="21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&gt; 0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(the limit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may be</a:t>
            </a:r>
            <a:r>
              <a:rPr sz="2400" spc="13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∞)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9107" y="384047"/>
            <a:ext cx="309676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9867" y="384047"/>
            <a:ext cx="13334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0045" y="532767"/>
            <a:ext cx="2804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775" algn="l"/>
              </a:tabLst>
            </a:pPr>
            <a:r>
              <a:rPr spc="-5" dirty="0"/>
              <a:t>The	Set</a:t>
            </a:r>
            <a:r>
              <a:rPr spc="-65" dirty="0"/>
              <a:t> </a:t>
            </a:r>
            <a:r>
              <a:rPr dirty="0"/>
              <a:t>Θ</a:t>
            </a:r>
          </a:p>
        </p:txBody>
      </p:sp>
      <p:sp>
        <p:nvSpPr>
          <p:cNvPr id="5" name="object 5"/>
          <p:cNvSpPr/>
          <p:nvPr/>
        </p:nvSpPr>
        <p:spPr>
          <a:xfrm>
            <a:off x="4683215" y="1901631"/>
            <a:ext cx="1033144" cy="353060"/>
          </a:xfrm>
          <a:custGeom>
            <a:avLst/>
            <a:gdLst/>
            <a:ahLst/>
            <a:cxnLst/>
            <a:rect l="l" t="t" r="r" b="b"/>
            <a:pathLst>
              <a:path w="1033145" h="353060">
                <a:moveTo>
                  <a:pt x="920432" y="0"/>
                </a:moveTo>
                <a:lnTo>
                  <a:pt x="915403" y="14325"/>
                </a:lnTo>
                <a:lnTo>
                  <a:pt x="935834" y="23191"/>
                </a:lnTo>
                <a:lnTo>
                  <a:pt x="953404" y="35463"/>
                </a:lnTo>
                <a:lnTo>
                  <a:pt x="979957" y="70231"/>
                </a:lnTo>
                <a:lnTo>
                  <a:pt x="995587" y="117130"/>
                </a:lnTo>
                <a:lnTo>
                  <a:pt x="1000798" y="174688"/>
                </a:lnTo>
                <a:lnTo>
                  <a:pt x="999490" y="205814"/>
                </a:lnTo>
                <a:lnTo>
                  <a:pt x="989026" y="259483"/>
                </a:lnTo>
                <a:lnTo>
                  <a:pt x="968029" y="301400"/>
                </a:lnTo>
                <a:lnTo>
                  <a:pt x="936073" y="329675"/>
                </a:lnTo>
                <a:lnTo>
                  <a:pt x="915962" y="338582"/>
                </a:lnTo>
                <a:lnTo>
                  <a:pt x="920432" y="352907"/>
                </a:lnTo>
                <a:lnTo>
                  <a:pt x="968568" y="330325"/>
                </a:lnTo>
                <a:lnTo>
                  <a:pt x="1003960" y="291236"/>
                </a:lnTo>
                <a:lnTo>
                  <a:pt x="1025728" y="238894"/>
                </a:lnTo>
                <a:lnTo>
                  <a:pt x="1032979" y="176542"/>
                </a:lnTo>
                <a:lnTo>
                  <a:pt x="1031160" y="144193"/>
                </a:lnTo>
                <a:lnTo>
                  <a:pt x="1016606" y="86852"/>
                </a:lnTo>
                <a:lnTo>
                  <a:pt x="987740" y="40165"/>
                </a:lnTo>
                <a:lnTo>
                  <a:pt x="946021" y="9237"/>
                </a:lnTo>
                <a:lnTo>
                  <a:pt x="920432" y="0"/>
                </a:lnTo>
                <a:close/>
              </a:path>
              <a:path w="1033145" h="353060">
                <a:moveTo>
                  <a:pt x="112547" y="0"/>
                </a:moveTo>
                <a:lnTo>
                  <a:pt x="64522" y="22625"/>
                </a:lnTo>
                <a:lnTo>
                  <a:pt x="29108" y="61861"/>
                </a:lnTo>
                <a:lnTo>
                  <a:pt x="7277" y="114296"/>
                </a:lnTo>
                <a:lnTo>
                  <a:pt x="0" y="176542"/>
                </a:lnTo>
                <a:lnTo>
                  <a:pt x="1812" y="208970"/>
                </a:lnTo>
                <a:lnTo>
                  <a:pt x="16319" y="266316"/>
                </a:lnTo>
                <a:lnTo>
                  <a:pt x="45121" y="312843"/>
                </a:lnTo>
                <a:lnTo>
                  <a:pt x="86887" y="343680"/>
                </a:lnTo>
                <a:lnTo>
                  <a:pt x="112547" y="352907"/>
                </a:lnTo>
                <a:lnTo>
                  <a:pt x="117005" y="338582"/>
                </a:lnTo>
                <a:lnTo>
                  <a:pt x="96900" y="329675"/>
                </a:lnTo>
                <a:lnTo>
                  <a:pt x="79548" y="317282"/>
                </a:lnTo>
                <a:lnTo>
                  <a:pt x="53111" y="282028"/>
                </a:lnTo>
                <a:lnTo>
                  <a:pt x="37412" y="234078"/>
                </a:lnTo>
                <a:lnTo>
                  <a:pt x="32181" y="174688"/>
                </a:lnTo>
                <a:lnTo>
                  <a:pt x="33489" y="144577"/>
                </a:lnTo>
                <a:lnTo>
                  <a:pt x="43952" y="92347"/>
                </a:lnTo>
                <a:lnTo>
                  <a:pt x="64984" y="51142"/>
                </a:lnTo>
                <a:lnTo>
                  <a:pt x="97211" y="23191"/>
                </a:lnTo>
                <a:lnTo>
                  <a:pt x="117563" y="14325"/>
                </a:lnTo>
                <a:lnTo>
                  <a:pt x="112547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8789" y="2856080"/>
            <a:ext cx="390525" cy="282575"/>
          </a:xfrm>
          <a:custGeom>
            <a:avLst/>
            <a:gdLst/>
            <a:ahLst/>
            <a:cxnLst/>
            <a:rect l="l" t="t" r="r" b="b"/>
            <a:pathLst>
              <a:path w="390525" h="282575">
                <a:moveTo>
                  <a:pt x="299872" y="0"/>
                </a:moveTo>
                <a:lnTo>
                  <a:pt x="295859" y="11455"/>
                </a:lnTo>
                <a:lnTo>
                  <a:pt x="312201" y="18551"/>
                </a:lnTo>
                <a:lnTo>
                  <a:pt x="326255" y="28371"/>
                </a:lnTo>
                <a:lnTo>
                  <a:pt x="354788" y="73880"/>
                </a:lnTo>
                <a:lnTo>
                  <a:pt x="363118" y="115661"/>
                </a:lnTo>
                <a:lnTo>
                  <a:pt x="364159" y="139750"/>
                </a:lnTo>
                <a:lnTo>
                  <a:pt x="363114" y="164649"/>
                </a:lnTo>
                <a:lnTo>
                  <a:pt x="354746" y="207587"/>
                </a:lnTo>
                <a:lnTo>
                  <a:pt x="326267" y="253828"/>
                </a:lnTo>
                <a:lnTo>
                  <a:pt x="296303" y="270865"/>
                </a:lnTo>
                <a:lnTo>
                  <a:pt x="299872" y="282321"/>
                </a:lnTo>
                <a:lnTo>
                  <a:pt x="338381" y="264263"/>
                </a:lnTo>
                <a:lnTo>
                  <a:pt x="366699" y="232994"/>
                </a:lnTo>
                <a:lnTo>
                  <a:pt x="384108" y="191111"/>
                </a:lnTo>
                <a:lnTo>
                  <a:pt x="389915" y="141236"/>
                </a:lnTo>
                <a:lnTo>
                  <a:pt x="388460" y="115357"/>
                </a:lnTo>
                <a:lnTo>
                  <a:pt x="376815" y="69479"/>
                </a:lnTo>
                <a:lnTo>
                  <a:pt x="353714" y="32129"/>
                </a:lnTo>
                <a:lnTo>
                  <a:pt x="320339" y="7391"/>
                </a:lnTo>
                <a:lnTo>
                  <a:pt x="299872" y="0"/>
                </a:lnTo>
                <a:close/>
              </a:path>
              <a:path w="390525" h="282575">
                <a:moveTo>
                  <a:pt x="90030" y="0"/>
                </a:moveTo>
                <a:lnTo>
                  <a:pt x="51617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3" y="274944"/>
                </a:lnTo>
                <a:lnTo>
                  <a:pt x="90030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7917" y="3849728"/>
            <a:ext cx="390525" cy="282575"/>
          </a:xfrm>
          <a:custGeom>
            <a:avLst/>
            <a:gdLst/>
            <a:ahLst/>
            <a:cxnLst/>
            <a:rect l="l" t="t" r="r" b="b"/>
            <a:pathLst>
              <a:path w="390525" h="282575">
                <a:moveTo>
                  <a:pt x="299872" y="0"/>
                </a:moveTo>
                <a:lnTo>
                  <a:pt x="295859" y="11455"/>
                </a:lnTo>
                <a:lnTo>
                  <a:pt x="312201" y="18551"/>
                </a:lnTo>
                <a:lnTo>
                  <a:pt x="326255" y="28371"/>
                </a:lnTo>
                <a:lnTo>
                  <a:pt x="354788" y="73880"/>
                </a:lnTo>
                <a:lnTo>
                  <a:pt x="363118" y="115661"/>
                </a:lnTo>
                <a:lnTo>
                  <a:pt x="364159" y="139750"/>
                </a:lnTo>
                <a:lnTo>
                  <a:pt x="363114" y="164649"/>
                </a:lnTo>
                <a:lnTo>
                  <a:pt x="354746" y="207587"/>
                </a:lnTo>
                <a:lnTo>
                  <a:pt x="326267" y="253828"/>
                </a:lnTo>
                <a:lnTo>
                  <a:pt x="296303" y="270865"/>
                </a:lnTo>
                <a:lnTo>
                  <a:pt x="299872" y="282321"/>
                </a:lnTo>
                <a:lnTo>
                  <a:pt x="338381" y="264263"/>
                </a:lnTo>
                <a:lnTo>
                  <a:pt x="366699" y="232994"/>
                </a:lnTo>
                <a:lnTo>
                  <a:pt x="384108" y="191111"/>
                </a:lnTo>
                <a:lnTo>
                  <a:pt x="389915" y="141236"/>
                </a:lnTo>
                <a:lnTo>
                  <a:pt x="388458" y="115357"/>
                </a:lnTo>
                <a:lnTo>
                  <a:pt x="376810" y="69479"/>
                </a:lnTo>
                <a:lnTo>
                  <a:pt x="353714" y="32129"/>
                </a:lnTo>
                <a:lnTo>
                  <a:pt x="320339" y="7391"/>
                </a:lnTo>
                <a:lnTo>
                  <a:pt x="299872" y="0"/>
                </a:lnTo>
                <a:close/>
              </a:path>
              <a:path w="390525" h="282575">
                <a:moveTo>
                  <a:pt x="90030" y="0"/>
                </a:moveTo>
                <a:lnTo>
                  <a:pt x="51617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3" y="274944"/>
                </a:lnTo>
                <a:lnTo>
                  <a:pt x="90030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692933"/>
            <a:ext cx="7809865" cy="38004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  <a:tab pos="4271645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Basic idea of </a:t>
            </a:r>
            <a:r>
              <a:rPr sz="3000" spc="-540" dirty="0">
                <a:solidFill>
                  <a:srgbClr val="3E3E3E"/>
                </a:solidFill>
                <a:latin typeface="Cambria Math"/>
                <a:cs typeface="Cambria Math"/>
              </a:rPr>
              <a:t>𝑓𝑓(𝑛𝑛)      </a:t>
            </a:r>
            <a:r>
              <a:rPr sz="3000" spc="-49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∈</a:t>
            </a:r>
            <a:r>
              <a:rPr sz="3000" spc="18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Θ	</a:t>
            </a:r>
            <a:r>
              <a:rPr sz="3000" spc="-580" dirty="0">
                <a:solidFill>
                  <a:srgbClr val="3E3E3E"/>
                </a:solidFill>
                <a:latin typeface="Cambria Math"/>
                <a:cs typeface="Cambria Math"/>
              </a:rPr>
              <a:t>𝑔𝑔(𝑛𝑛)</a:t>
            </a:r>
            <a:endParaRPr sz="3000">
              <a:latin typeface="Cambria Math"/>
              <a:cs typeface="Cambria Math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Roughly the</a:t>
            </a:r>
            <a:r>
              <a:rPr sz="2400" spc="3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same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  <a:tabLst>
                <a:tab pos="1482725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Θ</a:t>
            </a:r>
            <a:r>
              <a:rPr sz="2400" spc="47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735" dirty="0">
                <a:solidFill>
                  <a:srgbClr val="3E3E3E"/>
                </a:solidFill>
                <a:latin typeface="Cambria Math"/>
                <a:cs typeface="Cambria Math"/>
              </a:rPr>
              <a:t>𝑔𝑔	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= </a:t>
            </a:r>
            <a:r>
              <a:rPr sz="2400" spc="-500" dirty="0">
                <a:solidFill>
                  <a:srgbClr val="3E3E3E"/>
                </a:solidFill>
                <a:latin typeface="Cambria Math"/>
                <a:cs typeface="Cambria Math"/>
              </a:rPr>
              <a:t>𝑂𝑂(𝑔𝑔)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∩</a:t>
            </a:r>
            <a:r>
              <a:rPr sz="2400" spc="12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290" dirty="0">
                <a:solidFill>
                  <a:srgbClr val="3E3E3E"/>
                </a:solidFill>
                <a:latin typeface="Cambria Math"/>
                <a:cs typeface="Cambria Math"/>
              </a:rPr>
              <a:t>Ω(𝑔𝑔)</a:t>
            </a:r>
            <a:endParaRPr sz="24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sz="3000" b="1" spc="-505" dirty="0">
                <a:solidFill>
                  <a:srgbClr val="3E3E3E"/>
                </a:solidFill>
                <a:latin typeface="Palatino Linotype"/>
                <a:cs typeface="Palatino Linotype"/>
              </a:rPr>
              <a:t>“</a:t>
            </a:r>
            <a:r>
              <a:rPr sz="3000" spc="-505" dirty="0">
                <a:solidFill>
                  <a:srgbClr val="3E3E3E"/>
                </a:solidFill>
                <a:latin typeface="Cambria Math"/>
                <a:cs typeface="Cambria Math"/>
              </a:rPr>
              <a:t>𝛆𝛆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−</a:t>
            </a:r>
            <a:r>
              <a:rPr sz="3000" spc="4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spc="-765" dirty="0">
                <a:solidFill>
                  <a:srgbClr val="3E3E3E"/>
                </a:solidFill>
                <a:latin typeface="Cambria Math"/>
                <a:cs typeface="Cambria Math"/>
              </a:rPr>
              <a:t>𝑵𝑵</a:t>
            </a:r>
            <a:r>
              <a:rPr sz="3000" b="1" spc="-765" dirty="0">
                <a:solidFill>
                  <a:srgbClr val="3E3E3E"/>
                </a:solidFill>
                <a:latin typeface="Palatino Linotype"/>
                <a:cs typeface="Palatino Linotype"/>
              </a:rPr>
              <a:t>”</a:t>
            </a:r>
            <a:endParaRPr sz="3000">
              <a:latin typeface="Palatino Linotype"/>
              <a:cs typeface="Palatino Linotype"/>
            </a:endParaRPr>
          </a:p>
          <a:p>
            <a:pPr marL="756285" marR="5080" lvl="1" indent="-286385">
              <a:lnSpc>
                <a:spcPts val="2860"/>
              </a:lnSpc>
              <a:spcBef>
                <a:spcPts val="770"/>
              </a:spcBef>
              <a:buFont typeface="Courier New"/>
              <a:buChar char="o"/>
              <a:tabLst>
                <a:tab pos="756920" algn="l"/>
                <a:tab pos="440436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Giving 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:N</a:t>
            </a:r>
            <a:r>
              <a:rPr sz="2400" spc="-5" dirty="0">
                <a:solidFill>
                  <a:srgbClr val="3E3E3E"/>
                </a:solidFill>
                <a:latin typeface="宋体"/>
                <a:cs typeface="宋体"/>
              </a:rPr>
              <a:t>→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spc="-7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, then</a:t>
            </a:r>
            <a:r>
              <a:rPr sz="2400" spc="6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Θ</a:t>
            </a:r>
            <a:r>
              <a:rPr sz="2400" spc="484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735" dirty="0">
                <a:solidFill>
                  <a:srgbClr val="3E3E3E"/>
                </a:solidFill>
                <a:latin typeface="Cambria Math"/>
                <a:cs typeface="Cambria Math"/>
              </a:rPr>
              <a:t>𝑔𝑔	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is the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:N</a:t>
            </a:r>
            <a:r>
              <a:rPr sz="2400" dirty="0">
                <a:solidFill>
                  <a:srgbClr val="3E3E3E"/>
                </a:solidFill>
                <a:latin typeface="宋体"/>
                <a:cs typeface="宋体"/>
              </a:rPr>
              <a:t>→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sz="2400" spc="-8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such 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that for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some c</a:t>
            </a:r>
            <a:r>
              <a:rPr sz="2400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,c</a:t>
            </a:r>
            <a:r>
              <a:rPr sz="2400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sz="2400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some</a:t>
            </a:r>
            <a:r>
              <a:rPr sz="2400" spc="-2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400" spc="-7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sz="2400" spc="-5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N,</a:t>
            </a:r>
            <a:endParaRPr sz="2400">
              <a:latin typeface="Palatino Linotype"/>
              <a:cs typeface="Palatino Linotype"/>
            </a:endParaRPr>
          </a:p>
          <a:p>
            <a:pPr marL="1431290">
              <a:lnSpc>
                <a:spcPct val="100000"/>
              </a:lnSpc>
              <a:spcBef>
                <a:spcPts val="459"/>
              </a:spcBef>
            </a:pP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0 ≤ </a:t>
            </a:r>
            <a:r>
              <a:rPr sz="2400" spc="-434" dirty="0">
                <a:solidFill>
                  <a:srgbClr val="3E3E3E"/>
                </a:solidFill>
                <a:latin typeface="Cambria Math"/>
                <a:cs typeface="Cambria Math"/>
              </a:rPr>
              <a:t>𝑐𝑐</a:t>
            </a:r>
            <a:r>
              <a:rPr sz="2400" spc="-652" baseline="-20833" dirty="0">
                <a:solidFill>
                  <a:srgbClr val="3E3E3E"/>
                </a:solidFill>
                <a:latin typeface="Cambria Math"/>
                <a:cs typeface="Cambria Math"/>
              </a:rPr>
              <a:t>1</a:t>
            </a:r>
            <a:r>
              <a:rPr sz="2400" spc="-434" dirty="0">
                <a:solidFill>
                  <a:srgbClr val="3E3E3E"/>
                </a:solidFill>
                <a:latin typeface="Cambria Math"/>
                <a:cs typeface="Cambria Math"/>
              </a:rPr>
              <a:t>𝑔𝑔(𝑛𝑛)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≤ </a:t>
            </a:r>
            <a:r>
              <a:rPr sz="2400" spc="-434" dirty="0">
                <a:solidFill>
                  <a:srgbClr val="3E3E3E"/>
                </a:solidFill>
                <a:latin typeface="Cambria Math"/>
                <a:cs typeface="Cambria Math"/>
              </a:rPr>
              <a:t>𝑓𝑓(𝑛𝑛)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≤ </a:t>
            </a:r>
            <a:r>
              <a:rPr sz="2400" spc="-390" dirty="0">
                <a:solidFill>
                  <a:srgbClr val="3E3E3E"/>
                </a:solidFill>
                <a:latin typeface="Cambria Math"/>
                <a:cs typeface="Cambria Math"/>
              </a:rPr>
              <a:t>𝑐𝑐</a:t>
            </a:r>
            <a:r>
              <a:rPr sz="2400" spc="-585" baseline="-20833" dirty="0">
                <a:solidFill>
                  <a:srgbClr val="3E3E3E"/>
                </a:solidFill>
                <a:latin typeface="Cambria Math"/>
                <a:cs typeface="Cambria Math"/>
              </a:rPr>
              <a:t>2</a:t>
            </a:r>
            <a:r>
              <a:rPr sz="2400" spc="-390" dirty="0">
                <a:solidFill>
                  <a:srgbClr val="3E3E3E"/>
                </a:solidFill>
                <a:latin typeface="Cambria Math"/>
                <a:cs typeface="Cambria Math"/>
              </a:rPr>
              <a:t>𝑔𝑔(𝑛𝑛)</a:t>
            </a:r>
            <a:r>
              <a:rPr sz="2400" spc="-390" dirty="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for all </a:t>
            </a:r>
            <a:r>
              <a:rPr sz="2400" spc="-690" dirty="0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sz="2400" spc="17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≥</a:t>
            </a:r>
            <a:r>
              <a:rPr sz="2400" spc="15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459" dirty="0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sz="2400" spc="-690" baseline="-20833" dirty="0">
                <a:solidFill>
                  <a:srgbClr val="3E3E3E"/>
                </a:solidFill>
                <a:latin typeface="Cambria Math"/>
                <a:cs typeface="Cambria Math"/>
              </a:rPr>
              <a:t>0</a:t>
            </a:r>
            <a:endParaRPr sz="2400" baseline="-20833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sz="3000" b="1" spc="-235" dirty="0">
                <a:solidFill>
                  <a:srgbClr val="3E3E3E"/>
                </a:solidFill>
                <a:latin typeface="Palatino Linotype"/>
                <a:cs typeface="Palatino Linotype"/>
              </a:rPr>
              <a:t>“</a:t>
            </a:r>
            <a:r>
              <a:rPr sz="3000" spc="-235" dirty="0">
                <a:solidFill>
                  <a:srgbClr val="3E3E3E"/>
                </a:solidFill>
                <a:latin typeface="Cambria Math"/>
                <a:cs typeface="Cambria Math"/>
              </a:rPr>
              <a:t>𝒍𝒍𝒍𝒍𝒍𝒍</a:t>
            </a:r>
            <a:r>
              <a:rPr sz="3300" spc="-352" baseline="-15151" dirty="0">
                <a:solidFill>
                  <a:srgbClr val="3E3E3E"/>
                </a:solidFill>
                <a:latin typeface="Cambria Math"/>
                <a:cs typeface="Cambria Math"/>
              </a:rPr>
              <a:t>𝒏𝒏→∞</a:t>
            </a:r>
            <a:r>
              <a:rPr sz="3000" b="1" spc="-235" dirty="0">
                <a:solidFill>
                  <a:srgbClr val="3E3E3E"/>
                </a:solidFill>
                <a:latin typeface="Palatino Linotype"/>
                <a:cs typeface="Palatino Linotype"/>
              </a:rPr>
              <a:t>”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5237" y="5774540"/>
            <a:ext cx="390525" cy="282575"/>
          </a:xfrm>
          <a:custGeom>
            <a:avLst/>
            <a:gdLst/>
            <a:ahLst/>
            <a:cxnLst/>
            <a:rect l="l" t="t" r="r" b="b"/>
            <a:pathLst>
              <a:path w="390525" h="282575">
                <a:moveTo>
                  <a:pt x="299872" y="0"/>
                </a:moveTo>
                <a:lnTo>
                  <a:pt x="295859" y="11455"/>
                </a:lnTo>
                <a:lnTo>
                  <a:pt x="312201" y="18551"/>
                </a:lnTo>
                <a:lnTo>
                  <a:pt x="326255" y="28371"/>
                </a:lnTo>
                <a:lnTo>
                  <a:pt x="354788" y="73880"/>
                </a:lnTo>
                <a:lnTo>
                  <a:pt x="363118" y="115661"/>
                </a:lnTo>
                <a:lnTo>
                  <a:pt x="364159" y="139750"/>
                </a:lnTo>
                <a:lnTo>
                  <a:pt x="363114" y="164649"/>
                </a:lnTo>
                <a:lnTo>
                  <a:pt x="354746" y="207587"/>
                </a:lnTo>
                <a:lnTo>
                  <a:pt x="326267" y="253828"/>
                </a:lnTo>
                <a:lnTo>
                  <a:pt x="296303" y="270865"/>
                </a:lnTo>
                <a:lnTo>
                  <a:pt x="299872" y="282321"/>
                </a:lnTo>
                <a:lnTo>
                  <a:pt x="338381" y="264263"/>
                </a:lnTo>
                <a:lnTo>
                  <a:pt x="366699" y="232994"/>
                </a:lnTo>
                <a:lnTo>
                  <a:pt x="384108" y="191111"/>
                </a:lnTo>
                <a:lnTo>
                  <a:pt x="389915" y="141236"/>
                </a:lnTo>
                <a:lnTo>
                  <a:pt x="388460" y="115357"/>
                </a:lnTo>
                <a:lnTo>
                  <a:pt x="376815" y="69479"/>
                </a:lnTo>
                <a:lnTo>
                  <a:pt x="353714" y="32129"/>
                </a:lnTo>
                <a:lnTo>
                  <a:pt x="320339" y="7391"/>
                </a:lnTo>
                <a:lnTo>
                  <a:pt x="299872" y="0"/>
                </a:lnTo>
                <a:close/>
              </a:path>
              <a:path w="390525" h="282575">
                <a:moveTo>
                  <a:pt x="90042" y="0"/>
                </a:moveTo>
                <a:lnTo>
                  <a:pt x="51619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8" y="274944"/>
                </a:lnTo>
                <a:lnTo>
                  <a:pt x="90042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4615" y="5915685"/>
            <a:ext cx="485140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0" y="0"/>
                </a:moveTo>
                <a:lnTo>
                  <a:pt x="484632" y="0"/>
                </a:lnTo>
              </a:path>
            </a:pathLst>
          </a:custGeom>
          <a:ln w="1981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02127" y="5920475"/>
            <a:ext cx="10998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25" spc="-270" baseline="-7936" dirty="0">
                <a:solidFill>
                  <a:srgbClr val="3E3E3E"/>
                </a:solidFill>
                <a:latin typeface="Cambria Math"/>
                <a:cs typeface="Cambria Math"/>
              </a:rPr>
              <a:t>𝑛𝑛→∞</a:t>
            </a:r>
            <a:r>
              <a:rPr sz="2625" spc="-97" baseline="-7936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1750" spc="-300" dirty="0">
                <a:solidFill>
                  <a:srgbClr val="3E3E3E"/>
                </a:solidFill>
                <a:latin typeface="Cambria Math"/>
                <a:cs typeface="Cambria Math"/>
              </a:rPr>
              <a:t>𝑔𝑔(𝑛𝑛)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3139" y="5684288"/>
            <a:ext cx="5146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4480" algn="l"/>
                <a:tab pos="1880870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48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660" dirty="0">
                <a:solidFill>
                  <a:srgbClr val="3E3E3E"/>
                </a:solidFill>
                <a:latin typeface="Cambria Math"/>
                <a:cs typeface="Cambria Math"/>
              </a:rPr>
              <a:t>𝑓𝑓</a:t>
            </a:r>
            <a:r>
              <a:rPr sz="2400" spc="20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∈ Θ</a:t>
            </a:r>
            <a:r>
              <a:rPr sz="2400" spc="47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735" dirty="0">
                <a:solidFill>
                  <a:srgbClr val="3E3E3E"/>
                </a:solidFill>
                <a:latin typeface="Cambria Math"/>
                <a:cs typeface="Cambria Math"/>
              </a:rPr>
              <a:t>𝑔𝑔	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if	</a:t>
            </a:r>
            <a:r>
              <a:rPr sz="2400" spc="-5" dirty="0">
                <a:solidFill>
                  <a:srgbClr val="3E3E3E"/>
                </a:solidFill>
                <a:latin typeface="Cambria Math"/>
                <a:cs typeface="Cambria Math"/>
              </a:rPr>
              <a:t>lim </a:t>
            </a:r>
            <a:r>
              <a:rPr sz="2625" spc="-419" baseline="44444" dirty="0">
                <a:solidFill>
                  <a:srgbClr val="3E3E3E"/>
                </a:solidFill>
                <a:latin typeface="Cambria Math"/>
                <a:cs typeface="Cambria Math"/>
              </a:rPr>
              <a:t>𝑓𝑓(𝑛𝑛)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= </a:t>
            </a:r>
            <a:r>
              <a:rPr sz="2400" spc="-555" dirty="0">
                <a:solidFill>
                  <a:srgbClr val="3E3E3E"/>
                </a:solidFill>
                <a:latin typeface="Cambria Math"/>
                <a:cs typeface="Cambria Math"/>
              </a:rPr>
              <a:t>𝑐𝑐</a:t>
            </a:r>
            <a:r>
              <a:rPr sz="2400" spc="6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mbria Math"/>
                <a:cs typeface="Cambria Math"/>
              </a:rPr>
              <a:t>(0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&lt; </a:t>
            </a:r>
            <a:r>
              <a:rPr sz="2400" spc="-555" dirty="0">
                <a:solidFill>
                  <a:srgbClr val="3E3E3E"/>
                </a:solidFill>
                <a:latin typeface="Cambria Math"/>
                <a:cs typeface="Cambria Math"/>
              </a:rPr>
              <a:t>𝑐𝑐</a:t>
            </a:r>
            <a:r>
              <a:rPr sz="2400" spc="204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&lt;</a:t>
            </a:r>
            <a:r>
              <a:rPr sz="2400" spc="32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ambria Math"/>
                <a:cs typeface="Cambria Math"/>
              </a:rPr>
              <a:t>∞)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98" y="532767"/>
            <a:ext cx="5913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 Empirical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182221" y="2152929"/>
            <a:ext cx="6767524" cy="3687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332" y="384047"/>
            <a:ext cx="536295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8279" y="352044"/>
            <a:ext cx="12953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8547" y="384047"/>
            <a:ext cx="202996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2507" y="352044"/>
            <a:ext cx="1278623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2271" y="532767"/>
            <a:ext cx="6838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Properties of O, </a:t>
            </a:r>
            <a:r>
              <a:rPr spc="-5" dirty="0">
                <a:latin typeface="Symbol"/>
                <a:cs typeface="Symbol"/>
              </a:rPr>
              <a:t>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>
                <a:latin typeface="Symbol"/>
                <a:cs typeface="Symbol"/>
              </a:rPr>
              <a:t>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687599"/>
            <a:ext cx="5300980" cy="344487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25" dirty="0">
                <a:solidFill>
                  <a:srgbClr val="3E3E3E"/>
                </a:solidFill>
                <a:latin typeface="Palatino Linotype"/>
                <a:cs typeface="Palatino Linotype"/>
              </a:rPr>
              <a:t>Transitive</a:t>
            </a:r>
            <a:r>
              <a:rPr sz="3000" b="1" spc="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property: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4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),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then</a:t>
            </a:r>
            <a:r>
              <a:rPr sz="2400" spc="-5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Symmetric properties</a:t>
            </a:r>
            <a:endParaRPr sz="3000">
              <a:latin typeface="Palatino Linotype"/>
              <a:cs typeface="Palatino Linotype"/>
            </a:endParaRPr>
          </a:p>
          <a:p>
            <a:pPr marL="832485" lvl="1" indent="-362585">
              <a:lnSpc>
                <a:spcPct val="100000"/>
              </a:lnSpc>
              <a:spcBef>
                <a:spcPts val="545"/>
              </a:spcBef>
              <a:buFont typeface="Courier New"/>
              <a:buChar char="o"/>
              <a:tabLst>
                <a:tab pos="833119" algn="l"/>
              </a:tabLst>
            </a:pP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if and only if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i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15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500" i="1" spc="-15" dirty="0">
                <a:solidFill>
                  <a:srgbClr val="3E3E3E"/>
                </a:solidFill>
                <a:latin typeface="Symbol"/>
                <a:cs typeface="Symbol"/>
              </a:rPr>
              <a:t>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400" i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59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i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spc="-15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500" i="1" spc="-15" dirty="0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400" i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if and only if </a:t>
            </a:r>
            <a:r>
              <a:rPr sz="2400" i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15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500" i="1" spc="-15" dirty="0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400" i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Order of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sum</a:t>
            </a:r>
            <a:r>
              <a:rPr sz="3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function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)=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(max(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))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3848" y="384047"/>
            <a:ext cx="39547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4786" y="532767"/>
            <a:ext cx="315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“Little</a:t>
            </a:r>
            <a:r>
              <a:rPr spc="-60" dirty="0"/>
              <a:t> </a:t>
            </a:r>
            <a:r>
              <a:rPr spc="-5" dirty="0"/>
              <a:t>Oh”</a:t>
            </a:r>
          </a:p>
        </p:txBody>
      </p:sp>
      <p:sp>
        <p:nvSpPr>
          <p:cNvPr id="4" name="object 4"/>
          <p:cNvSpPr/>
          <p:nvPr/>
        </p:nvSpPr>
        <p:spPr>
          <a:xfrm>
            <a:off x="4645115" y="1901631"/>
            <a:ext cx="1033144" cy="353060"/>
          </a:xfrm>
          <a:custGeom>
            <a:avLst/>
            <a:gdLst/>
            <a:ahLst/>
            <a:cxnLst/>
            <a:rect l="l" t="t" r="r" b="b"/>
            <a:pathLst>
              <a:path w="1033145" h="353060">
                <a:moveTo>
                  <a:pt x="920432" y="0"/>
                </a:moveTo>
                <a:lnTo>
                  <a:pt x="915403" y="14325"/>
                </a:lnTo>
                <a:lnTo>
                  <a:pt x="935834" y="23191"/>
                </a:lnTo>
                <a:lnTo>
                  <a:pt x="953404" y="35463"/>
                </a:lnTo>
                <a:lnTo>
                  <a:pt x="979957" y="70231"/>
                </a:lnTo>
                <a:lnTo>
                  <a:pt x="995587" y="117130"/>
                </a:lnTo>
                <a:lnTo>
                  <a:pt x="1000798" y="174688"/>
                </a:lnTo>
                <a:lnTo>
                  <a:pt x="999490" y="205814"/>
                </a:lnTo>
                <a:lnTo>
                  <a:pt x="989026" y="259483"/>
                </a:lnTo>
                <a:lnTo>
                  <a:pt x="968029" y="301400"/>
                </a:lnTo>
                <a:lnTo>
                  <a:pt x="936073" y="329675"/>
                </a:lnTo>
                <a:lnTo>
                  <a:pt x="915962" y="338582"/>
                </a:lnTo>
                <a:lnTo>
                  <a:pt x="920432" y="352907"/>
                </a:lnTo>
                <a:lnTo>
                  <a:pt x="968568" y="330325"/>
                </a:lnTo>
                <a:lnTo>
                  <a:pt x="1003960" y="291236"/>
                </a:lnTo>
                <a:lnTo>
                  <a:pt x="1025728" y="238894"/>
                </a:lnTo>
                <a:lnTo>
                  <a:pt x="1032979" y="176542"/>
                </a:lnTo>
                <a:lnTo>
                  <a:pt x="1031160" y="144193"/>
                </a:lnTo>
                <a:lnTo>
                  <a:pt x="1016606" y="86852"/>
                </a:lnTo>
                <a:lnTo>
                  <a:pt x="987740" y="40165"/>
                </a:lnTo>
                <a:lnTo>
                  <a:pt x="946021" y="9237"/>
                </a:lnTo>
                <a:lnTo>
                  <a:pt x="920432" y="0"/>
                </a:lnTo>
                <a:close/>
              </a:path>
              <a:path w="1033145" h="353060">
                <a:moveTo>
                  <a:pt x="112547" y="0"/>
                </a:moveTo>
                <a:lnTo>
                  <a:pt x="64522" y="22625"/>
                </a:lnTo>
                <a:lnTo>
                  <a:pt x="29108" y="61861"/>
                </a:lnTo>
                <a:lnTo>
                  <a:pt x="7277" y="114296"/>
                </a:lnTo>
                <a:lnTo>
                  <a:pt x="0" y="176542"/>
                </a:lnTo>
                <a:lnTo>
                  <a:pt x="1812" y="208970"/>
                </a:lnTo>
                <a:lnTo>
                  <a:pt x="16319" y="266316"/>
                </a:lnTo>
                <a:lnTo>
                  <a:pt x="45121" y="312843"/>
                </a:lnTo>
                <a:lnTo>
                  <a:pt x="86887" y="343680"/>
                </a:lnTo>
                <a:lnTo>
                  <a:pt x="112547" y="352907"/>
                </a:lnTo>
                <a:lnTo>
                  <a:pt x="117005" y="338582"/>
                </a:lnTo>
                <a:lnTo>
                  <a:pt x="96900" y="329675"/>
                </a:lnTo>
                <a:lnTo>
                  <a:pt x="79548" y="317282"/>
                </a:lnTo>
                <a:lnTo>
                  <a:pt x="53111" y="282028"/>
                </a:lnTo>
                <a:lnTo>
                  <a:pt x="37412" y="234078"/>
                </a:lnTo>
                <a:lnTo>
                  <a:pt x="32181" y="174688"/>
                </a:lnTo>
                <a:lnTo>
                  <a:pt x="33489" y="144577"/>
                </a:lnTo>
                <a:lnTo>
                  <a:pt x="43952" y="92347"/>
                </a:lnTo>
                <a:lnTo>
                  <a:pt x="64984" y="51142"/>
                </a:lnTo>
                <a:lnTo>
                  <a:pt x="97211" y="23191"/>
                </a:lnTo>
                <a:lnTo>
                  <a:pt x="117563" y="14325"/>
                </a:lnTo>
                <a:lnTo>
                  <a:pt x="112547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1409" y="4209392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4" y="0"/>
                </a:moveTo>
                <a:lnTo>
                  <a:pt x="285191" y="11455"/>
                </a:lnTo>
                <a:lnTo>
                  <a:pt x="301533" y="18551"/>
                </a:lnTo>
                <a:lnTo>
                  <a:pt x="315587" y="28371"/>
                </a:lnTo>
                <a:lnTo>
                  <a:pt x="344120" y="73880"/>
                </a:lnTo>
                <a:lnTo>
                  <a:pt x="352450" y="115661"/>
                </a:lnTo>
                <a:lnTo>
                  <a:pt x="353491" y="139750"/>
                </a:lnTo>
                <a:lnTo>
                  <a:pt x="352446" y="164649"/>
                </a:lnTo>
                <a:lnTo>
                  <a:pt x="344078" y="207587"/>
                </a:lnTo>
                <a:lnTo>
                  <a:pt x="315599" y="253828"/>
                </a:lnTo>
                <a:lnTo>
                  <a:pt x="285635" y="270865"/>
                </a:lnTo>
                <a:lnTo>
                  <a:pt x="289204" y="282320"/>
                </a:lnTo>
                <a:lnTo>
                  <a:pt x="327713" y="264263"/>
                </a:lnTo>
                <a:lnTo>
                  <a:pt x="356031" y="232994"/>
                </a:lnTo>
                <a:lnTo>
                  <a:pt x="373440" y="191111"/>
                </a:lnTo>
                <a:lnTo>
                  <a:pt x="379247" y="141236"/>
                </a:lnTo>
                <a:lnTo>
                  <a:pt x="377790" y="115357"/>
                </a:lnTo>
                <a:lnTo>
                  <a:pt x="366142" y="69479"/>
                </a:lnTo>
                <a:lnTo>
                  <a:pt x="343046" y="32129"/>
                </a:lnTo>
                <a:lnTo>
                  <a:pt x="309671" y="7391"/>
                </a:lnTo>
                <a:lnTo>
                  <a:pt x="289204" y="0"/>
                </a:lnTo>
                <a:close/>
              </a:path>
              <a:path w="379729" h="282575">
                <a:moveTo>
                  <a:pt x="90030" y="0"/>
                </a:moveTo>
                <a:lnTo>
                  <a:pt x="51617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3" y="274944"/>
                </a:lnTo>
                <a:lnTo>
                  <a:pt x="90030" y="282320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694838"/>
            <a:ext cx="7876540" cy="33597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  <a:tab pos="4233545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Basic idea of </a:t>
            </a:r>
            <a:r>
              <a:rPr sz="3000" spc="-540" dirty="0">
                <a:solidFill>
                  <a:srgbClr val="3E3E3E"/>
                </a:solidFill>
                <a:latin typeface="Cambria Math"/>
                <a:cs typeface="Cambria Math"/>
              </a:rPr>
              <a:t>𝑓𝑓(𝑛𝑛)      </a:t>
            </a:r>
            <a:r>
              <a:rPr sz="3000" spc="-49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∈</a:t>
            </a:r>
            <a:r>
              <a:rPr sz="3000" spc="19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spc="-800" dirty="0">
                <a:solidFill>
                  <a:srgbClr val="3E3E3E"/>
                </a:solidFill>
                <a:latin typeface="Cambria Math"/>
                <a:cs typeface="Cambria Math"/>
              </a:rPr>
              <a:t>𝑜𝑜	</a:t>
            </a:r>
            <a:r>
              <a:rPr sz="3000" spc="-575" dirty="0">
                <a:solidFill>
                  <a:srgbClr val="3E3E3E"/>
                </a:solidFill>
                <a:latin typeface="Cambria Math"/>
                <a:cs typeface="Cambria Math"/>
              </a:rPr>
              <a:t>𝑔𝑔(𝑛𝑛)</a:t>
            </a:r>
            <a:endParaRPr sz="3000">
              <a:latin typeface="Cambria Math"/>
              <a:cs typeface="Cambria Math"/>
            </a:endParaRPr>
          </a:p>
          <a:p>
            <a:pPr marL="832485" lvl="1" indent="-362585">
              <a:lnSpc>
                <a:spcPct val="100000"/>
              </a:lnSpc>
              <a:spcBef>
                <a:spcPts val="610"/>
              </a:spcBef>
              <a:buClr>
                <a:srgbClr val="3E3E3E"/>
              </a:buClr>
              <a:buFont typeface="Courier New"/>
              <a:buChar char="o"/>
              <a:tabLst>
                <a:tab pos="833119" algn="l"/>
              </a:tabLst>
            </a:pP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Non-ignorable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gap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between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f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and its upper bound</a:t>
            </a:r>
            <a:r>
              <a:rPr sz="2400" spc="6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 </a:t>
            </a:r>
            <a:r>
              <a:rPr sz="3000" b="1" spc="-380" dirty="0">
                <a:solidFill>
                  <a:srgbClr val="3E3E3E"/>
                </a:solidFill>
                <a:latin typeface="Palatino Linotype"/>
                <a:cs typeface="Palatino Linotype"/>
              </a:rPr>
              <a:t>–“</a:t>
            </a:r>
            <a:r>
              <a:rPr sz="3000" spc="-380" dirty="0">
                <a:solidFill>
                  <a:srgbClr val="3E3E3E"/>
                </a:solidFill>
                <a:latin typeface="Cambria Math"/>
                <a:cs typeface="Cambria Math"/>
              </a:rPr>
              <a:t>𝛆𝛆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−</a:t>
            </a:r>
            <a:r>
              <a:rPr sz="3000" spc="-17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spc="-760" dirty="0">
                <a:solidFill>
                  <a:srgbClr val="3E3E3E"/>
                </a:solidFill>
                <a:latin typeface="Cambria Math"/>
                <a:cs typeface="Cambria Math"/>
              </a:rPr>
              <a:t>𝑵𝑵</a:t>
            </a:r>
            <a:r>
              <a:rPr sz="3000" b="1" spc="-760" dirty="0">
                <a:solidFill>
                  <a:srgbClr val="3E3E3E"/>
                </a:solidFill>
                <a:latin typeface="Palatino Linotype"/>
                <a:cs typeface="Palatino Linotype"/>
              </a:rPr>
              <a:t>”</a:t>
            </a:r>
            <a:endParaRPr sz="3000">
              <a:latin typeface="Palatino Linotype"/>
              <a:cs typeface="Palatino Linotype"/>
            </a:endParaRPr>
          </a:p>
          <a:p>
            <a:pPr marL="756285" marR="191770" lvl="1" indent="-286385">
              <a:lnSpc>
                <a:spcPts val="2860"/>
              </a:lnSpc>
              <a:spcBef>
                <a:spcPts val="77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Giving 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:N</a:t>
            </a:r>
            <a:r>
              <a:rPr sz="2400" spc="-5" dirty="0">
                <a:solidFill>
                  <a:srgbClr val="3E3E3E"/>
                </a:solidFill>
                <a:latin typeface="宋体"/>
                <a:cs typeface="宋体"/>
              </a:rPr>
              <a:t>→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spc="-7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, then o(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) is the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:N</a:t>
            </a:r>
            <a:r>
              <a:rPr sz="2400" dirty="0">
                <a:solidFill>
                  <a:srgbClr val="3E3E3E"/>
                </a:solidFill>
                <a:latin typeface="宋体"/>
                <a:cs typeface="宋体"/>
              </a:rPr>
              <a:t>→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, such 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that for </a:t>
            </a: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any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sz="2400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there </a:t>
            </a: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exists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some</a:t>
            </a:r>
            <a:r>
              <a:rPr sz="2400" spc="-17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400" spc="-7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sz="2400" spc="-5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N,</a:t>
            </a:r>
            <a:endParaRPr sz="2400">
              <a:latin typeface="Palatino Linotype"/>
              <a:cs typeface="Palatino Linotype"/>
            </a:endParaRPr>
          </a:p>
          <a:p>
            <a:pPr marL="2125980">
              <a:lnSpc>
                <a:spcPct val="100000"/>
              </a:lnSpc>
              <a:spcBef>
                <a:spcPts val="455"/>
              </a:spcBef>
              <a:tabLst>
                <a:tab pos="2994660" algn="l"/>
                <a:tab pos="3386454" algn="l"/>
              </a:tabLst>
            </a:pP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0</a:t>
            </a:r>
            <a:r>
              <a:rPr sz="2400" spc="13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≤</a:t>
            </a:r>
            <a:r>
              <a:rPr sz="2400" spc="13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660" dirty="0">
                <a:solidFill>
                  <a:srgbClr val="3E3E3E"/>
                </a:solidFill>
                <a:latin typeface="Cambria Math"/>
                <a:cs typeface="Cambria Math"/>
              </a:rPr>
              <a:t>𝑓𝑓	</a:t>
            </a:r>
            <a:r>
              <a:rPr sz="2400" spc="-690" dirty="0">
                <a:solidFill>
                  <a:srgbClr val="3E3E3E"/>
                </a:solidFill>
                <a:latin typeface="Cambria Math"/>
                <a:cs typeface="Cambria Math"/>
              </a:rPr>
              <a:t>𝑛𝑛	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&lt; </a:t>
            </a:r>
            <a:r>
              <a:rPr sz="2400" spc="-430" dirty="0">
                <a:solidFill>
                  <a:srgbClr val="3E3E3E"/>
                </a:solidFill>
                <a:latin typeface="Cambria Math"/>
                <a:cs typeface="Cambria Math"/>
              </a:rPr>
              <a:t>𝑐𝑐𝑔𝑔(𝑛𝑛)</a:t>
            </a:r>
            <a:r>
              <a:rPr sz="2400" spc="-430" dirty="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for all </a:t>
            </a:r>
            <a:r>
              <a:rPr sz="2400" spc="-690" dirty="0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sz="2400" spc="17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≥</a:t>
            </a:r>
            <a:r>
              <a:rPr sz="2400" spc="18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459" dirty="0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sz="2400" spc="-690" baseline="-20833" dirty="0">
                <a:solidFill>
                  <a:srgbClr val="3E3E3E"/>
                </a:solidFill>
                <a:latin typeface="Cambria Math"/>
                <a:cs typeface="Cambria Math"/>
              </a:rPr>
              <a:t>0</a:t>
            </a:r>
            <a:endParaRPr sz="2400" baseline="-20833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sz="3000" b="1" spc="-235" dirty="0">
                <a:solidFill>
                  <a:srgbClr val="3E3E3E"/>
                </a:solidFill>
                <a:latin typeface="Palatino Linotype"/>
                <a:cs typeface="Palatino Linotype"/>
              </a:rPr>
              <a:t>“</a:t>
            </a:r>
            <a:r>
              <a:rPr sz="3000" spc="-235" dirty="0">
                <a:solidFill>
                  <a:srgbClr val="3E3E3E"/>
                </a:solidFill>
                <a:latin typeface="Cambria Math"/>
                <a:cs typeface="Cambria Math"/>
              </a:rPr>
              <a:t>𝒍𝒍𝒍𝒍𝒍𝒍</a:t>
            </a:r>
            <a:r>
              <a:rPr sz="3300" spc="-352" baseline="-15151" dirty="0">
                <a:solidFill>
                  <a:srgbClr val="3E3E3E"/>
                </a:solidFill>
                <a:latin typeface="Cambria Math"/>
                <a:cs typeface="Cambria Math"/>
              </a:rPr>
              <a:t>𝒏𝒏→∞</a:t>
            </a:r>
            <a:r>
              <a:rPr sz="3000" b="1" spc="-235" dirty="0">
                <a:solidFill>
                  <a:srgbClr val="3E3E3E"/>
                </a:solidFill>
                <a:latin typeface="Palatino Linotype"/>
                <a:cs typeface="Palatino Linotype"/>
              </a:rPr>
              <a:t>”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4757" y="5335628"/>
            <a:ext cx="390525" cy="282575"/>
          </a:xfrm>
          <a:custGeom>
            <a:avLst/>
            <a:gdLst/>
            <a:ahLst/>
            <a:cxnLst/>
            <a:rect l="l" t="t" r="r" b="b"/>
            <a:pathLst>
              <a:path w="390525" h="282575">
                <a:moveTo>
                  <a:pt x="299872" y="0"/>
                </a:moveTo>
                <a:lnTo>
                  <a:pt x="295859" y="11455"/>
                </a:lnTo>
                <a:lnTo>
                  <a:pt x="312201" y="18551"/>
                </a:lnTo>
                <a:lnTo>
                  <a:pt x="326255" y="28371"/>
                </a:lnTo>
                <a:lnTo>
                  <a:pt x="354788" y="73880"/>
                </a:lnTo>
                <a:lnTo>
                  <a:pt x="363118" y="115661"/>
                </a:lnTo>
                <a:lnTo>
                  <a:pt x="364159" y="139750"/>
                </a:lnTo>
                <a:lnTo>
                  <a:pt x="363114" y="164649"/>
                </a:lnTo>
                <a:lnTo>
                  <a:pt x="354746" y="207587"/>
                </a:lnTo>
                <a:lnTo>
                  <a:pt x="326267" y="253828"/>
                </a:lnTo>
                <a:lnTo>
                  <a:pt x="296303" y="270865"/>
                </a:lnTo>
                <a:lnTo>
                  <a:pt x="299872" y="282321"/>
                </a:lnTo>
                <a:lnTo>
                  <a:pt x="338381" y="264263"/>
                </a:lnTo>
                <a:lnTo>
                  <a:pt x="366699" y="232994"/>
                </a:lnTo>
                <a:lnTo>
                  <a:pt x="384108" y="191111"/>
                </a:lnTo>
                <a:lnTo>
                  <a:pt x="389915" y="141236"/>
                </a:lnTo>
                <a:lnTo>
                  <a:pt x="388460" y="115357"/>
                </a:lnTo>
                <a:lnTo>
                  <a:pt x="376815" y="69479"/>
                </a:lnTo>
                <a:lnTo>
                  <a:pt x="353714" y="32129"/>
                </a:lnTo>
                <a:lnTo>
                  <a:pt x="320339" y="7391"/>
                </a:lnTo>
                <a:lnTo>
                  <a:pt x="299872" y="0"/>
                </a:lnTo>
                <a:close/>
              </a:path>
              <a:path w="390525" h="282575">
                <a:moveTo>
                  <a:pt x="90030" y="0"/>
                </a:moveTo>
                <a:lnTo>
                  <a:pt x="51617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3" y="274944"/>
                </a:lnTo>
                <a:lnTo>
                  <a:pt x="90030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3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4135" y="5476773"/>
            <a:ext cx="485140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0" y="0"/>
                </a:moveTo>
                <a:lnTo>
                  <a:pt x="484632" y="0"/>
                </a:lnTo>
              </a:path>
            </a:pathLst>
          </a:custGeom>
          <a:ln w="1981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71648" y="5481563"/>
            <a:ext cx="10991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25" spc="-270" baseline="-7936" dirty="0">
                <a:solidFill>
                  <a:srgbClr val="3E3E3E"/>
                </a:solidFill>
                <a:latin typeface="Cambria Math"/>
                <a:cs typeface="Cambria Math"/>
              </a:rPr>
              <a:t>𝑛𝑛→∞</a:t>
            </a:r>
            <a:r>
              <a:rPr sz="2625" spc="-97" baseline="-7936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1750" spc="-300" dirty="0">
                <a:solidFill>
                  <a:srgbClr val="3E3E3E"/>
                </a:solidFill>
                <a:latin typeface="Cambria Math"/>
                <a:cs typeface="Cambria Math"/>
              </a:rPr>
              <a:t>𝑔𝑔(𝑛𝑛)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3139" y="5245376"/>
            <a:ext cx="344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935" algn="l"/>
                <a:tab pos="1524000" algn="l"/>
                <a:tab pos="1850389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660" dirty="0">
                <a:solidFill>
                  <a:srgbClr val="3E3E3E"/>
                </a:solidFill>
                <a:latin typeface="Cambria Math"/>
                <a:cs typeface="Cambria Math"/>
              </a:rPr>
              <a:t>𝑓𝑓</a:t>
            </a:r>
            <a:r>
              <a:rPr sz="2400" spc="20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∈</a:t>
            </a:r>
            <a:r>
              <a:rPr sz="2400" spc="14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640" dirty="0">
                <a:solidFill>
                  <a:srgbClr val="3E3E3E"/>
                </a:solidFill>
                <a:latin typeface="Cambria Math"/>
                <a:cs typeface="Cambria Math"/>
              </a:rPr>
              <a:t>𝑜𝑜	</a:t>
            </a:r>
            <a:r>
              <a:rPr sz="2400" spc="-735" dirty="0">
                <a:solidFill>
                  <a:srgbClr val="3E3E3E"/>
                </a:solidFill>
                <a:latin typeface="Cambria Math"/>
                <a:cs typeface="Cambria Math"/>
              </a:rPr>
              <a:t>𝑔𝑔	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if	</a:t>
            </a:r>
            <a:r>
              <a:rPr sz="2400" spc="-5" dirty="0">
                <a:solidFill>
                  <a:srgbClr val="3E3E3E"/>
                </a:solidFill>
                <a:latin typeface="Cambria Math"/>
                <a:cs typeface="Cambria Math"/>
              </a:rPr>
              <a:t>lim </a:t>
            </a:r>
            <a:r>
              <a:rPr sz="2625" spc="-419" baseline="44444" dirty="0">
                <a:solidFill>
                  <a:srgbClr val="3E3E3E"/>
                </a:solidFill>
                <a:latin typeface="Cambria Math"/>
                <a:cs typeface="Cambria Math"/>
              </a:rPr>
              <a:t>𝑓𝑓(𝑛𝑛)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=</a:t>
            </a:r>
            <a:r>
              <a:rPr sz="2400" spc="-114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4347" y="384047"/>
            <a:ext cx="277063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8971" y="384047"/>
            <a:ext cx="132283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5795" y="384047"/>
            <a:ext cx="113080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5286" y="532767"/>
            <a:ext cx="2771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“Little</a:t>
            </a:r>
            <a:r>
              <a:rPr spc="-65" dirty="0"/>
              <a:t> </a:t>
            </a:r>
            <a:r>
              <a:rPr dirty="0"/>
              <a:t>ω”</a:t>
            </a:r>
          </a:p>
        </p:txBody>
      </p:sp>
      <p:sp>
        <p:nvSpPr>
          <p:cNvPr id="6" name="object 6"/>
          <p:cNvSpPr/>
          <p:nvPr/>
        </p:nvSpPr>
        <p:spPr>
          <a:xfrm>
            <a:off x="4718268" y="1901631"/>
            <a:ext cx="1033144" cy="353060"/>
          </a:xfrm>
          <a:custGeom>
            <a:avLst/>
            <a:gdLst/>
            <a:ahLst/>
            <a:cxnLst/>
            <a:rect l="l" t="t" r="r" b="b"/>
            <a:pathLst>
              <a:path w="1033145" h="353060">
                <a:moveTo>
                  <a:pt x="920432" y="0"/>
                </a:moveTo>
                <a:lnTo>
                  <a:pt x="915403" y="14325"/>
                </a:lnTo>
                <a:lnTo>
                  <a:pt x="935834" y="23191"/>
                </a:lnTo>
                <a:lnTo>
                  <a:pt x="953404" y="35463"/>
                </a:lnTo>
                <a:lnTo>
                  <a:pt x="979957" y="70231"/>
                </a:lnTo>
                <a:lnTo>
                  <a:pt x="995587" y="117130"/>
                </a:lnTo>
                <a:lnTo>
                  <a:pt x="1000798" y="174688"/>
                </a:lnTo>
                <a:lnTo>
                  <a:pt x="999490" y="205814"/>
                </a:lnTo>
                <a:lnTo>
                  <a:pt x="989026" y="259483"/>
                </a:lnTo>
                <a:lnTo>
                  <a:pt x="968029" y="301400"/>
                </a:lnTo>
                <a:lnTo>
                  <a:pt x="936073" y="329675"/>
                </a:lnTo>
                <a:lnTo>
                  <a:pt x="915962" y="338582"/>
                </a:lnTo>
                <a:lnTo>
                  <a:pt x="920432" y="352907"/>
                </a:lnTo>
                <a:lnTo>
                  <a:pt x="968568" y="330325"/>
                </a:lnTo>
                <a:lnTo>
                  <a:pt x="1003960" y="291236"/>
                </a:lnTo>
                <a:lnTo>
                  <a:pt x="1025728" y="238894"/>
                </a:lnTo>
                <a:lnTo>
                  <a:pt x="1032979" y="176542"/>
                </a:lnTo>
                <a:lnTo>
                  <a:pt x="1031160" y="144193"/>
                </a:lnTo>
                <a:lnTo>
                  <a:pt x="1016606" y="86852"/>
                </a:lnTo>
                <a:lnTo>
                  <a:pt x="987740" y="40165"/>
                </a:lnTo>
                <a:lnTo>
                  <a:pt x="946021" y="9237"/>
                </a:lnTo>
                <a:lnTo>
                  <a:pt x="920432" y="0"/>
                </a:lnTo>
                <a:close/>
              </a:path>
              <a:path w="1033145" h="353060">
                <a:moveTo>
                  <a:pt x="112547" y="0"/>
                </a:moveTo>
                <a:lnTo>
                  <a:pt x="64522" y="22625"/>
                </a:lnTo>
                <a:lnTo>
                  <a:pt x="29108" y="61861"/>
                </a:lnTo>
                <a:lnTo>
                  <a:pt x="7277" y="114296"/>
                </a:lnTo>
                <a:lnTo>
                  <a:pt x="0" y="176542"/>
                </a:lnTo>
                <a:lnTo>
                  <a:pt x="1812" y="208970"/>
                </a:lnTo>
                <a:lnTo>
                  <a:pt x="16319" y="266316"/>
                </a:lnTo>
                <a:lnTo>
                  <a:pt x="45121" y="312843"/>
                </a:lnTo>
                <a:lnTo>
                  <a:pt x="86887" y="343680"/>
                </a:lnTo>
                <a:lnTo>
                  <a:pt x="112547" y="352907"/>
                </a:lnTo>
                <a:lnTo>
                  <a:pt x="117005" y="338582"/>
                </a:lnTo>
                <a:lnTo>
                  <a:pt x="96900" y="329675"/>
                </a:lnTo>
                <a:lnTo>
                  <a:pt x="79548" y="317282"/>
                </a:lnTo>
                <a:lnTo>
                  <a:pt x="53111" y="282028"/>
                </a:lnTo>
                <a:lnTo>
                  <a:pt x="37412" y="234078"/>
                </a:lnTo>
                <a:lnTo>
                  <a:pt x="32181" y="174688"/>
                </a:lnTo>
                <a:lnTo>
                  <a:pt x="33489" y="144577"/>
                </a:lnTo>
                <a:lnTo>
                  <a:pt x="43952" y="92347"/>
                </a:lnTo>
                <a:lnTo>
                  <a:pt x="64984" y="51142"/>
                </a:lnTo>
                <a:lnTo>
                  <a:pt x="97211" y="23191"/>
                </a:lnTo>
                <a:lnTo>
                  <a:pt x="117563" y="14325"/>
                </a:lnTo>
                <a:lnTo>
                  <a:pt x="112547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5333" y="4209392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4" y="0"/>
                </a:moveTo>
                <a:lnTo>
                  <a:pt x="285191" y="11455"/>
                </a:lnTo>
                <a:lnTo>
                  <a:pt x="301533" y="18551"/>
                </a:lnTo>
                <a:lnTo>
                  <a:pt x="315587" y="28371"/>
                </a:lnTo>
                <a:lnTo>
                  <a:pt x="344120" y="73880"/>
                </a:lnTo>
                <a:lnTo>
                  <a:pt x="352450" y="115661"/>
                </a:lnTo>
                <a:lnTo>
                  <a:pt x="353491" y="139750"/>
                </a:lnTo>
                <a:lnTo>
                  <a:pt x="352446" y="164649"/>
                </a:lnTo>
                <a:lnTo>
                  <a:pt x="344078" y="207587"/>
                </a:lnTo>
                <a:lnTo>
                  <a:pt x="315599" y="253828"/>
                </a:lnTo>
                <a:lnTo>
                  <a:pt x="285635" y="270865"/>
                </a:lnTo>
                <a:lnTo>
                  <a:pt x="289204" y="282320"/>
                </a:lnTo>
                <a:lnTo>
                  <a:pt x="327713" y="264263"/>
                </a:lnTo>
                <a:lnTo>
                  <a:pt x="356031" y="232994"/>
                </a:lnTo>
                <a:lnTo>
                  <a:pt x="373440" y="191111"/>
                </a:lnTo>
                <a:lnTo>
                  <a:pt x="379247" y="141236"/>
                </a:lnTo>
                <a:lnTo>
                  <a:pt x="377792" y="115357"/>
                </a:lnTo>
                <a:lnTo>
                  <a:pt x="366147" y="69479"/>
                </a:lnTo>
                <a:lnTo>
                  <a:pt x="343046" y="32129"/>
                </a:lnTo>
                <a:lnTo>
                  <a:pt x="309671" y="7391"/>
                </a:lnTo>
                <a:lnTo>
                  <a:pt x="289204" y="0"/>
                </a:lnTo>
                <a:close/>
              </a:path>
              <a:path w="379729" h="282575">
                <a:moveTo>
                  <a:pt x="90042" y="0"/>
                </a:moveTo>
                <a:lnTo>
                  <a:pt x="51619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8" y="274944"/>
                </a:lnTo>
                <a:lnTo>
                  <a:pt x="90042" y="282320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2697" y="4209392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4" y="0"/>
                </a:moveTo>
                <a:lnTo>
                  <a:pt x="285191" y="11455"/>
                </a:lnTo>
                <a:lnTo>
                  <a:pt x="301533" y="18551"/>
                </a:lnTo>
                <a:lnTo>
                  <a:pt x="315587" y="28371"/>
                </a:lnTo>
                <a:lnTo>
                  <a:pt x="344120" y="73880"/>
                </a:lnTo>
                <a:lnTo>
                  <a:pt x="352450" y="115661"/>
                </a:lnTo>
                <a:lnTo>
                  <a:pt x="353491" y="139750"/>
                </a:lnTo>
                <a:lnTo>
                  <a:pt x="352446" y="164649"/>
                </a:lnTo>
                <a:lnTo>
                  <a:pt x="344078" y="207587"/>
                </a:lnTo>
                <a:lnTo>
                  <a:pt x="315599" y="253828"/>
                </a:lnTo>
                <a:lnTo>
                  <a:pt x="285635" y="270865"/>
                </a:lnTo>
                <a:lnTo>
                  <a:pt x="289204" y="282320"/>
                </a:lnTo>
                <a:lnTo>
                  <a:pt x="327713" y="264263"/>
                </a:lnTo>
                <a:lnTo>
                  <a:pt x="356031" y="232994"/>
                </a:lnTo>
                <a:lnTo>
                  <a:pt x="373440" y="191111"/>
                </a:lnTo>
                <a:lnTo>
                  <a:pt x="379247" y="141236"/>
                </a:lnTo>
                <a:lnTo>
                  <a:pt x="377790" y="115357"/>
                </a:lnTo>
                <a:lnTo>
                  <a:pt x="366142" y="69479"/>
                </a:lnTo>
                <a:lnTo>
                  <a:pt x="343046" y="32129"/>
                </a:lnTo>
                <a:lnTo>
                  <a:pt x="309671" y="7391"/>
                </a:lnTo>
                <a:lnTo>
                  <a:pt x="289204" y="0"/>
                </a:lnTo>
                <a:close/>
              </a:path>
              <a:path w="379729" h="282575">
                <a:moveTo>
                  <a:pt x="90042" y="0"/>
                </a:moveTo>
                <a:lnTo>
                  <a:pt x="51619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8" y="274944"/>
                </a:lnTo>
                <a:lnTo>
                  <a:pt x="90042" y="282320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694838"/>
            <a:ext cx="7750175" cy="33597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  <a:tab pos="4307205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Basic idea of </a:t>
            </a:r>
            <a:r>
              <a:rPr sz="3000" spc="-540" dirty="0">
                <a:solidFill>
                  <a:srgbClr val="3E3E3E"/>
                </a:solidFill>
                <a:latin typeface="Cambria Math"/>
                <a:cs typeface="Cambria Math"/>
              </a:rPr>
              <a:t>𝑓𝑓(𝑛𝑛)      </a:t>
            </a:r>
            <a:r>
              <a:rPr sz="3000" spc="-49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∈</a:t>
            </a:r>
            <a:r>
              <a:rPr sz="3000" spc="19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spc="-1090" dirty="0">
                <a:solidFill>
                  <a:srgbClr val="3E3E3E"/>
                </a:solidFill>
                <a:latin typeface="Cambria Math"/>
                <a:cs typeface="Cambria Math"/>
              </a:rPr>
              <a:t>𝜔𝜔	</a:t>
            </a:r>
            <a:r>
              <a:rPr sz="3000" spc="-575" dirty="0">
                <a:solidFill>
                  <a:srgbClr val="3E3E3E"/>
                </a:solidFill>
                <a:latin typeface="Cambria Math"/>
                <a:cs typeface="Cambria Math"/>
              </a:rPr>
              <a:t>𝑔𝑔(𝑛𝑛)</a:t>
            </a:r>
            <a:endParaRPr sz="3000">
              <a:latin typeface="Cambria Math"/>
              <a:cs typeface="Cambria Math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Dual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“o”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sz="3000" b="1" spc="-505" dirty="0">
                <a:solidFill>
                  <a:srgbClr val="3E3E3E"/>
                </a:solidFill>
                <a:latin typeface="Palatino Linotype"/>
                <a:cs typeface="Palatino Linotype"/>
              </a:rPr>
              <a:t>“</a:t>
            </a:r>
            <a:r>
              <a:rPr sz="3000" spc="-505" dirty="0">
                <a:solidFill>
                  <a:srgbClr val="3E3E3E"/>
                </a:solidFill>
                <a:latin typeface="Cambria Math"/>
                <a:cs typeface="Cambria Math"/>
              </a:rPr>
              <a:t>𝛆𝛆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−</a:t>
            </a:r>
            <a:r>
              <a:rPr sz="3000" spc="4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spc="-765" dirty="0">
                <a:solidFill>
                  <a:srgbClr val="3E3E3E"/>
                </a:solidFill>
                <a:latin typeface="Cambria Math"/>
                <a:cs typeface="Cambria Math"/>
              </a:rPr>
              <a:t>𝑵𝑵</a:t>
            </a:r>
            <a:r>
              <a:rPr sz="3000" b="1" spc="-765" dirty="0">
                <a:solidFill>
                  <a:srgbClr val="3E3E3E"/>
                </a:solidFill>
                <a:latin typeface="Palatino Linotype"/>
                <a:cs typeface="Palatino Linotype"/>
              </a:rPr>
              <a:t>”</a:t>
            </a:r>
            <a:endParaRPr sz="3000">
              <a:latin typeface="Palatino Linotype"/>
              <a:cs typeface="Palatino Linotype"/>
            </a:endParaRPr>
          </a:p>
          <a:p>
            <a:pPr marL="756285" marR="5080" lvl="1" indent="-286385">
              <a:lnSpc>
                <a:spcPts val="2860"/>
              </a:lnSpc>
              <a:spcBef>
                <a:spcPts val="77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Giving 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:N</a:t>
            </a:r>
            <a:r>
              <a:rPr sz="2400" spc="-5" dirty="0">
                <a:solidFill>
                  <a:srgbClr val="3E3E3E"/>
                </a:solidFill>
                <a:latin typeface="宋体"/>
                <a:cs typeface="宋体"/>
              </a:rPr>
              <a:t>→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spc="-7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, then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ω(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is the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:N</a:t>
            </a:r>
            <a:r>
              <a:rPr sz="2400" dirty="0">
                <a:solidFill>
                  <a:srgbClr val="3E3E3E"/>
                </a:solidFill>
                <a:latin typeface="宋体"/>
                <a:cs typeface="宋体"/>
              </a:rPr>
              <a:t>→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, such 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that for </a:t>
            </a: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any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sz="2400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there </a:t>
            </a: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exists </a:t>
            </a:r>
            <a:r>
              <a:rPr sz="2400" dirty="0">
                <a:solidFill>
                  <a:srgbClr val="FF0000"/>
                </a:solidFill>
                <a:latin typeface="Palatino Linotype"/>
                <a:cs typeface="Palatino Linotype"/>
              </a:rPr>
              <a:t>some</a:t>
            </a:r>
            <a:r>
              <a:rPr sz="2400" spc="-17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400" spc="-7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sz="2400" spc="-5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N,</a:t>
            </a:r>
            <a:endParaRPr sz="2400">
              <a:latin typeface="Palatino Linotype"/>
              <a:cs typeface="Palatino Linotype"/>
            </a:endParaRPr>
          </a:p>
          <a:p>
            <a:pPr marL="2125980">
              <a:lnSpc>
                <a:spcPct val="100000"/>
              </a:lnSpc>
              <a:spcBef>
                <a:spcPts val="455"/>
              </a:spcBef>
              <a:tabLst>
                <a:tab pos="3148965" algn="l"/>
                <a:tab pos="3540125" algn="l"/>
                <a:tab pos="4156075" algn="l"/>
                <a:tab pos="4464050" algn="l"/>
              </a:tabLst>
            </a:pP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0</a:t>
            </a:r>
            <a:r>
              <a:rPr sz="2400" spc="13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≤</a:t>
            </a:r>
            <a:r>
              <a:rPr sz="2400" spc="13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645" dirty="0">
                <a:solidFill>
                  <a:srgbClr val="3E3E3E"/>
                </a:solidFill>
                <a:latin typeface="Cambria Math"/>
                <a:cs typeface="Cambria Math"/>
              </a:rPr>
              <a:t>𝑐𝑐𝑔𝑔	</a:t>
            </a:r>
            <a:r>
              <a:rPr sz="2400" spc="-690" dirty="0">
                <a:solidFill>
                  <a:srgbClr val="3E3E3E"/>
                </a:solidFill>
                <a:latin typeface="Cambria Math"/>
                <a:cs typeface="Cambria Math"/>
              </a:rPr>
              <a:t>𝑛𝑛	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&lt;</a:t>
            </a:r>
            <a:r>
              <a:rPr sz="2400" spc="13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660" dirty="0">
                <a:solidFill>
                  <a:srgbClr val="3E3E3E"/>
                </a:solidFill>
                <a:latin typeface="Cambria Math"/>
                <a:cs typeface="Cambria Math"/>
              </a:rPr>
              <a:t>𝑓𝑓	</a:t>
            </a:r>
            <a:r>
              <a:rPr sz="2400" spc="-690" dirty="0">
                <a:solidFill>
                  <a:srgbClr val="3E3E3E"/>
                </a:solidFill>
                <a:latin typeface="Cambria Math"/>
                <a:cs typeface="Cambria Math"/>
              </a:rPr>
              <a:t>𝑛𝑛	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for all </a:t>
            </a:r>
            <a:r>
              <a:rPr sz="2400" spc="-690" dirty="0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sz="2400" spc="18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≥</a:t>
            </a:r>
            <a:r>
              <a:rPr sz="2400" spc="13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459" dirty="0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sz="2400" spc="-690" baseline="-20833" dirty="0">
                <a:solidFill>
                  <a:srgbClr val="3E3E3E"/>
                </a:solidFill>
                <a:latin typeface="Cambria Math"/>
                <a:cs typeface="Cambria Math"/>
              </a:rPr>
              <a:t>0</a:t>
            </a:r>
            <a:endParaRPr sz="2400" baseline="-20833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sz="3000" b="1" spc="-235" dirty="0">
                <a:solidFill>
                  <a:srgbClr val="3E3E3E"/>
                </a:solidFill>
                <a:latin typeface="Palatino Linotype"/>
                <a:cs typeface="Palatino Linotype"/>
              </a:rPr>
              <a:t>“</a:t>
            </a:r>
            <a:r>
              <a:rPr sz="3000" spc="-235" dirty="0">
                <a:solidFill>
                  <a:srgbClr val="3E3E3E"/>
                </a:solidFill>
                <a:latin typeface="Cambria Math"/>
                <a:cs typeface="Cambria Math"/>
              </a:rPr>
              <a:t>𝒍𝒍𝒍𝒍𝒍𝒍</a:t>
            </a:r>
            <a:r>
              <a:rPr sz="3300" spc="-352" baseline="-15151" dirty="0">
                <a:solidFill>
                  <a:srgbClr val="3E3E3E"/>
                </a:solidFill>
                <a:latin typeface="Cambria Math"/>
                <a:cs typeface="Cambria Math"/>
              </a:rPr>
              <a:t>𝒏𝒏→∞</a:t>
            </a:r>
            <a:r>
              <a:rPr sz="3000" b="1" spc="-235" dirty="0">
                <a:solidFill>
                  <a:srgbClr val="3E3E3E"/>
                </a:solidFill>
                <a:latin typeface="Palatino Linotype"/>
                <a:cs typeface="Palatino Linotype"/>
              </a:rPr>
              <a:t>”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2669" y="5335628"/>
            <a:ext cx="390525" cy="282575"/>
          </a:xfrm>
          <a:custGeom>
            <a:avLst/>
            <a:gdLst/>
            <a:ahLst/>
            <a:cxnLst/>
            <a:rect l="l" t="t" r="r" b="b"/>
            <a:pathLst>
              <a:path w="390525" h="282575">
                <a:moveTo>
                  <a:pt x="299872" y="0"/>
                </a:moveTo>
                <a:lnTo>
                  <a:pt x="295859" y="11455"/>
                </a:lnTo>
                <a:lnTo>
                  <a:pt x="312201" y="18551"/>
                </a:lnTo>
                <a:lnTo>
                  <a:pt x="326255" y="28371"/>
                </a:lnTo>
                <a:lnTo>
                  <a:pt x="354788" y="73880"/>
                </a:lnTo>
                <a:lnTo>
                  <a:pt x="363118" y="115661"/>
                </a:lnTo>
                <a:lnTo>
                  <a:pt x="364159" y="139750"/>
                </a:lnTo>
                <a:lnTo>
                  <a:pt x="363114" y="164649"/>
                </a:lnTo>
                <a:lnTo>
                  <a:pt x="354746" y="207587"/>
                </a:lnTo>
                <a:lnTo>
                  <a:pt x="326267" y="253828"/>
                </a:lnTo>
                <a:lnTo>
                  <a:pt x="296303" y="270865"/>
                </a:lnTo>
                <a:lnTo>
                  <a:pt x="299872" y="282321"/>
                </a:lnTo>
                <a:lnTo>
                  <a:pt x="338381" y="264263"/>
                </a:lnTo>
                <a:lnTo>
                  <a:pt x="366699" y="232994"/>
                </a:lnTo>
                <a:lnTo>
                  <a:pt x="384108" y="191111"/>
                </a:lnTo>
                <a:lnTo>
                  <a:pt x="389915" y="141236"/>
                </a:lnTo>
                <a:lnTo>
                  <a:pt x="388460" y="115357"/>
                </a:lnTo>
                <a:lnTo>
                  <a:pt x="376815" y="69479"/>
                </a:lnTo>
                <a:lnTo>
                  <a:pt x="353714" y="32129"/>
                </a:lnTo>
                <a:lnTo>
                  <a:pt x="320339" y="7391"/>
                </a:lnTo>
                <a:lnTo>
                  <a:pt x="299872" y="0"/>
                </a:lnTo>
                <a:close/>
              </a:path>
              <a:path w="390525" h="282575">
                <a:moveTo>
                  <a:pt x="90042" y="0"/>
                </a:moveTo>
                <a:lnTo>
                  <a:pt x="51619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8" y="274944"/>
                </a:lnTo>
                <a:lnTo>
                  <a:pt x="90042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3571" y="5476773"/>
            <a:ext cx="485140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1981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31083" y="5481563"/>
            <a:ext cx="10998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25" spc="-270" baseline="-7936" dirty="0">
                <a:solidFill>
                  <a:srgbClr val="3E3E3E"/>
                </a:solidFill>
                <a:latin typeface="Cambria Math"/>
                <a:cs typeface="Cambria Math"/>
              </a:rPr>
              <a:t>𝑛𝑛→∞</a:t>
            </a:r>
            <a:r>
              <a:rPr sz="2625" spc="-97" baseline="-7936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1750" spc="-300" dirty="0">
                <a:solidFill>
                  <a:srgbClr val="3E3E3E"/>
                </a:solidFill>
                <a:latin typeface="Cambria Math"/>
                <a:cs typeface="Cambria Math"/>
              </a:rPr>
              <a:t>𝑔𝑔(𝑛𝑛)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3139" y="5245376"/>
            <a:ext cx="3593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720" algn="l"/>
                <a:tab pos="1583690" algn="l"/>
                <a:tab pos="1909445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660" dirty="0">
                <a:solidFill>
                  <a:srgbClr val="3E3E3E"/>
                </a:solidFill>
                <a:latin typeface="Cambria Math"/>
                <a:cs typeface="Cambria Math"/>
              </a:rPr>
              <a:t>𝑓𝑓</a:t>
            </a:r>
            <a:r>
              <a:rPr sz="2400" spc="204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∈</a:t>
            </a:r>
            <a:r>
              <a:rPr sz="2400" spc="14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875" dirty="0">
                <a:solidFill>
                  <a:srgbClr val="3E3E3E"/>
                </a:solidFill>
                <a:latin typeface="Cambria Math"/>
                <a:cs typeface="Cambria Math"/>
              </a:rPr>
              <a:t>𝜔𝜔	</a:t>
            </a:r>
            <a:r>
              <a:rPr sz="2400" spc="-735" dirty="0">
                <a:solidFill>
                  <a:srgbClr val="3E3E3E"/>
                </a:solidFill>
                <a:latin typeface="Cambria Math"/>
                <a:cs typeface="Cambria Math"/>
              </a:rPr>
              <a:t>𝑔𝑔	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if	</a:t>
            </a:r>
            <a:r>
              <a:rPr sz="2400" spc="-5" dirty="0">
                <a:solidFill>
                  <a:srgbClr val="3E3E3E"/>
                </a:solidFill>
                <a:latin typeface="Cambria Math"/>
                <a:cs typeface="Cambria Math"/>
              </a:rPr>
              <a:t>lim </a:t>
            </a:r>
            <a:r>
              <a:rPr sz="2625" spc="-419" baseline="44444" dirty="0">
                <a:solidFill>
                  <a:srgbClr val="3E3E3E"/>
                </a:solidFill>
                <a:latin typeface="Cambria Math"/>
                <a:cs typeface="Cambria Math"/>
              </a:rPr>
              <a:t>𝑓𝑓(𝑛𝑛)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=</a:t>
            </a:r>
            <a:r>
              <a:rPr sz="2400" spc="-10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∞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328" y="384047"/>
            <a:ext cx="6941818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1266" y="532767"/>
            <a:ext cx="6140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 </a:t>
            </a:r>
            <a:r>
              <a:rPr spc="-10" dirty="0"/>
              <a:t>you </a:t>
            </a:r>
            <a:r>
              <a:rPr spc="-5" dirty="0"/>
              <a:t>know</a:t>
            </a:r>
            <a:r>
              <a:rPr spc="5" dirty="0"/>
              <a:t> </a:t>
            </a:r>
            <a:r>
              <a:rPr spc="-5" dirty="0"/>
              <a:t>Infinity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4413885" cy="14655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Mathematical analysis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(Differentiation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/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integration)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Early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years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204740"/>
            <a:ext cx="3651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1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Firm foundation</a:t>
            </a:r>
            <a:endParaRPr sz="2400">
              <a:latin typeface="Palatino Linotype"/>
              <a:cs typeface="Palatino Linotype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mathematical analysis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46392" y="1699272"/>
            <a:ext cx="1443226" cy="2106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9816" y="3830320"/>
            <a:ext cx="1516380" cy="0"/>
          </a:xfrm>
          <a:custGeom>
            <a:avLst/>
            <a:gdLst/>
            <a:ahLst/>
            <a:cxnLst/>
            <a:rect l="l" t="t" r="r" b="b"/>
            <a:pathLst>
              <a:path w="1516379">
                <a:moveTo>
                  <a:pt x="0" y="0"/>
                </a:moveTo>
                <a:lnTo>
                  <a:pt x="1516379" y="0"/>
                </a:lnTo>
              </a:path>
            </a:pathLst>
          </a:custGeom>
          <a:ln w="2286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1245" y="1685289"/>
            <a:ext cx="0" cy="2133600"/>
          </a:xfrm>
          <a:custGeom>
            <a:avLst/>
            <a:gdLst/>
            <a:ahLst/>
            <a:cxnLst/>
            <a:rect l="l" t="t" r="r" b="b"/>
            <a:pathLst>
              <a:path h="2133600">
                <a:moveTo>
                  <a:pt x="0" y="0"/>
                </a:moveTo>
                <a:lnTo>
                  <a:pt x="0" y="2133600"/>
                </a:lnTo>
              </a:path>
            </a:pathLst>
          </a:custGeom>
          <a:ln w="22859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9816" y="1673860"/>
            <a:ext cx="1516380" cy="0"/>
          </a:xfrm>
          <a:custGeom>
            <a:avLst/>
            <a:gdLst/>
            <a:ahLst/>
            <a:cxnLst/>
            <a:rect l="l" t="t" r="r" b="b"/>
            <a:pathLst>
              <a:path w="1516379">
                <a:moveTo>
                  <a:pt x="0" y="0"/>
                </a:moveTo>
                <a:lnTo>
                  <a:pt x="1516379" y="0"/>
                </a:lnTo>
              </a:path>
            </a:pathLst>
          </a:custGeom>
          <a:ln w="2286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4766" y="1685544"/>
            <a:ext cx="0" cy="2133600"/>
          </a:xfrm>
          <a:custGeom>
            <a:avLst/>
            <a:gdLst/>
            <a:ahLst/>
            <a:cxnLst/>
            <a:rect l="l" t="t" r="r" b="b"/>
            <a:pathLst>
              <a:path h="2133600">
                <a:moveTo>
                  <a:pt x="0" y="0"/>
                </a:moveTo>
                <a:lnTo>
                  <a:pt x="0" y="2133600"/>
                </a:lnTo>
              </a:path>
            </a:pathLst>
          </a:custGeom>
          <a:ln w="2286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0295" y="3807459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7619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4106" y="1700529"/>
            <a:ext cx="0" cy="210312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0295" y="1696720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91906" y="1700783"/>
            <a:ext cx="0" cy="210312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0106" y="4291583"/>
            <a:ext cx="1443227" cy="2116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3531" y="6433820"/>
            <a:ext cx="1516380" cy="0"/>
          </a:xfrm>
          <a:custGeom>
            <a:avLst/>
            <a:gdLst/>
            <a:ahLst/>
            <a:cxnLst/>
            <a:rect l="l" t="t" r="r" b="b"/>
            <a:pathLst>
              <a:path w="1516379">
                <a:moveTo>
                  <a:pt x="0" y="0"/>
                </a:moveTo>
                <a:lnTo>
                  <a:pt x="1516379" y="0"/>
                </a:lnTo>
              </a:path>
            </a:pathLst>
          </a:custGeom>
          <a:ln w="2286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34961" y="4277359"/>
            <a:ext cx="0" cy="2145030"/>
          </a:xfrm>
          <a:custGeom>
            <a:avLst/>
            <a:gdLst/>
            <a:ahLst/>
            <a:cxnLst/>
            <a:rect l="l" t="t" r="r" b="b"/>
            <a:pathLst>
              <a:path h="2145029">
                <a:moveTo>
                  <a:pt x="0" y="0"/>
                </a:moveTo>
                <a:lnTo>
                  <a:pt x="0" y="2145030"/>
                </a:lnTo>
              </a:path>
            </a:pathLst>
          </a:custGeom>
          <a:ln w="2286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3531" y="4265929"/>
            <a:ext cx="1516380" cy="0"/>
          </a:xfrm>
          <a:custGeom>
            <a:avLst/>
            <a:gdLst/>
            <a:ahLst/>
            <a:cxnLst/>
            <a:rect l="l" t="t" r="r" b="b"/>
            <a:pathLst>
              <a:path w="1516379">
                <a:moveTo>
                  <a:pt x="0" y="0"/>
                </a:moveTo>
                <a:lnTo>
                  <a:pt x="1516379" y="0"/>
                </a:lnTo>
              </a:path>
            </a:pathLst>
          </a:custGeom>
          <a:ln w="22859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8481" y="4277867"/>
            <a:ext cx="0" cy="2144395"/>
          </a:xfrm>
          <a:custGeom>
            <a:avLst/>
            <a:gdLst/>
            <a:ahLst/>
            <a:cxnLst/>
            <a:rect l="l" t="t" r="r" b="b"/>
            <a:pathLst>
              <a:path h="2144395">
                <a:moveTo>
                  <a:pt x="0" y="0"/>
                </a:moveTo>
                <a:lnTo>
                  <a:pt x="0" y="2144267"/>
                </a:lnTo>
              </a:path>
            </a:pathLst>
          </a:custGeom>
          <a:ln w="22859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54011" y="6410959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7821" y="4292600"/>
            <a:ext cx="0" cy="2114550"/>
          </a:xfrm>
          <a:custGeom>
            <a:avLst/>
            <a:gdLst/>
            <a:ahLst/>
            <a:cxnLst/>
            <a:rect l="l" t="t" r="r" b="b"/>
            <a:pathLst>
              <a:path h="2114550">
                <a:moveTo>
                  <a:pt x="0" y="0"/>
                </a:moveTo>
                <a:lnTo>
                  <a:pt x="0" y="2114550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54011" y="4288790"/>
            <a:ext cx="1455420" cy="0"/>
          </a:xfrm>
          <a:custGeom>
            <a:avLst/>
            <a:gdLst/>
            <a:ahLst/>
            <a:cxnLst/>
            <a:rect l="l" t="t" r="r" b="b"/>
            <a:pathLst>
              <a:path w="1455420">
                <a:moveTo>
                  <a:pt x="0" y="0"/>
                </a:moveTo>
                <a:lnTo>
                  <a:pt x="1455420" y="0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5621" y="4293108"/>
            <a:ext cx="0" cy="2113915"/>
          </a:xfrm>
          <a:custGeom>
            <a:avLst/>
            <a:gdLst/>
            <a:ahLst/>
            <a:cxnLst/>
            <a:rect l="l" t="t" r="r" b="b"/>
            <a:pathLst>
              <a:path h="2113915">
                <a:moveTo>
                  <a:pt x="0" y="0"/>
                </a:moveTo>
                <a:lnTo>
                  <a:pt x="0" y="2113788"/>
                </a:lnTo>
              </a:path>
            </a:pathLst>
          </a:custGeom>
          <a:ln w="7620">
            <a:solidFill>
              <a:srgbClr val="577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02867" y="3437487"/>
            <a:ext cx="814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5897"/>
                </a:solidFill>
                <a:latin typeface="Palatino Linotype"/>
                <a:cs typeface="Palatino Linotype"/>
              </a:rPr>
              <a:t>C</a:t>
            </a:r>
            <a:r>
              <a:rPr sz="1800" b="1" dirty="0">
                <a:solidFill>
                  <a:srgbClr val="2F5897"/>
                </a:solidFill>
                <a:latin typeface="Palatino Linotype"/>
                <a:cs typeface="Palatino Linotype"/>
              </a:rPr>
              <a:t>au</a:t>
            </a:r>
            <a:r>
              <a:rPr sz="1800" b="1" spc="5" dirty="0">
                <a:solidFill>
                  <a:srgbClr val="2F5897"/>
                </a:solidFill>
                <a:latin typeface="Palatino Linotype"/>
                <a:cs typeface="Palatino Linotype"/>
              </a:rPr>
              <a:t>c</a:t>
            </a:r>
            <a:r>
              <a:rPr sz="1800" b="1" dirty="0">
                <a:solidFill>
                  <a:srgbClr val="2F5897"/>
                </a:solidFill>
                <a:latin typeface="Palatino Linotype"/>
                <a:cs typeface="Palatino Linotype"/>
              </a:rPr>
              <a:t>hy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5940" y="4471184"/>
            <a:ext cx="6050280" cy="186753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How to talk about </a:t>
            </a:r>
            <a:r>
              <a:rPr sz="3000" b="1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infinity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?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415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400" spc="-415" dirty="0">
                <a:solidFill>
                  <a:srgbClr val="3E3E3E"/>
                </a:solidFill>
                <a:latin typeface="Cambria Math"/>
                <a:cs typeface="Cambria Math"/>
              </a:rPr>
              <a:t>𝜺𝜺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−</a:t>
            </a:r>
            <a:r>
              <a:rPr sz="2400" spc="-4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135" dirty="0">
                <a:solidFill>
                  <a:srgbClr val="3E3E3E"/>
                </a:solidFill>
                <a:latin typeface="Cambria Math"/>
                <a:cs typeface="Cambria Math"/>
              </a:rPr>
              <a:t>𝑵𝑵</a:t>
            </a:r>
            <a:r>
              <a:rPr sz="2400" spc="-135" dirty="0">
                <a:solidFill>
                  <a:srgbClr val="3E3E3E"/>
                </a:solidFill>
                <a:latin typeface="Palatino Linotype"/>
                <a:cs typeface="Palatino Linotype"/>
              </a:rPr>
              <a:t>)-definition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415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400" spc="-415" dirty="0">
                <a:solidFill>
                  <a:srgbClr val="3E3E3E"/>
                </a:solidFill>
                <a:latin typeface="Cambria Math"/>
                <a:cs typeface="Cambria Math"/>
              </a:rPr>
              <a:t>𝜺𝜺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−</a:t>
            </a:r>
            <a:r>
              <a:rPr sz="2400" spc="-4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105" dirty="0">
                <a:solidFill>
                  <a:srgbClr val="3E3E3E"/>
                </a:solidFill>
                <a:latin typeface="Cambria Math"/>
                <a:cs typeface="Cambria Math"/>
              </a:rPr>
              <a:t>𝜹𝜹</a:t>
            </a:r>
            <a:r>
              <a:rPr sz="2400" spc="-105" dirty="0">
                <a:solidFill>
                  <a:srgbClr val="3E3E3E"/>
                </a:solidFill>
                <a:latin typeface="Palatino Linotype"/>
                <a:cs typeface="Palatino Linotype"/>
              </a:rPr>
              <a:t>)-definition</a:t>
            </a:r>
            <a:endParaRPr sz="2400">
              <a:latin typeface="Palatino Linotype"/>
              <a:cs typeface="Palatino Linotype"/>
            </a:endParaRPr>
          </a:p>
          <a:p>
            <a:pPr marR="5080" algn="r">
              <a:lnSpc>
                <a:spcPct val="100000"/>
              </a:lnSpc>
              <a:spcBef>
                <a:spcPts val="1005"/>
              </a:spcBef>
            </a:pPr>
            <a:r>
              <a:rPr sz="1800" b="1" spc="-135" dirty="0">
                <a:solidFill>
                  <a:srgbClr val="2F5897"/>
                </a:solidFill>
                <a:latin typeface="Palatino Linotype"/>
                <a:cs typeface="Palatino Linotype"/>
              </a:rPr>
              <a:t>W</a:t>
            </a:r>
            <a:r>
              <a:rPr sz="1800" b="1" dirty="0">
                <a:solidFill>
                  <a:srgbClr val="2F5897"/>
                </a:solidFill>
                <a:latin typeface="Palatino Linotype"/>
                <a:cs typeface="Palatino Linotype"/>
              </a:rPr>
              <a:t>eie</a:t>
            </a:r>
            <a:r>
              <a:rPr sz="1800" b="1" spc="-5" dirty="0">
                <a:solidFill>
                  <a:srgbClr val="2F5897"/>
                </a:solidFill>
                <a:latin typeface="Palatino Linotype"/>
                <a:cs typeface="Palatino Linotype"/>
              </a:rPr>
              <a:t>r</a:t>
            </a:r>
            <a:r>
              <a:rPr sz="1800" b="1" spc="5" dirty="0">
                <a:solidFill>
                  <a:srgbClr val="2F5897"/>
                </a:solidFill>
                <a:latin typeface="Palatino Linotype"/>
                <a:cs typeface="Palatino Linotype"/>
              </a:rPr>
              <a:t>s</a:t>
            </a:r>
            <a:r>
              <a:rPr sz="1800" b="1" dirty="0">
                <a:solidFill>
                  <a:srgbClr val="2F5897"/>
                </a:solidFill>
                <a:latin typeface="Palatino Linotype"/>
                <a:cs typeface="Palatino Linotype"/>
              </a:rPr>
              <a:t>t</a:t>
            </a:r>
            <a:r>
              <a:rPr sz="1800" b="1" spc="-5" dirty="0">
                <a:solidFill>
                  <a:srgbClr val="2F5897"/>
                </a:solidFill>
                <a:latin typeface="Palatino Linotype"/>
                <a:cs typeface="Palatino Linotype"/>
              </a:rPr>
              <a:t>r</a:t>
            </a:r>
            <a:r>
              <a:rPr sz="1800" b="1" dirty="0">
                <a:solidFill>
                  <a:srgbClr val="2F5897"/>
                </a:solidFill>
                <a:latin typeface="Palatino Linotype"/>
                <a:cs typeface="Palatino Linotype"/>
              </a:rPr>
              <a:t>ass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372" y="0"/>
            <a:ext cx="7917178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3744" y="699516"/>
            <a:ext cx="409498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845945" marR="5080" indent="-1833880">
              <a:lnSpc>
                <a:spcPct val="100600"/>
              </a:lnSpc>
              <a:spcBef>
                <a:spcPts val="65"/>
              </a:spcBef>
            </a:pPr>
            <a:r>
              <a:rPr spc="-5" dirty="0"/>
              <a:t>Brute </a:t>
            </a:r>
            <a:r>
              <a:rPr dirty="0"/>
              <a:t>Force</a:t>
            </a:r>
            <a:r>
              <a:rPr spc="-60" dirty="0"/>
              <a:t> </a:t>
            </a:r>
            <a:r>
              <a:rPr spc="-5" dirty="0"/>
              <a:t>Enumeration  by</a:t>
            </a:r>
            <a:r>
              <a:rPr spc="5" dirty="0"/>
              <a:t> </a:t>
            </a:r>
            <a:r>
              <a:rPr spc="-5" dirty="0"/>
              <a:t>Iteration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5346700" cy="45783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Swapping array</a:t>
            </a:r>
            <a:r>
              <a:rPr sz="3000" b="1" spc="-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elements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&lt;time,</a:t>
            </a:r>
            <a:r>
              <a:rPr sz="2400" spc="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space&gt;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From &lt;O(n</a:t>
            </a:r>
            <a:r>
              <a:rPr sz="1950" baseline="25641" dirty="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),</a:t>
            </a:r>
            <a:r>
              <a:rPr sz="2000" spc="-6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O(1)&gt;</a:t>
            </a:r>
            <a:endParaRPr sz="20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&lt;O(n),</a:t>
            </a:r>
            <a:r>
              <a:rPr sz="2000" spc="-4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O(n)&gt;</a:t>
            </a:r>
            <a:endParaRPr sz="20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&lt;O(n),</a:t>
            </a:r>
            <a:r>
              <a:rPr sz="2000" spc="-3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O(1)&gt;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Maximum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subsequence</a:t>
            </a:r>
            <a:r>
              <a:rPr sz="3000" b="1" spc="-5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sum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Time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From</a:t>
            </a:r>
            <a:r>
              <a:rPr sz="2000" spc="-3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O(n</a:t>
            </a:r>
            <a:r>
              <a:rPr sz="1950" baseline="25641" dirty="0">
                <a:solidFill>
                  <a:srgbClr val="3E3E3E"/>
                </a:solidFill>
                <a:latin typeface="Palatino Linotype"/>
                <a:cs typeface="Palatino Linotype"/>
              </a:rPr>
              <a:t>3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O(n</a:t>
            </a:r>
            <a:r>
              <a:rPr sz="1950" baseline="25641" dirty="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O(n log</a:t>
            </a:r>
            <a:r>
              <a:rPr sz="2000" spc="4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n)</a:t>
            </a:r>
            <a:endParaRPr sz="20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 O(n)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396" y="384047"/>
            <a:ext cx="813968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366" y="532767"/>
            <a:ext cx="7338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Swapping Array</a:t>
            </a:r>
            <a:r>
              <a:rPr spc="-10" dirty="0"/>
              <a:t> </a:t>
            </a:r>
            <a:r>
              <a:rPr spc="-5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90469"/>
            <a:ext cx="5862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E.g., 1,2,3,4 </a:t>
            </a:r>
            <a:r>
              <a:rPr sz="3000" b="1" dirty="0">
                <a:solidFill>
                  <a:srgbClr val="FF0000"/>
                </a:solidFill>
                <a:latin typeface="Palatino Linotype"/>
                <a:cs typeface="Palatino Linotype"/>
              </a:rPr>
              <a:t>|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5,6,7 =&gt;</a:t>
            </a:r>
            <a:r>
              <a:rPr sz="3000" b="1" spc="-10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5,6,7,1,2,3,4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39108"/>
            <a:ext cx="2281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Brute</a:t>
            </a:r>
            <a:r>
              <a:rPr sz="3000" b="1" spc="-7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force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983248"/>
            <a:ext cx="4655820" cy="102679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60" dirty="0">
                <a:solidFill>
                  <a:srgbClr val="3E3E3E"/>
                </a:solidFill>
                <a:latin typeface="Palatino Linotype"/>
                <a:cs typeface="Palatino Linotype"/>
              </a:rPr>
              <a:t>Your</a:t>
            </a:r>
            <a:r>
              <a:rPr sz="3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task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1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Both time and space efficient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32035" y="3341408"/>
            <a:ext cx="2032000" cy="370840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0"/>
                </a:moveTo>
                <a:lnTo>
                  <a:pt x="2032000" y="0"/>
                </a:lnTo>
                <a:lnTo>
                  <a:pt x="20320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4035" y="3341408"/>
            <a:ext cx="2032000" cy="370840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0"/>
                </a:moveTo>
                <a:lnTo>
                  <a:pt x="2032000" y="0"/>
                </a:lnTo>
                <a:lnTo>
                  <a:pt x="20320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32035" y="3712248"/>
            <a:ext cx="2032000" cy="370840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0"/>
                </a:moveTo>
                <a:lnTo>
                  <a:pt x="2032000" y="0"/>
                </a:lnTo>
                <a:lnTo>
                  <a:pt x="20320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2D6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4035" y="3712248"/>
            <a:ext cx="2032000" cy="370840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0"/>
                </a:moveTo>
                <a:lnTo>
                  <a:pt x="2032000" y="0"/>
                </a:lnTo>
                <a:lnTo>
                  <a:pt x="20320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D2D6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2035" y="4083087"/>
            <a:ext cx="2032000" cy="370840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0"/>
                </a:moveTo>
                <a:lnTo>
                  <a:pt x="2032000" y="0"/>
                </a:lnTo>
                <a:lnTo>
                  <a:pt x="20320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EA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4035" y="4083087"/>
            <a:ext cx="2032000" cy="370840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0"/>
                </a:moveTo>
                <a:lnTo>
                  <a:pt x="2032000" y="0"/>
                </a:lnTo>
                <a:lnTo>
                  <a:pt x="20320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EA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2035" y="4453928"/>
            <a:ext cx="2032000" cy="370840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0"/>
                </a:moveTo>
                <a:lnTo>
                  <a:pt x="2032000" y="0"/>
                </a:lnTo>
                <a:lnTo>
                  <a:pt x="203200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D2D6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4035" y="4453928"/>
            <a:ext cx="2032000" cy="370840"/>
          </a:xfrm>
          <a:custGeom>
            <a:avLst/>
            <a:gdLst/>
            <a:ahLst/>
            <a:cxnLst/>
            <a:rect l="l" t="t" r="r" b="b"/>
            <a:pathLst>
              <a:path w="2032000" h="370839">
                <a:moveTo>
                  <a:pt x="0" y="0"/>
                </a:moveTo>
                <a:lnTo>
                  <a:pt x="2032000" y="0"/>
                </a:lnTo>
                <a:lnTo>
                  <a:pt x="203200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D2D6E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93690" y="3335061"/>
          <a:ext cx="611505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 marR="77343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BF1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6E5"/>
                    </a:solidFill>
                  </a:tcPr>
                </a:tc>
                <a:tc>
                  <a:txBody>
                    <a:bodyPr/>
                    <a:lstStyle/>
                    <a:p>
                      <a:pPr marR="76390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aseline="25462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O(1)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BF2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CF2"/>
                    </a:solidFill>
                  </a:tcPr>
                </a:tc>
                <a:tc>
                  <a:txBody>
                    <a:bodyPr/>
                    <a:lstStyle/>
                    <a:p>
                      <a:pPr marR="80327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6E5"/>
                    </a:solidFill>
                  </a:tcPr>
                </a:tc>
                <a:tc>
                  <a:txBody>
                    <a:bodyPr/>
                    <a:lstStyle/>
                    <a:p>
                      <a:pPr marR="80327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504944" y="2481072"/>
            <a:ext cx="1868423" cy="1472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3468" y="2551176"/>
            <a:ext cx="329983" cy="565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4088" y="2551176"/>
            <a:ext cx="1101598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761" y="2529080"/>
            <a:ext cx="1732914" cy="1336040"/>
          </a:xfrm>
          <a:custGeom>
            <a:avLst/>
            <a:gdLst/>
            <a:ahLst/>
            <a:cxnLst/>
            <a:rect l="l" t="t" r="r" b="b"/>
            <a:pathLst>
              <a:path w="1732914" h="1336039">
                <a:moveTo>
                  <a:pt x="1380490" y="504444"/>
                </a:moveTo>
                <a:lnTo>
                  <a:pt x="966343" y="504444"/>
                </a:lnTo>
                <a:lnTo>
                  <a:pt x="1732495" y="1335735"/>
                </a:lnTo>
                <a:lnTo>
                  <a:pt x="1380490" y="504444"/>
                </a:lnTo>
                <a:close/>
              </a:path>
              <a:path w="1732914" h="1336039">
                <a:moveTo>
                  <a:pt x="1572514" y="0"/>
                </a:moveTo>
                <a:lnTo>
                  <a:pt x="84074" y="0"/>
                </a:lnTo>
                <a:lnTo>
                  <a:pt x="51349" y="6607"/>
                </a:lnTo>
                <a:lnTo>
                  <a:pt x="24625" y="24625"/>
                </a:lnTo>
                <a:lnTo>
                  <a:pt x="6607" y="51349"/>
                </a:lnTo>
                <a:lnTo>
                  <a:pt x="0" y="84074"/>
                </a:lnTo>
                <a:lnTo>
                  <a:pt x="0" y="420370"/>
                </a:lnTo>
                <a:lnTo>
                  <a:pt x="6607" y="453094"/>
                </a:lnTo>
                <a:lnTo>
                  <a:pt x="24625" y="479818"/>
                </a:lnTo>
                <a:lnTo>
                  <a:pt x="51349" y="497836"/>
                </a:lnTo>
                <a:lnTo>
                  <a:pt x="84074" y="504444"/>
                </a:lnTo>
                <a:lnTo>
                  <a:pt x="1572514" y="504444"/>
                </a:lnTo>
                <a:lnTo>
                  <a:pt x="1605238" y="497836"/>
                </a:lnTo>
                <a:lnTo>
                  <a:pt x="1631962" y="479818"/>
                </a:lnTo>
                <a:lnTo>
                  <a:pt x="1649980" y="453094"/>
                </a:lnTo>
                <a:lnTo>
                  <a:pt x="1656588" y="420370"/>
                </a:lnTo>
                <a:lnTo>
                  <a:pt x="1656588" y="84074"/>
                </a:lnTo>
                <a:lnTo>
                  <a:pt x="1649980" y="51349"/>
                </a:lnTo>
                <a:lnTo>
                  <a:pt x="1631962" y="24625"/>
                </a:lnTo>
                <a:lnTo>
                  <a:pt x="1605238" y="6607"/>
                </a:lnTo>
                <a:lnTo>
                  <a:pt x="1572514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761" y="2529080"/>
            <a:ext cx="1732914" cy="1336040"/>
          </a:xfrm>
          <a:custGeom>
            <a:avLst/>
            <a:gdLst/>
            <a:ahLst/>
            <a:cxnLst/>
            <a:rect l="l" t="t" r="r" b="b"/>
            <a:pathLst>
              <a:path w="1732914" h="1336039">
                <a:moveTo>
                  <a:pt x="0" y="84074"/>
                </a:moveTo>
                <a:lnTo>
                  <a:pt x="6607" y="51349"/>
                </a:lnTo>
                <a:lnTo>
                  <a:pt x="24625" y="24625"/>
                </a:lnTo>
                <a:lnTo>
                  <a:pt x="51349" y="6607"/>
                </a:lnTo>
                <a:lnTo>
                  <a:pt x="84074" y="0"/>
                </a:lnTo>
                <a:lnTo>
                  <a:pt x="966343" y="0"/>
                </a:lnTo>
                <a:lnTo>
                  <a:pt x="1380490" y="0"/>
                </a:lnTo>
                <a:lnTo>
                  <a:pt x="1572514" y="0"/>
                </a:lnTo>
                <a:lnTo>
                  <a:pt x="1605238" y="6607"/>
                </a:lnTo>
                <a:lnTo>
                  <a:pt x="1631962" y="24625"/>
                </a:lnTo>
                <a:lnTo>
                  <a:pt x="1649980" y="51349"/>
                </a:lnTo>
                <a:lnTo>
                  <a:pt x="1656588" y="84074"/>
                </a:lnTo>
                <a:lnTo>
                  <a:pt x="1656588" y="294259"/>
                </a:lnTo>
                <a:lnTo>
                  <a:pt x="1656588" y="420370"/>
                </a:lnTo>
                <a:lnTo>
                  <a:pt x="1649980" y="453094"/>
                </a:lnTo>
                <a:lnTo>
                  <a:pt x="1631962" y="479818"/>
                </a:lnTo>
                <a:lnTo>
                  <a:pt x="1605238" y="497836"/>
                </a:lnTo>
                <a:lnTo>
                  <a:pt x="1572514" y="504444"/>
                </a:lnTo>
                <a:lnTo>
                  <a:pt x="1380490" y="504444"/>
                </a:lnTo>
                <a:lnTo>
                  <a:pt x="1732495" y="1335735"/>
                </a:lnTo>
                <a:lnTo>
                  <a:pt x="966343" y="504444"/>
                </a:lnTo>
                <a:lnTo>
                  <a:pt x="84074" y="504444"/>
                </a:lnTo>
                <a:lnTo>
                  <a:pt x="51349" y="497836"/>
                </a:lnTo>
                <a:lnTo>
                  <a:pt x="24625" y="479818"/>
                </a:lnTo>
                <a:lnTo>
                  <a:pt x="6607" y="453094"/>
                </a:lnTo>
                <a:lnTo>
                  <a:pt x="0" y="420370"/>
                </a:lnTo>
                <a:lnTo>
                  <a:pt x="0" y="294259"/>
                </a:lnTo>
                <a:lnTo>
                  <a:pt x="0" y="84074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81494" y="2615827"/>
            <a:ext cx="143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sensitive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73979" y="4335779"/>
            <a:ext cx="1950707" cy="1357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7340" y="5123688"/>
            <a:ext cx="1682495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42407" y="4382872"/>
            <a:ext cx="1814830" cy="1223645"/>
          </a:xfrm>
          <a:custGeom>
            <a:avLst/>
            <a:gdLst/>
            <a:ahLst/>
            <a:cxnLst/>
            <a:rect l="l" t="t" r="r" b="b"/>
            <a:pathLst>
              <a:path w="1814829" h="1223645">
                <a:moveTo>
                  <a:pt x="1730400" y="718718"/>
                </a:moveTo>
                <a:lnTo>
                  <a:pt x="241960" y="718718"/>
                </a:lnTo>
                <a:lnTo>
                  <a:pt x="209235" y="725325"/>
                </a:lnTo>
                <a:lnTo>
                  <a:pt x="182511" y="743343"/>
                </a:lnTo>
                <a:lnTo>
                  <a:pt x="164493" y="770067"/>
                </a:lnTo>
                <a:lnTo>
                  <a:pt x="157886" y="802792"/>
                </a:lnTo>
                <a:lnTo>
                  <a:pt x="157886" y="1139088"/>
                </a:lnTo>
                <a:lnTo>
                  <a:pt x="164493" y="1171813"/>
                </a:lnTo>
                <a:lnTo>
                  <a:pt x="182511" y="1198537"/>
                </a:lnTo>
                <a:lnTo>
                  <a:pt x="209235" y="1216555"/>
                </a:lnTo>
                <a:lnTo>
                  <a:pt x="241960" y="1223162"/>
                </a:lnTo>
                <a:lnTo>
                  <a:pt x="1730400" y="1223162"/>
                </a:lnTo>
                <a:lnTo>
                  <a:pt x="1763125" y="1216555"/>
                </a:lnTo>
                <a:lnTo>
                  <a:pt x="1789849" y="1198537"/>
                </a:lnTo>
                <a:lnTo>
                  <a:pt x="1807867" y="1171813"/>
                </a:lnTo>
                <a:lnTo>
                  <a:pt x="1814474" y="1139088"/>
                </a:lnTo>
                <a:lnTo>
                  <a:pt x="1814474" y="802792"/>
                </a:lnTo>
                <a:lnTo>
                  <a:pt x="1807867" y="770067"/>
                </a:lnTo>
                <a:lnTo>
                  <a:pt x="1789849" y="743343"/>
                </a:lnTo>
                <a:lnTo>
                  <a:pt x="1763125" y="725325"/>
                </a:lnTo>
                <a:lnTo>
                  <a:pt x="1730400" y="718718"/>
                </a:lnTo>
                <a:close/>
              </a:path>
              <a:path w="1814829" h="1223645">
                <a:moveTo>
                  <a:pt x="0" y="0"/>
                </a:moveTo>
                <a:lnTo>
                  <a:pt x="433984" y="718718"/>
                </a:lnTo>
                <a:lnTo>
                  <a:pt x="848131" y="718718"/>
                </a:lnTo>
                <a:lnTo>
                  <a:pt x="0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42407" y="4382872"/>
            <a:ext cx="1814830" cy="1223645"/>
          </a:xfrm>
          <a:custGeom>
            <a:avLst/>
            <a:gdLst/>
            <a:ahLst/>
            <a:cxnLst/>
            <a:rect l="l" t="t" r="r" b="b"/>
            <a:pathLst>
              <a:path w="1814829" h="1223645">
                <a:moveTo>
                  <a:pt x="157886" y="802792"/>
                </a:moveTo>
                <a:lnTo>
                  <a:pt x="164493" y="770067"/>
                </a:lnTo>
                <a:lnTo>
                  <a:pt x="182511" y="743343"/>
                </a:lnTo>
                <a:lnTo>
                  <a:pt x="209235" y="725325"/>
                </a:lnTo>
                <a:lnTo>
                  <a:pt x="241960" y="718718"/>
                </a:lnTo>
                <a:lnTo>
                  <a:pt x="433984" y="718718"/>
                </a:lnTo>
                <a:lnTo>
                  <a:pt x="0" y="0"/>
                </a:lnTo>
                <a:lnTo>
                  <a:pt x="848131" y="718718"/>
                </a:lnTo>
                <a:lnTo>
                  <a:pt x="1730400" y="718718"/>
                </a:lnTo>
                <a:lnTo>
                  <a:pt x="1763125" y="725325"/>
                </a:lnTo>
                <a:lnTo>
                  <a:pt x="1789849" y="743343"/>
                </a:lnTo>
                <a:lnTo>
                  <a:pt x="1807867" y="770067"/>
                </a:lnTo>
                <a:lnTo>
                  <a:pt x="1814474" y="802792"/>
                </a:lnTo>
                <a:lnTo>
                  <a:pt x="1814474" y="928903"/>
                </a:lnTo>
                <a:lnTo>
                  <a:pt x="1814474" y="1139088"/>
                </a:lnTo>
                <a:lnTo>
                  <a:pt x="1807867" y="1171813"/>
                </a:lnTo>
                <a:lnTo>
                  <a:pt x="1789849" y="1198537"/>
                </a:lnTo>
                <a:lnTo>
                  <a:pt x="1763125" y="1216555"/>
                </a:lnTo>
                <a:lnTo>
                  <a:pt x="1730400" y="1223162"/>
                </a:lnTo>
                <a:lnTo>
                  <a:pt x="848131" y="1223162"/>
                </a:lnTo>
                <a:lnTo>
                  <a:pt x="433984" y="1223162"/>
                </a:lnTo>
                <a:lnTo>
                  <a:pt x="241960" y="1223162"/>
                </a:lnTo>
                <a:lnTo>
                  <a:pt x="209235" y="1216555"/>
                </a:lnTo>
                <a:lnTo>
                  <a:pt x="182511" y="1198537"/>
                </a:lnTo>
                <a:lnTo>
                  <a:pt x="164493" y="1171813"/>
                </a:lnTo>
                <a:lnTo>
                  <a:pt x="157886" y="1139088"/>
                </a:lnTo>
                <a:lnTo>
                  <a:pt x="157886" y="928903"/>
                </a:lnTo>
                <a:lnTo>
                  <a:pt x="157886" y="802792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53782" y="5187867"/>
            <a:ext cx="134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sensitive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2924559"/>
            <a:ext cx="8808720" cy="3708400"/>
          </a:xfrm>
          <a:custGeom>
            <a:avLst/>
            <a:gdLst/>
            <a:ahLst/>
            <a:cxnLst/>
            <a:rect l="l" t="t" r="r" b="b"/>
            <a:pathLst>
              <a:path w="8808720" h="3708400">
                <a:moveTo>
                  <a:pt x="8190725" y="0"/>
                </a:moveTo>
                <a:lnTo>
                  <a:pt x="617994" y="0"/>
                </a:lnTo>
                <a:lnTo>
                  <a:pt x="569698" y="1859"/>
                </a:lnTo>
                <a:lnTo>
                  <a:pt x="522418" y="7345"/>
                </a:lnTo>
                <a:lnTo>
                  <a:pt x="476293" y="16321"/>
                </a:lnTo>
                <a:lnTo>
                  <a:pt x="431459" y="28649"/>
                </a:lnTo>
                <a:lnTo>
                  <a:pt x="388053" y="44192"/>
                </a:lnTo>
                <a:lnTo>
                  <a:pt x="346214" y="62813"/>
                </a:lnTo>
                <a:lnTo>
                  <a:pt x="306079" y="84373"/>
                </a:lnTo>
                <a:lnTo>
                  <a:pt x="267785" y="108736"/>
                </a:lnTo>
                <a:lnTo>
                  <a:pt x="231469" y="135765"/>
                </a:lnTo>
                <a:lnTo>
                  <a:pt x="197268" y="165321"/>
                </a:lnTo>
                <a:lnTo>
                  <a:pt x="165321" y="197268"/>
                </a:lnTo>
                <a:lnTo>
                  <a:pt x="135765" y="231469"/>
                </a:lnTo>
                <a:lnTo>
                  <a:pt x="108736" y="267785"/>
                </a:lnTo>
                <a:lnTo>
                  <a:pt x="84373" y="306079"/>
                </a:lnTo>
                <a:lnTo>
                  <a:pt x="62813" y="346214"/>
                </a:lnTo>
                <a:lnTo>
                  <a:pt x="44192" y="388053"/>
                </a:lnTo>
                <a:lnTo>
                  <a:pt x="28649" y="431459"/>
                </a:lnTo>
                <a:lnTo>
                  <a:pt x="16321" y="476293"/>
                </a:lnTo>
                <a:lnTo>
                  <a:pt x="7345" y="522418"/>
                </a:lnTo>
                <a:lnTo>
                  <a:pt x="1859" y="569698"/>
                </a:lnTo>
                <a:lnTo>
                  <a:pt x="0" y="617994"/>
                </a:lnTo>
                <a:lnTo>
                  <a:pt x="0" y="3089884"/>
                </a:lnTo>
                <a:lnTo>
                  <a:pt x="1859" y="3138181"/>
                </a:lnTo>
                <a:lnTo>
                  <a:pt x="7345" y="3185460"/>
                </a:lnTo>
                <a:lnTo>
                  <a:pt x="16321" y="3231586"/>
                </a:lnTo>
                <a:lnTo>
                  <a:pt x="28649" y="3276421"/>
                </a:lnTo>
                <a:lnTo>
                  <a:pt x="44192" y="3319827"/>
                </a:lnTo>
                <a:lnTo>
                  <a:pt x="62813" y="3361667"/>
                </a:lnTo>
                <a:lnTo>
                  <a:pt x="84373" y="3401803"/>
                </a:lnTo>
                <a:lnTo>
                  <a:pt x="108736" y="3440098"/>
                </a:lnTo>
                <a:lnTo>
                  <a:pt x="135765" y="3476415"/>
                </a:lnTo>
                <a:lnTo>
                  <a:pt x="165321" y="3510616"/>
                </a:lnTo>
                <a:lnTo>
                  <a:pt x="197268" y="3542564"/>
                </a:lnTo>
                <a:lnTo>
                  <a:pt x="231469" y="3572121"/>
                </a:lnTo>
                <a:lnTo>
                  <a:pt x="267785" y="3599151"/>
                </a:lnTo>
                <a:lnTo>
                  <a:pt x="306079" y="3623515"/>
                </a:lnTo>
                <a:lnTo>
                  <a:pt x="346214" y="3645076"/>
                </a:lnTo>
                <a:lnTo>
                  <a:pt x="388053" y="3663697"/>
                </a:lnTo>
                <a:lnTo>
                  <a:pt x="431459" y="3679241"/>
                </a:lnTo>
                <a:lnTo>
                  <a:pt x="476293" y="3691569"/>
                </a:lnTo>
                <a:lnTo>
                  <a:pt x="522418" y="3700546"/>
                </a:lnTo>
                <a:lnTo>
                  <a:pt x="569698" y="3706032"/>
                </a:lnTo>
                <a:lnTo>
                  <a:pt x="617994" y="3707892"/>
                </a:lnTo>
                <a:lnTo>
                  <a:pt x="8190725" y="3707892"/>
                </a:lnTo>
                <a:lnTo>
                  <a:pt x="8239021" y="3706032"/>
                </a:lnTo>
                <a:lnTo>
                  <a:pt x="8286301" y="3700546"/>
                </a:lnTo>
                <a:lnTo>
                  <a:pt x="8332426" y="3691569"/>
                </a:lnTo>
                <a:lnTo>
                  <a:pt x="8377260" y="3679241"/>
                </a:lnTo>
                <a:lnTo>
                  <a:pt x="8420666" y="3663697"/>
                </a:lnTo>
                <a:lnTo>
                  <a:pt x="8462505" y="3645076"/>
                </a:lnTo>
                <a:lnTo>
                  <a:pt x="8502640" y="3623515"/>
                </a:lnTo>
                <a:lnTo>
                  <a:pt x="8540934" y="3599151"/>
                </a:lnTo>
                <a:lnTo>
                  <a:pt x="8577250" y="3572121"/>
                </a:lnTo>
                <a:lnTo>
                  <a:pt x="8611451" y="3542564"/>
                </a:lnTo>
                <a:lnTo>
                  <a:pt x="8643398" y="3510616"/>
                </a:lnTo>
                <a:lnTo>
                  <a:pt x="8672954" y="3476415"/>
                </a:lnTo>
                <a:lnTo>
                  <a:pt x="8699983" y="3440098"/>
                </a:lnTo>
                <a:lnTo>
                  <a:pt x="8724346" y="3401803"/>
                </a:lnTo>
                <a:lnTo>
                  <a:pt x="8745906" y="3361667"/>
                </a:lnTo>
                <a:lnTo>
                  <a:pt x="8764527" y="3319827"/>
                </a:lnTo>
                <a:lnTo>
                  <a:pt x="8780070" y="3276421"/>
                </a:lnTo>
                <a:lnTo>
                  <a:pt x="8792398" y="3231586"/>
                </a:lnTo>
                <a:lnTo>
                  <a:pt x="8801374" y="3185460"/>
                </a:lnTo>
                <a:lnTo>
                  <a:pt x="8806860" y="3138181"/>
                </a:lnTo>
                <a:lnTo>
                  <a:pt x="8808720" y="3089884"/>
                </a:lnTo>
                <a:lnTo>
                  <a:pt x="8808720" y="617994"/>
                </a:lnTo>
                <a:lnTo>
                  <a:pt x="8806860" y="569698"/>
                </a:lnTo>
                <a:lnTo>
                  <a:pt x="8801374" y="522418"/>
                </a:lnTo>
                <a:lnTo>
                  <a:pt x="8792398" y="476293"/>
                </a:lnTo>
                <a:lnTo>
                  <a:pt x="8780070" y="431459"/>
                </a:lnTo>
                <a:lnTo>
                  <a:pt x="8764527" y="388053"/>
                </a:lnTo>
                <a:lnTo>
                  <a:pt x="8745906" y="346214"/>
                </a:lnTo>
                <a:lnTo>
                  <a:pt x="8724346" y="306079"/>
                </a:lnTo>
                <a:lnTo>
                  <a:pt x="8699983" y="267785"/>
                </a:lnTo>
                <a:lnTo>
                  <a:pt x="8672954" y="231469"/>
                </a:lnTo>
                <a:lnTo>
                  <a:pt x="8643398" y="197268"/>
                </a:lnTo>
                <a:lnTo>
                  <a:pt x="8611451" y="165321"/>
                </a:lnTo>
                <a:lnTo>
                  <a:pt x="8577250" y="135765"/>
                </a:lnTo>
                <a:lnTo>
                  <a:pt x="8540934" y="108736"/>
                </a:lnTo>
                <a:lnTo>
                  <a:pt x="8502640" y="84373"/>
                </a:lnTo>
                <a:lnTo>
                  <a:pt x="8462505" y="62813"/>
                </a:lnTo>
                <a:lnTo>
                  <a:pt x="8420666" y="44192"/>
                </a:lnTo>
                <a:lnTo>
                  <a:pt x="8377260" y="28649"/>
                </a:lnTo>
                <a:lnTo>
                  <a:pt x="8332426" y="16321"/>
                </a:lnTo>
                <a:lnTo>
                  <a:pt x="8286301" y="7345"/>
                </a:lnTo>
                <a:lnTo>
                  <a:pt x="8239021" y="1859"/>
                </a:lnTo>
                <a:lnTo>
                  <a:pt x="8190725" y="0"/>
                </a:lnTo>
                <a:close/>
              </a:path>
            </a:pathLst>
          </a:custGeom>
          <a:solidFill>
            <a:srgbClr val="FAE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4212" y="384047"/>
            <a:ext cx="204520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3411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6104" y="384047"/>
            <a:ext cx="585063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5150" y="532767"/>
            <a:ext cx="6472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Max-sum</a:t>
            </a:r>
            <a:r>
              <a:rPr spc="-45" dirty="0"/>
              <a:t> </a:t>
            </a:r>
            <a:r>
              <a:rPr spc="-5" dirty="0"/>
              <a:t>Subsequence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352" y="1786445"/>
            <a:ext cx="7767955" cy="14008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 algn="just">
              <a:lnSpc>
                <a:spcPct val="100600"/>
              </a:lnSpc>
              <a:spcBef>
                <a:spcPts val="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The problem: Given </a:t>
            </a:r>
            <a:r>
              <a:rPr sz="2400" b="1" dirty="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sz="24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sequence </a:t>
            </a:r>
            <a:r>
              <a:rPr sz="2400" b="1" i="1" dirty="0">
                <a:solidFill>
                  <a:srgbClr val="3E3E3E"/>
                </a:solidFill>
                <a:latin typeface="Palatino Linotype"/>
                <a:cs typeface="Palatino Linotype"/>
              </a:rPr>
              <a:t>S </a:t>
            </a:r>
            <a:r>
              <a:rPr sz="24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sz="2400" b="1" spc="-20" dirty="0">
                <a:solidFill>
                  <a:srgbClr val="3E3E3E"/>
                </a:solidFill>
                <a:latin typeface="Palatino Linotype"/>
                <a:cs typeface="Palatino Linotype"/>
              </a:rPr>
              <a:t>integer, </a:t>
            </a:r>
            <a:r>
              <a:rPr sz="24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find the 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 largest sum </a:t>
            </a:r>
            <a:r>
              <a:rPr sz="24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sz="2400" b="1" dirty="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consecutive subsequence </a:t>
            </a:r>
            <a:r>
              <a:rPr sz="24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sz="2400" b="1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sz="24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. </a:t>
            </a:r>
            <a:r>
              <a:rPr sz="1800" b="1" dirty="0">
                <a:solidFill>
                  <a:srgbClr val="3E3E3E"/>
                </a:solidFill>
                <a:latin typeface="Palatino Linotype"/>
                <a:cs typeface="Palatino Linotype"/>
              </a:rPr>
              <a:t>(0, if all  </a:t>
            </a:r>
            <a:r>
              <a:rPr sz="18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negative</a:t>
            </a:r>
            <a:r>
              <a:rPr sz="1800" b="1" dirty="0">
                <a:solidFill>
                  <a:srgbClr val="3E3E3E"/>
                </a:solidFill>
                <a:latin typeface="Palatino Linotype"/>
                <a:cs typeface="Palatino Linotype"/>
              </a:rPr>
              <a:t> items)</a:t>
            </a:r>
            <a:endParaRPr sz="18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000" spc="-409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An example: -2, </a:t>
            </a:r>
            <a:r>
              <a:rPr sz="2000" spc="5" dirty="0">
                <a:solidFill>
                  <a:srgbClr val="3E3E3E"/>
                </a:solidFill>
                <a:latin typeface="Palatino Linotype"/>
                <a:cs typeface="Palatino Linotype"/>
              </a:rPr>
              <a:t>11,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-4, </a:t>
            </a:r>
            <a:r>
              <a:rPr sz="2000" spc="5" dirty="0">
                <a:solidFill>
                  <a:srgbClr val="3E3E3E"/>
                </a:solidFill>
                <a:latin typeface="Palatino Linotype"/>
                <a:cs typeface="Palatino Linotype"/>
              </a:rPr>
              <a:t>13,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-5, -2;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result </a:t>
            </a:r>
            <a:r>
              <a:rPr sz="2000" spc="5" dirty="0">
                <a:solidFill>
                  <a:srgbClr val="3E3E3E"/>
                </a:solidFill>
                <a:latin typeface="Palatino Linotype"/>
                <a:cs typeface="Palatino Linotype"/>
              </a:rPr>
              <a:t>20: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(11, -4, </a:t>
            </a:r>
            <a:r>
              <a:rPr sz="2000" spc="5" dirty="0">
                <a:solidFill>
                  <a:srgbClr val="3E3E3E"/>
                </a:solidFill>
                <a:latin typeface="Palatino Linotype"/>
                <a:cs typeface="Palatino Linotype"/>
              </a:rPr>
              <a:t>13)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2891" y="3981707"/>
            <a:ext cx="269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0" algn="l"/>
              </a:tabLst>
            </a:pPr>
            <a:r>
              <a:rPr sz="1800" u="dashLong" dirty="0">
                <a:solidFill>
                  <a:srgbClr val="000099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490" y="3158747"/>
            <a:ext cx="251396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110" indent="-6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brute-force </a:t>
            </a:r>
            <a:r>
              <a:rPr sz="1800" spc="-5" dirty="0">
                <a:latin typeface="Calibri"/>
                <a:cs typeface="Calibri"/>
              </a:rPr>
              <a:t>algorithm:  MaxSum </a:t>
            </a:r>
            <a:r>
              <a:rPr sz="1800" dirty="0">
                <a:latin typeface="Calibri"/>
                <a:cs typeface="Calibri"/>
              </a:rPr>
              <a:t>= 0;</a:t>
            </a:r>
            <a:endParaRPr sz="1800">
              <a:latin typeface="Calibri"/>
              <a:cs typeface="Calibri"/>
            </a:endParaRPr>
          </a:p>
          <a:p>
            <a:pPr marL="221615" marR="559435" indent="-104139">
              <a:lnSpc>
                <a:spcPct val="100000"/>
              </a:lnSpc>
            </a:pPr>
            <a:r>
              <a:rPr sz="1800" spc="-15" dirty="0">
                <a:solidFill>
                  <a:srgbClr val="000099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000099"/>
                </a:solidFill>
                <a:latin typeface="Calibri"/>
                <a:cs typeface="Calibri"/>
              </a:rPr>
              <a:t>(i </a:t>
            </a:r>
            <a:r>
              <a:rPr sz="1800" dirty="0">
                <a:solidFill>
                  <a:srgbClr val="000099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000099"/>
                </a:solidFill>
                <a:latin typeface="Calibri"/>
                <a:cs typeface="Calibri"/>
              </a:rPr>
              <a:t>0; </a:t>
            </a:r>
            <a:r>
              <a:rPr sz="1800" dirty="0">
                <a:solidFill>
                  <a:srgbClr val="000099"/>
                </a:solidFill>
                <a:latin typeface="Calibri"/>
                <a:cs typeface="Calibri"/>
              </a:rPr>
              <a:t>i &lt; N; i++)  </a:t>
            </a:r>
            <a:r>
              <a:rPr sz="1800" spc="-15" dirty="0">
                <a:solidFill>
                  <a:srgbClr val="000099"/>
                </a:solidFill>
                <a:latin typeface="Calibri"/>
                <a:cs typeface="Calibri"/>
              </a:rPr>
              <a:t>for </a:t>
            </a:r>
            <a:r>
              <a:rPr sz="1800" spc="25" dirty="0">
                <a:solidFill>
                  <a:srgbClr val="000099"/>
                </a:solidFill>
                <a:latin typeface="Calibri"/>
                <a:cs typeface="Calibri"/>
              </a:rPr>
              <a:t>(j </a:t>
            </a:r>
            <a:r>
              <a:rPr sz="1800" dirty="0">
                <a:solidFill>
                  <a:srgbClr val="000099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000099"/>
                </a:solidFill>
                <a:latin typeface="Calibri"/>
                <a:cs typeface="Calibri"/>
              </a:rPr>
              <a:t>i; </a:t>
            </a:r>
            <a:r>
              <a:rPr sz="1800" dirty="0">
                <a:solidFill>
                  <a:srgbClr val="000099"/>
                </a:solidFill>
                <a:latin typeface="Calibri"/>
                <a:cs typeface="Calibri"/>
              </a:rPr>
              <a:t>j &lt; N;</a:t>
            </a:r>
            <a:r>
              <a:rPr sz="1800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99"/>
                </a:solidFill>
                <a:latin typeface="Calibri"/>
                <a:cs typeface="Calibri"/>
              </a:rPr>
              <a:t>j++)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ThisSum </a:t>
            </a:r>
            <a:r>
              <a:rPr sz="1800" dirty="0">
                <a:latin typeface="Calibri"/>
                <a:cs typeface="Calibri"/>
              </a:rPr>
              <a:t>= 0;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15" dirty="0">
                <a:solidFill>
                  <a:srgbClr val="000099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000099"/>
                </a:solidFill>
                <a:latin typeface="Calibri"/>
                <a:cs typeface="Calibri"/>
              </a:rPr>
              <a:t>(k </a:t>
            </a:r>
            <a:r>
              <a:rPr sz="1800" dirty="0">
                <a:solidFill>
                  <a:srgbClr val="000099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000099"/>
                </a:solidFill>
                <a:latin typeface="Calibri"/>
                <a:cs typeface="Calibri"/>
              </a:rPr>
              <a:t>i; </a:t>
            </a:r>
            <a:r>
              <a:rPr sz="1800" dirty="0">
                <a:solidFill>
                  <a:srgbClr val="000099"/>
                </a:solidFill>
                <a:latin typeface="Calibri"/>
                <a:cs typeface="Calibri"/>
              </a:rPr>
              <a:t>k &lt;= j;</a:t>
            </a:r>
            <a:r>
              <a:rPr sz="1800" spc="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99"/>
                </a:solidFill>
                <a:latin typeface="Calibri"/>
                <a:cs typeface="Calibri"/>
              </a:rPr>
              <a:t>k++)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ThisSum +=</a:t>
            </a:r>
            <a:r>
              <a:rPr sz="1800" b="1" spc="-3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A[k];</a:t>
            </a:r>
            <a:endParaRPr sz="1800">
              <a:latin typeface="Calibri"/>
              <a:cs typeface="Calibri"/>
            </a:endParaRPr>
          </a:p>
          <a:p>
            <a:pPr marL="431800" marR="5080" indent="-105410">
              <a:lnSpc>
                <a:spcPct val="100000"/>
              </a:lnSpc>
            </a:pP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if (ThisSum &gt;</a:t>
            </a:r>
            <a:r>
              <a:rPr sz="1800" b="1" spc="-9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6600"/>
                </a:solidFill>
                <a:latin typeface="Calibri"/>
                <a:cs typeface="Calibri"/>
              </a:rPr>
              <a:t>MaxSum)  MaxSum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=</a:t>
            </a:r>
            <a:r>
              <a:rPr sz="1800" b="1" spc="-4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ThisSum;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MaxSum;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2335" y="3212592"/>
            <a:ext cx="4536948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2335" y="3212592"/>
            <a:ext cx="4537075" cy="71755"/>
          </a:xfrm>
          <a:custGeom>
            <a:avLst/>
            <a:gdLst/>
            <a:ahLst/>
            <a:cxnLst/>
            <a:rect l="l" t="t" r="r" b="b"/>
            <a:pathLst>
              <a:path w="4537075" h="71754">
                <a:moveTo>
                  <a:pt x="0" y="0"/>
                </a:moveTo>
                <a:lnTo>
                  <a:pt x="4536948" y="0"/>
                </a:lnTo>
                <a:lnTo>
                  <a:pt x="4536948" y="71627"/>
                </a:lnTo>
                <a:lnTo>
                  <a:pt x="0" y="7162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2335" y="3429000"/>
            <a:ext cx="4537075" cy="1079500"/>
          </a:xfrm>
          <a:custGeom>
            <a:avLst/>
            <a:gdLst/>
            <a:ahLst/>
            <a:cxnLst/>
            <a:rect l="l" t="t" r="r" b="b"/>
            <a:pathLst>
              <a:path w="4537075" h="1079500">
                <a:moveTo>
                  <a:pt x="0" y="0"/>
                </a:moveTo>
                <a:lnTo>
                  <a:pt x="0" y="1078992"/>
                </a:lnTo>
                <a:lnTo>
                  <a:pt x="4536948" y="1078992"/>
                </a:lnTo>
                <a:lnTo>
                  <a:pt x="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2335" y="3429000"/>
            <a:ext cx="4537075" cy="1079500"/>
          </a:xfrm>
          <a:custGeom>
            <a:avLst/>
            <a:gdLst/>
            <a:ahLst/>
            <a:cxnLst/>
            <a:rect l="l" t="t" r="r" b="b"/>
            <a:pathLst>
              <a:path w="4537075" h="1079500">
                <a:moveTo>
                  <a:pt x="0" y="1078992"/>
                </a:moveTo>
                <a:lnTo>
                  <a:pt x="0" y="0"/>
                </a:lnTo>
                <a:lnTo>
                  <a:pt x="4536948" y="1078992"/>
                </a:lnTo>
                <a:lnTo>
                  <a:pt x="0" y="10789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6497" y="41833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3788664"/>
            <a:ext cx="4177665" cy="1009015"/>
          </a:xfrm>
          <a:custGeom>
            <a:avLst/>
            <a:gdLst/>
            <a:ahLst/>
            <a:cxnLst/>
            <a:rect l="l" t="t" r="r" b="b"/>
            <a:pathLst>
              <a:path w="4177665" h="1009014">
                <a:moveTo>
                  <a:pt x="0" y="0"/>
                </a:moveTo>
                <a:lnTo>
                  <a:pt x="0" y="1008888"/>
                </a:lnTo>
                <a:lnTo>
                  <a:pt x="4177284" y="1008888"/>
                </a:lnTo>
                <a:lnTo>
                  <a:pt x="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3788664"/>
            <a:ext cx="4177665" cy="1009015"/>
          </a:xfrm>
          <a:custGeom>
            <a:avLst/>
            <a:gdLst/>
            <a:ahLst/>
            <a:cxnLst/>
            <a:rect l="l" t="t" r="r" b="b"/>
            <a:pathLst>
              <a:path w="4177665" h="1009014">
                <a:moveTo>
                  <a:pt x="0" y="1008888"/>
                </a:moveTo>
                <a:lnTo>
                  <a:pt x="0" y="0"/>
                </a:lnTo>
                <a:lnTo>
                  <a:pt x="4177284" y="1008888"/>
                </a:lnTo>
                <a:lnTo>
                  <a:pt x="0" y="10088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31664" y="4221479"/>
            <a:ext cx="3744595" cy="935990"/>
          </a:xfrm>
          <a:custGeom>
            <a:avLst/>
            <a:gdLst/>
            <a:ahLst/>
            <a:cxnLst/>
            <a:rect l="l" t="t" r="r" b="b"/>
            <a:pathLst>
              <a:path w="3744595" h="935989">
                <a:moveTo>
                  <a:pt x="0" y="0"/>
                </a:moveTo>
                <a:lnTo>
                  <a:pt x="0" y="935736"/>
                </a:lnTo>
                <a:lnTo>
                  <a:pt x="3744467" y="935736"/>
                </a:lnTo>
                <a:lnTo>
                  <a:pt x="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1664" y="4221479"/>
            <a:ext cx="3744595" cy="935990"/>
          </a:xfrm>
          <a:custGeom>
            <a:avLst/>
            <a:gdLst/>
            <a:ahLst/>
            <a:cxnLst/>
            <a:rect l="l" t="t" r="r" b="b"/>
            <a:pathLst>
              <a:path w="3744595" h="935989">
                <a:moveTo>
                  <a:pt x="0" y="935736"/>
                </a:moveTo>
                <a:lnTo>
                  <a:pt x="0" y="0"/>
                </a:lnTo>
                <a:lnTo>
                  <a:pt x="3744467" y="935736"/>
                </a:lnTo>
                <a:lnTo>
                  <a:pt x="0" y="935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64479" y="4652771"/>
            <a:ext cx="3312160" cy="864235"/>
          </a:xfrm>
          <a:custGeom>
            <a:avLst/>
            <a:gdLst/>
            <a:ahLst/>
            <a:cxnLst/>
            <a:rect l="l" t="t" r="r" b="b"/>
            <a:pathLst>
              <a:path w="3312159" h="864235">
                <a:moveTo>
                  <a:pt x="0" y="0"/>
                </a:moveTo>
                <a:lnTo>
                  <a:pt x="0" y="864107"/>
                </a:lnTo>
                <a:lnTo>
                  <a:pt x="3311652" y="864107"/>
                </a:lnTo>
                <a:lnTo>
                  <a:pt x="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4479" y="4652771"/>
            <a:ext cx="3312160" cy="864235"/>
          </a:xfrm>
          <a:custGeom>
            <a:avLst/>
            <a:gdLst/>
            <a:ahLst/>
            <a:cxnLst/>
            <a:rect l="l" t="t" r="r" b="b"/>
            <a:pathLst>
              <a:path w="3312159" h="864235">
                <a:moveTo>
                  <a:pt x="0" y="864107"/>
                </a:moveTo>
                <a:lnTo>
                  <a:pt x="0" y="0"/>
                </a:lnTo>
                <a:lnTo>
                  <a:pt x="3311652" y="864107"/>
                </a:lnTo>
                <a:lnTo>
                  <a:pt x="0" y="8641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2359" y="5804915"/>
            <a:ext cx="1297305" cy="433070"/>
          </a:xfrm>
          <a:custGeom>
            <a:avLst/>
            <a:gdLst/>
            <a:ahLst/>
            <a:cxnLst/>
            <a:rect l="l" t="t" r="r" b="b"/>
            <a:pathLst>
              <a:path w="1297304" h="433070">
                <a:moveTo>
                  <a:pt x="0" y="0"/>
                </a:moveTo>
                <a:lnTo>
                  <a:pt x="0" y="432816"/>
                </a:lnTo>
                <a:lnTo>
                  <a:pt x="1296924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2359" y="5804915"/>
            <a:ext cx="1297305" cy="433070"/>
          </a:xfrm>
          <a:custGeom>
            <a:avLst/>
            <a:gdLst/>
            <a:ahLst/>
            <a:cxnLst/>
            <a:rect l="l" t="t" r="r" b="b"/>
            <a:pathLst>
              <a:path w="1297304" h="433070">
                <a:moveTo>
                  <a:pt x="0" y="432816"/>
                </a:moveTo>
                <a:lnTo>
                  <a:pt x="0" y="0"/>
                </a:lnTo>
                <a:lnTo>
                  <a:pt x="1296924" y="432816"/>
                </a:lnTo>
                <a:lnTo>
                  <a:pt x="0" y="4328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68115" y="4473765"/>
            <a:ext cx="286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i</a:t>
            </a:r>
            <a:r>
              <a:rPr sz="1600" dirty="0">
                <a:latin typeface="Palatino Linotype"/>
                <a:cs typeface="Palatino Linotype"/>
              </a:rPr>
              <a:t>=0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5660" y="4751656"/>
            <a:ext cx="286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i</a:t>
            </a:r>
            <a:r>
              <a:rPr sz="1600" dirty="0">
                <a:latin typeface="Palatino Linotype"/>
                <a:cs typeface="Palatino Linotype"/>
              </a:rPr>
              <a:t>=1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5301" y="5105759"/>
            <a:ext cx="286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i</a:t>
            </a:r>
            <a:r>
              <a:rPr sz="1600" dirty="0">
                <a:latin typeface="Palatino Linotype"/>
                <a:cs typeface="Palatino Linotype"/>
              </a:rPr>
              <a:t>=2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6865" y="5228716"/>
            <a:ext cx="1040765" cy="122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Palatino Linotype"/>
                <a:cs typeface="Palatino Linotype"/>
              </a:rPr>
              <a:t>……</a:t>
            </a:r>
            <a:endParaRPr sz="4000">
              <a:latin typeface="Palatino Linotype"/>
              <a:cs typeface="Palatino Linotype"/>
            </a:endParaRPr>
          </a:p>
          <a:p>
            <a:pPr marL="517525">
              <a:lnSpc>
                <a:spcPct val="100000"/>
              </a:lnSpc>
              <a:spcBef>
                <a:spcPts val="2745"/>
              </a:spcBef>
            </a:pPr>
            <a:r>
              <a:rPr sz="1600" i="1" spc="-5" dirty="0">
                <a:latin typeface="Palatino Linotype"/>
                <a:cs typeface="Palatino Linotype"/>
              </a:rPr>
              <a:t>i</a:t>
            </a:r>
            <a:r>
              <a:rPr sz="1600" spc="-5" dirty="0">
                <a:latin typeface="Palatino Linotype"/>
                <a:cs typeface="Palatino Linotype"/>
              </a:rPr>
              <a:t>=</a:t>
            </a:r>
            <a:r>
              <a:rPr sz="1600" i="1" spc="-5" dirty="0">
                <a:latin typeface="Palatino Linotype"/>
                <a:cs typeface="Palatino Linotype"/>
              </a:rPr>
              <a:t>n-</a:t>
            </a:r>
            <a:r>
              <a:rPr sz="1600" spc="-5" dirty="0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68696" y="5225796"/>
            <a:ext cx="1463039" cy="231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76023" y="5157216"/>
            <a:ext cx="1215148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41009" y="5211317"/>
            <a:ext cx="89992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50991" y="5211317"/>
            <a:ext cx="45008" cy="1082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76023" y="5157215"/>
            <a:ext cx="1215390" cy="216535"/>
          </a:xfrm>
          <a:custGeom>
            <a:avLst/>
            <a:gdLst/>
            <a:ahLst/>
            <a:cxnLst/>
            <a:rect l="l" t="t" r="r" b="b"/>
            <a:pathLst>
              <a:path w="1215390" h="216535">
                <a:moveTo>
                  <a:pt x="855103" y="0"/>
                </a:moveTo>
                <a:lnTo>
                  <a:pt x="855103" y="54101"/>
                </a:lnTo>
                <a:lnTo>
                  <a:pt x="0" y="54101"/>
                </a:lnTo>
                <a:lnTo>
                  <a:pt x="0" y="162305"/>
                </a:lnTo>
                <a:lnTo>
                  <a:pt x="855103" y="162305"/>
                </a:lnTo>
                <a:lnTo>
                  <a:pt x="855103" y="216407"/>
                </a:lnTo>
                <a:lnTo>
                  <a:pt x="1215148" y="108203"/>
                </a:lnTo>
                <a:lnTo>
                  <a:pt x="8551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40996" y="5211317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0" y="108203"/>
                </a:moveTo>
                <a:lnTo>
                  <a:pt x="90004" y="108203"/>
                </a:lnTo>
                <a:lnTo>
                  <a:pt x="90004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50991" y="5211317"/>
            <a:ext cx="45085" cy="108585"/>
          </a:xfrm>
          <a:custGeom>
            <a:avLst/>
            <a:gdLst/>
            <a:ahLst/>
            <a:cxnLst/>
            <a:rect l="l" t="t" r="r" b="b"/>
            <a:pathLst>
              <a:path w="45085" h="108585">
                <a:moveTo>
                  <a:pt x="0" y="108203"/>
                </a:moveTo>
                <a:lnTo>
                  <a:pt x="45008" y="108203"/>
                </a:lnTo>
                <a:lnTo>
                  <a:pt x="45008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84265" y="4905565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k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93579" y="3381524"/>
            <a:ext cx="286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j</a:t>
            </a:r>
            <a:r>
              <a:rPr sz="1600" dirty="0">
                <a:latin typeface="Palatino Linotype"/>
                <a:cs typeface="Palatino Linotype"/>
              </a:rPr>
              <a:t>=1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42891" y="3291123"/>
            <a:ext cx="1424305" cy="4705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690">
              <a:lnSpc>
                <a:spcPts val="1755"/>
              </a:lnSpc>
              <a:spcBef>
                <a:spcPts val="95"/>
              </a:spcBef>
            </a:pPr>
            <a:r>
              <a:rPr sz="1600" i="1" dirty="0">
                <a:latin typeface="Palatino Linotype"/>
                <a:cs typeface="Palatino Linotype"/>
              </a:rPr>
              <a:t>j</a:t>
            </a:r>
            <a:r>
              <a:rPr sz="1600" dirty="0">
                <a:latin typeface="Palatino Linotype"/>
                <a:cs typeface="Palatino Linotype"/>
              </a:rPr>
              <a:t>=0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ts val="1755"/>
              </a:lnSpc>
              <a:tabLst>
                <a:tab pos="596265" algn="l"/>
                <a:tab pos="1150620" algn="l"/>
              </a:tabLst>
            </a:pPr>
            <a:r>
              <a:rPr sz="1600" i="1" u="dashLong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	</a:t>
            </a:r>
            <a:r>
              <a:rPr sz="1600" i="1" spc="-5" dirty="0">
                <a:latin typeface="Palatino Linotype"/>
                <a:cs typeface="Palatino Linotype"/>
              </a:rPr>
              <a:t>	j</a:t>
            </a:r>
            <a:r>
              <a:rPr sz="1600" dirty="0">
                <a:latin typeface="Palatino Linotype"/>
                <a:cs typeface="Palatino Linotype"/>
              </a:rPr>
              <a:t>=2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30497" y="4170401"/>
            <a:ext cx="465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j</a:t>
            </a:r>
            <a:r>
              <a:rPr sz="1600" dirty="0">
                <a:latin typeface="Palatino Linotype"/>
                <a:cs typeface="Palatino Linotype"/>
              </a:rPr>
              <a:t>=</a:t>
            </a:r>
            <a:r>
              <a:rPr sz="1600" i="1" spc="-10" dirty="0">
                <a:latin typeface="Palatino Linotype"/>
                <a:cs typeface="Palatino Linotype"/>
              </a:rPr>
              <a:t>n</a:t>
            </a:r>
            <a:r>
              <a:rPr sz="1600" spc="-10" dirty="0">
                <a:latin typeface="Palatino Linotype"/>
                <a:cs typeface="Palatino Linotype"/>
              </a:rPr>
              <a:t>-</a:t>
            </a:r>
            <a:r>
              <a:rPr sz="1600" spc="-5" dirty="0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14115" y="5807477"/>
            <a:ext cx="1480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Palatino Linotype"/>
                <a:cs typeface="Palatino Linotype"/>
              </a:rPr>
              <a:t>in</a:t>
            </a:r>
            <a:r>
              <a:rPr sz="3200" b="1" spc="-8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O</a:t>
            </a:r>
            <a:r>
              <a:rPr sz="3200" b="1" dirty="0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sz="3200" b="1" i="1" dirty="0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sz="3150" b="1" baseline="25132" dirty="0">
                <a:solidFill>
                  <a:srgbClr val="FF0000"/>
                </a:solidFill>
                <a:latin typeface="Palatino Linotype"/>
                <a:cs typeface="Palatino Linotype"/>
              </a:rPr>
              <a:t>3</a:t>
            </a:r>
            <a:r>
              <a:rPr sz="3200" b="1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32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01827" y="3224529"/>
            <a:ext cx="1327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sequence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27093" y="367893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0576" y="384047"/>
            <a:ext cx="602132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1546" y="532767"/>
            <a:ext cx="5220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spc="-5" dirty="0"/>
              <a:t>the Last</a:t>
            </a:r>
            <a:r>
              <a:rPr spc="-50" dirty="0"/>
              <a:t> </a:t>
            </a:r>
            <a:r>
              <a:rPr spc="-5" dirty="0"/>
              <a:t>Class…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6579870" cy="318833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the spirit of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computing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Model of</a:t>
            </a:r>
            <a:r>
              <a:rPr sz="2400" spc="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computation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design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sz="3000" b="1" spc="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analysis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Design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Correctness proof by</a:t>
            </a:r>
            <a:r>
              <a:rPr sz="2000" spc="-2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induction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Analysis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Worst-case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/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average-case</a:t>
            </a:r>
            <a:r>
              <a:rPr sz="2000" spc="-7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complexity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20" y="384047"/>
            <a:ext cx="783183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6290" y="532767"/>
            <a:ext cx="7031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5445" algn="l"/>
              </a:tabLst>
            </a:pPr>
            <a:r>
              <a:rPr spc="-5" dirty="0"/>
              <a:t>More	Precise</a:t>
            </a:r>
            <a:r>
              <a:rPr spc="-75" dirty="0"/>
              <a:t> </a:t>
            </a:r>
            <a:r>
              <a:rPr spc="-5" dirty="0"/>
              <a:t>Complexity</a:t>
            </a:r>
          </a:p>
        </p:txBody>
      </p:sp>
      <p:sp>
        <p:nvSpPr>
          <p:cNvPr id="4" name="object 4"/>
          <p:cNvSpPr/>
          <p:nvPr/>
        </p:nvSpPr>
        <p:spPr>
          <a:xfrm>
            <a:off x="1120317" y="6252380"/>
            <a:ext cx="2018664" cy="0"/>
          </a:xfrm>
          <a:custGeom>
            <a:avLst/>
            <a:gdLst/>
            <a:ahLst/>
            <a:cxnLst/>
            <a:rect l="l" t="t" r="r" b="b"/>
            <a:pathLst>
              <a:path w="2018664">
                <a:moveTo>
                  <a:pt x="0" y="0"/>
                </a:moveTo>
                <a:lnTo>
                  <a:pt x="2018284" y="0"/>
                </a:lnTo>
              </a:path>
            </a:pathLst>
          </a:custGeom>
          <a:ln w="1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23656" y="6248343"/>
            <a:ext cx="21780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34" dirty="0">
                <a:latin typeface="Times New Roman"/>
                <a:cs typeface="Times New Roman"/>
              </a:rPr>
              <a:t>6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5035" y="5420447"/>
            <a:ext cx="15220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16990" algn="l"/>
              </a:tabLst>
            </a:pPr>
            <a:r>
              <a:rPr sz="2150" spc="434" dirty="0">
                <a:latin typeface="Times New Roman"/>
                <a:cs typeface="Times New Roman"/>
              </a:rPr>
              <a:t>2	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5048" y="4610014"/>
            <a:ext cx="36696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63925" algn="l"/>
              </a:tabLst>
            </a:pPr>
            <a:r>
              <a:rPr sz="2150" spc="434" dirty="0">
                <a:latin typeface="Times New Roman"/>
                <a:cs typeface="Times New Roman"/>
              </a:rPr>
              <a:t>2	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5956" y="3766320"/>
            <a:ext cx="21780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434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3028" y="5079791"/>
            <a:ext cx="2736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25" i="1" spc="359" baseline="-25839" dirty="0">
                <a:latin typeface="Times New Roman"/>
                <a:cs typeface="Times New Roman"/>
              </a:rPr>
              <a:t>i</a:t>
            </a:r>
            <a:r>
              <a:rPr sz="3225" i="1" spc="-569" baseline="-25839" dirty="0">
                <a:latin typeface="Times New Roman"/>
                <a:cs typeface="Times New Roman"/>
              </a:rPr>
              <a:t> </a:t>
            </a:r>
            <a:r>
              <a:rPr sz="1250" spc="254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8483" y="2560457"/>
            <a:ext cx="8826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i="1" spc="140" dirty="0"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231" y="5316233"/>
            <a:ext cx="2330450" cy="8991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950"/>
              </a:spcBef>
            </a:pPr>
            <a:r>
              <a:rPr sz="2150" spc="434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685"/>
              </a:lnSpc>
              <a:spcBef>
                <a:spcPts val="860"/>
              </a:spcBef>
              <a:tabLst>
                <a:tab pos="759460" algn="l"/>
                <a:tab pos="1644014" algn="l"/>
              </a:tabLst>
            </a:pPr>
            <a:r>
              <a:rPr sz="3225" spc="719" baseline="-34883" dirty="0">
                <a:latin typeface="Symbol"/>
                <a:cs typeface="Symbol"/>
              </a:rPr>
              <a:t></a:t>
            </a:r>
            <a:r>
              <a:rPr sz="3225" spc="615" baseline="-34883" dirty="0">
                <a:latin typeface="Times New Roman"/>
                <a:cs typeface="Times New Roman"/>
              </a:rPr>
              <a:t> </a:t>
            </a:r>
            <a:r>
              <a:rPr sz="2150" i="1" spc="434" dirty="0">
                <a:latin typeface="Times New Roman"/>
                <a:cs typeface="Times New Roman"/>
              </a:rPr>
              <a:t>n	</a:t>
            </a:r>
            <a:r>
              <a:rPr sz="2150" spc="480" dirty="0">
                <a:latin typeface="Symbol"/>
                <a:cs typeface="Symbol"/>
              </a:rPr>
              <a:t></a:t>
            </a:r>
            <a:r>
              <a:rPr sz="2150" spc="-70" dirty="0">
                <a:latin typeface="Times New Roman"/>
                <a:cs typeface="Times New Roman"/>
              </a:rPr>
              <a:t> </a:t>
            </a:r>
            <a:r>
              <a:rPr sz="2150" spc="409" dirty="0">
                <a:latin typeface="Times New Roman"/>
                <a:cs typeface="Times New Roman"/>
              </a:rPr>
              <a:t>3</a:t>
            </a:r>
            <a:r>
              <a:rPr sz="2150" i="1" spc="409" dirty="0">
                <a:latin typeface="Times New Roman"/>
                <a:cs typeface="Times New Roman"/>
              </a:rPr>
              <a:t>n	</a:t>
            </a:r>
            <a:r>
              <a:rPr sz="2150" spc="480" dirty="0">
                <a:latin typeface="Symbol"/>
                <a:cs typeface="Symbol"/>
              </a:rPr>
              <a:t>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spc="459" dirty="0">
                <a:latin typeface="Times New Roman"/>
                <a:cs typeface="Times New Roman"/>
              </a:rPr>
              <a:t>2</a:t>
            </a:r>
            <a:r>
              <a:rPr sz="2150" i="1" spc="459" dirty="0"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  <a:p>
            <a:pPr marL="551180">
              <a:lnSpc>
                <a:spcPts val="735"/>
              </a:lnSpc>
              <a:tabLst>
                <a:tab pos="1428750" algn="l"/>
              </a:tabLst>
            </a:pPr>
            <a:r>
              <a:rPr sz="1250" spc="254" dirty="0">
                <a:latin typeface="Times New Roman"/>
                <a:cs typeface="Times New Roman"/>
              </a:rPr>
              <a:t>3	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4420" y="5037898"/>
            <a:ext cx="5081270" cy="551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00505">
              <a:lnSpc>
                <a:spcPts val="860"/>
              </a:lnSpc>
              <a:spcBef>
                <a:spcPts val="120"/>
              </a:spcBef>
              <a:tabLst>
                <a:tab pos="4603115" algn="l"/>
              </a:tabLst>
            </a:pPr>
            <a:r>
              <a:rPr sz="1250" i="1" spc="254" dirty="0">
                <a:latin typeface="Times New Roman"/>
                <a:cs typeface="Times New Roman"/>
              </a:rPr>
              <a:t>n	n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3260"/>
              </a:lnSpc>
            </a:pPr>
            <a:r>
              <a:rPr sz="2150" spc="480" dirty="0">
                <a:latin typeface="Symbol"/>
                <a:cs typeface="Symbol"/>
              </a:rPr>
              <a:t>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400" dirty="0">
                <a:latin typeface="Times New Roman"/>
                <a:cs typeface="Times New Roman"/>
              </a:rPr>
              <a:t>(</a:t>
            </a:r>
            <a:r>
              <a:rPr sz="2150" i="1" spc="400" dirty="0">
                <a:latin typeface="Times New Roman"/>
                <a:cs typeface="Times New Roman"/>
              </a:rPr>
              <a:t>n</a:t>
            </a:r>
            <a:r>
              <a:rPr sz="2150" i="1" spc="-20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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3225" u="sng" spc="652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3225" spc="-442" baseline="34883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Times New Roman"/>
                <a:cs typeface="Times New Roman"/>
              </a:rPr>
              <a:t>)</a:t>
            </a:r>
            <a:r>
              <a:rPr sz="4875" spc="900" baseline="-8547" dirty="0">
                <a:latin typeface="Symbol"/>
                <a:cs typeface="Symbol"/>
              </a:rPr>
              <a:t></a:t>
            </a:r>
            <a:r>
              <a:rPr sz="2150" i="1" spc="600" dirty="0">
                <a:latin typeface="Times New Roman"/>
                <a:cs typeface="Times New Roman"/>
              </a:rPr>
              <a:t>i</a:t>
            </a:r>
            <a:r>
              <a:rPr sz="2150" i="1" spc="45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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3225" u="sng" spc="652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135" baseline="34883" dirty="0">
                <a:latin typeface="Times New Roman"/>
                <a:cs typeface="Times New Roman"/>
              </a:rPr>
              <a:t> </a:t>
            </a:r>
            <a:r>
              <a:rPr sz="2150" spc="405" dirty="0">
                <a:latin typeface="Times New Roman"/>
                <a:cs typeface="Times New Roman"/>
              </a:rPr>
              <a:t>(</a:t>
            </a:r>
            <a:r>
              <a:rPr sz="2150" i="1" spc="405" dirty="0">
                <a:latin typeface="Times New Roman"/>
                <a:cs typeface="Times New Roman"/>
              </a:rPr>
              <a:t>n</a:t>
            </a:r>
            <a:r>
              <a:rPr sz="1875" spc="607" baseline="44444" dirty="0">
                <a:latin typeface="Times New Roman"/>
                <a:cs typeface="Times New Roman"/>
              </a:rPr>
              <a:t>2</a:t>
            </a:r>
            <a:r>
              <a:rPr sz="1875" spc="742" baseline="44444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409" dirty="0">
                <a:latin typeface="Times New Roman"/>
                <a:cs typeface="Times New Roman"/>
              </a:rPr>
              <a:t>3</a:t>
            </a:r>
            <a:r>
              <a:rPr sz="2150" i="1" spc="409" dirty="0">
                <a:latin typeface="Times New Roman"/>
                <a:cs typeface="Times New Roman"/>
              </a:rPr>
              <a:t>n</a:t>
            </a:r>
            <a:r>
              <a:rPr sz="2150" i="1" spc="-15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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550" dirty="0">
                <a:latin typeface="Times New Roman"/>
                <a:cs typeface="Times New Roman"/>
              </a:rPr>
              <a:t>2)</a:t>
            </a:r>
            <a:r>
              <a:rPr sz="4875" spc="825" baseline="-8547" dirty="0">
                <a:latin typeface="Symbol"/>
                <a:cs typeface="Symbol"/>
              </a:rPr>
              <a:t></a:t>
            </a:r>
            <a:r>
              <a:rPr sz="2150" spc="55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2000" y="4890782"/>
            <a:ext cx="1024890" cy="5245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R="142875" algn="r">
              <a:lnSpc>
                <a:spcPts val="170"/>
              </a:lnSpc>
            </a:pPr>
            <a:r>
              <a:rPr sz="1250" i="1" spc="254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</a:pPr>
            <a:r>
              <a:rPr sz="3225" spc="719" baseline="-34883" dirty="0">
                <a:latin typeface="Symbol"/>
                <a:cs typeface="Symbol"/>
              </a:rPr>
              <a:t></a:t>
            </a:r>
            <a:r>
              <a:rPr sz="3225" spc="719" baseline="-34883" dirty="0">
                <a:latin typeface="Times New Roman"/>
                <a:cs typeface="Times New Roman"/>
              </a:rPr>
              <a:t> </a:t>
            </a:r>
            <a:r>
              <a:rPr sz="2150" u="sng" spc="4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4875" spc="-1725" baseline="-32478" dirty="0">
                <a:latin typeface="Symbol"/>
                <a:cs typeface="Symbol"/>
              </a:rPr>
              <a:t></a:t>
            </a:r>
            <a:endParaRPr sz="4875" baseline="-32478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4407" y="5584218"/>
            <a:ext cx="343154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14675" algn="l"/>
              </a:tabLst>
            </a:pPr>
            <a:r>
              <a:rPr sz="1250" i="1" spc="140" dirty="0">
                <a:latin typeface="Times New Roman"/>
                <a:cs typeface="Times New Roman"/>
              </a:rPr>
              <a:t>i</a:t>
            </a:r>
            <a:r>
              <a:rPr sz="1250" i="1" spc="-175" dirty="0">
                <a:latin typeface="Times New Roman"/>
                <a:cs typeface="Times New Roman"/>
              </a:rPr>
              <a:t> </a:t>
            </a:r>
            <a:r>
              <a:rPr sz="1250" spc="220" dirty="0">
                <a:latin typeface="Symbol"/>
                <a:cs typeface="Symbol"/>
              </a:rPr>
              <a:t></a:t>
            </a:r>
            <a:r>
              <a:rPr sz="1250" spc="220" dirty="0">
                <a:latin typeface="Times New Roman"/>
                <a:cs typeface="Times New Roman"/>
              </a:rPr>
              <a:t>1	</a:t>
            </a:r>
            <a:r>
              <a:rPr sz="1250" i="1" spc="140" dirty="0">
                <a:latin typeface="Times New Roman"/>
                <a:cs typeface="Times New Roman"/>
              </a:rPr>
              <a:t>i</a:t>
            </a:r>
            <a:r>
              <a:rPr sz="1250" i="1" spc="-225" dirty="0">
                <a:latin typeface="Times New Roman"/>
                <a:cs typeface="Times New Roman"/>
              </a:rPr>
              <a:t> </a:t>
            </a:r>
            <a:r>
              <a:rPr sz="1250" spc="220" dirty="0">
                <a:latin typeface="Symbol"/>
                <a:cs typeface="Symbol"/>
              </a:rPr>
              <a:t></a:t>
            </a:r>
            <a:r>
              <a:rPr sz="1250" spc="22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3005" y="5584218"/>
            <a:ext cx="32893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i="1" spc="140" dirty="0">
                <a:latin typeface="Times New Roman"/>
                <a:cs typeface="Times New Roman"/>
              </a:rPr>
              <a:t>i</a:t>
            </a:r>
            <a:r>
              <a:rPr sz="1250" i="1" spc="-229" dirty="0">
                <a:latin typeface="Times New Roman"/>
                <a:cs typeface="Times New Roman"/>
              </a:rPr>
              <a:t> </a:t>
            </a:r>
            <a:r>
              <a:rPr sz="1250" spc="220" dirty="0">
                <a:latin typeface="Symbol"/>
                <a:cs typeface="Symbol"/>
              </a:rPr>
              <a:t></a:t>
            </a:r>
            <a:r>
              <a:rPr sz="1250" spc="22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7946" y="4080349"/>
            <a:ext cx="6512559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20"/>
              </a:spcBef>
            </a:pPr>
            <a:r>
              <a:rPr sz="4875" spc="1380" baseline="-32478" dirty="0">
                <a:latin typeface="Symbol"/>
                <a:cs typeface="Symbol"/>
              </a:rPr>
              <a:t></a:t>
            </a:r>
            <a:r>
              <a:rPr sz="4875" spc="-315" baseline="-32478" dirty="0">
                <a:latin typeface="Times New Roman"/>
                <a:cs typeface="Times New Roman"/>
              </a:rPr>
              <a:t> </a:t>
            </a:r>
            <a:r>
              <a:rPr sz="2150" u="sng" spc="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50" i="1" u="sng" spc="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5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4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15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i="1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50" i="1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3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150" u="sng" spc="3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1)(</a:t>
            </a:r>
            <a:r>
              <a:rPr sz="2150" i="1" u="sng" spc="3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5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4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15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i="1" u="sng" spc="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50" u="sng" spc="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150" spc="409" dirty="0">
                <a:latin typeface="Times New Roman"/>
                <a:cs typeface="Times New Roman"/>
              </a:rPr>
              <a:t> </a:t>
            </a:r>
            <a:r>
              <a:rPr sz="3225" spc="719" baseline="-34883" dirty="0">
                <a:latin typeface="Symbol"/>
                <a:cs typeface="Symbol"/>
              </a:rPr>
              <a:t></a:t>
            </a:r>
            <a:r>
              <a:rPr sz="3225" spc="195" baseline="-34883" dirty="0">
                <a:latin typeface="Times New Roman"/>
                <a:cs typeface="Times New Roman"/>
              </a:rPr>
              <a:t> </a:t>
            </a:r>
            <a:r>
              <a:rPr sz="4875" spc="1380" baseline="-32478" dirty="0">
                <a:latin typeface="Symbol"/>
                <a:cs typeface="Symbol"/>
              </a:rPr>
              <a:t></a:t>
            </a:r>
            <a:r>
              <a:rPr sz="4875" spc="-315" baseline="-32478" dirty="0">
                <a:latin typeface="Times New Roman"/>
                <a:cs typeface="Times New Roman"/>
              </a:rPr>
              <a:t> </a:t>
            </a:r>
            <a:r>
              <a:rPr sz="2150" u="sng" spc="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50" i="1" u="sng" spc="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5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4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15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i="1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50" i="1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4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1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3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2)(</a:t>
            </a:r>
            <a:r>
              <a:rPr sz="2150" i="1" u="sng" spc="3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15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4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15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i="1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50" i="1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3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150" u="sng" spc="3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  <a:p>
            <a:pPr marL="52705">
              <a:lnSpc>
                <a:spcPts val="735"/>
              </a:lnSpc>
              <a:tabLst>
                <a:tab pos="3345179" algn="l"/>
              </a:tabLst>
            </a:pPr>
            <a:r>
              <a:rPr sz="1250" i="1" spc="270" dirty="0">
                <a:latin typeface="Times New Roman"/>
                <a:cs typeface="Times New Roman"/>
              </a:rPr>
              <a:t>n</a:t>
            </a:r>
            <a:r>
              <a:rPr sz="1250" spc="270" dirty="0">
                <a:latin typeface="Symbol"/>
                <a:cs typeface="Symbol"/>
              </a:rPr>
              <a:t></a:t>
            </a:r>
            <a:r>
              <a:rPr sz="1250" spc="270" dirty="0">
                <a:latin typeface="Times New Roman"/>
                <a:cs typeface="Times New Roman"/>
              </a:rPr>
              <a:t>1	</a:t>
            </a:r>
            <a:r>
              <a:rPr sz="1250" i="1" spc="254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9130" y="4773780"/>
            <a:ext cx="353314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216275" algn="l"/>
              </a:tabLst>
            </a:pPr>
            <a:r>
              <a:rPr sz="1250" i="1" spc="140" dirty="0">
                <a:latin typeface="Times New Roman"/>
                <a:cs typeface="Times New Roman"/>
              </a:rPr>
              <a:t>i</a:t>
            </a:r>
            <a:r>
              <a:rPr sz="1250" i="1" spc="-175" dirty="0">
                <a:latin typeface="Times New Roman"/>
                <a:cs typeface="Times New Roman"/>
              </a:rPr>
              <a:t> </a:t>
            </a:r>
            <a:r>
              <a:rPr sz="1250" spc="305" dirty="0">
                <a:latin typeface="Symbol"/>
                <a:cs typeface="Symbol"/>
              </a:rPr>
              <a:t></a:t>
            </a:r>
            <a:r>
              <a:rPr sz="1250" spc="305" dirty="0">
                <a:latin typeface="Times New Roman"/>
                <a:cs typeface="Times New Roman"/>
              </a:rPr>
              <a:t>0	</a:t>
            </a:r>
            <a:r>
              <a:rPr sz="1250" i="1" spc="140" dirty="0">
                <a:latin typeface="Times New Roman"/>
                <a:cs typeface="Times New Roman"/>
              </a:rPr>
              <a:t>i</a:t>
            </a:r>
            <a:r>
              <a:rPr sz="1250" i="1" spc="-225" dirty="0">
                <a:latin typeface="Times New Roman"/>
                <a:cs typeface="Times New Roman"/>
              </a:rPr>
              <a:t> </a:t>
            </a:r>
            <a:r>
              <a:rPr sz="1250" spc="220" dirty="0">
                <a:latin typeface="Symbol"/>
                <a:cs typeface="Symbol"/>
              </a:rPr>
              <a:t></a:t>
            </a:r>
            <a:r>
              <a:rPr sz="1250" spc="22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7946" y="3383645"/>
            <a:ext cx="7423784" cy="5524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ts val="545"/>
              </a:lnSpc>
              <a:spcBef>
                <a:spcPts val="340"/>
              </a:spcBef>
            </a:pPr>
            <a:r>
              <a:rPr sz="4875" spc="1380" baseline="-8547" dirty="0">
                <a:latin typeface="Symbol"/>
                <a:cs typeface="Symbol"/>
              </a:rPr>
              <a:t></a:t>
            </a:r>
            <a:r>
              <a:rPr sz="4875" spc="-690" baseline="-8547" dirty="0">
                <a:latin typeface="Times New Roman"/>
                <a:cs typeface="Times New Roman"/>
              </a:rPr>
              <a:t> </a:t>
            </a:r>
            <a:r>
              <a:rPr sz="2150" spc="290" dirty="0">
                <a:latin typeface="Times New Roman"/>
                <a:cs typeface="Times New Roman"/>
              </a:rPr>
              <a:t>(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i="1" spc="240" dirty="0">
                <a:latin typeface="Times New Roman"/>
                <a:cs typeface="Times New Roman"/>
              </a:rPr>
              <a:t>j</a:t>
            </a:r>
            <a:r>
              <a:rPr sz="2150" i="1" spc="85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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2150" i="1" spc="240" dirty="0">
                <a:latin typeface="Times New Roman"/>
                <a:cs typeface="Times New Roman"/>
              </a:rPr>
              <a:t>i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2150" spc="395" dirty="0">
                <a:latin typeface="Symbol"/>
                <a:cs typeface="Symbol"/>
              </a:rPr>
              <a:t></a:t>
            </a:r>
            <a:r>
              <a:rPr sz="2150" spc="395" dirty="0">
                <a:latin typeface="Times New Roman"/>
                <a:cs typeface="Times New Roman"/>
              </a:rPr>
              <a:t>1)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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434" dirty="0">
                <a:latin typeface="Times New Roman"/>
                <a:cs typeface="Times New Roman"/>
              </a:rPr>
              <a:t>1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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434" dirty="0">
                <a:latin typeface="Times New Roman"/>
                <a:cs typeface="Times New Roman"/>
              </a:rPr>
              <a:t>2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215" dirty="0">
                <a:latin typeface="Times New Roman"/>
                <a:cs typeface="Times New Roman"/>
              </a:rPr>
              <a:t>...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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405" dirty="0">
                <a:latin typeface="Times New Roman"/>
                <a:cs typeface="Times New Roman"/>
              </a:rPr>
              <a:t>(</a:t>
            </a:r>
            <a:r>
              <a:rPr sz="2150" i="1" spc="405" dirty="0">
                <a:latin typeface="Times New Roman"/>
                <a:cs typeface="Times New Roman"/>
              </a:rPr>
              <a:t>n</a:t>
            </a:r>
            <a:r>
              <a:rPr sz="2150" i="1" spc="-25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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2150" i="1" spc="315" dirty="0">
                <a:latin typeface="Times New Roman"/>
                <a:cs typeface="Times New Roman"/>
              </a:rPr>
              <a:t>i</a:t>
            </a:r>
            <a:r>
              <a:rPr sz="2150" spc="315" dirty="0">
                <a:latin typeface="Times New Roman"/>
                <a:cs typeface="Times New Roman"/>
              </a:rPr>
              <a:t>)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</a:t>
            </a:r>
            <a:r>
              <a:rPr sz="2150" spc="355" dirty="0">
                <a:latin typeface="Times New Roman"/>
                <a:cs typeface="Times New Roman"/>
              </a:rPr>
              <a:t> </a:t>
            </a:r>
            <a:r>
              <a:rPr sz="3225" u="sng" spc="607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225" i="1" u="sng" spc="607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225" i="1" u="sng" spc="-30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25" u="sng" spc="719" baseline="36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225" u="sng" spc="-179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25" i="1" u="sng" spc="359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3225" i="1" u="sng" spc="60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25" u="sng" spc="592" baseline="36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3225" u="sng" spc="592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1)(</a:t>
            </a:r>
            <a:r>
              <a:rPr sz="3225" i="1" u="sng" spc="592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225" i="1" u="sng" spc="-30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25" u="sng" spc="719" baseline="36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225" u="sng" spc="-187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25" i="1" u="sng" spc="472" baseline="36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3225" u="sng" spc="472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225" baseline="34883">
              <a:latin typeface="Times New Roman"/>
              <a:cs typeface="Times New Roman"/>
            </a:endParaRPr>
          </a:p>
          <a:p>
            <a:pPr marL="52705">
              <a:lnSpc>
                <a:spcPts val="735"/>
              </a:lnSpc>
            </a:pPr>
            <a:r>
              <a:rPr sz="1250" i="1" spc="270" dirty="0">
                <a:latin typeface="Times New Roman"/>
                <a:cs typeface="Times New Roman"/>
              </a:rPr>
              <a:t>n</a:t>
            </a:r>
            <a:r>
              <a:rPr sz="1250" spc="270" dirty="0">
                <a:latin typeface="Symbol"/>
                <a:cs typeface="Symbol"/>
              </a:rPr>
              <a:t></a:t>
            </a:r>
            <a:r>
              <a:rPr sz="1250" spc="2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3308" y="3929966"/>
            <a:ext cx="30099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i="1" spc="140" dirty="0">
                <a:latin typeface="Times New Roman"/>
                <a:cs typeface="Times New Roman"/>
              </a:rPr>
              <a:t>j</a:t>
            </a:r>
            <a:r>
              <a:rPr sz="1250" i="1" spc="-204" dirty="0">
                <a:latin typeface="Times New Roman"/>
                <a:cs typeface="Times New Roman"/>
              </a:rPr>
              <a:t> </a:t>
            </a:r>
            <a:r>
              <a:rPr sz="1250" spc="235" dirty="0">
                <a:latin typeface="Symbol"/>
                <a:cs typeface="Symbol"/>
              </a:rPr>
              <a:t></a:t>
            </a:r>
            <a:r>
              <a:rPr sz="1250" i="1" spc="235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7946" y="2550122"/>
            <a:ext cx="2128520" cy="7893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052830" algn="l"/>
              </a:tabLst>
            </a:pPr>
            <a:r>
              <a:rPr sz="4875" spc="1072" baseline="-8547" dirty="0">
                <a:latin typeface="Symbol"/>
                <a:cs typeface="Symbol"/>
              </a:rPr>
              <a:t></a:t>
            </a:r>
            <a:r>
              <a:rPr sz="2150" spc="715" dirty="0">
                <a:latin typeface="Times New Roman"/>
                <a:cs typeface="Times New Roman"/>
              </a:rPr>
              <a:t>1</a:t>
            </a:r>
            <a:r>
              <a:rPr sz="2150" spc="-105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</a:t>
            </a:r>
            <a:r>
              <a:rPr sz="2150" spc="480" dirty="0">
                <a:latin typeface="Times New Roman"/>
                <a:cs typeface="Times New Roman"/>
              </a:rPr>
              <a:t>	</a:t>
            </a:r>
            <a:r>
              <a:rPr sz="2150" i="1" spc="240" dirty="0">
                <a:latin typeface="Times New Roman"/>
                <a:cs typeface="Times New Roman"/>
              </a:rPr>
              <a:t>j</a:t>
            </a:r>
            <a:r>
              <a:rPr sz="2150" i="1" spc="55" dirty="0">
                <a:latin typeface="Times New Roman"/>
                <a:cs typeface="Times New Roman"/>
              </a:rPr>
              <a:t> </a:t>
            </a:r>
            <a:r>
              <a:rPr sz="2150" spc="480" dirty="0">
                <a:latin typeface="Symbol"/>
                <a:cs typeface="Symbol"/>
              </a:rPr>
              <a:t>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i="1" spc="240" dirty="0">
                <a:latin typeface="Times New Roman"/>
                <a:cs typeface="Times New Roman"/>
              </a:rPr>
              <a:t>i</a:t>
            </a:r>
            <a:r>
              <a:rPr sz="2150" i="1" spc="15" dirty="0">
                <a:latin typeface="Times New Roman"/>
                <a:cs typeface="Times New Roman"/>
              </a:rPr>
              <a:t> </a:t>
            </a:r>
            <a:r>
              <a:rPr sz="2150" spc="565" dirty="0">
                <a:latin typeface="Symbol"/>
                <a:cs typeface="Symbol"/>
              </a:rPr>
              <a:t></a:t>
            </a:r>
            <a:r>
              <a:rPr sz="2150" spc="56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185"/>
              </a:spcBef>
            </a:pPr>
            <a:r>
              <a:rPr sz="1250" i="1" spc="225" dirty="0">
                <a:latin typeface="Times New Roman"/>
                <a:cs typeface="Times New Roman"/>
              </a:rPr>
              <a:t>k</a:t>
            </a:r>
            <a:r>
              <a:rPr sz="1250" i="1" spc="-90" dirty="0">
                <a:latin typeface="Times New Roman"/>
                <a:cs typeface="Times New Roman"/>
              </a:rPr>
              <a:t> </a:t>
            </a:r>
            <a:r>
              <a:rPr sz="1250" spc="235" dirty="0">
                <a:latin typeface="Symbol"/>
                <a:cs typeface="Symbol"/>
              </a:rPr>
              <a:t></a:t>
            </a:r>
            <a:r>
              <a:rPr sz="1250" i="1" spc="235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769" y="1717035"/>
            <a:ext cx="4173220" cy="765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67635">
              <a:lnSpc>
                <a:spcPts val="860"/>
              </a:lnSpc>
              <a:spcBef>
                <a:spcPts val="120"/>
              </a:spcBef>
              <a:tabLst>
                <a:tab pos="3736975" algn="l"/>
              </a:tabLst>
            </a:pPr>
            <a:r>
              <a:rPr sz="1250" i="1" spc="265" dirty="0">
                <a:latin typeface="Times New Roman"/>
                <a:cs typeface="Times New Roman"/>
              </a:rPr>
              <a:t>n</a:t>
            </a:r>
            <a:r>
              <a:rPr sz="1250" spc="265" dirty="0">
                <a:latin typeface="Symbol"/>
                <a:cs typeface="Symbol"/>
              </a:rPr>
              <a:t></a:t>
            </a:r>
            <a:r>
              <a:rPr sz="1250" spc="265" dirty="0">
                <a:latin typeface="Times New Roman"/>
                <a:cs typeface="Times New Roman"/>
              </a:rPr>
              <a:t>1</a:t>
            </a:r>
            <a:r>
              <a:rPr sz="1250" spc="560" dirty="0">
                <a:latin typeface="Times New Roman"/>
                <a:cs typeface="Times New Roman"/>
              </a:rPr>
              <a:t> </a:t>
            </a:r>
            <a:r>
              <a:rPr sz="1250" i="1" spc="265" dirty="0">
                <a:latin typeface="Times New Roman"/>
                <a:cs typeface="Times New Roman"/>
              </a:rPr>
              <a:t>n</a:t>
            </a:r>
            <a:r>
              <a:rPr sz="1250" spc="265" dirty="0">
                <a:latin typeface="Symbol"/>
                <a:cs typeface="Symbol"/>
              </a:rPr>
              <a:t></a:t>
            </a:r>
            <a:r>
              <a:rPr sz="1250" spc="265" dirty="0">
                <a:latin typeface="Times New Roman"/>
                <a:cs typeface="Times New Roman"/>
              </a:rPr>
              <a:t>1	</a:t>
            </a:r>
            <a:r>
              <a:rPr sz="1875" i="1" spc="209" baseline="4444" dirty="0">
                <a:latin typeface="Times New Roman"/>
                <a:cs typeface="Times New Roman"/>
              </a:rPr>
              <a:t>j</a:t>
            </a:r>
            <a:endParaRPr sz="1875" baseline="4444">
              <a:latin typeface="Times New Roman"/>
              <a:cs typeface="Times New Roman"/>
            </a:endParaRPr>
          </a:p>
          <a:p>
            <a:pPr marL="12700">
              <a:lnSpc>
                <a:spcPts val="3260"/>
              </a:lnSpc>
            </a:pPr>
            <a:r>
              <a:rPr sz="2150" spc="450" dirty="0">
                <a:latin typeface="Times New Roman"/>
                <a:cs typeface="Times New Roman"/>
              </a:rPr>
              <a:t>The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spc="310" dirty="0">
                <a:latin typeface="Times New Roman"/>
                <a:cs typeface="Times New Roman"/>
              </a:rPr>
              <a:t>total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350" dirty="0">
                <a:latin typeface="Times New Roman"/>
                <a:cs typeface="Times New Roman"/>
              </a:rPr>
              <a:t>cost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290" dirty="0">
                <a:latin typeface="Times New Roman"/>
                <a:cs typeface="Times New Roman"/>
              </a:rPr>
              <a:t>is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spc="240" dirty="0">
                <a:latin typeface="Times New Roman"/>
                <a:cs typeface="Times New Roman"/>
              </a:rPr>
              <a:t>: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4875" spc="1507" baseline="-8547" dirty="0">
                <a:latin typeface="Symbol"/>
                <a:cs typeface="Symbol"/>
              </a:rPr>
              <a:t></a:t>
            </a:r>
            <a:r>
              <a:rPr sz="2150" spc="100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2668905">
              <a:lnSpc>
                <a:spcPct val="100000"/>
              </a:lnSpc>
              <a:spcBef>
                <a:spcPts val="185"/>
              </a:spcBef>
              <a:tabLst>
                <a:tab pos="3172460" algn="l"/>
                <a:tab pos="3589020" algn="l"/>
              </a:tabLst>
            </a:pPr>
            <a:r>
              <a:rPr sz="1250" i="1" spc="140" dirty="0">
                <a:latin typeface="Times New Roman"/>
                <a:cs typeface="Times New Roman"/>
              </a:rPr>
              <a:t>i</a:t>
            </a:r>
            <a:r>
              <a:rPr sz="1250" i="1" spc="-175" dirty="0">
                <a:latin typeface="Times New Roman"/>
                <a:cs typeface="Times New Roman"/>
              </a:rPr>
              <a:t> </a:t>
            </a:r>
            <a:r>
              <a:rPr sz="1250" spc="305" dirty="0">
                <a:latin typeface="Symbol"/>
                <a:cs typeface="Symbol"/>
              </a:rPr>
              <a:t></a:t>
            </a:r>
            <a:r>
              <a:rPr sz="1250" spc="305" dirty="0">
                <a:latin typeface="Times New Roman"/>
                <a:cs typeface="Times New Roman"/>
              </a:rPr>
              <a:t>0	</a:t>
            </a:r>
            <a:r>
              <a:rPr sz="1250" i="1" spc="140" dirty="0">
                <a:latin typeface="Times New Roman"/>
                <a:cs typeface="Times New Roman"/>
              </a:rPr>
              <a:t>j</a:t>
            </a:r>
            <a:r>
              <a:rPr sz="1250" i="1" spc="-145" dirty="0">
                <a:latin typeface="Times New Roman"/>
                <a:cs typeface="Times New Roman"/>
              </a:rPr>
              <a:t> </a:t>
            </a:r>
            <a:r>
              <a:rPr sz="1250" spc="235" dirty="0">
                <a:latin typeface="Symbol"/>
                <a:cs typeface="Symbol"/>
              </a:rPr>
              <a:t></a:t>
            </a:r>
            <a:r>
              <a:rPr sz="1250" i="1" spc="235" dirty="0">
                <a:latin typeface="Times New Roman"/>
                <a:cs typeface="Times New Roman"/>
              </a:rPr>
              <a:t>i	</a:t>
            </a:r>
            <a:r>
              <a:rPr sz="1250" i="1" spc="225" dirty="0">
                <a:latin typeface="Times New Roman"/>
                <a:cs typeface="Times New Roman"/>
              </a:rPr>
              <a:t>k</a:t>
            </a:r>
            <a:r>
              <a:rPr sz="1250" i="1" spc="-95" dirty="0">
                <a:latin typeface="Times New Roman"/>
                <a:cs typeface="Times New Roman"/>
              </a:rPr>
              <a:t> </a:t>
            </a:r>
            <a:r>
              <a:rPr sz="1250" spc="235" dirty="0">
                <a:latin typeface="Symbol"/>
                <a:cs typeface="Symbol"/>
              </a:rPr>
              <a:t></a:t>
            </a:r>
            <a:r>
              <a:rPr sz="1250" i="1" spc="235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02978" y="1529333"/>
            <a:ext cx="2073922" cy="1207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222" y="4222241"/>
            <a:ext cx="8712835" cy="0"/>
          </a:xfrm>
          <a:custGeom>
            <a:avLst/>
            <a:gdLst/>
            <a:ahLst/>
            <a:cxnLst/>
            <a:rect l="l" t="t" r="r" b="b"/>
            <a:pathLst>
              <a:path w="8712835">
                <a:moveTo>
                  <a:pt x="0" y="0"/>
                </a:moveTo>
                <a:lnTo>
                  <a:pt x="8712708" y="0"/>
                </a:lnTo>
              </a:path>
            </a:pathLst>
          </a:custGeom>
          <a:ln w="28956">
            <a:solidFill>
              <a:srgbClr val="3399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304" y="0"/>
            <a:ext cx="7478254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2759" y="699516"/>
            <a:ext cx="15544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61232" y="699516"/>
            <a:ext cx="2348471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354580" marR="5080" indent="-2124710">
              <a:lnSpc>
                <a:spcPct val="100600"/>
              </a:lnSpc>
              <a:spcBef>
                <a:spcPts val="65"/>
              </a:spcBef>
            </a:pPr>
            <a:r>
              <a:rPr spc="-5" dirty="0"/>
              <a:t>Decreasing the</a:t>
            </a:r>
            <a:r>
              <a:rPr spc="-45" dirty="0"/>
              <a:t> </a:t>
            </a:r>
            <a:r>
              <a:rPr spc="-5" dirty="0"/>
              <a:t>number  of</a:t>
            </a:r>
            <a:r>
              <a:rPr spc="-10" dirty="0"/>
              <a:t> </a:t>
            </a:r>
            <a:r>
              <a:rPr spc="-5" dirty="0"/>
              <a:t>loops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952" y="2294254"/>
            <a:ext cx="286448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35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An </a:t>
            </a:r>
            <a:r>
              <a:rPr sz="1800" spc="-10" dirty="0">
                <a:latin typeface="Palatino Linotype"/>
                <a:cs typeface="Palatino Linotype"/>
              </a:rPr>
              <a:t>improved </a:t>
            </a:r>
            <a:r>
              <a:rPr sz="1800" spc="-5" dirty="0">
                <a:latin typeface="Palatino Linotype"/>
                <a:cs typeface="Palatino Linotype"/>
              </a:rPr>
              <a:t>algorithm  MaxSum </a:t>
            </a:r>
            <a:r>
              <a:rPr sz="1800" dirty="0">
                <a:latin typeface="Palatino Linotype"/>
                <a:cs typeface="Palatino Linotype"/>
              </a:rPr>
              <a:t>= 0;</a:t>
            </a:r>
            <a:endParaRPr sz="1800">
              <a:latin typeface="Palatino Linotype"/>
              <a:cs typeface="Palatino Linotype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Palatino Linotype"/>
                <a:cs typeface="Palatino Linotype"/>
              </a:rPr>
              <a:t>for (i = 0; i &lt; N;</a:t>
            </a:r>
            <a:r>
              <a:rPr sz="1800" spc="-3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0099"/>
                </a:solidFill>
                <a:latin typeface="Palatino Linotype"/>
                <a:cs typeface="Palatino Linotype"/>
              </a:rPr>
              <a:t>i++)</a:t>
            </a:r>
            <a:endParaRPr sz="1800">
              <a:latin typeface="Palatino Linotype"/>
              <a:cs typeface="Palatino Linotype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latin typeface="Palatino Linotype"/>
                <a:cs typeface="Palatino Linotype"/>
              </a:rPr>
              <a:t>{</a:t>
            </a:r>
            <a:endParaRPr sz="1800">
              <a:latin typeface="Palatino Linotype"/>
              <a:cs typeface="Palatino Linotype"/>
            </a:endParaRPr>
          </a:p>
          <a:p>
            <a:pPr marL="241300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ThisSum </a:t>
            </a:r>
            <a:r>
              <a:rPr sz="1800" dirty="0">
                <a:latin typeface="Palatino Linotype"/>
                <a:cs typeface="Palatino Linotype"/>
              </a:rPr>
              <a:t>= 0;</a:t>
            </a:r>
            <a:endParaRPr sz="1800">
              <a:latin typeface="Palatino Linotype"/>
              <a:cs typeface="Palatino Linotype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Palatino Linotype"/>
                <a:cs typeface="Palatino Linotype"/>
              </a:rPr>
              <a:t>for (j = i; j &lt; N;</a:t>
            </a:r>
            <a:r>
              <a:rPr sz="1800" spc="-35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Palatino Linotype"/>
                <a:cs typeface="Palatino Linotype"/>
              </a:rPr>
              <a:t>j++)</a:t>
            </a:r>
            <a:endParaRPr sz="1800">
              <a:latin typeface="Palatino Linotype"/>
              <a:cs typeface="Palatino Linotype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latin typeface="Palatino Linotype"/>
                <a:cs typeface="Palatino Linotype"/>
              </a:rPr>
              <a:t>{</a:t>
            </a:r>
            <a:endParaRPr sz="1800">
              <a:latin typeface="Palatino Linotype"/>
              <a:cs typeface="Palatino Linotype"/>
            </a:endParaRPr>
          </a:p>
          <a:p>
            <a:pPr marL="355600">
              <a:lnSpc>
                <a:spcPct val="100000"/>
              </a:lnSpc>
            </a:pPr>
            <a:r>
              <a:rPr sz="1800" b="1" dirty="0">
                <a:solidFill>
                  <a:srgbClr val="006600"/>
                </a:solidFill>
                <a:latin typeface="Palatino Linotype"/>
                <a:cs typeface="Palatino Linotype"/>
              </a:rPr>
              <a:t>ThisSum +=</a:t>
            </a:r>
            <a:r>
              <a:rPr sz="1800" b="1" spc="-35" dirty="0">
                <a:solidFill>
                  <a:srgbClr val="006600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006600"/>
                </a:solidFill>
                <a:latin typeface="Palatino Linotype"/>
                <a:cs typeface="Palatino Linotype"/>
              </a:rPr>
              <a:t>A[j];</a:t>
            </a:r>
            <a:endParaRPr sz="1800">
              <a:latin typeface="Palatino Linotype"/>
              <a:cs typeface="Palatino Linotype"/>
            </a:endParaRPr>
          </a:p>
          <a:p>
            <a:pPr marL="469265" marR="5080" indent="-114300">
              <a:lnSpc>
                <a:spcPct val="100000"/>
              </a:lnSpc>
            </a:pPr>
            <a:r>
              <a:rPr sz="1800" b="1" dirty="0">
                <a:solidFill>
                  <a:srgbClr val="006600"/>
                </a:solidFill>
                <a:latin typeface="Palatino Linotype"/>
                <a:cs typeface="Palatino Linotype"/>
              </a:rPr>
              <a:t>if (ThisSum &gt;</a:t>
            </a:r>
            <a:r>
              <a:rPr sz="1800" b="1" spc="-90" dirty="0">
                <a:solidFill>
                  <a:srgbClr val="006600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006600"/>
                </a:solidFill>
                <a:latin typeface="Palatino Linotype"/>
                <a:cs typeface="Palatino Linotype"/>
              </a:rPr>
              <a:t>MaxSum)  </a:t>
            </a:r>
            <a:r>
              <a:rPr sz="1800" b="1" dirty="0">
                <a:solidFill>
                  <a:srgbClr val="006600"/>
                </a:solidFill>
                <a:latin typeface="Palatino Linotype"/>
                <a:cs typeface="Palatino Linotype"/>
              </a:rPr>
              <a:t>MaxSum =</a:t>
            </a:r>
            <a:r>
              <a:rPr sz="1800" b="1" spc="-35" dirty="0">
                <a:solidFill>
                  <a:srgbClr val="006600"/>
                </a:solidFill>
                <a:latin typeface="Palatino Linotype"/>
                <a:cs typeface="Palatino Linotype"/>
              </a:rPr>
              <a:t> </a:t>
            </a:r>
            <a:r>
              <a:rPr sz="1800" b="1" spc="-5" dirty="0">
                <a:solidFill>
                  <a:srgbClr val="006600"/>
                </a:solidFill>
                <a:latin typeface="Palatino Linotype"/>
                <a:cs typeface="Palatino Linotype"/>
              </a:rPr>
              <a:t>ThisSum;</a:t>
            </a:r>
            <a:endParaRPr sz="1800">
              <a:latin typeface="Palatino Linotype"/>
              <a:cs typeface="Palatino Linotype"/>
            </a:endParaRPr>
          </a:p>
          <a:p>
            <a:pPr marL="240665">
              <a:lnSpc>
                <a:spcPct val="100000"/>
              </a:lnSpc>
            </a:pPr>
            <a:r>
              <a:rPr sz="1800" dirty="0">
                <a:latin typeface="Palatino Linotype"/>
                <a:cs typeface="Palatino Linotype"/>
              </a:rPr>
              <a:t>}</a:t>
            </a:r>
            <a:endParaRPr sz="1800">
              <a:latin typeface="Palatino Linotype"/>
              <a:cs typeface="Palatino Linotype"/>
            </a:endParaRPr>
          </a:p>
          <a:p>
            <a:pPr marL="126364">
              <a:lnSpc>
                <a:spcPct val="100000"/>
              </a:lnSpc>
            </a:pPr>
            <a:r>
              <a:rPr sz="1800" dirty="0">
                <a:latin typeface="Palatino Linotype"/>
                <a:cs typeface="Palatino Linotype"/>
              </a:rPr>
              <a:t>}</a:t>
            </a:r>
            <a:endParaRPr sz="1800">
              <a:latin typeface="Palatino Linotype"/>
              <a:cs typeface="Palatino Linotype"/>
            </a:endParaRPr>
          </a:p>
          <a:p>
            <a:pPr marL="126364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return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MaxSum;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5928" y="2924555"/>
            <a:ext cx="4536948" cy="71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5928" y="2924555"/>
            <a:ext cx="4537075" cy="71755"/>
          </a:xfrm>
          <a:custGeom>
            <a:avLst/>
            <a:gdLst/>
            <a:ahLst/>
            <a:cxnLst/>
            <a:rect l="l" t="t" r="r" b="b"/>
            <a:pathLst>
              <a:path w="4537075" h="71755">
                <a:moveTo>
                  <a:pt x="0" y="0"/>
                </a:moveTo>
                <a:lnTo>
                  <a:pt x="4536948" y="0"/>
                </a:lnTo>
                <a:lnTo>
                  <a:pt x="4536948" y="71627"/>
                </a:lnTo>
                <a:lnTo>
                  <a:pt x="0" y="7162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5928" y="3500628"/>
            <a:ext cx="4537075" cy="2089785"/>
          </a:xfrm>
          <a:custGeom>
            <a:avLst/>
            <a:gdLst/>
            <a:ahLst/>
            <a:cxnLst/>
            <a:rect l="l" t="t" r="r" b="b"/>
            <a:pathLst>
              <a:path w="4537075" h="2089785">
                <a:moveTo>
                  <a:pt x="4536948" y="0"/>
                </a:moveTo>
                <a:lnTo>
                  <a:pt x="0" y="0"/>
                </a:lnTo>
                <a:lnTo>
                  <a:pt x="4536948" y="2089404"/>
                </a:lnTo>
                <a:lnTo>
                  <a:pt x="4536948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5928" y="3500628"/>
            <a:ext cx="4537075" cy="2089785"/>
          </a:xfrm>
          <a:custGeom>
            <a:avLst/>
            <a:gdLst/>
            <a:ahLst/>
            <a:cxnLst/>
            <a:rect l="l" t="t" r="r" b="b"/>
            <a:pathLst>
              <a:path w="4537075" h="2089785">
                <a:moveTo>
                  <a:pt x="4536948" y="0"/>
                </a:moveTo>
                <a:lnTo>
                  <a:pt x="4536948" y="2089404"/>
                </a:lnTo>
                <a:lnTo>
                  <a:pt x="0" y="0"/>
                </a:lnTo>
                <a:lnTo>
                  <a:pt x="453694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95490" y="2930842"/>
            <a:ext cx="1327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sequence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0015" y="3521265"/>
            <a:ext cx="286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i</a:t>
            </a:r>
            <a:r>
              <a:rPr sz="1600" dirty="0">
                <a:latin typeface="Palatino Linotype"/>
                <a:cs typeface="Palatino Linotype"/>
              </a:rPr>
              <a:t>=0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9582" y="3797534"/>
            <a:ext cx="286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i</a:t>
            </a:r>
            <a:r>
              <a:rPr sz="1600" dirty="0">
                <a:latin typeface="Palatino Linotype"/>
                <a:cs typeface="Palatino Linotype"/>
              </a:rPr>
              <a:t>=1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4961" y="4045224"/>
            <a:ext cx="286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i</a:t>
            </a:r>
            <a:r>
              <a:rPr sz="1600" dirty="0">
                <a:latin typeface="Palatino Linotype"/>
                <a:cs typeface="Palatino Linotype"/>
              </a:rPr>
              <a:t>=2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7305" y="5442177"/>
            <a:ext cx="465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i</a:t>
            </a:r>
            <a:r>
              <a:rPr sz="1600" dirty="0">
                <a:latin typeface="Palatino Linotype"/>
                <a:cs typeface="Palatino Linotype"/>
              </a:rPr>
              <a:t>=</a:t>
            </a:r>
            <a:r>
              <a:rPr sz="1600" i="1" spc="-10" dirty="0">
                <a:latin typeface="Palatino Linotype"/>
                <a:cs typeface="Palatino Linotype"/>
              </a:rPr>
              <a:t>n</a:t>
            </a:r>
            <a:r>
              <a:rPr sz="1600" spc="-10" dirty="0">
                <a:latin typeface="Palatino Linotype"/>
                <a:cs typeface="Palatino Linotype"/>
              </a:rPr>
              <a:t>-</a:t>
            </a:r>
            <a:r>
              <a:rPr sz="1600" spc="-5" dirty="0">
                <a:latin typeface="Palatino Linotype"/>
                <a:cs typeface="Palatino Linotype"/>
              </a:rPr>
              <a:t>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1176" y="4290059"/>
            <a:ext cx="1463039" cy="230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8503" y="4221479"/>
            <a:ext cx="1215148" cy="214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3489" y="4275201"/>
            <a:ext cx="90005" cy="1074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43473" y="4275201"/>
            <a:ext cx="45007" cy="1074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68504" y="4221479"/>
            <a:ext cx="1215390" cy="215265"/>
          </a:xfrm>
          <a:custGeom>
            <a:avLst/>
            <a:gdLst/>
            <a:ahLst/>
            <a:cxnLst/>
            <a:rect l="l" t="t" r="r" b="b"/>
            <a:pathLst>
              <a:path w="1215390" h="215264">
                <a:moveTo>
                  <a:pt x="855103" y="0"/>
                </a:moveTo>
                <a:lnTo>
                  <a:pt x="855103" y="53721"/>
                </a:lnTo>
                <a:lnTo>
                  <a:pt x="0" y="53721"/>
                </a:lnTo>
                <a:lnTo>
                  <a:pt x="0" y="161163"/>
                </a:lnTo>
                <a:lnTo>
                  <a:pt x="855103" y="161163"/>
                </a:lnTo>
                <a:lnTo>
                  <a:pt x="855103" y="214884"/>
                </a:lnTo>
                <a:lnTo>
                  <a:pt x="1215148" y="107442"/>
                </a:lnTo>
                <a:lnTo>
                  <a:pt x="8551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33489" y="4275201"/>
            <a:ext cx="90170" cy="107950"/>
          </a:xfrm>
          <a:custGeom>
            <a:avLst/>
            <a:gdLst/>
            <a:ahLst/>
            <a:cxnLst/>
            <a:rect l="l" t="t" r="r" b="b"/>
            <a:pathLst>
              <a:path w="90170" h="107950">
                <a:moveTo>
                  <a:pt x="0" y="107442"/>
                </a:moveTo>
                <a:lnTo>
                  <a:pt x="90004" y="107442"/>
                </a:lnTo>
                <a:lnTo>
                  <a:pt x="90004" y="0"/>
                </a:lnTo>
                <a:lnTo>
                  <a:pt x="0" y="0"/>
                </a:lnTo>
                <a:lnTo>
                  <a:pt x="0" y="10744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3471" y="4275201"/>
            <a:ext cx="45085" cy="107950"/>
          </a:xfrm>
          <a:custGeom>
            <a:avLst/>
            <a:gdLst/>
            <a:ahLst/>
            <a:cxnLst/>
            <a:rect l="l" t="t" r="r" b="b"/>
            <a:pathLst>
              <a:path w="45085" h="107950">
                <a:moveTo>
                  <a:pt x="0" y="107442"/>
                </a:moveTo>
                <a:lnTo>
                  <a:pt x="45008" y="107442"/>
                </a:lnTo>
                <a:lnTo>
                  <a:pt x="45008" y="0"/>
                </a:lnTo>
                <a:lnTo>
                  <a:pt x="0" y="0"/>
                </a:lnTo>
                <a:lnTo>
                  <a:pt x="0" y="10744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12928" y="393877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j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43628" y="3645408"/>
            <a:ext cx="3536315" cy="0"/>
          </a:xfrm>
          <a:custGeom>
            <a:avLst/>
            <a:gdLst/>
            <a:ahLst/>
            <a:cxnLst/>
            <a:rect l="l" t="t" r="r" b="b"/>
            <a:pathLst>
              <a:path w="3536315">
                <a:moveTo>
                  <a:pt x="0" y="0"/>
                </a:moveTo>
                <a:lnTo>
                  <a:pt x="3536188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67118" y="36073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76444" y="3860291"/>
            <a:ext cx="3103880" cy="0"/>
          </a:xfrm>
          <a:custGeom>
            <a:avLst/>
            <a:gdLst/>
            <a:ahLst/>
            <a:cxnLst/>
            <a:rect l="l" t="t" r="r" b="b"/>
            <a:pathLst>
              <a:path w="3103879">
                <a:moveTo>
                  <a:pt x="0" y="0"/>
                </a:moveTo>
                <a:lnTo>
                  <a:pt x="3103372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67116" y="382218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75804" y="5053584"/>
            <a:ext cx="657860" cy="0"/>
          </a:xfrm>
          <a:custGeom>
            <a:avLst/>
            <a:gdLst/>
            <a:ahLst/>
            <a:cxnLst/>
            <a:rect l="l" t="t" r="r" b="b"/>
            <a:pathLst>
              <a:path w="657859">
                <a:moveTo>
                  <a:pt x="0" y="0"/>
                </a:moveTo>
                <a:lnTo>
                  <a:pt x="657352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0457" y="50154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58577" y="4947475"/>
            <a:ext cx="147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Palatino Linotype"/>
                <a:cs typeface="Palatino Linotype"/>
              </a:rPr>
              <a:t>in</a:t>
            </a:r>
            <a:r>
              <a:rPr sz="3200" b="1" spc="-8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O</a:t>
            </a:r>
            <a:r>
              <a:rPr sz="32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sz="3200" b="1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sz="3150" b="1" spc="-7" baseline="25132" dirty="0">
                <a:solidFill>
                  <a:srgbClr val="FF0000"/>
                </a:solidFill>
                <a:latin typeface="Palatino Linotype"/>
                <a:cs typeface="Palatino Linotype"/>
              </a:rPr>
              <a:t>2</a:t>
            </a:r>
            <a:r>
              <a:rPr sz="32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32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3888" y="0"/>
            <a:ext cx="3467099" cy="126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6923" y="627888"/>
            <a:ext cx="654710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7863" y="40792"/>
            <a:ext cx="5744845" cy="14935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616710">
              <a:lnSpc>
                <a:spcPct val="100600"/>
              </a:lnSpc>
              <a:spcBef>
                <a:spcPts val="65"/>
              </a:spcBef>
            </a:pPr>
            <a:r>
              <a:rPr spc="-5" dirty="0"/>
              <a:t>Power of  </a:t>
            </a:r>
            <a:r>
              <a:rPr spc="-10" dirty="0"/>
              <a:t>Divide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Conquer</a:t>
            </a:r>
          </a:p>
        </p:txBody>
      </p:sp>
      <p:sp>
        <p:nvSpPr>
          <p:cNvPr id="5" name="object 5"/>
          <p:cNvSpPr/>
          <p:nvPr/>
        </p:nvSpPr>
        <p:spPr>
          <a:xfrm>
            <a:off x="1187196" y="2205227"/>
            <a:ext cx="6553200" cy="216535"/>
          </a:xfrm>
          <a:custGeom>
            <a:avLst/>
            <a:gdLst/>
            <a:ahLst/>
            <a:cxnLst/>
            <a:rect l="l" t="t" r="r" b="b"/>
            <a:pathLst>
              <a:path w="6553200" h="216535">
                <a:moveTo>
                  <a:pt x="0" y="0"/>
                </a:moveTo>
                <a:lnTo>
                  <a:pt x="6553200" y="0"/>
                </a:lnTo>
                <a:lnTo>
                  <a:pt x="6553200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196" y="2205227"/>
            <a:ext cx="6553200" cy="216535"/>
          </a:xfrm>
          <a:custGeom>
            <a:avLst/>
            <a:gdLst/>
            <a:ahLst/>
            <a:cxnLst/>
            <a:rect l="l" t="t" r="r" b="b"/>
            <a:pathLst>
              <a:path w="6553200" h="216535">
                <a:moveTo>
                  <a:pt x="0" y="0"/>
                </a:moveTo>
                <a:lnTo>
                  <a:pt x="6553200" y="0"/>
                </a:lnTo>
                <a:lnTo>
                  <a:pt x="6553200" y="216408"/>
                </a:lnTo>
                <a:lnTo>
                  <a:pt x="0" y="2164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1134" y="1774698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8992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58402" y="2402206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Palatino Linotype"/>
                <a:cs typeface="Palatino Linotype"/>
              </a:rPr>
              <a:t>Part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5378" y="2448154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Palatino Linotype"/>
                <a:cs typeface="Palatino Linotype"/>
              </a:rPr>
              <a:t>Part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602" y="2941930"/>
            <a:ext cx="3622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Palatino Linotype"/>
                <a:cs typeface="Palatino Linotype"/>
              </a:rPr>
              <a:t>the sub with largest sum may </a:t>
            </a:r>
            <a:r>
              <a:rPr sz="1800" dirty="0">
                <a:latin typeface="Palatino Linotype"/>
                <a:cs typeface="Palatino Linotype"/>
              </a:rPr>
              <a:t>be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in: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9543" y="3788664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79" h="216535">
                <a:moveTo>
                  <a:pt x="0" y="216407"/>
                </a:moveTo>
                <a:lnTo>
                  <a:pt x="792479" y="216407"/>
                </a:lnTo>
                <a:lnTo>
                  <a:pt x="79247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19855" y="3788664"/>
            <a:ext cx="1369060" cy="216535"/>
          </a:xfrm>
          <a:custGeom>
            <a:avLst/>
            <a:gdLst/>
            <a:ahLst/>
            <a:cxnLst/>
            <a:rect l="l" t="t" r="r" b="b"/>
            <a:pathLst>
              <a:path w="1369060" h="216535">
                <a:moveTo>
                  <a:pt x="0" y="216407"/>
                </a:moveTo>
                <a:lnTo>
                  <a:pt x="1368552" y="216407"/>
                </a:lnTo>
                <a:lnTo>
                  <a:pt x="13685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8824" y="3788664"/>
            <a:ext cx="792480" cy="216535"/>
          </a:xfrm>
          <a:custGeom>
            <a:avLst/>
            <a:gdLst/>
            <a:ahLst/>
            <a:cxnLst/>
            <a:rect l="l" t="t" r="r" b="b"/>
            <a:pathLst>
              <a:path w="792480" h="216535">
                <a:moveTo>
                  <a:pt x="0" y="216407"/>
                </a:moveTo>
                <a:lnTo>
                  <a:pt x="792480" y="216407"/>
                </a:lnTo>
                <a:lnTo>
                  <a:pt x="792480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8824" y="3788664"/>
            <a:ext cx="6553200" cy="216535"/>
          </a:xfrm>
          <a:custGeom>
            <a:avLst/>
            <a:gdLst/>
            <a:ahLst/>
            <a:cxnLst/>
            <a:rect l="l" t="t" r="r" b="b"/>
            <a:pathLst>
              <a:path w="6553200" h="216535">
                <a:moveTo>
                  <a:pt x="0" y="0"/>
                </a:moveTo>
                <a:lnTo>
                  <a:pt x="6553200" y="0"/>
                </a:lnTo>
                <a:lnTo>
                  <a:pt x="6553200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761" y="3358134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8992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9841" y="3986531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Palatino Linotype"/>
                <a:cs typeface="Palatino Linotype"/>
              </a:rPr>
              <a:t>Part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66817" y="4032479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Palatino Linotype"/>
                <a:cs typeface="Palatino Linotype"/>
              </a:rPr>
              <a:t>Part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041" y="4310229"/>
            <a:ext cx="29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o</a:t>
            </a:r>
            <a:r>
              <a:rPr sz="1800" spc="-5" dirty="0">
                <a:latin typeface="Palatino Linotype"/>
                <a:cs typeface="Palatino Linotype"/>
              </a:rPr>
              <a:t>r: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5373623"/>
            <a:ext cx="3240405" cy="216535"/>
          </a:xfrm>
          <a:custGeom>
            <a:avLst/>
            <a:gdLst/>
            <a:ahLst/>
            <a:cxnLst/>
            <a:rect l="l" t="t" r="r" b="b"/>
            <a:pathLst>
              <a:path w="3240404" h="216535">
                <a:moveTo>
                  <a:pt x="0" y="216407"/>
                </a:moveTo>
                <a:lnTo>
                  <a:pt x="3240024" y="216407"/>
                </a:lnTo>
                <a:lnTo>
                  <a:pt x="3240024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8824" y="5373623"/>
            <a:ext cx="2089785" cy="216535"/>
          </a:xfrm>
          <a:custGeom>
            <a:avLst/>
            <a:gdLst/>
            <a:ahLst/>
            <a:cxnLst/>
            <a:rect l="l" t="t" r="r" b="b"/>
            <a:pathLst>
              <a:path w="2089785" h="216535">
                <a:moveTo>
                  <a:pt x="0" y="216407"/>
                </a:moveTo>
                <a:lnTo>
                  <a:pt x="2089403" y="216407"/>
                </a:lnTo>
                <a:lnTo>
                  <a:pt x="2089403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8824" y="5373623"/>
            <a:ext cx="6553200" cy="216535"/>
          </a:xfrm>
          <a:custGeom>
            <a:avLst/>
            <a:gdLst/>
            <a:ahLst/>
            <a:cxnLst/>
            <a:rect l="l" t="t" r="r" b="b"/>
            <a:pathLst>
              <a:path w="6553200" h="216535">
                <a:moveTo>
                  <a:pt x="0" y="0"/>
                </a:moveTo>
                <a:lnTo>
                  <a:pt x="6553200" y="0"/>
                </a:lnTo>
                <a:lnTo>
                  <a:pt x="6553200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29839" y="5570854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Palatino Linotype"/>
                <a:cs typeface="Palatino Linotype"/>
              </a:rPr>
              <a:t>Part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6815" y="5616803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Palatino Linotype"/>
                <a:cs typeface="Palatino Linotype"/>
              </a:rPr>
              <a:t>Part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51304" y="3788664"/>
            <a:ext cx="1369060" cy="216535"/>
          </a:xfrm>
          <a:custGeom>
            <a:avLst/>
            <a:gdLst/>
            <a:ahLst/>
            <a:cxnLst/>
            <a:rect l="l" t="t" r="r" b="b"/>
            <a:pathLst>
              <a:path w="1369060" h="216535">
                <a:moveTo>
                  <a:pt x="0" y="0"/>
                </a:moveTo>
                <a:lnTo>
                  <a:pt x="1368552" y="0"/>
                </a:lnTo>
                <a:lnTo>
                  <a:pt x="1368552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1304" y="3788664"/>
            <a:ext cx="1369060" cy="216535"/>
          </a:xfrm>
          <a:custGeom>
            <a:avLst/>
            <a:gdLst/>
            <a:ahLst/>
            <a:cxnLst/>
            <a:rect l="l" t="t" r="r" b="b"/>
            <a:pathLst>
              <a:path w="1369060" h="216535">
                <a:moveTo>
                  <a:pt x="0" y="0"/>
                </a:moveTo>
                <a:lnTo>
                  <a:pt x="1368552" y="0"/>
                </a:lnTo>
                <a:lnTo>
                  <a:pt x="1368552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88408" y="3788664"/>
            <a:ext cx="2231390" cy="216535"/>
          </a:xfrm>
          <a:custGeom>
            <a:avLst/>
            <a:gdLst/>
            <a:ahLst/>
            <a:cxnLst/>
            <a:rect l="l" t="t" r="r" b="b"/>
            <a:pathLst>
              <a:path w="2231390" h="216535">
                <a:moveTo>
                  <a:pt x="0" y="0"/>
                </a:moveTo>
                <a:lnTo>
                  <a:pt x="2231136" y="0"/>
                </a:lnTo>
                <a:lnTo>
                  <a:pt x="2231136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88408" y="3788664"/>
            <a:ext cx="2231390" cy="216535"/>
          </a:xfrm>
          <a:custGeom>
            <a:avLst/>
            <a:gdLst/>
            <a:ahLst/>
            <a:cxnLst/>
            <a:rect l="l" t="t" r="r" b="b"/>
            <a:pathLst>
              <a:path w="2231390" h="216535">
                <a:moveTo>
                  <a:pt x="0" y="0"/>
                </a:moveTo>
                <a:lnTo>
                  <a:pt x="2231136" y="0"/>
                </a:lnTo>
                <a:lnTo>
                  <a:pt x="2231136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8228" y="5373623"/>
            <a:ext cx="1224280" cy="220979"/>
          </a:xfrm>
          <a:custGeom>
            <a:avLst/>
            <a:gdLst/>
            <a:ahLst/>
            <a:cxnLst/>
            <a:rect l="l" t="t" r="r" b="b"/>
            <a:pathLst>
              <a:path w="1224279" h="220979">
                <a:moveTo>
                  <a:pt x="0" y="0"/>
                </a:moveTo>
                <a:lnTo>
                  <a:pt x="1223772" y="0"/>
                </a:lnTo>
                <a:lnTo>
                  <a:pt x="1223772" y="220980"/>
                </a:lnTo>
                <a:lnTo>
                  <a:pt x="0" y="22098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8228" y="5373623"/>
            <a:ext cx="1224280" cy="220979"/>
          </a:xfrm>
          <a:custGeom>
            <a:avLst/>
            <a:gdLst/>
            <a:ahLst/>
            <a:cxnLst/>
            <a:rect l="l" t="t" r="r" b="b"/>
            <a:pathLst>
              <a:path w="1224279" h="220979">
                <a:moveTo>
                  <a:pt x="0" y="0"/>
                </a:moveTo>
                <a:lnTo>
                  <a:pt x="1223772" y="0"/>
                </a:lnTo>
                <a:lnTo>
                  <a:pt x="1223772" y="220980"/>
                </a:lnTo>
                <a:lnTo>
                  <a:pt x="0" y="22098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0" y="5381244"/>
            <a:ext cx="806450" cy="218440"/>
          </a:xfrm>
          <a:custGeom>
            <a:avLst/>
            <a:gdLst/>
            <a:ahLst/>
            <a:cxnLst/>
            <a:rect l="l" t="t" r="r" b="b"/>
            <a:pathLst>
              <a:path w="806450" h="218439">
                <a:moveTo>
                  <a:pt x="0" y="0"/>
                </a:moveTo>
                <a:lnTo>
                  <a:pt x="806196" y="0"/>
                </a:lnTo>
                <a:lnTo>
                  <a:pt x="806196" y="217931"/>
                </a:lnTo>
                <a:lnTo>
                  <a:pt x="0" y="217931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000" y="5381244"/>
            <a:ext cx="806450" cy="218440"/>
          </a:xfrm>
          <a:custGeom>
            <a:avLst/>
            <a:gdLst/>
            <a:ahLst/>
            <a:cxnLst/>
            <a:rect l="l" t="t" r="r" b="b"/>
            <a:pathLst>
              <a:path w="806450" h="218439">
                <a:moveTo>
                  <a:pt x="0" y="0"/>
                </a:moveTo>
                <a:lnTo>
                  <a:pt x="806196" y="0"/>
                </a:lnTo>
                <a:lnTo>
                  <a:pt x="806196" y="217931"/>
                </a:lnTo>
                <a:lnTo>
                  <a:pt x="0" y="2179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761" y="4943094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8991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62035" y="3159443"/>
            <a:ext cx="145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510" algn="l"/>
              </a:tabLst>
            </a:pPr>
            <a:r>
              <a:rPr sz="1800" u="heavy" dirty="0">
                <a:uFill>
                  <a:solidFill>
                    <a:srgbClr val="979797"/>
                  </a:solidFill>
                </a:uFill>
                <a:latin typeface="Palatino Linotype"/>
                <a:cs typeface="Palatino Linotype"/>
              </a:rPr>
              <a:t> 	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8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recursion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5650" y="3500628"/>
            <a:ext cx="442595" cy="315595"/>
          </a:xfrm>
          <a:custGeom>
            <a:avLst/>
            <a:gdLst/>
            <a:ahLst/>
            <a:cxnLst/>
            <a:rect l="l" t="t" r="r" b="b"/>
            <a:pathLst>
              <a:path w="442595" h="315595">
                <a:moveTo>
                  <a:pt x="442264" y="0"/>
                </a:moveTo>
                <a:lnTo>
                  <a:pt x="395961" y="32727"/>
                </a:lnTo>
                <a:lnTo>
                  <a:pt x="350001" y="65289"/>
                </a:lnTo>
                <a:lnTo>
                  <a:pt x="304676" y="97468"/>
                </a:lnTo>
                <a:lnTo>
                  <a:pt x="260279" y="129048"/>
                </a:lnTo>
                <a:lnTo>
                  <a:pt x="217102" y="159811"/>
                </a:lnTo>
                <a:lnTo>
                  <a:pt x="175436" y="189540"/>
                </a:lnTo>
                <a:lnTo>
                  <a:pt x="135574" y="218020"/>
                </a:lnTo>
                <a:lnTo>
                  <a:pt x="97807" y="245032"/>
                </a:lnTo>
                <a:lnTo>
                  <a:pt x="62428" y="270361"/>
                </a:lnTo>
                <a:lnTo>
                  <a:pt x="29728" y="293789"/>
                </a:lnTo>
                <a:lnTo>
                  <a:pt x="0" y="315099"/>
                </a:lnTo>
              </a:path>
            </a:pathLst>
          </a:custGeom>
          <a:ln w="12700">
            <a:solidFill>
              <a:srgbClr val="97979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43478" y="3734692"/>
            <a:ext cx="140335" cy="125730"/>
          </a:xfrm>
          <a:custGeom>
            <a:avLst/>
            <a:gdLst/>
            <a:ahLst/>
            <a:cxnLst/>
            <a:rect l="l" t="t" r="r" b="b"/>
            <a:pathLst>
              <a:path w="140334" h="125729">
                <a:moveTo>
                  <a:pt x="66217" y="0"/>
                </a:moveTo>
                <a:lnTo>
                  <a:pt x="0" y="125603"/>
                </a:lnTo>
                <a:lnTo>
                  <a:pt x="140207" y="103212"/>
                </a:lnTo>
                <a:lnTo>
                  <a:pt x="61925" y="81203"/>
                </a:lnTo>
                <a:lnTo>
                  <a:pt x="66217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72155" y="3762564"/>
            <a:ext cx="140335" cy="121920"/>
          </a:xfrm>
          <a:custGeom>
            <a:avLst/>
            <a:gdLst/>
            <a:ahLst/>
            <a:cxnLst/>
            <a:rect l="l" t="t" r="r" b="b"/>
            <a:pathLst>
              <a:path w="140335" h="121920">
                <a:moveTo>
                  <a:pt x="103009" y="0"/>
                </a:moveTo>
                <a:lnTo>
                  <a:pt x="0" y="97726"/>
                </a:lnTo>
                <a:lnTo>
                  <a:pt x="139992" y="121500"/>
                </a:lnTo>
                <a:lnTo>
                  <a:pt x="72898" y="75539"/>
                </a:lnTo>
                <a:lnTo>
                  <a:pt x="10300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5720" y="5157215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64465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97979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79520" y="509371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76200" y="63500"/>
                </a:lnTo>
                <a:lnTo>
                  <a:pt x="12700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2000" y="5157215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80" y="0"/>
                </a:lnTo>
              </a:path>
            </a:pathLst>
          </a:custGeom>
          <a:ln w="12700">
            <a:solidFill>
              <a:srgbClr val="97979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37479" y="509371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0"/>
                </a:moveTo>
                <a:lnTo>
                  <a:pt x="50800" y="63500"/>
                </a:lnTo>
                <a:lnTo>
                  <a:pt x="0" y="127000"/>
                </a:lnTo>
                <a:lnTo>
                  <a:pt x="1270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2179" y="4797552"/>
            <a:ext cx="1369060" cy="216535"/>
          </a:xfrm>
          <a:custGeom>
            <a:avLst/>
            <a:gdLst/>
            <a:ahLst/>
            <a:cxnLst/>
            <a:rect l="l" t="t" r="r" b="b"/>
            <a:pathLst>
              <a:path w="1369059" h="216535">
                <a:moveTo>
                  <a:pt x="0" y="0"/>
                </a:moveTo>
                <a:lnTo>
                  <a:pt x="1368552" y="0"/>
                </a:lnTo>
                <a:lnTo>
                  <a:pt x="1368552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2179" y="4797552"/>
            <a:ext cx="1369060" cy="216535"/>
          </a:xfrm>
          <a:custGeom>
            <a:avLst/>
            <a:gdLst/>
            <a:ahLst/>
            <a:cxnLst/>
            <a:rect l="l" t="t" r="r" b="b"/>
            <a:pathLst>
              <a:path w="1369059" h="216535">
                <a:moveTo>
                  <a:pt x="0" y="0"/>
                </a:moveTo>
                <a:lnTo>
                  <a:pt x="1368552" y="0"/>
                </a:lnTo>
                <a:lnTo>
                  <a:pt x="1368552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54265" y="4591240"/>
            <a:ext cx="1214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Palatino Linotype"/>
                <a:cs typeface="Palatino Linotype"/>
              </a:rPr>
              <a:t>The largest</a:t>
            </a:r>
            <a:r>
              <a:rPr sz="1600" spc="-6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is 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result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618490" y="5887084"/>
            <a:ext cx="1892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Palatino Linotype"/>
                <a:cs typeface="Palatino Linotype"/>
              </a:rPr>
              <a:t>in</a:t>
            </a:r>
            <a:r>
              <a:rPr sz="2800" b="1" spc="-6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O</a:t>
            </a:r>
            <a:r>
              <a:rPr sz="28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sz="2800" b="1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sz="28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log</a:t>
            </a:r>
            <a:r>
              <a:rPr sz="2800" b="1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sz="28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3888" y="0"/>
            <a:ext cx="3467099" cy="126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6923" y="627888"/>
            <a:ext cx="654710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7863" y="40792"/>
            <a:ext cx="5744845" cy="14935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616710">
              <a:lnSpc>
                <a:spcPct val="100600"/>
              </a:lnSpc>
              <a:spcBef>
                <a:spcPts val="65"/>
              </a:spcBef>
            </a:pPr>
            <a:r>
              <a:rPr spc="-5" dirty="0"/>
              <a:t>Power of  </a:t>
            </a:r>
            <a:r>
              <a:rPr spc="-10" dirty="0"/>
              <a:t>Divide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Conquer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9565" y="1794065"/>
            <a:ext cx="819213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Palatino Linotype"/>
                <a:cs typeface="Palatino Linotype"/>
              </a:rPr>
              <a:t>Center = (Left + Right) /</a:t>
            </a:r>
            <a:r>
              <a:rPr sz="1600" spc="95" dirty="0">
                <a:latin typeface="Palatino Linotype"/>
                <a:cs typeface="Palatino Linotype"/>
              </a:rPr>
              <a:t> </a:t>
            </a:r>
            <a:r>
              <a:rPr sz="1600" dirty="0">
                <a:latin typeface="Palatino Linotype"/>
                <a:cs typeface="Palatino Linotype"/>
              </a:rPr>
              <a:t>2;</a:t>
            </a:r>
            <a:endParaRPr sz="1600">
              <a:latin typeface="Palatino Linotype"/>
              <a:cs typeface="Palatino Linotype"/>
            </a:endParaRPr>
          </a:p>
          <a:p>
            <a:pPr marL="12700" marR="5080" indent="101600">
              <a:lnSpc>
                <a:spcPct val="100000"/>
              </a:lnSpc>
            </a:pPr>
            <a:r>
              <a:rPr sz="1600" spc="-5" dirty="0">
                <a:latin typeface="Palatino Linotype"/>
                <a:cs typeface="Palatino Linotype"/>
              </a:rPr>
              <a:t>MaxLeftSum = MaxSubSum(A, Left, Center); MaxRightSum = MaxSubSum(A, Center + </a:t>
            </a:r>
            <a:r>
              <a:rPr sz="1600" dirty="0">
                <a:latin typeface="Palatino Linotype"/>
                <a:cs typeface="Palatino Linotype"/>
              </a:rPr>
              <a:t>1,  </a:t>
            </a:r>
            <a:r>
              <a:rPr sz="1600" spc="-5" dirty="0">
                <a:latin typeface="Palatino Linotype"/>
                <a:cs typeface="Palatino Linotype"/>
              </a:rPr>
              <a:t>Right);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4011" y="3744773"/>
            <a:ext cx="3436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Palatino Linotype"/>
                <a:cs typeface="Palatino Linotype"/>
              </a:rPr>
              <a:t>MaxLeftBorderSum =</a:t>
            </a:r>
            <a:r>
              <a:rPr sz="1600" spc="-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LeftBorderSum;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721" y="2769419"/>
            <a:ext cx="39503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Palatino Linotype"/>
                <a:cs typeface="Palatino Linotype"/>
              </a:rPr>
              <a:t>MaxLeftBorderSum = </a:t>
            </a:r>
            <a:r>
              <a:rPr sz="1600" dirty="0">
                <a:latin typeface="Palatino Linotype"/>
                <a:cs typeface="Palatino Linotype"/>
              </a:rPr>
              <a:t>0; </a:t>
            </a:r>
            <a:r>
              <a:rPr sz="1600" spc="-5" dirty="0">
                <a:latin typeface="Palatino Linotype"/>
                <a:cs typeface="Palatino Linotype"/>
              </a:rPr>
              <a:t>LeftBorderSum = </a:t>
            </a:r>
            <a:r>
              <a:rPr sz="1600" dirty="0">
                <a:latin typeface="Palatino Linotype"/>
                <a:cs typeface="Palatino Linotype"/>
              </a:rPr>
              <a:t>0;  </a:t>
            </a:r>
            <a:r>
              <a:rPr sz="1600" spc="-5" dirty="0">
                <a:latin typeface="Palatino Linotype"/>
                <a:cs typeface="Palatino Linotype"/>
              </a:rPr>
              <a:t>for (i = Center; i </a:t>
            </a:r>
            <a:r>
              <a:rPr sz="1600" dirty="0">
                <a:latin typeface="Palatino Linotype"/>
                <a:cs typeface="Palatino Linotype"/>
              </a:rPr>
              <a:t>&gt;= </a:t>
            </a:r>
            <a:r>
              <a:rPr sz="1600" spc="-5" dirty="0">
                <a:latin typeface="Palatino Linotype"/>
                <a:cs typeface="Palatino Linotype"/>
              </a:rPr>
              <a:t>Left;</a:t>
            </a:r>
            <a:r>
              <a:rPr sz="1600" spc="5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i--)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Palatino Linotype"/>
                <a:cs typeface="Palatino Linotype"/>
              </a:rPr>
              <a:t>{</a:t>
            </a:r>
            <a:endParaRPr sz="1600">
              <a:latin typeface="Palatino Linotype"/>
              <a:cs typeface="Palatino Linotype"/>
            </a:endParaRPr>
          </a:p>
          <a:p>
            <a:pPr marL="113030">
              <a:lnSpc>
                <a:spcPct val="100000"/>
              </a:lnSpc>
            </a:pPr>
            <a:r>
              <a:rPr sz="1600" spc="-5" dirty="0">
                <a:latin typeface="Palatino Linotype"/>
                <a:cs typeface="Palatino Linotype"/>
              </a:rPr>
              <a:t>LeftBorderSum </a:t>
            </a:r>
            <a:r>
              <a:rPr sz="1600" dirty="0">
                <a:latin typeface="Palatino Linotype"/>
                <a:cs typeface="Palatino Linotype"/>
              </a:rPr>
              <a:t>+=</a:t>
            </a:r>
            <a:r>
              <a:rPr sz="1600" spc="-3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A[i];</a:t>
            </a:r>
            <a:endParaRPr sz="1600">
              <a:latin typeface="Palatino Linotype"/>
              <a:cs typeface="Palatino Linotype"/>
            </a:endParaRPr>
          </a:p>
          <a:p>
            <a:pPr marL="113030">
              <a:lnSpc>
                <a:spcPct val="100000"/>
              </a:lnSpc>
            </a:pPr>
            <a:r>
              <a:rPr sz="1600" spc="-5" dirty="0">
                <a:latin typeface="Palatino Linotype"/>
                <a:cs typeface="Palatino Linotype"/>
              </a:rPr>
              <a:t>if (LeftBorderSum &gt;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MaxLeftBorderSum)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Palatino Linotype"/>
                <a:cs typeface="Palatino Linotype"/>
              </a:rPr>
              <a:t>}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519" y="4476288"/>
            <a:ext cx="42259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Palatino Linotype"/>
                <a:cs typeface="Palatino Linotype"/>
              </a:rPr>
              <a:t>MaxRightBorderSum = </a:t>
            </a:r>
            <a:r>
              <a:rPr sz="1600" dirty="0">
                <a:latin typeface="Palatino Linotype"/>
                <a:cs typeface="Palatino Linotype"/>
              </a:rPr>
              <a:t>0; </a:t>
            </a:r>
            <a:r>
              <a:rPr sz="1600" spc="-5" dirty="0">
                <a:latin typeface="Palatino Linotype"/>
                <a:cs typeface="Palatino Linotype"/>
              </a:rPr>
              <a:t>RightBorderSum = </a:t>
            </a:r>
            <a:r>
              <a:rPr sz="1600" dirty="0">
                <a:latin typeface="Palatino Linotype"/>
                <a:cs typeface="Palatino Linotype"/>
              </a:rPr>
              <a:t>0;  </a:t>
            </a:r>
            <a:r>
              <a:rPr sz="1600" spc="-5" dirty="0">
                <a:latin typeface="Palatino Linotype"/>
                <a:cs typeface="Palatino Linotype"/>
              </a:rPr>
              <a:t>for (i = Center + </a:t>
            </a:r>
            <a:r>
              <a:rPr sz="1600" dirty="0">
                <a:latin typeface="Palatino Linotype"/>
                <a:cs typeface="Palatino Linotype"/>
              </a:rPr>
              <a:t>1; </a:t>
            </a:r>
            <a:r>
              <a:rPr sz="1600" spc="-5" dirty="0">
                <a:latin typeface="Palatino Linotype"/>
                <a:cs typeface="Palatino Linotype"/>
              </a:rPr>
              <a:t>i </a:t>
            </a:r>
            <a:r>
              <a:rPr sz="1600" dirty="0">
                <a:latin typeface="Palatino Linotype"/>
                <a:cs typeface="Palatino Linotype"/>
              </a:rPr>
              <a:t>&lt;= </a:t>
            </a:r>
            <a:r>
              <a:rPr sz="1600" spc="-5" dirty="0">
                <a:latin typeface="Palatino Linotype"/>
                <a:cs typeface="Palatino Linotype"/>
              </a:rPr>
              <a:t>Right;</a:t>
            </a:r>
            <a:r>
              <a:rPr sz="1600" spc="50" dirty="0">
                <a:latin typeface="Palatino Linotype"/>
                <a:cs typeface="Palatino Linotype"/>
              </a:rPr>
              <a:t> </a:t>
            </a:r>
            <a:r>
              <a:rPr sz="1600" dirty="0">
                <a:latin typeface="Palatino Linotype"/>
                <a:cs typeface="Palatino Linotype"/>
              </a:rPr>
              <a:t>i++)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Palatino Linotype"/>
                <a:cs typeface="Palatino Linotype"/>
              </a:rPr>
              <a:t>{</a:t>
            </a:r>
            <a:endParaRPr sz="1600">
              <a:latin typeface="Palatino Linotype"/>
              <a:cs typeface="Palatino Linotype"/>
            </a:endParaRPr>
          </a:p>
          <a:p>
            <a:pPr marL="113030">
              <a:lnSpc>
                <a:spcPct val="100000"/>
              </a:lnSpc>
            </a:pPr>
            <a:r>
              <a:rPr sz="1600" spc="-5" dirty="0">
                <a:latin typeface="Palatino Linotype"/>
                <a:cs typeface="Palatino Linotype"/>
              </a:rPr>
              <a:t>RightBorderSum </a:t>
            </a:r>
            <a:r>
              <a:rPr sz="1600" dirty="0">
                <a:latin typeface="Palatino Linotype"/>
                <a:cs typeface="Palatino Linotype"/>
              </a:rPr>
              <a:t>+=</a:t>
            </a:r>
            <a:r>
              <a:rPr sz="1600" spc="-4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A[i];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519" y="5451642"/>
            <a:ext cx="78689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Palatino Linotype"/>
                <a:cs typeface="Palatino Linotype"/>
              </a:rPr>
              <a:t>if (RightBorderSum &gt; MaxRightBorderSum) MaxRightBorderSum =</a:t>
            </a:r>
            <a:r>
              <a:rPr sz="1600" spc="15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RightBorderSum;</a:t>
            </a:r>
            <a:endParaRPr sz="1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Palatino Linotype"/>
                <a:cs typeface="Palatino Linotype"/>
              </a:rPr>
              <a:t>}</a:t>
            </a:r>
            <a:endParaRPr sz="1600">
              <a:latin typeface="Palatino Linotype"/>
              <a:cs typeface="Palatino Linotype"/>
            </a:endParaRPr>
          </a:p>
          <a:p>
            <a:pPr marL="417830" marR="3302000" indent="-405765">
              <a:lnSpc>
                <a:spcPct val="100000"/>
              </a:lnSpc>
            </a:pPr>
            <a:r>
              <a:rPr sz="1600" b="1" spc="-5" dirty="0">
                <a:solidFill>
                  <a:srgbClr val="000099"/>
                </a:solidFill>
                <a:latin typeface="Palatino Linotype"/>
                <a:cs typeface="Palatino Linotype"/>
              </a:rPr>
              <a:t>return Max3(MaxLeftSum, MaxRightSum,  MaxLeftBorderSum +</a:t>
            </a:r>
            <a:r>
              <a:rPr sz="1600" b="1" dirty="0">
                <a:solidFill>
                  <a:srgbClr val="000099"/>
                </a:solidFill>
                <a:latin typeface="Palatino Linotype"/>
                <a:cs typeface="Palatino Linotype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Palatino Linotype"/>
                <a:cs typeface="Palatino Linotype"/>
              </a:rPr>
              <a:t>MaxRightBorderSum);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1828" y="4149852"/>
            <a:ext cx="3229355" cy="1033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5064" y="4155947"/>
            <a:ext cx="3316223" cy="10317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36108" y="4256532"/>
            <a:ext cx="3168395" cy="972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36108" y="4256404"/>
            <a:ext cx="3168650" cy="972185"/>
          </a:xfrm>
          <a:prstGeom prst="rect">
            <a:avLst/>
          </a:prstGeom>
          <a:ln w="34747">
            <a:solidFill>
              <a:srgbClr val="CC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805" marR="8763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Palatino Linotype"/>
                <a:cs typeface="Palatino Linotype"/>
              </a:rPr>
              <a:t>Note: </a:t>
            </a:r>
            <a:r>
              <a:rPr sz="1800" spc="-5" dirty="0">
                <a:latin typeface="Palatino Linotype"/>
                <a:cs typeface="Palatino Linotype"/>
              </a:rPr>
              <a:t>this </a:t>
            </a:r>
            <a:r>
              <a:rPr sz="1800" dirty="0">
                <a:latin typeface="Palatino Linotype"/>
                <a:cs typeface="Palatino Linotype"/>
              </a:rPr>
              <a:t>is </a:t>
            </a:r>
            <a:r>
              <a:rPr sz="1800" spc="-5" dirty="0">
                <a:latin typeface="Palatino Linotype"/>
                <a:cs typeface="Palatino Linotype"/>
              </a:rPr>
              <a:t>the </a:t>
            </a:r>
            <a:r>
              <a:rPr sz="1800" dirty="0">
                <a:latin typeface="Palatino Linotype"/>
                <a:cs typeface="Palatino Linotype"/>
              </a:rPr>
              <a:t>core </a:t>
            </a:r>
            <a:r>
              <a:rPr sz="1800" spc="-5" dirty="0">
                <a:latin typeface="Palatino Linotype"/>
                <a:cs typeface="Palatino Linotype"/>
              </a:rPr>
              <a:t>part </a:t>
            </a:r>
            <a:r>
              <a:rPr sz="1800" dirty="0">
                <a:latin typeface="Palatino Linotype"/>
                <a:cs typeface="Palatino Linotype"/>
              </a:rPr>
              <a:t>of  </a:t>
            </a:r>
            <a:r>
              <a:rPr sz="1800" spc="-5" dirty="0">
                <a:latin typeface="Palatino Linotype"/>
                <a:cs typeface="Palatino Linotype"/>
              </a:rPr>
              <a:t>the procedure, with </a:t>
            </a:r>
            <a:r>
              <a:rPr sz="1800" dirty="0">
                <a:latin typeface="Palatino Linotype"/>
                <a:cs typeface="Palatino Linotype"/>
              </a:rPr>
              <a:t>base case  </a:t>
            </a:r>
            <a:r>
              <a:rPr sz="1800" spc="-5" dirty="0">
                <a:latin typeface="Palatino Linotype"/>
                <a:cs typeface="Palatino Linotype"/>
              </a:rPr>
              <a:t>and wrap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omitted.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5795" y="384047"/>
            <a:ext cx="63093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6766" y="532767"/>
            <a:ext cx="5508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Linear</a:t>
            </a:r>
            <a:r>
              <a:rPr spc="-6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795" y="2568575"/>
            <a:ext cx="252476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for (j = 0; j &lt; N;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j++)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Palatino Linotype"/>
                <a:cs typeface="Palatino Linotype"/>
              </a:rPr>
              <a:t>{</a:t>
            </a:r>
            <a:endParaRPr sz="1800">
              <a:latin typeface="Palatino Linotype"/>
              <a:cs typeface="Palatino Linotype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ThisSum </a:t>
            </a:r>
            <a:r>
              <a:rPr sz="1800" dirty="0">
                <a:latin typeface="Palatino Linotype"/>
                <a:cs typeface="Palatino Linotype"/>
              </a:rPr>
              <a:t>+=</a:t>
            </a:r>
            <a:r>
              <a:rPr sz="1800" spc="-7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A[j];</a:t>
            </a:r>
            <a:endParaRPr sz="1800">
              <a:latin typeface="Palatino Linotype"/>
              <a:cs typeface="Palatino Linotype"/>
            </a:endParaRPr>
          </a:p>
          <a:p>
            <a:pPr marL="127000" marR="5080">
              <a:lnSpc>
                <a:spcPct val="100000"/>
              </a:lnSpc>
            </a:pPr>
            <a:r>
              <a:rPr sz="1800" dirty="0">
                <a:latin typeface="Palatino Linotype"/>
                <a:cs typeface="Palatino Linotype"/>
              </a:rPr>
              <a:t>if </a:t>
            </a:r>
            <a:r>
              <a:rPr sz="1800" spc="-5" dirty="0">
                <a:latin typeface="Palatino Linotype"/>
                <a:cs typeface="Palatino Linotype"/>
              </a:rPr>
              <a:t>(ThisSum </a:t>
            </a:r>
            <a:r>
              <a:rPr sz="1800" dirty="0">
                <a:latin typeface="Palatino Linotype"/>
                <a:cs typeface="Palatino Linotype"/>
              </a:rPr>
              <a:t>&gt;</a:t>
            </a:r>
            <a:r>
              <a:rPr sz="1800" spc="-7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MaxSum)  MaxSum </a:t>
            </a:r>
            <a:r>
              <a:rPr sz="1800" dirty="0">
                <a:latin typeface="Palatino Linotype"/>
                <a:cs typeface="Palatino Linotype"/>
              </a:rPr>
              <a:t>= </a:t>
            </a:r>
            <a:r>
              <a:rPr sz="1800" spc="-5" dirty="0">
                <a:latin typeface="Palatino Linotype"/>
                <a:cs typeface="Palatino Linotype"/>
              </a:rPr>
              <a:t>ThisSum;  </a:t>
            </a:r>
            <a:r>
              <a:rPr sz="1800" dirty="0">
                <a:latin typeface="Palatino Linotype"/>
                <a:cs typeface="Palatino Linotype"/>
              </a:rPr>
              <a:t>else if </a:t>
            </a:r>
            <a:r>
              <a:rPr sz="1800" spc="-5" dirty="0">
                <a:latin typeface="Palatino Linotype"/>
                <a:cs typeface="Palatino Linotype"/>
              </a:rPr>
              <a:t>(ThisSum </a:t>
            </a:r>
            <a:r>
              <a:rPr sz="1800" dirty="0">
                <a:latin typeface="Palatino Linotype"/>
                <a:cs typeface="Palatino Linotype"/>
              </a:rPr>
              <a:t>&lt; 0)  </a:t>
            </a:r>
            <a:r>
              <a:rPr sz="1800" spc="-5" dirty="0">
                <a:latin typeface="Palatino Linotype"/>
                <a:cs typeface="Palatino Linotype"/>
              </a:rPr>
              <a:t>ThisSum </a:t>
            </a:r>
            <a:r>
              <a:rPr sz="1800" dirty="0">
                <a:latin typeface="Palatino Linotype"/>
                <a:cs typeface="Palatino Linotype"/>
              </a:rPr>
              <a:t>= 0;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Palatino Linotype"/>
                <a:cs typeface="Palatino Linotype"/>
              </a:rPr>
              <a:t>}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return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MaxSum;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329" y="4478273"/>
            <a:ext cx="4032885" cy="791210"/>
          </a:xfrm>
          <a:custGeom>
            <a:avLst/>
            <a:gdLst/>
            <a:ahLst/>
            <a:cxnLst/>
            <a:rect l="l" t="t" r="r" b="b"/>
            <a:pathLst>
              <a:path w="4032885" h="791210">
                <a:moveTo>
                  <a:pt x="0" y="395477"/>
                </a:moveTo>
                <a:lnTo>
                  <a:pt x="12370" y="351421"/>
                </a:lnTo>
                <a:lnTo>
                  <a:pt x="48603" y="308777"/>
                </a:lnTo>
                <a:lnTo>
                  <a:pt x="85365" y="281259"/>
                </a:lnTo>
                <a:lnTo>
                  <a:pt x="131759" y="254559"/>
                </a:lnTo>
                <a:lnTo>
                  <a:pt x="187394" y="228755"/>
                </a:lnTo>
                <a:lnTo>
                  <a:pt x="251881" y="203922"/>
                </a:lnTo>
                <a:lnTo>
                  <a:pt x="324829" y="180136"/>
                </a:lnTo>
                <a:lnTo>
                  <a:pt x="364355" y="168661"/>
                </a:lnTo>
                <a:lnTo>
                  <a:pt x="405849" y="157476"/>
                </a:lnTo>
                <a:lnTo>
                  <a:pt x="449264" y="146591"/>
                </a:lnTo>
                <a:lnTo>
                  <a:pt x="494551" y="136016"/>
                </a:lnTo>
                <a:lnTo>
                  <a:pt x="541661" y="125760"/>
                </a:lnTo>
                <a:lnTo>
                  <a:pt x="590545" y="115833"/>
                </a:lnTo>
                <a:lnTo>
                  <a:pt x="641154" y="106245"/>
                </a:lnTo>
                <a:lnTo>
                  <a:pt x="693441" y="97004"/>
                </a:lnTo>
                <a:lnTo>
                  <a:pt x="747355" y="88121"/>
                </a:lnTo>
                <a:lnTo>
                  <a:pt x="802849" y="79606"/>
                </a:lnTo>
                <a:lnTo>
                  <a:pt x="859873" y="71467"/>
                </a:lnTo>
                <a:lnTo>
                  <a:pt x="918380" y="63714"/>
                </a:lnTo>
                <a:lnTo>
                  <a:pt x="978319" y="56357"/>
                </a:lnTo>
                <a:lnTo>
                  <a:pt x="1039643" y="49405"/>
                </a:lnTo>
                <a:lnTo>
                  <a:pt x="1102303" y="42869"/>
                </a:lnTo>
                <a:lnTo>
                  <a:pt x="1166249" y="36757"/>
                </a:lnTo>
                <a:lnTo>
                  <a:pt x="1231434" y="31078"/>
                </a:lnTo>
                <a:lnTo>
                  <a:pt x="1297808" y="25844"/>
                </a:lnTo>
                <a:lnTo>
                  <a:pt x="1365323" y="21062"/>
                </a:lnTo>
                <a:lnTo>
                  <a:pt x="1433930" y="16744"/>
                </a:lnTo>
                <a:lnTo>
                  <a:pt x="1503580" y="12897"/>
                </a:lnTo>
                <a:lnTo>
                  <a:pt x="1574225" y="9533"/>
                </a:lnTo>
                <a:lnTo>
                  <a:pt x="1645816" y="6660"/>
                </a:lnTo>
                <a:lnTo>
                  <a:pt x="1718304" y="4288"/>
                </a:lnTo>
                <a:lnTo>
                  <a:pt x="1791640" y="2426"/>
                </a:lnTo>
                <a:lnTo>
                  <a:pt x="1865776" y="1084"/>
                </a:lnTo>
                <a:lnTo>
                  <a:pt x="1940663" y="272"/>
                </a:lnTo>
                <a:lnTo>
                  <a:pt x="2016252" y="0"/>
                </a:lnTo>
                <a:lnTo>
                  <a:pt x="2091840" y="272"/>
                </a:lnTo>
                <a:lnTo>
                  <a:pt x="2166727" y="1084"/>
                </a:lnTo>
                <a:lnTo>
                  <a:pt x="2240863" y="2426"/>
                </a:lnTo>
                <a:lnTo>
                  <a:pt x="2314199" y="4288"/>
                </a:lnTo>
                <a:lnTo>
                  <a:pt x="2386687" y="6660"/>
                </a:lnTo>
                <a:lnTo>
                  <a:pt x="2458278" y="9533"/>
                </a:lnTo>
                <a:lnTo>
                  <a:pt x="2528923" y="12897"/>
                </a:lnTo>
                <a:lnTo>
                  <a:pt x="2598573" y="16744"/>
                </a:lnTo>
                <a:lnTo>
                  <a:pt x="2667180" y="21062"/>
                </a:lnTo>
                <a:lnTo>
                  <a:pt x="2734695" y="25844"/>
                </a:lnTo>
                <a:lnTo>
                  <a:pt x="2801069" y="31078"/>
                </a:lnTo>
                <a:lnTo>
                  <a:pt x="2866254" y="36757"/>
                </a:lnTo>
                <a:lnTo>
                  <a:pt x="2930200" y="42869"/>
                </a:lnTo>
                <a:lnTo>
                  <a:pt x="2992860" y="49405"/>
                </a:lnTo>
                <a:lnTo>
                  <a:pt x="3054184" y="56357"/>
                </a:lnTo>
                <a:lnTo>
                  <a:pt x="3114123" y="63714"/>
                </a:lnTo>
                <a:lnTo>
                  <a:pt x="3172630" y="71467"/>
                </a:lnTo>
                <a:lnTo>
                  <a:pt x="3229654" y="79606"/>
                </a:lnTo>
                <a:lnTo>
                  <a:pt x="3285148" y="88121"/>
                </a:lnTo>
                <a:lnTo>
                  <a:pt x="3339062" y="97004"/>
                </a:lnTo>
                <a:lnTo>
                  <a:pt x="3391349" y="106245"/>
                </a:lnTo>
                <a:lnTo>
                  <a:pt x="3441958" y="115833"/>
                </a:lnTo>
                <a:lnTo>
                  <a:pt x="3490842" y="125760"/>
                </a:lnTo>
                <a:lnTo>
                  <a:pt x="3537952" y="136016"/>
                </a:lnTo>
                <a:lnTo>
                  <a:pt x="3583239" y="146591"/>
                </a:lnTo>
                <a:lnTo>
                  <a:pt x="3626654" y="157476"/>
                </a:lnTo>
                <a:lnTo>
                  <a:pt x="3668148" y="168661"/>
                </a:lnTo>
                <a:lnTo>
                  <a:pt x="3707674" y="180136"/>
                </a:lnTo>
                <a:lnTo>
                  <a:pt x="3745181" y="191893"/>
                </a:lnTo>
                <a:lnTo>
                  <a:pt x="3813947" y="216212"/>
                </a:lnTo>
                <a:lnTo>
                  <a:pt x="3874057" y="241540"/>
                </a:lnTo>
                <a:lnTo>
                  <a:pt x="3925120" y="267802"/>
                </a:lnTo>
                <a:lnTo>
                  <a:pt x="3966747" y="294920"/>
                </a:lnTo>
                <a:lnTo>
                  <a:pt x="3998548" y="322819"/>
                </a:lnTo>
                <a:lnTo>
                  <a:pt x="4026973" y="365963"/>
                </a:lnTo>
                <a:lnTo>
                  <a:pt x="4032504" y="395477"/>
                </a:lnTo>
                <a:lnTo>
                  <a:pt x="4031113" y="410304"/>
                </a:lnTo>
                <a:lnTo>
                  <a:pt x="4010642" y="453918"/>
                </a:lnTo>
                <a:lnTo>
                  <a:pt x="3983900" y="482178"/>
                </a:lnTo>
                <a:lnTo>
                  <a:pt x="3947138" y="509696"/>
                </a:lnTo>
                <a:lnTo>
                  <a:pt x="3900744" y="536396"/>
                </a:lnTo>
                <a:lnTo>
                  <a:pt x="3845109" y="562200"/>
                </a:lnTo>
                <a:lnTo>
                  <a:pt x="3780622" y="587033"/>
                </a:lnTo>
                <a:lnTo>
                  <a:pt x="3707674" y="610819"/>
                </a:lnTo>
                <a:lnTo>
                  <a:pt x="3668148" y="622294"/>
                </a:lnTo>
                <a:lnTo>
                  <a:pt x="3626654" y="633479"/>
                </a:lnTo>
                <a:lnTo>
                  <a:pt x="3583239" y="644364"/>
                </a:lnTo>
                <a:lnTo>
                  <a:pt x="3537952" y="654939"/>
                </a:lnTo>
                <a:lnTo>
                  <a:pt x="3490842" y="665195"/>
                </a:lnTo>
                <a:lnTo>
                  <a:pt x="3441958" y="675122"/>
                </a:lnTo>
                <a:lnTo>
                  <a:pt x="3391349" y="684710"/>
                </a:lnTo>
                <a:lnTo>
                  <a:pt x="3339062" y="693951"/>
                </a:lnTo>
                <a:lnTo>
                  <a:pt x="3285148" y="702834"/>
                </a:lnTo>
                <a:lnTo>
                  <a:pt x="3229654" y="711349"/>
                </a:lnTo>
                <a:lnTo>
                  <a:pt x="3172630" y="719488"/>
                </a:lnTo>
                <a:lnTo>
                  <a:pt x="3114123" y="727241"/>
                </a:lnTo>
                <a:lnTo>
                  <a:pt x="3054184" y="734598"/>
                </a:lnTo>
                <a:lnTo>
                  <a:pt x="2992860" y="741550"/>
                </a:lnTo>
                <a:lnTo>
                  <a:pt x="2930200" y="748086"/>
                </a:lnTo>
                <a:lnTo>
                  <a:pt x="2866254" y="754198"/>
                </a:lnTo>
                <a:lnTo>
                  <a:pt x="2801069" y="759877"/>
                </a:lnTo>
                <a:lnTo>
                  <a:pt x="2734695" y="765111"/>
                </a:lnTo>
                <a:lnTo>
                  <a:pt x="2667180" y="769893"/>
                </a:lnTo>
                <a:lnTo>
                  <a:pt x="2598573" y="774211"/>
                </a:lnTo>
                <a:lnTo>
                  <a:pt x="2528923" y="778058"/>
                </a:lnTo>
                <a:lnTo>
                  <a:pt x="2458278" y="781422"/>
                </a:lnTo>
                <a:lnTo>
                  <a:pt x="2386687" y="784295"/>
                </a:lnTo>
                <a:lnTo>
                  <a:pt x="2314199" y="786667"/>
                </a:lnTo>
                <a:lnTo>
                  <a:pt x="2240863" y="788529"/>
                </a:lnTo>
                <a:lnTo>
                  <a:pt x="2166727" y="789871"/>
                </a:lnTo>
                <a:lnTo>
                  <a:pt x="2091840" y="790683"/>
                </a:lnTo>
                <a:lnTo>
                  <a:pt x="2016252" y="790955"/>
                </a:lnTo>
                <a:lnTo>
                  <a:pt x="1940663" y="790683"/>
                </a:lnTo>
                <a:lnTo>
                  <a:pt x="1865776" y="789871"/>
                </a:lnTo>
                <a:lnTo>
                  <a:pt x="1791640" y="788529"/>
                </a:lnTo>
                <a:lnTo>
                  <a:pt x="1718304" y="786667"/>
                </a:lnTo>
                <a:lnTo>
                  <a:pt x="1645816" y="784295"/>
                </a:lnTo>
                <a:lnTo>
                  <a:pt x="1574225" y="781422"/>
                </a:lnTo>
                <a:lnTo>
                  <a:pt x="1503580" y="778058"/>
                </a:lnTo>
                <a:lnTo>
                  <a:pt x="1433930" y="774211"/>
                </a:lnTo>
                <a:lnTo>
                  <a:pt x="1365323" y="769893"/>
                </a:lnTo>
                <a:lnTo>
                  <a:pt x="1297808" y="765111"/>
                </a:lnTo>
                <a:lnTo>
                  <a:pt x="1231434" y="759877"/>
                </a:lnTo>
                <a:lnTo>
                  <a:pt x="1166249" y="754198"/>
                </a:lnTo>
                <a:lnTo>
                  <a:pt x="1102303" y="748086"/>
                </a:lnTo>
                <a:lnTo>
                  <a:pt x="1039643" y="741550"/>
                </a:lnTo>
                <a:lnTo>
                  <a:pt x="978319" y="734598"/>
                </a:lnTo>
                <a:lnTo>
                  <a:pt x="918380" y="727241"/>
                </a:lnTo>
                <a:lnTo>
                  <a:pt x="859873" y="719488"/>
                </a:lnTo>
                <a:lnTo>
                  <a:pt x="802849" y="711349"/>
                </a:lnTo>
                <a:lnTo>
                  <a:pt x="747355" y="702834"/>
                </a:lnTo>
                <a:lnTo>
                  <a:pt x="693441" y="693951"/>
                </a:lnTo>
                <a:lnTo>
                  <a:pt x="641154" y="684710"/>
                </a:lnTo>
                <a:lnTo>
                  <a:pt x="590545" y="675122"/>
                </a:lnTo>
                <a:lnTo>
                  <a:pt x="541661" y="665195"/>
                </a:lnTo>
                <a:lnTo>
                  <a:pt x="494551" y="654939"/>
                </a:lnTo>
                <a:lnTo>
                  <a:pt x="449264" y="644364"/>
                </a:lnTo>
                <a:lnTo>
                  <a:pt x="405849" y="633479"/>
                </a:lnTo>
                <a:lnTo>
                  <a:pt x="364355" y="622294"/>
                </a:lnTo>
                <a:lnTo>
                  <a:pt x="324829" y="610819"/>
                </a:lnTo>
                <a:lnTo>
                  <a:pt x="287322" y="599062"/>
                </a:lnTo>
                <a:lnTo>
                  <a:pt x="218556" y="574743"/>
                </a:lnTo>
                <a:lnTo>
                  <a:pt x="158446" y="549415"/>
                </a:lnTo>
                <a:lnTo>
                  <a:pt x="107383" y="523153"/>
                </a:lnTo>
                <a:lnTo>
                  <a:pt x="65756" y="496035"/>
                </a:lnTo>
                <a:lnTo>
                  <a:pt x="33955" y="468136"/>
                </a:lnTo>
                <a:lnTo>
                  <a:pt x="5530" y="424992"/>
                </a:lnTo>
                <a:lnTo>
                  <a:pt x="0" y="395477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0708" y="2708148"/>
            <a:ext cx="4536947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0708" y="2708148"/>
            <a:ext cx="4537075" cy="71755"/>
          </a:xfrm>
          <a:custGeom>
            <a:avLst/>
            <a:gdLst/>
            <a:ahLst/>
            <a:cxnLst/>
            <a:rect l="l" t="t" r="r" b="b"/>
            <a:pathLst>
              <a:path w="4537075" h="71755">
                <a:moveTo>
                  <a:pt x="0" y="0"/>
                </a:moveTo>
                <a:lnTo>
                  <a:pt x="4536947" y="0"/>
                </a:lnTo>
                <a:lnTo>
                  <a:pt x="4536947" y="71627"/>
                </a:lnTo>
                <a:lnTo>
                  <a:pt x="0" y="7162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39952" y="2792035"/>
            <a:ext cx="1327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sequence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9403" y="3512820"/>
            <a:ext cx="1463039" cy="231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6731" y="3444240"/>
            <a:ext cx="1215148" cy="216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71704" y="3498341"/>
            <a:ext cx="90004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1700" y="3498341"/>
            <a:ext cx="45008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6731" y="3444240"/>
            <a:ext cx="1215390" cy="216535"/>
          </a:xfrm>
          <a:custGeom>
            <a:avLst/>
            <a:gdLst/>
            <a:ahLst/>
            <a:cxnLst/>
            <a:rect l="l" t="t" r="r" b="b"/>
            <a:pathLst>
              <a:path w="1215390" h="216535">
                <a:moveTo>
                  <a:pt x="855103" y="0"/>
                </a:moveTo>
                <a:lnTo>
                  <a:pt x="855103" y="54102"/>
                </a:lnTo>
                <a:lnTo>
                  <a:pt x="0" y="54102"/>
                </a:lnTo>
                <a:lnTo>
                  <a:pt x="0" y="162306"/>
                </a:lnTo>
                <a:lnTo>
                  <a:pt x="855103" y="162306"/>
                </a:lnTo>
                <a:lnTo>
                  <a:pt x="855103" y="216408"/>
                </a:lnTo>
                <a:lnTo>
                  <a:pt x="1215148" y="108204"/>
                </a:lnTo>
                <a:lnTo>
                  <a:pt x="85510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71704" y="3498341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0" y="108203"/>
                </a:moveTo>
                <a:lnTo>
                  <a:pt x="90004" y="108203"/>
                </a:lnTo>
                <a:lnTo>
                  <a:pt x="90004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1700" y="3498341"/>
            <a:ext cx="45085" cy="108585"/>
          </a:xfrm>
          <a:custGeom>
            <a:avLst/>
            <a:gdLst/>
            <a:ahLst/>
            <a:cxnLst/>
            <a:rect l="l" t="t" r="r" b="b"/>
            <a:pathLst>
              <a:path w="45085" h="108585">
                <a:moveTo>
                  <a:pt x="0" y="108203"/>
                </a:moveTo>
                <a:lnTo>
                  <a:pt x="45008" y="108203"/>
                </a:lnTo>
                <a:lnTo>
                  <a:pt x="45008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50965" y="3162490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Palatino Linotype"/>
                <a:cs typeface="Palatino Linotype"/>
              </a:rPr>
              <a:t>j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0377" y="5316918"/>
            <a:ext cx="341185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Palatino Linotype"/>
                <a:cs typeface="Palatino Linotype"/>
              </a:rPr>
              <a:t>Negative item or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subsequence  </a:t>
            </a:r>
            <a:r>
              <a:rPr sz="2000" spc="-5" dirty="0">
                <a:latin typeface="Palatino Linotype"/>
                <a:cs typeface="Palatino Linotype"/>
              </a:rPr>
              <a:t>cannot be </a:t>
            </a:r>
            <a:r>
              <a:rPr sz="2000" dirty="0">
                <a:latin typeface="Palatino Linotype"/>
                <a:cs typeface="Palatino Linotype"/>
              </a:rPr>
              <a:t>a prefix </a:t>
            </a:r>
            <a:r>
              <a:rPr sz="2000" spc="-5" dirty="0">
                <a:latin typeface="Palatino Linotype"/>
                <a:cs typeface="Palatino Linotype"/>
              </a:rPr>
              <a:t>of the  </a:t>
            </a:r>
            <a:r>
              <a:rPr sz="2000" dirty="0">
                <a:latin typeface="Palatino Linotype"/>
                <a:cs typeface="Palatino Linotype"/>
              </a:rPr>
              <a:t>subsequence </a:t>
            </a:r>
            <a:r>
              <a:rPr sz="2000" spc="-20" dirty="0">
                <a:latin typeface="Palatino Linotype"/>
                <a:cs typeface="Palatino Linotype"/>
              </a:rPr>
              <a:t>we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5" dirty="0">
                <a:latin typeface="Palatino Linotype"/>
                <a:cs typeface="Palatino Linotype"/>
              </a:rPr>
              <a:t>want.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79761" y="4987112"/>
            <a:ext cx="532765" cy="530225"/>
          </a:xfrm>
          <a:custGeom>
            <a:avLst/>
            <a:gdLst/>
            <a:ahLst/>
            <a:cxnLst/>
            <a:rect l="l" t="t" r="r" b="b"/>
            <a:pathLst>
              <a:path w="532764" h="530225">
                <a:moveTo>
                  <a:pt x="532574" y="52976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34738" y="4942337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0"/>
                </a:moveTo>
                <a:lnTo>
                  <a:pt x="27152" y="80746"/>
                </a:lnTo>
                <a:lnTo>
                  <a:pt x="80898" y="26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42902" y="3951604"/>
            <a:ext cx="216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Palatino Linotype"/>
                <a:cs typeface="Palatino Linotype"/>
              </a:rPr>
              <a:t>This </a:t>
            </a:r>
            <a:r>
              <a:rPr sz="1800" dirty="0">
                <a:latin typeface="Palatino Linotype"/>
                <a:cs typeface="Palatino Linotype"/>
              </a:rPr>
              <a:t>is an </a:t>
            </a:r>
            <a:r>
              <a:rPr sz="1800" spc="-5" dirty="0">
                <a:latin typeface="Palatino Linotype"/>
                <a:cs typeface="Palatino Linotype"/>
              </a:rPr>
              <a:t>example</a:t>
            </a:r>
            <a:r>
              <a:rPr sz="1800" spc="-7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  </a:t>
            </a:r>
            <a:r>
              <a:rPr sz="1800" spc="-5" dirty="0">
                <a:latin typeface="Palatino Linotype"/>
                <a:cs typeface="Palatino Linotype"/>
              </a:rPr>
              <a:t>“online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algorithm”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4252" y="5955538"/>
            <a:ext cx="13455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Palatino Linotype"/>
                <a:cs typeface="Palatino Linotype"/>
              </a:rPr>
              <a:t>in</a:t>
            </a:r>
            <a:r>
              <a:rPr sz="3200" b="1" spc="-8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O</a:t>
            </a:r>
            <a:r>
              <a:rPr sz="32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sz="3200" b="1" i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sz="32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32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85160" y="1638300"/>
            <a:ext cx="4602467" cy="7498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6388" y="1624583"/>
            <a:ext cx="3976115" cy="839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31896" y="1665732"/>
            <a:ext cx="4508499" cy="6556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31895" y="1665733"/>
            <a:ext cx="4508500" cy="655955"/>
          </a:xfrm>
          <a:custGeom>
            <a:avLst/>
            <a:gdLst/>
            <a:ahLst/>
            <a:cxnLst/>
            <a:rect l="l" t="t" r="r" b="b"/>
            <a:pathLst>
              <a:path w="4508500" h="655955">
                <a:moveTo>
                  <a:pt x="690880" y="108458"/>
                </a:moveTo>
                <a:lnTo>
                  <a:pt x="699402" y="66238"/>
                </a:lnTo>
                <a:lnTo>
                  <a:pt x="722644" y="31764"/>
                </a:lnTo>
                <a:lnTo>
                  <a:pt x="757118" y="8522"/>
                </a:lnTo>
                <a:lnTo>
                  <a:pt x="799338" y="0"/>
                </a:lnTo>
                <a:lnTo>
                  <a:pt x="1327150" y="0"/>
                </a:lnTo>
                <a:lnTo>
                  <a:pt x="2281555" y="0"/>
                </a:lnTo>
                <a:lnTo>
                  <a:pt x="4400042" y="0"/>
                </a:lnTo>
                <a:lnTo>
                  <a:pt x="4442256" y="8522"/>
                </a:lnTo>
                <a:lnTo>
                  <a:pt x="4476730" y="31764"/>
                </a:lnTo>
                <a:lnTo>
                  <a:pt x="4499975" y="66238"/>
                </a:lnTo>
                <a:lnTo>
                  <a:pt x="4508500" y="108458"/>
                </a:lnTo>
                <a:lnTo>
                  <a:pt x="4508500" y="379603"/>
                </a:lnTo>
                <a:lnTo>
                  <a:pt x="4508500" y="542290"/>
                </a:lnTo>
                <a:lnTo>
                  <a:pt x="4499975" y="584504"/>
                </a:lnTo>
                <a:lnTo>
                  <a:pt x="4476730" y="618978"/>
                </a:lnTo>
                <a:lnTo>
                  <a:pt x="4442256" y="642223"/>
                </a:lnTo>
                <a:lnTo>
                  <a:pt x="4400042" y="650748"/>
                </a:lnTo>
                <a:lnTo>
                  <a:pt x="2281555" y="650748"/>
                </a:lnTo>
                <a:lnTo>
                  <a:pt x="1327150" y="650748"/>
                </a:lnTo>
                <a:lnTo>
                  <a:pt x="799338" y="650748"/>
                </a:lnTo>
                <a:lnTo>
                  <a:pt x="757118" y="642223"/>
                </a:lnTo>
                <a:lnTo>
                  <a:pt x="722644" y="618978"/>
                </a:lnTo>
                <a:lnTo>
                  <a:pt x="699402" y="584504"/>
                </a:lnTo>
                <a:lnTo>
                  <a:pt x="690880" y="542290"/>
                </a:lnTo>
                <a:lnTo>
                  <a:pt x="0" y="655688"/>
                </a:lnTo>
                <a:lnTo>
                  <a:pt x="690880" y="379603"/>
                </a:lnTo>
                <a:lnTo>
                  <a:pt x="690880" y="108458"/>
                </a:lnTo>
                <a:close/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2952" y="1688402"/>
            <a:ext cx="6855459" cy="906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3585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Palatino Linotype"/>
                <a:cs typeface="Palatino Linotype"/>
              </a:rPr>
              <a:t>First </a:t>
            </a:r>
            <a:r>
              <a:rPr sz="1800" dirty="0">
                <a:latin typeface="Palatino Linotype"/>
                <a:cs typeface="Palatino Linotype"/>
              </a:rPr>
              <a:t>scan </a:t>
            </a:r>
            <a:r>
              <a:rPr sz="1800" spc="-5" dirty="0">
                <a:latin typeface="Palatino Linotype"/>
                <a:cs typeface="Palatino Linotype"/>
              </a:rPr>
              <a:t>the array </a:t>
            </a:r>
            <a:r>
              <a:rPr sz="1800" dirty="0">
                <a:latin typeface="Palatino Linotype"/>
                <a:cs typeface="Palatino Linotype"/>
              </a:rPr>
              <a:t>to </a:t>
            </a:r>
            <a:r>
              <a:rPr sz="1800" spc="-5" dirty="0">
                <a:latin typeface="Palatino Linotype"/>
                <a:cs typeface="Palatino Linotype"/>
              </a:rPr>
              <a:t>eliminate the  </a:t>
            </a:r>
            <a:r>
              <a:rPr sz="1800" dirty="0">
                <a:latin typeface="Palatino Linotype"/>
                <a:cs typeface="Palatino Linotype"/>
              </a:rPr>
              <a:t>case of “all </a:t>
            </a:r>
            <a:r>
              <a:rPr sz="1800" spc="-10" dirty="0">
                <a:latin typeface="Palatino Linotype"/>
                <a:cs typeface="Palatino Linotype"/>
              </a:rPr>
              <a:t>negative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integers”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Palatino Linotype"/>
                <a:cs typeface="Palatino Linotype"/>
              </a:rPr>
              <a:t>ThisSum </a:t>
            </a:r>
            <a:r>
              <a:rPr sz="1800" dirty="0">
                <a:latin typeface="Palatino Linotype"/>
                <a:cs typeface="Palatino Linotype"/>
              </a:rPr>
              <a:t>= </a:t>
            </a:r>
            <a:r>
              <a:rPr sz="1800" spc="-5" dirty="0">
                <a:latin typeface="Palatino Linotype"/>
                <a:cs typeface="Palatino Linotype"/>
              </a:rPr>
              <a:t>MaxSum </a:t>
            </a:r>
            <a:r>
              <a:rPr sz="1800" dirty="0">
                <a:latin typeface="Palatino Linotype"/>
                <a:cs typeface="Palatino Linotype"/>
              </a:rPr>
              <a:t>= 0;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372" y="0"/>
            <a:ext cx="7917178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2576" y="699516"/>
            <a:ext cx="449732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44650" marR="5080" indent="-1632585">
              <a:lnSpc>
                <a:spcPct val="100600"/>
              </a:lnSpc>
              <a:spcBef>
                <a:spcPts val="65"/>
              </a:spcBef>
            </a:pPr>
            <a:r>
              <a:rPr spc="-5" dirty="0"/>
              <a:t>Brute </a:t>
            </a:r>
            <a:r>
              <a:rPr dirty="0"/>
              <a:t>Force</a:t>
            </a:r>
            <a:r>
              <a:rPr spc="-60" dirty="0"/>
              <a:t> </a:t>
            </a:r>
            <a:r>
              <a:rPr spc="-5" dirty="0"/>
              <a:t>Enumeration  by</a:t>
            </a:r>
            <a:r>
              <a:rPr spc="10" dirty="0"/>
              <a:t> </a:t>
            </a:r>
            <a:r>
              <a:rPr dirty="0"/>
              <a:t>Recursion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5171440" cy="37699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Job</a:t>
            </a:r>
            <a:r>
              <a:rPr sz="3000" b="1" spc="-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scheduling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Brute force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recursion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Further</a:t>
            </a:r>
            <a:r>
              <a:rPr sz="2400" spc="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improvements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Matrix chain multiplication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Brute force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recursion(s)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Further</a:t>
            </a:r>
            <a:r>
              <a:rPr sz="2400" spc="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improvements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7776" y="384047"/>
            <a:ext cx="510692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8714" y="532767"/>
            <a:ext cx="43059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Job</a:t>
            </a:r>
            <a:r>
              <a:rPr spc="-7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9029"/>
            <a:ext cx="5935980" cy="2555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Jobs: </a:t>
            </a:r>
            <a:r>
              <a:rPr sz="3000" b="1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sz="3000" b="1" i="1" spc="-7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=[</a:t>
            </a:r>
            <a:r>
              <a:rPr sz="3000" b="1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sz="3000" b="1" i="1" spc="-7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sz="3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sz="3000" b="1" i="1" spc="-7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Max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number of </a:t>
            </a:r>
            <a:r>
              <a:rPr sz="30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compatible</a:t>
            </a:r>
            <a:r>
              <a:rPr sz="30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jobs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Further improvements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Dynamic programming</a:t>
            </a:r>
            <a:r>
              <a:rPr sz="2400" spc="3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(L16)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Greedy algorithms</a:t>
            </a:r>
            <a:r>
              <a:rPr sz="2400" spc="3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(L14)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7460" y="4524134"/>
            <a:ext cx="5665454" cy="1798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52" y="1852612"/>
            <a:ext cx="7863205" cy="398652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sz="3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task:</a:t>
            </a:r>
            <a:endParaRPr sz="3000">
              <a:latin typeface="Palatino Linotype"/>
              <a:cs typeface="Palatino Linotype"/>
            </a:endParaRPr>
          </a:p>
          <a:p>
            <a:pPr marL="187325" algn="ctr">
              <a:lnSpc>
                <a:spcPct val="100000"/>
              </a:lnSpc>
              <a:spcBef>
                <a:spcPts val="395"/>
              </a:spcBef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Find the product:</a:t>
            </a:r>
            <a:r>
              <a:rPr sz="3000" b="1" spc="-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sz="3000" b="1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sz="3000" b="1" dirty="0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sz="3000" b="1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sz="3000" b="1" dirty="0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r>
              <a:rPr sz="3000" b="1" dirty="0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sz="3000" b="1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n-1</a:t>
            </a:r>
            <a:r>
              <a:rPr sz="3000" b="1" dirty="0">
                <a:solidFill>
                  <a:srgbClr val="3E3E3E"/>
                </a:solidFill>
                <a:latin typeface="Symbol"/>
                <a:cs typeface="Symbol"/>
              </a:rPr>
              <a:t>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sz="3000" b="1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sz="3000" baseline="-20833">
              <a:latin typeface="Palatino Linotype"/>
              <a:cs typeface="Palatino Linotype"/>
            </a:endParaRPr>
          </a:p>
          <a:p>
            <a:pPr marL="186055" algn="ctr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0000CC"/>
                </a:solidFill>
                <a:latin typeface="Palatino Linotype"/>
                <a:cs typeface="Palatino Linotype"/>
              </a:rPr>
              <a:t>A</a:t>
            </a:r>
            <a:r>
              <a:rPr sz="2400" b="1" baseline="-20833" dirty="0">
                <a:solidFill>
                  <a:srgbClr val="0000CC"/>
                </a:solidFill>
                <a:latin typeface="Palatino Linotype"/>
                <a:cs typeface="Palatino Linotype"/>
              </a:rPr>
              <a:t>i </a:t>
            </a:r>
            <a:r>
              <a:rPr sz="2400" b="1" dirty="0">
                <a:solidFill>
                  <a:srgbClr val="0000CC"/>
                </a:solidFill>
                <a:latin typeface="Palatino Linotype"/>
                <a:cs typeface="Palatino Linotype"/>
              </a:rPr>
              <a:t>is </a:t>
            </a:r>
            <a:r>
              <a:rPr sz="2400" b="1" spc="-5" dirty="0">
                <a:solidFill>
                  <a:srgbClr val="0000CC"/>
                </a:solidFill>
                <a:latin typeface="Palatino Linotype"/>
                <a:cs typeface="Palatino Linotype"/>
              </a:rPr>
              <a:t>2-dimentional </a:t>
            </a:r>
            <a:r>
              <a:rPr sz="2400" b="1" dirty="0">
                <a:solidFill>
                  <a:srgbClr val="0000CC"/>
                </a:solidFill>
                <a:latin typeface="Palatino Linotype"/>
                <a:cs typeface="Palatino Linotype"/>
              </a:rPr>
              <a:t>array </a:t>
            </a:r>
            <a:r>
              <a:rPr sz="2400" b="1" spc="-5" dirty="0">
                <a:solidFill>
                  <a:srgbClr val="0000CC"/>
                </a:solidFill>
                <a:latin typeface="Palatino Linotype"/>
                <a:cs typeface="Palatino Linotype"/>
              </a:rPr>
              <a:t>of different legal</a:t>
            </a:r>
            <a:r>
              <a:rPr sz="2400" b="1" spc="10" dirty="0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0000CC"/>
                </a:solidFill>
                <a:latin typeface="Palatino Linotype"/>
                <a:cs typeface="Palatino Linotype"/>
              </a:rPr>
              <a:t>size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sz="3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Challenge: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Matrix multiplication is</a:t>
            </a:r>
            <a:r>
              <a:rPr sz="2400" spc="6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associative</a:t>
            </a:r>
            <a:endParaRPr sz="2400">
              <a:latin typeface="Palatino Linotype"/>
              <a:cs typeface="Palatino Linotype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1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Different computing order results in great difference  in the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sz="2400" spc="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operations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sz="3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problem: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Which is the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best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computing</a:t>
            </a:r>
            <a:r>
              <a:rPr sz="2400" spc="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order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19" y="701040"/>
            <a:ext cx="284073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2847" y="701040"/>
            <a:ext cx="672998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090" y="849400"/>
            <a:ext cx="79444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6920" algn="l"/>
              </a:tabLst>
            </a:pPr>
            <a:r>
              <a:rPr spc="-5" dirty="0"/>
              <a:t>Matrix	Chain</a:t>
            </a:r>
            <a:r>
              <a:rPr spc="-65" dirty="0"/>
              <a:t> </a:t>
            </a:r>
            <a:r>
              <a:rPr spc="-5" dirty="0"/>
              <a:t>Multiplication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2571" y="6561943"/>
            <a:ext cx="380809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2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Lectures </a:t>
            </a:r>
            <a:r>
              <a:rPr sz="1200" dirty="0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sz="12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Design </a:t>
            </a:r>
            <a:r>
              <a:rPr sz="1200" dirty="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sz="12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Analysis (LADA),</a:t>
            </a:r>
            <a:r>
              <a:rPr sz="1200" spc="-5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3E3E3E"/>
                </a:solidFill>
                <a:latin typeface="Palatino Linotype"/>
                <a:cs typeface="Palatino Linotype"/>
              </a:rPr>
              <a:t>2015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3875" y="6577074"/>
            <a:ext cx="58039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200" dirty="0">
                <a:solidFill>
                  <a:srgbClr val="595958"/>
                </a:solidFill>
                <a:latin typeface="Palatino Linotype"/>
                <a:cs typeface="Palatino Linotype"/>
              </a:rPr>
              <a:t>2015/3/4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047" y="3273552"/>
            <a:ext cx="8601455" cy="198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1291" y="3308096"/>
            <a:ext cx="8506967" cy="187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291" y="3299459"/>
            <a:ext cx="8507095" cy="1888489"/>
          </a:xfrm>
          <a:custGeom>
            <a:avLst/>
            <a:gdLst/>
            <a:ahLst/>
            <a:cxnLst/>
            <a:rect l="l" t="t" r="r" b="b"/>
            <a:pathLst>
              <a:path w="8507095" h="1888489">
                <a:moveTo>
                  <a:pt x="0" y="944118"/>
                </a:moveTo>
                <a:lnTo>
                  <a:pt x="5651" y="895025"/>
                </a:lnTo>
                <a:lnTo>
                  <a:pt x="22421" y="846584"/>
                </a:lnTo>
                <a:lnTo>
                  <a:pt x="50034" y="798857"/>
                </a:lnTo>
                <a:lnTo>
                  <a:pt x="74330" y="767465"/>
                </a:lnTo>
                <a:lnTo>
                  <a:pt x="103241" y="736436"/>
                </a:lnTo>
                <a:lnTo>
                  <a:pt x="136685" y="705787"/>
                </a:lnTo>
                <a:lnTo>
                  <a:pt x="174580" y="675536"/>
                </a:lnTo>
                <a:lnTo>
                  <a:pt x="216845" y="645702"/>
                </a:lnTo>
                <a:lnTo>
                  <a:pt x="263398" y="616304"/>
                </a:lnTo>
                <a:lnTo>
                  <a:pt x="314157" y="587358"/>
                </a:lnTo>
                <a:lnTo>
                  <a:pt x="369041" y="558883"/>
                </a:lnTo>
                <a:lnTo>
                  <a:pt x="427967" y="530897"/>
                </a:lnTo>
                <a:lnTo>
                  <a:pt x="490855" y="503419"/>
                </a:lnTo>
                <a:lnTo>
                  <a:pt x="557622" y="476466"/>
                </a:lnTo>
                <a:lnTo>
                  <a:pt x="628186" y="450058"/>
                </a:lnTo>
                <a:lnTo>
                  <a:pt x="664867" y="437063"/>
                </a:lnTo>
                <a:lnTo>
                  <a:pt x="702467" y="424210"/>
                </a:lnTo>
                <a:lnTo>
                  <a:pt x="740975" y="411503"/>
                </a:lnTo>
                <a:lnTo>
                  <a:pt x="780381" y="398943"/>
                </a:lnTo>
                <a:lnTo>
                  <a:pt x="820676" y="386533"/>
                </a:lnTo>
                <a:lnTo>
                  <a:pt x="861848" y="374274"/>
                </a:lnTo>
                <a:lnTo>
                  <a:pt x="903889" y="362170"/>
                </a:lnTo>
                <a:lnTo>
                  <a:pt x="946786" y="350221"/>
                </a:lnTo>
                <a:lnTo>
                  <a:pt x="990531" y="338432"/>
                </a:lnTo>
                <a:lnTo>
                  <a:pt x="1035113" y="326803"/>
                </a:lnTo>
                <a:lnTo>
                  <a:pt x="1080522" y="315337"/>
                </a:lnTo>
                <a:lnTo>
                  <a:pt x="1126748" y="304037"/>
                </a:lnTo>
                <a:lnTo>
                  <a:pt x="1173780" y="292904"/>
                </a:lnTo>
                <a:lnTo>
                  <a:pt x="1221608" y="281941"/>
                </a:lnTo>
                <a:lnTo>
                  <a:pt x="1270222" y="271151"/>
                </a:lnTo>
                <a:lnTo>
                  <a:pt x="1319612" y="260535"/>
                </a:lnTo>
                <a:lnTo>
                  <a:pt x="1369767" y="250096"/>
                </a:lnTo>
                <a:lnTo>
                  <a:pt x="1420678" y="239835"/>
                </a:lnTo>
                <a:lnTo>
                  <a:pt x="1472334" y="229756"/>
                </a:lnTo>
                <a:lnTo>
                  <a:pt x="1524724" y="219861"/>
                </a:lnTo>
                <a:lnTo>
                  <a:pt x="1577840" y="210151"/>
                </a:lnTo>
                <a:lnTo>
                  <a:pt x="1631670" y="200629"/>
                </a:lnTo>
                <a:lnTo>
                  <a:pt x="1686204" y="191298"/>
                </a:lnTo>
                <a:lnTo>
                  <a:pt x="1741432" y="182159"/>
                </a:lnTo>
                <a:lnTo>
                  <a:pt x="1797344" y="173215"/>
                </a:lnTo>
                <a:lnTo>
                  <a:pt x="1853930" y="164468"/>
                </a:lnTo>
                <a:lnTo>
                  <a:pt x="1911179" y="155921"/>
                </a:lnTo>
                <a:lnTo>
                  <a:pt x="1969082" y="147575"/>
                </a:lnTo>
                <a:lnTo>
                  <a:pt x="2027627" y="139433"/>
                </a:lnTo>
                <a:lnTo>
                  <a:pt x="2086805" y="131498"/>
                </a:lnTo>
                <a:lnTo>
                  <a:pt x="2146606" y="123771"/>
                </a:lnTo>
                <a:lnTo>
                  <a:pt x="2207019" y="116254"/>
                </a:lnTo>
                <a:lnTo>
                  <a:pt x="2268034" y="108951"/>
                </a:lnTo>
                <a:lnTo>
                  <a:pt x="2329641" y="101863"/>
                </a:lnTo>
                <a:lnTo>
                  <a:pt x="2391829" y="94992"/>
                </a:lnTo>
                <a:lnTo>
                  <a:pt x="2454590" y="88342"/>
                </a:lnTo>
                <a:lnTo>
                  <a:pt x="2517911" y="81913"/>
                </a:lnTo>
                <a:lnTo>
                  <a:pt x="2581784" y="75708"/>
                </a:lnTo>
                <a:lnTo>
                  <a:pt x="2646197" y="69731"/>
                </a:lnTo>
                <a:lnTo>
                  <a:pt x="2711141" y="63982"/>
                </a:lnTo>
                <a:lnTo>
                  <a:pt x="2776605" y="58464"/>
                </a:lnTo>
                <a:lnTo>
                  <a:pt x="2842580" y="53180"/>
                </a:lnTo>
                <a:lnTo>
                  <a:pt x="2909055" y="48131"/>
                </a:lnTo>
                <a:lnTo>
                  <a:pt x="2976019" y="43320"/>
                </a:lnTo>
                <a:lnTo>
                  <a:pt x="3043463" y="38750"/>
                </a:lnTo>
                <a:lnTo>
                  <a:pt x="3111376" y="34422"/>
                </a:lnTo>
                <a:lnTo>
                  <a:pt x="3179748" y="30338"/>
                </a:lnTo>
                <a:lnTo>
                  <a:pt x="3248570" y="26502"/>
                </a:lnTo>
                <a:lnTo>
                  <a:pt x="3317830" y="22915"/>
                </a:lnTo>
                <a:lnTo>
                  <a:pt x="3387518" y="19580"/>
                </a:lnTo>
                <a:lnTo>
                  <a:pt x="3457625" y="16498"/>
                </a:lnTo>
                <a:lnTo>
                  <a:pt x="3528140" y="13672"/>
                </a:lnTo>
                <a:lnTo>
                  <a:pt x="3599052" y="11105"/>
                </a:lnTo>
                <a:lnTo>
                  <a:pt x="3670353" y="8799"/>
                </a:lnTo>
                <a:lnTo>
                  <a:pt x="3742030" y="6755"/>
                </a:lnTo>
                <a:lnTo>
                  <a:pt x="3814075" y="4976"/>
                </a:lnTo>
                <a:lnTo>
                  <a:pt x="3886477" y="3465"/>
                </a:lnTo>
                <a:lnTo>
                  <a:pt x="3959226" y="2223"/>
                </a:lnTo>
                <a:lnTo>
                  <a:pt x="4032311" y="1254"/>
                </a:lnTo>
                <a:lnTo>
                  <a:pt x="4105722" y="559"/>
                </a:lnTo>
                <a:lnTo>
                  <a:pt x="4179450" y="140"/>
                </a:lnTo>
                <a:lnTo>
                  <a:pt x="4253484" y="0"/>
                </a:lnTo>
                <a:lnTo>
                  <a:pt x="4327517" y="140"/>
                </a:lnTo>
                <a:lnTo>
                  <a:pt x="4401245" y="559"/>
                </a:lnTo>
                <a:lnTo>
                  <a:pt x="4474656" y="1254"/>
                </a:lnTo>
                <a:lnTo>
                  <a:pt x="4547741" y="2223"/>
                </a:lnTo>
                <a:lnTo>
                  <a:pt x="4620490" y="3465"/>
                </a:lnTo>
                <a:lnTo>
                  <a:pt x="4692892" y="4976"/>
                </a:lnTo>
                <a:lnTo>
                  <a:pt x="4764937" y="6755"/>
                </a:lnTo>
                <a:lnTo>
                  <a:pt x="4836614" y="8799"/>
                </a:lnTo>
                <a:lnTo>
                  <a:pt x="4907915" y="11105"/>
                </a:lnTo>
                <a:lnTo>
                  <a:pt x="4978827" y="13672"/>
                </a:lnTo>
                <a:lnTo>
                  <a:pt x="5049342" y="16498"/>
                </a:lnTo>
                <a:lnTo>
                  <a:pt x="5119449" y="19580"/>
                </a:lnTo>
                <a:lnTo>
                  <a:pt x="5189137" y="22915"/>
                </a:lnTo>
                <a:lnTo>
                  <a:pt x="5258397" y="26502"/>
                </a:lnTo>
                <a:lnTo>
                  <a:pt x="5327219" y="30338"/>
                </a:lnTo>
                <a:lnTo>
                  <a:pt x="5395591" y="34422"/>
                </a:lnTo>
                <a:lnTo>
                  <a:pt x="5463504" y="38750"/>
                </a:lnTo>
                <a:lnTo>
                  <a:pt x="5530948" y="43320"/>
                </a:lnTo>
                <a:lnTo>
                  <a:pt x="5597912" y="48131"/>
                </a:lnTo>
                <a:lnTo>
                  <a:pt x="5664387" y="53180"/>
                </a:lnTo>
                <a:lnTo>
                  <a:pt x="5730362" y="58464"/>
                </a:lnTo>
                <a:lnTo>
                  <a:pt x="5795826" y="63982"/>
                </a:lnTo>
                <a:lnTo>
                  <a:pt x="5860770" y="69731"/>
                </a:lnTo>
                <a:lnTo>
                  <a:pt x="5925183" y="75708"/>
                </a:lnTo>
                <a:lnTo>
                  <a:pt x="5989056" y="81913"/>
                </a:lnTo>
                <a:lnTo>
                  <a:pt x="6052377" y="88342"/>
                </a:lnTo>
                <a:lnTo>
                  <a:pt x="6115138" y="94992"/>
                </a:lnTo>
                <a:lnTo>
                  <a:pt x="6177326" y="101863"/>
                </a:lnTo>
                <a:lnTo>
                  <a:pt x="6238933" y="108951"/>
                </a:lnTo>
                <a:lnTo>
                  <a:pt x="6299948" y="116254"/>
                </a:lnTo>
                <a:lnTo>
                  <a:pt x="6360361" y="123771"/>
                </a:lnTo>
                <a:lnTo>
                  <a:pt x="6420162" y="131498"/>
                </a:lnTo>
                <a:lnTo>
                  <a:pt x="6479340" y="139433"/>
                </a:lnTo>
                <a:lnTo>
                  <a:pt x="6537885" y="147575"/>
                </a:lnTo>
                <a:lnTo>
                  <a:pt x="6595788" y="155921"/>
                </a:lnTo>
                <a:lnTo>
                  <a:pt x="6653037" y="164468"/>
                </a:lnTo>
                <a:lnTo>
                  <a:pt x="6709623" y="173215"/>
                </a:lnTo>
                <a:lnTo>
                  <a:pt x="6765535" y="182159"/>
                </a:lnTo>
                <a:lnTo>
                  <a:pt x="6820763" y="191298"/>
                </a:lnTo>
                <a:lnTo>
                  <a:pt x="6875297" y="200629"/>
                </a:lnTo>
                <a:lnTo>
                  <a:pt x="6929127" y="210151"/>
                </a:lnTo>
                <a:lnTo>
                  <a:pt x="6982243" y="219861"/>
                </a:lnTo>
                <a:lnTo>
                  <a:pt x="7034633" y="229756"/>
                </a:lnTo>
                <a:lnTo>
                  <a:pt x="7086289" y="239835"/>
                </a:lnTo>
                <a:lnTo>
                  <a:pt x="7137200" y="250096"/>
                </a:lnTo>
                <a:lnTo>
                  <a:pt x="7187355" y="260535"/>
                </a:lnTo>
                <a:lnTo>
                  <a:pt x="7236745" y="271151"/>
                </a:lnTo>
                <a:lnTo>
                  <a:pt x="7285359" y="281941"/>
                </a:lnTo>
                <a:lnTo>
                  <a:pt x="7333187" y="292904"/>
                </a:lnTo>
                <a:lnTo>
                  <a:pt x="7380219" y="304037"/>
                </a:lnTo>
                <a:lnTo>
                  <a:pt x="7426445" y="315337"/>
                </a:lnTo>
                <a:lnTo>
                  <a:pt x="7471854" y="326803"/>
                </a:lnTo>
                <a:lnTo>
                  <a:pt x="7516436" y="338432"/>
                </a:lnTo>
                <a:lnTo>
                  <a:pt x="7560181" y="350221"/>
                </a:lnTo>
                <a:lnTo>
                  <a:pt x="7603078" y="362170"/>
                </a:lnTo>
                <a:lnTo>
                  <a:pt x="7645119" y="374274"/>
                </a:lnTo>
                <a:lnTo>
                  <a:pt x="7686291" y="386533"/>
                </a:lnTo>
                <a:lnTo>
                  <a:pt x="7726586" y="398943"/>
                </a:lnTo>
                <a:lnTo>
                  <a:pt x="7765992" y="411503"/>
                </a:lnTo>
                <a:lnTo>
                  <a:pt x="7804500" y="424210"/>
                </a:lnTo>
                <a:lnTo>
                  <a:pt x="7842100" y="437063"/>
                </a:lnTo>
                <a:lnTo>
                  <a:pt x="7878781" y="450058"/>
                </a:lnTo>
                <a:lnTo>
                  <a:pt x="7949345" y="476466"/>
                </a:lnTo>
                <a:lnTo>
                  <a:pt x="8016112" y="503419"/>
                </a:lnTo>
                <a:lnTo>
                  <a:pt x="8079000" y="530897"/>
                </a:lnTo>
                <a:lnTo>
                  <a:pt x="8137926" y="558883"/>
                </a:lnTo>
                <a:lnTo>
                  <a:pt x="8192810" y="587358"/>
                </a:lnTo>
                <a:lnTo>
                  <a:pt x="8243569" y="616304"/>
                </a:lnTo>
                <a:lnTo>
                  <a:pt x="8290122" y="645702"/>
                </a:lnTo>
                <a:lnTo>
                  <a:pt x="8332387" y="675536"/>
                </a:lnTo>
                <a:lnTo>
                  <a:pt x="8370282" y="705787"/>
                </a:lnTo>
                <a:lnTo>
                  <a:pt x="8403726" y="736436"/>
                </a:lnTo>
                <a:lnTo>
                  <a:pt x="8432637" y="767465"/>
                </a:lnTo>
                <a:lnTo>
                  <a:pt x="8456933" y="798857"/>
                </a:lnTo>
                <a:lnTo>
                  <a:pt x="8484546" y="846584"/>
                </a:lnTo>
                <a:lnTo>
                  <a:pt x="8501316" y="895025"/>
                </a:lnTo>
                <a:lnTo>
                  <a:pt x="8506968" y="944118"/>
                </a:lnTo>
                <a:lnTo>
                  <a:pt x="8506336" y="960550"/>
                </a:lnTo>
                <a:lnTo>
                  <a:pt x="8496948" y="1009432"/>
                </a:lnTo>
                <a:lnTo>
                  <a:pt x="8476533" y="1057642"/>
                </a:lnTo>
                <a:lnTo>
                  <a:pt x="8445367" y="1105118"/>
                </a:lnTo>
                <a:lnTo>
                  <a:pt x="8418754" y="1136331"/>
                </a:lnTo>
                <a:lnTo>
                  <a:pt x="8387566" y="1167172"/>
                </a:lnTo>
                <a:lnTo>
                  <a:pt x="8351886" y="1197624"/>
                </a:lnTo>
                <a:lnTo>
                  <a:pt x="8311795" y="1227669"/>
                </a:lnTo>
                <a:lnTo>
                  <a:pt x="8267376" y="1257288"/>
                </a:lnTo>
                <a:lnTo>
                  <a:pt x="8218710" y="1286462"/>
                </a:lnTo>
                <a:lnTo>
                  <a:pt x="8165878" y="1315175"/>
                </a:lnTo>
                <a:lnTo>
                  <a:pt x="8108963" y="1343407"/>
                </a:lnTo>
                <a:lnTo>
                  <a:pt x="8048046" y="1371141"/>
                </a:lnTo>
                <a:lnTo>
                  <a:pt x="7983208" y="1398359"/>
                </a:lnTo>
                <a:lnTo>
                  <a:pt x="7914533" y="1425042"/>
                </a:lnTo>
                <a:lnTo>
                  <a:pt x="7842100" y="1451172"/>
                </a:lnTo>
                <a:lnTo>
                  <a:pt x="7804500" y="1464025"/>
                </a:lnTo>
                <a:lnTo>
                  <a:pt x="7765992" y="1476732"/>
                </a:lnTo>
                <a:lnTo>
                  <a:pt x="7726586" y="1489292"/>
                </a:lnTo>
                <a:lnTo>
                  <a:pt x="7686291" y="1501702"/>
                </a:lnTo>
                <a:lnTo>
                  <a:pt x="7645119" y="1513961"/>
                </a:lnTo>
                <a:lnTo>
                  <a:pt x="7603078" y="1526065"/>
                </a:lnTo>
                <a:lnTo>
                  <a:pt x="7560181" y="1538014"/>
                </a:lnTo>
                <a:lnTo>
                  <a:pt x="7516436" y="1549803"/>
                </a:lnTo>
                <a:lnTo>
                  <a:pt x="7471854" y="1561432"/>
                </a:lnTo>
                <a:lnTo>
                  <a:pt x="7426445" y="1572898"/>
                </a:lnTo>
                <a:lnTo>
                  <a:pt x="7380219" y="1584198"/>
                </a:lnTo>
                <a:lnTo>
                  <a:pt x="7333187" y="1595331"/>
                </a:lnTo>
                <a:lnTo>
                  <a:pt x="7285359" y="1606294"/>
                </a:lnTo>
                <a:lnTo>
                  <a:pt x="7236745" y="1617084"/>
                </a:lnTo>
                <a:lnTo>
                  <a:pt x="7187355" y="1627700"/>
                </a:lnTo>
                <a:lnTo>
                  <a:pt x="7137200" y="1638139"/>
                </a:lnTo>
                <a:lnTo>
                  <a:pt x="7086289" y="1648400"/>
                </a:lnTo>
                <a:lnTo>
                  <a:pt x="7034633" y="1658479"/>
                </a:lnTo>
                <a:lnTo>
                  <a:pt x="6982243" y="1668374"/>
                </a:lnTo>
                <a:lnTo>
                  <a:pt x="6929127" y="1678084"/>
                </a:lnTo>
                <a:lnTo>
                  <a:pt x="6875297" y="1687606"/>
                </a:lnTo>
                <a:lnTo>
                  <a:pt x="6820763" y="1696937"/>
                </a:lnTo>
                <a:lnTo>
                  <a:pt x="6765535" y="1706076"/>
                </a:lnTo>
                <a:lnTo>
                  <a:pt x="6709623" y="1715020"/>
                </a:lnTo>
                <a:lnTo>
                  <a:pt x="6653037" y="1723767"/>
                </a:lnTo>
                <a:lnTo>
                  <a:pt x="6595788" y="1732314"/>
                </a:lnTo>
                <a:lnTo>
                  <a:pt x="6537885" y="1740660"/>
                </a:lnTo>
                <a:lnTo>
                  <a:pt x="6479340" y="1748802"/>
                </a:lnTo>
                <a:lnTo>
                  <a:pt x="6420162" y="1756737"/>
                </a:lnTo>
                <a:lnTo>
                  <a:pt x="6360361" y="1764464"/>
                </a:lnTo>
                <a:lnTo>
                  <a:pt x="6299948" y="1771981"/>
                </a:lnTo>
                <a:lnTo>
                  <a:pt x="6238933" y="1779284"/>
                </a:lnTo>
                <a:lnTo>
                  <a:pt x="6177326" y="1786372"/>
                </a:lnTo>
                <a:lnTo>
                  <a:pt x="6115138" y="1793243"/>
                </a:lnTo>
                <a:lnTo>
                  <a:pt x="6052377" y="1799893"/>
                </a:lnTo>
                <a:lnTo>
                  <a:pt x="5989056" y="1806322"/>
                </a:lnTo>
                <a:lnTo>
                  <a:pt x="5925183" y="1812527"/>
                </a:lnTo>
                <a:lnTo>
                  <a:pt x="5860770" y="1818504"/>
                </a:lnTo>
                <a:lnTo>
                  <a:pt x="5795826" y="1824253"/>
                </a:lnTo>
                <a:lnTo>
                  <a:pt x="5730362" y="1829771"/>
                </a:lnTo>
                <a:lnTo>
                  <a:pt x="5664387" y="1835055"/>
                </a:lnTo>
                <a:lnTo>
                  <a:pt x="5597912" y="1840104"/>
                </a:lnTo>
                <a:lnTo>
                  <a:pt x="5530948" y="1844915"/>
                </a:lnTo>
                <a:lnTo>
                  <a:pt x="5463504" y="1849485"/>
                </a:lnTo>
                <a:lnTo>
                  <a:pt x="5395591" y="1853813"/>
                </a:lnTo>
                <a:lnTo>
                  <a:pt x="5327219" y="1857897"/>
                </a:lnTo>
                <a:lnTo>
                  <a:pt x="5258397" y="1861733"/>
                </a:lnTo>
                <a:lnTo>
                  <a:pt x="5189137" y="1865320"/>
                </a:lnTo>
                <a:lnTo>
                  <a:pt x="5119449" y="1868655"/>
                </a:lnTo>
                <a:lnTo>
                  <a:pt x="5049342" y="1871737"/>
                </a:lnTo>
                <a:lnTo>
                  <a:pt x="4978827" y="1874563"/>
                </a:lnTo>
                <a:lnTo>
                  <a:pt x="4907915" y="1877130"/>
                </a:lnTo>
                <a:lnTo>
                  <a:pt x="4836614" y="1879436"/>
                </a:lnTo>
                <a:lnTo>
                  <a:pt x="4764937" y="1881480"/>
                </a:lnTo>
                <a:lnTo>
                  <a:pt x="4692892" y="1883259"/>
                </a:lnTo>
                <a:lnTo>
                  <a:pt x="4620490" y="1884770"/>
                </a:lnTo>
                <a:lnTo>
                  <a:pt x="4547741" y="1886012"/>
                </a:lnTo>
                <a:lnTo>
                  <a:pt x="4474656" y="1886981"/>
                </a:lnTo>
                <a:lnTo>
                  <a:pt x="4401245" y="1887676"/>
                </a:lnTo>
                <a:lnTo>
                  <a:pt x="4327517" y="1888095"/>
                </a:lnTo>
                <a:lnTo>
                  <a:pt x="4253484" y="1888236"/>
                </a:lnTo>
                <a:lnTo>
                  <a:pt x="4179450" y="1888095"/>
                </a:lnTo>
                <a:lnTo>
                  <a:pt x="4105722" y="1887676"/>
                </a:lnTo>
                <a:lnTo>
                  <a:pt x="4032311" y="1886981"/>
                </a:lnTo>
                <a:lnTo>
                  <a:pt x="3959226" y="1886012"/>
                </a:lnTo>
                <a:lnTo>
                  <a:pt x="3886477" y="1884770"/>
                </a:lnTo>
                <a:lnTo>
                  <a:pt x="3814075" y="1883259"/>
                </a:lnTo>
                <a:lnTo>
                  <a:pt x="3742030" y="1881480"/>
                </a:lnTo>
                <a:lnTo>
                  <a:pt x="3670353" y="1879436"/>
                </a:lnTo>
                <a:lnTo>
                  <a:pt x="3599052" y="1877130"/>
                </a:lnTo>
                <a:lnTo>
                  <a:pt x="3528140" y="1874563"/>
                </a:lnTo>
                <a:lnTo>
                  <a:pt x="3457625" y="1871737"/>
                </a:lnTo>
                <a:lnTo>
                  <a:pt x="3387518" y="1868655"/>
                </a:lnTo>
                <a:lnTo>
                  <a:pt x="3317830" y="1865320"/>
                </a:lnTo>
                <a:lnTo>
                  <a:pt x="3248570" y="1861733"/>
                </a:lnTo>
                <a:lnTo>
                  <a:pt x="3179748" y="1857897"/>
                </a:lnTo>
                <a:lnTo>
                  <a:pt x="3111376" y="1853813"/>
                </a:lnTo>
                <a:lnTo>
                  <a:pt x="3043463" y="1849485"/>
                </a:lnTo>
                <a:lnTo>
                  <a:pt x="2976019" y="1844915"/>
                </a:lnTo>
                <a:lnTo>
                  <a:pt x="2909055" y="1840104"/>
                </a:lnTo>
                <a:lnTo>
                  <a:pt x="2842580" y="1835055"/>
                </a:lnTo>
                <a:lnTo>
                  <a:pt x="2776605" y="1829771"/>
                </a:lnTo>
                <a:lnTo>
                  <a:pt x="2711141" y="1824253"/>
                </a:lnTo>
                <a:lnTo>
                  <a:pt x="2646197" y="1818504"/>
                </a:lnTo>
                <a:lnTo>
                  <a:pt x="2581784" y="1812527"/>
                </a:lnTo>
                <a:lnTo>
                  <a:pt x="2517911" y="1806322"/>
                </a:lnTo>
                <a:lnTo>
                  <a:pt x="2454590" y="1799893"/>
                </a:lnTo>
                <a:lnTo>
                  <a:pt x="2391829" y="1793243"/>
                </a:lnTo>
                <a:lnTo>
                  <a:pt x="2329641" y="1786372"/>
                </a:lnTo>
                <a:lnTo>
                  <a:pt x="2268034" y="1779284"/>
                </a:lnTo>
                <a:lnTo>
                  <a:pt x="2207019" y="1771981"/>
                </a:lnTo>
                <a:lnTo>
                  <a:pt x="2146606" y="1764464"/>
                </a:lnTo>
                <a:lnTo>
                  <a:pt x="2086805" y="1756737"/>
                </a:lnTo>
                <a:lnTo>
                  <a:pt x="2027627" y="1748802"/>
                </a:lnTo>
                <a:lnTo>
                  <a:pt x="1969082" y="1740660"/>
                </a:lnTo>
                <a:lnTo>
                  <a:pt x="1911179" y="1732314"/>
                </a:lnTo>
                <a:lnTo>
                  <a:pt x="1853930" y="1723767"/>
                </a:lnTo>
                <a:lnTo>
                  <a:pt x="1797344" y="1715020"/>
                </a:lnTo>
                <a:lnTo>
                  <a:pt x="1741432" y="1706076"/>
                </a:lnTo>
                <a:lnTo>
                  <a:pt x="1686204" y="1696937"/>
                </a:lnTo>
                <a:lnTo>
                  <a:pt x="1631670" y="1687606"/>
                </a:lnTo>
                <a:lnTo>
                  <a:pt x="1577840" y="1678084"/>
                </a:lnTo>
                <a:lnTo>
                  <a:pt x="1524724" y="1668374"/>
                </a:lnTo>
                <a:lnTo>
                  <a:pt x="1472334" y="1658479"/>
                </a:lnTo>
                <a:lnTo>
                  <a:pt x="1420678" y="1648400"/>
                </a:lnTo>
                <a:lnTo>
                  <a:pt x="1369767" y="1638139"/>
                </a:lnTo>
                <a:lnTo>
                  <a:pt x="1319612" y="1627700"/>
                </a:lnTo>
                <a:lnTo>
                  <a:pt x="1270222" y="1617084"/>
                </a:lnTo>
                <a:lnTo>
                  <a:pt x="1221608" y="1606294"/>
                </a:lnTo>
                <a:lnTo>
                  <a:pt x="1173780" y="1595331"/>
                </a:lnTo>
                <a:lnTo>
                  <a:pt x="1126748" y="1584198"/>
                </a:lnTo>
                <a:lnTo>
                  <a:pt x="1080522" y="1572898"/>
                </a:lnTo>
                <a:lnTo>
                  <a:pt x="1035113" y="1561432"/>
                </a:lnTo>
                <a:lnTo>
                  <a:pt x="990531" y="1549803"/>
                </a:lnTo>
                <a:lnTo>
                  <a:pt x="946786" y="1538014"/>
                </a:lnTo>
                <a:lnTo>
                  <a:pt x="903889" y="1526065"/>
                </a:lnTo>
                <a:lnTo>
                  <a:pt x="861848" y="1513961"/>
                </a:lnTo>
                <a:lnTo>
                  <a:pt x="820676" y="1501702"/>
                </a:lnTo>
                <a:lnTo>
                  <a:pt x="780381" y="1489292"/>
                </a:lnTo>
                <a:lnTo>
                  <a:pt x="740975" y="1476732"/>
                </a:lnTo>
                <a:lnTo>
                  <a:pt x="702467" y="1464025"/>
                </a:lnTo>
                <a:lnTo>
                  <a:pt x="664867" y="1451172"/>
                </a:lnTo>
                <a:lnTo>
                  <a:pt x="628186" y="1438177"/>
                </a:lnTo>
                <a:lnTo>
                  <a:pt x="557622" y="1411769"/>
                </a:lnTo>
                <a:lnTo>
                  <a:pt x="490855" y="1384816"/>
                </a:lnTo>
                <a:lnTo>
                  <a:pt x="427967" y="1357338"/>
                </a:lnTo>
                <a:lnTo>
                  <a:pt x="369041" y="1329352"/>
                </a:lnTo>
                <a:lnTo>
                  <a:pt x="314157" y="1300877"/>
                </a:lnTo>
                <a:lnTo>
                  <a:pt x="263398" y="1271931"/>
                </a:lnTo>
                <a:lnTo>
                  <a:pt x="216845" y="1242533"/>
                </a:lnTo>
                <a:lnTo>
                  <a:pt x="174580" y="1212699"/>
                </a:lnTo>
                <a:lnTo>
                  <a:pt x="136685" y="1182448"/>
                </a:lnTo>
                <a:lnTo>
                  <a:pt x="103241" y="1151799"/>
                </a:lnTo>
                <a:lnTo>
                  <a:pt x="74330" y="1120770"/>
                </a:lnTo>
                <a:lnTo>
                  <a:pt x="50034" y="1089378"/>
                </a:lnTo>
                <a:lnTo>
                  <a:pt x="22421" y="1041651"/>
                </a:lnTo>
                <a:lnTo>
                  <a:pt x="5651" y="993210"/>
                </a:lnTo>
                <a:lnTo>
                  <a:pt x="0" y="944118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9507" y="7632"/>
            <a:ext cx="4974335" cy="1374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9028" y="743724"/>
            <a:ext cx="4884419" cy="13746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9998" y="156207"/>
            <a:ext cx="4084320" cy="14935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30480">
              <a:lnSpc>
                <a:spcPct val="100600"/>
              </a:lnSpc>
              <a:spcBef>
                <a:spcPts val="65"/>
              </a:spcBef>
            </a:pPr>
            <a:r>
              <a:rPr spc="-5" dirty="0"/>
              <a:t>Cost of Matrix  </a:t>
            </a:r>
            <a:r>
              <a:rPr dirty="0"/>
              <a:t>M</a:t>
            </a:r>
            <a:r>
              <a:rPr spc="-5" dirty="0"/>
              <a:t>ultipli</a:t>
            </a:r>
            <a:r>
              <a:rPr spc="5" dirty="0"/>
              <a:t>c</a:t>
            </a:r>
            <a:r>
              <a:rPr dirty="0"/>
              <a:t>a</a:t>
            </a:r>
            <a:r>
              <a:rPr spc="-5" dirty="0"/>
              <a:t>ti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0415" y="2599199"/>
            <a:ext cx="2305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Let </a:t>
            </a:r>
            <a:r>
              <a:rPr sz="3200" i="1" dirty="0">
                <a:latin typeface="Times New Roman"/>
                <a:cs typeface="Times New Roman"/>
              </a:rPr>
              <a:t>C =</a:t>
            </a:r>
            <a:r>
              <a:rPr sz="3200" i="1" spc="-145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latin typeface="Times New Roman"/>
                <a:cs typeface="Times New Roman"/>
              </a:rPr>
              <a:t>A</a:t>
            </a:r>
            <a:r>
              <a:rPr sz="3150" spc="15" baseline="-21164" dirty="0">
                <a:latin typeface="Times New Roman"/>
                <a:cs typeface="Times New Roman"/>
              </a:rPr>
              <a:t>p</a:t>
            </a:r>
            <a:r>
              <a:rPr sz="3150" spc="15" baseline="-21164" dirty="0">
                <a:latin typeface="Symbol"/>
                <a:cs typeface="Symbol"/>
              </a:rPr>
              <a:t></a:t>
            </a:r>
            <a:r>
              <a:rPr sz="3150" spc="15" baseline="-21164" dirty="0">
                <a:latin typeface="Times New Roman"/>
                <a:cs typeface="Times New Roman"/>
              </a:rPr>
              <a:t>q</a:t>
            </a:r>
            <a:r>
              <a:rPr sz="3200" spc="10" dirty="0">
                <a:latin typeface="Symbol"/>
                <a:cs typeface="Symbol"/>
              </a:rPr>
              <a:t>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197" y="2656206"/>
            <a:ext cx="622300" cy="523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>
              <a:lnSpc>
                <a:spcPts val="3670"/>
              </a:lnSpc>
              <a:spcBef>
                <a:spcPts val="445"/>
              </a:spcBef>
            </a:pPr>
            <a:r>
              <a:rPr sz="4800" i="1" spc="7" baseline="13888" dirty="0">
                <a:latin typeface="Times New Roman"/>
                <a:cs typeface="Times New Roman"/>
              </a:rPr>
              <a:t>B</a:t>
            </a:r>
            <a:r>
              <a:rPr sz="2100" spc="5" dirty="0">
                <a:latin typeface="Times New Roman"/>
                <a:cs typeface="Times New Roman"/>
              </a:rPr>
              <a:t>q</a:t>
            </a:r>
            <a:r>
              <a:rPr sz="2100" spc="5" dirty="0">
                <a:latin typeface="Symbol"/>
                <a:cs typeface="Symbol"/>
              </a:rPr>
              <a:t></a:t>
            </a:r>
            <a:r>
              <a:rPr sz="2100" spc="5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2944" y="3572993"/>
            <a:ext cx="152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6986" y="3754488"/>
            <a:ext cx="2313940" cy="965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595"/>
              </a:lnSpc>
              <a:spcBef>
                <a:spcPts val="95"/>
              </a:spcBef>
              <a:tabLst>
                <a:tab pos="618490" algn="l"/>
              </a:tabLst>
            </a:pPr>
            <a:r>
              <a:rPr sz="5100" i="1" spc="-44" baseline="13888" dirty="0">
                <a:latin typeface="Times New Roman"/>
                <a:cs typeface="Times New Roman"/>
              </a:rPr>
              <a:t>c</a:t>
            </a:r>
            <a:r>
              <a:rPr sz="2000" i="1" spc="229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,</a:t>
            </a:r>
            <a:r>
              <a:rPr sz="2000" i="1" spc="-2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5100" spc="172" baseline="13888" dirty="0">
                <a:latin typeface="Times New Roman"/>
                <a:cs typeface="Times New Roman"/>
              </a:rPr>
              <a:t>=</a:t>
            </a:r>
            <a:r>
              <a:rPr sz="7725" spc="-705" baseline="2157" dirty="0">
                <a:latin typeface="宋体"/>
                <a:cs typeface="宋体"/>
              </a:rPr>
              <a:t>∑</a:t>
            </a:r>
            <a:r>
              <a:rPr sz="5100" i="1" spc="-15" baseline="13888" dirty="0">
                <a:latin typeface="Times New Roman"/>
                <a:cs typeface="Times New Roman"/>
              </a:rPr>
              <a:t>a</a:t>
            </a:r>
            <a:r>
              <a:rPr sz="2000" i="1" spc="-10" dirty="0">
                <a:latin typeface="Times New Roman"/>
                <a:cs typeface="Times New Roman"/>
              </a:rPr>
              <a:t>i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i="1" spc="-254" dirty="0">
                <a:latin typeface="Times New Roman"/>
                <a:cs typeface="Times New Roman"/>
              </a:rPr>
              <a:t> </a:t>
            </a:r>
            <a:r>
              <a:rPr sz="5100" i="1" spc="-165" baseline="13888" dirty="0">
                <a:latin typeface="Times New Roman"/>
                <a:cs typeface="Times New Roman"/>
              </a:rPr>
              <a:t>b</a:t>
            </a:r>
            <a:r>
              <a:rPr sz="2000" i="1" spc="-10" dirty="0">
                <a:latin typeface="Times New Roman"/>
                <a:cs typeface="Times New Roman"/>
              </a:rPr>
              <a:t>kj</a:t>
            </a:r>
            <a:endParaRPr sz="2000">
              <a:latin typeface="Times New Roman"/>
              <a:cs typeface="Times New Roman"/>
            </a:endParaRPr>
          </a:p>
          <a:p>
            <a:pPr marL="116839" algn="ctr">
              <a:lnSpc>
                <a:spcPts val="1814"/>
              </a:lnSpc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i="1" spc="-2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=1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1965" y="3996136"/>
            <a:ext cx="3197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There are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6441" y="5548110"/>
            <a:ext cx="5866130" cy="8737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i="1" spc="-5" dirty="0">
                <a:latin typeface="Times New Roman"/>
                <a:cs typeface="Times New Roman"/>
              </a:rPr>
              <a:t>r </a:t>
            </a:r>
            <a:r>
              <a:rPr sz="2400" spc="-5" dirty="0">
                <a:latin typeface="Times New Roman"/>
                <a:cs typeface="Times New Roman"/>
              </a:rPr>
              <a:t>elements 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i,j</a:t>
            </a:r>
            <a:endParaRPr sz="2400" baseline="-20833">
              <a:latin typeface="Times New Roman"/>
              <a:cs typeface="Times New Roman"/>
            </a:endParaRPr>
          </a:p>
          <a:p>
            <a:pPr marL="1077595">
              <a:lnSpc>
                <a:spcPct val="100000"/>
              </a:lnSpc>
              <a:spcBef>
                <a:spcPts val="229"/>
              </a:spcBef>
            </a:pPr>
            <a:r>
              <a:rPr sz="2800" dirty="0">
                <a:latin typeface="Times New Roman"/>
                <a:cs typeface="Times New Roman"/>
              </a:rPr>
              <a:t>So, </a:t>
            </a:r>
            <a:r>
              <a:rPr sz="2800" i="1" dirty="0">
                <a:latin typeface="Times New Roman"/>
                <a:cs typeface="Times New Roman"/>
              </a:rPr>
              <a:t>pqr </a:t>
            </a:r>
            <a:r>
              <a:rPr sz="2800" spc="-5" dirty="0">
                <a:latin typeface="Times New Roman"/>
                <a:cs typeface="Times New Roman"/>
              </a:rPr>
              <a:t>multiplications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altogether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77539" y="1978152"/>
            <a:ext cx="5777482" cy="1953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0776" y="1975104"/>
            <a:ext cx="4131563" cy="109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114446" y="2084704"/>
          <a:ext cx="5751830" cy="1928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75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example: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4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 marL="1138555">
                        <a:lnSpc>
                          <a:spcPct val="100000"/>
                        </a:lnSpc>
                        <a:spcBef>
                          <a:spcPts val="219"/>
                        </a:spcBef>
                        <a:tabLst>
                          <a:tab pos="1875155" algn="l"/>
                          <a:tab pos="2557780" algn="l"/>
                          <a:tab pos="335597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	1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40	40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10	10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FFCC99"/>
                      </a:solidFill>
                      <a:prstDash val="solid"/>
                    </a:lnL>
                    <a:lnR w="38100">
                      <a:solidFill>
                        <a:srgbClr val="FFCC99"/>
                      </a:solidFill>
                      <a:prstDash val="solid"/>
                    </a:lnR>
                    <a:lnT w="38100">
                      <a:solidFill>
                        <a:srgbClr val="FFCC99"/>
                      </a:solidFill>
                      <a:prstDash val="solid"/>
                    </a:lnT>
                    <a:solidFill>
                      <a:srgbClr val="F5CE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33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((A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CC99"/>
                      </a:solidFill>
                      <a:prstDash val="solid"/>
                    </a:lnL>
                    <a:solidFill>
                      <a:srgbClr val="F5CEA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20700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multiplications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38100">
                      <a:solidFill>
                        <a:srgbClr val="FFCC99"/>
                      </a:solidFill>
                      <a:prstDash val="solid"/>
                    </a:lnR>
                    <a:solidFill>
                      <a:srgbClr val="F5C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marL="38735" algn="ctr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)):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FFCC99"/>
                      </a:solidFill>
                      <a:prstDash val="solid"/>
                    </a:lnL>
                    <a:solidFill>
                      <a:srgbClr val="F5CEA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0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11750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FCC99"/>
                      </a:solidFill>
                      <a:prstDash val="solid"/>
                    </a:lnR>
                    <a:solidFill>
                      <a:srgbClr val="F5C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marL="38735" algn="ctr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FFCC99"/>
                      </a:solidFill>
                      <a:prstDash val="solid"/>
                    </a:lnL>
                    <a:solidFill>
                      <a:srgbClr val="F5CEA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0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41200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FCC99"/>
                      </a:solidFill>
                      <a:prstDash val="solid"/>
                    </a:lnR>
                    <a:solidFill>
                      <a:srgbClr val="F5C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638">
                <a:tc>
                  <a:txBody>
                    <a:bodyPr/>
                    <a:lstStyle/>
                    <a:p>
                      <a:pPr marL="38735" algn="ctr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((A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800" spc="-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FFCC99"/>
                      </a:solidFill>
                      <a:prstDash val="solid"/>
                    </a:lnL>
                    <a:lnB w="38100">
                      <a:solidFill>
                        <a:srgbClr val="FFCC99"/>
                      </a:solidFill>
                      <a:prstDash val="solid"/>
                    </a:lnB>
                    <a:solidFill>
                      <a:srgbClr val="F5CEA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0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1400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FCC99"/>
                      </a:solidFill>
                      <a:prstDash val="solid"/>
                    </a:lnR>
                    <a:lnB w="38100">
                      <a:solidFill>
                        <a:srgbClr val="FFCC99"/>
                      </a:solidFill>
                      <a:prstDash val="solid"/>
                    </a:lnB>
                    <a:solidFill>
                      <a:srgbClr val="F5C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72571" y="6561943"/>
            <a:ext cx="380809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2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Lectures </a:t>
            </a:r>
            <a:r>
              <a:rPr sz="1200" dirty="0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sz="12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Design </a:t>
            </a:r>
            <a:r>
              <a:rPr sz="1200" dirty="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sz="12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Analysis (LADA),</a:t>
            </a:r>
            <a:r>
              <a:rPr sz="1200" spc="-5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1200" dirty="0">
                <a:solidFill>
                  <a:srgbClr val="3E3E3E"/>
                </a:solidFill>
                <a:latin typeface="Palatino Linotype"/>
                <a:cs typeface="Palatino Linotype"/>
              </a:rPr>
              <a:t>2015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43875" y="6577074"/>
            <a:ext cx="58039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200" dirty="0">
                <a:solidFill>
                  <a:srgbClr val="595958"/>
                </a:solidFill>
                <a:latin typeface="Palatino Linotype"/>
                <a:cs typeface="Palatino Linotype"/>
              </a:rPr>
              <a:t>2015/3/4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2448" y="384047"/>
            <a:ext cx="34975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3418" y="532767"/>
            <a:ext cx="2695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5398135" cy="30022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Brute force recursion</a:t>
            </a:r>
            <a:r>
              <a:rPr sz="3000" b="1" spc="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(L16)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BF1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BF2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Dynamic programming</a:t>
            </a:r>
            <a:r>
              <a:rPr sz="3000" b="1" spc="-7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(L16)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Based on brute force recursion</a:t>
            </a:r>
            <a:r>
              <a:rPr sz="2400" spc="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2248" y="384047"/>
            <a:ext cx="669645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3186" y="532767"/>
            <a:ext cx="5895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Asymptotic</a:t>
            </a:r>
            <a:r>
              <a:rPr spc="-55" dirty="0"/>
              <a:t> </a:t>
            </a:r>
            <a:r>
              <a:rPr spc="-5" dirty="0"/>
              <a:t>Behavior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6673215" cy="38798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Asymptotic growth rate of</a:t>
            </a:r>
            <a:r>
              <a:rPr sz="3000" b="1" spc="-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functions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Basic</a:t>
            </a:r>
            <a:r>
              <a:rPr sz="2400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idea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Key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notations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7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25" dirty="0">
                <a:solidFill>
                  <a:srgbClr val="3E3E3E"/>
                </a:solidFill>
                <a:latin typeface="Cambria Math"/>
                <a:cs typeface="Cambria Math"/>
              </a:rPr>
              <a:t>𝑂𝑂,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Ω, Θ</a:t>
            </a:r>
            <a:endParaRPr sz="2400">
              <a:latin typeface="Cambria Math"/>
              <a:cs typeface="Cambria Math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9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415" dirty="0">
                <a:solidFill>
                  <a:srgbClr val="3E3E3E"/>
                </a:solidFill>
                <a:latin typeface="Cambria Math"/>
                <a:cs typeface="Cambria Math"/>
              </a:rPr>
              <a:t>𝑜𝑜, </a:t>
            </a:r>
            <a:r>
              <a:rPr sz="2400" spc="-875" dirty="0">
                <a:solidFill>
                  <a:srgbClr val="3E3E3E"/>
                </a:solidFill>
                <a:latin typeface="Cambria Math"/>
                <a:cs typeface="Cambria Math"/>
              </a:rPr>
              <a:t>𝜔𝜔</a:t>
            </a:r>
            <a:endParaRPr sz="24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Brute force</a:t>
            </a:r>
            <a:r>
              <a:rPr sz="3000" b="1" spc="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enumeration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iteration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r>
              <a:rPr sz="2400" spc="-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recursion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i="1" spc="710" dirty="0">
                <a:latin typeface="Palatino Linotype"/>
                <a:cs typeface="Palatino Linotype"/>
              </a:rPr>
              <a:t>Thank</a:t>
            </a:r>
            <a:r>
              <a:rPr sz="6400" i="1" spc="445" dirty="0">
                <a:latin typeface="Palatino Linotype"/>
                <a:cs typeface="Palatino Linotype"/>
              </a:rPr>
              <a:t> </a:t>
            </a:r>
            <a:r>
              <a:rPr sz="6400" i="1" spc="360" dirty="0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1968" y="5230367"/>
            <a:ext cx="1498079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792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b="1" i="1" spc="-585" dirty="0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sz="6400" b="1" i="1" spc="-95" dirty="0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sz="6400" b="1" i="1" spc="615" dirty="0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sz="6400" b="1" i="1" spc="1610" dirty="0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marL="2654935" marR="5080" indent="-3175" algn="ctr">
              <a:lnSpc>
                <a:spcPct val="130600"/>
              </a:lnSpc>
              <a:spcBef>
                <a:spcPts val="6120"/>
              </a:spcBef>
            </a:pPr>
            <a:r>
              <a:rPr sz="1700" b="1" i="1" spc="300" dirty="0">
                <a:solidFill>
                  <a:srgbClr val="595958"/>
                </a:solidFill>
                <a:latin typeface="Palatino Linotype"/>
                <a:cs typeface="Palatino Linotype"/>
              </a:rPr>
              <a:t>Yu </a:t>
            </a:r>
            <a:r>
              <a:rPr sz="1700" b="1" i="1" spc="270" dirty="0">
                <a:solidFill>
                  <a:srgbClr val="595958"/>
                </a:solidFill>
                <a:latin typeface="Palatino Linotype"/>
                <a:cs typeface="Palatino Linotype"/>
              </a:rPr>
              <a:t>Huang  </a:t>
            </a:r>
            <a:r>
              <a:rPr sz="1700" dirty="0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yuhuang@nju.edu.cn </a:t>
            </a:r>
            <a:r>
              <a:rPr sz="1700" dirty="0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sz="1700" spc="-5" dirty="0">
                <a:solidFill>
                  <a:srgbClr val="595958"/>
                </a:solidFill>
                <a:latin typeface="Palatino Linotype"/>
                <a:cs typeface="Palatino Linotype"/>
                <a:hlinkClick r:id="rId7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6128" y="0"/>
            <a:ext cx="572260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1283" y="699516"/>
            <a:ext cx="535838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12850" marR="5080" indent="-105410">
              <a:lnSpc>
                <a:spcPct val="100600"/>
              </a:lnSpc>
              <a:spcBef>
                <a:spcPts val="65"/>
              </a:spcBef>
            </a:pPr>
            <a:r>
              <a:rPr spc="-5" dirty="0"/>
              <a:t>How to</a:t>
            </a:r>
            <a:r>
              <a:rPr spc="-50" dirty="0"/>
              <a:t> </a:t>
            </a:r>
            <a:r>
              <a:rPr spc="-5" dirty="0"/>
              <a:t>Compare  </a:t>
            </a:r>
            <a:r>
              <a:rPr spc="-150" dirty="0"/>
              <a:t>Two</a:t>
            </a:r>
            <a:r>
              <a:rPr spc="-50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7823834" cy="40081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Algorithm analysis, with</a:t>
            </a:r>
            <a:r>
              <a:rPr sz="3000" b="1" spc="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simplifications</a:t>
            </a:r>
            <a:endParaRPr sz="3000">
              <a:latin typeface="Palatino Linotype"/>
              <a:cs typeface="Palatino Linotype"/>
            </a:endParaRPr>
          </a:p>
          <a:p>
            <a:pPr marL="756285" marR="1109345" lvl="1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Measuring the cost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critical  operations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Large input size</a:t>
            </a:r>
            <a:r>
              <a:rPr sz="2400" spc="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only</a:t>
            </a:r>
            <a:endParaRPr sz="24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Only the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leading </a:t>
            </a: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term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sz="2000" spc="-360" dirty="0">
                <a:solidFill>
                  <a:srgbClr val="3E3E3E"/>
                </a:solidFill>
                <a:latin typeface="Cambria Math"/>
                <a:cs typeface="Cambria Math"/>
              </a:rPr>
              <a:t>𝑓𝑓(𝑛𝑛)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sz="2000" spc="-2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considered</a:t>
            </a:r>
            <a:endParaRPr sz="2000">
              <a:latin typeface="Palatino Linotype"/>
              <a:cs typeface="Palatino Linotype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Constant coefficients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are</a:t>
            </a:r>
            <a:r>
              <a:rPr sz="2000" spc="-5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3E3E3E"/>
                </a:solidFill>
                <a:latin typeface="Palatino Linotype"/>
                <a:cs typeface="Palatino Linotype"/>
              </a:rPr>
              <a:t>ignored</a:t>
            </a:r>
            <a:endParaRPr sz="20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Capturing the essential part in the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cost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a 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mathematical</a:t>
            </a:r>
            <a:r>
              <a:rPr sz="3000" b="1" spc="10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way</a:t>
            </a:r>
            <a:endParaRPr sz="3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Asymptotic </a:t>
            </a:r>
            <a:r>
              <a:rPr sz="24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growth rate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sz="2400" spc="4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400" spc="-434" dirty="0">
                <a:solidFill>
                  <a:srgbClr val="3E3E3E"/>
                </a:solidFill>
                <a:latin typeface="Cambria Math"/>
                <a:cs typeface="Cambria Math"/>
              </a:rPr>
              <a:t>𝑓𝑓(𝑛𝑛)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9096" y="384047"/>
            <a:ext cx="684428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0066" y="532767"/>
            <a:ext cx="6043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1260" algn="l"/>
              </a:tabLst>
            </a:pPr>
            <a:r>
              <a:rPr spc="-5" dirty="0"/>
              <a:t>Relative	Growth</a:t>
            </a:r>
            <a:r>
              <a:rPr spc="-70" dirty="0"/>
              <a:t> </a:t>
            </a:r>
            <a:r>
              <a:rPr dirty="0"/>
              <a:t>Rate</a:t>
            </a:r>
          </a:p>
        </p:txBody>
      </p:sp>
      <p:sp>
        <p:nvSpPr>
          <p:cNvPr id="4" name="object 4"/>
          <p:cNvSpPr/>
          <p:nvPr/>
        </p:nvSpPr>
        <p:spPr>
          <a:xfrm>
            <a:off x="1877567" y="3477767"/>
            <a:ext cx="1614170" cy="2451100"/>
          </a:xfrm>
          <a:custGeom>
            <a:avLst/>
            <a:gdLst/>
            <a:ahLst/>
            <a:cxnLst/>
            <a:rect l="l" t="t" r="r" b="b"/>
            <a:pathLst>
              <a:path w="1614170" h="2451100">
                <a:moveTo>
                  <a:pt x="806958" y="0"/>
                </a:moveTo>
                <a:lnTo>
                  <a:pt x="731435" y="5295"/>
                </a:lnTo>
                <a:lnTo>
                  <a:pt x="657877" y="20868"/>
                </a:lnTo>
                <a:lnTo>
                  <a:pt x="586591" y="46247"/>
                </a:lnTo>
                <a:lnTo>
                  <a:pt x="551897" y="62466"/>
                </a:lnTo>
                <a:lnTo>
                  <a:pt x="517888" y="80961"/>
                </a:lnTo>
                <a:lnTo>
                  <a:pt x="484602" y="101672"/>
                </a:lnTo>
                <a:lnTo>
                  <a:pt x="452079" y="124541"/>
                </a:lnTo>
                <a:lnTo>
                  <a:pt x="420356" y="149508"/>
                </a:lnTo>
                <a:lnTo>
                  <a:pt x="389473" y="176515"/>
                </a:lnTo>
                <a:lnTo>
                  <a:pt x="359468" y="205502"/>
                </a:lnTo>
                <a:lnTo>
                  <a:pt x="330380" y="236412"/>
                </a:lnTo>
                <a:lnTo>
                  <a:pt x="302247" y="269185"/>
                </a:lnTo>
                <a:lnTo>
                  <a:pt x="275110" y="303762"/>
                </a:lnTo>
                <a:lnTo>
                  <a:pt x="249005" y="340085"/>
                </a:lnTo>
                <a:lnTo>
                  <a:pt x="223973" y="378094"/>
                </a:lnTo>
                <a:lnTo>
                  <a:pt x="200052" y="417731"/>
                </a:lnTo>
                <a:lnTo>
                  <a:pt x="177280" y="458938"/>
                </a:lnTo>
                <a:lnTo>
                  <a:pt x="155696" y="501654"/>
                </a:lnTo>
                <a:lnTo>
                  <a:pt x="135340" y="545822"/>
                </a:lnTo>
                <a:lnTo>
                  <a:pt x="116249" y="591382"/>
                </a:lnTo>
                <a:lnTo>
                  <a:pt x="98463" y="638275"/>
                </a:lnTo>
                <a:lnTo>
                  <a:pt x="82020" y="686444"/>
                </a:lnTo>
                <a:lnTo>
                  <a:pt x="66959" y="735828"/>
                </a:lnTo>
                <a:lnTo>
                  <a:pt x="53319" y="786370"/>
                </a:lnTo>
                <a:lnTo>
                  <a:pt x="41139" y="838009"/>
                </a:lnTo>
                <a:lnTo>
                  <a:pt x="30457" y="890688"/>
                </a:lnTo>
                <a:lnTo>
                  <a:pt x="21312" y="944348"/>
                </a:lnTo>
                <a:lnTo>
                  <a:pt x="13743" y="998930"/>
                </a:lnTo>
                <a:lnTo>
                  <a:pt x="7788" y="1054374"/>
                </a:lnTo>
                <a:lnTo>
                  <a:pt x="3487" y="1110622"/>
                </a:lnTo>
                <a:lnTo>
                  <a:pt x="878" y="1167616"/>
                </a:lnTo>
                <a:lnTo>
                  <a:pt x="0" y="1225296"/>
                </a:lnTo>
                <a:lnTo>
                  <a:pt x="878" y="1282975"/>
                </a:lnTo>
                <a:lnTo>
                  <a:pt x="3487" y="1339969"/>
                </a:lnTo>
                <a:lnTo>
                  <a:pt x="7788" y="1396217"/>
                </a:lnTo>
                <a:lnTo>
                  <a:pt x="13743" y="1451661"/>
                </a:lnTo>
                <a:lnTo>
                  <a:pt x="21312" y="1506243"/>
                </a:lnTo>
                <a:lnTo>
                  <a:pt x="30457" y="1559903"/>
                </a:lnTo>
                <a:lnTo>
                  <a:pt x="41139" y="1612582"/>
                </a:lnTo>
                <a:lnTo>
                  <a:pt x="53319" y="1664221"/>
                </a:lnTo>
                <a:lnTo>
                  <a:pt x="66959" y="1714763"/>
                </a:lnTo>
                <a:lnTo>
                  <a:pt x="82020" y="1764147"/>
                </a:lnTo>
                <a:lnTo>
                  <a:pt x="98463" y="1812316"/>
                </a:lnTo>
                <a:lnTo>
                  <a:pt x="116249" y="1859209"/>
                </a:lnTo>
                <a:lnTo>
                  <a:pt x="135340" y="1904769"/>
                </a:lnTo>
                <a:lnTo>
                  <a:pt x="155696" y="1948937"/>
                </a:lnTo>
                <a:lnTo>
                  <a:pt x="177280" y="1991653"/>
                </a:lnTo>
                <a:lnTo>
                  <a:pt x="200052" y="2032860"/>
                </a:lnTo>
                <a:lnTo>
                  <a:pt x="223973" y="2072497"/>
                </a:lnTo>
                <a:lnTo>
                  <a:pt x="249005" y="2110506"/>
                </a:lnTo>
                <a:lnTo>
                  <a:pt x="275110" y="2146829"/>
                </a:lnTo>
                <a:lnTo>
                  <a:pt x="302247" y="2181406"/>
                </a:lnTo>
                <a:lnTo>
                  <a:pt x="330380" y="2214179"/>
                </a:lnTo>
                <a:lnTo>
                  <a:pt x="359468" y="2245089"/>
                </a:lnTo>
                <a:lnTo>
                  <a:pt x="389473" y="2274076"/>
                </a:lnTo>
                <a:lnTo>
                  <a:pt x="420356" y="2301083"/>
                </a:lnTo>
                <a:lnTo>
                  <a:pt x="452079" y="2326050"/>
                </a:lnTo>
                <a:lnTo>
                  <a:pt x="484602" y="2348919"/>
                </a:lnTo>
                <a:lnTo>
                  <a:pt x="517888" y="2369630"/>
                </a:lnTo>
                <a:lnTo>
                  <a:pt x="551897" y="2388125"/>
                </a:lnTo>
                <a:lnTo>
                  <a:pt x="586591" y="2404344"/>
                </a:lnTo>
                <a:lnTo>
                  <a:pt x="657877" y="2429723"/>
                </a:lnTo>
                <a:lnTo>
                  <a:pt x="731435" y="2445296"/>
                </a:lnTo>
                <a:lnTo>
                  <a:pt x="806958" y="2450592"/>
                </a:lnTo>
                <a:lnTo>
                  <a:pt x="844945" y="2449258"/>
                </a:lnTo>
                <a:lnTo>
                  <a:pt x="919524" y="2438765"/>
                </a:lnTo>
                <a:lnTo>
                  <a:pt x="991985" y="2418230"/>
                </a:lnTo>
                <a:lnTo>
                  <a:pt x="1062018" y="2388125"/>
                </a:lnTo>
                <a:lnTo>
                  <a:pt x="1096027" y="2369630"/>
                </a:lnTo>
                <a:lnTo>
                  <a:pt x="1129313" y="2348919"/>
                </a:lnTo>
                <a:lnTo>
                  <a:pt x="1161836" y="2326050"/>
                </a:lnTo>
                <a:lnTo>
                  <a:pt x="1193559" y="2301083"/>
                </a:lnTo>
                <a:lnTo>
                  <a:pt x="1224442" y="2274076"/>
                </a:lnTo>
                <a:lnTo>
                  <a:pt x="1254447" y="2245089"/>
                </a:lnTo>
                <a:lnTo>
                  <a:pt x="1283535" y="2214179"/>
                </a:lnTo>
                <a:lnTo>
                  <a:pt x="1311668" y="2181406"/>
                </a:lnTo>
                <a:lnTo>
                  <a:pt x="1338805" y="2146829"/>
                </a:lnTo>
                <a:lnTo>
                  <a:pt x="1364910" y="2110506"/>
                </a:lnTo>
                <a:lnTo>
                  <a:pt x="1389942" y="2072497"/>
                </a:lnTo>
                <a:lnTo>
                  <a:pt x="1413863" y="2032860"/>
                </a:lnTo>
                <a:lnTo>
                  <a:pt x="1436635" y="1991653"/>
                </a:lnTo>
                <a:lnTo>
                  <a:pt x="1458219" y="1948937"/>
                </a:lnTo>
                <a:lnTo>
                  <a:pt x="1478575" y="1904769"/>
                </a:lnTo>
                <a:lnTo>
                  <a:pt x="1497666" y="1859209"/>
                </a:lnTo>
                <a:lnTo>
                  <a:pt x="1515452" y="1812316"/>
                </a:lnTo>
                <a:lnTo>
                  <a:pt x="1531895" y="1764147"/>
                </a:lnTo>
                <a:lnTo>
                  <a:pt x="1546956" y="1714763"/>
                </a:lnTo>
                <a:lnTo>
                  <a:pt x="1560596" y="1664221"/>
                </a:lnTo>
                <a:lnTo>
                  <a:pt x="1572776" y="1612582"/>
                </a:lnTo>
                <a:lnTo>
                  <a:pt x="1583458" y="1559903"/>
                </a:lnTo>
                <a:lnTo>
                  <a:pt x="1592603" y="1506243"/>
                </a:lnTo>
                <a:lnTo>
                  <a:pt x="1600172" y="1451661"/>
                </a:lnTo>
                <a:lnTo>
                  <a:pt x="1606127" y="1396217"/>
                </a:lnTo>
                <a:lnTo>
                  <a:pt x="1610428" y="1339969"/>
                </a:lnTo>
                <a:lnTo>
                  <a:pt x="1613037" y="1282975"/>
                </a:lnTo>
                <a:lnTo>
                  <a:pt x="1613916" y="1225296"/>
                </a:lnTo>
                <a:lnTo>
                  <a:pt x="1613037" y="1167616"/>
                </a:lnTo>
                <a:lnTo>
                  <a:pt x="1610428" y="1110622"/>
                </a:lnTo>
                <a:lnTo>
                  <a:pt x="1606127" y="1054374"/>
                </a:lnTo>
                <a:lnTo>
                  <a:pt x="1600172" y="998930"/>
                </a:lnTo>
                <a:lnTo>
                  <a:pt x="1592603" y="944348"/>
                </a:lnTo>
                <a:lnTo>
                  <a:pt x="1583458" y="890688"/>
                </a:lnTo>
                <a:lnTo>
                  <a:pt x="1572776" y="838009"/>
                </a:lnTo>
                <a:lnTo>
                  <a:pt x="1560596" y="786370"/>
                </a:lnTo>
                <a:lnTo>
                  <a:pt x="1546956" y="735828"/>
                </a:lnTo>
                <a:lnTo>
                  <a:pt x="1531895" y="686444"/>
                </a:lnTo>
                <a:lnTo>
                  <a:pt x="1515452" y="638275"/>
                </a:lnTo>
                <a:lnTo>
                  <a:pt x="1497666" y="591382"/>
                </a:lnTo>
                <a:lnTo>
                  <a:pt x="1478575" y="545822"/>
                </a:lnTo>
                <a:lnTo>
                  <a:pt x="1458219" y="501654"/>
                </a:lnTo>
                <a:lnTo>
                  <a:pt x="1436635" y="458938"/>
                </a:lnTo>
                <a:lnTo>
                  <a:pt x="1413863" y="417731"/>
                </a:lnTo>
                <a:lnTo>
                  <a:pt x="1389942" y="378094"/>
                </a:lnTo>
                <a:lnTo>
                  <a:pt x="1364910" y="340085"/>
                </a:lnTo>
                <a:lnTo>
                  <a:pt x="1338805" y="303762"/>
                </a:lnTo>
                <a:lnTo>
                  <a:pt x="1311668" y="269185"/>
                </a:lnTo>
                <a:lnTo>
                  <a:pt x="1283535" y="236412"/>
                </a:lnTo>
                <a:lnTo>
                  <a:pt x="1254447" y="205502"/>
                </a:lnTo>
                <a:lnTo>
                  <a:pt x="1224442" y="176515"/>
                </a:lnTo>
                <a:lnTo>
                  <a:pt x="1193559" y="149508"/>
                </a:lnTo>
                <a:lnTo>
                  <a:pt x="1161836" y="124541"/>
                </a:lnTo>
                <a:lnTo>
                  <a:pt x="1129313" y="101672"/>
                </a:lnTo>
                <a:lnTo>
                  <a:pt x="1096027" y="80961"/>
                </a:lnTo>
                <a:lnTo>
                  <a:pt x="1062018" y="62466"/>
                </a:lnTo>
                <a:lnTo>
                  <a:pt x="1027324" y="46247"/>
                </a:lnTo>
                <a:lnTo>
                  <a:pt x="956038" y="20868"/>
                </a:lnTo>
                <a:lnTo>
                  <a:pt x="882480" y="5295"/>
                </a:lnTo>
                <a:lnTo>
                  <a:pt x="844945" y="1333"/>
                </a:lnTo>
                <a:lnTo>
                  <a:pt x="806958" y="0"/>
                </a:lnTo>
                <a:close/>
              </a:path>
            </a:pathLst>
          </a:custGeom>
          <a:solidFill>
            <a:srgbClr val="00CCFF">
              <a:alpha val="470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7567" y="3477767"/>
            <a:ext cx="1614170" cy="2451100"/>
          </a:xfrm>
          <a:custGeom>
            <a:avLst/>
            <a:gdLst/>
            <a:ahLst/>
            <a:cxnLst/>
            <a:rect l="l" t="t" r="r" b="b"/>
            <a:pathLst>
              <a:path w="1614170" h="2451100">
                <a:moveTo>
                  <a:pt x="0" y="1225296"/>
                </a:moveTo>
                <a:lnTo>
                  <a:pt x="878" y="1167616"/>
                </a:lnTo>
                <a:lnTo>
                  <a:pt x="3487" y="1110622"/>
                </a:lnTo>
                <a:lnTo>
                  <a:pt x="7788" y="1054374"/>
                </a:lnTo>
                <a:lnTo>
                  <a:pt x="13743" y="998930"/>
                </a:lnTo>
                <a:lnTo>
                  <a:pt x="21312" y="944348"/>
                </a:lnTo>
                <a:lnTo>
                  <a:pt x="30457" y="890688"/>
                </a:lnTo>
                <a:lnTo>
                  <a:pt x="41139" y="838009"/>
                </a:lnTo>
                <a:lnTo>
                  <a:pt x="53319" y="786370"/>
                </a:lnTo>
                <a:lnTo>
                  <a:pt x="66959" y="735828"/>
                </a:lnTo>
                <a:lnTo>
                  <a:pt x="82020" y="686444"/>
                </a:lnTo>
                <a:lnTo>
                  <a:pt x="98463" y="638275"/>
                </a:lnTo>
                <a:lnTo>
                  <a:pt x="116249" y="591382"/>
                </a:lnTo>
                <a:lnTo>
                  <a:pt x="135340" y="545822"/>
                </a:lnTo>
                <a:lnTo>
                  <a:pt x="155696" y="501654"/>
                </a:lnTo>
                <a:lnTo>
                  <a:pt x="177280" y="458938"/>
                </a:lnTo>
                <a:lnTo>
                  <a:pt x="200052" y="417731"/>
                </a:lnTo>
                <a:lnTo>
                  <a:pt x="223973" y="378094"/>
                </a:lnTo>
                <a:lnTo>
                  <a:pt x="249005" y="340085"/>
                </a:lnTo>
                <a:lnTo>
                  <a:pt x="275110" y="303762"/>
                </a:lnTo>
                <a:lnTo>
                  <a:pt x="302247" y="269185"/>
                </a:lnTo>
                <a:lnTo>
                  <a:pt x="330380" y="236412"/>
                </a:lnTo>
                <a:lnTo>
                  <a:pt x="359468" y="205502"/>
                </a:lnTo>
                <a:lnTo>
                  <a:pt x="389473" y="176515"/>
                </a:lnTo>
                <a:lnTo>
                  <a:pt x="420356" y="149508"/>
                </a:lnTo>
                <a:lnTo>
                  <a:pt x="452079" y="124541"/>
                </a:lnTo>
                <a:lnTo>
                  <a:pt x="484602" y="101672"/>
                </a:lnTo>
                <a:lnTo>
                  <a:pt x="517888" y="80961"/>
                </a:lnTo>
                <a:lnTo>
                  <a:pt x="551897" y="62466"/>
                </a:lnTo>
                <a:lnTo>
                  <a:pt x="586591" y="46247"/>
                </a:lnTo>
                <a:lnTo>
                  <a:pt x="657877" y="20868"/>
                </a:lnTo>
                <a:lnTo>
                  <a:pt x="731435" y="5295"/>
                </a:lnTo>
                <a:lnTo>
                  <a:pt x="806958" y="0"/>
                </a:lnTo>
                <a:lnTo>
                  <a:pt x="844945" y="1333"/>
                </a:lnTo>
                <a:lnTo>
                  <a:pt x="919524" y="11826"/>
                </a:lnTo>
                <a:lnTo>
                  <a:pt x="991985" y="32361"/>
                </a:lnTo>
                <a:lnTo>
                  <a:pt x="1062018" y="62466"/>
                </a:lnTo>
                <a:lnTo>
                  <a:pt x="1096027" y="80961"/>
                </a:lnTo>
                <a:lnTo>
                  <a:pt x="1129313" y="101672"/>
                </a:lnTo>
                <a:lnTo>
                  <a:pt x="1161836" y="124541"/>
                </a:lnTo>
                <a:lnTo>
                  <a:pt x="1193559" y="149508"/>
                </a:lnTo>
                <a:lnTo>
                  <a:pt x="1224442" y="176515"/>
                </a:lnTo>
                <a:lnTo>
                  <a:pt x="1254447" y="205502"/>
                </a:lnTo>
                <a:lnTo>
                  <a:pt x="1283535" y="236412"/>
                </a:lnTo>
                <a:lnTo>
                  <a:pt x="1311668" y="269185"/>
                </a:lnTo>
                <a:lnTo>
                  <a:pt x="1338805" y="303762"/>
                </a:lnTo>
                <a:lnTo>
                  <a:pt x="1364910" y="340085"/>
                </a:lnTo>
                <a:lnTo>
                  <a:pt x="1389942" y="378094"/>
                </a:lnTo>
                <a:lnTo>
                  <a:pt x="1413863" y="417731"/>
                </a:lnTo>
                <a:lnTo>
                  <a:pt x="1436635" y="458938"/>
                </a:lnTo>
                <a:lnTo>
                  <a:pt x="1458219" y="501654"/>
                </a:lnTo>
                <a:lnTo>
                  <a:pt x="1478575" y="545822"/>
                </a:lnTo>
                <a:lnTo>
                  <a:pt x="1497666" y="591382"/>
                </a:lnTo>
                <a:lnTo>
                  <a:pt x="1515452" y="638275"/>
                </a:lnTo>
                <a:lnTo>
                  <a:pt x="1531895" y="686444"/>
                </a:lnTo>
                <a:lnTo>
                  <a:pt x="1546956" y="735828"/>
                </a:lnTo>
                <a:lnTo>
                  <a:pt x="1560596" y="786370"/>
                </a:lnTo>
                <a:lnTo>
                  <a:pt x="1572776" y="838009"/>
                </a:lnTo>
                <a:lnTo>
                  <a:pt x="1583458" y="890688"/>
                </a:lnTo>
                <a:lnTo>
                  <a:pt x="1592603" y="944348"/>
                </a:lnTo>
                <a:lnTo>
                  <a:pt x="1600172" y="998930"/>
                </a:lnTo>
                <a:lnTo>
                  <a:pt x="1606127" y="1054374"/>
                </a:lnTo>
                <a:lnTo>
                  <a:pt x="1610428" y="1110622"/>
                </a:lnTo>
                <a:lnTo>
                  <a:pt x="1613037" y="1167616"/>
                </a:lnTo>
                <a:lnTo>
                  <a:pt x="1613916" y="1225296"/>
                </a:lnTo>
                <a:lnTo>
                  <a:pt x="1613037" y="1282975"/>
                </a:lnTo>
                <a:lnTo>
                  <a:pt x="1610428" y="1339969"/>
                </a:lnTo>
                <a:lnTo>
                  <a:pt x="1606127" y="1396217"/>
                </a:lnTo>
                <a:lnTo>
                  <a:pt x="1600172" y="1451661"/>
                </a:lnTo>
                <a:lnTo>
                  <a:pt x="1592603" y="1506243"/>
                </a:lnTo>
                <a:lnTo>
                  <a:pt x="1583458" y="1559903"/>
                </a:lnTo>
                <a:lnTo>
                  <a:pt x="1572776" y="1612582"/>
                </a:lnTo>
                <a:lnTo>
                  <a:pt x="1560596" y="1664221"/>
                </a:lnTo>
                <a:lnTo>
                  <a:pt x="1546956" y="1714763"/>
                </a:lnTo>
                <a:lnTo>
                  <a:pt x="1531895" y="1764147"/>
                </a:lnTo>
                <a:lnTo>
                  <a:pt x="1515452" y="1812316"/>
                </a:lnTo>
                <a:lnTo>
                  <a:pt x="1497666" y="1859209"/>
                </a:lnTo>
                <a:lnTo>
                  <a:pt x="1478575" y="1904769"/>
                </a:lnTo>
                <a:lnTo>
                  <a:pt x="1458219" y="1948937"/>
                </a:lnTo>
                <a:lnTo>
                  <a:pt x="1436635" y="1991653"/>
                </a:lnTo>
                <a:lnTo>
                  <a:pt x="1413863" y="2032860"/>
                </a:lnTo>
                <a:lnTo>
                  <a:pt x="1389942" y="2072497"/>
                </a:lnTo>
                <a:lnTo>
                  <a:pt x="1364910" y="2110506"/>
                </a:lnTo>
                <a:lnTo>
                  <a:pt x="1338805" y="2146829"/>
                </a:lnTo>
                <a:lnTo>
                  <a:pt x="1311668" y="2181406"/>
                </a:lnTo>
                <a:lnTo>
                  <a:pt x="1283535" y="2214179"/>
                </a:lnTo>
                <a:lnTo>
                  <a:pt x="1254447" y="2245089"/>
                </a:lnTo>
                <a:lnTo>
                  <a:pt x="1224442" y="2274076"/>
                </a:lnTo>
                <a:lnTo>
                  <a:pt x="1193559" y="2301083"/>
                </a:lnTo>
                <a:lnTo>
                  <a:pt x="1161836" y="2326050"/>
                </a:lnTo>
                <a:lnTo>
                  <a:pt x="1129313" y="2348919"/>
                </a:lnTo>
                <a:lnTo>
                  <a:pt x="1096027" y="2369630"/>
                </a:lnTo>
                <a:lnTo>
                  <a:pt x="1062018" y="2388125"/>
                </a:lnTo>
                <a:lnTo>
                  <a:pt x="1027324" y="2404344"/>
                </a:lnTo>
                <a:lnTo>
                  <a:pt x="956038" y="2429723"/>
                </a:lnTo>
                <a:lnTo>
                  <a:pt x="882480" y="2445296"/>
                </a:lnTo>
                <a:lnTo>
                  <a:pt x="806958" y="2450592"/>
                </a:lnTo>
                <a:lnTo>
                  <a:pt x="768970" y="2449258"/>
                </a:lnTo>
                <a:lnTo>
                  <a:pt x="694391" y="2438765"/>
                </a:lnTo>
                <a:lnTo>
                  <a:pt x="621930" y="2418230"/>
                </a:lnTo>
                <a:lnTo>
                  <a:pt x="551897" y="2388125"/>
                </a:lnTo>
                <a:lnTo>
                  <a:pt x="517888" y="2369630"/>
                </a:lnTo>
                <a:lnTo>
                  <a:pt x="484602" y="2348919"/>
                </a:lnTo>
                <a:lnTo>
                  <a:pt x="452079" y="2326050"/>
                </a:lnTo>
                <a:lnTo>
                  <a:pt x="420356" y="2301083"/>
                </a:lnTo>
                <a:lnTo>
                  <a:pt x="389473" y="2274076"/>
                </a:lnTo>
                <a:lnTo>
                  <a:pt x="359468" y="2245089"/>
                </a:lnTo>
                <a:lnTo>
                  <a:pt x="330380" y="2214179"/>
                </a:lnTo>
                <a:lnTo>
                  <a:pt x="302247" y="2181406"/>
                </a:lnTo>
                <a:lnTo>
                  <a:pt x="275110" y="2146829"/>
                </a:lnTo>
                <a:lnTo>
                  <a:pt x="249005" y="2110506"/>
                </a:lnTo>
                <a:lnTo>
                  <a:pt x="223973" y="2072497"/>
                </a:lnTo>
                <a:lnTo>
                  <a:pt x="200052" y="2032860"/>
                </a:lnTo>
                <a:lnTo>
                  <a:pt x="177280" y="1991653"/>
                </a:lnTo>
                <a:lnTo>
                  <a:pt x="155696" y="1948937"/>
                </a:lnTo>
                <a:lnTo>
                  <a:pt x="135340" y="1904769"/>
                </a:lnTo>
                <a:lnTo>
                  <a:pt x="116249" y="1859209"/>
                </a:lnTo>
                <a:lnTo>
                  <a:pt x="98463" y="1812316"/>
                </a:lnTo>
                <a:lnTo>
                  <a:pt x="82020" y="1764147"/>
                </a:lnTo>
                <a:lnTo>
                  <a:pt x="66959" y="1714763"/>
                </a:lnTo>
                <a:lnTo>
                  <a:pt x="53319" y="1664221"/>
                </a:lnTo>
                <a:lnTo>
                  <a:pt x="41139" y="1612582"/>
                </a:lnTo>
                <a:lnTo>
                  <a:pt x="30457" y="1559903"/>
                </a:lnTo>
                <a:lnTo>
                  <a:pt x="21312" y="1506243"/>
                </a:lnTo>
                <a:lnTo>
                  <a:pt x="13743" y="1451661"/>
                </a:lnTo>
                <a:lnTo>
                  <a:pt x="7788" y="1396217"/>
                </a:lnTo>
                <a:lnTo>
                  <a:pt x="3487" y="1339969"/>
                </a:lnTo>
                <a:lnTo>
                  <a:pt x="878" y="1282975"/>
                </a:lnTo>
                <a:lnTo>
                  <a:pt x="0" y="1225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7567" y="2078735"/>
            <a:ext cx="1614170" cy="2449195"/>
          </a:xfrm>
          <a:custGeom>
            <a:avLst/>
            <a:gdLst/>
            <a:ahLst/>
            <a:cxnLst/>
            <a:rect l="l" t="t" r="r" b="b"/>
            <a:pathLst>
              <a:path w="1614170" h="2449195">
                <a:moveTo>
                  <a:pt x="806958" y="0"/>
                </a:moveTo>
                <a:lnTo>
                  <a:pt x="731435" y="5292"/>
                </a:lnTo>
                <a:lnTo>
                  <a:pt x="657877" y="20855"/>
                </a:lnTo>
                <a:lnTo>
                  <a:pt x="586591" y="46218"/>
                </a:lnTo>
                <a:lnTo>
                  <a:pt x="551897" y="62427"/>
                </a:lnTo>
                <a:lnTo>
                  <a:pt x="517888" y="80911"/>
                </a:lnTo>
                <a:lnTo>
                  <a:pt x="484602" y="101609"/>
                </a:lnTo>
                <a:lnTo>
                  <a:pt x="452079" y="124463"/>
                </a:lnTo>
                <a:lnTo>
                  <a:pt x="420356" y="149415"/>
                </a:lnTo>
                <a:lnTo>
                  <a:pt x="389473" y="176405"/>
                </a:lnTo>
                <a:lnTo>
                  <a:pt x="359468" y="205374"/>
                </a:lnTo>
                <a:lnTo>
                  <a:pt x="330380" y="236265"/>
                </a:lnTo>
                <a:lnTo>
                  <a:pt x="302247" y="269017"/>
                </a:lnTo>
                <a:lnTo>
                  <a:pt x="275110" y="303573"/>
                </a:lnTo>
                <a:lnTo>
                  <a:pt x="249005" y="339873"/>
                </a:lnTo>
                <a:lnTo>
                  <a:pt x="223973" y="377858"/>
                </a:lnTo>
                <a:lnTo>
                  <a:pt x="200052" y="417471"/>
                </a:lnTo>
                <a:lnTo>
                  <a:pt x="177280" y="458652"/>
                </a:lnTo>
                <a:lnTo>
                  <a:pt x="155696" y="501341"/>
                </a:lnTo>
                <a:lnTo>
                  <a:pt x="135340" y="545481"/>
                </a:lnTo>
                <a:lnTo>
                  <a:pt x="116249" y="591013"/>
                </a:lnTo>
                <a:lnTo>
                  <a:pt x="98463" y="637878"/>
                </a:lnTo>
                <a:lnTo>
                  <a:pt x="82020" y="686016"/>
                </a:lnTo>
                <a:lnTo>
                  <a:pt x="66959" y="735370"/>
                </a:lnTo>
                <a:lnTo>
                  <a:pt x="53319" y="785880"/>
                </a:lnTo>
                <a:lnTo>
                  <a:pt x="41139" y="837487"/>
                </a:lnTo>
                <a:lnTo>
                  <a:pt x="30457" y="890134"/>
                </a:lnTo>
                <a:lnTo>
                  <a:pt x="21312" y="943760"/>
                </a:lnTo>
                <a:lnTo>
                  <a:pt x="13743" y="998308"/>
                </a:lnTo>
                <a:lnTo>
                  <a:pt x="7788" y="1053718"/>
                </a:lnTo>
                <a:lnTo>
                  <a:pt x="3487" y="1109931"/>
                </a:lnTo>
                <a:lnTo>
                  <a:pt x="878" y="1166889"/>
                </a:lnTo>
                <a:lnTo>
                  <a:pt x="0" y="1224534"/>
                </a:lnTo>
                <a:lnTo>
                  <a:pt x="878" y="1282178"/>
                </a:lnTo>
                <a:lnTo>
                  <a:pt x="3487" y="1339136"/>
                </a:lnTo>
                <a:lnTo>
                  <a:pt x="7788" y="1395349"/>
                </a:lnTo>
                <a:lnTo>
                  <a:pt x="13743" y="1450759"/>
                </a:lnTo>
                <a:lnTo>
                  <a:pt x="21312" y="1505307"/>
                </a:lnTo>
                <a:lnTo>
                  <a:pt x="30457" y="1558933"/>
                </a:lnTo>
                <a:lnTo>
                  <a:pt x="41139" y="1611580"/>
                </a:lnTo>
                <a:lnTo>
                  <a:pt x="53319" y="1663187"/>
                </a:lnTo>
                <a:lnTo>
                  <a:pt x="66959" y="1713697"/>
                </a:lnTo>
                <a:lnTo>
                  <a:pt x="82020" y="1763051"/>
                </a:lnTo>
                <a:lnTo>
                  <a:pt x="98463" y="1811189"/>
                </a:lnTo>
                <a:lnTo>
                  <a:pt x="116249" y="1858054"/>
                </a:lnTo>
                <a:lnTo>
                  <a:pt x="135340" y="1903586"/>
                </a:lnTo>
                <a:lnTo>
                  <a:pt x="155696" y="1947726"/>
                </a:lnTo>
                <a:lnTo>
                  <a:pt x="177280" y="1990415"/>
                </a:lnTo>
                <a:lnTo>
                  <a:pt x="200052" y="2031596"/>
                </a:lnTo>
                <a:lnTo>
                  <a:pt x="223973" y="2071209"/>
                </a:lnTo>
                <a:lnTo>
                  <a:pt x="249005" y="2109194"/>
                </a:lnTo>
                <a:lnTo>
                  <a:pt x="275110" y="2145494"/>
                </a:lnTo>
                <a:lnTo>
                  <a:pt x="302247" y="2180050"/>
                </a:lnTo>
                <a:lnTo>
                  <a:pt x="330380" y="2212802"/>
                </a:lnTo>
                <a:lnTo>
                  <a:pt x="359468" y="2243693"/>
                </a:lnTo>
                <a:lnTo>
                  <a:pt x="389473" y="2272662"/>
                </a:lnTo>
                <a:lnTo>
                  <a:pt x="420356" y="2299652"/>
                </a:lnTo>
                <a:lnTo>
                  <a:pt x="452079" y="2324604"/>
                </a:lnTo>
                <a:lnTo>
                  <a:pt x="484602" y="2347458"/>
                </a:lnTo>
                <a:lnTo>
                  <a:pt x="517888" y="2368156"/>
                </a:lnTo>
                <a:lnTo>
                  <a:pt x="551897" y="2386640"/>
                </a:lnTo>
                <a:lnTo>
                  <a:pt x="586591" y="2402849"/>
                </a:lnTo>
                <a:lnTo>
                  <a:pt x="657877" y="2428212"/>
                </a:lnTo>
                <a:lnTo>
                  <a:pt x="731435" y="2443775"/>
                </a:lnTo>
                <a:lnTo>
                  <a:pt x="806958" y="2449068"/>
                </a:lnTo>
                <a:lnTo>
                  <a:pt x="844945" y="2447735"/>
                </a:lnTo>
                <a:lnTo>
                  <a:pt x="919524" y="2437248"/>
                </a:lnTo>
                <a:lnTo>
                  <a:pt x="991985" y="2416726"/>
                </a:lnTo>
                <a:lnTo>
                  <a:pt x="1062018" y="2386640"/>
                </a:lnTo>
                <a:lnTo>
                  <a:pt x="1096027" y="2368156"/>
                </a:lnTo>
                <a:lnTo>
                  <a:pt x="1129313" y="2347458"/>
                </a:lnTo>
                <a:lnTo>
                  <a:pt x="1161836" y="2324604"/>
                </a:lnTo>
                <a:lnTo>
                  <a:pt x="1193559" y="2299652"/>
                </a:lnTo>
                <a:lnTo>
                  <a:pt x="1224442" y="2272662"/>
                </a:lnTo>
                <a:lnTo>
                  <a:pt x="1254447" y="2243693"/>
                </a:lnTo>
                <a:lnTo>
                  <a:pt x="1283535" y="2212802"/>
                </a:lnTo>
                <a:lnTo>
                  <a:pt x="1311668" y="2180050"/>
                </a:lnTo>
                <a:lnTo>
                  <a:pt x="1338805" y="2145494"/>
                </a:lnTo>
                <a:lnTo>
                  <a:pt x="1364910" y="2109194"/>
                </a:lnTo>
                <a:lnTo>
                  <a:pt x="1389942" y="2071209"/>
                </a:lnTo>
                <a:lnTo>
                  <a:pt x="1413863" y="2031596"/>
                </a:lnTo>
                <a:lnTo>
                  <a:pt x="1436635" y="1990415"/>
                </a:lnTo>
                <a:lnTo>
                  <a:pt x="1458219" y="1947726"/>
                </a:lnTo>
                <a:lnTo>
                  <a:pt x="1478575" y="1903586"/>
                </a:lnTo>
                <a:lnTo>
                  <a:pt x="1497666" y="1858054"/>
                </a:lnTo>
                <a:lnTo>
                  <a:pt x="1515452" y="1811189"/>
                </a:lnTo>
                <a:lnTo>
                  <a:pt x="1531895" y="1763051"/>
                </a:lnTo>
                <a:lnTo>
                  <a:pt x="1546956" y="1713697"/>
                </a:lnTo>
                <a:lnTo>
                  <a:pt x="1560596" y="1663187"/>
                </a:lnTo>
                <a:lnTo>
                  <a:pt x="1572776" y="1611580"/>
                </a:lnTo>
                <a:lnTo>
                  <a:pt x="1583458" y="1558933"/>
                </a:lnTo>
                <a:lnTo>
                  <a:pt x="1592603" y="1505307"/>
                </a:lnTo>
                <a:lnTo>
                  <a:pt x="1600172" y="1450759"/>
                </a:lnTo>
                <a:lnTo>
                  <a:pt x="1606127" y="1395349"/>
                </a:lnTo>
                <a:lnTo>
                  <a:pt x="1610428" y="1339136"/>
                </a:lnTo>
                <a:lnTo>
                  <a:pt x="1613037" y="1282178"/>
                </a:lnTo>
                <a:lnTo>
                  <a:pt x="1613916" y="1224534"/>
                </a:lnTo>
                <a:lnTo>
                  <a:pt x="1613037" y="1166889"/>
                </a:lnTo>
                <a:lnTo>
                  <a:pt x="1610428" y="1109931"/>
                </a:lnTo>
                <a:lnTo>
                  <a:pt x="1606127" y="1053718"/>
                </a:lnTo>
                <a:lnTo>
                  <a:pt x="1600172" y="998308"/>
                </a:lnTo>
                <a:lnTo>
                  <a:pt x="1592603" y="943760"/>
                </a:lnTo>
                <a:lnTo>
                  <a:pt x="1583458" y="890134"/>
                </a:lnTo>
                <a:lnTo>
                  <a:pt x="1572776" y="837487"/>
                </a:lnTo>
                <a:lnTo>
                  <a:pt x="1560596" y="785880"/>
                </a:lnTo>
                <a:lnTo>
                  <a:pt x="1546956" y="735370"/>
                </a:lnTo>
                <a:lnTo>
                  <a:pt x="1531895" y="686016"/>
                </a:lnTo>
                <a:lnTo>
                  <a:pt x="1515452" y="637878"/>
                </a:lnTo>
                <a:lnTo>
                  <a:pt x="1497666" y="591013"/>
                </a:lnTo>
                <a:lnTo>
                  <a:pt x="1478575" y="545481"/>
                </a:lnTo>
                <a:lnTo>
                  <a:pt x="1458219" y="501341"/>
                </a:lnTo>
                <a:lnTo>
                  <a:pt x="1436635" y="458652"/>
                </a:lnTo>
                <a:lnTo>
                  <a:pt x="1413863" y="417471"/>
                </a:lnTo>
                <a:lnTo>
                  <a:pt x="1389942" y="377858"/>
                </a:lnTo>
                <a:lnTo>
                  <a:pt x="1364910" y="339873"/>
                </a:lnTo>
                <a:lnTo>
                  <a:pt x="1338805" y="303573"/>
                </a:lnTo>
                <a:lnTo>
                  <a:pt x="1311668" y="269017"/>
                </a:lnTo>
                <a:lnTo>
                  <a:pt x="1283535" y="236265"/>
                </a:lnTo>
                <a:lnTo>
                  <a:pt x="1254447" y="205374"/>
                </a:lnTo>
                <a:lnTo>
                  <a:pt x="1224442" y="176405"/>
                </a:lnTo>
                <a:lnTo>
                  <a:pt x="1193559" y="149415"/>
                </a:lnTo>
                <a:lnTo>
                  <a:pt x="1161836" y="124463"/>
                </a:lnTo>
                <a:lnTo>
                  <a:pt x="1129313" y="101609"/>
                </a:lnTo>
                <a:lnTo>
                  <a:pt x="1096027" y="80911"/>
                </a:lnTo>
                <a:lnTo>
                  <a:pt x="1062018" y="62427"/>
                </a:lnTo>
                <a:lnTo>
                  <a:pt x="1027324" y="46218"/>
                </a:lnTo>
                <a:lnTo>
                  <a:pt x="956038" y="20855"/>
                </a:lnTo>
                <a:lnTo>
                  <a:pt x="882480" y="5292"/>
                </a:lnTo>
                <a:lnTo>
                  <a:pt x="806958" y="0"/>
                </a:lnTo>
                <a:close/>
              </a:path>
            </a:pathLst>
          </a:custGeom>
          <a:solidFill>
            <a:srgbClr val="FF0000">
              <a:alpha val="3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7567" y="2078735"/>
            <a:ext cx="1614170" cy="2449195"/>
          </a:xfrm>
          <a:custGeom>
            <a:avLst/>
            <a:gdLst/>
            <a:ahLst/>
            <a:cxnLst/>
            <a:rect l="l" t="t" r="r" b="b"/>
            <a:pathLst>
              <a:path w="1614170" h="2449195">
                <a:moveTo>
                  <a:pt x="0" y="1224534"/>
                </a:moveTo>
                <a:lnTo>
                  <a:pt x="878" y="1166889"/>
                </a:lnTo>
                <a:lnTo>
                  <a:pt x="3487" y="1109931"/>
                </a:lnTo>
                <a:lnTo>
                  <a:pt x="7788" y="1053718"/>
                </a:lnTo>
                <a:lnTo>
                  <a:pt x="13743" y="998308"/>
                </a:lnTo>
                <a:lnTo>
                  <a:pt x="21312" y="943760"/>
                </a:lnTo>
                <a:lnTo>
                  <a:pt x="30457" y="890134"/>
                </a:lnTo>
                <a:lnTo>
                  <a:pt x="41139" y="837487"/>
                </a:lnTo>
                <a:lnTo>
                  <a:pt x="53319" y="785880"/>
                </a:lnTo>
                <a:lnTo>
                  <a:pt x="66959" y="735370"/>
                </a:lnTo>
                <a:lnTo>
                  <a:pt x="82020" y="686016"/>
                </a:lnTo>
                <a:lnTo>
                  <a:pt x="98463" y="637878"/>
                </a:lnTo>
                <a:lnTo>
                  <a:pt x="116249" y="591013"/>
                </a:lnTo>
                <a:lnTo>
                  <a:pt x="135340" y="545481"/>
                </a:lnTo>
                <a:lnTo>
                  <a:pt x="155696" y="501341"/>
                </a:lnTo>
                <a:lnTo>
                  <a:pt x="177280" y="458652"/>
                </a:lnTo>
                <a:lnTo>
                  <a:pt x="200052" y="417471"/>
                </a:lnTo>
                <a:lnTo>
                  <a:pt x="223973" y="377858"/>
                </a:lnTo>
                <a:lnTo>
                  <a:pt x="249005" y="339873"/>
                </a:lnTo>
                <a:lnTo>
                  <a:pt x="275110" y="303573"/>
                </a:lnTo>
                <a:lnTo>
                  <a:pt x="302247" y="269017"/>
                </a:lnTo>
                <a:lnTo>
                  <a:pt x="330380" y="236265"/>
                </a:lnTo>
                <a:lnTo>
                  <a:pt x="359468" y="205374"/>
                </a:lnTo>
                <a:lnTo>
                  <a:pt x="389473" y="176405"/>
                </a:lnTo>
                <a:lnTo>
                  <a:pt x="420356" y="149415"/>
                </a:lnTo>
                <a:lnTo>
                  <a:pt x="452079" y="124463"/>
                </a:lnTo>
                <a:lnTo>
                  <a:pt x="484602" y="101609"/>
                </a:lnTo>
                <a:lnTo>
                  <a:pt x="517888" y="80911"/>
                </a:lnTo>
                <a:lnTo>
                  <a:pt x="551897" y="62427"/>
                </a:lnTo>
                <a:lnTo>
                  <a:pt x="586591" y="46218"/>
                </a:lnTo>
                <a:lnTo>
                  <a:pt x="657877" y="20855"/>
                </a:lnTo>
                <a:lnTo>
                  <a:pt x="731435" y="5292"/>
                </a:lnTo>
                <a:lnTo>
                  <a:pt x="806958" y="0"/>
                </a:lnTo>
                <a:lnTo>
                  <a:pt x="844945" y="1332"/>
                </a:lnTo>
                <a:lnTo>
                  <a:pt x="919524" y="11819"/>
                </a:lnTo>
                <a:lnTo>
                  <a:pt x="991985" y="32341"/>
                </a:lnTo>
                <a:lnTo>
                  <a:pt x="1062018" y="62427"/>
                </a:lnTo>
                <a:lnTo>
                  <a:pt x="1096027" y="80911"/>
                </a:lnTo>
                <a:lnTo>
                  <a:pt x="1129313" y="101609"/>
                </a:lnTo>
                <a:lnTo>
                  <a:pt x="1161836" y="124463"/>
                </a:lnTo>
                <a:lnTo>
                  <a:pt x="1193559" y="149415"/>
                </a:lnTo>
                <a:lnTo>
                  <a:pt x="1224442" y="176405"/>
                </a:lnTo>
                <a:lnTo>
                  <a:pt x="1254447" y="205374"/>
                </a:lnTo>
                <a:lnTo>
                  <a:pt x="1283535" y="236265"/>
                </a:lnTo>
                <a:lnTo>
                  <a:pt x="1311668" y="269017"/>
                </a:lnTo>
                <a:lnTo>
                  <a:pt x="1338805" y="303573"/>
                </a:lnTo>
                <a:lnTo>
                  <a:pt x="1364910" y="339873"/>
                </a:lnTo>
                <a:lnTo>
                  <a:pt x="1389942" y="377858"/>
                </a:lnTo>
                <a:lnTo>
                  <a:pt x="1413863" y="417471"/>
                </a:lnTo>
                <a:lnTo>
                  <a:pt x="1436635" y="458652"/>
                </a:lnTo>
                <a:lnTo>
                  <a:pt x="1458219" y="501341"/>
                </a:lnTo>
                <a:lnTo>
                  <a:pt x="1478575" y="545481"/>
                </a:lnTo>
                <a:lnTo>
                  <a:pt x="1497666" y="591013"/>
                </a:lnTo>
                <a:lnTo>
                  <a:pt x="1515452" y="637878"/>
                </a:lnTo>
                <a:lnTo>
                  <a:pt x="1531895" y="686016"/>
                </a:lnTo>
                <a:lnTo>
                  <a:pt x="1546956" y="735370"/>
                </a:lnTo>
                <a:lnTo>
                  <a:pt x="1560596" y="785880"/>
                </a:lnTo>
                <a:lnTo>
                  <a:pt x="1572776" y="837487"/>
                </a:lnTo>
                <a:lnTo>
                  <a:pt x="1583458" y="890134"/>
                </a:lnTo>
                <a:lnTo>
                  <a:pt x="1592603" y="943760"/>
                </a:lnTo>
                <a:lnTo>
                  <a:pt x="1600172" y="998308"/>
                </a:lnTo>
                <a:lnTo>
                  <a:pt x="1606127" y="1053718"/>
                </a:lnTo>
                <a:lnTo>
                  <a:pt x="1610428" y="1109931"/>
                </a:lnTo>
                <a:lnTo>
                  <a:pt x="1613037" y="1166889"/>
                </a:lnTo>
                <a:lnTo>
                  <a:pt x="1613916" y="1224534"/>
                </a:lnTo>
                <a:lnTo>
                  <a:pt x="1613037" y="1282178"/>
                </a:lnTo>
                <a:lnTo>
                  <a:pt x="1610428" y="1339136"/>
                </a:lnTo>
                <a:lnTo>
                  <a:pt x="1606127" y="1395349"/>
                </a:lnTo>
                <a:lnTo>
                  <a:pt x="1600172" y="1450759"/>
                </a:lnTo>
                <a:lnTo>
                  <a:pt x="1592603" y="1505307"/>
                </a:lnTo>
                <a:lnTo>
                  <a:pt x="1583458" y="1558933"/>
                </a:lnTo>
                <a:lnTo>
                  <a:pt x="1572776" y="1611580"/>
                </a:lnTo>
                <a:lnTo>
                  <a:pt x="1560596" y="1663187"/>
                </a:lnTo>
                <a:lnTo>
                  <a:pt x="1546956" y="1713697"/>
                </a:lnTo>
                <a:lnTo>
                  <a:pt x="1531895" y="1763051"/>
                </a:lnTo>
                <a:lnTo>
                  <a:pt x="1515452" y="1811189"/>
                </a:lnTo>
                <a:lnTo>
                  <a:pt x="1497666" y="1858054"/>
                </a:lnTo>
                <a:lnTo>
                  <a:pt x="1478575" y="1903586"/>
                </a:lnTo>
                <a:lnTo>
                  <a:pt x="1458219" y="1947726"/>
                </a:lnTo>
                <a:lnTo>
                  <a:pt x="1436635" y="1990415"/>
                </a:lnTo>
                <a:lnTo>
                  <a:pt x="1413863" y="2031596"/>
                </a:lnTo>
                <a:lnTo>
                  <a:pt x="1389942" y="2071209"/>
                </a:lnTo>
                <a:lnTo>
                  <a:pt x="1364910" y="2109194"/>
                </a:lnTo>
                <a:lnTo>
                  <a:pt x="1338805" y="2145494"/>
                </a:lnTo>
                <a:lnTo>
                  <a:pt x="1311668" y="2180050"/>
                </a:lnTo>
                <a:lnTo>
                  <a:pt x="1283535" y="2212802"/>
                </a:lnTo>
                <a:lnTo>
                  <a:pt x="1254447" y="2243693"/>
                </a:lnTo>
                <a:lnTo>
                  <a:pt x="1224442" y="2272662"/>
                </a:lnTo>
                <a:lnTo>
                  <a:pt x="1193559" y="2299652"/>
                </a:lnTo>
                <a:lnTo>
                  <a:pt x="1161836" y="2324604"/>
                </a:lnTo>
                <a:lnTo>
                  <a:pt x="1129313" y="2347458"/>
                </a:lnTo>
                <a:lnTo>
                  <a:pt x="1096027" y="2368156"/>
                </a:lnTo>
                <a:lnTo>
                  <a:pt x="1062018" y="2386640"/>
                </a:lnTo>
                <a:lnTo>
                  <a:pt x="1027324" y="2402849"/>
                </a:lnTo>
                <a:lnTo>
                  <a:pt x="956038" y="2428212"/>
                </a:lnTo>
                <a:lnTo>
                  <a:pt x="882480" y="2443775"/>
                </a:lnTo>
                <a:lnTo>
                  <a:pt x="806958" y="2449068"/>
                </a:lnTo>
                <a:lnTo>
                  <a:pt x="768970" y="2447735"/>
                </a:lnTo>
                <a:lnTo>
                  <a:pt x="694391" y="2437248"/>
                </a:lnTo>
                <a:lnTo>
                  <a:pt x="621930" y="2416726"/>
                </a:lnTo>
                <a:lnTo>
                  <a:pt x="551897" y="2386640"/>
                </a:lnTo>
                <a:lnTo>
                  <a:pt x="517888" y="2368156"/>
                </a:lnTo>
                <a:lnTo>
                  <a:pt x="484602" y="2347458"/>
                </a:lnTo>
                <a:lnTo>
                  <a:pt x="452079" y="2324604"/>
                </a:lnTo>
                <a:lnTo>
                  <a:pt x="420356" y="2299652"/>
                </a:lnTo>
                <a:lnTo>
                  <a:pt x="389473" y="2272662"/>
                </a:lnTo>
                <a:lnTo>
                  <a:pt x="359468" y="2243693"/>
                </a:lnTo>
                <a:lnTo>
                  <a:pt x="330380" y="2212802"/>
                </a:lnTo>
                <a:lnTo>
                  <a:pt x="302247" y="2180050"/>
                </a:lnTo>
                <a:lnTo>
                  <a:pt x="275110" y="2145494"/>
                </a:lnTo>
                <a:lnTo>
                  <a:pt x="249005" y="2109194"/>
                </a:lnTo>
                <a:lnTo>
                  <a:pt x="223973" y="2071209"/>
                </a:lnTo>
                <a:lnTo>
                  <a:pt x="200052" y="2031596"/>
                </a:lnTo>
                <a:lnTo>
                  <a:pt x="177280" y="1990415"/>
                </a:lnTo>
                <a:lnTo>
                  <a:pt x="155696" y="1947726"/>
                </a:lnTo>
                <a:lnTo>
                  <a:pt x="135340" y="1903586"/>
                </a:lnTo>
                <a:lnTo>
                  <a:pt x="116249" y="1858054"/>
                </a:lnTo>
                <a:lnTo>
                  <a:pt x="98463" y="1811189"/>
                </a:lnTo>
                <a:lnTo>
                  <a:pt x="82020" y="1763051"/>
                </a:lnTo>
                <a:lnTo>
                  <a:pt x="66959" y="1713697"/>
                </a:lnTo>
                <a:lnTo>
                  <a:pt x="53319" y="1663187"/>
                </a:lnTo>
                <a:lnTo>
                  <a:pt x="41139" y="1611580"/>
                </a:lnTo>
                <a:lnTo>
                  <a:pt x="30457" y="1558933"/>
                </a:lnTo>
                <a:lnTo>
                  <a:pt x="21312" y="1505307"/>
                </a:lnTo>
                <a:lnTo>
                  <a:pt x="13743" y="1450759"/>
                </a:lnTo>
                <a:lnTo>
                  <a:pt x="7788" y="1395349"/>
                </a:lnTo>
                <a:lnTo>
                  <a:pt x="3487" y="1339136"/>
                </a:lnTo>
                <a:lnTo>
                  <a:pt x="878" y="1282178"/>
                </a:lnTo>
                <a:lnTo>
                  <a:pt x="0" y="12245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63177" y="380561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alatino Linotype"/>
                <a:cs typeface="Palatino Linotype"/>
              </a:rPr>
              <a:t>g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8585" y="2414478"/>
            <a:ext cx="31623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Ω(g):functions that grow </a:t>
            </a:r>
            <a:r>
              <a:rPr sz="20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at  </a:t>
            </a:r>
            <a:r>
              <a:rPr sz="2000" b="1" dirty="0">
                <a:solidFill>
                  <a:srgbClr val="FF0000"/>
                </a:solidFill>
                <a:latin typeface="Palatino Linotype"/>
                <a:cs typeface="Palatino Linotype"/>
              </a:rPr>
              <a:t>least as fast as</a:t>
            </a:r>
            <a:r>
              <a:rPr sz="2000" b="1" spc="-9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FF0000"/>
                </a:solidFill>
                <a:latin typeface="Palatino Linotype"/>
                <a:cs typeface="Palatino Linotype"/>
              </a:rPr>
              <a:t>g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5212" y="3655713"/>
            <a:ext cx="329628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86064"/>
                </a:solidFill>
                <a:latin typeface="Palatino Linotype"/>
                <a:cs typeface="Palatino Linotype"/>
              </a:rPr>
              <a:t>Θ(g):functions that grow </a:t>
            </a:r>
            <a:r>
              <a:rPr sz="2000" b="1" spc="-10" dirty="0">
                <a:solidFill>
                  <a:srgbClr val="586064"/>
                </a:solidFill>
                <a:latin typeface="Palatino Linotype"/>
                <a:cs typeface="Palatino Linotype"/>
              </a:rPr>
              <a:t>at  </a:t>
            </a:r>
            <a:r>
              <a:rPr sz="2000" b="1" dirty="0">
                <a:solidFill>
                  <a:srgbClr val="586064"/>
                </a:solidFill>
                <a:latin typeface="Palatino Linotype"/>
                <a:cs typeface="Palatino Linotype"/>
              </a:rPr>
              <a:t>the </a:t>
            </a:r>
            <a:r>
              <a:rPr sz="2000" b="1" spc="-5" dirty="0">
                <a:solidFill>
                  <a:srgbClr val="586064"/>
                </a:solidFill>
                <a:latin typeface="Palatino Linotype"/>
                <a:cs typeface="Palatino Linotype"/>
              </a:rPr>
              <a:t>same </a:t>
            </a:r>
            <a:r>
              <a:rPr sz="2000" b="1" dirty="0">
                <a:solidFill>
                  <a:srgbClr val="586064"/>
                </a:solidFill>
                <a:latin typeface="Palatino Linotype"/>
                <a:cs typeface="Palatino Linotype"/>
              </a:rPr>
              <a:t>rate as</a:t>
            </a:r>
            <a:r>
              <a:rPr sz="2000" b="1" spc="-60" dirty="0">
                <a:solidFill>
                  <a:srgbClr val="586064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586064"/>
                </a:solidFill>
                <a:latin typeface="Palatino Linotype"/>
                <a:cs typeface="Palatino Linotype"/>
              </a:rPr>
              <a:t>g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4958" y="4861317"/>
            <a:ext cx="33051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6076B4"/>
                </a:solidFill>
                <a:latin typeface="Palatino Linotype"/>
                <a:cs typeface="Palatino Linotype"/>
              </a:rPr>
              <a:t>Ο(g):functions that grow </a:t>
            </a:r>
            <a:r>
              <a:rPr sz="2000" b="1" dirty="0">
                <a:solidFill>
                  <a:srgbClr val="6076B4"/>
                </a:solidFill>
                <a:latin typeface="Palatino Linotype"/>
                <a:cs typeface="Palatino Linotype"/>
              </a:rPr>
              <a:t>no  faster as</a:t>
            </a:r>
            <a:r>
              <a:rPr sz="2000" b="1" spc="-50" dirty="0">
                <a:solidFill>
                  <a:srgbClr val="6076B4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6076B4"/>
                </a:solidFill>
                <a:latin typeface="Palatino Linotype"/>
                <a:cs typeface="Palatino Linotype"/>
              </a:rPr>
              <a:t>g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3692" y="2945892"/>
            <a:ext cx="1341755" cy="0"/>
          </a:xfrm>
          <a:custGeom>
            <a:avLst/>
            <a:gdLst/>
            <a:ahLst/>
            <a:cxnLst/>
            <a:rect l="l" t="t" r="r" b="b"/>
            <a:pathLst>
              <a:path w="1341754">
                <a:moveTo>
                  <a:pt x="134162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0190" y="290778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7595" y="4006596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134315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4094" y="39684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23692" y="5030723"/>
            <a:ext cx="1341755" cy="0"/>
          </a:xfrm>
          <a:custGeom>
            <a:avLst/>
            <a:gdLst/>
            <a:ahLst/>
            <a:cxnLst/>
            <a:rect l="l" t="t" r="r" b="b"/>
            <a:pathLst>
              <a:path w="1341754">
                <a:moveTo>
                  <a:pt x="134162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0190" y="499262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5120" y="384047"/>
            <a:ext cx="341223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6059" y="532767"/>
            <a:ext cx="2611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“Big</a:t>
            </a:r>
            <a:r>
              <a:rPr spc="-75" dirty="0"/>
              <a:t> </a:t>
            </a:r>
            <a:r>
              <a:rPr spc="-5" dirty="0"/>
              <a:t>Oh”</a:t>
            </a:r>
          </a:p>
        </p:txBody>
      </p:sp>
      <p:sp>
        <p:nvSpPr>
          <p:cNvPr id="4" name="object 4"/>
          <p:cNvSpPr/>
          <p:nvPr/>
        </p:nvSpPr>
        <p:spPr>
          <a:xfrm>
            <a:off x="4247351" y="1901631"/>
            <a:ext cx="1031875" cy="353060"/>
          </a:xfrm>
          <a:custGeom>
            <a:avLst/>
            <a:gdLst/>
            <a:ahLst/>
            <a:cxnLst/>
            <a:rect l="l" t="t" r="r" b="b"/>
            <a:pathLst>
              <a:path w="1031875" h="353060">
                <a:moveTo>
                  <a:pt x="918908" y="0"/>
                </a:moveTo>
                <a:lnTo>
                  <a:pt x="913879" y="14325"/>
                </a:lnTo>
                <a:lnTo>
                  <a:pt x="934310" y="23191"/>
                </a:lnTo>
                <a:lnTo>
                  <a:pt x="951880" y="35463"/>
                </a:lnTo>
                <a:lnTo>
                  <a:pt x="978433" y="70231"/>
                </a:lnTo>
                <a:lnTo>
                  <a:pt x="994063" y="117130"/>
                </a:lnTo>
                <a:lnTo>
                  <a:pt x="999274" y="174688"/>
                </a:lnTo>
                <a:lnTo>
                  <a:pt x="997966" y="205814"/>
                </a:lnTo>
                <a:lnTo>
                  <a:pt x="987502" y="259483"/>
                </a:lnTo>
                <a:lnTo>
                  <a:pt x="966505" y="301400"/>
                </a:lnTo>
                <a:lnTo>
                  <a:pt x="934549" y="329675"/>
                </a:lnTo>
                <a:lnTo>
                  <a:pt x="914438" y="338582"/>
                </a:lnTo>
                <a:lnTo>
                  <a:pt x="918908" y="352907"/>
                </a:lnTo>
                <a:lnTo>
                  <a:pt x="967044" y="330325"/>
                </a:lnTo>
                <a:lnTo>
                  <a:pt x="1002436" y="291236"/>
                </a:lnTo>
                <a:lnTo>
                  <a:pt x="1024204" y="238894"/>
                </a:lnTo>
                <a:lnTo>
                  <a:pt x="1031455" y="176542"/>
                </a:lnTo>
                <a:lnTo>
                  <a:pt x="1029636" y="144193"/>
                </a:lnTo>
                <a:lnTo>
                  <a:pt x="1015082" y="86852"/>
                </a:lnTo>
                <a:lnTo>
                  <a:pt x="986216" y="40165"/>
                </a:lnTo>
                <a:lnTo>
                  <a:pt x="944497" y="9237"/>
                </a:lnTo>
                <a:lnTo>
                  <a:pt x="918908" y="0"/>
                </a:lnTo>
                <a:close/>
              </a:path>
              <a:path w="1031875" h="353060">
                <a:moveTo>
                  <a:pt x="112547" y="0"/>
                </a:moveTo>
                <a:lnTo>
                  <a:pt x="64522" y="22625"/>
                </a:lnTo>
                <a:lnTo>
                  <a:pt x="29108" y="61861"/>
                </a:lnTo>
                <a:lnTo>
                  <a:pt x="7277" y="114296"/>
                </a:lnTo>
                <a:lnTo>
                  <a:pt x="0" y="176542"/>
                </a:lnTo>
                <a:lnTo>
                  <a:pt x="1812" y="208970"/>
                </a:lnTo>
                <a:lnTo>
                  <a:pt x="16319" y="266316"/>
                </a:lnTo>
                <a:lnTo>
                  <a:pt x="45121" y="312843"/>
                </a:lnTo>
                <a:lnTo>
                  <a:pt x="86887" y="343680"/>
                </a:lnTo>
                <a:lnTo>
                  <a:pt x="112547" y="352907"/>
                </a:lnTo>
                <a:lnTo>
                  <a:pt x="117005" y="338582"/>
                </a:lnTo>
                <a:lnTo>
                  <a:pt x="96900" y="329675"/>
                </a:lnTo>
                <a:lnTo>
                  <a:pt x="79548" y="317282"/>
                </a:lnTo>
                <a:lnTo>
                  <a:pt x="53111" y="282028"/>
                </a:lnTo>
                <a:lnTo>
                  <a:pt x="37412" y="234078"/>
                </a:lnTo>
                <a:lnTo>
                  <a:pt x="32181" y="174688"/>
                </a:lnTo>
                <a:lnTo>
                  <a:pt x="33489" y="144577"/>
                </a:lnTo>
                <a:lnTo>
                  <a:pt x="43952" y="92347"/>
                </a:lnTo>
                <a:lnTo>
                  <a:pt x="64984" y="51142"/>
                </a:lnTo>
                <a:lnTo>
                  <a:pt x="97211" y="23191"/>
                </a:lnTo>
                <a:lnTo>
                  <a:pt x="117563" y="14325"/>
                </a:lnTo>
                <a:lnTo>
                  <a:pt x="112547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94838"/>
            <a:ext cx="7840345" cy="36525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  <a:tab pos="3836035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Basic idea </a:t>
            </a:r>
            <a:r>
              <a:rPr sz="3000" spc="-540" dirty="0">
                <a:solidFill>
                  <a:srgbClr val="3E3E3E"/>
                </a:solidFill>
                <a:latin typeface="Cambria Math"/>
                <a:cs typeface="Cambria Math"/>
              </a:rPr>
              <a:t>𝑓𝑓(𝑛𝑛)      </a:t>
            </a:r>
            <a:r>
              <a:rPr sz="3000" spc="-49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∈</a:t>
            </a:r>
            <a:r>
              <a:rPr sz="3000" spc="18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spc="-1015" dirty="0">
                <a:solidFill>
                  <a:srgbClr val="3E3E3E"/>
                </a:solidFill>
                <a:latin typeface="Cambria Math"/>
                <a:cs typeface="Cambria Math"/>
              </a:rPr>
              <a:t>𝑂𝑂	</a:t>
            </a:r>
            <a:r>
              <a:rPr sz="3000" spc="-580" dirty="0">
                <a:solidFill>
                  <a:srgbClr val="3E3E3E"/>
                </a:solidFill>
                <a:latin typeface="Cambria Math"/>
                <a:cs typeface="Cambria Math"/>
              </a:rPr>
              <a:t>𝑔𝑔(𝑛𝑛)</a:t>
            </a:r>
            <a:endParaRPr sz="3000">
              <a:latin typeface="Cambria Math"/>
              <a:cs typeface="Cambria Math"/>
            </a:endParaRPr>
          </a:p>
          <a:p>
            <a:pPr marL="756285" marR="579120" lvl="1" indent="-286385">
              <a:lnSpc>
                <a:spcPct val="100000"/>
              </a:lnSpc>
              <a:spcBef>
                <a:spcPts val="61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For sufficiently large input size, g(n) is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upper  bound for f(n)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sz="3000" b="1" spc="-505" dirty="0">
                <a:solidFill>
                  <a:srgbClr val="3E3E3E"/>
                </a:solidFill>
                <a:latin typeface="Palatino Linotype"/>
                <a:cs typeface="Palatino Linotype"/>
              </a:rPr>
              <a:t>“</a:t>
            </a:r>
            <a:r>
              <a:rPr sz="3000" spc="-505" dirty="0">
                <a:solidFill>
                  <a:srgbClr val="3E3E3E"/>
                </a:solidFill>
                <a:latin typeface="Cambria Math"/>
                <a:cs typeface="Cambria Math"/>
              </a:rPr>
              <a:t>𝛆𝛆 </a:t>
            </a:r>
            <a:r>
              <a:rPr sz="3000" dirty="0">
                <a:solidFill>
                  <a:srgbClr val="3E3E3E"/>
                </a:solidFill>
                <a:latin typeface="Cambria Math"/>
                <a:cs typeface="Cambria Math"/>
              </a:rPr>
              <a:t>−</a:t>
            </a:r>
            <a:r>
              <a:rPr sz="3000" spc="40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3000" spc="-765" dirty="0">
                <a:solidFill>
                  <a:srgbClr val="3E3E3E"/>
                </a:solidFill>
                <a:latin typeface="Cambria Math"/>
                <a:cs typeface="Cambria Math"/>
              </a:rPr>
              <a:t>𝑵𝑵</a:t>
            </a:r>
            <a:r>
              <a:rPr sz="3000" b="1" spc="-765" dirty="0">
                <a:solidFill>
                  <a:srgbClr val="3E3E3E"/>
                </a:solidFill>
                <a:latin typeface="Palatino Linotype"/>
                <a:cs typeface="Palatino Linotype"/>
              </a:rPr>
              <a:t>”</a:t>
            </a:r>
            <a:endParaRPr sz="3000">
              <a:latin typeface="Palatino Linotype"/>
              <a:cs typeface="Palatino Linotype"/>
            </a:endParaRPr>
          </a:p>
          <a:p>
            <a:pPr marL="756285" marR="5080" lvl="1" indent="-286385" algn="just">
              <a:lnSpc>
                <a:spcPct val="99600"/>
              </a:lnSpc>
              <a:spcBef>
                <a:spcPts val="67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Giving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400" spc="-5" dirty="0">
                <a:solidFill>
                  <a:srgbClr val="3E3E3E"/>
                </a:solidFill>
                <a:latin typeface="宋体"/>
                <a:cs typeface="宋体"/>
              </a:rPr>
              <a:t>→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spc="-7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, then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Ο(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is the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sz="2400" i="1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:N</a:t>
            </a:r>
            <a:r>
              <a:rPr sz="2400" dirty="0">
                <a:solidFill>
                  <a:srgbClr val="3E3E3E"/>
                </a:solidFill>
                <a:latin typeface="宋体"/>
                <a:cs typeface="宋体"/>
              </a:rPr>
              <a:t>→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, such 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that for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some c</a:t>
            </a:r>
            <a:r>
              <a:rPr sz="2400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400" baseline="24305" dirty="0">
                <a:solidFill>
                  <a:srgbClr val="3E3E3E"/>
                </a:solidFill>
                <a:latin typeface="Palatino Linotype"/>
                <a:cs typeface="Palatino Linotype"/>
              </a:rPr>
              <a:t>+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400" spc="-7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sz="2400" spc="-5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N, 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(n)</a:t>
            </a:r>
            <a:r>
              <a:rPr sz="2400" spc="-5" dirty="0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sz="2400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(n) for all  n</a:t>
            </a:r>
            <a:r>
              <a:rPr sz="2400" spc="-5" dirty="0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400" spc="-7" baseline="-20833" dirty="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endParaRPr sz="2400" baseline="-20833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Definition </a:t>
            </a:r>
            <a:r>
              <a:rPr sz="3000" b="1" dirty="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sz="3000" b="1" spc="-235" dirty="0">
                <a:solidFill>
                  <a:srgbClr val="3E3E3E"/>
                </a:solidFill>
                <a:latin typeface="Palatino Linotype"/>
                <a:cs typeface="Palatino Linotype"/>
              </a:rPr>
              <a:t>“</a:t>
            </a:r>
            <a:r>
              <a:rPr sz="3000" spc="-235" dirty="0">
                <a:solidFill>
                  <a:srgbClr val="3E3E3E"/>
                </a:solidFill>
                <a:latin typeface="Cambria Math"/>
                <a:cs typeface="Cambria Math"/>
              </a:rPr>
              <a:t>𝒍𝒍𝒍𝒍𝒍𝒍</a:t>
            </a:r>
            <a:r>
              <a:rPr sz="3300" spc="-352" baseline="-15151" dirty="0">
                <a:solidFill>
                  <a:srgbClr val="3E3E3E"/>
                </a:solidFill>
                <a:latin typeface="Cambria Math"/>
                <a:cs typeface="Cambria Math"/>
              </a:rPr>
              <a:t>𝒏𝒏→∞</a:t>
            </a:r>
            <a:r>
              <a:rPr sz="3000" b="1" spc="-235" dirty="0">
                <a:solidFill>
                  <a:srgbClr val="3E3E3E"/>
                </a:solidFill>
                <a:latin typeface="Palatino Linotype"/>
                <a:cs typeface="Palatino Linotype"/>
              </a:rPr>
              <a:t>”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8953" y="5628236"/>
            <a:ext cx="390525" cy="282575"/>
          </a:xfrm>
          <a:custGeom>
            <a:avLst/>
            <a:gdLst/>
            <a:ahLst/>
            <a:cxnLst/>
            <a:rect l="l" t="t" r="r" b="b"/>
            <a:pathLst>
              <a:path w="390525" h="282575">
                <a:moveTo>
                  <a:pt x="299872" y="0"/>
                </a:moveTo>
                <a:lnTo>
                  <a:pt x="295859" y="11455"/>
                </a:lnTo>
                <a:lnTo>
                  <a:pt x="312201" y="18551"/>
                </a:lnTo>
                <a:lnTo>
                  <a:pt x="326255" y="28371"/>
                </a:lnTo>
                <a:lnTo>
                  <a:pt x="354788" y="73880"/>
                </a:lnTo>
                <a:lnTo>
                  <a:pt x="363118" y="115661"/>
                </a:lnTo>
                <a:lnTo>
                  <a:pt x="364159" y="139750"/>
                </a:lnTo>
                <a:lnTo>
                  <a:pt x="363114" y="164649"/>
                </a:lnTo>
                <a:lnTo>
                  <a:pt x="354746" y="207587"/>
                </a:lnTo>
                <a:lnTo>
                  <a:pt x="326267" y="253828"/>
                </a:lnTo>
                <a:lnTo>
                  <a:pt x="296303" y="270865"/>
                </a:lnTo>
                <a:lnTo>
                  <a:pt x="299872" y="282320"/>
                </a:lnTo>
                <a:lnTo>
                  <a:pt x="338381" y="264263"/>
                </a:lnTo>
                <a:lnTo>
                  <a:pt x="366699" y="232994"/>
                </a:lnTo>
                <a:lnTo>
                  <a:pt x="384108" y="191111"/>
                </a:lnTo>
                <a:lnTo>
                  <a:pt x="389915" y="141236"/>
                </a:lnTo>
                <a:lnTo>
                  <a:pt x="388460" y="115357"/>
                </a:lnTo>
                <a:lnTo>
                  <a:pt x="376815" y="69479"/>
                </a:lnTo>
                <a:lnTo>
                  <a:pt x="353714" y="32129"/>
                </a:lnTo>
                <a:lnTo>
                  <a:pt x="320339" y="7391"/>
                </a:lnTo>
                <a:lnTo>
                  <a:pt x="299872" y="0"/>
                </a:lnTo>
                <a:close/>
              </a:path>
              <a:path w="390525" h="282575">
                <a:moveTo>
                  <a:pt x="90042" y="0"/>
                </a:moveTo>
                <a:lnTo>
                  <a:pt x="51619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8" y="274944"/>
                </a:lnTo>
                <a:lnTo>
                  <a:pt x="90042" y="282320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9855" y="5769381"/>
            <a:ext cx="485140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1981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17367" y="5774171"/>
            <a:ext cx="10998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25" spc="-270" baseline="-7936" dirty="0">
                <a:solidFill>
                  <a:srgbClr val="3E3E3E"/>
                </a:solidFill>
                <a:latin typeface="Cambria Math"/>
                <a:cs typeface="Cambria Math"/>
              </a:rPr>
              <a:t>𝑛𝑛→∞</a:t>
            </a:r>
            <a:r>
              <a:rPr sz="2625" spc="-97" baseline="-7936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1750" spc="-300" dirty="0">
                <a:solidFill>
                  <a:srgbClr val="3E3E3E"/>
                </a:solidFill>
                <a:latin typeface="Cambria Math"/>
                <a:cs typeface="Cambria Math"/>
              </a:rPr>
              <a:t>𝑔𝑔(𝑛𝑛)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3139" y="5537984"/>
            <a:ext cx="4126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5385" algn="l"/>
                <a:tab pos="1569720" algn="l"/>
                <a:tab pos="1896110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660" dirty="0">
                <a:solidFill>
                  <a:srgbClr val="3E3E3E"/>
                </a:solidFill>
                <a:latin typeface="Cambria Math"/>
                <a:cs typeface="Cambria Math"/>
              </a:rPr>
              <a:t>𝑓𝑓</a:t>
            </a:r>
            <a:r>
              <a:rPr sz="2400" spc="204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∈</a:t>
            </a:r>
            <a:r>
              <a:rPr sz="2400" spc="14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spc="-815" dirty="0">
                <a:solidFill>
                  <a:srgbClr val="3E3E3E"/>
                </a:solidFill>
                <a:latin typeface="Cambria Math"/>
                <a:cs typeface="Cambria Math"/>
              </a:rPr>
              <a:t>𝑂𝑂	</a:t>
            </a:r>
            <a:r>
              <a:rPr sz="2400" spc="-735" dirty="0">
                <a:solidFill>
                  <a:srgbClr val="3E3E3E"/>
                </a:solidFill>
                <a:latin typeface="Cambria Math"/>
                <a:cs typeface="Cambria Math"/>
              </a:rPr>
              <a:t>𝑔𝑔	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if	</a:t>
            </a:r>
            <a:r>
              <a:rPr sz="2400" spc="-5" dirty="0">
                <a:solidFill>
                  <a:srgbClr val="3E3E3E"/>
                </a:solidFill>
                <a:latin typeface="Cambria Math"/>
                <a:cs typeface="Cambria Math"/>
              </a:rPr>
              <a:t>lim </a:t>
            </a:r>
            <a:r>
              <a:rPr sz="2625" spc="-419" baseline="44444" dirty="0">
                <a:solidFill>
                  <a:srgbClr val="3E3E3E"/>
                </a:solidFill>
                <a:latin typeface="Cambria Math"/>
                <a:cs typeface="Cambria Math"/>
              </a:rPr>
              <a:t>𝑓𝑓(𝑛𝑛)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= </a:t>
            </a:r>
            <a:r>
              <a:rPr sz="2400" spc="-555" dirty="0">
                <a:solidFill>
                  <a:srgbClr val="3E3E3E"/>
                </a:solidFill>
                <a:latin typeface="Cambria Math"/>
                <a:cs typeface="Cambria Math"/>
              </a:rPr>
              <a:t>𝑐𝑐</a:t>
            </a:r>
            <a:r>
              <a:rPr sz="2400" spc="18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&lt;</a:t>
            </a:r>
            <a:r>
              <a:rPr sz="2400" spc="5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E3E3E"/>
                </a:solidFill>
                <a:latin typeface="Cambria Math"/>
                <a:cs typeface="Cambria Math"/>
              </a:rPr>
              <a:t>∞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8084" y="384047"/>
            <a:ext cx="3226308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9054" y="532767"/>
            <a:ext cx="2426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dirty="0"/>
              <a:t>xam</a:t>
            </a:r>
            <a:r>
              <a:rPr spc="-5" dirty="0"/>
              <a:t>pl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13328"/>
            <a:ext cx="5362575" cy="109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Let f(n)=n</a:t>
            </a:r>
            <a:r>
              <a:rPr sz="3000" b="1" spc="-7" baseline="25000" dirty="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, g(n)=nlogn, then: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194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6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400" dirty="0">
                <a:solidFill>
                  <a:srgbClr val="3E3E3E"/>
                </a:solidFill>
                <a:latin typeface="Symbol"/>
                <a:cs typeface="Symbol"/>
              </a:rPr>
              <a:t></a:t>
            </a:r>
            <a:r>
              <a:rPr sz="2400" dirty="0">
                <a:solidFill>
                  <a:srgbClr val="3E3E3E"/>
                </a:solidFill>
                <a:latin typeface="Palatino Linotype"/>
                <a:cs typeface="Palatino Linotype"/>
              </a:rPr>
              <a:t>Ο(g),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since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236488"/>
            <a:ext cx="2091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sz="2400" spc="-7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sz="2400" spc="15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400" spc="15" dirty="0">
                <a:solidFill>
                  <a:srgbClr val="3E3E3E"/>
                </a:solidFill>
                <a:latin typeface="Palatino Linotype"/>
                <a:cs typeface="Palatino Linotype"/>
              </a:rPr>
              <a:t>Ο(f), </a:t>
            </a:r>
            <a:r>
              <a:rPr sz="2400" spc="-5" dirty="0">
                <a:solidFill>
                  <a:srgbClr val="3E3E3E"/>
                </a:solidFill>
                <a:latin typeface="Palatino Linotype"/>
                <a:cs typeface="Palatino Linotype"/>
              </a:rPr>
              <a:t>since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1784" y="1748027"/>
            <a:ext cx="2401823" cy="1258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2303" y="1781555"/>
            <a:ext cx="1029157" cy="1280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2303" y="2482075"/>
            <a:ext cx="1536191" cy="223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8604" y="1775205"/>
            <a:ext cx="2306958" cy="8644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3184" y="2638539"/>
            <a:ext cx="192633" cy="3006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38604" y="1775203"/>
            <a:ext cx="2306955" cy="864869"/>
          </a:xfrm>
          <a:custGeom>
            <a:avLst/>
            <a:gdLst/>
            <a:ahLst/>
            <a:cxnLst/>
            <a:rect l="l" t="t" r="r" b="b"/>
            <a:pathLst>
              <a:path w="2306954" h="864869">
                <a:moveTo>
                  <a:pt x="209972" y="284643"/>
                </a:moveTo>
                <a:lnTo>
                  <a:pt x="215363" y="219536"/>
                </a:lnTo>
                <a:lnTo>
                  <a:pt x="262638" y="161460"/>
                </a:lnTo>
                <a:lnTo>
                  <a:pt x="299804" y="136521"/>
                </a:lnTo>
                <a:lnTo>
                  <a:pt x="344828" y="115092"/>
                </a:lnTo>
                <a:lnTo>
                  <a:pt x="396840" y="97760"/>
                </a:lnTo>
                <a:lnTo>
                  <a:pt x="454968" y="85109"/>
                </a:lnTo>
                <a:lnTo>
                  <a:pt x="518341" y="77722"/>
                </a:lnTo>
                <a:lnTo>
                  <a:pt x="566321" y="76042"/>
                </a:lnTo>
                <a:lnTo>
                  <a:pt x="613999" y="77621"/>
                </a:lnTo>
                <a:lnTo>
                  <a:pt x="660752" y="82392"/>
                </a:lnTo>
                <a:lnTo>
                  <a:pt x="705956" y="90291"/>
                </a:lnTo>
                <a:lnTo>
                  <a:pt x="748986" y="101255"/>
                </a:lnTo>
                <a:lnTo>
                  <a:pt x="780983" y="76771"/>
                </a:lnTo>
                <a:lnTo>
                  <a:pt x="820669" y="56649"/>
                </a:lnTo>
                <a:lnTo>
                  <a:pt x="866497" y="41131"/>
                </a:lnTo>
                <a:lnTo>
                  <a:pt x="916921" y="30459"/>
                </a:lnTo>
                <a:lnTo>
                  <a:pt x="970394" y="24876"/>
                </a:lnTo>
                <a:lnTo>
                  <a:pt x="1025370" y="24624"/>
                </a:lnTo>
                <a:lnTo>
                  <a:pt x="1080302" y="29945"/>
                </a:lnTo>
                <a:lnTo>
                  <a:pt x="1133643" y="41082"/>
                </a:lnTo>
                <a:lnTo>
                  <a:pt x="1184573" y="58756"/>
                </a:lnTo>
                <a:lnTo>
                  <a:pt x="1199747" y="65860"/>
                </a:lnTo>
                <a:lnTo>
                  <a:pt x="1229082" y="42861"/>
                </a:lnTo>
                <a:lnTo>
                  <a:pt x="1266633" y="24455"/>
                </a:lnTo>
                <a:lnTo>
                  <a:pt x="1310526" y="10962"/>
                </a:lnTo>
                <a:lnTo>
                  <a:pt x="1358887" y="2704"/>
                </a:lnTo>
                <a:lnTo>
                  <a:pt x="1409840" y="0"/>
                </a:lnTo>
                <a:lnTo>
                  <a:pt x="1461512" y="3169"/>
                </a:lnTo>
                <a:lnTo>
                  <a:pt x="1512027" y="12533"/>
                </a:lnTo>
                <a:lnTo>
                  <a:pt x="1556482" y="27308"/>
                </a:lnTo>
                <a:lnTo>
                  <a:pt x="1593231" y="46836"/>
                </a:lnTo>
                <a:lnTo>
                  <a:pt x="1631008" y="28288"/>
                </a:lnTo>
                <a:lnTo>
                  <a:pt x="1673969" y="14369"/>
                </a:lnTo>
                <a:lnTo>
                  <a:pt x="1720647" y="5139"/>
                </a:lnTo>
                <a:lnTo>
                  <a:pt x="1769572" y="660"/>
                </a:lnTo>
                <a:lnTo>
                  <a:pt x="1819277" y="994"/>
                </a:lnTo>
                <a:lnTo>
                  <a:pt x="1868292" y="6204"/>
                </a:lnTo>
                <a:lnTo>
                  <a:pt x="1915150" y="16350"/>
                </a:lnTo>
                <a:lnTo>
                  <a:pt x="1958381" y="31494"/>
                </a:lnTo>
                <a:lnTo>
                  <a:pt x="2015309" y="66243"/>
                </a:lnTo>
                <a:lnTo>
                  <a:pt x="2045834" y="108735"/>
                </a:lnTo>
                <a:lnTo>
                  <a:pt x="2106794" y="121210"/>
                </a:lnTo>
                <a:lnTo>
                  <a:pt x="2158943" y="139816"/>
                </a:lnTo>
                <a:lnTo>
                  <a:pt x="2201082" y="163484"/>
                </a:lnTo>
                <a:lnTo>
                  <a:pt x="2232013" y="191140"/>
                </a:lnTo>
                <a:lnTo>
                  <a:pt x="2255454" y="254138"/>
                </a:lnTo>
                <a:lnTo>
                  <a:pt x="2245566" y="287335"/>
                </a:lnTo>
                <a:lnTo>
                  <a:pt x="2242099" y="293851"/>
                </a:lnTo>
                <a:lnTo>
                  <a:pt x="2237743" y="300239"/>
                </a:lnTo>
                <a:lnTo>
                  <a:pt x="2232536" y="306436"/>
                </a:lnTo>
                <a:lnTo>
                  <a:pt x="2267488" y="334539"/>
                </a:lnTo>
                <a:lnTo>
                  <a:pt x="2291417" y="364503"/>
                </a:lnTo>
                <a:lnTo>
                  <a:pt x="2304510" y="395598"/>
                </a:lnTo>
                <a:lnTo>
                  <a:pt x="2306957" y="427094"/>
                </a:lnTo>
                <a:lnTo>
                  <a:pt x="2298945" y="458261"/>
                </a:lnTo>
                <a:lnTo>
                  <a:pt x="2252295" y="516687"/>
                </a:lnTo>
                <a:lnTo>
                  <a:pt x="2214033" y="542485"/>
                </a:lnTo>
                <a:lnTo>
                  <a:pt x="2166064" y="565034"/>
                </a:lnTo>
                <a:lnTo>
                  <a:pt x="2127523" y="578226"/>
                </a:lnTo>
                <a:lnTo>
                  <a:pt x="2086164" y="588751"/>
                </a:lnTo>
                <a:lnTo>
                  <a:pt x="2042512" y="596495"/>
                </a:lnTo>
                <a:lnTo>
                  <a:pt x="1997091" y="601343"/>
                </a:lnTo>
                <a:lnTo>
                  <a:pt x="1990326" y="633030"/>
                </a:lnTo>
                <a:lnTo>
                  <a:pt x="1943015" y="689108"/>
                </a:lnTo>
                <a:lnTo>
                  <a:pt x="1904972" y="712242"/>
                </a:lnTo>
                <a:lnTo>
                  <a:pt x="1859003" y="731271"/>
                </a:lnTo>
                <a:lnTo>
                  <a:pt x="1806360" y="745565"/>
                </a:lnTo>
                <a:lnTo>
                  <a:pt x="1748294" y="754496"/>
                </a:lnTo>
                <a:lnTo>
                  <a:pt x="1686055" y="757439"/>
                </a:lnTo>
                <a:lnTo>
                  <a:pt x="1643682" y="755769"/>
                </a:lnTo>
                <a:lnTo>
                  <a:pt x="1602350" y="751178"/>
                </a:lnTo>
                <a:lnTo>
                  <a:pt x="1562636" y="743748"/>
                </a:lnTo>
                <a:lnTo>
                  <a:pt x="1525121" y="733563"/>
                </a:lnTo>
                <a:lnTo>
                  <a:pt x="1503683" y="761480"/>
                </a:lnTo>
                <a:lnTo>
                  <a:pt x="1474564" y="786602"/>
                </a:lnTo>
                <a:lnTo>
                  <a:pt x="1438689" y="808675"/>
                </a:lnTo>
                <a:lnTo>
                  <a:pt x="1396982" y="827447"/>
                </a:lnTo>
                <a:lnTo>
                  <a:pt x="1350369" y="842664"/>
                </a:lnTo>
                <a:lnTo>
                  <a:pt x="1299773" y="854072"/>
                </a:lnTo>
                <a:lnTo>
                  <a:pt x="1246120" y="861420"/>
                </a:lnTo>
                <a:lnTo>
                  <a:pt x="1190334" y="864453"/>
                </a:lnTo>
                <a:lnTo>
                  <a:pt x="1133340" y="862918"/>
                </a:lnTo>
                <a:lnTo>
                  <a:pt x="1076062" y="856562"/>
                </a:lnTo>
                <a:lnTo>
                  <a:pt x="1018443" y="844778"/>
                </a:lnTo>
                <a:lnTo>
                  <a:pt x="965994" y="828241"/>
                </a:lnTo>
                <a:lnTo>
                  <a:pt x="919817" y="807370"/>
                </a:lnTo>
                <a:lnTo>
                  <a:pt x="881015" y="782585"/>
                </a:lnTo>
                <a:lnTo>
                  <a:pt x="831187" y="795678"/>
                </a:lnTo>
                <a:lnTo>
                  <a:pt x="779613" y="805013"/>
                </a:lnTo>
                <a:lnTo>
                  <a:pt x="726966" y="810674"/>
                </a:lnTo>
                <a:lnTo>
                  <a:pt x="673918" y="812749"/>
                </a:lnTo>
                <a:lnTo>
                  <a:pt x="621144" y="811321"/>
                </a:lnTo>
                <a:lnTo>
                  <a:pt x="569316" y="806478"/>
                </a:lnTo>
                <a:lnTo>
                  <a:pt x="519108" y="798305"/>
                </a:lnTo>
                <a:lnTo>
                  <a:pt x="471193" y="786888"/>
                </a:lnTo>
                <a:lnTo>
                  <a:pt x="426244" y="772314"/>
                </a:lnTo>
                <a:lnTo>
                  <a:pt x="384935" y="754667"/>
                </a:lnTo>
                <a:lnTo>
                  <a:pt x="347939" y="734033"/>
                </a:lnTo>
                <a:lnTo>
                  <a:pt x="315928" y="710499"/>
                </a:lnTo>
                <a:lnTo>
                  <a:pt x="311585" y="706702"/>
                </a:lnTo>
                <a:lnTo>
                  <a:pt x="249211" y="706170"/>
                </a:lnTo>
                <a:lnTo>
                  <a:pt x="191302" y="697612"/>
                </a:lnTo>
                <a:lnTo>
                  <a:pt x="140316" y="682020"/>
                </a:lnTo>
                <a:lnTo>
                  <a:pt x="98713" y="660382"/>
                </a:lnTo>
                <a:lnTo>
                  <a:pt x="68953" y="633689"/>
                </a:lnTo>
                <a:lnTo>
                  <a:pt x="53112" y="577112"/>
                </a:lnTo>
                <a:lnTo>
                  <a:pt x="63554" y="552146"/>
                </a:lnTo>
                <a:lnTo>
                  <a:pt x="84264" y="528900"/>
                </a:lnTo>
                <a:lnTo>
                  <a:pt x="114684" y="508239"/>
                </a:lnTo>
                <a:lnTo>
                  <a:pt x="65702" y="488596"/>
                </a:lnTo>
                <a:lnTo>
                  <a:pt x="29733" y="463896"/>
                </a:lnTo>
                <a:lnTo>
                  <a:pt x="7569" y="435689"/>
                </a:lnTo>
                <a:lnTo>
                  <a:pt x="0" y="405525"/>
                </a:lnTo>
                <a:lnTo>
                  <a:pt x="7814" y="374955"/>
                </a:lnTo>
                <a:lnTo>
                  <a:pt x="64756" y="323190"/>
                </a:lnTo>
                <a:lnTo>
                  <a:pt x="106367" y="305630"/>
                </a:lnTo>
                <a:lnTo>
                  <a:pt x="154753" y="293470"/>
                </a:lnTo>
                <a:lnTo>
                  <a:pt x="208029" y="287335"/>
                </a:lnTo>
                <a:lnTo>
                  <a:pt x="209972" y="284643"/>
                </a:lnTo>
                <a:close/>
              </a:path>
            </a:pathLst>
          </a:custGeom>
          <a:ln w="9143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8616" y="2633958"/>
            <a:ext cx="201775" cy="3098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55761" y="2280079"/>
            <a:ext cx="135255" cy="16510"/>
          </a:xfrm>
          <a:custGeom>
            <a:avLst/>
            <a:gdLst/>
            <a:ahLst/>
            <a:cxnLst/>
            <a:rect l="l" t="t" r="r" b="b"/>
            <a:pathLst>
              <a:path w="135254" h="16510">
                <a:moveTo>
                  <a:pt x="135115" y="15938"/>
                </a:moveTo>
                <a:lnTo>
                  <a:pt x="99849" y="15964"/>
                </a:lnTo>
                <a:lnTo>
                  <a:pt x="65181" y="13269"/>
                </a:lnTo>
                <a:lnTo>
                  <a:pt x="31700" y="7924"/>
                </a:lnTo>
                <a:lnTo>
                  <a:pt x="0" y="0"/>
                </a:lnTo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0973" y="2470477"/>
            <a:ext cx="59690" cy="8255"/>
          </a:xfrm>
          <a:custGeom>
            <a:avLst/>
            <a:gdLst/>
            <a:ahLst/>
            <a:cxnLst/>
            <a:rect l="l" t="t" r="r" b="b"/>
            <a:pathLst>
              <a:path w="59689" h="8255">
                <a:moveTo>
                  <a:pt x="59118" y="0"/>
                </a:moveTo>
                <a:lnTo>
                  <a:pt x="44734" y="2651"/>
                </a:lnTo>
                <a:lnTo>
                  <a:pt x="30054" y="4811"/>
                </a:lnTo>
                <a:lnTo>
                  <a:pt x="15127" y="6474"/>
                </a:lnTo>
                <a:lnTo>
                  <a:pt x="0" y="7632"/>
                </a:lnTo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83864" y="2519499"/>
            <a:ext cx="36195" cy="34925"/>
          </a:xfrm>
          <a:custGeom>
            <a:avLst/>
            <a:gdLst/>
            <a:ahLst/>
            <a:cxnLst/>
            <a:rect l="l" t="t" r="r" b="b"/>
            <a:pathLst>
              <a:path w="36195" h="34925">
                <a:moveTo>
                  <a:pt x="35623" y="34810"/>
                </a:moveTo>
                <a:lnTo>
                  <a:pt x="25365" y="26483"/>
                </a:lnTo>
                <a:lnTo>
                  <a:pt x="15997" y="17895"/>
                </a:lnTo>
                <a:lnTo>
                  <a:pt x="7536" y="9062"/>
                </a:lnTo>
                <a:lnTo>
                  <a:pt x="0" y="0"/>
                </a:lnTo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3963" y="2467518"/>
            <a:ext cx="14604" cy="38735"/>
          </a:xfrm>
          <a:custGeom>
            <a:avLst/>
            <a:gdLst/>
            <a:ahLst/>
            <a:cxnLst/>
            <a:rect l="l" t="t" r="r" b="b"/>
            <a:pathLst>
              <a:path w="14604" h="38735">
                <a:moveTo>
                  <a:pt x="14223" y="0"/>
                </a:moveTo>
                <a:lnTo>
                  <a:pt x="12151" y="9683"/>
                </a:lnTo>
                <a:lnTo>
                  <a:pt x="9083" y="19289"/>
                </a:lnTo>
                <a:lnTo>
                  <a:pt x="5029" y="28798"/>
                </a:lnTo>
                <a:lnTo>
                  <a:pt x="0" y="38188"/>
                </a:lnTo>
              </a:path>
            </a:pathLst>
          </a:custGeom>
          <a:ln w="9143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60990" y="2231552"/>
            <a:ext cx="173990" cy="142875"/>
          </a:xfrm>
          <a:custGeom>
            <a:avLst/>
            <a:gdLst/>
            <a:ahLst/>
            <a:cxnLst/>
            <a:rect l="l" t="t" r="r" b="b"/>
            <a:pathLst>
              <a:path w="173990" h="142875">
                <a:moveTo>
                  <a:pt x="0" y="0"/>
                </a:moveTo>
                <a:lnTo>
                  <a:pt x="59186" y="19218"/>
                </a:lnTo>
                <a:lnTo>
                  <a:pt x="107512" y="44245"/>
                </a:lnTo>
                <a:lnTo>
                  <a:pt x="143588" y="73934"/>
                </a:lnTo>
                <a:lnTo>
                  <a:pt x="166024" y="107142"/>
                </a:lnTo>
                <a:lnTo>
                  <a:pt x="173431" y="142722"/>
                </a:lnTo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92828" y="2079533"/>
            <a:ext cx="77470" cy="53975"/>
          </a:xfrm>
          <a:custGeom>
            <a:avLst/>
            <a:gdLst/>
            <a:ahLst/>
            <a:cxnLst/>
            <a:rect l="l" t="t" r="r" b="b"/>
            <a:pathLst>
              <a:path w="77470" h="53975">
                <a:moveTo>
                  <a:pt x="77228" y="0"/>
                </a:moveTo>
                <a:lnTo>
                  <a:pt x="62566" y="15027"/>
                </a:lnTo>
                <a:lnTo>
                  <a:pt x="44677" y="29044"/>
                </a:lnTo>
                <a:lnTo>
                  <a:pt x="23755" y="41919"/>
                </a:lnTo>
                <a:lnTo>
                  <a:pt x="0" y="53517"/>
                </a:lnTo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84751" y="1880943"/>
            <a:ext cx="4445" cy="25400"/>
          </a:xfrm>
          <a:custGeom>
            <a:avLst/>
            <a:gdLst/>
            <a:ahLst/>
            <a:cxnLst/>
            <a:rect l="l" t="t" r="r" b="b"/>
            <a:pathLst>
              <a:path w="4445" h="25400">
                <a:moveTo>
                  <a:pt x="0" y="0"/>
                </a:moveTo>
                <a:lnTo>
                  <a:pt x="1913" y="6277"/>
                </a:lnTo>
                <a:lnTo>
                  <a:pt x="3233" y="12588"/>
                </a:lnTo>
                <a:lnTo>
                  <a:pt x="3955" y="18923"/>
                </a:lnTo>
                <a:lnTo>
                  <a:pt x="4076" y="25272"/>
                </a:lnTo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91572" y="1819221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0" y="32245"/>
                </a:moveTo>
                <a:lnTo>
                  <a:pt x="8149" y="23651"/>
                </a:lnTo>
                <a:lnTo>
                  <a:pt x="17484" y="15393"/>
                </a:lnTo>
                <a:lnTo>
                  <a:pt x="27967" y="7501"/>
                </a:lnTo>
                <a:lnTo>
                  <a:pt x="39560" y="0"/>
                </a:lnTo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21558" y="1839020"/>
            <a:ext cx="19685" cy="27940"/>
          </a:xfrm>
          <a:custGeom>
            <a:avLst/>
            <a:gdLst/>
            <a:ahLst/>
            <a:cxnLst/>
            <a:rect l="l" t="t" r="r" b="b"/>
            <a:pathLst>
              <a:path w="19684" h="27939">
                <a:moveTo>
                  <a:pt x="0" y="27800"/>
                </a:moveTo>
                <a:lnTo>
                  <a:pt x="3512" y="20631"/>
                </a:lnTo>
                <a:lnTo>
                  <a:pt x="7885" y="13595"/>
                </a:lnTo>
                <a:lnTo>
                  <a:pt x="13103" y="6711"/>
                </a:lnTo>
                <a:lnTo>
                  <a:pt x="19151" y="0"/>
                </a:lnTo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7306" y="1876269"/>
            <a:ext cx="69850" cy="27305"/>
          </a:xfrm>
          <a:custGeom>
            <a:avLst/>
            <a:gdLst/>
            <a:ahLst/>
            <a:cxnLst/>
            <a:rect l="l" t="t" r="r" b="b"/>
            <a:pathLst>
              <a:path w="69850" h="27305">
                <a:moveTo>
                  <a:pt x="0" y="0"/>
                </a:moveTo>
                <a:lnTo>
                  <a:pt x="18516" y="5923"/>
                </a:lnTo>
                <a:lnTo>
                  <a:pt x="36275" y="12404"/>
                </a:lnTo>
                <a:lnTo>
                  <a:pt x="53233" y="19423"/>
                </a:lnTo>
                <a:lnTo>
                  <a:pt x="69341" y="26962"/>
                </a:lnTo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48585" y="2059861"/>
            <a:ext cx="12700" cy="28575"/>
          </a:xfrm>
          <a:custGeom>
            <a:avLst/>
            <a:gdLst/>
            <a:ahLst/>
            <a:cxnLst/>
            <a:rect l="l" t="t" r="r" b="b"/>
            <a:pathLst>
              <a:path w="12700" h="28575">
                <a:moveTo>
                  <a:pt x="12103" y="28371"/>
                </a:moveTo>
                <a:lnTo>
                  <a:pt x="8252" y="21372"/>
                </a:lnTo>
                <a:lnTo>
                  <a:pt x="4951" y="14304"/>
                </a:lnTo>
                <a:lnTo>
                  <a:pt x="2200" y="7178"/>
                </a:lnTo>
                <a:lnTo>
                  <a:pt x="0" y="0"/>
                </a:lnTo>
              </a:path>
            </a:pathLst>
          </a:custGeom>
          <a:ln w="9144">
            <a:solidFill>
              <a:srgbClr val="E68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24118" y="1850577"/>
            <a:ext cx="11722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5"/>
              </a:spcBef>
            </a:pPr>
            <a:r>
              <a:rPr sz="2000" spc="-15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’</a:t>
            </a:r>
            <a:r>
              <a:rPr sz="2000" spc="-5" dirty="0">
                <a:latin typeface="Calibri"/>
                <a:cs typeface="Calibri"/>
              </a:rPr>
              <a:t>Hos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20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  </a:t>
            </a:r>
            <a:r>
              <a:rPr sz="2000" spc="-5" dirty="0">
                <a:latin typeface="Calibri"/>
                <a:cs typeface="Calibri"/>
              </a:rPr>
              <a:t>rule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63792" y="3094008"/>
            <a:ext cx="6342173" cy="8268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3896" y="5085424"/>
            <a:ext cx="6374746" cy="7055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848" y="384047"/>
            <a:ext cx="77647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9818" y="532767"/>
            <a:ext cx="696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Asymptotic Growth</a:t>
            </a:r>
            <a:r>
              <a:rPr spc="-40" dirty="0"/>
              <a:t> </a:t>
            </a:r>
            <a:r>
              <a:rPr dirty="0"/>
              <a:t>Rate</a:t>
            </a:r>
          </a:p>
        </p:txBody>
      </p:sp>
      <p:sp>
        <p:nvSpPr>
          <p:cNvPr id="4" name="object 4"/>
          <p:cNvSpPr/>
          <p:nvPr/>
        </p:nvSpPr>
        <p:spPr>
          <a:xfrm>
            <a:off x="1926335" y="2289048"/>
            <a:ext cx="5280660" cy="3299460"/>
          </a:xfrm>
          <a:custGeom>
            <a:avLst/>
            <a:gdLst/>
            <a:ahLst/>
            <a:cxnLst/>
            <a:rect l="l" t="t" r="r" b="b"/>
            <a:pathLst>
              <a:path w="5280659" h="3299460">
                <a:moveTo>
                  <a:pt x="4409325" y="0"/>
                </a:moveTo>
                <a:lnTo>
                  <a:pt x="4455795" y="412432"/>
                </a:lnTo>
                <a:lnTo>
                  <a:pt x="4269467" y="449657"/>
                </a:lnTo>
                <a:lnTo>
                  <a:pt x="4086874" y="488977"/>
                </a:lnTo>
                <a:lnTo>
                  <a:pt x="3908013" y="530391"/>
                </a:lnTo>
                <a:lnTo>
                  <a:pt x="3732887" y="573900"/>
                </a:lnTo>
                <a:lnTo>
                  <a:pt x="3561493" y="619504"/>
                </a:lnTo>
                <a:lnTo>
                  <a:pt x="3393834" y="667202"/>
                </a:lnTo>
                <a:lnTo>
                  <a:pt x="3229907" y="716994"/>
                </a:lnTo>
                <a:lnTo>
                  <a:pt x="3122697" y="751353"/>
                </a:lnTo>
                <a:lnTo>
                  <a:pt x="3017146" y="786642"/>
                </a:lnTo>
                <a:lnTo>
                  <a:pt x="2913255" y="822863"/>
                </a:lnTo>
                <a:lnTo>
                  <a:pt x="2811023" y="860014"/>
                </a:lnTo>
                <a:lnTo>
                  <a:pt x="2710450" y="898097"/>
                </a:lnTo>
                <a:lnTo>
                  <a:pt x="2611537" y="937110"/>
                </a:lnTo>
                <a:lnTo>
                  <a:pt x="2514283" y="977054"/>
                </a:lnTo>
                <a:lnTo>
                  <a:pt x="2418688" y="1017929"/>
                </a:lnTo>
                <a:lnTo>
                  <a:pt x="2324753" y="1059735"/>
                </a:lnTo>
                <a:lnTo>
                  <a:pt x="2232476" y="1102472"/>
                </a:lnTo>
                <a:lnTo>
                  <a:pt x="2141860" y="1146140"/>
                </a:lnTo>
                <a:lnTo>
                  <a:pt x="2052902" y="1190738"/>
                </a:lnTo>
                <a:lnTo>
                  <a:pt x="2009046" y="1213387"/>
                </a:lnTo>
                <a:lnTo>
                  <a:pt x="1965604" y="1236268"/>
                </a:lnTo>
                <a:lnTo>
                  <a:pt x="1922577" y="1259382"/>
                </a:lnTo>
                <a:lnTo>
                  <a:pt x="1879965" y="1282728"/>
                </a:lnTo>
                <a:lnTo>
                  <a:pt x="1837768" y="1306308"/>
                </a:lnTo>
                <a:lnTo>
                  <a:pt x="1795986" y="1330120"/>
                </a:lnTo>
                <a:lnTo>
                  <a:pt x="1754618" y="1354165"/>
                </a:lnTo>
                <a:lnTo>
                  <a:pt x="1713666" y="1378442"/>
                </a:lnTo>
                <a:lnTo>
                  <a:pt x="1673128" y="1402952"/>
                </a:lnTo>
                <a:lnTo>
                  <a:pt x="1633005" y="1427695"/>
                </a:lnTo>
                <a:lnTo>
                  <a:pt x="1593297" y="1452671"/>
                </a:lnTo>
                <a:lnTo>
                  <a:pt x="1554003" y="1477879"/>
                </a:lnTo>
                <a:lnTo>
                  <a:pt x="1515125" y="1503321"/>
                </a:lnTo>
                <a:lnTo>
                  <a:pt x="1476661" y="1528995"/>
                </a:lnTo>
                <a:lnTo>
                  <a:pt x="1438612" y="1554901"/>
                </a:lnTo>
                <a:lnTo>
                  <a:pt x="1400978" y="1581040"/>
                </a:lnTo>
                <a:lnTo>
                  <a:pt x="1363759" y="1607413"/>
                </a:lnTo>
                <a:lnTo>
                  <a:pt x="1326955" y="1634017"/>
                </a:lnTo>
                <a:lnTo>
                  <a:pt x="1290565" y="1660855"/>
                </a:lnTo>
                <a:lnTo>
                  <a:pt x="1254590" y="1687925"/>
                </a:lnTo>
                <a:lnTo>
                  <a:pt x="1219031" y="1715228"/>
                </a:lnTo>
                <a:lnTo>
                  <a:pt x="1183886" y="1742764"/>
                </a:lnTo>
                <a:lnTo>
                  <a:pt x="1149155" y="1770532"/>
                </a:lnTo>
                <a:lnTo>
                  <a:pt x="1114840" y="1798533"/>
                </a:lnTo>
                <a:lnTo>
                  <a:pt x="1080940" y="1826767"/>
                </a:lnTo>
                <a:lnTo>
                  <a:pt x="1047454" y="1855234"/>
                </a:lnTo>
                <a:lnTo>
                  <a:pt x="1014383" y="1883933"/>
                </a:lnTo>
                <a:lnTo>
                  <a:pt x="981727" y="1912865"/>
                </a:lnTo>
                <a:lnTo>
                  <a:pt x="949486" y="1942030"/>
                </a:lnTo>
                <a:lnTo>
                  <a:pt x="917659" y="1971428"/>
                </a:lnTo>
                <a:lnTo>
                  <a:pt x="886248" y="2001058"/>
                </a:lnTo>
                <a:lnTo>
                  <a:pt x="855251" y="2030921"/>
                </a:lnTo>
                <a:lnTo>
                  <a:pt x="824669" y="2061017"/>
                </a:lnTo>
                <a:lnTo>
                  <a:pt x="794502" y="2091345"/>
                </a:lnTo>
                <a:lnTo>
                  <a:pt x="764750" y="2121906"/>
                </a:lnTo>
                <a:lnTo>
                  <a:pt x="735413" y="2152700"/>
                </a:lnTo>
                <a:lnTo>
                  <a:pt x="706490" y="2183727"/>
                </a:lnTo>
                <a:lnTo>
                  <a:pt x="677982" y="2214986"/>
                </a:lnTo>
                <a:lnTo>
                  <a:pt x="649889" y="2246478"/>
                </a:lnTo>
                <a:lnTo>
                  <a:pt x="622211" y="2278203"/>
                </a:lnTo>
                <a:lnTo>
                  <a:pt x="594948" y="2310161"/>
                </a:lnTo>
                <a:lnTo>
                  <a:pt x="568100" y="2342351"/>
                </a:lnTo>
                <a:lnTo>
                  <a:pt x="541666" y="2374774"/>
                </a:lnTo>
                <a:lnTo>
                  <a:pt x="515647" y="2407430"/>
                </a:lnTo>
                <a:lnTo>
                  <a:pt x="490044" y="2440318"/>
                </a:lnTo>
                <a:lnTo>
                  <a:pt x="464855" y="2473439"/>
                </a:lnTo>
                <a:lnTo>
                  <a:pt x="440080" y="2506793"/>
                </a:lnTo>
                <a:lnTo>
                  <a:pt x="415721" y="2540380"/>
                </a:lnTo>
                <a:lnTo>
                  <a:pt x="391776" y="2574199"/>
                </a:lnTo>
                <a:lnTo>
                  <a:pt x="368247" y="2608251"/>
                </a:lnTo>
                <a:lnTo>
                  <a:pt x="345132" y="2642536"/>
                </a:lnTo>
                <a:lnTo>
                  <a:pt x="322432" y="2677054"/>
                </a:lnTo>
                <a:lnTo>
                  <a:pt x="300146" y="2711804"/>
                </a:lnTo>
                <a:lnTo>
                  <a:pt x="278276" y="2746787"/>
                </a:lnTo>
                <a:lnTo>
                  <a:pt x="256820" y="2782003"/>
                </a:lnTo>
                <a:lnTo>
                  <a:pt x="235780" y="2817451"/>
                </a:lnTo>
                <a:lnTo>
                  <a:pt x="215154" y="2853132"/>
                </a:lnTo>
                <a:lnTo>
                  <a:pt x="194943" y="2889046"/>
                </a:lnTo>
                <a:lnTo>
                  <a:pt x="175146" y="2925193"/>
                </a:lnTo>
                <a:lnTo>
                  <a:pt x="155765" y="2961572"/>
                </a:lnTo>
                <a:lnTo>
                  <a:pt x="136798" y="2998184"/>
                </a:lnTo>
                <a:lnTo>
                  <a:pt x="118247" y="3035029"/>
                </a:lnTo>
                <a:lnTo>
                  <a:pt x="100110" y="3072107"/>
                </a:lnTo>
                <a:lnTo>
                  <a:pt x="82388" y="3109417"/>
                </a:lnTo>
                <a:lnTo>
                  <a:pt x="65080" y="3146960"/>
                </a:lnTo>
                <a:lnTo>
                  <a:pt x="48188" y="3184736"/>
                </a:lnTo>
                <a:lnTo>
                  <a:pt x="31710" y="3222744"/>
                </a:lnTo>
                <a:lnTo>
                  <a:pt x="15647" y="3260986"/>
                </a:lnTo>
                <a:lnTo>
                  <a:pt x="0" y="3299460"/>
                </a:lnTo>
                <a:lnTo>
                  <a:pt x="25564" y="3265230"/>
                </a:lnTo>
                <a:lnTo>
                  <a:pt x="51481" y="3231280"/>
                </a:lnTo>
                <a:lnTo>
                  <a:pt x="77751" y="3197609"/>
                </a:lnTo>
                <a:lnTo>
                  <a:pt x="104374" y="3164219"/>
                </a:lnTo>
                <a:lnTo>
                  <a:pt x="131349" y="3131107"/>
                </a:lnTo>
                <a:lnTo>
                  <a:pt x="158678" y="3098276"/>
                </a:lnTo>
                <a:lnTo>
                  <a:pt x="186360" y="3065724"/>
                </a:lnTo>
                <a:lnTo>
                  <a:pt x="214394" y="3033452"/>
                </a:lnTo>
                <a:lnTo>
                  <a:pt x="242781" y="3001459"/>
                </a:lnTo>
                <a:lnTo>
                  <a:pt x="271522" y="2969746"/>
                </a:lnTo>
                <a:lnTo>
                  <a:pt x="300615" y="2938313"/>
                </a:lnTo>
                <a:lnTo>
                  <a:pt x="330061" y="2907159"/>
                </a:lnTo>
                <a:lnTo>
                  <a:pt x="359859" y="2876285"/>
                </a:lnTo>
                <a:lnTo>
                  <a:pt x="390011" y="2845691"/>
                </a:lnTo>
                <a:lnTo>
                  <a:pt x="420516" y="2815376"/>
                </a:lnTo>
                <a:lnTo>
                  <a:pt x="451373" y="2785341"/>
                </a:lnTo>
                <a:lnTo>
                  <a:pt x="482584" y="2755585"/>
                </a:lnTo>
                <a:lnTo>
                  <a:pt x="514147" y="2726109"/>
                </a:lnTo>
                <a:lnTo>
                  <a:pt x="546063" y="2696913"/>
                </a:lnTo>
                <a:lnTo>
                  <a:pt x="578332" y="2667997"/>
                </a:lnTo>
                <a:lnTo>
                  <a:pt x="610954" y="2639360"/>
                </a:lnTo>
                <a:lnTo>
                  <a:pt x="643929" y="2611002"/>
                </a:lnTo>
                <a:lnTo>
                  <a:pt x="677256" y="2582924"/>
                </a:lnTo>
                <a:lnTo>
                  <a:pt x="710937" y="2555126"/>
                </a:lnTo>
                <a:lnTo>
                  <a:pt x="744970" y="2527608"/>
                </a:lnTo>
                <a:lnTo>
                  <a:pt x="779357" y="2500369"/>
                </a:lnTo>
                <a:lnTo>
                  <a:pt x="814096" y="2473410"/>
                </a:lnTo>
                <a:lnTo>
                  <a:pt x="849188" y="2446730"/>
                </a:lnTo>
                <a:lnTo>
                  <a:pt x="884633" y="2420331"/>
                </a:lnTo>
                <a:lnTo>
                  <a:pt x="920431" y="2394210"/>
                </a:lnTo>
                <a:lnTo>
                  <a:pt x="956582" y="2368370"/>
                </a:lnTo>
                <a:lnTo>
                  <a:pt x="993085" y="2342809"/>
                </a:lnTo>
                <a:lnTo>
                  <a:pt x="1029942" y="2317527"/>
                </a:lnTo>
                <a:lnTo>
                  <a:pt x="1067151" y="2292526"/>
                </a:lnTo>
                <a:lnTo>
                  <a:pt x="1104713" y="2267803"/>
                </a:lnTo>
                <a:lnTo>
                  <a:pt x="1142629" y="2243361"/>
                </a:lnTo>
                <a:lnTo>
                  <a:pt x="1180897" y="2219198"/>
                </a:lnTo>
                <a:lnTo>
                  <a:pt x="1219518" y="2195315"/>
                </a:lnTo>
                <a:lnTo>
                  <a:pt x="1258491" y="2171711"/>
                </a:lnTo>
                <a:lnTo>
                  <a:pt x="1297818" y="2148387"/>
                </a:lnTo>
                <a:lnTo>
                  <a:pt x="1337498" y="2125343"/>
                </a:lnTo>
                <a:lnTo>
                  <a:pt x="1377530" y="2102579"/>
                </a:lnTo>
                <a:lnTo>
                  <a:pt x="1417916" y="2080094"/>
                </a:lnTo>
                <a:lnTo>
                  <a:pt x="1458654" y="2057888"/>
                </a:lnTo>
                <a:lnTo>
                  <a:pt x="1499745" y="2035962"/>
                </a:lnTo>
                <a:lnTo>
                  <a:pt x="1541189" y="2014316"/>
                </a:lnTo>
                <a:lnTo>
                  <a:pt x="1582986" y="1992950"/>
                </a:lnTo>
                <a:lnTo>
                  <a:pt x="1625136" y="1971863"/>
                </a:lnTo>
                <a:lnTo>
                  <a:pt x="1667638" y="1951056"/>
                </a:lnTo>
                <a:lnTo>
                  <a:pt x="1710494" y="1930528"/>
                </a:lnTo>
                <a:lnTo>
                  <a:pt x="1753702" y="1910280"/>
                </a:lnTo>
                <a:lnTo>
                  <a:pt x="1797264" y="1890312"/>
                </a:lnTo>
                <a:lnTo>
                  <a:pt x="1885445" y="1851214"/>
                </a:lnTo>
                <a:lnTo>
                  <a:pt x="1975038" y="1813235"/>
                </a:lnTo>
                <a:lnTo>
                  <a:pt x="2066043" y="1776374"/>
                </a:lnTo>
                <a:lnTo>
                  <a:pt x="2158459" y="1740632"/>
                </a:lnTo>
                <a:lnTo>
                  <a:pt x="2252286" y="1706009"/>
                </a:lnTo>
                <a:lnTo>
                  <a:pt x="2347525" y="1672504"/>
                </a:lnTo>
                <a:lnTo>
                  <a:pt x="2444176" y="1640117"/>
                </a:lnTo>
                <a:lnTo>
                  <a:pt x="2542238" y="1608849"/>
                </a:lnTo>
                <a:lnTo>
                  <a:pt x="2641712" y="1578700"/>
                </a:lnTo>
                <a:lnTo>
                  <a:pt x="2742597" y="1549669"/>
                </a:lnTo>
                <a:lnTo>
                  <a:pt x="2844894" y="1521757"/>
                </a:lnTo>
                <a:lnTo>
                  <a:pt x="2948602" y="1494963"/>
                </a:lnTo>
                <a:lnTo>
                  <a:pt x="3053722" y="1469288"/>
                </a:lnTo>
                <a:lnTo>
                  <a:pt x="3160254" y="1444731"/>
                </a:lnTo>
                <a:lnTo>
                  <a:pt x="3322698" y="1409993"/>
                </a:lnTo>
                <a:lnTo>
                  <a:pt x="3488318" y="1377772"/>
                </a:lnTo>
                <a:lnTo>
                  <a:pt x="3657113" y="1348068"/>
                </a:lnTo>
                <a:lnTo>
                  <a:pt x="3829085" y="1320880"/>
                </a:lnTo>
                <a:lnTo>
                  <a:pt x="4004233" y="1296209"/>
                </a:lnTo>
                <a:lnTo>
                  <a:pt x="4182557" y="1274055"/>
                </a:lnTo>
                <a:lnTo>
                  <a:pt x="4364057" y="1254418"/>
                </a:lnTo>
                <a:lnTo>
                  <a:pt x="4548733" y="1237297"/>
                </a:lnTo>
                <a:lnTo>
                  <a:pt x="4880810" y="1237297"/>
                </a:lnTo>
                <a:lnTo>
                  <a:pt x="5280660" y="659892"/>
                </a:lnTo>
                <a:lnTo>
                  <a:pt x="4409325" y="0"/>
                </a:lnTo>
                <a:close/>
              </a:path>
              <a:path w="5280659" h="3299460">
                <a:moveTo>
                  <a:pt x="4880810" y="1237297"/>
                </a:moveTo>
                <a:lnTo>
                  <a:pt x="4548733" y="1237297"/>
                </a:lnTo>
                <a:lnTo>
                  <a:pt x="4595202" y="1649730"/>
                </a:lnTo>
                <a:lnTo>
                  <a:pt x="4880810" y="1237297"/>
                </a:lnTo>
                <a:close/>
              </a:path>
            </a:pathLst>
          </a:custGeom>
          <a:solidFill>
            <a:srgbClr val="D6D8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2304" y="4728971"/>
            <a:ext cx="150875" cy="150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0672" y="4098035"/>
            <a:ext cx="219455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9446" y="360807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127254" y="0"/>
                </a:moveTo>
                <a:lnTo>
                  <a:pt x="77720" y="10000"/>
                </a:lnTo>
                <a:lnTo>
                  <a:pt x="37271" y="37271"/>
                </a:lnTo>
                <a:lnTo>
                  <a:pt x="10000" y="77720"/>
                </a:lnTo>
                <a:lnTo>
                  <a:pt x="0" y="127253"/>
                </a:lnTo>
                <a:lnTo>
                  <a:pt x="10000" y="176787"/>
                </a:lnTo>
                <a:lnTo>
                  <a:pt x="37271" y="217236"/>
                </a:lnTo>
                <a:lnTo>
                  <a:pt x="77720" y="244507"/>
                </a:lnTo>
                <a:lnTo>
                  <a:pt x="127254" y="254507"/>
                </a:lnTo>
                <a:lnTo>
                  <a:pt x="176787" y="244507"/>
                </a:lnTo>
                <a:lnTo>
                  <a:pt x="217236" y="217236"/>
                </a:lnTo>
                <a:lnTo>
                  <a:pt x="244507" y="176787"/>
                </a:lnTo>
                <a:lnTo>
                  <a:pt x="254508" y="127253"/>
                </a:lnTo>
                <a:lnTo>
                  <a:pt x="244507" y="77720"/>
                </a:lnTo>
                <a:lnTo>
                  <a:pt x="217236" y="37271"/>
                </a:lnTo>
                <a:lnTo>
                  <a:pt x="176787" y="10000"/>
                </a:lnTo>
                <a:lnTo>
                  <a:pt x="1272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9446" y="360807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0" y="127253"/>
                </a:moveTo>
                <a:lnTo>
                  <a:pt x="10000" y="77720"/>
                </a:lnTo>
                <a:lnTo>
                  <a:pt x="37271" y="37271"/>
                </a:lnTo>
                <a:lnTo>
                  <a:pt x="77720" y="10000"/>
                </a:lnTo>
                <a:lnTo>
                  <a:pt x="127254" y="0"/>
                </a:lnTo>
                <a:lnTo>
                  <a:pt x="176787" y="10000"/>
                </a:lnTo>
                <a:lnTo>
                  <a:pt x="217236" y="37271"/>
                </a:lnTo>
                <a:lnTo>
                  <a:pt x="244507" y="77720"/>
                </a:lnTo>
                <a:lnTo>
                  <a:pt x="254508" y="127253"/>
                </a:lnTo>
                <a:lnTo>
                  <a:pt x="244507" y="176787"/>
                </a:lnTo>
                <a:lnTo>
                  <a:pt x="217236" y="217236"/>
                </a:lnTo>
                <a:lnTo>
                  <a:pt x="176787" y="244507"/>
                </a:lnTo>
                <a:lnTo>
                  <a:pt x="127254" y="254507"/>
                </a:lnTo>
                <a:lnTo>
                  <a:pt x="77720" y="244507"/>
                </a:lnTo>
                <a:lnTo>
                  <a:pt x="37271" y="217236"/>
                </a:lnTo>
                <a:lnTo>
                  <a:pt x="10000" y="176787"/>
                </a:lnTo>
                <a:lnTo>
                  <a:pt x="0" y="127253"/>
                </a:lnTo>
                <a:close/>
              </a:path>
            </a:pathLst>
          </a:custGeom>
          <a:ln w="28956">
            <a:solidFill>
              <a:srgbClr val="6973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2426" y="3214877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163830" y="0"/>
                </a:moveTo>
                <a:lnTo>
                  <a:pt x="120279" y="5852"/>
                </a:lnTo>
                <a:lnTo>
                  <a:pt x="81144" y="22368"/>
                </a:lnTo>
                <a:lnTo>
                  <a:pt x="47986" y="47986"/>
                </a:lnTo>
                <a:lnTo>
                  <a:pt x="22368" y="81144"/>
                </a:lnTo>
                <a:lnTo>
                  <a:pt x="5852" y="120279"/>
                </a:lnTo>
                <a:lnTo>
                  <a:pt x="0" y="163829"/>
                </a:lnTo>
                <a:lnTo>
                  <a:pt x="5852" y="207380"/>
                </a:lnTo>
                <a:lnTo>
                  <a:pt x="22368" y="246515"/>
                </a:lnTo>
                <a:lnTo>
                  <a:pt x="47986" y="279673"/>
                </a:lnTo>
                <a:lnTo>
                  <a:pt x="81144" y="305291"/>
                </a:lnTo>
                <a:lnTo>
                  <a:pt x="120279" y="321807"/>
                </a:lnTo>
                <a:lnTo>
                  <a:pt x="163830" y="327659"/>
                </a:lnTo>
                <a:lnTo>
                  <a:pt x="207380" y="321807"/>
                </a:lnTo>
                <a:lnTo>
                  <a:pt x="246515" y="305291"/>
                </a:lnTo>
                <a:lnTo>
                  <a:pt x="279673" y="279673"/>
                </a:lnTo>
                <a:lnTo>
                  <a:pt x="305291" y="246515"/>
                </a:lnTo>
                <a:lnTo>
                  <a:pt x="321807" y="207380"/>
                </a:lnTo>
                <a:lnTo>
                  <a:pt x="327660" y="163829"/>
                </a:lnTo>
                <a:lnTo>
                  <a:pt x="321807" y="120279"/>
                </a:lnTo>
                <a:lnTo>
                  <a:pt x="305291" y="81144"/>
                </a:lnTo>
                <a:lnTo>
                  <a:pt x="279673" y="47986"/>
                </a:lnTo>
                <a:lnTo>
                  <a:pt x="246515" y="22368"/>
                </a:lnTo>
                <a:lnTo>
                  <a:pt x="207380" y="5852"/>
                </a:lnTo>
                <a:lnTo>
                  <a:pt x="163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2426" y="3214877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163829"/>
                </a:moveTo>
                <a:lnTo>
                  <a:pt x="5852" y="120279"/>
                </a:lnTo>
                <a:lnTo>
                  <a:pt x="22368" y="81144"/>
                </a:lnTo>
                <a:lnTo>
                  <a:pt x="47986" y="47986"/>
                </a:lnTo>
                <a:lnTo>
                  <a:pt x="81144" y="22368"/>
                </a:lnTo>
                <a:lnTo>
                  <a:pt x="120279" y="5852"/>
                </a:lnTo>
                <a:lnTo>
                  <a:pt x="163830" y="0"/>
                </a:lnTo>
                <a:lnTo>
                  <a:pt x="207380" y="5852"/>
                </a:lnTo>
                <a:lnTo>
                  <a:pt x="246515" y="22368"/>
                </a:lnTo>
                <a:lnTo>
                  <a:pt x="279673" y="47986"/>
                </a:lnTo>
                <a:lnTo>
                  <a:pt x="305291" y="81144"/>
                </a:lnTo>
                <a:lnTo>
                  <a:pt x="321807" y="120279"/>
                </a:lnTo>
                <a:lnTo>
                  <a:pt x="327660" y="163829"/>
                </a:lnTo>
                <a:lnTo>
                  <a:pt x="321807" y="207380"/>
                </a:lnTo>
                <a:lnTo>
                  <a:pt x="305291" y="246515"/>
                </a:lnTo>
                <a:lnTo>
                  <a:pt x="279673" y="279673"/>
                </a:lnTo>
                <a:lnTo>
                  <a:pt x="246515" y="305291"/>
                </a:lnTo>
                <a:lnTo>
                  <a:pt x="207380" y="321807"/>
                </a:lnTo>
                <a:lnTo>
                  <a:pt x="163830" y="327659"/>
                </a:lnTo>
                <a:lnTo>
                  <a:pt x="120279" y="321807"/>
                </a:lnTo>
                <a:lnTo>
                  <a:pt x="81144" y="305291"/>
                </a:lnTo>
                <a:lnTo>
                  <a:pt x="47986" y="279673"/>
                </a:lnTo>
                <a:lnTo>
                  <a:pt x="22368" y="246515"/>
                </a:lnTo>
                <a:lnTo>
                  <a:pt x="5852" y="207380"/>
                </a:lnTo>
                <a:lnTo>
                  <a:pt x="0" y="163829"/>
                </a:lnTo>
                <a:close/>
              </a:path>
            </a:pathLst>
          </a:custGeom>
          <a:ln w="28956">
            <a:solidFill>
              <a:srgbClr val="6973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2838" y="2952750"/>
            <a:ext cx="417830" cy="416559"/>
          </a:xfrm>
          <a:custGeom>
            <a:avLst/>
            <a:gdLst/>
            <a:ahLst/>
            <a:cxnLst/>
            <a:rect l="l" t="t" r="r" b="b"/>
            <a:pathLst>
              <a:path w="417829" h="416560">
                <a:moveTo>
                  <a:pt x="208788" y="0"/>
                </a:moveTo>
                <a:lnTo>
                  <a:pt x="160913" y="5494"/>
                </a:lnTo>
                <a:lnTo>
                  <a:pt x="116965" y="21144"/>
                </a:lnTo>
                <a:lnTo>
                  <a:pt x="78199" y="45702"/>
                </a:lnTo>
                <a:lnTo>
                  <a:pt x="45866" y="77918"/>
                </a:lnTo>
                <a:lnTo>
                  <a:pt x="21220" y="116543"/>
                </a:lnTo>
                <a:lnTo>
                  <a:pt x="5513" y="160329"/>
                </a:lnTo>
                <a:lnTo>
                  <a:pt x="0" y="208025"/>
                </a:lnTo>
                <a:lnTo>
                  <a:pt x="5513" y="255722"/>
                </a:lnTo>
                <a:lnTo>
                  <a:pt x="21220" y="299508"/>
                </a:lnTo>
                <a:lnTo>
                  <a:pt x="45866" y="338133"/>
                </a:lnTo>
                <a:lnTo>
                  <a:pt x="78199" y="370349"/>
                </a:lnTo>
                <a:lnTo>
                  <a:pt x="116965" y="394907"/>
                </a:lnTo>
                <a:lnTo>
                  <a:pt x="160913" y="410557"/>
                </a:lnTo>
                <a:lnTo>
                  <a:pt x="208788" y="416051"/>
                </a:lnTo>
                <a:lnTo>
                  <a:pt x="256662" y="410557"/>
                </a:lnTo>
                <a:lnTo>
                  <a:pt x="300610" y="394907"/>
                </a:lnTo>
                <a:lnTo>
                  <a:pt x="339376" y="370349"/>
                </a:lnTo>
                <a:lnTo>
                  <a:pt x="371709" y="338133"/>
                </a:lnTo>
                <a:lnTo>
                  <a:pt x="396355" y="299508"/>
                </a:lnTo>
                <a:lnTo>
                  <a:pt x="412062" y="255722"/>
                </a:lnTo>
                <a:lnTo>
                  <a:pt x="417576" y="208025"/>
                </a:lnTo>
                <a:lnTo>
                  <a:pt x="412062" y="160329"/>
                </a:lnTo>
                <a:lnTo>
                  <a:pt x="396355" y="116543"/>
                </a:lnTo>
                <a:lnTo>
                  <a:pt x="371709" y="77918"/>
                </a:lnTo>
                <a:lnTo>
                  <a:pt x="339376" y="45702"/>
                </a:lnTo>
                <a:lnTo>
                  <a:pt x="300610" y="21144"/>
                </a:lnTo>
                <a:lnTo>
                  <a:pt x="256662" y="5494"/>
                </a:lnTo>
                <a:lnTo>
                  <a:pt x="2087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2838" y="2952750"/>
            <a:ext cx="417830" cy="416559"/>
          </a:xfrm>
          <a:custGeom>
            <a:avLst/>
            <a:gdLst/>
            <a:ahLst/>
            <a:cxnLst/>
            <a:rect l="l" t="t" r="r" b="b"/>
            <a:pathLst>
              <a:path w="417829" h="416560">
                <a:moveTo>
                  <a:pt x="0" y="208025"/>
                </a:moveTo>
                <a:lnTo>
                  <a:pt x="5513" y="160329"/>
                </a:lnTo>
                <a:lnTo>
                  <a:pt x="21220" y="116543"/>
                </a:lnTo>
                <a:lnTo>
                  <a:pt x="45866" y="77918"/>
                </a:lnTo>
                <a:lnTo>
                  <a:pt x="78199" y="45702"/>
                </a:lnTo>
                <a:lnTo>
                  <a:pt x="116965" y="21144"/>
                </a:lnTo>
                <a:lnTo>
                  <a:pt x="160913" y="5494"/>
                </a:lnTo>
                <a:lnTo>
                  <a:pt x="208788" y="0"/>
                </a:lnTo>
                <a:lnTo>
                  <a:pt x="256662" y="5494"/>
                </a:lnTo>
                <a:lnTo>
                  <a:pt x="300610" y="21144"/>
                </a:lnTo>
                <a:lnTo>
                  <a:pt x="339376" y="45702"/>
                </a:lnTo>
                <a:lnTo>
                  <a:pt x="371709" y="77918"/>
                </a:lnTo>
                <a:lnTo>
                  <a:pt x="396355" y="116543"/>
                </a:lnTo>
                <a:lnTo>
                  <a:pt x="412062" y="160329"/>
                </a:lnTo>
                <a:lnTo>
                  <a:pt x="417576" y="208025"/>
                </a:lnTo>
                <a:lnTo>
                  <a:pt x="412062" y="255722"/>
                </a:lnTo>
                <a:lnTo>
                  <a:pt x="396355" y="299508"/>
                </a:lnTo>
                <a:lnTo>
                  <a:pt x="371709" y="338133"/>
                </a:lnTo>
                <a:lnTo>
                  <a:pt x="339376" y="370349"/>
                </a:lnTo>
                <a:lnTo>
                  <a:pt x="300610" y="394907"/>
                </a:lnTo>
                <a:lnTo>
                  <a:pt x="256662" y="410557"/>
                </a:lnTo>
                <a:lnTo>
                  <a:pt x="208788" y="416051"/>
                </a:lnTo>
                <a:lnTo>
                  <a:pt x="160913" y="410557"/>
                </a:lnTo>
                <a:lnTo>
                  <a:pt x="116965" y="394907"/>
                </a:lnTo>
                <a:lnTo>
                  <a:pt x="78199" y="370349"/>
                </a:lnTo>
                <a:lnTo>
                  <a:pt x="45866" y="338133"/>
                </a:lnTo>
                <a:lnTo>
                  <a:pt x="21220" y="299508"/>
                </a:lnTo>
                <a:lnTo>
                  <a:pt x="5513" y="255722"/>
                </a:lnTo>
                <a:lnTo>
                  <a:pt x="0" y="208025"/>
                </a:lnTo>
                <a:close/>
              </a:path>
            </a:pathLst>
          </a:custGeom>
          <a:ln w="28955">
            <a:solidFill>
              <a:srgbClr val="6973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59042" y="2759255"/>
            <a:ext cx="4315460" cy="237172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708910">
              <a:lnSpc>
                <a:spcPct val="100000"/>
              </a:lnSpc>
              <a:spcBef>
                <a:spcPts val="1030"/>
              </a:spcBef>
              <a:tabLst>
                <a:tab pos="3812540" algn="l"/>
              </a:tabLst>
            </a:pPr>
            <a:r>
              <a:rPr sz="6750" spc="-7" baseline="-37654" dirty="0">
                <a:latin typeface="Calibri"/>
                <a:cs typeface="Calibri"/>
              </a:rPr>
              <a:t>n</a:t>
            </a:r>
            <a:r>
              <a:rPr sz="4500" baseline="-31481" dirty="0">
                <a:latin typeface="Calibri"/>
                <a:cs typeface="Calibri"/>
              </a:rPr>
              <a:t>k	</a:t>
            </a:r>
            <a:r>
              <a:rPr sz="6750" spc="-7" baseline="-16666" dirty="0">
                <a:latin typeface="Calibri"/>
                <a:cs typeface="Calibri"/>
              </a:rPr>
              <a:t>2</a:t>
            </a:r>
            <a:r>
              <a:rPr sz="3000" dirty="0">
                <a:latin typeface="Calibri"/>
                <a:cs typeface="Calibri"/>
              </a:rPr>
              <a:t>n</a:t>
            </a:r>
            <a:endParaRPr sz="3000">
              <a:latin typeface="Calibri"/>
              <a:cs typeface="Calibri"/>
            </a:endParaRPr>
          </a:p>
          <a:p>
            <a:pPr marR="137795" algn="ctr">
              <a:lnSpc>
                <a:spcPct val="100000"/>
              </a:lnSpc>
              <a:spcBef>
                <a:spcPts val="625"/>
              </a:spcBef>
            </a:pPr>
            <a:r>
              <a:rPr sz="3000" spc="-5" dirty="0">
                <a:latin typeface="Calibri"/>
                <a:cs typeface="Calibri"/>
              </a:rPr>
              <a:t>nlogn</a:t>
            </a:r>
            <a:endParaRPr sz="3000">
              <a:latin typeface="Calibri"/>
              <a:cs typeface="Calibri"/>
            </a:endParaRPr>
          </a:p>
          <a:p>
            <a:pPr marL="740410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dirty="0">
                <a:latin typeface="Calibri"/>
                <a:cs typeface="Calibri"/>
              </a:rPr>
              <a:t> 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2872" y="384047"/>
            <a:ext cx="585520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3810" y="532767"/>
            <a:ext cx="505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Asymptotic</a:t>
            </a:r>
            <a:r>
              <a:rPr spc="-55" dirty="0"/>
              <a:t> </a:t>
            </a:r>
            <a:r>
              <a:rPr spc="-5" dirty="0"/>
              <a:t>Order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18487"/>
            <a:ext cx="6019800" cy="177546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  <a:tab pos="236220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Logarithm	</a:t>
            </a:r>
            <a:r>
              <a:rPr sz="3000" b="1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sz="3000" b="1" i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3000" b="1" i="1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sz="3000">
              <a:latin typeface="Palatino Linotype"/>
              <a:cs typeface="Palatino Linotype"/>
            </a:endParaRPr>
          </a:p>
          <a:p>
            <a:pPr marL="2061845">
              <a:lnSpc>
                <a:spcPct val="100000"/>
              </a:lnSpc>
              <a:spcBef>
                <a:spcPts val="690"/>
              </a:spcBef>
            </a:pPr>
            <a:r>
              <a:rPr sz="28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sz="2800" b="1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sz="2800" b="1" spc="-5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sz="2800" b="1" spc="-10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800" b="1" i="1" spc="-10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925" b="1" i="1" spc="-15" baseline="24216" dirty="0">
                <a:solidFill>
                  <a:srgbClr val="3E3E3E"/>
                </a:solidFill>
                <a:latin typeface="Symbol"/>
                <a:cs typeface="Symbol"/>
              </a:rPr>
              <a:t></a:t>
            </a:r>
            <a:r>
              <a:rPr sz="2800" b="1" spc="-10" dirty="0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sz="28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sz="28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any</a:t>
            </a:r>
            <a:r>
              <a:rPr sz="2800" b="1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dirty="0">
                <a:solidFill>
                  <a:srgbClr val="3E3E3E"/>
                </a:solidFill>
                <a:latin typeface="Symbol"/>
                <a:cs typeface="Symbol"/>
              </a:rPr>
              <a:t></a:t>
            </a:r>
            <a:r>
              <a:rPr sz="2800" b="1" dirty="0">
                <a:solidFill>
                  <a:srgbClr val="3E3E3E"/>
                </a:solidFill>
                <a:latin typeface="Palatino Linotype"/>
                <a:cs typeface="Palatino Linotype"/>
              </a:rPr>
              <a:t>&gt;0</a:t>
            </a:r>
            <a:endParaRPr sz="28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780"/>
              </a:spcBef>
              <a:buFont typeface="Arial"/>
              <a:buChar char="•"/>
              <a:tabLst>
                <a:tab pos="354965" algn="l"/>
                <a:tab pos="355600" algn="l"/>
                <a:tab pos="1630680" algn="l"/>
              </a:tabLst>
            </a:pPr>
            <a:r>
              <a:rPr sz="30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Power	</a:t>
            </a:r>
            <a:r>
              <a:rPr sz="2800" b="1" i="1" spc="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775" b="1" i="1" spc="7" baseline="25525" dirty="0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endParaRPr sz="2775" baseline="25525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4800" y="3578120"/>
            <a:ext cx="368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b="1" i="1" baseline="-1686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1850" b="1" spc="10" dirty="0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endParaRPr sz="18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6008" y="3684801"/>
            <a:ext cx="3040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sz="2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sz="28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sz="2800" b="1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sz="2775" b="1" i="1" spc="-7" baseline="25525" dirty="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sz="28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) for </a:t>
            </a:r>
            <a:r>
              <a:rPr sz="28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any</a:t>
            </a:r>
            <a:r>
              <a:rPr sz="2800" b="1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800" b="1" i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sz="28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&gt;1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324880"/>
            <a:ext cx="2268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1938655" algn="l"/>
              </a:tabLst>
            </a:pPr>
            <a:r>
              <a:rPr sz="28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sz="2800" b="1" dirty="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sz="28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sz="2800" b="1" dirty="0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r>
              <a:rPr sz="28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sz="2800" b="1" dirty="0">
                <a:solidFill>
                  <a:srgbClr val="3E3E3E"/>
                </a:solidFill>
                <a:latin typeface="Palatino Linotype"/>
                <a:cs typeface="Palatino Linotype"/>
              </a:rPr>
              <a:t>ia</a:t>
            </a:r>
            <a:r>
              <a:rPr sz="2800" b="1" spc="-5" dirty="0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sz="2800" b="1" dirty="0">
                <a:solidFill>
                  <a:srgbClr val="3E3E3E"/>
                </a:solidFill>
                <a:latin typeface="Palatino Linotype"/>
                <a:cs typeface="Palatino Linotype"/>
              </a:rPr>
              <a:t>	</a:t>
            </a:r>
            <a:r>
              <a:rPr sz="2800" b="1" i="1" dirty="0">
                <a:solidFill>
                  <a:srgbClr val="3E3E3E"/>
                </a:solidFill>
                <a:latin typeface="Palatino Linotype"/>
                <a:cs typeface="Palatino Linotype"/>
              </a:rPr>
              <a:t>n!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3676" y="5114312"/>
            <a:ext cx="716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10" dirty="0">
                <a:solidFill>
                  <a:srgbClr val="3E3E3E"/>
                </a:solidFill>
                <a:latin typeface="Cambria Math"/>
                <a:cs typeface="Cambria Math"/>
              </a:rPr>
              <a:t>𝒏𝒏!</a:t>
            </a:r>
            <a:r>
              <a:rPr sz="2800" spc="-605" dirty="0">
                <a:solidFill>
                  <a:srgbClr val="3E3E3E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ambria Math"/>
                <a:cs typeface="Cambria Math"/>
              </a:rPr>
              <a:t>≈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3402" y="5169684"/>
            <a:ext cx="915035" cy="342900"/>
          </a:xfrm>
          <a:custGeom>
            <a:avLst/>
            <a:gdLst/>
            <a:ahLst/>
            <a:cxnLst/>
            <a:rect l="l" t="t" r="r" b="b"/>
            <a:pathLst>
              <a:path w="915035" h="342900">
                <a:moveTo>
                  <a:pt x="68701" y="188087"/>
                </a:moveTo>
                <a:lnTo>
                  <a:pt x="34671" y="188087"/>
                </a:lnTo>
                <a:lnTo>
                  <a:pt x="106451" y="342392"/>
                </a:lnTo>
                <a:lnTo>
                  <a:pt x="123278" y="342392"/>
                </a:lnTo>
                <a:lnTo>
                  <a:pt x="136676" y="296621"/>
                </a:lnTo>
                <a:lnTo>
                  <a:pt x="118071" y="296621"/>
                </a:lnTo>
                <a:lnTo>
                  <a:pt x="68701" y="188087"/>
                </a:lnTo>
                <a:close/>
              </a:path>
              <a:path w="915035" h="342900">
                <a:moveTo>
                  <a:pt x="914425" y="0"/>
                </a:moveTo>
                <a:lnTo>
                  <a:pt x="227101" y="0"/>
                </a:lnTo>
                <a:lnTo>
                  <a:pt x="227101" y="660"/>
                </a:lnTo>
                <a:lnTo>
                  <a:pt x="203720" y="660"/>
                </a:lnTo>
                <a:lnTo>
                  <a:pt x="118071" y="296621"/>
                </a:lnTo>
                <a:lnTo>
                  <a:pt x="136676" y="296621"/>
                </a:lnTo>
                <a:lnTo>
                  <a:pt x="216560" y="23710"/>
                </a:lnTo>
                <a:lnTo>
                  <a:pt x="247942" y="23710"/>
                </a:lnTo>
                <a:lnTo>
                  <a:pt x="247942" y="22860"/>
                </a:lnTo>
                <a:lnTo>
                  <a:pt x="914425" y="22860"/>
                </a:lnTo>
                <a:lnTo>
                  <a:pt x="914425" y="0"/>
                </a:lnTo>
                <a:close/>
              </a:path>
              <a:path w="915035" h="342900">
                <a:moveTo>
                  <a:pt x="56870" y="162077"/>
                </a:moveTo>
                <a:lnTo>
                  <a:pt x="0" y="188087"/>
                </a:lnTo>
                <a:lnTo>
                  <a:pt x="5372" y="201091"/>
                </a:lnTo>
                <a:lnTo>
                  <a:pt x="34671" y="188087"/>
                </a:lnTo>
                <a:lnTo>
                  <a:pt x="68701" y="188087"/>
                </a:lnTo>
                <a:lnTo>
                  <a:pt x="56870" y="162077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5655" y="5380761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2285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05132" y="5388602"/>
            <a:ext cx="1682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30" dirty="0">
                <a:solidFill>
                  <a:srgbClr val="3E3E3E"/>
                </a:solidFill>
                <a:latin typeface="Cambria Math"/>
                <a:cs typeface="Cambria Math"/>
              </a:rPr>
              <a:t>𝒆𝒆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pc="-5" dirty="0"/>
              <a:t>Lectures </a:t>
            </a:r>
            <a:r>
              <a:rPr dirty="0"/>
              <a:t>on </a:t>
            </a:r>
            <a:r>
              <a:rPr spc="-5" dirty="0"/>
              <a:t>Algorithm Design </a:t>
            </a:r>
            <a:r>
              <a:rPr dirty="0"/>
              <a:t>&amp; </a:t>
            </a:r>
            <a:r>
              <a:rPr spc="-5" dirty="0"/>
              <a:t>Analysis (LADA)</a:t>
            </a:r>
            <a:r>
              <a:rPr spc="-55" dirty="0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57803" y="5114312"/>
            <a:ext cx="1177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6635" algn="l"/>
              </a:tabLst>
            </a:pPr>
            <a:r>
              <a:rPr sz="2800" spc="-1405" dirty="0">
                <a:solidFill>
                  <a:srgbClr val="3E3E3E"/>
                </a:solidFill>
                <a:latin typeface="Cambria Math"/>
                <a:cs typeface="Cambria Math"/>
              </a:rPr>
              <a:t>𝟐</a:t>
            </a:r>
            <a:r>
              <a:rPr sz="2800" spc="-1410" dirty="0">
                <a:solidFill>
                  <a:srgbClr val="3E3E3E"/>
                </a:solidFill>
                <a:latin typeface="Cambria Math"/>
                <a:cs typeface="Cambria Math"/>
              </a:rPr>
              <a:t>𝟐</a:t>
            </a:r>
            <a:r>
              <a:rPr sz="2800" spc="-1405" dirty="0">
                <a:solidFill>
                  <a:srgbClr val="3E3E3E"/>
                </a:solidFill>
                <a:latin typeface="Cambria Math"/>
                <a:cs typeface="Cambria Math"/>
              </a:rPr>
              <a:t>𝝅𝝅𝒏</a:t>
            </a:r>
            <a:r>
              <a:rPr sz="2800" spc="-1395" dirty="0">
                <a:solidFill>
                  <a:srgbClr val="3E3E3E"/>
                </a:solidFill>
                <a:latin typeface="Cambria Math"/>
                <a:cs typeface="Cambria Math"/>
              </a:rPr>
              <a:t>𝒏</a:t>
            </a:r>
            <a:r>
              <a:rPr sz="2800" spc="-5" dirty="0">
                <a:solidFill>
                  <a:srgbClr val="3E3E3E"/>
                </a:solidFill>
                <a:latin typeface="Cambria Math"/>
                <a:cs typeface="Cambria Math"/>
              </a:rPr>
              <a:t>(</a:t>
            </a:r>
            <a:r>
              <a:rPr sz="2800" dirty="0">
                <a:solidFill>
                  <a:srgbClr val="3E3E3E"/>
                </a:solidFill>
                <a:latin typeface="Cambria Math"/>
                <a:cs typeface="Cambria Math"/>
              </a:rPr>
              <a:t>	</a:t>
            </a:r>
            <a:r>
              <a:rPr sz="2800" spc="-5" dirty="0">
                <a:solidFill>
                  <a:srgbClr val="3E3E3E"/>
                </a:solidFill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2955" y="5001536"/>
            <a:ext cx="51054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9565" algn="l"/>
              </a:tabLst>
            </a:pPr>
            <a:r>
              <a:rPr sz="2050" spc="-1030" dirty="0">
                <a:solidFill>
                  <a:srgbClr val="3E3E3E"/>
                </a:solidFill>
                <a:latin typeface="Cambria Math"/>
                <a:cs typeface="Cambria Math"/>
              </a:rPr>
              <a:t>𝒏𝒏	</a:t>
            </a:r>
            <a:r>
              <a:rPr sz="3075" spc="-1545" baseline="-16260" dirty="0">
                <a:solidFill>
                  <a:srgbClr val="3E3E3E"/>
                </a:solidFill>
                <a:latin typeface="Cambria Math"/>
                <a:cs typeface="Cambria Math"/>
              </a:rPr>
              <a:t>𝒏𝒏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1135" y="5214896"/>
            <a:ext cx="2247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3E3E3E"/>
                </a:solidFill>
                <a:latin typeface="Palatino Linotype"/>
                <a:cs typeface="Palatino Linotype"/>
              </a:rPr>
              <a:t>(Stirling’s</a:t>
            </a:r>
            <a:r>
              <a:rPr sz="2000" b="1" spc="-95" dirty="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3E3E3E"/>
                </a:solidFill>
                <a:latin typeface="Palatino Linotype"/>
                <a:cs typeface="Palatino Linotype"/>
              </a:rPr>
              <a:t>formula)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1781</Words>
  <Application>Microsoft Office PowerPoint</Application>
  <PresentationFormat>全屏显示(4:3)</PresentationFormat>
  <Paragraphs>351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宋体</vt:lpstr>
      <vt:lpstr>Arial</vt:lpstr>
      <vt:lpstr>Calibri</vt:lpstr>
      <vt:lpstr>Cambria Math</vt:lpstr>
      <vt:lpstr>Courier New</vt:lpstr>
      <vt:lpstr>Palatino Linotype</vt:lpstr>
      <vt:lpstr>Symbol</vt:lpstr>
      <vt:lpstr>Times New Roman</vt:lpstr>
      <vt:lpstr>Office Theme</vt:lpstr>
      <vt:lpstr>Introduction to</vt:lpstr>
      <vt:lpstr>In the Last Class…</vt:lpstr>
      <vt:lpstr>Asymptotic Behavior</vt:lpstr>
      <vt:lpstr>How to Compare  Two Algorithms</vt:lpstr>
      <vt:lpstr>Relative Growth Rate</vt:lpstr>
      <vt:lpstr>“Big Oh”</vt:lpstr>
      <vt:lpstr>Example</vt:lpstr>
      <vt:lpstr>Asymptotic Growth Rate</vt:lpstr>
      <vt:lpstr>Asymptotic Order</vt:lpstr>
      <vt:lpstr>“Big Ω”</vt:lpstr>
      <vt:lpstr>The Set Θ</vt:lpstr>
      <vt:lpstr>Some Empirical Data</vt:lpstr>
      <vt:lpstr>Properties of O,  and </vt:lpstr>
      <vt:lpstr>“Little Oh”</vt:lpstr>
      <vt:lpstr>“Little ω”</vt:lpstr>
      <vt:lpstr>Do you know Infinity</vt:lpstr>
      <vt:lpstr>Brute Force Enumeration  by Iteration</vt:lpstr>
      <vt:lpstr>Swapping Array Elements</vt:lpstr>
      <vt:lpstr>Max-sum Subsequence</vt:lpstr>
      <vt:lpstr>More Precise Complexity</vt:lpstr>
      <vt:lpstr>Decreasing the number  of loops</vt:lpstr>
      <vt:lpstr>Power of  Divide and Conquer</vt:lpstr>
      <vt:lpstr>Power of  Divide and Conquer</vt:lpstr>
      <vt:lpstr>A Linear Algorithm</vt:lpstr>
      <vt:lpstr>Brute Force Enumeration  by Recursion</vt:lpstr>
      <vt:lpstr>Job Scheduling</vt:lpstr>
      <vt:lpstr>Matrix Chain Multiplication</vt:lpstr>
      <vt:lpstr>Cost of Matrix  Multiplication</vt:lpstr>
      <vt:lpstr>Solutions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2010工作汇报</dc:title>
  <dc:creator>yangyiling</dc:creator>
  <cp:lastModifiedBy>幽弥狂</cp:lastModifiedBy>
  <cp:revision>1</cp:revision>
  <dcterms:created xsi:type="dcterms:W3CDTF">2019-09-27T15:31:01Z</dcterms:created>
  <dcterms:modified xsi:type="dcterms:W3CDTF">2019-09-27T15:31:08Z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2015-03-04T00:00:00Z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