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58596" y="384047"/>
            <a:ext cx="722528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1260" y="112800"/>
            <a:ext cx="6761479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750844"/>
            <a:ext cx="8072120" cy="4043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72571" y="6561943"/>
            <a:ext cx="3769995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843875" y="6577074"/>
            <a:ext cx="580390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99958" y="6577031"/>
            <a:ext cx="203834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hyperlink" Target="http://cs.nju.edu.cn/yuhuang" TargetMode="External"/><Relationship Id="rId10" Type="http://schemas.openxmlformats.org/officeDocument/2006/relationships/image" Target="../media/image10.png"/><Relationship Id="rId11" Type="http://schemas.openxmlformats.org/officeDocument/2006/relationships/image" Target="../media/image1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jp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75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3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hyperlink" Target="mailto:yuhuang@nju.edu.cn" TargetMode="External"/><Relationship Id="rId7" Type="http://schemas.openxmlformats.org/officeDocument/2006/relationships/hyperlink" Target="http://cs.nju.edu.cn/yuhuang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Relationship Id="rId4" Type="http://schemas.openxmlformats.org/officeDocument/2006/relationships/image" Target="../media/image2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7916" y="5157215"/>
            <a:ext cx="1990343" cy="1095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02195" y="477012"/>
            <a:ext cx="2016250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29528" y="501396"/>
            <a:ext cx="601979" cy="702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4027" y="1557528"/>
            <a:ext cx="2919983" cy="870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276" y="1649604"/>
            <a:ext cx="24187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Calibri"/>
                <a:cs typeface="Calibri"/>
              </a:rPr>
              <a:t>Introduction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to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152" y="2261616"/>
            <a:ext cx="8557258" cy="1377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4276" y="2414652"/>
            <a:ext cx="77495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Algorithm Design and</a:t>
            </a:r>
            <a:r>
              <a:rPr dirty="0" sz="4800" spc="-25" b="1" i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Analysis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9572" y="4706111"/>
            <a:ext cx="966215" cy="676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73451" y="4706111"/>
            <a:ext cx="1542287" cy="676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85691" y="4757379"/>
            <a:ext cx="3178810" cy="1528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25" b="1" i="1">
                <a:solidFill>
                  <a:srgbClr val="3E3E3E"/>
                </a:solidFill>
                <a:latin typeface="Palatino Linotype"/>
                <a:cs typeface="Palatino Linotype"/>
              </a:rPr>
              <a:t>Yu</a:t>
            </a:r>
            <a:r>
              <a:rPr dirty="0" sz="2400" spc="175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375" b="1" i="1">
                <a:solidFill>
                  <a:srgbClr val="3E3E3E"/>
                </a:solidFill>
                <a:latin typeface="Palatino Linotype"/>
                <a:cs typeface="Palatino Linotype"/>
              </a:rPr>
              <a:t>Huang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ct val="120000"/>
              </a:lnSpc>
              <a:spcBef>
                <a:spcPts val="1175"/>
              </a:spcBef>
            </a:pP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  <a:hlinkClick r:id="rId9"/>
              </a:rPr>
              <a:t>http://cs.nju.edu.cn/yuhuang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 Institute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Computer </a:t>
            </a:r>
            <a:r>
              <a:rPr dirty="0" sz="1800" spc="-10">
                <a:solidFill>
                  <a:srgbClr val="3E3E3E"/>
                </a:solidFill>
                <a:latin typeface="Palatino Linotype"/>
                <a:cs typeface="Palatino Linotype"/>
              </a:rPr>
              <a:t>Software 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Nanjing</a:t>
            </a:r>
            <a:r>
              <a:rPr dirty="0" sz="18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University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55662" y="3589019"/>
            <a:ext cx="2604515" cy="870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705955" y="3681083"/>
            <a:ext cx="21037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2F5897"/>
                </a:solidFill>
                <a:latin typeface="Calibri"/>
                <a:cs typeface="Calibri"/>
              </a:rPr>
              <a:t>[3]</a:t>
            </a:r>
            <a:r>
              <a:rPr dirty="0" sz="3000" spc="-45" b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3000" spc="-15" b="1">
                <a:solidFill>
                  <a:srgbClr val="2F5897"/>
                </a:solidFill>
                <a:latin typeface="Calibri"/>
                <a:cs typeface="Calibri"/>
              </a:rPr>
              <a:t>Recursion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459" y="4760976"/>
            <a:ext cx="1728215" cy="17282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slow">
    <p:pull dir="l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9568" y="384047"/>
            <a:ext cx="386181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0538" y="532767"/>
            <a:ext cx="30619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Workhorse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790469"/>
            <a:ext cx="6422390" cy="1579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“Hard division,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easy</a:t>
            </a:r>
            <a:r>
              <a:rPr dirty="0" sz="30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combination”</a:t>
            </a:r>
            <a:endParaRPr sz="3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E3E3E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“Easy division, hard</a:t>
            </a:r>
            <a:r>
              <a:rPr dirty="0" sz="30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combination”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66388" y="4270247"/>
            <a:ext cx="4282427" cy="1607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58640" y="4533900"/>
            <a:ext cx="104267" cy="736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58640" y="5533021"/>
            <a:ext cx="268287" cy="920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48348" y="5569102"/>
            <a:ext cx="663802" cy="559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13704" y="4297984"/>
            <a:ext cx="4188191" cy="15124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13710" y="4298394"/>
            <a:ext cx="4188460" cy="1512570"/>
          </a:xfrm>
          <a:custGeom>
            <a:avLst/>
            <a:gdLst/>
            <a:ahLst/>
            <a:cxnLst/>
            <a:rect l="l" t="t" r="r" b="b"/>
            <a:pathLst>
              <a:path w="4188459" h="1512570">
                <a:moveTo>
                  <a:pt x="380635" y="497599"/>
                </a:moveTo>
                <a:lnTo>
                  <a:pt x="375113" y="466710"/>
                </a:lnTo>
                <a:lnTo>
                  <a:pt x="375570" y="436262"/>
                </a:lnTo>
                <a:lnTo>
                  <a:pt x="381773" y="406406"/>
                </a:lnTo>
                <a:lnTo>
                  <a:pt x="410475" y="349078"/>
                </a:lnTo>
                <a:lnTo>
                  <a:pt x="459343" y="295939"/>
                </a:lnTo>
                <a:lnTo>
                  <a:pt x="490753" y="271320"/>
                </a:lnTo>
                <a:lnTo>
                  <a:pt x="526500" y="248204"/>
                </a:lnTo>
                <a:lnTo>
                  <a:pt x="566350" y="226741"/>
                </a:lnTo>
                <a:lnTo>
                  <a:pt x="610068" y="207085"/>
                </a:lnTo>
                <a:lnTo>
                  <a:pt x="657420" y="189387"/>
                </a:lnTo>
                <a:lnTo>
                  <a:pt x="708172" y="173798"/>
                </a:lnTo>
                <a:lnTo>
                  <a:pt x="762088" y="160471"/>
                </a:lnTo>
                <a:lnTo>
                  <a:pt x="818933" y="149556"/>
                </a:lnTo>
                <a:lnTo>
                  <a:pt x="878475" y="141206"/>
                </a:lnTo>
                <a:lnTo>
                  <a:pt x="940477" y="135573"/>
                </a:lnTo>
                <a:lnTo>
                  <a:pt x="994922" y="133064"/>
                </a:lnTo>
                <a:lnTo>
                  <a:pt x="1049319" y="132798"/>
                </a:lnTo>
                <a:lnTo>
                  <a:pt x="1103391" y="134747"/>
                </a:lnTo>
                <a:lnTo>
                  <a:pt x="1156861" y="138883"/>
                </a:lnTo>
                <a:lnTo>
                  <a:pt x="1209453" y="145179"/>
                </a:lnTo>
                <a:lnTo>
                  <a:pt x="1260890" y="153609"/>
                </a:lnTo>
                <a:lnTo>
                  <a:pt x="1310896" y="164145"/>
                </a:lnTo>
                <a:lnTo>
                  <a:pt x="1359196" y="176759"/>
                </a:lnTo>
                <a:lnTo>
                  <a:pt x="1388268" y="152987"/>
                </a:lnTo>
                <a:lnTo>
                  <a:pt x="1421685" y="131329"/>
                </a:lnTo>
                <a:lnTo>
                  <a:pt x="1459019" y="111851"/>
                </a:lnTo>
                <a:lnTo>
                  <a:pt x="1499845" y="94616"/>
                </a:lnTo>
                <a:lnTo>
                  <a:pt x="1543737" y="79689"/>
                </a:lnTo>
                <a:lnTo>
                  <a:pt x="1590268" y="67134"/>
                </a:lnTo>
                <a:lnTo>
                  <a:pt x="1639013" y="57014"/>
                </a:lnTo>
                <a:lnTo>
                  <a:pt x="1689546" y="49395"/>
                </a:lnTo>
                <a:lnTo>
                  <a:pt x="1741440" y="44340"/>
                </a:lnTo>
                <a:lnTo>
                  <a:pt x="1794270" y="41914"/>
                </a:lnTo>
                <a:lnTo>
                  <a:pt x="1847610" y="42181"/>
                </a:lnTo>
                <a:lnTo>
                  <a:pt x="1901033" y="45205"/>
                </a:lnTo>
                <a:lnTo>
                  <a:pt x="1954113" y="51051"/>
                </a:lnTo>
                <a:lnTo>
                  <a:pt x="2006426" y="59782"/>
                </a:lnTo>
                <a:lnTo>
                  <a:pt x="2057543" y="71463"/>
                </a:lnTo>
                <a:lnTo>
                  <a:pt x="2120737" y="91004"/>
                </a:lnTo>
                <a:lnTo>
                  <a:pt x="2177558" y="114821"/>
                </a:lnTo>
                <a:lnTo>
                  <a:pt x="2206614" y="90407"/>
                </a:lnTo>
                <a:lnTo>
                  <a:pt x="2241227" y="68647"/>
                </a:lnTo>
                <a:lnTo>
                  <a:pt x="2280725" y="49653"/>
                </a:lnTo>
                <a:lnTo>
                  <a:pt x="2324429" y="33537"/>
                </a:lnTo>
                <a:lnTo>
                  <a:pt x="2371666" y="20408"/>
                </a:lnTo>
                <a:lnTo>
                  <a:pt x="2421760" y="10379"/>
                </a:lnTo>
                <a:lnTo>
                  <a:pt x="2474035" y="3561"/>
                </a:lnTo>
                <a:lnTo>
                  <a:pt x="2527816" y="64"/>
                </a:lnTo>
                <a:lnTo>
                  <a:pt x="2582427" y="0"/>
                </a:lnTo>
                <a:lnTo>
                  <a:pt x="2637192" y="3479"/>
                </a:lnTo>
                <a:lnTo>
                  <a:pt x="2691437" y="10614"/>
                </a:lnTo>
                <a:lnTo>
                  <a:pt x="2744486" y="21514"/>
                </a:lnTo>
                <a:lnTo>
                  <a:pt x="2786402" y="33326"/>
                </a:lnTo>
                <a:lnTo>
                  <a:pt x="2825190" y="47367"/>
                </a:lnTo>
                <a:lnTo>
                  <a:pt x="2860485" y="63485"/>
                </a:lnTo>
                <a:lnTo>
                  <a:pt x="2891920" y="81534"/>
                </a:lnTo>
                <a:lnTo>
                  <a:pt x="2929801" y="62007"/>
                </a:lnTo>
                <a:lnTo>
                  <a:pt x="2971127" y="45108"/>
                </a:lnTo>
                <a:lnTo>
                  <a:pt x="3015403" y="30858"/>
                </a:lnTo>
                <a:lnTo>
                  <a:pt x="3062131" y="19277"/>
                </a:lnTo>
                <a:lnTo>
                  <a:pt x="3110813" y="10386"/>
                </a:lnTo>
                <a:lnTo>
                  <a:pt x="3160952" y="4204"/>
                </a:lnTo>
                <a:lnTo>
                  <a:pt x="3212051" y="751"/>
                </a:lnTo>
                <a:lnTo>
                  <a:pt x="3263612" y="48"/>
                </a:lnTo>
                <a:lnTo>
                  <a:pt x="3315137" y="2115"/>
                </a:lnTo>
                <a:lnTo>
                  <a:pt x="3366129" y="6971"/>
                </a:lnTo>
                <a:lnTo>
                  <a:pt x="3416092" y="14638"/>
                </a:lnTo>
                <a:lnTo>
                  <a:pt x="3464526" y="25135"/>
                </a:lnTo>
                <a:lnTo>
                  <a:pt x="3510936" y="38482"/>
                </a:lnTo>
                <a:lnTo>
                  <a:pt x="3554822" y="54699"/>
                </a:lnTo>
                <a:lnTo>
                  <a:pt x="3612046" y="83018"/>
                </a:lnTo>
                <a:lnTo>
                  <a:pt x="3658184" y="115494"/>
                </a:lnTo>
                <a:lnTo>
                  <a:pt x="3692336" y="151361"/>
                </a:lnTo>
                <a:lnTo>
                  <a:pt x="3713598" y="189853"/>
                </a:lnTo>
                <a:lnTo>
                  <a:pt x="3775045" y="200154"/>
                </a:lnTo>
                <a:lnTo>
                  <a:pt x="3832145" y="213817"/>
                </a:lnTo>
                <a:lnTo>
                  <a:pt x="3884560" y="230550"/>
                </a:lnTo>
                <a:lnTo>
                  <a:pt x="3931948" y="250060"/>
                </a:lnTo>
                <a:lnTo>
                  <a:pt x="3973971" y="272054"/>
                </a:lnTo>
                <a:lnTo>
                  <a:pt x="4010288" y="296238"/>
                </a:lnTo>
                <a:lnTo>
                  <a:pt x="4040559" y="322322"/>
                </a:lnTo>
                <a:lnTo>
                  <a:pt x="4081607" y="379013"/>
                </a:lnTo>
                <a:lnTo>
                  <a:pt x="4094396" y="439786"/>
                </a:lnTo>
                <a:lnTo>
                  <a:pt x="4089344" y="470971"/>
                </a:lnTo>
                <a:lnTo>
                  <a:pt x="4071185" y="510807"/>
                </a:lnTo>
                <a:lnTo>
                  <a:pt x="4052561" y="535737"/>
                </a:lnTo>
                <a:lnTo>
                  <a:pt x="4093052" y="564773"/>
                </a:lnTo>
                <a:lnTo>
                  <a:pt x="4126291" y="595165"/>
                </a:lnTo>
                <a:lnTo>
                  <a:pt x="4152350" y="626638"/>
                </a:lnTo>
                <a:lnTo>
                  <a:pt x="4183224" y="691722"/>
                </a:lnTo>
                <a:lnTo>
                  <a:pt x="4188187" y="724782"/>
                </a:lnTo>
                <a:lnTo>
                  <a:pt x="4186265" y="757818"/>
                </a:lnTo>
                <a:lnTo>
                  <a:pt x="4162061" y="822718"/>
                </a:lnTo>
                <a:lnTo>
                  <a:pt x="4139926" y="854029"/>
                </a:lnTo>
                <a:lnTo>
                  <a:pt x="4111202" y="884214"/>
                </a:lnTo>
                <a:lnTo>
                  <a:pt x="4075960" y="912995"/>
                </a:lnTo>
                <a:lnTo>
                  <a:pt x="4034276" y="940097"/>
                </a:lnTo>
                <a:lnTo>
                  <a:pt x="3986222" y="965245"/>
                </a:lnTo>
                <a:lnTo>
                  <a:pt x="3931873" y="988162"/>
                </a:lnTo>
                <a:lnTo>
                  <a:pt x="3885846" y="1004057"/>
                </a:lnTo>
                <a:lnTo>
                  <a:pt x="3837400" y="1017907"/>
                </a:lnTo>
                <a:lnTo>
                  <a:pt x="3786820" y="1029654"/>
                </a:lnTo>
                <a:lnTo>
                  <a:pt x="3734390" y="1039239"/>
                </a:lnTo>
                <a:lnTo>
                  <a:pt x="3680394" y="1046603"/>
                </a:lnTo>
                <a:lnTo>
                  <a:pt x="3625117" y="1051687"/>
                </a:lnTo>
                <a:lnTo>
                  <a:pt x="3621339" y="1081671"/>
                </a:lnTo>
                <a:lnTo>
                  <a:pt x="3595134" y="1138591"/>
                </a:lnTo>
                <a:lnTo>
                  <a:pt x="3546361" y="1190334"/>
                </a:lnTo>
                <a:lnTo>
                  <a:pt x="3514373" y="1213849"/>
                </a:lnTo>
                <a:lnTo>
                  <a:pt x="3477777" y="1235569"/>
                </a:lnTo>
                <a:lnTo>
                  <a:pt x="3436916" y="1255330"/>
                </a:lnTo>
                <a:lnTo>
                  <a:pt x="3392136" y="1272964"/>
                </a:lnTo>
                <a:lnTo>
                  <a:pt x="3343781" y="1288304"/>
                </a:lnTo>
                <a:lnTo>
                  <a:pt x="3292195" y="1301185"/>
                </a:lnTo>
                <a:lnTo>
                  <a:pt x="3237723" y="1311439"/>
                </a:lnTo>
                <a:lnTo>
                  <a:pt x="3180710" y="1318899"/>
                </a:lnTo>
                <a:lnTo>
                  <a:pt x="3121500" y="1323401"/>
                </a:lnTo>
                <a:lnTo>
                  <a:pt x="3060437" y="1324775"/>
                </a:lnTo>
                <a:lnTo>
                  <a:pt x="3008992" y="1323409"/>
                </a:lnTo>
                <a:lnTo>
                  <a:pt x="2958232" y="1319746"/>
                </a:lnTo>
                <a:lnTo>
                  <a:pt x="2908467" y="1313831"/>
                </a:lnTo>
                <a:lnTo>
                  <a:pt x="2860009" y="1305708"/>
                </a:lnTo>
                <a:lnTo>
                  <a:pt x="2813170" y="1295423"/>
                </a:lnTo>
                <a:lnTo>
                  <a:pt x="2768261" y="1283018"/>
                </a:lnTo>
                <a:lnTo>
                  <a:pt x="2748457" y="1310729"/>
                </a:lnTo>
                <a:lnTo>
                  <a:pt x="2695536" y="1361729"/>
                </a:lnTo>
                <a:lnTo>
                  <a:pt x="2662995" y="1384867"/>
                </a:lnTo>
                <a:lnTo>
                  <a:pt x="2626783" y="1406328"/>
                </a:lnTo>
                <a:lnTo>
                  <a:pt x="2587190" y="1426037"/>
                </a:lnTo>
                <a:lnTo>
                  <a:pt x="2544501" y="1443917"/>
                </a:lnTo>
                <a:lnTo>
                  <a:pt x="2499006" y="1459893"/>
                </a:lnTo>
                <a:lnTo>
                  <a:pt x="2450992" y="1473889"/>
                </a:lnTo>
                <a:lnTo>
                  <a:pt x="2400747" y="1485829"/>
                </a:lnTo>
                <a:lnTo>
                  <a:pt x="2348559" y="1495636"/>
                </a:lnTo>
                <a:lnTo>
                  <a:pt x="2294714" y="1503236"/>
                </a:lnTo>
                <a:lnTo>
                  <a:pt x="2239502" y="1508551"/>
                </a:lnTo>
                <a:lnTo>
                  <a:pt x="2183210" y="1511506"/>
                </a:lnTo>
                <a:lnTo>
                  <a:pt x="2126126" y="1512025"/>
                </a:lnTo>
                <a:lnTo>
                  <a:pt x="2068537" y="1510032"/>
                </a:lnTo>
                <a:lnTo>
                  <a:pt x="2010731" y="1505451"/>
                </a:lnTo>
                <a:lnTo>
                  <a:pt x="1952997" y="1498207"/>
                </a:lnTo>
                <a:lnTo>
                  <a:pt x="1899645" y="1488981"/>
                </a:lnTo>
                <a:lnTo>
                  <a:pt x="1848391" y="1477586"/>
                </a:lnTo>
                <a:lnTo>
                  <a:pt x="1799483" y="1464112"/>
                </a:lnTo>
                <a:lnTo>
                  <a:pt x="1753172" y="1448653"/>
                </a:lnTo>
                <a:lnTo>
                  <a:pt x="1709707" y="1431298"/>
                </a:lnTo>
                <a:lnTo>
                  <a:pt x="1669340" y="1412140"/>
                </a:lnTo>
                <a:lnTo>
                  <a:pt x="1632319" y="1391271"/>
                </a:lnTo>
                <a:lnTo>
                  <a:pt x="1598895" y="1368781"/>
                </a:lnTo>
                <a:lnTo>
                  <a:pt x="1550021" y="1382101"/>
                </a:lnTo>
                <a:lnTo>
                  <a:pt x="1500038" y="1393444"/>
                </a:lnTo>
                <a:lnTo>
                  <a:pt x="1449145" y="1402834"/>
                </a:lnTo>
                <a:lnTo>
                  <a:pt x="1397539" y="1410296"/>
                </a:lnTo>
                <a:lnTo>
                  <a:pt x="1345420" y="1415853"/>
                </a:lnTo>
                <a:lnTo>
                  <a:pt x="1292985" y="1419531"/>
                </a:lnTo>
                <a:lnTo>
                  <a:pt x="1240433" y="1421353"/>
                </a:lnTo>
                <a:lnTo>
                  <a:pt x="1187963" y="1421345"/>
                </a:lnTo>
                <a:lnTo>
                  <a:pt x="1135772" y="1419530"/>
                </a:lnTo>
                <a:lnTo>
                  <a:pt x="1084059" y="1415933"/>
                </a:lnTo>
                <a:lnTo>
                  <a:pt x="1033023" y="1410578"/>
                </a:lnTo>
                <a:lnTo>
                  <a:pt x="982862" y="1403490"/>
                </a:lnTo>
                <a:lnTo>
                  <a:pt x="933773" y="1394693"/>
                </a:lnTo>
                <a:lnTo>
                  <a:pt x="885957" y="1384212"/>
                </a:lnTo>
                <a:lnTo>
                  <a:pt x="839610" y="1372070"/>
                </a:lnTo>
                <a:lnTo>
                  <a:pt x="794931" y="1358293"/>
                </a:lnTo>
                <a:lnTo>
                  <a:pt x="752119" y="1342904"/>
                </a:lnTo>
                <a:lnTo>
                  <a:pt x="711373" y="1325928"/>
                </a:lnTo>
                <a:lnTo>
                  <a:pt x="672889" y="1307390"/>
                </a:lnTo>
                <a:lnTo>
                  <a:pt x="636867" y="1287314"/>
                </a:lnTo>
                <a:lnTo>
                  <a:pt x="603505" y="1265724"/>
                </a:lnTo>
                <a:lnTo>
                  <a:pt x="573002" y="1242644"/>
                </a:lnTo>
                <a:lnTo>
                  <a:pt x="565103" y="1236002"/>
                </a:lnTo>
                <a:lnTo>
                  <a:pt x="502605" y="1237340"/>
                </a:lnTo>
                <a:lnTo>
                  <a:pt x="441913" y="1234267"/>
                </a:lnTo>
                <a:lnTo>
                  <a:pt x="383752" y="1227064"/>
                </a:lnTo>
                <a:lnTo>
                  <a:pt x="328846" y="1216012"/>
                </a:lnTo>
                <a:lnTo>
                  <a:pt x="277921" y="1201391"/>
                </a:lnTo>
                <a:lnTo>
                  <a:pt x="231702" y="1183483"/>
                </a:lnTo>
                <a:lnTo>
                  <a:pt x="190912" y="1162568"/>
                </a:lnTo>
                <a:lnTo>
                  <a:pt x="156277" y="1138927"/>
                </a:lnTo>
                <a:lnTo>
                  <a:pt x="108371" y="1084590"/>
                </a:lnTo>
                <a:lnTo>
                  <a:pt x="94388" y="1018247"/>
                </a:lnTo>
                <a:lnTo>
                  <a:pt x="104935" y="982800"/>
                </a:lnTo>
                <a:lnTo>
                  <a:pt x="127670" y="948891"/>
                </a:lnTo>
                <a:lnTo>
                  <a:pt x="162077" y="917294"/>
                </a:lnTo>
                <a:lnTo>
                  <a:pt x="207636" y="888784"/>
                </a:lnTo>
                <a:lnTo>
                  <a:pt x="151526" y="869381"/>
                </a:lnTo>
                <a:lnTo>
                  <a:pt x="103716" y="846402"/>
                </a:lnTo>
                <a:lnTo>
                  <a:pt x="64515" y="820431"/>
                </a:lnTo>
                <a:lnTo>
                  <a:pt x="34233" y="792056"/>
                </a:lnTo>
                <a:lnTo>
                  <a:pt x="1665" y="730436"/>
                </a:lnTo>
                <a:lnTo>
                  <a:pt x="0" y="698363"/>
                </a:lnTo>
                <a:lnTo>
                  <a:pt x="8492" y="666230"/>
                </a:lnTo>
                <a:lnTo>
                  <a:pt x="57192" y="604127"/>
                </a:lnTo>
                <a:lnTo>
                  <a:pt x="89245" y="580832"/>
                </a:lnTo>
                <a:lnTo>
                  <a:pt x="126913" y="560115"/>
                </a:lnTo>
                <a:lnTo>
                  <a:pt x="169558" y="542178"/>
                </a:lnTo>
                <a:lnTo>
                  <a:pt x="216540" y="527226"/>
                </a:lnTo>
                <a:lnTo>
                  <a:pt x="267220" y="515461"/>
                </a:lnTo>
                <a:lnTo>
                  <a:pt x="320959" y="507088"/>
                </a:lnTo>
                <a:lnTo>
                  <a:pt x="377117" y="502311"/>
                </a:lnTo>
                <a:lnTo>
                  <a:pt x="380635" y="497599"/>
                </a:lnTo>
                <a:close/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25837" y="5181296"/>
            <a:ext cx="245745" cy="28575"/>
          </a:xfrm>
          <a:custGeom>
            <a:avLst/>
            <a:gdLst/>
            <a:ahLst/>
            <a:cxnLst/>
            <a:rect l="l" t="t" r="r" b="b"/>
            <a:pathLst>
              <a:path w="245745" h="28575">
                <a:moveTo>
                  <a:pt x="245300" y="27889"/>
                </a:moveTo>
                <a:lnTo>
                  <a:pt x="194027" y="28315"/>
                </a:lnTo>
                <a:lnTo>
                  <a:pt x="143309" y="25676"/>
                </a:lnTo>
                <a:lnTo>
                  <a:pt x="93697" y="20034"/>
                </a:lnTo>
                <a:lnTo>
                  <a:pt x="45743" y="11454"/>
                </a:lnTo>
                <a:lnTo>
                  <a:pt x="0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80243" y="5514417"/>
            <a:ext cx="107950" cy="13970"/>
          </a:xfrm>
          <a:custGeom>
            <a:avLst/>
            <a:gdLst/>
            <a:ahLst/>
            <a:cxnLst/>
            <a:rect l="l" t="t" r="r" b="b"/>
            <a:pathLst>
              <a:path w="107950" h="13970">
                <a:moveTo>
                  <a:pt x="107327" y="0"/>
                </a:moveTo>
                <a:lnTo>
                  <a:pt x="81210" y="4632"/>
                </a:lnTo>
                <a:lnTo>
                  <a:pt x="54559" y="8407"/>
                </a:lnTo>
                <a:lnTo>
                  <a:pt x="27460" y="11315"/>
                </a:lnTo>
                <a:lnTo>
                  <a:pt x="0" y="13347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47704" y="5600193"/>
            <a:ext cx="64769" cy="60960"/>
          </a:xfrm>
          <a:custGeom>
            <a:avLst/>
            <a:gdLst/>
            <a:ahLst/>
            <a:cxnLst/>
            <a:rect l="l" t="t" r="r" b="b"/>
            <a:pathLst>
              <a:path w="64770" h="60960">
                <a:moveTo>
                  <a:pt x="64668" y="60883"/>
                </a:moveTo>
                <a:lnTo>
                  <a:pt x="46043" y="46318"/>
                </a:lnTo>
                <a:lnTo>
                  <a:pt x="29033" y="31294"/>
                </a:lnTo>
                <a:lnTo>
                  <a:pt x="13674" y="15844"/>
                </a:lnTo>
                <a:lnTo>
                  <a:pt x="0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82398" y="5509235"/>
            <a:ext cx="26034" cy="67310"/>
          </a:xfrm>
          <a:custGeom>
            <a:avLst/>
            <a:gdLst/>
            <a:ahLst/>
            <a:cxnLst/>
            <a:rect l="l" t="t" r="r" b="b"/>
            <a:pathLst>
              <a:path w="26034" h="67310">
                <a:moveTo>
                  <a:pt x="25819" y="0"/>
                </a:moveTo>
                <a:lnTo>
                  <a:pt x="22054" y="16938"/>
                </a:lnTo>
                <a:lnTo>
                  <a:pt x="16486" y="33745"/>
                </a:lnTo>
                <a:lnTo>
                  <a:pt x="9129" y="50383"/>
                </a:lnTo>
                <a:lnTo>
                  <a:pt x="0" y="66814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21640" y="5096397"/>
            <a:ext cx="314960" cy="250190"/>
          </a:xfrm>
          <a:custGeom>
            <a:avLst/>
            <a:gdLst/>
            <a:ahLst/>
            <a:cxnLst/>
            <a:rect l="l" t="t" r="r" b="b"/>
            <a:pathLst>
              <a:path w="314959" h="250189">
                <a:moveTo>
                  <a:pt x="0" y="0"/>
                </a:moveTo>
                <a:lnTo>
                  <a:pt x="61977" y="17309"/>
                </a:lnTo>
                <a:lnTo>
                  <a:pt x="118217" y="38028"/>
                </a:lnTo>
                <a:lnTo>
                  <a:pt x="168286" y="61815"/>
                </a:lnTo>
                <a:lnTo>
                  <a:pt x="211752" y="88324"/>
                </a:lnTo>
                <a:lnTo>
                  <a:pt x="248181" y="117214"/>
                </a:lnTo>
                <a:lnTo>
                  <a:pt x="277140" y="148141"/>
                </a:lnTo>
                <a:lnTo>
                  <a:pt x="298197" y="180761"/>
                </a:lnTo>
                <a:lnTo>
                  <a:pt x="310918" y="214730"/>
                </a:lnTo>
                <a:lnTo>
                  <a:pt x="314871" y="249707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824090" y="4830433"/>
            <a:ext cx="140335" cy="93980"/>
          </a:xfrm>
          <a:custGeom>
            <a:avLst/>
            <a:gdLst/>
            <a:ahLst/>
            <a:cxnLst/>
            <a:rect l="l" t="t" r="r" b="b"/>
            <a:pathLst>
              <a:path w="140334" h="93979">
                <a:moveTo>
                  <a:pt x="140207" y="0"/>
                </a:moveTo>
                <a:lnTo>
                  <a:pt x="113587" y="26287"/>
                </a:lnTo>
                <a:lnTo>
                  <a:pt x="81110" y="50814"/>
                </a:lnTo>
                <a:lnTo>
                  <a:pt x="43129" y="73343"/>
                </a:lnTo>
                <a:lnTo>
                  <a:pt x="0" y="93637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27875" y="4482986"/>
            <a:ext cx="7620" cy="44450"/>
          </a:xfrm>
          <a:custGeom>
            <a:avLst/>
            <a:gdLst/>
            <a:ahLst/>
            <a:cxnLst/>
            <a:rect l="l" t="t" r="r" b="b"/>
            <a:pathLst>
              <a:path w="7620" h="44450">
                <a:moveTo>
                  <a:pt x="0" y="0"/>
                </a:moveTo>
                <a:lnTo>
                  <a:pt x="3478" y="10981"/>
                </a:lnTo>
                <a:lnTo>
                  <a:pt x="5873" y="22026"/>
                </a:lnTo>
                <a:lnTo>
                  <a:pt x="7183" y="33116"/>
                </a:lnTo>
                <a:lnTo>
                  <a:pt x="7404" y="44234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32525" y="4375011"/>
            <a:ext cx="72390" cy="56515"/>
          </a:xfrm>
          <a:custGeom>
            <a:avLst/>
            <a:gdLst/>
            <a:ahLst/>
            <a:cxnLst/>
            <a:rect l="l" t="t" r="r" b="b"/>
            <a:pathLst>
              <a:path w="72390" h="56514">
                <a:moveTo>
                  <a:pt x="0" y="56400"/>
                </a:moveTo>
                <a:lnTo>
                  <a:pt x="14797" y="41369"/>
                </a:lnTo>
                <a:lnTo>
                  <a:pt x="31746" y="26923"/>
                </a:lnTo>
                <a:lnTo>
                  <a:pt x="50777" y="13116"/>
                </a:lnTo>
                <a:lnTo>
                  <a:pt x="71818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60758" y="4409644"/>
            <a:ext cx="34925" cy="48895"/>
          </a:xfrm>
          <a:custGeom>
            <a:avLst/>
            <a:gdLst/>
            <a:ahLst/>
            <a:cxnLst/>
            <a:rect l="l" t="t" r="r" b="b"/>
            <a:pathLst>
              <a:path w="34925" h="48895">
                <a:moveTo>
                  <a:pt x="0" y="48641"/>
                </a:moveTo>
                <a:lnTo>
                  <a:pt x="6379" y="36097"/>
                </a:lnTo>
                <a:lnTo>
                  <a:pt x="14320" y="23787"/>
                </a:lnTo>
                <a:lnTo>
                  <a:pt x="23797" y="11743"/>
                </a:lnTo>
                <a:lnTo>
                  <a:pt x="34785" y="0"/>
                </a:lnTo>
              </a:path>
            </a:pathLst>
          </a:custGeom>
          <a:ln w="9143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72406" y="4474808"/>
            <a:ext cx="126364" cy="47625"/>
          </a:xfrm>
          <a:custGeom>
            <a:avLst/>
            <a:gdLst/>
            <a:ahLst/>
            <a:cxnLst/>
            <a:rect l="l" t="t" r="r" b="b"/>
            <a:pathLst>
              <a:path w="126364" h="47625">
                <a:moveTo>
                  <a:pt x="0" y="0"/>
                </a:moveTo>
                <a:lnTo>
                  <a:pt x="33608" y="10366"/>
                </a:lnTo>
                <a:lnTo>
                  <a:pt x="65849" y="21709"/>
                </a:lnTo>
                <a:lnTo>
                  <a:pt x="96633" y="33991"/>
                </a:lnTo>
                <a:lnTo>
                  <a:pt x="125869" y="4718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94366" y="4796003"/>
            <a:ext cx="22225" cy="50165"/>
          </a:xfrm>
          <a:custGeom>
            <a:avLst/>
            <a:gdLst/>
            <a:ahLst/>
            <a:cxnLst/>
            <a:rect l="l" t="t" r="r" b="b"/>
            <a:pathLst>
              <a:path w="22225" h="50164">
                <a:moveTo>
                  <a:pt x="21958" y="49644"/>
                </a:moveTo>
                <a:lnTo>
                  <a:pt x="14975" y="37404"/>
                </a:lnTo>
                <a:lnTo>
                  <a:pt x="8983" y="25041"/>
                </a:lnTo>
                <a:lnTo>
                  <a:pt x="3989" y="12568"/>
                </a:lnTo>
                <a:lnTo>
                  <a:pt x="0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571691" y="4615868"/>
            <a:ext cx="25285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002060"/>
                </a:solidFill>
                <a:latin typeface="Calibri"/>
                <a:cs typeface="Calibri"/>
              </a:rPr>
              <a:t>Usually, </a:t>
            </a:r>
            <a:r>
              <a:rPr dirty="0" sz="2400" spc="-5">
                <a:solidFill>
                  <a:srgbClr val="002060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002060"/>
                </a:solidFill>
                <a:latin typeface="Calibri"/>
                <a:cs typeface="Calibri"/>
              </a:rPr>
              <a:t>“real  work” </a:t>
            </a:r>
            <a:r>
              <a:rPr dirty="0" sz="2400">
                <a:solidFill>
                  <a:srgbClr val="002060"/>
                </a:solidFill>
                <a:latin typeface="Calibri"/>
                <a:cs typeface="Calibri"/>
              </a:rPr>
              <a:t>is in </a:t>
            </a:r>
            <a:r>
              <a:rPr dirty="0" sz="2400" spc="-5">
                <a:solidFill>
                  <a:srgbClr val="002060"/>
                </a:solidFill>
                <a:latin typeface="Calibri"/>
                <a:cs typeface="Calibri"/>
              </a:rPr>
              <a:t>one</a:t>
            </a:r>
            <a:r>
              <a:rPr dirty="0" sz="2400" spc="-9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2060"/>
                </a:solidFill>
                <a:latin typeface="Calibri"/>
                <a:cs typeface="Calibri"/>
              </a:rPr>
              <a:t>part.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0372" y="384047"/>
            <a:ext cx="776020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1311" y="532767"/>
            <a:ext cx="696023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Correctness of</a:t>
            </a:r>
            <a:r>
              <a:rPr dirty="0" spc="-50"/>
              <a:t> </a:t>
            </a:r>
            <a:r>
              <a:rPr dirty="0" spc="-5"/>
              <a:t>Recursion</a:t>
            </a:r>
          </a:p>
        </p:txBody>
      </p:sp>
      <p:sp>
        <p:nvSpPr>
          <p:cNvPr id="4" name="object 4"/>
          <p:cNvSpPr/>
          <p:nvPr/>
        </p:nvSpPr>
        <p:spPr>
          <a:xfrm>
            <a:off x="2663561" y="2117993"/>
            <a:ext cx="3746774" cy="3745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55108" y="2322812"/>
            <a:ext cx="960119" cy="2533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0957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1600">
              <a:latin typeface="Calibri"/>
              <a:cs typeface="Calibri"/>
            </a:endParaRPr>
          </a:p>
          <a:p>
            <a:pPr algn="ctr" marL="12700" marR="5080">
              <a:lnSpc>
                <a:spcPts val="4420"/>
              </a:lnSpc>
              <a:spcBef>
                <a:spcPts val="535"/>
              </a:spcBef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dirty="0" sz="16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n=k+1 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n=k</a:t>
            </a:r>
            <a:endParaRPr sz="1600">
              <a:latin typeface="Calibri"/>
              <a:cs typeface="Calibri"/>
            </a:endParaRPr>
          </a:p>
          <a:p>
            <a:pPr marL="109855" marR="99060" indent="300355">
              <a:lnSpc>
                <a:spcPts val="4490"/>
              </a:lnSpc>
              <a:spcBef>
                <a:spcPts val="55"/>
              </a:spcBef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…  Case</a:t>
            </a:r>
            <a:r>
              <a:rPr dirty="0" sz="16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n=2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9429" y="4981083"/>
            <a:ext cx="412750" cy="80264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24765" marR="5080" indent="-12700">
              <a:lnSpc>
                <a:spcPts val="1750"/>
              </a:lnSpc>
              <a:spcBef>
                <a:spcPts val="29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00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n=1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6444" y="2321064"/>
            <a:ext cx="826007" cy="3047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19783" y="2348484"/>
            <a:ext cx="719327" cy="29519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19783" y="2348485"/>
            <a:ext cx="719455" cy="2952115"/>
          </a:xfrm>
          <a:custGeom>
            <a:avLst/>
            <a:gdLst/>
            <a:ahLst/>
            <a:cxnLst/>
            <a:rect l="l" t="t" r="r" b="b"/>
            <a:pathLst>
              <a:path w="719455" h="2952115">
                <a:moveTo>
                  <a:pt x="0" y="2592324"/>
                </a:moveTo>
                <a:lnTo>
                  <a:pt x="179832" y="2592324"/>
                </a:lnTo>
                <a:lnTo>
                  <a:pt x="179832" y="0"/>
                </a:lnTo>
                <a:lnTo>
                  <a:pt x="539496" y="0"/>
                </a:lnTo>
                <a:lnTo>
                  <a:pt x="539496" y="2592324"/>
                </a:lnTo>
                <a:lnTo>
                  <a:pt x="719328" y="2592324"/>
                </a:lnTo>
                <a:lnTo>
                  <a:pt x="359664" y="2951988"/>
                </a:lnTo>
                <a:lnTo>
                  <a:pt x="0" y="2592324"/>
                </a:lnTo>
                <a:close/>
              </a:path>
            </a:pathLst>
          </a:custGeom>
          <a:ln w="9144">
            <a:solidFill>
              <a:srgbClr val="9A4E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34783" y="2319528"/>
            <a:ext cx="827530" cy="304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88123" y="2348483"/>
            <a:ext cx="720851" cy="29519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88123" y="2348482"/>
            <a:ext cx="721360" cy="2952115"/>
          </a:xfrm>
          <a:custGeom>
            <a:avLst/>
            <a:gdLst/>
            <a:ahLst/>
            <a:cxnLst/>
            <a:rect l="l" t="t" r="r" b="b"/>
            <a:pathLst>
              <a:path w="721359" h="2952115">
                <a:moveTo>
                  <a:pt x="0" y="360425"/>
                </a:moveTo>
                <a:lnTo>
                  <a:pt x="180213" y="360425"/>
                </a:lnTo>
                <a:lnTo>
                  <a:pt x="180213" y="2951988"/>
                </a:lnTo>
                <a:lnTo>
                  <a:pt x="540639" y="2951988"/>
                </a:lnTo>
                <a:lnTo>
                  <a:pt x="540639" y="360425"/>
                </a:lnTo>
                <a:lnTo>
                  <a:pt x="720852" y="360425"/>
                </a:lnTo>
                <a:lnTo>
                  <a:pt x="360426" y="0"/>
                </a:lnTo>
                <a:lnTo>
                  <a:pt x="0" y="360425"/>
                </a:lnTo>
                <a:close/>
              </a:path>
            </a:pathLst>
          </a:custGeom>
          <a:ln w="9144">
            <a:solidFill>
              <a:srgbClr val="9A4E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54060" y="1809043"/>
            <a:ext cx="12407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dirty="0" sz="2400" spc="5">
                <a:solidFill>
                  <a:srgbClr val="00B050"/>
                </a:solidFill>
                <a:latin typeface="Calibri"/>
                <a:cs typeface="Calibri"/>
              </a:rPr>
              <a:t>ec</a:t>
            </a:r>
            <a:r>
              <a:rPr dirty="0" sz="2400">
                <a:solidFill>
                  <a:srgbClr val="00B050"/>
                </a:solidFill>
                <a:latin typeface="Calibri"/>
                <a:cs typeface="Calibri"/>
              </a:rPr>
              <a:t>u</a:t>
            </a:r>
            <a:r>
              <a:rPr dirty="0" sz="2400" spc="-35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dirty="0" sz="2400" spc="-5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dirty="0" sz="2400" spc="-1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6840384" y="5530346"/>
            <a:ext cx="12039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846648"/>
                </a:solidFill>
                <a:latin typeface="Calibri"/>
                <a:cs typeface="Calibri"/>
              </a:rPr>
              <a:t>Indu</a:t>
            </a:r>
            <a:r>
              <a:rPr dirty="0" sz="2400">
                <a:solidFill>
                  <a:srgbClr val="846648"/>
                </a:solidFill>
                <a:latin typeface="Calibri"/>
                <a:cs typeface="Calibri"/>
              </a:rPr>
              <a:t>cti</a:t>
            </a:r>
            <a:r>
              <a:rPr dirty="0" sz="2400" spc="-10">
                <a:solidFill>
                  <a:srgbClr val="846648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846648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5756" y="384047"/>
            <a:ext cx="341680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86555" y="384047"/>
            <a:ext cx="155447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15027" y="384047"/>
            <a:ext cx="3631692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96694" y="532767"/>
            <a:ext cx="61506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Analysis of</a:t>
            </a:r>
            <a:r>
              <a:rPr dirty="0" spc="-30"/>
              <a:t> </a:t>
            </a:r>
            <a:r>
              <a:rPr dirty="0" spc="-5"/>
              <a:t>Recursion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5940" y="1790469"/>
            <a:ext cx="5448300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Solving recurrence</a:t>
            </a:r>
            <a:r>
              <a:rPr dirty="0" sz="30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equations</a:t>
            </a:r>
            <a:endParaRPr sz="3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E3E3E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E.g.,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Bit</a:t>
            </a:r>
            <a:r>
              <a:rPr dirty="0" sz="3000" spc="-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counting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Critical operation:</a:t>
            </a:r>
            <a:r>
              <a:rPr dirty="0" sz="2400" spc="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add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recurrence relation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2290" y="5337077"/>
            <a:ext cx="250825" cy="5721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550" spc="15">
                <a:latin typeface="Symbol"/>
                <a:cs typeface="Symbol"/>
              </a:rPr>
              <a:t>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2290" y="4535338"/>
            <a:ext cx="3930015" cy="12839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5080">
              <a:lnSpc>
                <a:spcPts val="4245"/>
              </a:lnSpc>
              <a:spcBef>
                <a:spcPts val="135"/>
              </a:spcBef>
            </a:pPr>
            <a:r>
              <a:rPr dirty="0" sz="3550" spc="15" i="1">
                <a:latin typeface="Times New Roman"/>
                <a:cs typeface="Times New Roman"/>
              </a:rPr>
              <a:t>n </a:t>
            </a:r>
            <a:r>
              <a:rPr dirty="0" sz="3550" spc="15">
                <a:latin typeface="Symbol"/>
                <a:cs typeface="Symbol"/>
              </a:rPr>
              <a:t></a:t>
            </a:r>
            <a:r>
              <a:rPr dirty="0" sz="3550" spc="-605">
                <a:latin typeface="Times New Roman"/>
                <a:cs typeface="Times New Roman"/>
              </a:rPr>
              <a:t> </a:t>
            </a:r>
            <a:r>
              <a:rPr dirty="0" sz="3550" spc="15">
                <a:latin typeface="Times New Roman"/>
                <a:cs typeface="Times New Roman"/>
              </a:rPr>
              <a:t>1</a:t>
            </a:r>
            <a:endParaRPr sz="3550">
              <a:latin typeface="Times New Roman"/>
              <a:cs typeface="Times New Roman"/>
            </a:endParaRPr>
          </a:p>
          <a:p>
            <a:pPr algn="r" marR="55880">
              <a:lnSpc>
                <a:spcPts val="5625"/>
              </a:lnSpc>
              <a:tabLst>
                <a:tab pos="2985770" algn="l"/>
              </a:tabLst>
            </a:pPr>
            <a:r>
              <a:rPr dirty="0" baseline="32863" sz="5325" spc="165">
                <a:latin typeface="Symbol"/>
                <a:cs typeface="Symbol"/>
              </a:rPr>
              <a:t></a:t>
            </a:r>
            <a:r>
              <a:rPr dirty="0" sz="3550" spc="110" i="1">
                <a:latin typeface="Times New Roman"/>
                <a:cs typeface="Times New Roman"/>
              </a:rPr>
              <a:t>T</a:t>
            </a:r>
            <a:r>
              <a:rPr dirty="0" sz="3550" spc="-475" i="1">
                <a:latin typeface="Times New Roman"/>
                <a:cs typeface="Times New Roman"/>
              </a:rPr>
              <a:t> </a:t>
            </a:r>
            <a:r>
              <a:rPr dirty="0" sz="4700" spc="-275">
                <a:latin typeface="Symbol"/>
                <a:cs typeface="Symbol"/>
              </a:rPr>
              <a:t></a:t>
            </a:r>
            <a:r>
              <a:rPr dirty="0" baseline="-8397" sz="6450" spc="-412">
                <a:latin typeface="Symbol"/>
                <a:cs typeface="Symbol"/>
              </a:rPr>
              <a:t></a:t>
            </a:r>
            <a:r>
              <a:rPr dirty="0" sz="3550" spc="-275" i="1">
                <a:latin typeface="Times New Roman"/>
                <a:cs typeface="Times New Roman"/>
              </a:rPr>
              <a:t>n </a:t>
            </a:r>
            <a:r>
              <a:rPr dirty="0" sz="3550" spc="5">
                <a:latin typeface="Times New Roman"/>
                <a:cs typeface="Times New Roman"/>
              </a:rPr>
              <a:t>/</a:t>
            </a:r>
            <a:r>
              <a:rPr dirty="0" sz="3550" spc="-254">
                <a:latin typeface="Times New Roman"/>
                <a:cs typeface="Times New Roman"/>
              </a:rPr>
              <a:t> </a:t>
            </a:r>
            <a:r>
              <a:rPr dirty="0" sz="3550">
                <a:latin typeface="Times New Roman"/>
                <a:cs typeface="Times New Roman"/>
              </a:rPr>
              <a:t>2</a:t>
            </a:r>
            <a:r>
              <a:rPr dirty="0" baseline="-8397" sz="6450">
                <a:latin typeface="Symbol"/>
                <a:cs typeface="Symbol"/>
              </a:rPr>
              <a:t></a:t>
            </a:r>
            <a:r>
              <a:rPr dirty="0" sz="4700">
                <a:latin typeface="Symbol"/>
                <a:cs typeface="Symbol"/>
              </a:rPr>
              <a:t></a:t>
            </a:r>
            <a:r>
              <a:rPr dirty="0" sz="3550">
                <a:latin typeface="Symbol"/>
                <a:cs typeface="Symbol"/>
              </a:rPr>
              <a:t></a:t>
            </a:r>
            <a:r>
              <a:rPr dirty="0" sz="3550">
                <a:latin typeface="Times New Roman"/>
                <a:cs typeface="Times New Roman"/>
              </a:rPr>
              <a:t>1	</a:t>
            </a:r>
            <a:r>
              <a:rPr dirty="0" sz="3550" spc="15" i="1">
                <a:latin typeface="Times New Roman"/>
                <a:cs typeface="Times New Roman"/>
              </a:rPr>
              <a:t>n </a:t>
            </a:r>
            <a:r>
              <a:rPr dirty="0" sz="3550" spc="15">
                <a:latin typeface="Symbol"/>
                <a:cs typeface="Symbol"/>
              </a:rPr>
              <a:t></a:t>
            </a:r>
            <a:r>
              <a:rPr dirty="0" sz="3550" spc="-605">
                <a:latin typeface="Times New Roman"/>
                <a:cs typeface="Times New Roman"/>
              </a:rPr>
              <a:t> </a:t>
            </a:r>
            <a:r>
              <a:rPr dirty="0" sz="3550" spc="15">
                <a:latin typeface="Times New Roman"/>
                <a:cs typeface="Times New Roman"/>
              </a:rPr>
              <a:t>1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8451" y="4874517"/>
            <a:ext cx="1797050" cy="5721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550" spc="15" i="1">
                <a:latin typeface="Times New Roman"/>
                <a:cs typeface="Times New Roman"/>
              </a:rPr>
              <a:t>T </a:t>
            </a:r>
            <a:r>
              <a:rPr dirty="0" sz="3550" spc="60">
                <a:latin typeface="Times New Roman"/>
                <a:cs typeface="Times New Roman"/>
              </a:rPr>
              <a:t>(</a:t>
            </a:r>
            <a:r>
              <a:rPr dirty="0" sz="3550" spc="60" i="1">
                <a:latin typeface="Times New Roman"/>
                <a:cs typeface="Times New Roman"/>
              </a:rPr>
              <a:t>n</a:t>
            </a:r>
            <a:r>
              <a:rPr dirty="0" sz="3550" spc="60">
                <a:latin typeface="Times New Roman"/>
                <a:cs typeface="Times New Roman"/>
              </a:rPr>
              <a:t>)</a:t>
            </a:r>
            <a:r>
              <a:rPr dirty="0" sz="3550" spc="-645">
                <a:latin typeface="Times New Roman"/>
                <a:cs typeface="Times New Roman"/>
              </a:rPr>
              <a:t> </a:t>
            </a:r>
            <a:r>
              <a:rPr dirty="0" sz="3550" spc="15">
                <a:latin typeface="Symbol"/>
                <a:cs typeface="Symbol"/>
              </a:rPr>
              <a:t></a:t>
            </a:r>
            <a:r>
              <a:rPr dirty="0" sz="3550" spc="15">
                <a:latin typeface="Times New Roman"/>
                <a:cs typeface="Times New Roman"/>
              </a:rPr>
              <a:t> </a:t>
            </a:r>
            <a:r>
              <a:rPr dirty="0" baseline="37558" sz="5325" spc="-7">
                <a:latin typeface="Symbol"/>
                <a:cs typeface="Symbol"/>
              </a:rPr>
              <a:t></a:t>
            </a:r>
            <a:r>
              <a:rPr dirty="0" baseline="41471" sz="5325" spc="-7">
                <a:latin typeface="Times New Roman"/>
                <a:cs typeface="Times New Roman"/>
              </a:rPr>
              <a:t>0</a:t>
            </a:r>
            <a:endParaRPr baseline="41471" sz="5325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0116" y="2708148"/>
            <a:ext cx="5763755" cy="3246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53539" y="5979159"/>
            <a:ext cx="5836920" cy="0"/>
          </a:xfrm>
          <a:custGeom>
            <a:avLst/>
            <a:gdLst/>
            <a:ahLst/>
            <a:cxnLst/>
            <a:rect l="l" t="t" r="r" b="b"/>
            <a:pathLst>
              <a:path w="5836920" h="0">
                <a:moveTo>
                  <a:pt x="0" y="0"/>
                </a:moveTo>
                <a:lnTo>
                  <a:pt x="5836920" y="0"/>
                </a:lnTo>
              </a:path>
            </a:pathLst>
          </a:custGeom>
          <a:ln w="22860">
            <a:solidFill>
              <a:srgbClr val="2F58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64970" y="2694939"/>
            <a:ext cx="0" cy="3272790"/>
          </a:xfrm>
          <a:custGeom>
            <a:avLst/>
            <a:gdLst/>
            <a:ahLst/>
            <a:cxnLst/>
            <a:rect l="l" t="t" r="r" b="b"/>
            <a:pathLst>
              <a:path w="0" h="3272790">
                <a:moveTo>
                  <a:pt x="0" y="0"/>
                </a:moveTo>
                <a:lnTo>
                  <a:pt x="0" y="3272790"/>
                </a:lnTo>
              </a:path>
            </a:pathLst>
          </a:custGeom>
          <a:ln w="22860">
            <a:solidFill>
              <a:srgbClr val="2F58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53539" y="2683510"/>
            <a:ext cx="5836920" cy="0"/>
          </a:xfrm>
          <a:custGeom>
            <a:avLst/>
            <a:gdLst/>
            <a:ahLst/>
            <a:cxnLst/>
            <a:rect l="l" t="t" r="r" b="b"/>
            <a:pathLst>
              <a:path w="5836920" h="0">
                <a:moveTo>
                  <a:pt x="0" y="0"/>
                </a:moveTo>
                <a:lnTo>
                  <a:pt x="5836920" y="0"/>
                </a:lnTo>
              </a:path>
            </a:pathLst>
          </a:custGeom>
          <a:ln w="22860">
            <a:solidFill>
              <a:srgbClr val="2F58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79030" y="2694432"/>
            <a:ext cx="0" cy="3274060"/>
          </a:xfrm>
          <a:custGeom>
            <a:avLst/>
            <a:gdLst/>
            <a:ahLst/>
            <a:cxnLst/>
            <a:rect l="l" t="t" r="r" b="b"/>
            <a:pathLst>
              <a:path w="0" h="3274060">
                <a:moveTo>
                  <a:pt x="0" y="0"/>
                </a:moveTo>
                <a:lnTo>
                  <a:pt x="0" y="3273552"/>
                </a:lnTo>
              </a:path>
            </a:pathLst>
          </a:custGeom>
          <a:ln w="22859">
            <a:solidFill>
              <a:srgbClr val="2F58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84020" y="5956300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 h="0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7619">
            <a:solidFill>
              <a:srgbClr val="2F58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87829" y="2710179"/>
            <a:ext cx="0" cy="3242310"/>
          </a:xfrm>
          <a:custGeom>
            <a:avLst/>
            <a:gdLst/>
            <a:ahLst/>
            <a:cxnLst/>
            <a:rect l="l" t="t" r="r" b="b"/>
            <a:pathLst>
              <a:path w="0" h="3242310">
                <a:moveTo>
                  <a:pt x="0" y="0"/>
                </a:moveTo>
                <a:lnTo>
                  <a:pt x="0" y="3242310"/>
                </a:lnTo>
              </a:path>
            </a:pathLst>
          </a:custGeom>
          <a:ln w="7619">
            <a:solidFill>
              <a:srgbClr val="2F58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84020" y="2706370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 h="0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7620">
            <a:solidFill>
              <a:srgbClr val="2F58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56169" y="2709672"/>
            <a:ext cx="0" cy="3243580"/>
          </a:xfrm>
          <a:custGeom>
            <a:avLst/>
            <a:gdLst/>
            <a:ahLst/>
            <a:cxnLst/>
            <a:rect l="l" t="t" r="r" b="b"/>
            <a:pathLst>
              <a:path w="0" h="3243579">
                <a:moveTo>
                  <a:pt x="0" y="0"/>
                </a:moveTo>
                <a:lnTo>
                  <a:pt x="0" y="3243072"/>
                </a:lnTo>
              </a:path>
            </a:pathLst>
          </a:custGeom>
          <a:ln w="7620">
            <a:solidFill>
              <a:srgbClr val="2F58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95756" y="384047"/>
            <a:ext cx="6950962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96694" y="532767"/>
            <a:ext cx="61512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Analysis of</a:t>
            </a:r>
            <a:r>
              <a:rPr dirty="0" spc="-30"/>
              <a:t> </a:t>
            </a:r>
            <a:r>
              <a:rPr dirty="0" spc="-5"/>
              <a:t>Recursion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13" name="object 13"/>
          <p:cNvSpPr txBox="1"/>
          <p:nvPr/>
        </p:nvSpPr>
        <p:spPr>
          <a:xfrm>
            <a:off x="535940" y="1790469"/>
            <a:ext cx="44831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Backward</a:t>
            </a:r>
            <a:r>
              <a:rPr dirty="0" sz="30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substitutions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6108" y="384047"/>
            <a:ext cx="589025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7047" y="532767"/>
            <a:ext cx="50876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Smooth</a:t>
            </a:r>
            <a:r>
              <a:rPr dirty="0" spc="-55"/>
              <a:t> </a:t>
            </a:r>
            <a:r>
              <a:rPr dirty="0" spc="-5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7368540" cy="436181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30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Nonnegative </a:t>
            </a:r>
            <a:r>
              <a:rPr dirty="0" sz="2400" spc="-10">
                <a:solidFill>
                  <a:srgbClr val="0000CC"/>
                </a:solidFill>
                <a:latin typeface="Palatino Linotype"/>
                <a:cs typeface="Palatino Linotype"/>
              </a:rPr>
              <a:t>eventually </a:t>
            </a:r>
            <a:r>
              <a:rPr dirty="0" sz="2400" spc="-5">
                <a:solidFill>
                  <a:srgbClr val="0000CC"/>
                </a:solidFill>
                <a:latin typeface="Palatino Linotype"/>
                <a:cs typeface="Palatino Linotype"/>
              </a:rPr>
              <a:t>non-decreasing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function  defined on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set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natural</a:t>
            </a:r>
            <a:r>
              <a:rPr dirty="0" sz="2400" spc="4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numbers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) is called</a:t>
            </a:r>
            <a:r>
              <a:rPr dirty="0" sz="3000" spc="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smooth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2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400" spc="-10" b="1" i="1">
                <a:solidFill>
                  <a:srgbClr val="FF0000"/>
                </a:solidFill>
                <a:latin typeface="Palatino Linotype"/>
                <a:cs typeface="Palatino Linotype"/>
              </a:rPr>
              <a:t>f</a:t>
            </a:r>
            <a:r>
              <a:rPr dirty="0" sz="2400" spc="-10" b="1">
                <a:solidFill>
                  <a:srgbClr val="FF0000"/>
                </a:solidFill>
                <a:latin typeface="Palatino Linotype"/>
                <a:cs typeface="Palatino Linotype"/>
              </a:rPr>
              <a:t>(2</a:t>
            </a:r>
            <a:r>
              <a:rPr dirty="0" sz="2400" spc="-10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400" spc="-10" b="1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r>
              <a:rPr dirty="0" sz="2400" spc="-10" b="1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dirty="0" sz="2500" spc="-10" b="1" i="1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dirty="0" sz="2400" spc="-10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2400" spc="-10" b="1" i="1">
                <a:solidFill>
                  <a:srgbClr val="FF0000"/>
                </a:solidFill>
                <a:latin typeface="Palatino Linotype"/>
                <a:cs typeface="Palatino Linotype"/>
              </a:rPr>
              <a:t>f</a:t>
            </a:r>
            <a:r>
              <a:rPr dirty="0" sz="2400" spc="-10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2400" spc="-10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400" spc="-10" b="1">
                <a:solidFill>
                  <a:srgbClr val="FF0000"/>
                </a:solidFill>
                <a:latin typeface="Palatino Linotype"/>
                <a:cs typeface="Palatino Linotype"/>
              </a:rPr>
              <a:t>))</a:t>
            </a:r>
            <a:r>
              <a:rPr dirty="0" sz="2400" spc="-10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Examples of smooth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functions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</a:t>
            </a:r>
            <a:r>
              <a:rPr dirty="0" sz="2400" spc="-35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baseline="24305" sz="2400" spc="-7">
                <a:solidFill>
                  <a:srgbClr val="3E3E3E"/>
                </a:solidFill>
                <a:latin typeface="Symbol"/>
                <a:cs typeface="Symbol"/>
              </a:rPr>
              <a:t></a:t>
            </a:r>
            <a:r>
              <a:rPr dirty="0" baseline="24305" sz="2400" spc="-7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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0)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4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E.g., 2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log2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=</a:t>
            </a:r>
            <a:r>
              <a:rPr dirty="0" sz="24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(log</a:t>
            </a: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+log2)</a:t>
            </a:r>
            <a:r>
              <a:rPr dirty="0" sz="2400" spc="-10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dirty="0" sz="2500" spc="-10" i="1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4539" y="384047"/>
            <a:ext cx="507187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5510" y="532767"/>
            <a:ext cx="42703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Even</a:t>
            </a:r>
            <a:r>
              <a:rPr dirty="0" spc="-45"/>
              <a:t> </a:t>
            </a:r>
            <a:r>
              <a:rPr dirty="0" spc="-10"/>
              <a:t>Smoother</a:t>
            </a:r>
          </a:p>
        </p:txBody>
      </p:sp>
      <p:sp>
        <p:nvSpPr>
          <p:cNvPr id="4" name="object 4"/>
          <p:cNvSpPr/>
          <p:nvPr/>
        </p:nvSpPr>
        <p:spPr>
          <a:xfrm>
            <a:off x="1091183" y="4291584"/>
            <a:ext cx="6906895" cy="2077720"/>
          </a:xfrm>
          <a:custGeom>
            <a:avLst/>
            <a:gdLst/>
            <a:ahLst/>
            <a:cxnLst/>
            <a:rect l="l" t="t" r="r" b="b"/>
            <a:pathLst>
              <a:path w="6906895" h="2077720">
                <a:moveTo>
                  <a:pt x="0" y="0"/>
                </a:moveTo>
                <a:lnTo>
                  <a:pt x="6906768" y="0"/>
                </a:lnTo>
                <a:lnTo>
                  <a:pt x="6906768" y="2077212"/>
                </a:lnTo>
                <a:lnTo>
                  <a:pt x="0" y="2077212"/>
                </a:lnTo>
                <a:lnTo>
                  <a:pt x="0" y="0"/>
                </a:lnTo>
                <a:close/>
              </a:path>
            </a:pathLst>
          </a:custGeom>
          <a:solidFill>
            <a:srgbClr val="9C5252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1790469"/>
            <a:ext cx="7774940" cy="456438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55600" marR="5080" indent="-342900">
              <a:lnSpc>
                <a:spcPct val="101000"/>
              </a:lnSpc>
              <a:spcBef>
                <a:spcPts val="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Let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)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be 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smooth function, then, for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any 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fixed integer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b</a:t>
            </a:r>
            <a:r>
              <a:rPr dirty="0" sz="3000" spc="-5" b="1">
                <a:solidFill>
                  <a:srgbClr val="3E3E3E"/>
                </a:solidFill>
                <a:latin typeface="Symbol"/>
                <a:cs typeface="Symbol"/>
              </a:rPr>
              <a:t>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2,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bn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3000" spc="-5" b="1">
                <a:solidFill>
                  <a:srgbClr val="3E3E3E"/>
                </a:solidFill>
                <a:latin typeface="Symbol"/>
                <a:cs typeface="Symbol"/>
              </a:rPr>
              <a:t>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)).</a:t>
            </a:r>
            <a:endParaRPr sz="3000">
              <a:latin typeface="Palatino Linotype"/>
              <a:cs typeface="Palatino Linotype"/>
            </a:endParaRPr>
          </a:p>
          <a:p>
            <a:pPr marL="756285" marR="94615" indent="-287020">
              <a:lnSpc>
                <a:spcPct val="100000"/>
              </a:lnSpc>
              <a:spcBef>
                <a:spcPts val="59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4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That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is, there exist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positive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constants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dirty="0" baseline="-20833" sz="2400" spc="-7" i="1">
                <a:solidFill>
                  <a:srgbClr val="3E3E3E"/>
                </a:solidFill>
                <a:latin typeface="Palatino Linotype"/>
                <a:cs typeface="Palatino Linotype"/>
              </a:rPr>
              <a:t>b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0833" sz="2400" spc="-7" i="1">
                <a:solidFill>
                  <a:srgbClr val="3E3E3E"/>
                </a:solidFill>
                <a:latin typeface="Palatino Linotype"/>
                <a:cs typeface="Palatino Linotype"/>
              </a:rPr>
              <a:t>b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nonnegative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integer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0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such</a:t>
            </a:r>
            <a:r>
              <a:rPr dirty="0" sz="2400" spc="-1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that</a:t>
            </a:r>
            <a:endParaRPr sz="2400">
              <a:latin typeface="Palatino Linotype"/>
              <a:cs typeface="Palatino Linotype"/>
            </a:endParaRPr>
          </a:p>
          <a:p>
            <a:pPr marL="1396365">
              <a:lnSpc>
                <a:spcPct val="100000"/>
              </a:lnSpc>
              <a:spcBef>
                <a:spcPts val="710"/>
              </a:spcBef>
              <a:tabLst>
                <a:tab pos="5212080" algn="l"/>
              </a:tabLst>
            </a:pPr>
            <a:r>
              <a:rPr dirty="0" sz="30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d</a:t>
            </a:r>
            <a:r>
              <a:rPr dirty="0" baseline="-20833" sz="3000" spc="-7" b="1" i="1">
                <a:solidFill>
                  <a:srgbClr val="2F5897"/>
                </a:solidFill>
                <a:latin typeface="Palatino Linotype"/>
                <a:cs typeface="Palatino Linotype"/>
              </a:rPr>
              <a:t>b</a:t>
            </a:r>
            <a:r>
              <a:rPr dirty="0" sz="30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f</a:t>
            </a:r>
            <a:r>
              <a:rPr dirty="0" sz="3000" spc="-5" b="1">
                <a:solidFill>
                  <a:srgbClr val="2F5897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2F5897"/>
                </a:solidFill>
                <a:latin typeface="Palatino Linotype"/>
                <a:cs typeface="Palatino Linotype"/>
              </a:rPr>
              <a:t>) </a:t>
            </a:r>
            <a:r>
              <a:rPr dirty="0" sz="3000" spc="-5" b="1">
                <a:solidFill>
                  <a:srgbClr val="2F5897"/>
                </a:solidFill>
                <a:latin typeface="Symbol"/>
                <a:cs typeface="Symbol"/>
              </a:rPr>
              <a:t></a:t>
            </a:r>
            <a:r>
              <a:rPr dirty="0" sz="3000" spc="-5" b="1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f</a:t>
            </a:r>
            <a:r>
              <a:rPr dirty="0" sz="3000" spc="-5" b="1">
                <a:solidFill>
                  <a:srgbClr val="2F5897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bn</a:t>
            </a:r>
            <a:r>
              <a:rPr dirty="0" sz="3000" spc="-5" b="1">
                <a:solidFill>
                  <a:srgbClr val="2F5897"/>
                </a:solidFill>
                <a:latin typeface="Palatino Linotype"/>
                <a:cs typeface="Palatino Linotype"/>
              </a:rPr>
              <a:t>)</a:t>
            </a:r>
            <a:r>
              <a:rPr dirty="0" sz="3000" spc="30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2F5897"/>
                </a:solidFill>
                <a:latin typeface="Symbol"/>
                <a:cs typeface="Symbol"/>
              </a:rPr>
              <a:t></a:t>
            </a:r>
            <a:r>
              <a:rPr dirty="0" sz="3000" spc="5" b="1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c</a:t>
            </a:r>
            <a:r>
              <a:rPr dirty="0" baseline="-20833" sz="3000" spc="-7" b="1" i="1">
                <a:solidFill>
                  <a:srgbClr val="2F5897"/>
                </a:solidFill>
                <a:latin typeface="Palatino Linotype"/>
                <a:cs typeface="Palatino Linotype"/>
              </a:rPr>
              <a:t>b</a:t>
            </a:r>
            <a:r>
              <a:rPr dirty="0" sz="30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f</a:t>
            </a:r>
            <a:r>
              <a:rPr dirty="0" sz="3000" spc="-5" b="1">
                <a:solidFill>
                  <a:srgbClr val="2F5897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2F5897"/>
                </a:solidFill>
                <a:latin typeface="Palatino Linotype"/>
                <a:cs typeface="Palatino Linotype"/>
              </a:rPr>
              <a:t>)	for</a:t>
            </a:r>
            <a:r>
              <a:rPr dirty="0" sz="3000" spc="-15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3000" b="1" i="1">
                <a:solidFill>
                  <a:srgbClr val="2F5897"/>
                </a:solidFill>
                <a:latin typeface="Palatino Linotype"/>
                <a:cs typeface="Palatino Linotype"/>
              </a:rPr>
              <a:t>n</a:t>
            </a:r>
            <a:r>
              <a:rPr dirty="0" sz="3000" b="1">
                <a:solidFill>
                  <a:srgbClr val="2F5897"/>
                </a:solidFill>
                <a:latin typeface="Symbol"/>
                <a:cs typeface="Symbol"/>
              </a:rPr>
              <a:t></a:t>
            </a:r>
            <a:r>
              <a:rPr dirty="0" sz="3000" b="1" i="1">
                <a:solidFill>
                  <a:srgbClr val="2F5897"/>
                </a:solidFill>
                <a:latin typeface="Palatino Linotype"/>
                <a:cs typeface="Palatino Linotype"/>
              </a:rPr>
              <a:t>n</a:t>
            </a:r>
            <a:r>
              <a:rPr dirty="0" baseline="-20833" sz="3000" b="1">
                <a:solidFill>
                  <a:srgbClr val="2F5897"/>
                </a:solidFill>
                <a:latin typeface="Palatino Linotype"/>
                <a:cs typeface="Palatino Linotype"/>
              </a:rPr>
              <a:t>0</a:t>
            </a:r>
            <a:r>
              <a:rPr dirty="0" sz="3000" b="1">
                <a:solidFill>
                  <a:srgbClr val="2F5897"/>
                </a:solidFill>
                <a:latin typeface="Palatino Linotype"/>
                <a:cs typeface="Palatino Linotype"/>
              </a:rPr>
              <a:t>.</a:t>
            </a:r>
            <a:endParaRPr sz="3000">
              <a:latin typeface="Palatino Linotype"/>
              <a:cs typeface="Palatino Linotype"/>
            </a:endParaRPr>
          </a:p>
          <a:p>
            <a:pPr marL="661035" marR="942975" indent="-48260">
              <a:lnSpc>
                <a:spcPct val="124700"/>
              </a:lnSpc>
              <a:spcBef>
                <a:spcPts val="1335"/>
              </a:spcBef>
              <a:tabLst>
                <a:tab pos="5506720" algn="l"/>
              </a:tabLst>
            </a:pPr>
            <a:r>
              <a:rPr dirty="0" sz="2050" spc="130" i="1">
                <a:latin typeface="Times New Roman"/>
                <a:cs typeface="Times New Roman"/>
              </a:rPr>
              <a:t>It</a:t>
            </a:r>
            <a:r>
              <a:rPr dirty="0" sz="2050" spc="30" i="1">
                <a:latin typeface="Times New Roman"/>
                <a:cs typeface="Times New Roman"/>
              </a:rPr>
              <a:t> </a:t>
            </a:r>
            <a:r>
              <a:rPr dirty="0" sz="2050" spc="140" i="1">
                <a:latin typeface="Times New Roman"/>
                <a:cs typeface="Times New Roman"/>
              </a:rPr>
              <a:t>is</a:t>
            </a:r>
            <a:r>
              <a:rPr dirty="0" sz="2050" spc="10" i="1">
                <a:latin typeface="Times New Roman"/>
                <a:cs typeface="Times New Roman"/>
              </a:rPr>
              <a:t> </a:t>
            </a:r>
            <a:r>
              <a:rPr dirty="0" sz="2050" spc="185" i="1">
                <a:latin typeface="Times New Roman"/>
                <a:cs typeface="Times New Roman"/>
              </a:rPr>
              <a:t>easy</a:t>
            </a:r>
            <a:r>
              <a:rPr dirty="0" sz="2050" spc="-30" i="1">
                <a:latin typeface="Times New Roman"/>
                <a:cs typeface="Times New Roman"/>
              </a:rPr>
              <a:t> </a:t>
            </a:r>
            <a:r>
              <a:rPr dirty="0" sz="2050" spc="165" i="1">
                <a:latin typeface="Times New Roman"/>
                <a:cs typeface="Times New Roman"/>
              </a:rPr>
              <a:t>to</a:t>
            </a:r>
            <a:r>
              <a:rPr dirty="0" sz="2050" spc="315" i="1">
                <a:latin typeface="Times New Roman"/>
                <a:cs typeface="Times New Roman"/>
              </a:rPr>
              <a:t> </a:t>
            </a:r>
            <a:r>
              <a:rPr dirty="0" sz="2050" spc="190" i="1">
                <a:latin typeface="Times New Roman"/>
                <a:cs typeface="Times New Roman"/>
              </a:rPr>
              <a:t>prove</a:t>
            </a:r>
            <a:r>
              <a:rPr dirty="0" sz="2050" spc="-105" i="1">
                <a:latin typeface="Times New Roman"/>
                <a:cs typeface="Times New Roman"/>
              </a:rPr>
              <a:t> </a:t>
            </a:r>
            <a:r>
              <a:rPr dirty="0" sz="2050" spc="165" i="1">
                <a:latin typeface="Times New Roman"/>
                <a:cs typeface="Times New Roman"/>
              </a:rPr>
              <a:t>that</a:t>
            </a:r>
            <a:r>
              <a:rPr dirty="0" sz="2050" spc="55" i="1">
                <a:latin typeface="Times New Roman"/>
                <a:cs typeface="Times New Roman"/>
              </a:rPr>
              <a:t> </a:t>
            </a:r>
            <a:r>
              <a:rPr dirty="0" sz="2050" spc="175" i="1">
                <a:latin typeface="Times New Roman"/>
                <a:cs typeface="Times New Roman"/>
              </a:rPr>
              <a:t>the</a:t>
            </a:r>
            <a:r>
              <a:rPr dirty="0" sz="2050" spc="-10" i="1">
                <a:latin typeface="Times New Roman"/>
                <a:cs typeface="Times New Roman"/>
              </a:rPr>
              <a:t> </a:t>
            </a:r>
            <a:r>
              <a:rPr dirty="0" sz="2050" spc="160" i="1">
                <a:latin typeface="Times New Roman"/>
                <a:cs typeface="Times New Roman"/>
              </a:rPr>
              <a:t>result</a:t>
            </a:r>
            <a:r>
              <a:rPr dirty="0" sz="2050" spc="130" i="1">
                <a:latin typeface="Times New Roman"/>
                <a:cs typeface="Times New Roman"/>
              </a:rPr>
              <a:t> </a:t>
            </a:r>
            <a:r>
              <a:rPr dirty="0" sz="2050" spc="185" i="1">
                <a:latin typeface="Times New Roman"/>
                <a:cs typeface="Times New Roman"/>
              </a:rPr>
              <a:t>holds	</a:t>
            </a:r>
            <a:r>
              <a:rPr dirty="0" sz="2050" spc="165" i="1">
                <a:latin typeface="Times New Roman"/>
                <a:cs typeface="Times New Roman"/>
              </a:rPr>
              <a:t>for </a:t>
            </a:r>
            <a:r>
              <a:rPr dirty="0" sz="2050" spc="215" i="1">
                <a:latin typeface="Times New Roman"/>
                <a:cs typeface="Times New Roman"/>
              </a:rPr>
              <a:t>b </a:t>
            </a:r>
            <a:r>
              <a:rPr dirty="0" sz="2050" spc="240">
                <a:latin typeface="Times New Roman"/>
                <a:cs typeface="Times New Roman"/>
              </a:rPr>
              <a:t>=</a:t>
            </a:r>
            <a:r>
              <a:rPr dirty="0" sz="2050" spc="-280">
                <a:latin typeface="Times New Roman"/>
                <a:cs typeface="Times New Roman"/>
              </a:rPr>
              <a:t> </a:t>
            </a:r>
            <a:r>
              <a:rPr dirty="0" sz="2050" spc="204">
                <a:latin typeface="Times New Roman"/>
                <a:cs typeface="Times New Roman"/>
              </a:rPr>
              <a:t>2</a:t>
            </a:r>
            <a:r>
              <a:rPr dirty="0" baseline="41666" sz="1800" spc="307" i="1">
                <a:latin typeface="Times New Roman"/>
                <a:cs typeface="Times New Roman"/>
              </a:rPr>
              <a:t>k </a:t>
            </a:r>
            <a:r>
              <a:rPr dirty="0" sz="2050" spc="105" i="1">
                <a:latin typeface="Times New Roman"/>
                <a:cs typeface="Times New Roman"/>
              </a:rPr>
              <a:t>,  </a:t>
            </a:r>
            <a:r>
              <a:rPr dirty="0" sz="2050" spc="165" i="1">
                <a:latin typeface="Times New Roman"/>
                <a:cs typeface="Times New Roman"/>
              </a:rPr>
              <a:t>for </a:t>
            </a:r>
            <a:r>
              <a:rPr dirty="0" sz="2050" spc="175" i="1">
                <a:latin typeface="Times New Roman"/>
                <a:cs typeface="Times New Roman"/>
              </a:rPr>
              <a:t>the </a:t>
            </a:r>
            <a:r>
              <a:rPr dirty="0" sz="2050" spc="195" i="1">
                <a:latin typeface="Times New Roman"/>
                <a:cs typeface="Times New Roman"/>
              </a:rPr>
              <a:t>second </a:t>
            </a:r>
            <a:r>
              <a:rPr dirty="0" sz="2050" spc="170" i="1">
                <a:latin typeface="Times New Roman"/>
                <a:cs typeface="Times New Roman"/>
              </a:rPr>
              <a:t>inequality</a:t>
            </a:r>
            <a:r>
              <a:rPr dirty="0" sz="2050" spc="-335" i="1">
                <a:latin typeface="Times New Roman"/>
                <a:cs typeface="Times New Roman"/>
              </a:rPr>
              <a:t> </a:t>
            </a:r>
            <a:r>
              <a:rPr dirty="0" sz="2050" spc="140" i="1">
                <a:latin typeface="Times New Roman"/>
                <a:cs typeface="Times New Roman"/>
              </a:rPr>
              <a:t>:</a:t>
            </a:r>
            <a:endParaRPr sz="2050">
              <a:latin typeface="Times New Roman"/>
              <a:cs typeface="Times New Roman"/>
            </a:endParaRPr>
          </a:p>
          <a:p>
            <a:pPr marL="661035">
              <a:lnSpc>
                <a:spcPts val="1910"/>
              </a:lnSpc>
              <a:spcBef>
                <a:spcPts val="869"/>
              </a:spcBef>
              <a:tabLst>
                <a:tab pos="3118485" algn="l"/>
              </a:tabLst>
            </a:pPr>
            <a:r>
              <a:rPr dirty="0" sz="2050" spc="114" i="1">
                <a:latin typeface="Times New Roman"/>
                <a:cs typeface="Times New Roman"/>
              </a:rPr>
              <a:t>f</a:t>
            </a:r>
            <a:r>
              <a:rPr dirty="0" sz="2050" spc="-40" i="1">
                <a:latin typeface="Times New Roman"/>
                <a:cs typeface="Times New Roman"/>
              </a:rPr>
              <a:t> </a:t>
            </a:r>
            <a:r>
              <a:rPr dirty="0" sz="2050" spc="140" i="1">
                <a:latin typeface="Times New Roman"/>
                <a:cs typeface="Times New Roman"/>
              </a:rPr>
              <a:t>(</a:t>
            </a:r>
            <a:r>
              <a:rPr dirty="0" sz="2050" spc="-95" i="1">
                <a:latin typeface="Times New Roman"/>
                <a:cs typeface="Times New Roman"/>
              </a:rPr>
              <a:t> </a:t>
            </a:r>
            <a:r>
              <a:rPr dirty="0" sz="2050" spc="210">
                <a:latin typeface="Times New Roman"/>
                <a:cs typeface="Times New Roman"/>
              </a:rPr>
              <a:t>2</a:t>
            </a:r>
            <a:r>
              <a:rPr dirty="0" baseline="41666" sz="1800" spc="315" i="1">
                <a:latin typeface="Times New Roman"/>
                <a:cs typeface="Times New Roman"/>
              </a:rPr>
              <a:t>k</a:t>
            </a:r>
            <a:r>
              <a:rPr dirty="0" baseline="41666" sz="1800" spc="209" i="1">
                <a:latin typeface="Times New Roman"/>
                <a:cs typeface="Times New Roman"/>
              </a:rPr>
              <a:t> </a:t>
            </a:r>
            <a:r>
              <a:rPr dirty="0" sz="2050" spc="215" i="1">
                <a:latin typeface="Times New Roman"/>
                <a:cs typeface="Times New Roman"/>
              </a:rPr>
              <a:t>n</a:t>
            </a:r>
            <a:r>
              <a:rPr dirty="0" sz="2050" spc="-90" i="1">
                <a:latin typeface="Times New Roman"/>
                <a:cs typeface="Times New Roman"/>
              </a:rPr>
              <a:t> </a:t>
            </a:r>
            <a:r>
              <a:rPr dirty="0" sz="2050" spc="140" i="1">
                <a:latin typeface="Times New Roman"/>
                <a:cs typeface="Times New Roman"/>
              </a:rPr>
              <a:t>)</a:t>
            </a:r>
            <a:r>
              <a:rPr dirty="0" sz="2050" spc="-295" i="1">
                <a:latin typeface="Times New Roman"/>
                <a:cs typeface="Times New Roman"/>
              </a:rPr>
              <a:t> </a:t>
            </a:r>
            <a:r>
              <a:rPr dirty="0" sz="2050" spc="430">
                <a:latin typeface="宋体"/>
                <a:cs typeface="宋体"/>
              </a:rPr>
              <a:t>≤</a:t>
            </a:r>
            <a:r>
              <a:rPr dirty="0" sz="2050" spc="-675">
                <a:latin typeface="宋体"/>
                <a:cs typeface="宋体"/>
              </a:rPr>
              <a:t> </a:t>
            </a:r>
            <a:r>
              <a:rPr dirty="0" sz="2050" spc="229" i="1">
                <a:latin typeface="Times New Roman"/>
                <a:cs typeface="Times New Roman"/>
              </a:rPr>
              <a:t>c</a:t>
            </a:r>
            <a:r>
              <a:rPr dirty="0" baseline="41666" sz="1800" spc="345" i="1">
                <a:latin typeface="Times New Roman"/>
                <a:cs typeface="Times New Roman"/>
              </a:rPr>
              <a:t>k</a:t>
            </a:r>
            <a:r>
              <a:rPr dirty="0" baseline="41666" sz="1800" spc="622" i="1">
                <a:latin typeface="Times New Roman"/>
                <a:cs typeface="Times New Roman"/>
              </a:rPr>
              <a:t> </a:t>
            </a:r>
            <a:r>
              <a:rPr dirty="0" sz="2050" spc="114" i="1">
                <a:latin typeface="Times New Roman"/>
                <a:cs typeface="Times New Roman"/>
              </a:rPr>
              <a:t>f</a:t>
            </a:r>
            <a:r>
              <a:rPr dirty="0" sz="2050" spc="-40" i="1">
                <a:latin typeface="Times New Roman"/>
                <a:cs typeface="Times New Roman"/>
              </a:rPr>
              <a:t> </a:t>
            </a:r>
            <a:r>
              <a:rPr dirty="0" sz="2050" spc="140" i="1">
                <a:latin typeface="Times New Roman"/>
                <a:cs typeface="Times New Roman"/>
              </a:rPr>
              <a:t>(</a:t>
            </a:r>
            <a:r>
              <a:rPr dirty="0" sz="2050" spc="-100" i="1">
                <a:latin typeface="Times New Roman"/>
                <a:cs typeface="Times New Roman"/>
              </a:rPr>
              <a:t> </a:t>
            </a:r>
            <a:r>
              <a:rPr dirty="0" sz="2050" spc="215" i="1">
                <a:latin typeface="Times New Roman"/>
                <a:cs typeface="Times New Roman"/>
              </a:rPr>
              <a:t>n</a:t>
            </a:r>
            <a:r>
              <a:rPr dirty="0" sz="2050" spc="-85" i="1">
                <a:latin typeface="Times New Roman"/>
                <a:cs typeface="Times New Roman"/>
              </a:rPr>
              <a:t> </a:t>
            </a:r>
            <a:r>
              <a:rPr dirty="0" sz="2050" spc="140" i="1">
                <a:latin typeface="Times New Roman"/>
                <a:cs typeface="Times New Roman"/>
              </a:rPr>
              <a:t>)	</a:t>
            </a:r>
            <a:r>
              <a:rPr dirty="0" sz="2050" spc="165" i="1">
                <a:latin typeface="Times New Roman"/>
                <a:cs typeface="Times New Roman"/>
              </a:rPr>
              <a:t>for</a:t>
            </a:r>
            <a:r>
              <a:rPr dirty="0" sz="2050" spc="110" i="1">
                <a:latin typeface="Times New Roman"/>
                <a:cs typeface="Times New Roman"/>
              </a:rPr>
              <a:t> </a:t>
            </a:r>
            <a:r>
              <a:rPr dirty="0" sz="2050" spc="190" i="1">
                <a:latin typeface="Times New Roman"/>
                <a:cs typeface="Times New Roman"/>
              </a:rPr>
              <a:t>k</a:t>
            </a:r>
            <a:r>
              <a:rPr dirty="0" sz="2050" spc="250" i="1">
                <a:latin typeface="Times New Roman"/>
                <a:cs typeface="Times New Roman"/>
              </a:rPr>
              <a:t> </a:t>
            </a:r>
            <a:r>
              <a:rPr dirty="0" sz="2050" spc="240">
                <a:latin typeface="Times New Roman"/>
                <a:cs typeface="Times New Roman"/>
              </a:rPr>
              <a:t>=</a:t>
            </a:r>
            <a:r>
              <a:rPr dirty="0" sz="2050" spc="-170">
                <a:latin typeface="Times New Roman"/>
                <a:cs typeface="Times New Roman"/>
              </a:rPr>
              <a:t> </a:t>
            </a:r>
            <a:r>
              <a:rPr dirty="0" sz="2050" spc="90">
                <a:latin typeface="Times New Roman"/>
                <a:cs typeface="Times New Roman"/>
              </a:rPr>
              <a:t>1</a:t>
            </a:r>
            <a:r>
              <a:rPr dirty="0" sz="2050" spc="90" i="1">
                <a:latin typeface="Times New Roman"/>
                <a:cs typeface="Times New Roman"/>
              </a:rPr>
              <a:t>,</a:t>
            </a:r>
            <a:r>
              <a:rPr dirty="0" sz="2050" spc="90">
                <a:latin typeface="Times New Roman"/>
                <a:cs typeface="Times New Roman"/>
              </a:rPr>
              <a:t>2</a:t>
            </a:r>
            <a:r>
              <a:rPr dirty="0" sz="2050" spc="90" i="1">
                <a:latin typeface="Times New Roman"/>
                <a:cs typeface="Times New Roman"/>
              </a:rPr>
              <a:t>,</a:t>
            </a:r>
            <a:r>
              <a:rPr dirty="0" sz="2050" spc="90">
                <a:latin typeface="Times New Roman"/>
                <a:cs typeface="Times New Roman"/>
              </a:rPr>
              <a:t>3</a:t>
            </a:r>
            <a:r>
              <a:rPr dirty="0" sz="2050" spc="90" i="1">
                <a:latin typeface="Times New Roman"/>
                <a:cs typeface="Times New Roman"/>
              </a:rPr>
              <a:t>...</a:t>
            </a:r>
            <a:r>
              <a:rPr dirty="0" sz="2050" spc="-245" i="1">
                <a:latin typeface="Times New Roman"/>
                <a:cs typeface="Times New Roman"/>
              </a:rPr>
              <a:t> </a:t>
            </a:r>
            <a:r>
              <a:rPr dirty="0" sz="2050" spc="215" i="1">
                <a:latin typeface="Times New Roman"/>
                <a:cs typeface="Times New Roman"/>
              </a:rPr>
              <a:t>and n</a:t>
            </a:r>
            <a:r>
              <a:rPr dirty="0" sz="2050" spc="-240" i="1">
                <a:latin typeface="Times New Roman"/>
                <a:cs typeface="Times New Roman"/>
              </a:rPr>
              <a:t> </a:t>
            </a:r>
            <a:r>
              <a:rPr dirty="0" sz="2050" spc="430">
                <a:latin typeface="宋体"/>
                <a:cs typeface="宋体"/>
              </a:rPr>
              <a:t>≥</a:t>
            </a:r>
            <a:r>
              <a:rPr dirty="0" sz="2050" spc="-645">
                <a:latin typeface="宋体"/>
                <a:cs typeface="宋体"/>
              </a:rPr>
              <a:t> </a:t>
            </a:r>
            <a:r>
              <a:rPr dirty="0" sz="2050" spc="215" i="1">
                <a:latin typeface="Times New Roman"/>
                <a:cs typeface="Times New Roman"/>
              </a:rPr>
              <a:t>n</a:t>
            </a:r>
            <a:r>
              <a:rPr dirty="0" sz="2050" spc="450" i="1">
                <a:latin typeface="Times New Roman"/>
                <a:cs typeface="Times New Roman"/>
              </a:rPr>
              <a:t> </a:t>
            </a:r>
            <a:r>
              <a:rPr dirty="0" sz="2050" spc="105" i="1">
                <a:latin typeface="Times New Roman"/>
                <a:cs typeface="Times New Roman"/>
              </a:rPr>
              <a:t>.</a:t>
            </a:r>
            <a:endParaRPr sz="2050">
              <a:latin typeface="Times New Roman"/>
              <a:cs typeface="Times New Roman"/>
            </a:endParaRPr>
          </a:p>
          <a:p>
            <a:pPr marL="2120900">
              <a:lnSpc>
                <a:spcPts val="890"/>
              </a:lnSpc>
              <a:tabLst>
                <a:tab pos="6148070" algn="l"/>
              </a:tabLst>
            </a:pPr>
            <a:r>
              <a:rPr dirty="0" sz="1200" spc="120">
                <a:latin typeface="Times New Roman"/>
                <a:cs typeface="Times New Roman"/>
              </a:rPr>
              <a:t>2	0</a:t>
            </a:r>
            <a:endParaRPr sz="1200">
              <a:latin typeface="Times New Roman"/>
              <a:cs typeface="Times New Roman"/>
            </a:endParaRPr>
          </a:p>
          <a:p>
            <a:pPr marL="612140">
              <a:lnSpc>
                <a:spcPct val="100000"/>
              </a:lnSpc>
              <a:spcBef>
                <a:spcPts val="570"/>
              </a:spcBef>
            </a:pPr>
            <a:r>
              <a:rPr dirty="0" sz="2050" spc="215" i="1">
                <a:latin typeface="Times New Roman"/>
                <a:cs typeface="Times New Roman"/>
              </a:rPr>
              <a:t>For</a:t>
            </a:r>
            <a:r>
              <a:rPr dirty="0" sz="2050" spc="100" i="1">
                <a:latin typeface="Times New Roman"/>
                <a:cs typeface="Times New Roman"/>
              </a:rPr>
              <a:t> </a:t>
            </a:r>
            <a:r>
              <a:rPr dirty="0" sz="2050" spc="215" i="1">
                <a:latin typeface="Times New Roman"/>
                <a:cs typeface="Times New Roman"/>
              </a:rPr>
              <a:t>an</a:t>
            </a:r>
            <a:r>
              <a:rPr dirty="0" sz="2050" spc="-15" i="1">
                <a:latin typeface="Times New Roman"/>
                <a:cs typeface="Times New Roman"/>
              </a:rPr>
              <a:t> </a:t>
            </a:r>
            <a:r>
              <a:rPr dirty="0" sz="2050" spc="170" i="1">
                <a:latin typeface="Times New Roman"/>
                <a:cs typeface="Times New Roman"/>
              </a:rPr>
              <a:t>arbitrary</a:t>
            </a:r>
            <a:r>
              <a:rPr dirty="0" sz="2050" spc="5" i="1">
                <a:latin typeface="Times New Roman"/>
                <a:cs typeface="Times New Roman"/>
              </a:rPr>
              <a:t> </a:t>
            </a:r>
            <a:r>
              <a:rPr dirty="0" sz="2050" spc="170" i="1">
                <a:latin typeface="Times New Roman"/>
                <a:cs typeface="Times New Roman"/>
              </a:rPr>
              <a:t>integer</a:t>
            </a:r>
            <a:r>
              <a:rPr dirty="0" sz="2050" spc="15" i="1">
                <a:latin typeface="Times New Roman"/>
                <a:cs typeface="Times New Roman"/>
              </a:rPr>
              <a:t> </a:t>
            </a:r>
            <a:r>
              <a:rPr dirty="0" sz="2050" spc="215" i="1">
                <a:latin typeface="Times New Roman"/>
                <a:cs typeface="Times New Roman"/>
              </a:rPr>
              <a:t>b</a:t>
            </a:r>
            <a:r>
              <a:rPr dirty="0" sz="2050" spc="-240" i="1">
                <a:latin typeface="Times New Roman"/>
                <a:cs typeface="Times New Roman"/>
              </a:rPr>
              <a:t> </a:t>
            </a:r>
            <a:r>
              <a:rPr dirty="0" sz="2050" spc="430">
                <a:latin typeface="宋体"/>
                <a:cs typeface="宋体"/>
              </a:rPr>
              <a:t>≥</a:t>
            </a:r>
            <a:r>
              <a:rPr dirty="0" sz="2050" spc="-645">
                <a:latin typeface="宋体"/>
                <a:cs typeface="宋体"/>
              </a:rPr>
              <a:t> </a:t>
            </a:r>
            <a:r>
              <a:rPr dirty="0" sz="2050" spc="195">
                <a:latin typeface="Times New Roman"/>
                <a:cs typeface="Times New Roman"/>
              </a:rPr>
              <a:t>2</a:t>
            </a:r>
            <a:r>
              <a:rPr dirty="0" sz="2050" spc="195" i="1">
                <a:latin typeface="Times New Roman"/>
                <a:cs typeface="Times New Roman"/>
              </a:rPr>
              <a:t>,</a:t>
            </a:r>
            <a:r>
              <a:rPr dirty="0" sz="2050" spc="-245" i="1">
                <a:latin typeface="Times New Roman"/>
                <a:cs typeface="Times New Roman"/>
              </a:rPr>
              <a:t> </a:t>
            </a:r>
            <a:r>
              <a:rPr dirty="0" sz="2050" spc="210" i="1">
                <a:latin typeface="Times New Roman"/>
                <a:cs typeface="Times New Roman"/>
              </a:rPr>
              <a:t>2</a:t>
            </a:r>
            <a:r>
              <a:rPr dirty="0" baseline="41666" sz="1800" spc="315" i="1">
                <a:latin typeface="Times New Roman"/>
                <a:cs typeface="Times New Roman"/>
              </a:rPr>
              <a:t>k-1</a:t>
            </a:r>
            <a:r>
              <a:rPr dirty="0" baseline="41666" sz="1800" spc="330" i="1">
                <a:latin typeface="Times New Roman"/>
                <a:cs typeface="Times New Roman"/>
              </a:rPr>
              <a:t> </a:t>
            </a:r>
            <a:r>
              <a:rPr dirty="0" sz="2050" spc="430">
                <a:latin typeface="宋体"/>
                <a:cs typeface="宋体"/>
              </a:rPr>
              <a:t>≤</a:t>
            </a:r>
            <a:r>
              <a:rPr dirty="0" sz="2050" spc="-725">
                <a:latin typeface="宋体"/>
                <a:cs typeface="宋体"/>
              </a:rPr>
              <a:t> </a:t>
            </a:r>
            <a:r>
              <a:rPr dirty="0" sz="2050" spc="215" i="1">
                <a:latin typeface="Times New Roman"/>
                <a:cs typeface="Times New Roman"/>
              </a:rPr>
              <a:t>b</a:t>
            </a:r>
            <a:r>
              <a:rPr dirty="0" sz="2050" spc="-165" i="1">
                <a:latin typeface="Times New Roman"/>
                <a:cs typeface="Times New Roman"/>
              </a:rPr>
              <a:t> </a:t>
            </a:r>
            <a:r>
              <a:rPr dirty="0" sz="2050" spc="430">
                <a:latin typeface="宋体"/>
                <a:cs typeface="宋体"/>
              </a:rPr>
              <a:t>≤</a:t>
            </a:r>
            <a:r>
              <a:rPr dirty="0" sz="2050" spc="-645">
                <a:latin typeface="宋体"/>
                <a:cs typeface="宋体"/>
              </a:rPr>
              <a:t> </a:t>
            </a:r>
            <a:r>
              <a:rPr dirty="0" sz="2050" spc="210">
                <a:latin typeface="Times New Roman"/>
                <a:cs typeface="Times New Roman"/>
              </a:rPr>
              <a:t>2</a:t>
            </a:r>
            <a:r>
              <a:rPr dirty="0" baseline="41666" sz="1800" spc="315" i="1">
                <a:latin typeface="Times New Roman"/>
                <a:cs typeface="Times New Roman"/>
              </a:rPr>
              <a:t>k</a:t>
            </a:r>
            <a:endParaRPr baseline="41666" sz="1800">
              <a:latin typeface="Times New Roman"/>
              <a:cs typeface="Times New Roman"/>
            </a:endParaRPr>
          </a:p>
          <a:p>
            <a:pPr marL="582295">
              <a:lnSpc>
                <a:spcPts val="1910"/>
              </a:lnSpc>
              <a:spcBef>
                <a:spcPts val="869"/>
              </a:spcBef>
            </a:pPr>
            <a:r>
              <a:rPr dirty="0" sz="2050" spc="190" i="1">
                <a:latin typeface="Times New Roman"/>
                <a:cs typeface="Times New Roman"/>
              </a:rPr>
              <a:t>Then,</a:t>
            </a:r>
            <a:r>
              <a:rPr dirty="0" sz="2050" spc="215" i="1">
                <a:latin typeface="Times New Roman"/>
                <a:cs typeface="Times New Roman"/>
              </a:rPr>
              <a:t> </a:t>
            </a:r>
            <a:r>
              <a:rPr dirty="0" sz="2050" spc="114" i="1">
                <a:latin typeface="Times New Roman"/>
                <a:cs typeface="Times New Roman"/>
              </a:rPr>
              <a:t>f</a:t>
            </a:r>
            <a:r>
              <a:rPr dirty="0" sz="2050" spc="-40" i="1">
                <a:latin typeface="Times New Roman"/>
                <a:cs typeface="Times New Roman"/>
              </a:rPr>
              <a:t> </a:t>
            </a:r>
            <a:r>
              <a:rPr dirty="0" sz="2050" spc="140" i="1">
                <a:latin typeface="Times New Roman"/>
                <a:cs typeface="Times New Roman"/>
              </a:rPr>
              <a:t>(</a:t>
            </a:r>
            <a:r>
              <a:rPr dirty="0" sz="2050" spc="-175" i="1">
                <a:latin typeface="Times New Roman"/>
                <a:cs typeface="Times New Roman"/>
              </a:rPr>
              <a:t> </a:t>
            </a:r>
            <a:r>
              <a:rPr dirty="0" sz="2050" spc="215" i="1">
                <a:latin typeface="Times New Roman"/>
                <a:cs typeface="Times New Roman"/>
              </a:rPr>
              <a:t>bn</a:t>
            </a:r>
            <a:r>
              <a:rPr dirty="0" sz="2050" spc="-90" i="1">
                <a:latin typeface="Times New Roman"/>
                <a:cs typeface="Times New Roman"/>
              </a:rPr>
              <a:t> </a:t>
            </a:r>
            <a:r>
              <a:rPr dirty="0" sz="2050" spc="140" i="1">
                <a:latin typeface="Times New Roman"/>
                <a:cs typeface="Times New Roman"/>
              </a:rPr>
              <a:t>)</a:t>
            </a:r>
            <a:r>
              <a:rPr dirty="0" sz="2050" spc="-290" i="1">
                <a:latin typeface="Times New Roman"/>
                <a:cs typeface="Times New Roman"/>
              </a:rPr>
              <a:t> </a:t>
            </a:r>
            <a:r>
              <a:rPr dirty="0" sz="2050" spc="430">
                <a:latin typeface="宋体"/>
                <a:cs typeface="宋体"/>
              </a:rPr>
              <a:t>≤</a:t>
            </a:r>
            <a:r>
              <a:rPr dirty="0" sz="2050" spc="-180">
                <a:latin typeface="宋体"/>
                <a:cs typeface="宋体"/>
              </a:rPr>
              <a:t> </a:t>
            </a:r>
            <a:r>
              <a:rPr dirty="0" sz="2050" spc="114" i="1">
                <a:latin typeface="Times New Roman"/>
                <a:cs typeface="Times New Roman"/>
              </a:rPr>
              <a:t>f</a:t>
            </a:r>
            <a:r>
              <a:rPr dirty="0" sz="2050" spc="-40" i="1">
                <a:latin typeface="Times New Roman"/>
                <a:cs typeface="Times New Roman"/>
              </a:rPr>
              <a:t> </a:t>
            </a:r>
            <a:r>
              <a:rPr dirty="0" sz="2050" spc="140" i="1">
                <a:latin typeface="Times New Roman"/>
                <a:cs typeface="Times New Roman"/>
              </a:rPr>
              <a:t>(</a:t>
            </a:r>
            <a:r>
              <a:rPr dirty="0" sz="2050" spc="-100" i="1">
                <a:latin typeface="Times New Roman"/>
                <a:cs typeface="Times New Roman"/>
              </a:rPr>
              <a:t> </a:t>
            </a:r>
            <a:r>
              <a:rPr dirty="0" sz="2050" spc="210">
                <a:latin typeface="Times New Roman"/>
                <a:cs typeface="Times New Roman"/>
              </a:rPr>
              <a:t>2</a:t>
            </a:r>
            <a:r>
              <a:rPr dirty="0" baseline="41666" sz="1800" spc="315" i="1">
                <a:latin typeface="Times New Roman"/>
                <a:cs typeface="Times New Roman"/>
              </a:rPr>
              <a:t>k</a:t>
            </a:r>
            <a:r>
              <a:rPr dirty="0" baseline="41666" sz="1800" spc="209" i="1">
                <a:latin typeface="Times New Roman"/>
                <a:cs typeface="Times New Roman"/>
              </a:rPr>
              <a:t> </a:t>
            </a:r>
            <a:r>
              <a:rPr dirty="0" sz="2050" spc="215" i="1">
                <a:latin typeface="Times New Roman"/>
                <a:cs typeface="Times New Roman"/>
              </a:rPr>
              <a:t>n</a:t>
            </a:r>
            <a:r>
              <a:rPr dirty="0" sz="2050" spc="-90" i="1">
                <a:latin typeface="Times New Roman"/>
                <a:cs typeface="Times New Roman"/>
              </a:rPr>
              <a:t> </a:t>
            </a:r>
            <a:r>
              <a:rPr dirty="0" sz="2050" spc="140" i="1">
                <a:latin typeface="Times New Roman"/>
                <a:cs typeface="Times New Roman"/>
              </a:rPr>
              <a:t>)</a:t>
            </a:r>
            <a:r>
              <a:rPr dirty="0" sz="2050" spc="-290" i="1">
                <a:latin typeface="Times New Roman"/>
                <a:cs typeface="Times New Roman"/>
              </a:rPr>
              <a:t> </a:t>
            </a:r>
            <a:r>
              <a:rPr dirty="0" sz="2050" spc="430">
                <a:latin typeface="宋体"/>
                <a:cs typeface="宋体"/>
              </a:rPr>
              <a:t>≤</a:t>
            </a:r>
            <a:r>
              <a:rPr dirty="0" sz="2050" spc="-685">
                <a:latin typeface="宋体"/>
                <a:cs typeface="宋体"/>
              </a:rPr>
              <a:t> </a:t>
            </a:r>
            <a:r>
              <a:rPr dirty="0" sz="2050" spc="229" i="1">
                <a:latin typeface="Times New Roman"/>
                <a:cs typeface="Times New Roman"/>
              </a:rPr>
              <a:t>c</a:t>
            </a:r>
            <a:r>
              <a:rPr dirty="0" baseline="41666" sz="1800" spc="345" i="1">
                <a:latin typeface="Times New Roman"/>
                <a:cs typeface="Times New Roman"/>
              </a:rPr>
              <a:t>k</a:t>
            </a:r>
            <a:r>
              <a:rPr dirty="0" baseline="41666" sz="1800" spc="615" i="1">
                <a:latin typeface="Times New Roman"/>
                <a:cs typeface="Times New Roman"/>
              </a:rPr>
              <a:t> </a:t>
            </a:r>
            <a:r>
              <a:rPr dirty="0" sz="2050" spc="114" i="1">
                <a:latin typeface="Times New Roman"/>
                <a:cs typeface="Times New Roman"/>
              </a:rPr>
              <a:t>f</a:t>
            </a:r>
            <a:r>
              <a:rPr dirty="0" sz="2050" spc="-40" i="1">
                <a:latin typeface="Times New Roman"/>
                <a:cs typeface="Times New Roman"/>
              </a:rPr>
              <a:t> </a:t>
            </a:r>
            <a:r>
              <a:rPr dirty="0" sz="2050" spc="140" i="1">
                <a:latin typeface="Times New Roman"/>
                <a:cs typeface="Times New Roman"/>
              </a:rPr>
              <a:t>(</a:t>
            </a:r>
            <a:r>
              <a:rPr dirty="0" sz="2050" spc="-100" i="1">
                <a:latin typeface="Times New Roman"/>
                <a:cs typeface="Times New Roman"/>
              </a:rPr>
              <a:t> </a:t>
            </a:r>
            <a:r>
              <a:rPr dirty="0" sz="2050" spc="215" i="1">
                <a:latin typeface="Times New Roman"/>
                <a:cs typeface="Times New Roman"/>
              </a:rPr>
              <a:t>n</a:t>
            </a:r>
            <a:r>
              <a:rPr dirty="0" sz="2050" spc="-90" i="1">
                <a:latin typeface="Times New Roman"/>
                <a:cs typeface="Times New Roman"/>
              </a:rPr>
              <a:t> </a:t>
            </a:r>
            <a:r>
              <a:rPr dirty="0" sz="2050" spc="125" i="1">
                <a:latin typeface="Times New Roman"/>
                <a:cs typeface="Times New Roman"/>
              </a:rPr>
              <a:t>),</a:t>
            </a:r>
            <a:r>
              <a:rPr dirty="0" sz="2050" spc="-215" i="1">
                <a:latin typeface="Times New Roman"/>
                <a:cs typeface="Times New Roman"/>
              </a:rPr>
              <a:t> </a:t>
            </a:r>
            <a:r>
              <a:rPr dirty="0" sz="2050" spc="235" i="1">
                <a:latin typeface="Times New Roman"/>
                <a:cs typeface="Times New Roman"/>
              </a:rPr>
              <a:t>we</a:t>
            </a:r>
            <a:r>
              <a:rPr dirty="0" sz="2050" spc="-55" i="1">
                <a:latin typeface="Times New Roman"/>
                <a:cs typeface="Times New Roman"/>
              </a:rPr>
              <a:t> </a:t>
            </a:r>
            <a:r>
              <a:rPr dirty="0" sz="2050" spc="204" i="1">
                <a:latin typeface="Times New Roman"/>
                <a:cs typeface="Times New Roman"/>
              </a:rPr>
              <a:t>can</a:t>
            </a:r>
            <a:r>
              <a:rPr dirty="0" sz="2050" spc="-105" i="1">
                <a:latin typeface="Times New Roman"/>
                <a:cs typeface="Times New Roman"/>
              </a:rPr>
              <a:t> </a:t>
            </a:r>
            <a:r>
              <a:rPr dirty="0" sz="2050" spc="185" i="1">
                <a:latin typeface="Times New Roman"/>
                <a:cs typeface="Times New Roman"/>
              </a:rPr>
              <a:t>use</a:t>
            </a:r>
            <a:r>
              <a:rPr dirty="0" sz="2050" spc="-60" i="1">
                <a:latin typeface="Times New Roman"/>
                <a:cs typeface="Times New Roman"/>
              </a:rPr>
              <a:t> </a:t>
            </a:r>
            <a:r>
              <a:rPr dirty="0" sz="2050" spc="225" i="1">
                <a:latin typeface="Times New Roman"/>
                <a:cs typeface="Times New Roman"/>
              </a:rPr>
              <a:t>c</a:t>
            </a:r>
            <a:r>
              <a:rPr dirty="0" baseline="41666" sz="1800" spc="337" i="1">
                <a:latin typeface="Times New Roman"/>
                <a:cs typeface="Times New Roman"/>
              </a:rPr>
              <a:t>k</a:t>
            </a:r>
            <a:r>
              <a:rPr dirty="0" baseline="41666" sz="1800" spc="855" i="1">
                <a:latin typeface="Times New Roman"/>
                <a:cs typeface="Times New Roman"/>
              </a:rPr>
              <a:t> </a:t>
            </a:r>
            <a:r>
              <a:rPr dirty="0" sz="2050" spc="190" i="1">
                <a:latin typeface="Times New Roman"/>
                <a:cs typeface="Times New Roman"/>
              </a:rPr>
              <a:t>as</a:t>
            </a:r>
            <a:r>
              <a:rPr dirty="0" sz="2050" spc="-5" i="1">
                <a:latin typeface="Times New Roman"/>
                <a:cs typeface="Times New Roman"/>
              </a:rPr>
              <a:t> </a:t>
            </a:r>
            <a:r>
              <a:rPr dirty="0" sz="2050" spc="190" i="1">
                <a:latin typeface="Times New Roman"/>
                <a:cs typeface="Times New Roman"/>
              </a:rPr>
              <a:t>c</a:t>
            </a:r>
            <a:r>
              <a:rPr dirty="0" sz="2050" spc="484" i="1">
                <a:latin typeface="Times New Roman"/>
                <a:cs typeface="Times New Roman"/>
              </a:rPr>
              <a:t> </a:t>
            </a:r>
            <a:r>
              <a:rPr dirty="0" sz="2050" spc="105" i="1">
                <a:latin typeface="Times New Roman"/>
                <a:cs typeface="Times New Roman"/>
              </a:rPr>
              <a:t>.</a:t>
            </a:r>
            <a:endParaRPr sz="2050">
              <a:latin typeface="Times New Roman"/>
              <a:cs typeface="Times New Roman"/>
            </a:endParaRPr>
          </a:p>
          <a:p>
            <a:pPr marL="4065904">
              <a:lnSpc>
                <a:spcPts val="890"/>
              </a:lnSpc>
              <a:tabLst>
                <a:tab pos="6530340" algn="l"/>
                <a:tab pos="7221220" algn="l"/>
              </a:tabLst>
            </a:pPr>
            <a:r>
              <a:rPr dirty="0" sz="1200" spc="120">
                <a:latin typeface="Times New Roman"/>
                <a:cs typeface="Times New Roman"/>
              </a:rPr>
              <a:t>2	2	</a:t>
            </a:r>
            <a:r>
              <a:rPr dirty="0" sz="1200" spc="120" i="1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8230" y="4278629"/>
            <a:ext cx="6932930" cy="2103120"/>
          </a:xfrm>
          <a:custGeom>
            <a:avLst/>
            <a:gdLst/>
            <a:ahLst/>
            <a:cxnLst/>
            <a:rect l="l" t="t" r="r" b="b"/>
            <a:pathLst>
              <a:path w="6932930" h="2103120">
                <a:moveTo>
                  <a:pt x="0" y="0"/>
                </a:moveTo>
                <a:lnTo>
                  <a:pt x="6932676" y="0"/>
                </a:lnTo>
                <a:lnTo>
                  <a:pt x="6932676" y="2103120"/>
                </a:lnTo>
                <a:lnTo>
                  <a:pt x="0" y="210312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9C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9739" y="384047"/>
            <a:ext cx="568147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0710" y="532767"/>
            <a:ext cx="48799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Smoothness</a:t>
            </a:r>
            <a:r>
              <a:rPr dirty="0" spc="-60"/>
              <a:t> </a:t>
            </a:r>
            <a:r>
              <a:rPr dirty="0" spc="-5"/>
              <a:t>Rule</a:t>
            </a:r>
          </a:p>
        </p:txBody>
      </p:sp>
      <p:sp>
        <p:nvSpPr>
          <p:cNvPr id="4" name="object 4"/>
          <p:cNvSpPr/>
          <p:nvPr/>
        </p:nvSpPr>
        <p:spPr>
          <a:xfrm>
            <a:off x="1045463" y="3777996"/>
            <a:ext cx="7005955" cy="2165985"/>
          </a:xfrm>
          <a:custGeom>
            <a:avLst/>
            <a:gdLst/>
            <a:ahLst/>
            <a:cxnLst/>
            <a:rect l="l" t="t" r="r" b="b"/>
            <a:pathLst>
              <a:path w="7005955" h="2165985">
                <a:moveTo>
                  <a:pt x="0" y="0"/>
                </a:moveTo>
                <a:lnTo>
                  <a:pt x="7005828" y="0"/>
                </a:lnTo>
                <a:lnTo>
                  <a:pt x="7005828" y="2165604"/>
                </a:lnTo>
                <a:lnTo>
                  <a:pt x="0" y="2165604"/>
                </a:lnTo>
                <a:lnTo>
                  <a:pt x="0" y="0"/>
                </a:lnTo>
                <a:close/>
              </a:path>
            </a:pathLst>
          </a:custGeom>
          <a:solidFill>
            <a:srgbClr val="9C5252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1790469"/>
            <a:ext cx="7447280" cy="2313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Let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)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be an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eventually non-decreasing  function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)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be 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smooth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function.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ts val="2940"/>
              </a:lnSpc>
              <a:spcBef>
                <a:spcPts val="54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8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 spc="-10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dirty="0" sz="2500" spc="-10" i="1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))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values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that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powers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</a:t>
            </a:r>
            <a:endParaRPr sz="2400">
              <a:latin typeface="Palatino Linotype"/>
              <a:cs typeface="Palatino Linotype"/>
            </a:endParaRPr>
          </a:p>
          <a:p>
            <a:pPr marL="756285">
              <a:lnSpc>
                <a:spcPts val="2940"/>
              </a:lnSpc>
            </a:pP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b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b</a:t>
            </a:r>
            <a:r>
              <a:rPr dirty="0" sz="2400">
                <a:solidFill>
                  <a:srgbClr val="3E3E3E"/>
                </a:solidFill>
                <a:latin typeface="Symbol"/>
                <a:cs typeface="Symbol"/>
              </a:rPr>
              <a:t>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2),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then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 spc="-10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dirty="0" sz="2500" spc="-10" i="1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)).</a:t>
            </a:r>
            <a:endParaRPr sz="2400">
              <a:latin typeface="Palatino Linotype"/>
              <a:cs typeface="Palatino Linotype"/>
            </a:endParaRPr>
          </a:p>
          <a:p>
            <a:pPr marL="563880">
              <a:lnSpc>
                <a:spcPct val="100000"/>
              </a:lnSpc>
              <a:spcBef>
                <a:spcPts val="1805"/>
              </a:spcBef>
            </a:pPr>
            <a:r>
              <a:rPr dirty="0" sz="2150" spc="5" i="1">
                <a:latin typeface="Times New Roman"/>
                <a:cs typeface="Times New Roman"/>
              </a:rPr>
              <a:t>Just </a:t>
            </a:r>
            <a:r>
              <a:rPr dirty="0" sz="2150" spc="10" i="1">
                <a:latin typeface="Times New Roman"/>
                <a:cs typeface="Times New Roman"/>
              </a:rPr>
              <a:t>proving the big </a:t>
            </a:r>
            <a:r>
              <a:rPr dirty="0" sz="2150" spc="5" i="1">
                <a:latin typeface="Times New Roman"/>
                <a:cs typeface="Times New Roman"/>
              </a:rPr>
              <a:t>- </a:t>
            </a:r>
            <a:r>
              <a:rPr dirty="0" sz="2150" spc="10" i="1">
                <a:latin typeface="Times New Roman"/>
                <a:cs typeface="Times New Roman"/>
              </a:rPr>
              <a:t>Oh part</a:t>
            </a:r>
            <a:r>
              <a:rPr dirty="0" sz="2150" spc="-130" i="1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: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5638" y="4196689"/>
            <a:ext cx="521779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0" i="1">
                <a:latin typeface="Times New Roman"/>
                <a:cs typeface="Times New Roman"/>
              </a:rPr>
              <a:t>By</a:t>
            </a:r>
            <a:r>
              <a:rPr dirty="0" sz="2150" spc="-120" i="1">
                <a:latin typeface="Times New Roman"/>
                <a:cs typeface="Times New Roman"/>
              </a:rPr>
              <a:t> </a:t>
            </a:r>
            <a:r>
              <a:rPr dirty="0" sz="2150" spc="10" i="1">
                <a:latin typeface="Times New Roman"/>
                <a:cs typeface="Times New Roman"/>
              </a:rPr>
              <a:t>the</a:t>
            </a:r>
            <a:r>
              <a:rPr dirty="0" sz="2150" spc="-105" i="1">
                <a:latin typeface="Times New Roman"/>
                <a:cs typeface="Times New Roman"/>
              </a:rPr>
              <a:t> </a:t>
            </a:r>
            <a:r>
              <a:rPr dirty="0" sz="2150" spc="10" i="1">
                <a:latin typeface="Times New Roman"/>
                <a:cs typeface="Times New Roman"/>
              </a:rPr>
              <a:t>hypothsis</a:t>
            </a:r>
            <a:r>
              <a:rPr dirty="0" sz="2150" spc="-95" i="1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:</a:t>
            </a:r>
            <a:r>
              <a:rPr dirty="0" sz="2150" spc="-345" i="1">
                <a:latin typeface="Times New Roman"/>
                <a:cs typeface="Times New Roman"/>
              </a:rPr>
              <a:t> </a:t>
            </a:r>
            <a:r>
              <a:rPr dirty="0" sz="2150" spc="100" i="1">
                <a:latin typeface="Times New Roman"/>
                <a:cs typeface="Times New Roman"/>
              </a:rPr>
              <a:t>T(</a:t>
            </a:r>
            <a:r>
              <a:rPr dirty="0" sz="2150" spc="-245" i="1">
                <a:latin typeface="Times New Roman"/>
                <a:cs typeface="Times New Roman"/>
              </a:rPr>
              <a:t> </a:t>
            </a:r>
            <a:r>
              <a:rPr dirty="0" sz="2150" spc="70" i="1">
                <a:latin typeface="Times New Roman"/>
                <a:cs typeface="Times New Roman"/>
              </a:rPr>
              <a:t>b</a:t>
            </a:r>
            <a:r>
              <a:rPr dirty="0" baseline="44444" sz="1875" spc="104" i="1">
                <a:latin typeface="Times New Roman"/>
                <a:cs typeface="Times New Roman"/>
              </a:rPr>
              <a:t>k</a:t>
            </a:r>
            <a:r>
              <a:rPr dirty="0" baseline="44444" sz="1875" spc="562" i="1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)</a:t>
            </a:r>
            <a:r>
              <a:rPr dirty="0" sz="2150" spc="-350" i="1">
                <a:latin typeface="Times New Roman"/>
                <a:cs typeface="Times New Roman"/>
              </a:rPr>
              <a:t> </a:t>
            </a:r>
            <a:r>
              <a:rPr dirty="0" sz="2150" spc="25">
                <a:latin typeface="宋体"/>
                <a:cs typeface="宋体"/>
              </a:rPr>
              <a:t>≤</a:t>
            </a:r>
            <a:r>
              <a:rPr dirty="0" sz="2150" spc="-775">
                <a:latin typeface="宋体"/>
                <a:cs typeface="宋体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cf</a:t>
            </a:r>
            <a:r>
              <a:rPr dirty="0" sz="2150" spc="-135" i="1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(</a:t>
            </a:r>
            <a:r>
              <a:rPr dirty="0" sz="2150" spc="-245" i="1">
                <a:latin typeface="Times New Roman"/>
                <a:cs typeface="Times New Roman"/>
              </a:rPr>
              <a:t> </a:t>
            </a:r>
            <a:r>
              <a:rPr dirty="0" sz="2150" spc="70" i="1">
                <a:latin typeface="Times New Roman"/>
                <a:cs typeface="Times New Roman"/>
              </a:rPr>
              <a:t>b</a:t>
            </a:r>
            <a:r>
              <a:rPr dirty="0" baseline="44444" sz="1875" spc="104" i="1">
                <a:latin typeface="Times New Roman"/>
                <a:cs typeface="Times New Roman"/>
              </a:rPr>
              <a:t>k</a:t>
            </a:r>
            <a:r>
              <a:rPr dirty="0" baseline="44444" sz="1875" spc="562" i="1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)</a:t>
            </a:r>
            <a:r>
              <a:rPr dirty="0" sz="2150" spc="195" i="1">
                <a:latin typeface="Times New Roman"/>
                <a:cs typeface="Times New Roman"/>
              </a:rPr>
              <a:t> </a:t>
            </a:r>
            <a:r>
              <a:rPr dirty="0" sz="2150" spc="10" i="1">
                <a:latin typeface="Times New Roman"/>
                <a:cs typeface="Times New Roman"/>
              </a:rPr>
              <a:t>for</a:t>
            </a:r>
            <a:r>
              <a:rPr dirty="0" sz="2150" spc="-55" i="1">
                <a:latin typeface="Times New Roman"/>
                <a:cs typeface="Times New Roman"/>
              </a:rPr>
              <a:t> </a:t>
            </a:r>
            <a:r>
              <a:rPr dirty="0" sz="2150" spc="70" i="1">
                <a:latin typeface="Times New Roman"/>
                <a:cs typeface="Times New Roman"/>
              </a:rPr>
              <a:t>b</a:t>
            </a:r>
            <a:r>
              <a:rPr dirty="0" baseline="44444" sz="1875" spc="104" i="1">
                <a:latin typeface="Times New Roman"/>
                <a:cs typeface="Times New Roman"/>
              </a:rPr>
              <a:t>k</a:t>
            </a:r>
            <a:r>
              <a:rPr dirty="0" baseline="44444" sz="1875" spc="352" i="1">
                <a:latin typeface="Times New Roman"/>
                <a:cs typeface="Times New Roman"/>
              </a:rPr>
              <a:t> </a:t>
            </a:r>
            <a:r>
              <a:rPr dirty="0" sz="2150" spc="25">
                <a:latin typeface="宋体"/>
                <a:cs typeface="宋体"/>
              </a:rPr>
              <a:t>≥</a:t>
            </a:r>
            <a:r>
              <a:rPr dirty="0" sz="2150" spc="-740">
                <a:latin typeface="宋体"/>
                <a:cs typeface="宋体"/>
              </a:rPr>
              <a:t> </a:t>
            </a:r>
            <a:r>
              <a:rPr dirty="0" sz="2150" spc="10" i="1">
                <a:latin typeface="Times New Roman"/>
                <a:cs typeface="Times New Roman"/>
              </a:rPr>
              <a:t>n</a:t>
            </a:r>
            <a:r>
              <a:rPr dirty="0" sz="2150" spc="310" i="1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.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643" y="5530889"/>
            <a:ext cx="6952615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ts val="2010"/>
              </a:lnSpc>
              <a:spcBef>
                <a:spcPts val="125"/>
              </a:spcBef>
              <a:tabLst>
                <a:tab pos="4999355" algn="l"/>
                <a:tab pos="6393815" algn="l"/>
              </a:tabLst>
            </a:pPr>
            <a:r>
              <a:rPr dirty="0" sz="2150" spc="100" i="1">
                <a:latin typeface="Times New Roman"/>
                <a:cs typeface="Times New Roman"/>
              </a:rPr>
              <a:t>T(</a:t>
            </a:r>
            <a:r>
              <a:rPr dirty="0" sz="2150" spc="-175" i="1">
                <a:latin typeface="Times New Roman"/>
                <a:cs typeface="Times New Roman"/>
              </a:rPr>
              <a:t> </a:t>
            </a:r>
            <a:r>
              <a:rPr dirty="0" sz="2150" spc="10" i="1">
                <a:latin typeface="Times New Roman"/>
                <a:cs typeface="Times New Roman"/>
              </a:rPr>
              <a:t>n</a:t>
            </a:r>
            <a:r>
              <a:rPr dirty="0" sz="2150" spc="-160" i="1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)</a:t>
            </a:r>
            <a:r>
              <a:rPr dirty="0" sz="2150" spc="-345" i="1">
                <a:latin typeface="Times New Roman"/>
                <a:cs typeface="Times New Roman"/>
              </a:rPr>
              <a:t> </a:t>
            </a:r>
            <a:r>
              <a:rPr dirty="0" sz="2150" spc="25">
                <a:latin typeface="宋体"/>
                <a:cs typeface="宋体"/>
              </a:rPr>
              <a:t>≤</a:t>
            </a:r>
            <a:r>
              <a:rPr dirty="0" sz="2150" spc="-869">
                <a:latin typeface="宋体"/>
                <a:cs typeface="宋体"/>
              </a:rPr>
              <a:t> </a:t>
            </a:r>
            <a:r>
              <a:rPr dirty="0" sz="2150" spc="100" i="1">
                <a:latin typeface="Times New Roman"/>
                <a:cs typeface="Times New Roman"/>
              </a:rPr>
              <a:t>T(</a:t>
            </a:r>
            <a:r>
              <a:rPr dirty="0" sz="2150" spc="-240" i="1">
                <a:latin typeface="Times New Roman"/>
                <a:cs typeface="Times New Roman"/>
              </a:rPr>
              <a:t> </a:t>
            </a:r>
            <a:r>
              <a:rPr dirty="0" sz="2150" spc="65" i="1">
                <a:latin typeface="Times New Roman"/>
                <a:cs typeface="Times New Roman"/>
              </a:rPr>
              <a:t>b</a:t>
            </a:r>
            <a:r>
              <a:rPr dirty="0" baseline="44444" sz="1875" spc="97" i="1">
                <a:latin typeface="Times New Roman"/>
                <a:cs typeface="Times New Roman"/>
              </a:rPr>
              <a:t>k</a:t>
            </a:r>
            <a:r>
              <a:rPr dirty="0" baseline="44444" sz="1875" spc="-209" i="1">
                <a:latin typeface="Times New Roman"/>
                <a:cs typeface="Times New Roman"/>
              </a:rPr>
              <a:t> </a:t>
            </a:r>
            <a:r>
              <a:rPr dirty="0" baseline="44444" sz="1875" spc="-37">
                <a:latin typeface="Times New Roman"/>
                <a:cs typeface="Times New Roman"/>
              </a:rPr>
              <a:t>+1</a:t>
            </a:r>
            <a:r>
              <a:rPr dirty="0" baseline="44444" sz="1875" spc="262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)</a:t>
            </a:r>
            <a:r>
              <a:rPr dirty="0" sz="2150" spc="-345" i="1">
                <a:latin typeface="Times New Roman"/>
                <a:cs typeface="Times New Roman"/>
              </a:rPr>
              <a:t> </a:t>
            </a:r>
            <a:r>
              <a:rPr dirty="0" sz="2150" spc="25">
                <a:latin typeface="宋体"/>
                <a:cs typeface="宋体"/>
              </a:rPr>
              <a:t>≤</a:t>
            </a:r>
            <a:r>
              <a:rPr dirty="0" sz="2150" spc="-765">
                <a:latin typeface="宋体"/>
                <a:cs typeface="宋体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cf</a:t>
            </a:r>
            <a:r>
              <a:rPr dirty="0" sz="2150" spc="-130" i="1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(</a:t>
            </a:r>
            <a:r>
              <a:rPr dirty="0" sz="2150" spc="-240" i="1">
                <a:latin typeface="Times New Roman"/>
                <a:cs typeface="Times New Roman"/>
              </a:rPr>
              <a:t> </a:t>
            </a:r>
            <a:r>
              <a:rPr dirty="0" sz="2150" spc="65" i="1">
                <a:latin typeface="Times New Roman"/>
                <a:cs typeface="Times New Roman"/>
              </a:rPr>
              <a:t>b</a:t>
            </a:r>
            <a:r>
              <a:rPr dirty="0" baseline="44444" sz="1875" spc="97" i="1">
                <a:latin typeface="Times New Roman"/>
                <a:cs typeface="Times New Roman"/>
              </a:rPr>
              <a:t>k</a:t>
            </a:r>
            <a:r>
              <a:rPr dirty="0" baseline="44444" sz="1875" spc="-217" i="1">
                <a:latin typeface="Times New Roman"/>
                <a:cs typeface="Times New Roman"/>
              </a:rPr>
              <a:t> </a:t>
            </a:r>
            <a:r>
              <a:rPr dirty="0" baseline="44444" sz="1875" spc="-37">
                <a:latin typeface="Times New Roman"/>
                <a:cs typeface="Times New Roman"/>
              </a:rPr>
              <a:t>+1</a:t>
            </a:r>
            <a:r>
              <a:rPr dirty="0" baseline="44444" sz="1875" spc="270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)</a:t>
            </a:r>
            <a:r>
              <a:rPr dirty="0" sz="2150" spc="-140" i="1">
                <a:latin typeface="Times New Roman"/>
                <a:cs typeface="Times New Roman"/>
              </a:rPr>
              <a:t> </a:t>
            </a:r>
            <a:r>
              <a:rPr dirty="0" sz="2150" spc="15">
                <a:latin typeface="Times New Roman"/>
                <a:cs typeface="Times New Roman"/>
              </a:rPr>
              <a:t>=</a:t>
            </a:r>
            <a:r>
              <a:rPr dirty="0" sz="2150" spc="-25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cf</a:t>
            </a:r>
            <a:r>
              <a:rPr dirty="0" sz="2150" spc="-130" i="1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(</a:t>
            </a:r>
            <a:r>
              <a:rPr dirty="0" sz="2150" spc="-240" i="1">
                <a:latin typeface="Times New Roman"/>
                <a:cs typeface="Times New Roman"/>
              </a:rPr>
              <a:t> </a:t>
            </a:r>
            <a:r>
              <a:rPr dirty="0" sz="2150" spc="50" i="1">
                <a:latin typeface="Times New Roman"/>
                <a:cs typeface="Times New Roman"/>
              </a:rPr>
              <a:t>bb</a:t>
            </a:r>
            <a:r>
              <a:rPr dirty="0" baseline="44444" sz="1875" spc="75" i="1">
                <a:latin typeface="Times New Roman"/>
                <a:cs typeface="Times New Roman"/>
              </a:rPr>
              <a:t>k</a:t>
            </a:r>
            <a:r>
              <a:rPr dirty="0" baseline="44444" sz="1875" spc="585" i="1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)</a:t>
            </a:r>
            <a:r>
              <a:rPr dirty="0" sz="2150" spc="-345" i="1">
                <a:latin typeface="Times New Roman"/>
                <a:cs typeface="Times New Roman"/>
              </a:rPr>
              <a:t> </a:t>
            </a:r>
            <a:r>
              <a:rPr dirty="0" sz="2150" spc="25">
                <a:latin typeface="宋体"/>
                <a:cs typeface="宋体"/>
              </a:rPr>
              <a:t>≤</a:t>
            </a:r>
            <a:r>
              <a:rPr dirty="0" sz="2150" spc="-765">
                <a:latin typeface="宋体"/>
                <a:cs typeface="宋体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cc	f ( </a:t>
            </a:r>
            <a:r>
              <a:rPr dirty="0" sz="2150" spc="65" i="1">
                <a:latin typeface="Times New Roman"/>
                <a:cs typeface="Times New Roman"/>
              </a:rPr>
              <a:t>b</a:t>
            </a:r>
            <a:r>
              <a:rPr dirty="0" baseline="44444" sz="1875" spc="97" i="1">
                <a:latin typeface="Times New Roman"/>
                <a:cs typeface="Times New Roman"/>
              </a:rPr>
              <a:t>k </a:t>
            </a:r>
            <a:r>
              <a:rPr dirty="0" sz="2150" spc="5" i="1">
                <a:latin typeface="Times New Roman"/>
                <a:cs typeface="Times New Roman"/>
              </a:rPr>
              <a:t>)</a:t>
            </a:r>
            <a:r>
              <a:rPr dirty="0" sz="2150" spc="-400" i="1">
                <a:latin typeface="Times New Roman"/>
                <a:cs typeface="Times New Roman"/>
              </a:rPr>
              <a:t> </a:t>
            </a:r>
            <a:r>
              <a:rPr dirty="0" sz="2150" spc="25">
                <a:latin typeface="宋体"/>
                <a:cs typeface="宋体"/>
              </a:rPr>
              <a:t>≤</a:t>
            </a:r>
            <a:r>
              <a:rPr dirty="0" sz="2150" spc="-765">
                <a:latin typeface="宋体"/>
                <a:cs typeface="宋体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cc	f</a:t>
            </a:r>
            <a:r>
              <a:rPr dirty="0" sz="2150" spc="-155" i="1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(</a:t>
            </a:r>
            <a:r>
              <a:rPr dirty="0" sz="2150" spc="-200" i="1">
                <a:latin typeface="Times New Roman"/>
                <a:cs typeface="Times New Roman"/>
              </a:rPr>
              <a:t> </a:t>
            </a:r>
            <a:r>
              <a:rPr dirty="0" sz="2150" spc="10" i="1">
                <a:latin typeface="Times New Roman"/>
                <a:cs typeface="Times New Roman"/>
              </a:rPr>
              <a:t>n</a:t>
            </a:r>
            <a:r>
              <a:rPr dirty="0" sz="2150" spc="-190" i="1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 algn="r" marR="619125">
              <a:lnSpc>
                <a:spcPts val="930"/>
              </a:lnSpc>
              <a:tabLst>
                <a:tab pos="1393825" algn="l"/>
              </a:tabLst>
            </a:pPr>
            <a:r>
              <a:rPr dirty="0" sz="1250" spc="10" i="1">
                <a:latin typeface="Times New Roman"/>
                <a:cs typeface="Times New Roman"/>
              </a:rPr>
              <a:t>b</a:t>
            </a:r>
            <a:r>
              <a:rPr dirty="0" sz="1250" spc="10" i="1">
                <a:latin typeface="Times New Roman"/>
                <a:cs typeface="Times New Roman"/>
              </a:rPr>
              <a:t>	</a:t>
            </a:r>
            <a:r>
              <a:rPr dirty="0" sz="1250" spc="10" i="1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5362" y="5074173"/>
            <a:ext cx="2647950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704215" algn="l"/>
              </a:tabLst>
            </a:pPr>
            <a:r>
              <a:rPr dirty="0" sz="2150" spc="5" i="1">
                <a:latin typeface="Times New Roman"/>
                <a:cs typeface="Times New Roman"/>
              </a:rPr>
              <a:t>Let</a:t>
            </a:r>
            <a:r>
              <a:rPr dirty="0" sz="2150" spc="15" i="1">
                <a:latin typeface="Times New Roman"/>
                <a:cs typeface="Times New Roman"/>
              </a:rPr>
              <a:t> </a:t>
            </a:r>
            <a:r>
              <a:rPr dirty="0" sz="2150" spc="10" i="1">
                <a:latin typeface="Times New Roman"/>
                <a:cs typeface="Times New Roman"/>
              </a:rPr>
              <a:t>n	</a:t>
            </a:r>
            <a:r>
              <a:rPr dirty="0" sz="2150" spc="25">
                <a:latin typeface="宋体"/>
                <a:cs typeface="宋体"/>
              </a:rPr>
              <a:t>≤</a:t>
            </a:r>
            <a:r>
              <a:rPr dirty="0" sz="2150" spc="-815">
                <a:latin typeface="宋体"/>
                <a:cs typeface="宋体"/>
              </a:rPr>
              <a:t> </a:t>
            </a:r>
            <a:r>
              <a:rPr dirty="0" sz="2150" spc="70" i="1">
                <a:latin typeface="Times New Roman"/>
                <a:cs typeface="Times New Roman"/>
              </a:rPr>
              <a:t>b</a:t>
            </a:r>
            <a:r>
              <a:rPr dirty="0" baseline="42222" sz="1875" spc="104" i="1">
                <a:latin typeface="Times New Roman"/>
                <a:cs typeface="Times New Roman"/>
              </a:rPr>
              <a:t>k</a:t>
            </a:r>
            <a:r>
              <a:rPr dirty="0" baseline="42222" sz="1875" spc="427" i="1">
                <a:latin typeface="Times New Roman"/>
                <a:cs typeface="Times New Roman"/>
              </a:rPr>
              <a:t> </a:t>
            </a:r>
            <a:r>
              <a:rPr dirty="0" sz="2150" spc="25">
                <a:latin typeface="宋体"/>
                <a:cs typeface="宋体"/>
              </a:rPr>
              <a:t>≤</a:t>
            </a:r>
            <a:r>
              <a:rPr dirty="0" sz="2150" spc="-750">
                <a:latin typeface="宋体"/>
                <a:cs typeface="宋体"/>
              </a:rPr>
              <a:t> </a:t>
            </a:r>
            <a:r>
              <a:rPr dirty="0" sz="2150" spc="10" i="1">
                <a:latin typeface="Times New Roman"/>
                <a:cs typeface="Times New Roman"/>
              </a:rPr>
              <a:t>n</a:t>
            </a:r>
            <a:r>
              <a:rPr dirty="0" sz="2150" spc="-240" i="1">
                <a:latin typeface="Times New Roman"/>
                <a:cs typeface="Times New Roman"/>
              </a:rPr>
              <a:t> </a:t>
            </a:r>
            <a:r>
              <a:rPr dirty="0" sz="2150" spc="25">
                <a:latin typeface="宋体"/>
                <a:cs typeface="宋体"/>
              </a:rPr>
              <a:t>≤</a:t>
            </a:r>
            <a:r>
              <a:rPr dirty="0" sz="2150" spc="-810">
                <a:latin typeface="宋体"/>
                <a:cs typeface="宋体"/>
              </a:rPr>
              <a:t> </a:t>
            </a:r>
            <a:r>
              <a:rPr dirty="0" sz="2150" spc="70" i="1">
                <a:latin typeface="Times New Roman"/>
                <a:cs typeface="Times New Roman"/>
              </a:rPr>
              <a:t>b</a:t>
            </a:r>
            <a:r>
              <a:rPr dirty="0" baseline="42222" sz="1875" spc="104" i="1">
                <a:latin typeface="Times New Roman"/>
                <a:cs typeface="Times New Roman"/>
              </a:rPr>
              <a:t>k</a:t>
            </a:r>
            <a:r>
              <a:rPr dirty="0" baseline="42222" sz="1875" spc="-232" i="1">
                <a:latin typeface="Times New Roman"/>
                <a:cs typeface="Times New Roman"/>
              </a:rPr>
              <a:t> </a:t>
            </a:r>
            <a:r>
              <a:rPr dirty="0" baseline="42222" sz="1875" spc="-37">
                <a:latin typeface="Times New Roman"/>
                <a:cs typeface="Times New Roman"/>
              </a:rPr>
              <a:t>+1</a:t>
            </a:r>
            <a:r>
              <a:rPr dirty="0" baseline="42222" sz="1875" spc="-165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,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4270" y="5258458"/>
            <a:ext cx="9398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1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5638" y="4355531"/>
            <a:ext cx="5427980" cy="61976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r" marR="314325">
              <a:lnSpc>
                <a:spcPct val="100000"/>
              </a:lnSpc>
              <a:spcBef>
                <a:spcPts val="320"/>
              </a:spcBef>
            </a:pPr>
            <a:r>
              <a:rPr dirty="0" sz="1250" spc="1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r>
              <a:rPr dirty="0" sz="2150" spc="10" i="1">
                <a:latin typeface="Times New Roman"/>
                <a:cs typeface="Times New Roman"/>
              </a:rPr>
              <a:t>By</a:t>
            </a:r>
            <a:r>
              <a:rPr dirty="0" sz="2150" spc="-120" i="1">
                <a:latin typeface="Times New Roman"/>
                <a:cs typeface="Times New Roman"/>
              </a:rPr>
              <a:t> </a:t>
            </a:r>
            <a:r>
              <a:rPr dirty="0" sz="2150" spc="10" i="1">
                <a:latin typeface="Times New Roman"/>
                <a:cs typeface="Times New Roman"/>
              </a:rPr>
              <a:t>the</a:t>
            </a:r>
            <a:r>
              <a:rPr dirty="0" sz="2150" spc="165" i="1">
                <a:latin typeface="Times New Roman"/>
                <a:cs typeface="Times New Roman"/>
              </a:rPr>
              <a:t> </a:t>
            </a:r>
            <a:r>
              <a:rPr dirty="0" sz="2150" spc="10" i="1">
                <a:latin typeface="Times New Roman"/>
                <a:cs typeface="Times New Roman"/>
              </a:rPr>
              <a:t>prior</a:t>
            </a:r>
            <a:r>
              <a:rPr dirty="0" sz="2150" spc="20" i="1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result</a:t>
            </a:r>
            <a:r>
              <a:rPr dirty="0" sz="2150" spc="-15" i="1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:</a:t>
            </a:r>
            <a:r>
              <a:rPr dirty="0" sz="2150" spc="200" i="1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f</a:t>
            </a:r>
            <a:r>
              <a:rPr dirty="0" sz="2150" spc="-125" i="1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(</a:t>
            </a:r>
            <a:r>
              <a:rPr dirty="0" sz="2150" spc="-245" i="1">
                <a:latin typeface="Times New Roman"/>
                <a:cs typeface="Times New Roman"/>
              </a:rPr>
              <a:t> </a:t>
            </a:r>
            <a:r>
              <a:rPr dirty="0" sz="2150" spc="10" i="1">
                <a:latin typeface="Times New Roman"/>
                <a:cs typeface="Times New Roman"/>
              </a:rPr>
              <a:t>bn</a:t>
            </a:r>
            <a:r>
              <a:rPr dirty="0" sz="2150" spc="-165" i="1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)</a:t>
            </a:r>
            <a:r>
              <a:rPr dirty="0" sz="2150" spc="-350" i="1">
                <a:latin typeface="Times New Roman"/>
                <a:cs typeface="Times New Roman"/>
              </a:rPr>
              <a:t> </a:t>
            </a:r>
            <a:r>
              <a:rPr dirty="0" sz="2150" spc="25">
                <a:latin typeface="宋体"/>
                <a:cs typeface="宋体"/>
              </a:rPr>
              <a:t>≤</a:t>
            </a:r>
            <a:r>
              <a:rPr dirty="0" sz="2150" spc="-770">
                <a:latin typeface="宋体"/>
                <a:cs typeface="宋体"/>
              </a:rPr>
              <a:t> </a:t>
            </a:r>
            <a:r>
              <a:rPr dirty="0" sz="2150" spc="-5" i="1">
                <a:latin typeface="Times New Roman"/>
                <a:cs typeface="Times New Roman"/>
              </a:rPr>
              <a:t>c</a:t>
            </a:r>
            <a:r>
              <a:rPr dirty="0" baseline="-24444" sz="1875" spc="-7" i="1">
                <a:latin typeface="Times New Roman"/>
                <a:cs typeface="Times New Roman"/>
              </a:rPr>
              <a:t>b</a:t>
            </a:r>
            <a:r>
              <a:rPr dirty="0" baseline="-24444" sz="1875" spc="330" i="1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f</a:t>
            </a:r>
            <a:r>
              <a:rPr dirty="0" sz="2150" spc="-125" i="1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(</a:t>
            </a:r>
            <a:r>
              <a:rPr dirty="0" sz="2150" spc="-175" i="1">
                <a:latin typeface="Times New Roman"/>
                <a:cs typeface="Times New Roman"/>
              </a:rPr>
              <a:t> </a:t>
            </a:r>
            <a:r>
              <a:rPr dirty="0" sz="2150" spc="10" i="1">
                <a:latin typeface="Times New Roman"/>
                <a:cs typeface="Times New Roman"/>
              </a:rPr>
              <a:t>n</a:t>
            </a:r>
            <a:r>
              <a:rPr dirty="0" sz="2150" spc="-165" i="1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)</a:t>
            </a:r>
            <a:r>
              <a:rPr dirty="0" sz="2150" spc="195" i="1">
                <a:latin typeface="Times New Roman"/>
                <a:cs typeface="Times New Roman"/>
              </a:rPr>
              <a:t> </a:t>
            </a:r>
            <a:r>
              <a:rPr dirty="0" sz="2150" spc="10" i="1">
                <a:latin typeface="Times New Roman"/>
                <a:cs typeface="Times New Roman"/>
              </a:rPr>
              <a:t>for n</a:t>
            </a:r>
            <a:r>
              <a:rPr dirty="0" sz="2150" spc="-300" i="1">
                <a:latin typeface="Times New Roman"/>
                <a:cs typeface="Times New Roman"/>
              </a:rPr>
              <a:t> </a:t>
            </a:r>
            <a:r>
              <a:rPr dirty="0" sz="2150" spc="25">
                <a:latin typeface="宋体"/>
                <a:cs typeface="宋体"/>
              </a:rPr>
              <a:t>≥</a:t>
            </a:r>
            <a:r>
              <a:rPr dirty="0" sz="2150" spc="-740">
                <a:latin typeface="宋体"/>
                <a:cs typeface="宋体"/>
              </a:rPr>
              <a:t> </a:t>
            </a:r>
            <a:r>
              <a:rPr dirty="0" sz="2150" spc="-5" i="1">
                <a:latin typeface="Times New Roman"/>
                <a:cs typeface="Times New Roman"/>
              </a:rPr>
              <a:t>n</a:t>
            </a:r>
            <a:r>
              <a:rPr dirty="0" baseline="-24444" sz="1875" spc="-7">
                <a:latin typeface="Times New Roman"/>
                <a:cs typeface="Times New Roman"/>
              </a:rPr>
              <a:t>0</a:t>
            </a:r>
            <a:r>
              <a:rPr dirty="0" baseline="-24444" sz="1875" spc="-112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.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30986" y="3763517"/>
            <a:ext cx="7035165" cy="2194560"/>
          </a:xfrm>
          <a:custGeom>
            <a:avLst/>
            <a:gdLst/>
            <a:ahLst/>
            <a:cxnLst/>
            <a:rect l="l" t="t" r="r" b="b"/>
            <a:pathLst>
              <a:path w="7035165" h="2194560">
                <a:moveTo>
                  <a:pt x="0" y="0"/>
                </a:moveTo>
                <a:lnTo>
                  <a:pt x="7034783" y="0"/>
                </a:lnTo>
                <a:lnTo>
                  <a:pt x="7034783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ln w="28955">
            <a:solidFill>
              <a:srgbClr val="9C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60932" y="5995415"/>
            <a:ext cx="1911095" cy="135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04366" y="6040373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 h="0">
                <a:moveTo>
                  <a:pt x="0" y="0"/>
                </a:moveTo>
                <a:lnTo>
                  <a:pt x="1799844" y="0"/>
                </a:lnTo>
              </a:path>
            </a:pathLst>
          </a:custGeom>
          <a:ln w="50292">
            <a:solidFill>
              <a:srgbClr val="8466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75602" y="6317806"/>
            <a:ext cx="1640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Palatino Linotype"/>
                <a:cs typeface="Palatino Linotype"/>
              </a:rPr>
              <a:t>Non-decreasing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25039" y="6120396"/>
            <a:ext cx="2272284" cy="1356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68473" y="6165341"/>
            <a:ext cx="2161540" cy="0"/>
          </a:xfrm>
          <a:custGeom>
            <a:avLst/>
            <a:gdLst/>
            <a:ahLst/>
            <a:cxnLst/>
            <a:rect l="l" t="t" r="r" b="b"/>
            <a:pathLst>
              <a:path w="2161540" h="0">
                <a:moveTo>
                  <a:pt x="0" y="0"/>
                </a:moveTo>
                <a:lnTo>
                  <a:pt x="2161032" y="0"/>
                </a:lnTo>
              </a:path>
            </a:pathLst>
          </a:custGeom>
          <a:ln w="50292">
            <a:solidFill>
              <a:srgbClr val="7580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95400" y="6133452"/>
            <a:ext cx="140335" cy="176530"/>
          </a:xfrm>
          <a:custGeom>
            <a:avLst/>
            <a:gdLst/>
            <a:ahLst/>
            <a:cxnLst/>
            <a:rect l="l" t="t" r="r" b="b"/>
            <a:pathLst>
              <a:path w="140334" h="176529">
                <a:moveTo>
                  <a:pt x="0" y="175907"/>
                </a:moveTo>
                <a:lnTo>
                  <a:pt x="1402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97934" y="6083804"/>
            <a:ext cx="77470" cy="83820"/>
          </a:xfrm>
          <a:custGeom>
            <a:avLst/>
            <a:gdLst/>
            <a:ahLst/>
            <a:cxnLst/>
            <a:rect l="l" t="t" r="r" b="b"/>
            <a:pathLst>
              <a:path w="77469" h="83820">
                <a:moveTo>
                  <a:pt x="77292" y="0"/>
                </a:moveTo>
                <a:lnTo>
                  <a:pt x="0" y="35839"/>
                </a:lnTo>
                <a:lnTo>
                  <a:pt x="59588" y="83337"/>
                </a:lnTo>
                <a:lnTo>
                  <a:pt x="77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490152" y="6416992"/>
            <a:ext cx="1125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Palatino Linotype"/>
                <a:cs typeface="Palatino Linotype"/>
              </a:rPr>
              <a:t>hypothesis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45016" y="6269939"/>
            <a:ext cx="71755" cy="255904"/>
          </a:xfrm>
          <a:custGeom>
            <a:avLst/>
            <a:gdLst/>
            <a:ahLst/>
            <a:cxnLst/>
            <a:rect l="l" t="t" r="r" b="b"/>
            <a:pathLst>
              <a:path w="71755" h="255904">
                <a:moveTo>
                  <a:pt x="71335" y="25582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11723" y="6208778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16230" y="0"/>
                </a:moveTo>
                <a:lnTo>
                  <a:pt x="0" y="83629"/>
                </a:lnTo>
                <a:lnTo>
                  <a:pt x="73406" y="63169"/>
                </a:lnTo>
                <a:lnTo>
                  <a:pt x="162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12919" y="5977127"/>
            <a:ext cx="2272283" cy="1356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56353" y="6022085"/>
            <a:ext cx="2161540" cy="0"/>
          </a:xfrm>
          <a:custGeom>
            <a:avLst/>
            <a:gdLst/>
            <a:ahLst/>
            <a:cxnLst/>
            <a:rect l="l" t="t" r="r" b="b"/>
            <a:pathLst>
              <a:path w="2161540" h="0">
                <a:moveTo>
                  <a:pt x="0" y="0"/>
                </a:moveTo>
                <a:lnTo>
                  <a:pt x="2161032" y="0"/>
                </a:lnTo>
              </a:path>
            </a:pathLst>
          </a:custGeom>
          <a:ln w="50292">
            <a:solidFill>
              <a:srgbClr val="9C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380865" y="6372542"/>
            <a:ext cx="1169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Palatino Linotype"/>
                <a:cs typeface="Palatino Linotype"/>
              </a:rPr>
              <a:t>Prior</a:t>
            </a:r>
            <a:r>
              <a:rPr dirty="0" sz="1800" spc="-50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result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97552" y="6094056"/>
            <a:ext cx="237490" cy="395605"/>
          </a:xfrm>
          <a:custGeom>
            <a:avLst/>
            <a:gdLst/>
            <a:ahLst/>
            <a:cxnLst/>
            <a:rect l="l" t="t" r="r" b="b"/>
            <a:pathLst>
              <a:path w="237489" h="395604">
                <a:moveTo>
                  <a:pt x="0" y="395135"/>
                </a:moveTo>
                <a:lnTo>
                  <a:pt x="23708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95428" y="6039618"/>
            <a:ext cx="72390" cy="85090"/>
          </a:xfrm>
          <a:custGeom>
            <a:avLst/>
            <a:gdLst/>
            <a:ahLst/>
            <a:cxnLst/>
            <a:rect l="l" t="t" r="r" b="b"/>
            <a:pathLst>
              <a:path w="72389" h="85089">
                <a:moveTo>
                  <a:pt x="71869" y="0"/>
                </a:moveTo>
                <a:lnTo>
                  <a:pt x="0" y="45732"/>
                </a:lnTo>
                <a:lnTo>
                  <a:pt x="65341" y="84937"/>
                </a:lnTo>
                <a:lnTo>
                  <a:pt x="71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48655" y="6085331"/>
            <a:ext cx="2272283" cy="1356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292090" y="6130290"/>
            <a:ext cx="2161540" cy="0"/>
          </a:xfrm>
          <a:custGeom>
            <a:avLst/>
            <a:gdLst/>
            <a:ahLst/>
            <a:cxnLst/>
            <a:rect l="l" t="t" r="r" b="b"/>
            <a:pathLst>
              <a:path w="2161540" h="0">
                <a:moveTo>
                  <a:pt x="0" y="0"/>
                </a:moveTo>
                <a:lnTo>
                  <a:pt x="2161032" y="0"/>
                </a:lnTo>
              </a:path>
            </a:pathLst>
          </a:custGeom>
          <a:ln w="50292">
            <a:solidFill>
              <a:srgbClr val="8466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802867" y="6362273"/>
            <a:ext cx="1640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Palatino Linotype"/>
                <a:cs typeface="Palatino Linotype"/>
              </a:rPr>
              <a:t>Non-decreasing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030504" y="6245415"/>
            <a:ext cx="36830" cy="207645"/>
          </a:xfrm>
          <a:custGeom>
            <a:avLst/>
            <a:gdLst/>
            <a:ahLst/>
            <a:cxnLst/>
            <a:rect l="l" t="t" r="r" b="b"/>
            <a:pathLst>
              <a:path w="36829" h="207645">
                <a:moveTo>
                  <a:pt x="36283" y="2072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995157" y="6182861"/>
            <a:ext cx="75565" cy="81915"/>
          </a:xfrm>
          <a:custGeom>
            <a:avLst/>
            <a:gdLst/>
            <a:ahLst/>
            <a:cxnLst/>
            <a:rect l="l" t="t" r="r" b="b"/>
            <a:pathLst>
              <a:path w="75565" h="81914">
                <a:moveTo>
                  <a:pt x="24384" y="0"/>
                </a:moveTo>
                <a:lnTo>
                  <a:pt x="0" y="81635"/>
                </a:lnTo>
                <a:lnTo>
                  <a:pt x="75057" y="684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9780" y="0"/>
            <a:ext cx="5196839" cy="1266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75816" y="627888"/>
            <a:ext cx="599084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76754" y="40792"/>
            <a:ext cx="5189855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473709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Computing the  Fibonacci</a:t>
            </a:r>
            <a:r>
              <a:rPr dirty="0" spc="-60"/>
              <a:t> </a:t>
            </a:r>
            <a:r>
              <a:rPr dirty="0" spc="-5"/>
              <a:t>Number</a:t>
            </a:r>
          </a:p>
        </p:txBody>
      </p:sp>
      <p:sp>
        <p:nvSpPr>
          <p:cNvPr id="5" name="object 5"/>
          <p:cNvSpPr/>
          <p:nvPr/>
        </p:nvSpPr>
        <p:spPr>
          <a:xfrm>
            <a:off x="274320" y="1874520"/>
            <a:ext cx="1889759" cy="1670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36" y="1857755"/>
            <a:ext cx="1696211" cy="1740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1000" y="1981200"/>
            <a:ext cx="1828800" cy="1609090"/>
          </a:xfrm>
          <a:prstGeom prst="rect">
            <a:avLst/>
          </a:prstGeom>
          <a:solidFill>
            <a:srgbClr val="CCFFFF"/>
          </a:solidFill>
          <a:ln w="34747">
            <a:solidFill>
              <a:srgbClr val="99CC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04"/>
              </a:spcBef>
            </a:pPr>
            <a:r>
              <a:rPr dirty="0" sz="2400" i="1">
                <a:latin typeface="Palatino Linotype"/>
                <a:cs typeface="Palatino Linotype"/>
              </a:rPr>
              <a:t>f</a:t>
            </a:r>
            <a:r>
              <a:rPr dirty="0" baseline="-20833" sz="2400">
                <a:latin typeface="Palatino Linotype"/>
                <a:cs typeface="Palatino Linotype"/>
              </a:rPr>
              <a:t>1</a:t>
            </a:r>
            <a:r>
              <a:rPr dirty="0" sz="2400">
                <a:latin typeface="Palatino Linotype"/>
                <a:cs typeface="Palatino Linotype"/>
              </a:rPr>
              <a:t>=0</a:t>
            </a:r>
            <a:endParaRPr sz="2400">
              <a:latin typeface="Palatino Linotype"/>
              <a:cs typeface="Palatino Linotype"/>
            </a:endParaRPr>
          </a:p>
          <a:p>
            <a:pPr marL="167640">
              <a:lnSpc>
                <a:spcPct val="100000"/>
              </a:lnSpc>
              <a:spcBef>
                <a:spcPts val="1435"/>
              </a:spcBef>
            </a:pPr>
            <a:r>
              <a:rPr dirty="0" sz="2400" i="1">
                <a:latin typeface="Palatino Linotype"/>
                <a:cs typeface="Palatino Linotype"/>
              </a:rPr>
              <a:t>f</a:t>
            </a:r>
            <a:r>
              <a:rPr dirty="0" baseline="-20833" sz="2400">
                <a:latin typeface="Palatino Linotype"/>
                <a:cs typeface="Palatino Linotype"/>
              </a:rPr>
              <a:t>2</a:t>
            </a:r>
            <a:r>
              <a:rPr dirty="0" sz="2400">
                <a:latin typeface="Palatino Linotype"/>
                <a:cs typeface="Palatino Linotype"/>
              </a:rPr>
              <a:t>=1</a:t>
            </a:r>
            <a:endParaRPr sz="2400">
              <a:latin typeface="Palatino Linotype"/>
              <a:cs typeface="Palatino Linotype"/>
            </a:endParaRPr>
          </a:p>
          <a:p>
            <a:pPr marL="167640">
              <a:lnSpc>
                <a:spcPct val="100000"/>
              </a:lnSpc>
              <a:spcBef>
                <a:spcPts val="2030"/>
              </a:spcBef>
            </a:pPr>
            <a:r>
              <a:rPr dirty="0" baseline="13888" sz="3600" i="1">
                <a:latin typeface="Palatino Linotype"/>
                <a:cs typeface="Palatino Linotype"/>
              </a:rPr>
              <a:t>f</a:t>
            </a:r>
            <a:r>
              <a:rPr dirty="0" sz="1600" i="1">
                <a:latin typeface="Palatino Linotype"/>
                <a:cs typeface="Palatino Linotype"/>
              </a:rPr>
              <a:t>n</a:t>
            </a:r>
            <a:r>
              <a:rPr dirty="0" baseline="13888" sz="3600" i="1">
                <a:latin typeface="Palatino Linotype"/>
                <a:cs typeface="Palatino Linotype"/>
              </a:rPr>
              <a:t>= </a:t>
            </a:r>
            <a:r>
              <a:rPr dirty="0" baseline="13888" sz="3600" spc="-7" i="1">
                <a:latin typeface="Palatino Linotype"/>
                <a:cs typeface="Palatino Linotype"/>
              </a:rPr>
              <a:t>f</a:t>
            </a:r>
            <a:r>
              <a:rPr dirty="0" sz="1600" spc="-5" i="1">
                <a:latin typeface="Palatino Linotype"/>
                <a:cs typeface="Palatino Linotype"/>
              </a:rPr>
              <a:t>n</a:t>
            </a:r>
            <a:r>
              <a:rPr dirty="0" sz="1600" spc="-5">
                <a:latin typeface="Palatino Linotype"/>
                <a:cs typeface="Palatino Linotype"/>
              </a:rPr>
              <a:t>-1</a:t>
            </a:r>
            <a:r>
              <a:rPr dirty="0" baseline="13888" sz="3600" spc="-7" i="1">
                <a:latin typeface="Palatino Linotype"/>
                <a:cs typeface="Palatino Linotype"/>
              </a:rPr>
              <a:t>+</a:t>
            </a:r>
            <a:r>
              <a:rPr dirty="0" baseline="13888" sz="3600" spc="-60" i="1">
                <a:latin typeface="Palatino Linotype"/>
                <a:cs typeface="Palatino Linotype"/>
              </a:rPr>
              <a:t> </a:t>
            </a:r>
            <a:r>
              <a:rPr dirty="0" baseline="13888" sz="3600" spc="-7" i="1">
                <a:latin typeface="Palatino Linotype"/>
                <a:cs typeface="Palatino Linotype"/>
              </a:rPr>
              <a:t>f</a:t>
            </a:r>
            <a:r>
              <a:rPr dirty="0" sz="1600" spc="-5" i="1">
                <a:latin typeface="Palatino Linotype"/>
                <a:cs typeface="Palatino Linotype"/>
              </a:rPr>
              <a:t>n</a:t>
            </a:r>
            <a:r>
              <a:rPr dirty="0" sz="1600" spc="-5">
                <a:latin typeface="Palatino Linotype"/>
                <a:cs typeface="Palatino Linotype"/>
              </a:rPr>
              <a:t>-2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67355" y="2410967"/>
            <a:ext cx="1466075" cy="475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28912" y="2438400"/>
            <a:ext cx="1157287" cy="38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00325" y="2533650"/>
            <a:ext cx="85725" cy="190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14600" y="2533650"/>
            <a:ext cx="42862" cy="190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28912" y="2438400"/>
            <a:ext cx="1157605" cy="381000"/>
          </a:xfrm>
          <a:custGeom>
            <a:avLst/>
            <a:gdLst/>
            <a:ahLst/>
            <a:cxnLst/>
            <a:rect l="l" t="t" r="r" b="b"/>
            <a:pathLst>
              <a:path w="1157604" h="381000">
                <a:moveTo>
                  <a:pt x="814387" y="0"/>
                </a:moveTo>
                <a:lnTo>
                  <a:pt x="814387" y="95250"/>
                </a:lnTo>
                <a:lnTo>
                  <a:pt x="0" y="95250"/>
                </a:lnTo>
                <a:lnTo>
                  <a:pt x="0" y="285750"/>
                </a:lnTo>
                <a:lnTo>
                  <a:pt x="814387" y="285750"/>
                </a:lnTo>
                <a:lnTo>
                  <a:pt x="814387" y="381000"/>
                </a:lnTo>
                <a:lnTo>
                  <a:pt x="1157287" y="190500"/>
                </a:lnTo>
                <a:lnTo>
                  <a:pt x="814387" y="0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00325" y="2533650"/>
            <a:ext cx="85725" cy="190500"/>
          </a:xfrm>
          <a:custGeom>
            <a:avLst/>
            <a:gdLst/>
            <a:ahLst/>
            <a:cxnLst/>
            <a:rect l="l" t="t" r="r" b="b"/>
            <a:pathLst>
              <a:path w="85725" h="190500">
                <a:moveTo>
                  <a:pt x="0" y="190500"/>
                </a:moveTo>
                <a:lnTo>
                  <a:pt x="85725" y="190500"/>
                </a:lnTo>
                <a:lnTo>
                  <a:pt x="85725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14600" y="2533650"/>
            <a:ext cx="43180" cy="190500"/>
          </a:xfrm>
          <a:custGeom>
            <a:avLst/>
            <a:gdLst/>
            <a:ahLst/>
            <a:cxnLst/>
            <a:rect l="l" t="t" r="r" b="b"/>
            <a:pathLst>
              <a:path w="43180" h="190500">
                <a:moveTo>
                  <a:pt x="0" y="190500"/>
                </a:moveTo>
                <a:lnTo>
                  <a:pt x="42862" y="190500"/>
                </a:lnTo>
                <a:lnTo>
                  <a:pt x="42862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193540" y="2375408"/>
            <a:ext cx="398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2F5897"/>
                </a:solidFill>
                <a:latin typeface="Palatino Linotype"/>
                <a:cs typeface="Palatino Linotype"/>
              </a:rPr>
              <a:t>0, 1, 1, 2, 3, 5, 8, 13, 21, 34,</a:t>
            </a:r>
            <a:r>
              <a:rPr dirty="0" sz="2400" spc="-100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2F5897"/>
                </a:solidFill>
                <a:latin typeface="Palatino Linotype"/>
                <a:cs typeface="Palatino Linotype"/>
              </a:rPr>
              <a:t>......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16" name="object 16"/>
          <p:cNvSpPr txBox="1"/>
          <p:nvPr/>
        </p:nvSpPr>
        <p:spPr>
          <a:xfrm>
            <a:off x="464612" y="3564124"/>
            <a:ext cx="8182609" cy="2260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400175">
              <a:lnSpc>
                <a:spcPct val="100000"/>
              </a:lnSpc>
              <a:spcBef>
                <a:spcPts val="105"/>
              </a:spcBef>
              <a:tabLst>
                <a:tab pos="2502535" algn="l"/>
              </a:tabLst>
            </a:pPr>
            <a:r>
              <a:rPr dirty="0" sz="2800" spc="-105" i="1">
                <a:latin typeface="Times New Roman"/>
                <a:cs typeface="Times New Roman"/>
              </a:rPr>
              <a:t>a</a:t>
            </a:r>
            <a:r>
              <a:rPr dirty="0" baseline="-24305" sz="2400" spc="-157" i="1">
                <a:latin typeface="Times New Roman"/>
                <a:cs typeface="Times New Roman"/>
              </a:rPr>
              <a:t>n </a:t>
            </a:r>
            <a:r>
              <a:rPr dirty="0" baseline="-24305" sz="2400" spc="225" i="1">
                <a:latin typeface="Times New Roman"/>
                <a:cs typeface="Times New Roman"/>
              </a:rPr>
              <a:t> </a:t>
            </a:r>
            <a:r>
              <a:rPr dirty="0" sz="2800" spc="-180">
                <a:latin typeface="Times New Roman"/>
                <a:cs typeface="Times New Roman"/>
              </a:rPr>
              <a:t>=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285" i="1">
                <a:latin typeface="Times New Roman"/>
                <a:cs typeface="Times New Roman"/>
              </a:rPr>
              <a:t>r</a:t>
            </a:r>
            <a:r>
              <a:rPr dirty="0" baseline="-24305" sz="2400" spc="-427">
                <a:latin typeface="Times New Roman"/>
                <a:cs typeface="Times New Roman"/>
              </a:rPr>
              <a:t>1	</a:t>
            </a:r>
            <a:r>
              <a:rPr dirty="0" sz="2800" spc="-105" i="1">
                <a:latin typeface="Times New Roman"/>
                <a:cs typeface="Times New Roman"/>
              </a:rPr>
              <a:t>a</a:t>
            </a:r>
            <a:r>
              <a:rPr dirty="0" baseline="-24305" sz="2400" spc="-157" i="1">
                <a:latin typeface="Times New Roman"/>
                <a:cs typeface="Times New Roman"/>
              </a:rPr>
              <a:t>n </a:t>
            </a:r>
            <a:r>
              <a:rPr dirty="0" baseline="-24305" sz="2400" spc="-120">
                <a:latin typeface="Times New Roman"/>
                <a:cs typeface="Times New Roman"/>
              </a:rPr>
              <a:t>1 </a:t>
            </a:r>
            <a:r>
              <a:rPr dirty="0" sz="2800" spc="-180">
                <a:latin typeface="Times New Roman"/>
                <a:cs typeface="Times New Roman"/>
              </a:rPr>
              <a:t>+ </a:t>
            </a:r>
            <a:r>
              <a:rPr dirty="0" sz="2800" spc="-125" i="1">
                <a:latin typeface="Times New Roman"/>
                <a:cs typeface="Times New Roman"/>
              </a:rPr>
              <a:t>r</a:t>
            </a:r>
            <a:r>
              <a:rPr dirty="0" baseline="-24305" sz="2400" spc="-187">
                <a:latin typeface="Times New Roman"/>
                <a:cs typeface="Times New Roman"/>
              </a:rPr>
              <a:t>2</a:t>
            </a:r>
            <a:r>
              <a:rPr dirty="0" sz="2800" spc="-125" i="1">
                <a:latin typeface="Times New Roman"/>
                <a:cs typeface="Times New Roman"/>
              </a:rPr>
              <a:t>a</a:t>
            </a:r>
            <a:r>
              <a:rPr dirty="0" baseline="-24305" sz="2400" spc="-187" i="1">
                <a:latin typeface="Times New Roman"/>
                <a:cs typeface="Times New Roman"/>
              </a:rPr>
              <a:t>n </a:t>
            </a:r>
            <a:r>
              <a:rPr dirty="0" baseline="-24305" sz="2400" spc="-120">
                <a:latin typeface="Times New Roman"/>
                <a:cs typeface="Times New Roman"/>
              </a:rPr>
              <a:t>2 </a:t>
            </a:r>
            <a:r>
              <a:rPr dirty="0" sz="2800" spc="-90">
                <a:latin typeface="Times New Roman"/>
                <a:cs typeface="Times New Roman"/>
              </a:rPr>
              <a:t>+</a:t>
            </a:r>
            <a:r>
              <a:rPr dirty="0" sz="2800" spc="-90">
                <a:latin typeface="MT Extra"/>
                <a:cs typeface="MT Extra"/>
              </a:rPr>
              <a:t></a:t>
            </a:r>
            <a:r>
              <a:rPr dirty="0" sz="2800" spc="-90">
                <a:latin typeface="Times New Roman"/>
                <a:cs typeface="Times New Roman"/>
              </a:rPr>
              <a:t>+ </a:t>
            </a:r>
            <a:r>
              <a:rPr dirty="0" sz="2800" spc="-220" i="1">
                <a:latin typeface="Times New Roman"/>
                <a:cs typeface="Times New Roman"/>
              </a:rPr>
              <a:t>r</a:t>
            </a:r>
            <a:r>
              <a:rPr dirty="0" baseline="-24305" sz="2400" spc="-330" i="1">
                <a:latin typeface="Times New Roman"/>
                <a:cs typeface="Times New Roman"/>
              </a:rPr>
              <a:t>m </a:t>
            </a:r>
            <a:r>
              <a:rPr dirty="0" sz="2800" spc="-105" i="1">
                <a:latin typeface="Times New Roman"/>
                <a:cs typeface="Times New Roman"/>
              </a:rPr>
              <a:t>a</a:t>
            </a:r>
            <a:r>
              <a:rPr dirty="0" baseline="-24305" sz="2400" spc="-157" i="1">
                <a:latin typeface="Times New Roman"/>
                <a:cs typeface="Times New Roman"/>
              </a:rPr>
              <a:t>n</a:t>
            </a:r>
            <a:r>
              <a:rPr dirty="0" baseline="-24305" sz="2400" spc="-254" i="1">
                <a:latin typeface="Times New Roman"/>
                <a:cs typeface="Times New Roman"/>
              </a:rPr>
              <a:t> </a:t>
            </a:r>
            <a:r>
              <a:rPr dirty="0" baseline="-24305" sz="2400" spc="-104" i="1">
                <a:latin typeface="Times New Roman"/>
                <a:cs typeface="Times New Roman"/>
              </a:rPr>
              <a:t>k</a:t>
            </a:r>
            <a:endParaRPr baseline="-24305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Times New Roman"/>
              <a:cs typeface="Times New Roman"/>
            </a:endParaRPr>
          </a:p>
          <a:p>
            <a:pPr algn="ctr" marL="149796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Palatino Linotype"/>
                <a:cs typeface="Palatino Linotype"/>
              </a:rPr>
              <a:t>is called linear homogeneous relation of degree</a:t>
            </a:r>
            <a:r>
              <a:rPr dirty="0" sz="2400" spc="90">
                <a:latin typeface="Palatino Linotype"/>
                <a:cs typeface="Palatino Linotype"/>
              </a:rPr>
              <a:t> </a:t>
            </a:r>
            <a:r>
              <a:rPr dirty="0" sz="2400" i="1">
                <a:latin typeface="Palatino Linotype"/>
                <a:cs typeface="Palatino Linotype"/>
              </a:rPr>
              <a:t>k</a:t>
            </a:r>
            <a:r>
              <a:rPr dirty="0" sz="2400"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325870" algn="l"/>
              </a:tabLst>
            </a:pPr>
            <a:r>
              <a:rPr dirty="0" sz="2400" spc="-5">
                <a:latin typeface="Palatino Linotype"/>
                <a:cs typeface="Palatino Linotype"/>
              </a:rPr>
              <a:t>For the special </a:t>
            </a:r>
            <a:r>
              <a:rPr dirty="0" sz="2400">
                <a:latin typeface="Palatino Linotype"/>
                <a:cs typeface="Palatino Linotype"/>
              </a:rPr>
              <a:t>case </a:t>
            </a:r>
            <a:r>
              <a:rPr dirty="0" sz="2400" spc="-5">
                <a:latin typeface="Palatino Linotype"/>
                <a:cs typeface="Palatino Linotype"/>
              </a:rPr>
              <a:t>of</a:t>
            </a:r>
            <a:r>
              <a:rPr dirty="0" sz="2400" spc="65">
                <a:latin typeface="Palatino Linotype"/>
                <a:cs typeface="Palatino Linotype"/>
              </a:rPr>
              <a:t> </a:t>
            </a:r>
            <a:r>
              <a:rPr dirty="0" sz="2400" spc="-5">
                <a:latin typeface="Palatino Linotype"/>
                <a:cs typeface="Palatino Linotype"/>
              </a:rPr>
              <a:t>Fibonacci:</a:t>
            </a:r>
            <a:r>
              <a:rPr dirty="0" sz="2400" spc="20">
                <a:latin typeface="Palatino Linotype"/>
                <a:cs typeface="Palatino Linotype"/>
              </a:rPr>
              <a:t> </a:t>
            </a:r>
            <a:r>
              <a:rPr dirty="0" sz="2400" spc="-5" i="1">
                <a:latin typeface="Palatino Linotype"/>
                <a:cs typeface="Palatino Linotype"/>
              </a:rPr>
              <a:t>a</a:t>
            </a:r>
            <a:r>
              <a:rPr dirty="0" baseline="-20833" sz="2400" spc="-7">
                <a:latin typeface="Palatino Linotype"/>
                <a:cs typeface="Palatino Linotype"/>
              </a:rPr>
              <a:t>n</a:t>
            </a:r>
            <a:r>
              <a:rPr dirty="0" sz="2400" spc="-5">
                <a:latin typeface="Palatino Linotype"/>
                <a:cs typeface="Palatino Linotype"/>
              </a:rPr>
              <a:t>=</a:t>
            </a:r>
            <a:r>
              <a:rPr dirty="0" sz="2400" spc="-5" i="1">
                <a:latin typeface="Palatino Linotype"/>
                <a:cs typeface="Palatino Linotype"/>
              </a:rPr>
              <a:t>a</a:t>
            </a:r>
            <a:r>
              <a:rPr dirty="0" baseline="-20833" sz="2400" spc="-7">
                <a:latin typeface="Palatino Linotype"/>
                <a:cs typeface="Palatino Linotype"/>
              </a:rPr>
              <a:t>n-1</a:t>
            </a:r>
            <a:r>
              <a:rPr dirty="0" sz="2400" spc="-5">
                <a:latin typeface="Palatino Linotype"/>
                <a:cs typeface="Palatino Linotype"/>
              </a:rPr>
              <a:t>+</a:t>
            </a:r>
            <a:r>
              <a:rPr dirty="0" sz="2400" spc="-5" i="1">
                <a:latin typeface="Palatino Linotype"/>
                <a:cs typeface="Palatino Linotype"/>
              </a:rPr>
              <a:t>a</a:t>
            </a:r>
            <a:r>
              <a:rPr dirty="0" baseline="-20833" sz="2400" spc="-7">
                <a:latin typeface="Palatino Linotype"/>
                <a:cs typeface="Palatino Linotype"/>
              </a:rPr>
              <a:t>n-2</a:t>
            </a:r>
            <a:r>
              <a:rPr dirty="0" sz="2400" spc="-5">
                <a:latin typeface="Palatino Linotype"/>
                <a:cs typeface="Palatino Linotype"/>
              </a:rPr>
              <a:t>,	</a:t>
            </a:r>
            <a:r>
              <a:rPr dirty="0" sz="2400" i="1">
                <a:latin typeface="Palatino Linotype"/>
                <a:cs typeface="Palatino Linotype"/>
              </a:rPr>
              <a:t>r</a:t>
            </a:r>
            <a:r>
              <a:rPr dirty="0" baseline="-20833" sz="2400">
                <a:latin typeface="Palatino Linotype"/>
                <a:cs typeface="Palatino Linotype"/>
              </a:rPr>
              <a:t>1</a:t>
            </a:r>
            <a:r>
              <a:rPr dirty="0" sz="2400">
                <a:latin typeface="Palatino Linotype"/>
                <a:cs typeface="Palatino Linotype"/>
              </a:rPr>
              <a:t>=</a:t>
            </a:r>
            <a:r>
              <a:rPr dirty="0" sz="2400" i="1">
                <a:latin typeface="Palatino Linotype"/>
                <a:cs typeface="Palatino Linotype"/>
              </a:rPr>
              <a:t>r</a:t>
            </a:r>
            <a:r>
              <a:rPr dirty="0" baseline="-20833" sz="2400">
                <a:latin typeface="Palatino Linotype"/>
                <a:cs typeface="Palatino Linotype"/>
              </a:rPr>
              <a:t>2</a:t>
            </a:r>
            <a:r>
              <a:rPr dirty="0" sz="2400">
                <a:latin typeface="Palatino Linotype"/>
                <a:cs typeface="Palatino Linotype"/>
              </a:rPr>
              <a:t>=1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0" y="5804915"/>
            <a:ext cx="3048000" cy="685800"/>
          </a:xfrm>
          <a:custGeom>
            <a:avLst/>
            <a:gdLst/>
            <a:ahLst/>
            <a:cxnLst/>
            <a:rect l="l" t="t" r="r" b="b"/>
            <a:pathLst>
              <a:path w="3048000" h="685800">
                <a:moveTo>
                  <a:pt x="0" y="0"/>
                </a:moveTo>
                <a:lnTo>
                  <a:pt x="3048000" y="0"/>
                </a:lnTo>
                <a:lnTo>
                  <a:pt x="30480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48000" y="5804915"/>
            <a:ext cx="3048000" cy="685800"/>
          </a:xfrm>
          <a:custGeom>
            <a:avLst/>
            <a:gdLst/>
            <a:ahLst/>
            <a:cxnLst/>
            <a:rect l="l" t="t" r="r" b="b"/>
            <a:pathLst>
              <a:path w="3048000" h="685800">
                <a:moveTo>
                  <a:pt x="0" y="0"/>
                </a:moveTo>
                <a:lnTo>
                  <a:pt x="3048000" y="0"/>
                </a:lnTo>
                <a:lnTo>
                  <a:pt x="30480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3731" y="384047"/>
            <a:ext cx="733348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04671" y="532767"/>
            <a:ext cx="65335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Characteristic</a:t>
            </a:r>
            <a:r>
              <a:rPr dirty="0" spc="-85"/>
              <a:t> </a:t>
            </a:r>
            <a:r>
              <a:rPr dirty="0" spc="-5"/>
              <a:t>Equation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407352" y="1954720"/>
            <a:ext cx="80346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For a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linear homogeneous recurrence relation of</a:t>
            </a:r>
            <a:r>
              <a:rPr dirty="0" sz="2400" spc="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degree</a:t>
            </a:r>
            <a:endParaRPr sz="2400">
              <a:latin typeface="Palatino Linotype"/>
              <a:cs typeface="Palatino Linotype"/>
            </a:endParaRPr>
          </a:p>
          <a:p>
            <a:pPr marL="355600">
              <a:lnSpc>
                <a:spcPct val="100000"/>
              </a:lnSpc>
            </a:pP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952" y="3198304"/>
            <a:ext cx="377062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polynomial of degree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3246" y="2760301"/>
            <a:ext cx="908685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6880" algn="l"/>
              </a:tabLst>
            </a:pPr>
            <a:r>
              <a:rPr dirty="0" sz="1600" spc="280" i="1">
                <a:latin typeface="Times New Roman"/>
                <a:cs typeface="Times New Roman"/>
              </a:rPr>
              <a:t>k</a:t>
            </a:r>
            <a:r>
              <a:rPr dirty="0" sz="1600" spc="280" i="1">
                <a:latin typeface="Times New Roman"/>
                <a:cs typeface="Times New Roman"/>
              </a:rPr>
              <a:t>	</a:t>
            </a:r>
            <a:r>
              <a:rPr dirty="0" sz="1600" spc="450" i="1">
                <a:latin typeface="Times New Roman"/>
                <a:cs typeface="Times New Roman"/>
              </a:rPr>
              <a:t>n</a:t>
            </a:r>
            <a:r>
              <a:rPr dirty="0" sz="1600" spc="475">
                <a:latin typeface="Symbol"/>
                <a:cs typeface="Symbol"/>
              </a:rPr>
              <a:t></a:t>
            </a:r>
            <a:r>
              <a:rPr dirty="0" sz="1600" spc="280" i="1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7694" y="2523233"/>
            <a:ext cx="53295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0230" algn="l"/>
                <a:tab pos="2015489" algn="l"/>
                <a:tab pos="3545204" algn="l"/>
                <a:tab pos="5073015" algn="l"/>
              </a:tabLst>
            </a:pPr>
            <a:r>
              <a:rPr dirty="0" sz="2800" spc="515" i="1">
                <a:latin typeface="Times New Roman"/>
                <a:cs typeface="Times New Roman"/>
              </a:rPr>
              <a:t>a</a:t>
            </a:r>
            <a:r>
              <a:rPr dirty="0" sz="2800" spc="515" i="1">
                <a:latin typeface="Times New Roman"/>
                <a:cs typeface="Times New Roman"/>
              </a:rPr>
              <a:t>	</a:t>
            </a:r>
            <a:r>
              <a:rPr dirty="0" sz="2800" spc="565">
                <a:latin typeface="Symbol"/>
                <a:cs typeface="Symbol"/>
              </a:rPr>
              <a:t>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 spc="400" i="1">
                <a:latin typeface="Times New Roman"/>
                <a:cs typeface="Times New Roman"/>
              </a:rPr>
              <a:t>r</a:t>
            </a:r>
            <a:r>
              <a:rPr dirty="0" sz="2800" spc="-114" i="1">
                <a:latin typeface="Times New Roman"/>
                <a:cs typeface="Times New Roman"/>
              </a:rPr>
              <a:t> </a:t>
            </a:r>
            <a:r>
              <a:rPr dirty="0" sz="2800" spc="515" i="1">
                <a:latin typeface="Times New Roman"/>
                <a:cs typeface="Times New Roman"/>
              </a:rPr>
              <a:t>a</a:t>
            </a:r>
            <a:r>
              <a:rPr dirty="0" sz="2800" i="1">
                <a:latin typeface="Times New Roman"/>
                <a:cs typeface="Times New Roman"/>
              </a:rPr>
              <a:t>	</a:t>
            </a:r>
            <a:r>
              <a:rPr dirty="0" sz="2800" spc="565">
                <a:latin typeface="Symbol"/>
                <a:cs typeface="Symbol"/>
              </a:rPr>
              <a:t>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400" i="1">
                <a:latin typeface="Times New Roman"/>
                <a:cs typeface="Times New Roman"/>
              </a:rPr>
              <a:t>r</a:t>
            </a:r>
            <a:r>
              <a:rPr dirty="0" sz="2800" spc="300" i="1">
                <a:latin typeface="Times New Roman"/>
                <a:cs typeface="Times New Roman"/>
              </a:rPr>
              <a:t> </a:t>
            </a:r>
            <a:r>
              <a:rPr dirty="0" sz="2800" spc="515" i="1">
                <a:latin typeface="Times New Roman"/>
                <a:cs typeface="Times New Roman"/>
              </a:rPr>
              <a:t>a</a:t>
            </a:r>
            <a:r>
              <a:rPr dirty="0" sz="2800" i="1">
                <a:latin typeface="Times New Roman"/>
                <a:cs typeface="Times New Roman"/>
              </a:rPr>
              <a:t>	</a:t>
            </a:r>
            <a:r>
              <a:rPr dirty="0" sz="2800" spc="910">
                <a:latin typeface="Symbol"/>
                <a:cs typeface="Symbol"/>
              </a:rPr>
              <a:t></a:t>
            </a:r>
            <a:r>
              <a:rPr dirty="0" sz="2800" spc="1390">
                <a:latin typeface="MT Extra"/>
                <a:cs typeface="MT Extra"/>
              </a:rPr>
              <a:t></a:t>
            </a:r>
            <a:r>
              <a:rPr dirty="0" sz="2800" spc="565">
                <a:latin typeface="Symbol"/>
                <a:cs typeface="Symbol"/>
              </a:rPr>
              <a:t>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400" i="1">
                <a:latin typeface="Times New Roman"/>
                <a:cs typeface="Times New Roman"/>
              </a:rPr>
              <a:t>r</a:t>
            </a:r>
            <a:r>
              <a:rPr dirty="0" sz="2800" i="1">
                <a:latin typeface="Times New Roman"/>
                <a:cs typeface="Times New Roman"/>
              </a:rPr>
              <a:t>	</a:t>
            </a:r>
            <a:r>
              <a:rPr dirty="0" sz="2800" spc="515" i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7502" y="2760301"/>
            <a:ext cx="3178175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19785" algn="l"/>
                <a:tab pos="1214120" algn="l"/>
                <a:tab pos="2274570" algn="l"/>
                <a:tab pos="2690495" algn="l"/>
              </a:tabLst>
            </a:pPr>
            <a:r>
              <a:rPr dirty="0" sz="1600" spc="315" i="1">
                <a:latin typeface="Times New Roman"/>
                <a:cs typeface="Times New Roman"/>
              </a:rPr>
              <a:t>n</a:t>
            </a:r>
            <a:r>
              <a:rPr dirty="0" sz="1600" spc="315" i="1">
                <a:latin typeface="Times New Roman"/>
                <a:cs typeface="Times New Roman"/>
              </a:rPr>
              <a:t>	</a:t>
            </a:r>
            <a:r>
              <a:rPr dirty="0" sz="1600" spc="315">
                <a:latin typeface="Times New Roman"/>
                <a:cs typeface="Times New Roman"/>
              </a:rPr>
              <a:t>1</a:t>
            </a:r>
            <a:r>
              <a:rPr dirty="0" sz="1600" spc="315">
                <a:latin typeface="Times New Roman"/>
                <a:cs typeface="Times New Roman"/>
              </a:rPr>
              <a:t>	</a:t>
            </a:r>
            <a:r>
              <a:rPr dirty="0" sz="1600" spc="455" i="1">
                <a:latin typeface="Times New Roman"/>
                <a:cs typeface="Times New Roman"/>
              </a:rPr>
              <a:t>n</a:t>
            </a:r>
            <a:r>
              <a:rPr dirty="0" sz="1600" spc="220">
                <a:latin typeface="Symbol"/>
                <a:cs typeface="Symbol"/>
              </a:rPr>
              <a:t></a:t>
            </a:r>
            <a:r>
              <a:rPr dirty="0" sz="1600" spc="315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315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455" i="1">
                <a:latin typeface="Times New Roman"/>
                <a:cs typeface="Times New Roman"/>
              </a:rPr>
              <a:t>n</a:t>
            </a:r>
            <a:r>
              <a:rPr dirty="0" sz="1600" spc="470">
                <a:latin typeface="Symbol"/>
                <a:cs typeface="Symbol"/>
              </a:rPr>
              <a:t></a:t>
            </a:r>
            <a:r>
              <a:rPr dirty="0" sz="1600" spc="31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37508" y="3885450"/>
            <a:ext cx="126364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spc="150" i="1">
                <a:latin typeface="Times New Roman"/>
                <a:cs typeface="Times New Roman"/>
              </a:rPr>
              <a:t>k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5247" y="3674338"/>
            <a:ext cx="1107440" cy="4057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3545" algn="l"/>
              </a:tabLst>
            </a:pPr>
            <a:r>
              <a:rPr dirty="0" sz="2500" spc="250" i="1">
                <a:latin typeface="Times New Roman"/>
                <a:cs typeface="Times New Roman"/>
              </a:rPr>
              <a:t>x	</a:t>
            </a:r>
            <a:r>
              <a:rPr dirty="0" sz="2500" spc="310">
                <a:latin typeface="Symbol"/>
                <a:cs typeface="Symbol"/>
              </a:rPr>
              <a:t></a:t>
            </a:r>
            <a:r>
              <a:rPr dirty="0" sz="2500" spc="-240">
                <a:latin typeface="Times New Roman"/>
                <a:cs typeface="Times New Roman"/>
              </a:rPr>
              <a:t> </a:t>
            </a:r>
            <a:r>
              <a:rPr dirty="0" sz="2500" spc="220" i="1">
                <a:latin typeface="Times New Roman"/>
                <a:cs typeface="Times New Roman"/>
              </a:rPr>
              <a:t>r</a:t>
            </a:r>
            <a:r>
              <a:rPr dirty="0" sz="2500" spc="-65" i="1">
                <a:latin typeface="Times New Roman"/>
                <a:cs typeface="Times New Roman"/>
              </a:rPr>
              <a:t> </a:t>
            </a:r>
            <a:r>
              <a:rPr dirty="0" sz="2500" spc="250" i="1">
                <a:latin typeface="Times New Roman"/>
                <a:cs typeface="Times New Roman"/>
              </a:rPr>
              <a:t>x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7320" y="3674338"/>
            <a:ext cx="2236470" cy="4057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83005" algn="l"/>
              </a:tabLst>
            </a:pPr>
            <a:r>
              <a:rPr dirty="0" sz="2500" spc="310">
                <a:latin typeface="Symbol"/>
                <a:cs typeface="Symbol"/>
              </a:rPr>
              <a:t></a:t>
            </a:r>
            <a:r>
              <a:rPr dirty="0" sz="2500" spc="-250">
                <a:latin typeface="Times New Roman"/>
                <a:cs typeface="Times New Roman"/>
              </a:rPr>
              <a:t> </a:t>
            </a:r>
            <a:r>
              <a:rPr dirty="0" sz="2500" spc="220" i="1">
                <a:latin typeface="Times New Roman"/>
                <a:cs typeface="Times New Roman"/>
              </a:rPr>
              <a:t>r</a:t>
            </a:r>
            <a:r>
              <a:rPr dirty="0" sz="2500" spc="320" i="1">
                <a:latin typeface="Times New Roman"/>
                <a:cs typeface="Times New Roman"/>
              </a:rPr>
              <a:t> </a:t>
            </a:r>
            <a:r>
              <a:rPr dirty="0" sz="2500" spc="250" i="1">
                <a:latin typeface="Times New Roman"/>
                <a:cs typeface="Times New Roman"/>
              </a:rPr>
              <a:t>x	</a:t>
            </a:r>
            <a:r>
              <a:rPr dirty="0" sz="2500" spc="455">
                <a:latin typeface="Symbol"/>
                <a:cs typeface="Symbol"/>
              </a:rPr>
              <a:t></a:t>
            </a:r>
            <a:r>
              <a:rPr dirty="0" sz="2500" spc="455">
                <a:latin typeface="MT Extra"/>
                <a:cs typeface="MT Extra"/>
              </a:rPr>
              <a:t></a:t>
            </a:r>
            <a:r>
              <a:rPr dirty="0" sz="2500" spc="455">
                <a:latin typeface="Symbol"/>
                <a:cs typeface="Symbol"/>
              </a:rPr>
              <a:t></a:t>
            </a:r>
            <a:r>
              <a:rPr dirty="0" sz="2500" spc="-320">
                <a:latin typeface="Times New Roman"/>
                <a:cs typeface="Times New Roman"/>
              </a:rPr>
              <a:t> </a:t>
            </a:r>
            <a:r>
              <a:rPr dirty="0" sz="2500" spc="220" i="1">
                <a:latin typeface="Times New Roman"/>
                <a:cs typeface="Times New Roman"/>
              </a:rPr>
              <a:t>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9160" y="3664441"/>
            <a:ext cx="38417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spc="290" i="1">
                <a:latin typeface="Times New Roman"/>
                <a:cs typeface="Times New Roman"/>
              </a:rPr>
              <a:t>k</a:t>
            </a:r>
            <a:r>
              <a:rPr dirty="0" sz="1450" spc="190">
                <a:latin typeface="Symbol"/>
                <a:cs typeface="Symbol"/>
              </a:rPr>
              <a:t></a:t>
            </a:r>
            <a:r>
              <a:rPr dirty="0" sz="1450" spc="17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53011" y="3664441"/>
            <a:ext cx="126682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0750" algn="l"/>
              </a:tabLst>
            </a:pPr>
            <a:r>
              <a:rPr dirty="0" sz="1450" spc="150" i="1">
                <a:latin typeface="Times New Roman"/>
                <a:cs typeface="Times New Roman"/>
              </a:rPr>
              <a:t>k</a:t>
            </a:r>
            <a:r>
              <a:rPr dirty="0" sz="1450" spc="150" i="1">
                <a:latin typeface="Times New Roman"/>
                <a:cs typeface="Times New Roman"/>
              </a:rPr>
              <a:t>	</a:t>
            </a:r>
            <a:r>
              <a:rPr dirty="0" sz="1450" spc="290" i="1">
                <a:latin typeface="Times New Roman"/>
                <a:cs typeface="Times New Roman"/>
              </a:rPr>
              <a:t>k</a:t>
            </a:r>
            <a:r>
              <a:rPr dirty="0" sz="1450" spc="-10">
                <a:latin typeface="Symbol"/>
                <a:cs typeface="Symbol"/>
              </a:rPr>
              <a:t></a:t>
            </a:r>
            <a:r>
              <a:rPr dirty="0" sz="1450" spc="17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29548" y="3885372"/>
            <a:ext cx="1249680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22680" algn="l"/>
              </a:tabLst>
            </a:pPr>
            <a:r>
              <a:rPr dirty="0" sz="1450" spc="170">
                <a:latin typeface="Times New Roman"/>
                <a:cs typeface="Times New Roman"/>
              </a:rPr>
              <a:t>1</a:t>
            </a:r>
            <a:r>
              <a:rPr dirty="0" sz="1450" spc="170">
                <a:latin typeface="Times New Roman"/>
                <a:cs typeface="Times New Roman"/>
              </a:rPr>
              <a:t>	</a:t>
            </a:r>
            <a:r>
              <a:rPr dirty="0" sz="1450" spc="17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7352" y="4076128"/>
            <a:ext cx="7400925" cy="2331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called its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characteristic</a:t>
            </a:r>
            <a:r>
              <a:rPr dirty="0" sz="2400" spc="-7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equation.</a:t>
            </a:r>
            <a:endParaRPr sz="2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characteristic equation of linear homogeneous  recurrence relation of degree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4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is:</a:t>
            </a:r>
            <a:endParaRPr sz="2400">
              <a:latin typeface="Palatino Linotype"/>
              <a:cs typeface="Palatino Linotype"/>
            </a:endParaRPr>
          </a:p>
          <a:p>
            <a:pPr marL="3098800">
              <a:lnSpc>
                <a:spcPts val="2995"/>
              </a:lnSpc>
              <a:spcBef>
                <a:spcPts val="1110"/>
              </a:spcBef>
              <a:tabLst>
                <a:tab pos="4786630" algn="l"/>
              </a:tabLst>
            </a:pPr>
            <a:r>
              <a:rPr dirty="0" sz="3200" spc="55" i="1">
                <a:latin typeface="Times New Roman"/>
                <a:cs typeface="Times New Roman"/>
              </a:rPr>
              <a:t>x</a:t>
            </a:r>
            <a:r>
              <a:rPr dirty="0" baseline="43543" sz="2775" spc="82">
                <a:latin typeface="Times New Roman"/>
                <a:cs typeface="Times New Roman"/>
              </a:rPr>
              <a:t>2</a:t>
            </a:r>
            <a:r>
              <a:rPr dirty="0" baseline="43543" sz="2775" spc="254">
                <a:latin typeface="Times New Roman"/>
                <a:cs typeface="Times New Roman"/>
              </a:rPr>
              <a:t> </a:t>
            </a:r>
            <a:r>
              <a:rPr dirty="0" sz="3200" spc="-65">
                <a:latin typeface="Symbol"/>
                <a:cs typeface="Symbol"/>
              </a:rPr>
              <a:t></a:t>
            </a:r>
            <a:r>
              <a:rPr dirty="0" sz="3200" spc="-470">
                <a:latin typeface="Times New Roman"/>
                <a:cs typeface="Times New Roman"/>
              </a:rPr>
              <a:t> </a:t>
            </a:r>
            <a:r>
              <a:rPr dirty="0" sz="3200" spc="-45" i="1">
                <a:latin typeface="Times New Roman"/>
                <a:cs typeface="Times New Roman"/>
              </a:rPr>
              <a:t>r</a:t>
            </a:r>
            <a:r>
              <a:rPr dirty="0" sz="3200" spc="-180" i="1">
                <a:latin typeface="Times New Roman"/>
                <a:cs typeface="Times New Roman"/>
              </a:rPr>
              <a:t> </a:t>
            </a:r>
            <a:r>
              <a:rPr dirty="0" sz="3200" spc="-55" i="1">
                <a:latin typeface="Times New Roman"/>
                <a:cs typeface="Times New Roman"/>
              </a:rPr>
              <a:t>x</a:t>
            </a:r>
            <a:r>
              <a:rPr dirty="0" sz="3200" spc="-440" i="1">
                <a:latin typeface="Times New Roman"/>
                <a:cs typeface="Times New Roman"/>
              </a:rPr>
              <a:t> </a:t>
            </a:r>
            <a:r>
              <a:rPr dirty="0" sz="3200" spc="-65">
                <a:latin typeface="Symbol"/>
                <a:cs typeface="Symbol"/>
              </a:rPr>
              <a:t></a:t>
            </a:r>
            <a:r>
              <a:rPr dirty="0" sz="3200" spc="-465">
                <a:latin typeface="Times New Roman"/>
                <a:cs typeface="Times New Roman"/>
              </a:rPr>
              <a:t> </a:t>
            </a:r>
            <a:r>
              <a:rPr dirty="0" sz="3200" spc="-45" i="1">
                <a:latin typeface="Times New Roman"/>
                <a:cs typeface="Times New Roman"/>
              </a:rPr>
              <a:t>r	</a:t>
            </a:r>
            <a:r>
              <a:rPr dirty="0" sz="3200" spc="-65">
                <a:latin typeface="Symbol"/>
                <a:cs typeface="Symbol"/>
              </a:rPr>
              <a:t></a:t>
            </a:r>
            <a:r>
              <a:rPr dirty="0" sz="3200" spc="-430">
                <a:latin typeface="Times New Roman"/>
                <a:cs typeface="Times New Roman"/>
              </a:rPr>
              <a:t> </a:t>
            </a:r>
            <a:r>
              <a:rPr dirty="0" sz="3200" spc="-6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algn="ctr" marL="1139190">
              <a:lnSpc>
                <a:spcPts val="1375"/>
              </a:lnSpc>
              <a:tabLst>
                <a:tab pos="1873250" algn="l"/>
              </a:tabLst>
            </a:pPr>
            <a:r>
              <a:rPr dirty="0" sz="1850" spc="-25">
                <a:latin typeface="Times New Roman"/>
                <a:cs typeface="Times New Roman"/>
              </a:rPr>
              <a:t>1	2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252" y="2364676"/>
            <a:ext cx="2724785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recurrence relation  roots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2400" spc="-7" b="1">
                <a:solidFill>
                  <a:srgbClr val="3E3E3E"/>
                </a:solidFill>
                <a:latin typeface="Palatino Linotype"/>
                <a:cs typeface="Palatino Linotype"/>
              </a:rPr>
              <a:t>1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2400" b="1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2400" spc="-26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then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5600" y="3346703"/>
            <a:ext cx="3523487" cy="1085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42844" y="3374135"/>
            <a:ext cx="3428999" cy="990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2844" y="3374135"/>
            <a:ext cx="3429000" cy="990600"/>
          </a:xfrm>
          <a:custGeom>
            <a:avLst/>
            <a:gdLst/>
            <a:ahLst/>
            <a:cxnLst/>
            <a:rect l="l" t="t" r="r" b="b"/>
            <a:pathLst>
              <a:path w="3429000" h="990600">
                <a:moveTo>
                  <a:pt x="0" y="495300"/>
                </a:moveTo>
                <a:lnTo>
                  <a:pt x="5683" y="454677"/>
                </a:lnTo>
                <a:lnTo>
                  <a:pt x="22440" y="414960"/>
                </a:lnTo>
                <a:lnTo>
                  <a:pt x="49828" y="376274"/>
                </a:lnTo>
                <a:lnTo>
                  <a:pt x="87406" y="338747"/>
                </a:lnTo>
                <a:lnTo>
                  <a:pt x="134734" y="302507"/>
                </a:lnTo>
                <a:lnTo>
                  <a:pt x="191370" y="267681"/>
                </a:lnTo>
                <a:lnTo>
                  <a:pt x="256872" y="234397"/>
                </a:lnTo>
                <a:lnTo>
                  <a:pt x="292811" y="218373"/>
                </a:lnTo>
                <a:lnTo>
                  <a:pt x="330800" y="202782"/>
                </a:lnTo>
                <a:lnTo>
                  <a:pt x="370786" y="187641"/>
                </a:lnTo>
                <a:lnTo>
                  <a:pt x="412712" y="172964"/>
                </a:lnTo>
                <a:lnTo>
                  <a:pt x="456524" y="158769"/>
                </a:lnTo>
                <a:lnTo>
                  <a:pt x="502167" y="145070"/>
                </a:lnTo>
                <a:lnTo>
                  <a:pt x="549585" y="131884"/>
                </a:lnTo>
                <a:lnTo>
                  <a:pt x="598724" y="119228"/>
                </a:lnTo>
                <a:lnTo>
                  <a:pt x="649527" y="107115"/>
                </a:lnTo>
                <a:lnTo>
                  <a:pt x="701940" y="95564"/>
                </a:lnTo>
                <a:lnTo>
                  <a:pt x="755909" y="84589"/>
                </a:lnTo>
                <a:lnTo>
                  <a:pt x="811377" y="74207"/>
                </a:lnTo>
                <a:lnTo>
                  <a:pt x="868289" y="64433"/>
                </a:lnTo>
                <a:lnTo>
                  <a:pt x="926591" y="55284"/>
                </a:lnTo>
                <a:lnTo>
                  <a:pt x="986226" y="46775"/>
                </a:lnTo>
                <a:lnTo>
                  <a:pt x="1047141" y="38923"/>
                </a:lnTo>
                <a:lnTo>
                  <a:pt x="1109280" y="31742"/>
                </a:lnTo>
                <a:lnTo>
                  <a:pt x="1172587" y="25250"/>
                </a:lnTo>
                <a:lnTo>
                  <a:pt x="1237008" y="19462"/>
                </a:lnTo>
                <a:lnTo>
                  <a:pt x="1302487" y="14394"/>
                </a:lnTo>
                <a:lnTo>
                  <a:pt x="1368970" y="10062"/>
                </a:lnTo>
                <a:lnTo>
                  <a:pt x="1436400" y="6482"/>
                </a:lnTo>
                <a:lnTo>
                  <a:pt x="1504723" y="3670"/>
                </a:lnTo>
                <a:lnTo>
                  <a:pt x="1573885" y="1641"/>
                </a:lnTo>
                <a:lnTo>
                  <a:pt x="1643828" y="413"/>
                </a:lnTo>
                <a:lnTo>
                  <a:pt x="1714500" y="0"/>
                </a:lnTo>
                <a:lnTo>
                  <a:pt x="1785171" y="413"/>
                </a:lnTo>
                <a:lnTo>
                  <a:pt x="1855114" y="1641"/>
                </a:lnTo>
                <a:lnTo>
                  <a:pt x="1924276" y="3670"/>
                </a:lnTo>
                <a:lnTo>
                  <a:pt x="1992599" y="6482"/>
                </a:lnTo>
                <a:lnTo>
                  <a:pt x="2060029" y="10062"/>
                </a:lnTo>
                <a:lnTo>
                  <a:pt x="2126512" y="14394"/>
                </a:lnTo>
                <a:lnTo>
                  <a:pt x="2191991" y="19462"/>
                </a:lnTo>
                <a:lnTo>
                  <a:pt x="2256412" y="25250"/>
                </a:lnTo>
                <a:lnTo>
                  <a:pt x="2319719" y="31742"/>
                </a:lnTo>
                <a:lnTo>
                  <a:pt x="2381858" y="38923"/>
                </a:lnTo>
                <a:lnTo>
                  <a:pt x="2442773" y="46775"/>
                </a:lnTo>
                <a:lnTo>
                  <a:pt x="2502408" y="55284"/>
                </a:lnTo>
                <a:lnTo>
                  <a:pt x="2560710" y="64433"/>
                </a:lnTo>
                <a:lnTo>
                  <a:pt x="2617622" y="74207"/>
                </a:lnTo>
                <a:lnTo>
                  <a:pt x="2673090" y="84589"/>
                </a:lnTo>
                <a:lnTo>
                  <a:pt x="2727059" y="95564"/>
                </a:lnTo>
                <a:lnTo>
                  <a:pt x="2779472" y="107115"/>
                </a:lnTo>
                <a:lnTo>
                  <a:pt x="2830275" y="119228"/>
                </a:lnTo>
                <a:lnTo>
                  <a:pt x="2879414" y="131884"/>
                </a:lnTo>
                <a:lnTo>
                  <a:pt x="2926832" y="145070"/>
                </a:lnTo>
                <a:lnTo>
                  <a:pt x="2972475" y="158769"/>
                </a:lnTo>
                <a:lnTo>
                  <a:pt x="3016287" y="172964"/>
                </a:lnTo>
                <a:lnTo>
                  <a:pt x="3058213" y="187641"/>
                </a:lnTo>
                <a:lnTo>
                  <a:pt x="3098199" y="202782"/>
                </a:lnTo>
                <a:lnTo>
                  <a:pt x="3136188" y="218373"/>
                </a:lnTo>
                <a:lnTo>
                  <a:pt x="3172127" y="234397"/>
                </a:lnTo>
                <a:lnTo>
                  <a:pt x="3237629" y="267681"/>
                </a:lnTo>
                <a:lnTo>
                  <a:pt x="3294265" y="302507"/>
                </a:lnTo>
                <a:lnTo>
                  <a:pt x="3341593" y="338747"/>
                </a:lnTo>
                <a:lnTo>
                  <a:pt x="3379171" y="376274"/>
                </a:lnTo>
                <a:lnTo>
                  <a:pt x="3406559" y="414960"/>
                </a:lnTo>
                <a:lnTo>
                  <a:pt x="3423316" y="454677"/>
                </a:lnTo>
                <a:lnTo>
                  <a:pt x="3429000" y="495300"/>
                </a:lnTo>
                <a:lnTo>
                  <a:pt x="3427569" y="515716"/>
                </a:lnTo>
                <a:lnTo>
                  <a:pt x="3416294" y="555902"/>
                </a:lnTo>
                <a:lnTo>
                  <a:pt x="3394167" y="595119"/>
                </a:lnTo>
                <a:lnTo>
                  <a:pt x="3361628" y="633242"/>
                </a:lnTo>
                <a:lnTo>
                  <a:pt x="3319120" y="670141"/>
                </a:lnTo>
                <a:lnTo>
                  <a:pt x="3267083" y="705690"/>
                </a:lnTo>
                <a:lnTo>
                  <a:pt x="3205959" y="739760"/>
                </a:lnTo>
                <a:lnTo>
                  <a:pt x="3136188" y="772226"/>
                </a:lnTo>
                <a:lnTo>
                  <a:pt x="3098199" y="787817"/>
                </a:lnTo>
                <a:lnTo>
                  <a:pt x="3058213" y="802958"/>
                </a:lnTo>
                <a:lnTo>
                  <a:pt x="3016287" y="817635"/>
                </a:lnTo>
                <a:lnTo>
                  <a:pt x="2972475" y="831830"/>
                </a:lnTo>
                <a:lnTo>
                  <a:pt x="2926832" y="845529"/>
                </a:lnTo>
                <a:lnTo>
                  <a:pt x="2879414" y="858715"/>
                </a:lnTo>
                <a:lnTo>
                  <a:pt x="2830275" y="871371"/>
                </a:lnTo>
                <a:lnTo>
                  <a:pt x="2779472" y="883484"/>
                </a:lnTo>
                <a:lnTo>
                  <a:pt x="2727059" y="895035"/>
                </a:lnTo>
                <a:lnTo>
                  <a:pt x="2673090" y="906010"/>
                </a:lnTo>
                <a:lnTo>
                  <a:pt x="2617622" y="916392"/>
                </a:lnTo>
                <a:lnTo>
                  <a:pt x="2560710" y="926166"/>
                </a:lnTo>
                <a:lnTo>
                  <a:pt x="2502408" y="935315"/>
                </a:lnTo>
                <a:lnTo>
                  <a:pt x="2442773" y="943824"/>
                </a:lnTo>
                <a:lnTo>
                  <a:pt x="2381858" y="951676"/>
                </a:lnTo>
                <a:lnTo>
                  <a:pt x="2319719" y="958857"/>
                </a:lnTo>
                <a:lnTo>
                  <a:pt x="2256412" y="965349"/>
                </a:lnTo>
                <a:lnTo>
                  <a:pt x="2191991" y="971137"/>
                </a:lnTo>
                <a:lnTo>
                  <a:pt x="2126512" y="976205"/>
                </a:lnTo>
                <a:lnTo>
                  <a:pt x="2060029" y="980537"/>
                </a:lnTo>
                <a:lnTo>
                  <a:pt x="1992599" y="984117"/>
                </a:lnTo>
                <a:lnTo>
                  <a:pt x="1924276" y="986929"/>
                </a:lnTo>
                <a:lnTo>
                  <a:pt x="1855114" y="988958"/>
                </a:lnTo>
                <a:lnTo>
                  <a:pt x="1785171" y="990186"/>
                </a:lnTo>
                <a:lnTo>
                  <a:pt x="1714500" y="990600"/>
                </a:lnTo>
                <a:lnTo>
                  <a:pt x="1643828" y="990186"/>
                </a:lnTo>
                <a:lnTo>
                  <a:pt x="1573885" y="988958"/>
                </a:lnTo>
                <a:lnTo>
                  <a:pt x="1504723" y="986929"/>
                </a:lnTo>
                <a:lnTo>
                  <a:pt x="1436400" y="984117"/>
                </a:lnTo>
                <a:lnTo>
                  <a:pt x="1368970" y="980537"/>
                </a:lnTo>
                <a:lnTo>
                  <a:pt x="1302487" y="976205"/>
                </a:lnTo>
                <a:lnTo>
                  <a:pt x="1237008" y="971137"/>
                </a:lnTo>
                <a:lnTo>
                  <a:pt x="1172587" y="965349"/>
                </a:lnTo>
                <a:lnTo>
                  <a:pt x="1109280" y="958857"/>
                </a:lnTo>
                <a:lnTo>
                  <a:pt x="1047141" y="951676"/>
                </a:lnTo>
                <a:lnTo>
                  <a:pt x="986226" y="943824"/>
                </a:lnTo>
                <a:lnTo>
                  <a:pt x="926591" y="935315"/>
                </a:lnTo>
                <a:lnTo>
                  <a:pt x="868289" y="926166"/>
                </a:lnTo>
                <a:lnTo>
                  <a:pt x="811377" y="916392"/>
                </a:lnTo>
                <a:lnTo>
                  <a:pt x="755909" y="906010"/>
                </a:lnTo>
                <a:lnTo>
                  <a:pt x="701940" y="895035"/>
                </a:lnTo>
                <a:lnTo>
                  <a:pt x="649527" y="883484"/>
                </a:lnTo>
                <a:lnTo>
                  <a:pt x="598724" y="871371"/>
                </a:lnTo>
                <a:lnTo>
                  <a:pt x="549585" y="858715"/>
                </a:lnTo>
                <a:lnTo>
                  <a:pt x="502167" y="845529"/>
                </a:lnTo>
                <a:lnTo>
                  <a:pt x="456524" y="831830"/>
                </a:lnTo>
                <a:lnTo>
                  <a:pt x="412712" y="817635"/>
                </a:lnTo>
                <a:lnTo>
                  <a:pt x="370786" y="802958"/>
                </a:lnTo>
                <a:lnTo>
                  <a:pt x="330800" y="787817"/>
                </a:lnTo>
                <a:lnTo>
                  <a:pt x="292811" y="772226"/>
                </a:lnTo>
                <a:lnTo>
                  <a:pt x="256872" y="756202"/>
                </a:lnTo>
                <a:lnTo>
                  <a:pt x="191370" y="722918"/>
                </a:lnTo>
                <a:lnTo>
                  <a:pt x="134734" y="688092"/>
                </a:lnTo>
                <a:lnTo>
                  <a:pt x="87406" y="651852"/>
                </a:lnTo>
                <a:lnTo>
                  <a:pt x="49828" y="614325"/>
                </a:lnTo>
                <a:lnTo>
                  <a:pt x="22440" y="575639"/>
                </a:lnTo>
                <a:lnTo>
                  <a:pt x="5683" y="535922"/>
                </a:lnTo>
                <a:lnTo>
                  <a:pt x="0" y="495300"/>
                </a:lnTo>
                <a:close/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89276" y="0"/>
            <a:ext cx="4114799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45692" y="699516"/>
            <a:ext cx="4087367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07052" y="699516"/>
            <a:ext cx="3189719" cy="1374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567690" marR="5080" indent="124333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Solution </a:t>
            </a:r>
            <a:r>
              <a:rPr dirty="0" spc="-10"/>
              <a:t>of  </a:t>
            </a:r>
            <a:r>
              <a:rPr dirty="0"/>
              <a:t>Recurrence</a:t>
            </a:r>
            <a:r>
              <a:rPr dirty="0" spc="-105"/>
              <a:t> </a:t>
            </a:r>
            <a:r>
              <a:rPr dirty="0" spc="-5"/>
              <a:t>Relation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5349227" y="2204721"/>
            <a:ext cx="4699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780" algn="l"/>
              </a:tabLst>
            </a:pPr>
            <a:r>
              <a:rPr dirty="0" sz="1400" spc="-254">
                <a:latin typeface="Calibri"/>
                <a:cs typeface="Calibri"/>
              </a:rPr>
              <a:t>1</a:t>
            </a:r>
            <a:r>
              <a:rPr dirty="0" sz="1400" spc="-254">
                <a:latin typeface="Calibri"/>
                <a:cs typeface="Calibri"/>
              </a:rPr>
              <a:t>	</a:t>
            </a:r>
            <a:r>
              <a:rPr dirty="0" sz="1400" spc="-254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51823" y="1991997"/>
            <a:ext cx="838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4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1542" y="1930976"/>
            <a:ext cx="2562225" cy="89852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555625" algn="l"/>
              </a:tabLst>
            </a:pPr>
            <a:r>
              <a:rPr dirty="0" sz="2400" spc="-470">
                <a:latin typeface="Symbol"/>
                <a:cs typeface="Symbol"/>
              </a:rPr>
              <a:t></a:t>
            </a:r>
            <a:r>
              <a:rPr dirty="0" sz="2400" spc="-470">
                <a:latin typeface="Times New Roman"/>
                <a:cs typeface="Times New Roman"/>
              </a:rPr>
              <a:t> </a:t>
            </a:r>
            <a:r>
              <a:rPr dirty="0" sz="2400" spc="-445">
                <a:latin typeface="Times New Roman"/>
                <a:cs typeface="Times New Roman"/>
              </a:rPr>
              <a:t> </a:t>
            </a:r>
            <a:r>
              <a:rPr dirty="0" sz="2400" spc="-434">
                <a:latin typeface="Calibri"/>
                <a:cs typeface="Calibri"/>
              </a:rPr>
              <a:t>0	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of</a:t>
            </a:r>
            <a:r>
              <a:rPr dirty="0" sz="24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</a:t>
            </a:r>
            <a:endParaRPr sz="2400">
              <a:latin typeface="Palatino Linotype"/>
              <a:cs typeface="Palatino Linotype"/>
            </a:endParaRPr>
          </a:p>
          <a:p>
            <a:pPr marL="347345">
              <a:lnSpc>
                <a:spcPct val="100000"/>
              </a:lnSpc>
              <a:spcBef>
                <a:spcPts val="555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has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two</a:t>
            </a:r>
            <a:r>
              <a:rPr dirty="0" sz="2400" spc="-6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distinct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352" y="2001525"/>
            <a:ext cx="5370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4559935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</a:t>
            </a:r>
            <a:r>
              <a:rPr dirty="0" sz="24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characteristic</a:t>
            </a:r>
            <a:r>
              <a:rPr dirty="0" sz="2400" spc="-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equation	</a:t>
            </a:r>
            <a:r>
              <a:rPr dirty="0" sz="2400" spc="-375" i="1">
                <a:latin typeface="Calibri"/>
                <a:cs typeface="Calibri"/>
              </a:rPr>
              <a:t>x </a:t>
            </a:r>
            <a:r>
              <a:rPr dirty="0" sz="2400" spc="-470">
                <a:latin typeface="Symbol"/>
                <a:cs typeface="Symbol"/>
              </a:rPr>
              <a:t></a:t>
            </a:r>
            <a:r>
              <a:rPr dirty="0" sz="2400" spc="-470">
                <a:latin typeface="Times New Roman"/>
                <a:cs typeface="Times New Roman"/>
              </a:rPr>
              <a:t> </a:t>
            </a:r>
            <a:r>
              <a:rPr dirty="0" sz="2400" spc="-295" i="1">
                <a:latin typeface="Calibri"/>
                <a:cs typeface="Calibri"/>
              </a:rPr>
              <a:t>r </a:t>
            </a:r>
            <a:r>
              <a:rPr dirty="0" sz="2400" spc="-375" i="1">
                <a:latin typeface="Calibri"/>
                <a:cs typeface="Calibri"/>
              </a:rPr>
              <a:t>x </a:t>
            </a:r>
            <a:r>
              <a:rPr dirty="0" sz="2400" spc="-470">
                <a:latin typeface="Symbol"/>
                <a:cs typeface="Symbol"/>
              </a:rPr>
              <a:t></a:t>
            </a:r>
            <a:r>
              <a:rPr dirty="0" sz="2400" spc="-440">
                <a:latin typeface="Times New Roman"/>
                <a:cs typeface="Times New Roman"/>
              </a:rPr>
              <a:t> </a:t>
            </a:r>
            <a:r>
              <a:rPr dirty="0" sz="2400" spc="-295" i="1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1960" y="2467996"/>
            <a:ext cx="2233295" cy="450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13888" sz="4200" spc="-157" i="1">
                <a:latin typeface="Calibri"/>
                <a:cs typeface="Calibri"/>
              </a:rPr>
              <a:t>a</a:t>
            </a:r>
            <a:r>
              <a:rPr dirty="0" sz="1600" spc="-105" i="1">
                <a:latin typeface="Calibri"/>
                <a:cs typeface="Calibri"/>
              </a:rPr>
              <a:t>n </a:t>
            </a:r>
            <a:r>
              <a:rPr dirty="0" baseline="13888" sz="4200" spc="-225">
                <a:latin typeface="Symbol"/>
                <a:cs typeface="Symbol"/>
              </a:rPr>
              <a:t></a:t>
            </a:r>
            <a:r>
              <a:rPr dirty="0" baseline="13888" sz="4200" spc="-225">
                <a:latin typeface="Times New Roman"/>
                <a:cs typeface="Times New Roman"/>
              </a:rPr>
              <a:t> </a:t>
            </a:r>
            <a:r>
              <a:rPr dirty="0" baseline="13888" sz="4200" spc="-165" i="1">
                <a:latin typeface="Calibri"/>
                <a:cs typeface="Calibri"/>
              </a:rPr>
              <a:t>r</a:t>
            </a:r>
            <a:r>
              <a:rPr dirty="0" sz="1600" spc="-110">
                <a:latin typeface="Calibri"/>
                <a:cs typeface="Calibri"/>
              </a:rPr>
              <a:t>1</a:t>
            </a:r>
            <a:r>
              <a:rPr dirty="0" baseline="13888" sz="4200" spc="-165" i="1">
                <a:latin typeface="Calibri"/>
                <a:cs typeface="Calibri"/>
              </a:rPr>
              <a:t>a</a:t>
            </a:r>
            <a:r>
              <a:rPr dirty="0" sz="1600" spc="-110" i="1">
                <a:latin typeface="Calibri"/>
                <a:cs typeface="Calibri"/>
              </a:rPr>
              <a:t>n</a:t>
            </a:r>
            <a:r>
              <a:rPr dirty="0" sz="1600" spc="-110">
                <a:latin typeface="Symbol"/>
                <a:cs typeface="Symbol"/>
              </a:rPr>
              <a:t></a:t>
            </a:r>
            <a:r>
              <a:rPr dirty="0" sz="1600" spc="-110">
                <a:latin typeface="Calibri"/>
                <a:cs typeface="Calibri"/>
              </a:rPr>
              <a:t>1 </a:t>
            </a:r>
            <a:r>
              <a:rPr dirty="0" baseline="13888" sz="4200" spc="-225">
                <a:latin typeface="Symbol"/>
                <a:cs typeface="Symbol"/>
              </a:rPr>
              <a:t></a:t>
            </a:r>
            <a:r>
              <a:rPr dirty="0" baseline="13888" sz="4200" spc="-794">
                <a:latin typeface="Times New Roman"/>
                <a:cs typeface="Times New Roman"/>
              </a:rPr>
              <a:t> </a:t>
            </a:r>
            <a:r>
              <a:rPr dirty="0" baseline="13888" sz="4200" spc="-150" i="1">
                <a:latin typeface="Calibri"/>
                <a:cs typeface="Calibri"/>
              </a:rPr>
              <a:t>r</a:t>
            </a:r>
            <a:r>
              <a:rPr dirty="0" sz="1600" spc="-100">
                <a:latin typeface="Calibri"/>
                <a:cs typeface="Calibri"/>
              </a:rPr>
              <a:t>2</a:t>
            </a:r>
            <a:r>
              <a:rPr dirty="0" baseline="13888" sz="4200" spc="-150" i="1">
                <a:latin typeface="Calibri"/>
                <a:cs typeface="Calibri"/>
              </a:rPr>
              <a:t>a</a:t>
            </a:r>
            <a:r>
              <a:rPr dirty="0" sz="1600" spc="-100" i="1">
                <a:latin typeface="Calibri"/>
                <a:cs typeface="Calibri"/>
              </a:rPr>
              <a:t>n</a:t>
            </a:r>
            <a:r>
              <a:rPr dirty="0" sz="1600" spc="-100">
                <a:latin typeface="Symbol"/>
                <a:cs typeface="Symbol"/>
              </a:rPr>
              <a:t></a:t>
            </a:r>
            <a:r>
              <a:rPr dirty="0" sz="1600" spc="-10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352" y="3520973"/>
            <a:ext cx="8221980" cy="2783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3349625" marR="2802255" indent="-234950">
              <a:lnSpc>
                <a:spcPct val="32400"/>
              </a:lnSpc>
              <a:tabLst>
                <a:tab pos="3596004" algn="l"/>
                <a:tab pos="4279265" algn="l"/>
                <a:tab pos="5252085" algn="l"/>
              </a:tabLst>
            </a:pPr>
            <a:r>
              <a:rPr dirty="0" sz="3400" spc="100" i="1">
                <a:latin typeface="Times New Roman"/>
                <a:cs typeface="Times New Roman"/>
              </a:rPr>
              <a:t>a		</a:t>
            </a:r>
            <a:r>
              <a:rPr dirty="0" sz="3400" spc="105">
                <a:latin typeface="Symbol"/>
                <a:cs typeface="Symbol"/>
              </a:rPr>
              <a:t></a:t>
            </a:r>
            <a:r>
              <a:rPr dirty="0" sz="3400" spc="-484">
                <a:latin typeface="Times New Roman"/>
                <a:cs typeface="Times New Roman"/>
              </a:rPr>
              <a:t> </a:t>
            </a:r>
            <a:r>
              <a:rPr dirty="0" sz="3400" spc="165" i="1">
                <a:latin typeface="Times New Roman"/>
                <a:cs typeface="Times New Roman"/>
              </a:rPr>
              <a:t>us</a:t>
            </a:r>
            <a:r>
              <a:rPr dirty="0" baseline="44159" sz="2925" spc="247" i="1">
                <a:latin typeface="Times New Roman"/>
                <a:cs typeface="Times New Roman"/>
              </a:rPr>
              <a:t>n</a:t>
            </a:r>
            <a:r>
              <a:rPr dirty="0" baseline="44159" sz="2925" spc="375" i="1">
                <a:latin typeface="Times New Roman"/>
                <a:cs typeface="Times New Roman"/>
              </a:rPr>
              <a:t> </a:t>
            </a:r>
            <a:r>
              <a:rPr dirty="0" sz="3400" spc="105">
                <a:latin typeface="Symbol"/>
                <a:cs typeface="Symbol"/>
              </a:rPr>
              <a:t></a:t>
            </a:r>
            <a:r>
              <a:rPr dirty="0" sz="3400" spc="-480">
                <a:latin typeface="Times New Roman"/>
                <a:cs typeface="Times New Roman"/>
              </a:rPr>
              <a:t> </a:t>
            </a:r>
            <a:r>
              <a:rPr dirty="0" sz="3400" spc="155" i="1">
                <a:latin typeface="Times New Roman"/>
                <a:cs typeface="Times New Roman"/>
              </a:rPr>
              <a:t>vs</a:t>
            </a:r>
            <a:r>
              <a:rPr dirty="0" baseline="44159" sz="2925" spc="232" i="1">
                <a:latin typeface="Times New Roman"/>
                <a:cs typeface="Times New Roman"/>
              </a:rPr>
              <a:t>n </a:t>
            </a:r>
            <a:r>
              <a:rPr dirty="0" sz="1950" spc="155" i="1">
                <a:latin typeface="Times New Roman"/>
                <a:cs typeface="Times New Roman"/>
              </a:rPr>
              <a:t> </a:t>
            </a:r>
            <a:r>
              <a:rPr dirty="0" sz="1950" spc="75" i="1">
                <a:latin typeface="Times New Roman"/>
                <a:cs typeface="Times New Roman"/>
              </a:rPr>
              <a:t>n		</a:t>
            </a:r>
            <a:r>
              <a:rPr dirty="0" sz="1950" spc="75">
                <a:latin typeface="Times New Roman"/>
                <a:cs typeface="Times New Roman"/>
              </a:rPr>
              <a:t>1	2</a:t>
            </a:r>
            <a:endParaRPr sz="1950">
              <a:latin typeface="Times New Roman"/>
              <a:cs typeface="Times New Roman"/>
            </a:endParaRPr>
          </a:p>
          <a:p>
            <a:pPr marL="354965" marR="493395" indent="-38100">
              <a:lnSpc>
                <a:spcPct val="120000"/>
              </a:lnSpc>
              <a:spcBef>
                <a:spcPts val="1795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where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u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v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depend on the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initial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conditions,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explicit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formula for the sequence.</a:t>
            </a:r>
            <a:endParaRPr sz="24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2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  <a:tab pos="519684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equation has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single</a:t>
            </a:r>
            <a:r>
              <a:rPr dirty="0" sz="2400" spc="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root</a:t>
            </a:r>
            <a:r>
              <a:rPr dirty="0" sz="2400" spc="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,	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then, both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2400" spc="-7" b="1">
                <a:solidFill>
                  <a:srgbClr val="3E3E3E"/>
                </a:solidFill>
                <a:latin typeface="Palatino Linotype"/>
                <a:cs typeface="Palatino Linotype"/>
              </a:rPr>
              <a:t>1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2400" spc="-7" b="1">
                <a:solidFill>
                  <a:srgbClr val="3E3E3E"/>
                </a:solidFill>
                <a:latin typeface="Palatino Linotype"/>
                <a:cs typeface="Palatino Linotype"/>
              </a:rPr>
              <a:t>2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formula above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are replaced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5900" y="384047"/>
            <a:ext cx="6170674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6870" y="532767"/>
            <a:ext cx="53695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 </a:t>
            </a:r>
            <a:r>
              <a:rPr dirty="0" spc="-5"/>
              <a:t>the Last Class</a:t>
            </a:r>
            <a:r>
              <a:rPr dirty="0" spc="-75"/>
              <a:t> </a:t>
            </a:r>
            <a:r>
              <a:rPr dirty="0"/>
              <a:t>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87599"/>
            <a:ext cx="4473575" cy="2896235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Asymptotic growth</a:t>
            </a:r>
            <a:r>
              <a:rPr dirty="0" sz="3000" spc="-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rate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4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3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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>
                <a:solidFill>
                  <a:srgbClr val="3E3E3E"/>
                </a:solidFill>
                <a:latin typeface="Symbol"/>
                <a:cs typeface="Symbol"/>
              </a:rPr>
              <a:t>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endParaRPr sz="2400">
              <a:latin typeface="Symbol"/>
              <a:cs typeface="Symbol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2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o,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ω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Brute force</a:t>
            </a:r>
            <a:r>
              <a:rPr dirty="0" sz="3000" spc="-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algorithms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By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iteration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By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recursion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9012" y="384047"/>
            <a:ext cx="6664450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9982" y="532767"/>
            <a:ext cx="58642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Proof of the</a:t>
            </a:r>
            <a:r>
              <a:rPr dirty="0" spc="-75"/>
              <a:t> </a:t>
            </a:r>
            <a:r>
              <a:rPr dirty="0" spc="-5"/>
              <a:t>Solution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195963" y="2131326"/>
            <a:ext cx="819150" cy="256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97230" algn="l"/>
              </a:tabLst>
            </a:pPr>
            <a:r>
              <a:rPr dirty="0" sz="1500" spc="100">
                <a:latin typeface="Times New Roman"/>
                <a:cs typeface="Times New Roman"/>
              </a:rPr>
              <a:t>1</a:t>
            </a:r>
            <a:r>
              <a:rPr dirty="0" sz="1500" spc="100">
                <a:latin typeface="Times New Roman"/>
                <a:cs typeface="Times New Roman"/>
              </a:rPr>
              <a:t>	</a:t>
            </a:r>
            <a:r>
              <a:rPr dirty="0" sz="1500" spc="10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8528" y="2454059"/>
            <a:ext cx="6695440" cy="35896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35"/>
              </a:lnSpc>
              <a:spcBef>
                <a:spcPts val="100"/>
              </a:spcBef>
              <a:tabLst>
                <a:tab pos="1413510" algn="l"/>
                <a:tab pos="5647055" algn="l"/>
              </a:tabLst>
            </a:pPr>
            <a:r>
              <a:rPr dirty="0" sz="2600" spc="210" i="1">
                <a:latin typeface="Times New Roman"/>
                <a:cs typeface="Times New Roman"/>
              </a:rPr>
              <a:t>We</a:t>
            </a:r>
            <a:r>
              <a:rPr dirty="0" sz="2600" spc="-85" i="1">
                <a:latin typeface="Times New Roman"/>
                <a:cs typeface="Times New Roman"/>
              </a:rPr>
              <a:t> </a:t>
            </a:r>
            <a:r>
              <a:rPr dirty="0" sz="2600" spc="150" i="1">
                <a:latin typeface="Times New Roman"/>
                <a:cs typeface="Times New Roman"/>
              </a:rPr>
              <a:t>need	</a:t>
            </a:r>
            <a:r>
              <a:rPr dirty="0" sz="2600" spc="145" i="1">
                <a:latin typeface="Times New Roman"/>
                <a:cs typeface="Times New Roman"/>
              </a:rPr>
              <a:t>prove </a:t>
            </a:r>
            <a:r>
              <a:rPr dirty="0" sz="2600" spc="125" i="1">
                <a:latin typeface="Times New Roman"/>
                <a:cs typeface="Times New Roman"/>
              </a:rPr>
              <a:t>that </a:t>
            </a:r>
            <a:r>
              <a:rPr dirty="0" sz="2600" spc="110" i="1">
                <a:latin typeface="Times New Roman"/>
                <a:cs typeface="Times New Roman"/>
              </a:rPr>
              <a:t>: </a:t>
            </a:r>
            <a:r>
              <a:rPr dirty="0" sz="2600" spc="200" i="1">
                <a:latin typeface="Times New Roman"/>
                <a:cs typeface="Times New Roman"/>
              </a:rPr>
              <a:t>us</a:t>
            </a:r>
            <a:r>
              <a:rPr dirty="0" baseline="42592" sz="2250" spc="300" i="1">
                <a:latin typeface="Times New Roman"/>
                <a:cs typeface="Times New Roman"/>
              </a:rPr>
              <a:t>n </a:t>
            </a:r>
            <a:r>
              <a:rPr dirty="0" sz="2600" spc="185">
                <a:latin typeface="Times New Roman"/>
                <a:cs typeface="Times New Roman"/>
              </a:rPr>
              <a:t>+ </a:t>
            </a:r>
            <a:r>
              <a:rPr dirty="0" sz="2600" spc="190" i="1">
                <a:latin typeface="Times New Roman"/>
                <a:cs typeface="Times New Roman"/>
              </a:rPr>
              <a:t>vs</a:t>
            </a:r>
            <a:r>
              <a:rPr dirty="0" baseline="42592" sz="2250" spc="284" i="1">
                <a:latin typeface="Times New Roman"/>
                <a:cs typeface="Times New Roman"/>
              </a:rPr>
              <a:t>n </a:t>
            </a:r>
            <a:r>
              <a:rPr dirty="0" sz="2600" spc="185">
                <a:latin typeface="Times New Roman"/>
                <a:cs typeface="Times New Roman"/>
              </a:rPr>
              <a:t>=</a:t>
            </a:r>
            <a:r>
              <a:rPr dirty="0" sz="2600" spc="-409">
                <a:latin typeface="Times New Roman"/>
                <a:cs typeface="Times New Roman"/>
              </a:rPr>
              <a:t> </a:t>
            </a:r>
            <a:r>
              <a:rPr dirty="0" sz="2600" spc="125" i="1">
                <a:latin typeface="Times New Roman"/>
                <a:cs typeface="Times New Roman"/>
              </a:rPr>
              <a:t>r</a:t>
            </a:r>
            <a:r>
              <a:rPr dirty="0" sz="2600" spc="-204" i="1">
                <a:latin typeface="Times New Roman"/>
                <a:cs typeface="Times New Roman"/>
              </a:rPr>
              <a:t> </a:t>
            </a:r>
            <a:r>
              <a:rPr dirty="0" sz="2600" spc="165" i="1">
                <a:latin typeface="Times New Roman"/>
                <a:cs typeface="Times New Roman"/>
              </a:rPr>
              <a:t>a	</a:t>
            </a:r>
            <a:r>
              <a:rPr dirty="0" sz="2600" spc="185">
                <a:latin typeface="Times New Roman"/>
                <a:cs typeface="Times New Roman"/>
              </a:rPr>
              <a:t>+ </a:t>
            </a:r>
            <a:r>
              <a:rPr dirty="0" sz="2600" spc="125" i="1">
                <a:latin typeface="Times New Roman"/>
                <a:cs typeface="Times New Roman"/>
              </a:rPr>
              <a:t>r</a:t>
            </a:r>
            <a:r>
              <a:rPr dirty="0" sz="2600" spc="-245" i="1">
                <a:latin typeface="Times New Roman"/>
                <a:cs typeface="Times New Roman"/>
              </a:rPr>
              <a:t> </a:t>
            </a:r>
            <a:r>
              <a:rPr dirty="0" sz="2600" spc="165" i="1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  <a:p>
            <a:pPr marL="3469004">
              <a:lnSpc>
                <a:spcPts val="1115"/>
              </a:lnSpc>
              <a:tabLst>
                <a:tab pos="4307840" algn="l"/>
                <a:tab pos="4958080" algn="l"/>
                <a:tab pos="5260340" algn="l"/>
                <a:tab pos="6035675" algn="l"/>
                <a:tab pos="6354445" algn="l"/>
              </a:tabLst>
            </a:pPr>
            <a:r>
              <a:rPr dirty="0" sz="1500" spc="100">
                <a:latin typeface="Times New Roman"/>
                <a:cs typeface="Times New Roman"/>
              </a:rPr>
              <a:t>1	2	1	</a:t>
            </a:r>
            <a:r>
              <a:rPr dirty="0" sz="1500" spc="100" i="1">
                <a:latin typeface="Times New Roman"/>
                <a:cs typeface="Times New Roman"/>
              </a:rPr>
              <a:t>n</a:t>
            </a:r>
            <a:r>
              <a:rPr dirty="0" sz="1500" spc="300" i="1">
                <a:latin typeface="Times New Roman"/>
                <a:cs typeface="Times New Roman"/>
              </a:rPr>
              <a:t> </a:t>
            </a:r>
            <a:r>
              <a:rPr dirty="0" sz="1500" spc="100">
                <a:latin typeface="Times New Roman"/>
                <a:cs typeface="Times New Roman"/>
              </a:rPr>
              <a:t>1	2	</a:t>
            </a:r>
            <a:r>
              <a:rPr dirty="0" sz="1500" spc="100" i="1">
                <a:latin typeface="Times New Roman"/>
                <a:cs typeface="Times New Roman"/>
              </a:rPr>
              <a:t>n</a:t>
            </a:r>
            <a:r>
              <a:rPr dirty="0" sz="1500" spc="415" i="1">
                <a:latin typeface="Times New Roman"/>
                <a:cs typeface="Times New Roman"/>
              </a:rPr>
              <a:t> </a:t>
            </a:r>
            <a:r>
              <a:rPr dirty="0" sz="1500" spc="10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346710" marR="2628900" indent="-311785">
              <a:lnSpc>
                <a:spcPct val="32100"/>
              </a:lnSpc>
              <a:tabLst>
                <a:tab pos="1184910" algn="l"/>
                <a:tab pos="2044700" algn="l"/>
                <a:tab pos="2569210" algn="l"/>
                <a:tab pos="3403600" algn="l"/>
                <a:tab pos="3928110" algn="l"/>
              </a:tabLst>
            </a:pPr>
            <a:r>
              <a:rPr dirty="0" sz="2600" spc="200" i="1">
                <a:latin typeface="Times New Roman"/>
                <a:cs typeface="Times New Roman"/>
              </a:rPr>
              <a:t>us</a:t>
            </a:r>
            <a:r>
              <a:rPr dirty="0" baseline="42592" sz="2250" spc="300" i="1">
                <a:latin typeface="Times New Roman"/>
                <a:cs typeface="Times New Roman"/>
              </a:rPr>
              <a:t>n </a:t>
            </a:r>
            <a:r>
              <a:rPr dirty="0" sz="2600" spc="185">
                <a:latin typeface="Times New Roman"/>
                <a:cs typeface="Times New Roman"/>
              </a:rPr>
              <a:t>+ </a:t>
            </a:r>
            <a:r>
              <a:rPr dirty="0" sz="2600" spc="190" i="1">
                <a:latin typeface="Times New Roman"/>
                <a:cs typeface="Times New Roman"/>
              </a:rPr>
              <a:t>vs</a:t>
            </a:r>
            <a:r>
              <a:rPr dirty="0" baseline="42592" sz="2250" spc="284" i="1">
                <a:latin typeface="Times New Roman"/>
                <a:cs typeface="Times New Roman"/>
              </a:rPr>
              <a:t>n </a:t>
            </a:r>
            <a:r>
              <a:rPr dirty="0" sz="2600" spc="185">
                <a:latin typeface="Times New Roman"/>
                <a:cs typeface="Times New Roman"/>
              </a:rPr>
              <a:t>= </a:t>
            </a:r>
            <a:r>
              <a:rPr dirty="0" sz="2600" spc="200" i="1">
                <a:latin typeface="Times New Roman"/>
                <a:cs typeface="Times New Roman"/>
              </a:rPr>
              <a:t>us</a:t>
            </a:r>
            <a:r>
              <a:rPr dirty="0" baseline="42592" sz="2250" spc="300" i="1">
                <a:latin typeface="Times New Roman"/>
                <a:cs typeface="Times New Roman"/>
              </a:rPr>
              <a:t>n </a:t>
            </a:r>
            <a:r>
              <a:rPr dirty="0" baseline="42592" sz="2250" spc="150">
                <a:latin typeface="Times New Roman"/>
                <a:cs typeface="Times New Roman"/>
              </a:rPr>
              <a:t>2 </a:t>
            </a:r>
            <a:r>
              <a:rPr dirty="0" sz="2600" spc="215" i="1">
                <a:latin typeface="Times New Roman"/>
                <a:cs typeface="Times New Roman"/>
              </a:rPr>
              <a:t>s</a:t>
            </a:r>
            <a:r>
              <a:rPr dirty="0" baseline="42592" sz="2250" spc="322">
                <a:latin typeface="Times New Roman"/>
                <a:cs typeface="Times New Roman"/>
              </a:rPr>
              <a:t>2 </a:t>
            </a:r>
            <a:r>
              <a:rPr dirty="0" sz="2600" spc="185">
                <a:latin typeface="Times New Roman"/>
                <a:cs typeface="Times New Roman"/>
              </a:rPr>
              <a:t>+ </a:t>
            </a:r>
            <a:r>
              <a:rPr dirty="0" sz="2600" spc="185" i="1">
                <a:latin typeface="Times New Roman"/>
                <a:cs typeface="Times New Roman"/>
              </a:rPr>
              <a:t>vs</a:t>
            </a:r>
            <a:r>
              <a:rPr dirty="0" baseline="42592" sz="2250" spc="277" i="1">
                <a:latin typeface="Times New Roman"/>
                <a:cs typeface="Times New Roman"/>
              </a:rPr>
              <a:t>n </a:t>
            </a:r>
            <a:r>
              <a:rPr dirty="0" baseline="42592" sz="2250" spc="150">
                <a:latin typeface="Times New Roman"/>
                <a:cs typeface="Times New Roman"/>
              </a:rPr>
              <a:t>2</a:t>
            </a:r>
            <a:r>
              <a:rPr dirty="0" baseline="42592" sz="2250" spc="-7">
                <a:latin typeface="Times New Roman"/>
                <a:cs typeface="Times New Roman"/>
              </a:rPr>
              <a:t> </a:t>
            </a:r>
            <a:r>
              <a:rPr dirty="0" sz="2600" spc="215" i="1">
                <a:latin typeface="Times New Roman"/>
                <a:cs typeface="Times New Roman"/>
              </a:rPr>
              <a:t>s</a:t>
            </a:r>
            <a:r>
              <a:rPr dirty="0" baseline="42592" sz="2250" spc="322">
                <a:latin typeface="Times New Roman"/>
                <a:cs typeface="Times New Roman"/>
              </a:rPr>
              <a:t>2  </a:t>
            </a:r>
            <a:r>
              <a:rPr dirty="0" sz="1500" spc="100">
                <a:latin typeface="Times New Roman"/>
                <a:cs typeface="Times New Roman"/>
              </a:rPr>
              <a:t>1	2	1	1	2	2</a:t>
            </a:r>
            <a:endParaRPr sz="1500">
              <a:latin typeface="Times New Roman"/>
              <a:cs typeface="Times New Roman"/>
            </a:endParaRPr>
          </a:p>
          <a:p>
            <a:pPr marL="46355">
              <a:lnSpc>
                <a:spcPts val="2435"/>
              </a:lnSpc>
              <a:spcBef>
                <a:spcPts val="725"/>
              </a:spcBef>
              <a:tabLst>
                <a:tab pos="1758950" algn="l"/>
                <a:tab pos="2356485" algn="l"/>
                <a:tab pos="4231005" algn="l"/>
                <a:tab pos="4829175" algn="l"/>
              </a:tabLst>
            </a:pPr>
            <a:r>
              <a:rPr dirty="0" sz="2600" spc="185">
                <a:latin typeface="Times New Roman"/>
                <a:cs typeface="Times New Roman"/>
              </a:rPr>
              <a:t>= </a:t>
            </a:r>
            <a:r>
              <a:rPr dirty="0" sz="2600" spc="200" i="1">
                <a:latin typeface="Times New Roman"/>
                <a:cs typeface="Times New Roman"/>
              </a:rPr>
              <a:t>us</a:t>
            </a:r>
            <a:r>
              <a:rPr dirty="0" baseline="42592" sz="2250" spc="300" i="1">
                <a:latin typeface="Times New Roman"/>
                <a:cs typeface="Times New Roman"/>
              </a:rPr>
              <a:t>n </a:t>
            </a:r>
            <a:r>
              <a:rPr dirty="0" baseline="42592" sz="2250" spc="150">
                <a:latin typeface="Times New Roman"/>
                <a:cs typeface="Times New Roman"/>
              </a:rPr>
              <a:t>2 </a:t>
            </a:r>
            <a:r>
              <a:rPr dirty="0" sz="2600" spc="110" i="1">
                <a:latin typeface="Times New Roman"/>
                <a:cs typeface="Times New Roman"/>
              </a:rPr>
              <a:t>(</a:t>
            </a:r>
            <a:r>
              <a:rPr dirty="0" sz="2600" spc="-340" i="1">
                <a:latin typeface="Times New Roman"/>
                <a:cs typeface="Times New Roman"/>
              </a:rPr>
              <a:t> </a:t>
            </a:r>
            <a:r>
              <a:rPr dirty="0" sz="2600" spc="125" i="1">
                <a:latin typeface="Times New Roman"/>
                <a:cs typeface="Times New Roman"/>
              </a:rPr>
              <a:t>r</a:t>
            </a:r>
            <a:r>
              <a:rPr dirty="0" sz="2600" spc="-155" i="1">
                <a:latin typeface="Times New Roman"/>
                <a:cs typeface="Times New Roman"/>
              </a:rPr>
              <a:t> </a:t>
            </a:r>
            <a:r>
              <a:rPr dirty="0" sz="2600" spc="125" i="1">
                <a:latin typeface="Times New Roman"/>
                <a:cs typeface="Times New Roman"/>
              </a:rPr>
              <a:t>s	</a:t>
            </a:r>
            <a:r>
              <a:rPr dirty="0" sz="2600" spc="185">
                <a:latin typeface="Times New Roman"/>
                <a:cs typeface="Times New Roman"/>
              </a:rPr>
              <a:t>+</a:t>
            </a:r>
            <a:r>
              <a:rPr dirty="0" sz="2600" spc="-145">
                <a:latin typeface="Times New Roman"/>
                <a:cs typeface="Times New Roman"/>
              </a:rPr>
              <a:t> </a:t>
            </a:r>
            <a:r>
              <a:rPr dirty="0" sz="2600" spc="125" i="1">
                <a:latin typeface="Times New Roman"/>
                <a:cs typeface="Times New Roman"/>
              </a:rPr>
              <a:t>r	</a:t>
            </a:r>
            <a:r>
              <a:rPr dirty="0" sz="2600" spc="110" i="1">
                <a:latin typeface="Times New Roman"/>
                <a:cs typeface="Times New Roman"/>
              </a:rPr>
              <a:t>)</a:t>
            </a:r>
            <a:r>
              <a:rPr dirty="0" sz="2600" spc="-310" i="1">
                <a:latin typeface="Times New Roman"/>
                <a:cs typeface="Times New Roman"/>
              </a:rPr>
              <a:t> </a:t>
            </a:r>
            <a:r>
              <a:rPr dirty="0" sz="2600" spc="185">
                <a:latin typeface="Times New Roman"/>
                <a:cs typeface="Times New Roman"/>
              </a:rPr>
              <a:t>+</a:t>
            </a:r>
            <a:r>
              <a:rPr dirty="0" sz="2600" spc="-185">
                <a:latin typeface="Times New Roman"/>
                <a:cs typeface="Times New Roman"/>
              </a:rPr>
              <a:t> </a:t>
            </a:r>
            <a:r>
              <a:rPr dirty="0" sz="2600" spc="185" i="1">
                <a:latin typeface="Times New Roman"/>
                <a:cs typeface="Times New Roman"/>
              </a:rPr>
              <a:t>vs</a:t>
            </a:r>
            <a:r>
              <a:rPr dirty="0" baseline="42592" sz="2250" spc="277" i="1">
                <a:latin typeface="Times New Roman"/>
                <a:cs typeface="Times New Roman"/>
              </a:rPr>
              <a:t>n</a:t>
            </a:r>
            <a:r>
              <a:rPr dirty="0" baseline="42592" sz="2250" spc="750" i="1">
                <a:latin typeface="Times New Roman"/>
                <a:cs typeface="Times New Roman"/>
              </a:rPr>
              <a:t> </a:t>
            </a:r>
            <a:r>
              <a:rPr dirty="0" baseline="42592" sz="2250" spc="150">
                <a:latin typeface="Times New Roman"/>
                <a:cs typeface="Times New Roman"/>
              </a:rPr>
              <a:t>2</a:t>
            </a:r>
            <a:r>
              <a:rPr dirty="0" baseline="42592" sz="2250" spc="-270">
                <a:latin typeface="Times New Roman"/>
                <a:cs typeface="Times New Roman"/>
              </a:rPr>
              <a:t> </a:t>
            </a:r>
            <a:r>
              <a:rPr dirty="0" sz="2600" spc="110" i="1">
                <a:latin typeface="Times New Roman"/>
                <a:cs typeface="Times New Roman"/>
              </a:rPr>
              <a:t>(</a:t>
            </a:r>
            <a:r>
              <a:rPr dirty="0" sz="2600" spc="-160" i="1">
                <a:latin typeface="Times New Roman"/>
                <a:cs typeface="Times New Roman"/>
              </a:rPr>
              <a:t> </a:t>
            </a:r>
            <a:r>
              <a:rPr dirty="0" sz="2600" spc="125" i="1">
                <a:latin typeface="Times New Roman"/>
                <a:cs typeface="Times New Roman"/>
              </a:rPr>
              <a:t>r</a:t>
            </a:r>
            <a:r>
              <a:rPr dirty="0" sz="2600" spc="-160" i="1">
                <a:latin typeface="Times New Roman"/>
                <a:cs typeface="Times New Roman"/>
              </a:rPr>
              <a:t> </a:t>
            </a:r>
            <a:r>
              <a:rPr dirty="0" sz="2600" spc="125" i="1">
                <a:latin typeface="Times New Roman"/>
                <a:cs typeface="Times New Roman"/>
              </a:rPr>
              <a:t>s	</a:t>
            </a:r>
            <a:r>
              <a:rPr dirty="0" sz="2600" spc="185">
                <a:latin typeface="Times New Roman"/>
                <a:cs typeface="Times New Roman"/>
              </a:rPr>
              <a:t>+</a:t>
            </a:r>
            <a:r>
              <a:rPr dirty="0" sz="2600" spc="-145">
                <a:latin typeface="Times New Roman"/>
                <a:cs typeface="Times New Roman"/>
              </a:rPr>
              <a:t> </a:t>
            </a:r>
            <a:r>
              <a:rPr dirty="0" sz="2600" spc="125" i="1">
                <a:latin typeface="Times New Roman"/>
                <a:cs typeface="Times New Roman"/>
              </a:rPr>
              <a:t>r	</a:t>
            </a:r>
            <a:r>
              <a:rPr dirty="0" sz="2600" spc="110" i="1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648970">
              <a:lnSpc>
                <a:spcPts val="1115"/>
              </a:lnSpc>
              <a:tabLst>
                <a:tab pos="1324610" algn="l"/>
                <a:tab pos="1566545" algn="l"/>
                <a:tab pos="2147570" algn="l"/>
                <a:tab pos="3105150" algn="l"/>
                <a:tab pos="3756025" algn="l"/>
                <a:tab pos="4022725" algn="l"/>
                <a:tab pos="4620260" algn="l"/>
              </a:tabLst>
            </a:pPr>
            <a:r>
              <a:rPr dirty="0" sz="1500" spc="100">
                <a:latin typeface="Times New Roman"/>
                <a:cs typeface="Times New Roman"/>
              </a:rPr>
              <a:t>1	1	1	2	2	1	2	2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440055" marR="1748789" indent="-394335">
              <a:lnSpc>
                <a:spcPct val="32100"/>
              </a:lnSpc>
              <a:tabLst>
                <a:tab pos="850900" algn="l"/>
                <a:tab pos="1672589" algn="l"/>
                <a:tab pos="2099945" algn="l"/>
                <a:tab pos="2938780" algn="l"/>
                <a:tab pos="3355975" algn="l"/>
                <a:tab pos="4153535" algn="l"/>
                <a:tab pos="4587875" algn="l"/>
              </a:tabLst>
            </a:pPr>
            <a:r>
              <a:rPr dirty="0" sz="2600" spc="185">
                <a:latin typeface="Times New Roman"/>
                <a:cs typeface="Times New Roman"/>
              </a:rPr>
              <a:t>= </a:t>
            </a:r>
            <a:r>
              <a:rPr dirty="0" sz="2600" spc="270" i="1">
                <a:latin typeface="Times New Roman"/>
                <a:cs typeface="Times New Roman"/>
              </a:rPr>
              <a:t>rus</a:t>
            </a:r>
            <a:r>
              <a:rPr dirty="0" baseline="42592" sz="2250" spc="405" i="1">
                <a:latin typeface="Times New Roman"/>
                <a:cs typeface="Times New Roman"/>
              </a:rPr>
              <a:t>n </a:t>
            </a:r>
            <a:r>
              <a:rPr dirty="0" baseline="42592" sz="2250" spc="150">
                <a:latin typeface="Times New Roman"/>
                <a:cs typeface="Times New Roman"/>
              </a:rPr>
              <a:t>1 </a:t>
            </a:r>
            <a:r>
              <a:rPr dirty="0" sz="2600" spc="185">
                <a:latin typeface="Times New Roman"/>
                <a:cs typeface="Times New Roman"/>
              </a:rPr>
              <a:t>+ </a:t>
            </a:r>
            <a:r>
              <a:rPr dirty="0" sz="2600" spc="125" i="1">
                <a:latin typeface="Times New Roman"/>
                <a:cs typeface="Times New Roman"/>
              </a:rPr>
              <a:t>r </a:t>
            </a:r>
            <a:r>
              <a:rPr dirty="0" sz="2600" spc="200" i="1">
                <a:latin typeface="Times New Roman"/>
                <a:cs typeface="Times New Roman"/>
              </a:rPr>
              <a:t>us</a:t>
            </a:r>
            <a:r>
              <a:rPr dirty="0" baseline="42592" sz="2250" spc="300" i="1">
                <a:latin typeface="Times New Roman"/>
                <a:cs typeface="Times New Roman"/>
              </a:rPr>
              <a:t>n </a:t>
            </a:r>
            <a:r>
              <a:rPr dirty="0" baseline="42592" sz="2250" spc="150">
                <a:latin typeface="Times New Roman"/>
                <a:cs typeface="Times New Roman"/>
              </a:rPr>
              <a:t>2 </a:t>
            </a:r>
            <a:r>
              <a:rPr dirty="0" sz="2600" spc="185">
                <a:latin typeface="Times New Roman"/>
                <a:cs typeface="Times New Roman"/>
              </a:rPr>
              <a:t>+ </a:t>
            </a:r>
            <a:r>
              <a:rPr dirty="0" sz="2600" spc="125" i="1">
                <a:latin typeface="Times New Roman"/>
                <a:cs typeface="Times New Roman"/>
              </a:rPr>
              <a:t>r </a:t>
            </a:r>
            <a:r>
              <a:rPr dirty="0" sz="2600" spc="185" i="1">
                <a:latin typeface="Times New Roman"/>
                <a:cs typeface="Times New Roman"/>
              </a:rPr>
              <a:t>vs</a:t>
            </a:r>
            <a:r>
              <a:rPr dirty="0" baseline="42592" sz="2250" spc="277" i="1">
                <a:latin typeface="Times New Roman"/>
                <a:cs typeface="Times New Roman"/>
              </a:rPr>
              <a:t>n </a:t>
            </a:r>
            <a:r>
              <a:rPr dirty="0" baseline="42592" sz="2250" spc="150">
                <a:latin typeface="Times New Roman"/>
                <a:cs typeface="Times New Roman"/>
              </a:rPr>
              <a:t>1 </a:t>
            </a:r>
            <a:r>
              <a:rPr dirty="0" sz="2600" spc="185">
                <a:latin typeface="Times New Roman"/>
                <a:cs typeface="Times New Roman"/>
              </a:rPr>
              <a:t>+ </a:t>
            </a:r>
            <a:r>
              <a:rPr dirty="0" sz="2600" spc="125" i="1">
                <a:latin typeface="Times New Roman"/>
                <a:cs typeface="Times New Roman"/>
              </a:rPr>
              <a:t>r </a:t>
            </a:r>
            <a:r>
              <a:rPr dirty="0" sz="2600" spc="185" i="1">
                <a:latin typeface="Times New Roman"/>
                <a:cs typeface="Times New Roman"/>
              </a:rPr>
              <a:t>vs</a:t>
            </a:r>
            <a:r>
              <a:rPr dirty="0" baseline="42592" sz="2250" spc="277" i="1">
                <a:latin typeface="Times New Roman"/>
                <a:cs typeface="Times New Roman"/>
              </a:rPr>
              <a:t>n</a:t>
            </a:r>
            <a:r>
              <a:rPr dirty="0" baseline="42592" sz="2250" spc="-67" i="1">
                <a:latin typeface="Times New Roman"/>
                <a:cs typeface="Times New Roman"/>
              </a:rPr>
              <a:t> </a:t>
            </a:r>
            <a:r>
              <a:rPr dirty="0" baseline="42592" sz="2250" spc="150">
                <a:latin typeface="Times New Roman"/>
                <a:cs typeface="Times New Roman"/>
              </a:rPr>
              <a:t>2  </a:t>
            </a:r>
            <a:r>
              <a:rPr dirty="0" sz="1500" spc="100">
                <a:latin typeface="Times New Roman"/>
                <a:cs typeface="Times New Roman"/>
              </a:rPr>
              <a:t>1	1	2	1	1	2	2	2</a:t>
            </a:r>
            <a:endParaRPr sz="1500">
              <a:latin typeface="Times New Roman"/>
              <a:cs typeface="Times New Roman"/>
            </a:endParaRPr>
          </a:p>
          <a:p>
            <a:pPr marL="46355">
              <a:lnSpc>
                <a:spcPts val="2435"/>
              </a:lnSpc>
              <a:spcBef>
                <a:spcPts val="720"/>
              </a:spcBef>
            </a:pPr>
            <a:r>
              <a:rPr dirty="0" sz="2600" spc="185">
                <a:latin typeface="Times New Roman"/>
                <a:cs typeface="Times New Roman"/>
              </a:rPr>
              <a:t>=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 spc="125" i="1">
                <a:latin typeface="Times New Roman"/>
                <a:cs typeface="Times New Roman"/>
              </a:rPr>
              <a:t>r</a:t>
            </a:r>
            <a:r>
              <a:rPr dirty="0" sz="2600" spc="-160" i="1">
                <a:latin typeface="Times New Roman"/>
                <a:cs typeface="Times New Roman"/>
              </a:rPr>
              <a:t> </a:t>
            </a:r>
            <a:r>
              <a:rPr dirty="0" sz="2600" spc="110" i="1">
                <a:latin typeface="Times New Roman"/>
                <a:cs typeface="Times New Roman"/>
              </a:rPr>
              <a:t>(</a:t>
            </a:r>
            <a:r>
              <a:rPr dirty="0" sz="2600" spc="-254" i="1">
                <a:latin typeface="Times New Roman"/>
                <a:cs typeface="Times New Roman"/>
              </a:rPr>
              <a:t> </a:t>
            </a:r>
            <a:r>
              <a:rPr dirty="0" sz="2600" spc="200" i="1">
                <a:latin typeface="Times New Roman"/>
                <a:cs typeface="Times New Roman"/>
              </a:rPr>
              <a:t>us</a:t>
            </a:r>
            <a:r>
              <a:rPr dirty="0" baseline="42592" sz="2250" spc="300" i="1">
                <a:latin typeface="Times New Roman"/>
                <a:cs typeface="Times New Roman"/>
              </a:rPr>
              <a:t>n</a:t>
            </a:r>
            <a:r>
              <a:rPr dirty="0" baseline="42592" sz="2250" spc="465" i="1">
                <a:latin typeface="Times New Roman"/>
                <a:cs typeface="Times New Roman"/>
              </a:rPr>
              <a:t> </a:t>
            </a:r>
            <a:r>
              <a:rPr dirty="0" baseline="42592" sz="2250" spc="150">
                <a:latin typeface="Times New Roman"/>
                <a:cs typeface="Times New Roman"/>
              </a:rPr>
              <a:t>1</a:t>
            </a:r>
            <a:r>
              <a:rPr dirty="0" baseline="42592" sz="2250" spc="412">
                <a:latin typeface="Times New Roman"/>
                <a:cs typeface="Times New Roman"/>
              </a:rPr>
              <a:t> </a:t>
            </a:r>
            <a:r>
              <a:rPr dirty="0" sz="2600" spc="185">
                <a:latin typeface="Times New Roman"/>
                <a:cs typeface="Times New Roman"/>
              </a:rPr>
              <a:t>+</a:t>
            </a:r>
            <a:r>
              <a:rPr dirty="0" sz="2600" spc="-195">
                <a:latin typeface="Times New Roman"/>
                <a:cs typeface="Times New Roman"/>
              </a:rPr>
              <a:t> </a:t>
            </a:r>
            <a:r>
              <a:rPr dirty="0" sz="2600" spc="185" i="1">
                <a:latin typeface="Times New Roman"/>
                <a:cs typeface="Times New Roman"/>
              </a:rPr>
              <a:t>vs</a:t>
            </a:r>
            <a:r>
              <a:rPr dirty="0" baseline="42592" sz="2250" spc="277" i="1">
                <a:latin typeface="Times New Roman"/>
                <a:cs typeface="Times New Roman"/>
              </a:rPr>
              <a:t>n</a:t>
            </a:r>
            <a:r>
              <a:rPr dirty="0" baseline="42592" sz="2250" spc="465" i="1">
                <a:latin typeface="Times New Roman"/>
                <a:cs typeface="Times New Roman"/>
              </a:rPr>
              <a:t> </a:t>
            </a:r>
            <a:r>
              <a:rPr dirty="0" baseline="42592" sz="2250" spc="150">
                <a:latin typeface="Times New Roman"/>
                <a:cs typeface="Times New Roman"/>
              </a:rPr>
              <a:t>1</a:t>
            </a:r>
            <a:r>
              <a:rPr dirty="0" baseline="42592" sz="2250" spc="419">
                <a:latin typeface="Times New Roman"/>
                <a:cs typeface="Times New Roman"/>
              </a:rPr>
              <a:t> </a:t>
            </a:r>
            <a:r>
              <a:rPr dirty="0" sz="2600" spc="110" i="1">
                <a:latin typeface="Times New Roman"/>
                <a:cs typeface="Times New Roman"/>
              </a:rPr>
              <a:t>)</a:t>
            </a:r>
            <a:r>
              <a:rPr dirty="0" sz="2600" spc="-300" i="1">
                <a:latin typeface="Times New Roman"/>
                <a:cs typeface="Times New Roman"/>
              </a:rPr>
              <a:t> </a:t>
            </a:r>
            <a:r>
              <a:rPr dirty="0" sz="2600" spc="185">
                <a:latin typeface="Times New Roman"/>
                <a:cs typeface="Times New Roman"/>
              </a:rPr>
              <a:t>+</a:t>
            </a:r>
            <a:r>
              <a:rPr dirty="0" sz="2600" spc="-155">
                <a:latin typeface="Times New Roman"/>
                <a:cs typeface="Times New Roman"/>
              </a:rPr>
              <a:t> </a:t>
            </a:r>
            <a:r>
              <a:rPr dirty="0" sz="2600" spc="125" i="1">
                <a:latin typeface="Times New Roman"/>
                <a:cs typeface="Times New Roman"/>
              </a:rPr>
              <a:t>r</a:t>
            </a:r>
            <a:r>
              <a:rPr dirty="0" sz="2600" spc="155" i="1">
                <a:latin typeface="Times New Roman"/>
                <a:cs typeface="Times New Roman"/>
              </a:rPr>
              <a:t> </a:t>
            </a:r>
            <a:r>
              <a:rPr dirty="0" sz="2600" spc="110" i="1">
                <a:latin typeface="Times New Roman"/>
                <a:cs typeface="Times New Roman"/>
              </a:rPr>
              <a:t>(</a:t>
            </a:r>
            <a:r>
              <a:rPr dirty="0" sz="2600" spc="-254" i="1">
                <a:latin typeface="Times New Roman"/>
                <a:cs typeface="Times New Roman"/>
              </a:rPr>
              <a:t> </a:t>
            </a:r>
            <a:r>
              <a:rPr dirty="0" sz="2600" spc="200" i="1">
                <a:latin typeface="Times New Roman"/>
                <a:cs typeface="Times New Roman"/>
              </a:rPr>
              <a:t>us</a:t>
            </a:r>
            <a:r>
              <a:rPr dirty="0" baseline="42592" sz="2250" spc="300" i="1">
                <a:latin typeface="Times New Roman"/>
                <a:cs typeface="Times New Roman"/>
              </a:rPr>
              <a:t>n</a:t>
            </a:r>
            <a:r>
              <a:rPr dirty="0" baseline="42592" sz="2250" spc="750" i="1">
                <a:latin typeface="Times New Roman"/>
                <a:cs typeface="Times New Roman"/>
              </a:rPr>
              <a:t> </a:t>
            </a:r>
            <a:r>
              <a:rPr dirty="0" baseline="42592" sz="2250" spc="150">
                <a:latin typeface="Times New Roman"/>
                <a:cs typeface="Times New Roman"/>
              </a:rPr>
              <a:t>2</a:t>
            </a:r>
            <a:r>
              <a:rPr dirty="0" baseline="42592" sz="2250" spc="615">
                <a:latin typeface="Times New Roman"/>
                <a:cs typeface="Times New Roman"/>
              </a:rPr>
              <a:t> </a:t>
            </a:r>
            <a:r>
              <a:rPr dirty="0" sz="2600" spc="185">
                <a:latin typeface="Times New Roman"/>
                <a:cs typeface="Times New Roman"/>
              </a:rPr>
              <a:t>+</a:t>
            </a:r>
            <a:r>
              <a:rPr dirty="0" sz="2600" spc="-200">
                <a:latin typeface="Times New Roman"/>
                <a:cs typeface="Times New Roman"/>
              </a:rPr>
              <a:t> </a:t>
            </a:r>
            <a:r>
              <a:rPr dirty="0" sz="2600" spc="185" i="1">
                <a:latin typeface="Times New Roman"/>
                <a:cs typeface="Times New Roman"/>
              </a:rPr>
              <a:t>vs</a:t>
            </a:r>
            <a:r>
              <a:rPr dirty="0" baseline="42592" sz="2250" spc="277" i="1">
                <a:latin typeface="Times New Roman"/>
                <a:cs typeface="Times New Roman"/>
              </a:rPr>
              <a:t>n</a:t>
            </a:r>
            <a:r>
              <a:rPr dirty="0" baseline="42592" sz="2250" spc="750" i="1">
                <a:latin typeface="Times New Roman"/>
                <a:cs typeface="Times New Roman"/>
              </a:rPr>
              <a:t> </a:t>
            </a:r>
            <a:r>
              <a:rPr dirty="0" baseline="42592" sz="2250" spc="150">
                <a:latin typeface="Times New Roman"/>
                <a:cs typeface="Times New Roman"/>
              </a:rPr>
              <a:t>2</a:t>
            </a:r>
            <a:r>
              <a:rPr dirty="0" baseline="42592" sz="2250" spc="615">
                <a:latin typeface="Times New Roman"/>
                <a:cs typeface="Times New Roman"/>
              </a:rPr>
              <a:t> </a:t>
            </a:r>
            <a:r>
              <a:rPr dirty="0" sz="2600" spc="110" i="1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algn="ctr" marR="1441450">
              <a:lnSpc>
                <a:spcPts val="1115"/>
              </a:lnSpc>
              <a:tabLst>
                <a:tab pos="602615" algn="l"/>
                <a:tab pos="1616710" algn="l"/>
                <a:tab pos="2582545" algn="l"/>
                <a:tab pos="3202305" algn="l"/>
                <a:tab pos="4257040" algn="l"/>
              </a:tabLst>
            </a:pPr>
            <a:r>
              <a:rPr dirty="0" sz="1500" spc="100">
                <a:latin typeface="Times New Roman"/>
                <a:cs typeface="Times New Roman"/>
              </a:rPr>
              <a:t>1	1	2	2	1	2</a:t>
            </a:r>
            <a:endParaRPr sz="15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390"/>
              </a:spcBef>
            </a:pPr>
            <a:r>
              <a:rPr dirty="0" sz="2600" spc="185">
                <a:latin typeface="Times New Roman"/>
                <a:cs typeface="Times New Roman"/>
              </a:rPr>
              <a:t>= </a:t>
            </a:r>
            <a:r>
              <a:rPr dirty="0" sz="2600" spc="30" i="1">
                <a:latin typeface="Times New Roman"/>
                <a:cs typeface="Times New Roman"/>
              </a:rPr>
              <a:t>r</a:t>
            </a:r>
            <a:r>
              <a:rPr dirty="0" baseline="-24074" sz="2250" spc="44">
                <a:latin typeface="Times New Roman"/>
                <a:cs typeface="Times New Roman"/>
              </a:rPr>
              <a:t>1</a:t>
            </a:r>
            <a:r>
              <a:rPr dirty="0" sz="2600" spc="30" i="1">
                <a:latin typeface="Times New Roman"/>
                <a:cs typeface="Times New Roman"/>
              </a:rPr>
              <a:t>a</a:t>
            </a:r>
            <a:r>
              <a:rPr dirty="0" baseline="-24074" sz="2250" spc="44" i="1">
                <a:latin typeface="Times New Roman"/>
                <a:cs typeface="Times New Roman"/>
              </a:rPr>
              <a:t>n </a:t>
            </a:r>
            <a:r>
              <a:rPr dirty="0" baseline="-24074" sz="2250" spc="150">
                <a:latin typeface="Times New Roman"/>
                <a:cs typeface="Times New Roman"/>
              </a:rPr>
              <a:t>1 </a:t>
            </a:r>
            <a:r>
              <a:rPr dirty="0" sz="2600" spc="185">
                <a:latin typeface="Times New Roman"/>
                <a:cs typeface="Times New Roman"/>
              </a:rPr>
              <a:t>+ </a:t>
            </a:r>
            <a:r>
              <a:rPr dirty="0" sz="2600" spc="110" i="1">
                <a:latin typeface="Times New Roman"/>
                <a:cs typeface="Times New Roman"/>
              </a:rPr>
              <a:t>r</a:t>
            </a:r>
            <a:r>
              <a:rPr dirty="0" baseline="-24074" sz="2250" spc="165">
                <a:latin typeface="Times New Roman"/>
                <a:cs typeface="Times New Roman"/>
              </a:rPr>
              <a:t>2</a:t>
            </a:r>
            <a:r>
              <a:rPr dirty="0" sz="2600" spc="110" i="1">
                <a:latin typeface="Times New Roman"/>
                <a:cs typeface="Times New Roman"/>
              </a:rPr>
              <a:t>a</a:t>
            </a:r>
            <a:r>
              <a:rPr dirty="0" baseline="-24074" sz="2250" spc="165" i="1">
                <a:latin typeface="Times New Roman"/>
                <a:cs typeface="Times New Roman"/>
              </a:rPr>
              <a:t>n</a:t>
            </a:r>
            <a:r>
              <a:rPr dirty="0" baseline="-24074" sz="2250" spc="142" i="1">
                <a:latin typeface="Times New Roman"/>
                <a:cs typeface="Times New Roman"/>
              </a:rPr>
              <a:t> </a:t>
            </a:r>
            <a:r>
              <a:rPr dirty="0" baseline="-24074" sz="2250" spc="150">
                <a:latin typeface="Times New Roman"/>
                <a:cs typeface="Times New Roman"/>
              </a:rPr>
              <a:t>2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757" y="1911649"/>
            <a:ext cx="151574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3735" algn="l"/>
                <a:tab pos="1019175" algn="l"/>
              </a:tabLst>
            </a:pPr>
            <a:r>
              <a:rPr dirty="0" sz="2600" spc="125" i="1">
                <a:latin typeface="Times New Roman"/>
                <a:cs typeface="Times New Roman"/>
              </a:rPr>
              <a:t>r</a:t>
            </a:r>
            <a:r>
              <a:rPr dirty="0" sz="2600" spc="-65" i="1">
                <a:latin typeface="Times New Roman"/>
                <a:cs typeface="Times New Roman"/>
              </a:rPr>
              <a:t> </a:t>
            </a:r>
            <a:r>
              <a:rPr dirty="0" sz="2600" spc="145" i="1">
                <a:latin typeface="Times New Roman"/>
                <a:cs typeface="Times New Roman"/>
              </a:rPr>
              <a:t>x	</a:t>
            </a:r>
            <a:r>
              <a:rPr dirty="0" sz="2600" spc="125" i="1">
                <a:latin typeface="Times New Roman"/>
                <a:cs typeface="Times New Roman"/>
              </a:rPr>
              <a:t>r	</a:t>
            </a:r>
            <a:r>
              <a:rPr dirty="0" sz="2600" spc="185">
                <a:latin typeface="Times New Roman"/>
                <a:cs typeface="Times New Roman"/>
              </a:rPr>
              <a:t>=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165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308" y="1911649"/>
            <a:ext cx="402717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3589" algn="l"/>
                <a:tab pos="3717290" algn="l"/>
              </a:tabLst>
            </a:pPr>
            <a:r>
              <a:rPr dirty="0" sz="2600" spc="200" i="1">
                <a:latin typeface="Times New Roman"/>
                <a:cs typeface="Times New Roman"/>
              </a:rPr>
              <a:t>R</a:t>
            </a:r>
            <a:r>
              <a:rPr dirty="0" sz="2600" spc="185" i="1">
                <a:latin typeface="Times New Roman"/>
                <a:cs typeface="Times New Roman"/>
              </a:rPr>
              <a:t>emem</a:t>
            </a:r>
            <a:r>
              <a:rPr dirty="0" sz="2600" spc="165" i="1">
                <a:latin typeface="Times New Roman"/>
                <a:cs typeface="Times New Roman"/>
              </a:rPr>
              <a:t>b</a:t>
            </a:r>
            <a:r>
              <a:rPr dirty="0" sz="2600" spc="140" i="1">
                <a:latin typeface="Times New Roman"/>
                <a:cs typeface="Times New Roman"/>
              </a:rPr>
              <a:t>e</a:t>
            </a:r>
            <a:r>
              <a:rPr dirty="0" sz="2600" spc="125" i="1">
                <a:latin typeface="Times New Roman"/>
                <a:cs typeface="Times New Roman"/>
              </a:rPr>
              <a:t>r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140" i="1">
                <a:latin typeface="Times New Roman"/>
                <a:cs typeface="Times New Roman"/>
              </a:rPr>
              <a:t>e</a:t>
            </a:r>
            <a:r>
              <a:rPr dirty="0" sz="2600" spc="140" i="1">
                <a:latin typeface="Times New Roman"/>
                <a:cs typeface="Times New Roman"/>
              </a:rPr>
              <a:t>quation</a:t>
            </a:r>
            <a:r>
              <a:rPr dirty="0" sz="2600" spc="-100" i="1">
                <a:latin typeface="Times New Roman"/>
                <a:cs typeface="Times New Roman"/>
              </a:rPr>
              <a:t> </a:t>
            </a:r>
            <a:r>
              <a:rPr dirty="0" sz="2600" spc="110" i="1">
                <a:latin typeface="Times New Roman"/>
                <a:cs typeface="Times New Roman"/>
              </a:rPr>
              <a:t>: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320" i="1">
                <a:latin typeface="Times New Roman"/>
                <a:cs typeface="Times New Roman"/>
              </a:rPr>
              <a:t>x</a:t>
            </a:r>
            <a:r>
              <a:rPr dirty="0" baseline="42592" sz="2250" spc="150">
                <a:latin typeface="Times New Roman"/>
                <a:cs typeface="Times New Roman"/>
              </a:rPr>
              <a:t>2</a:t>
            </a:r>
            <a:endParaRPr baseline="42592" sz="22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848" y="384047"/>
            <a:ext cx="852677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8818" y="532767"/>
            <a:ext cx="77266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Back </a:t>
            </a:r>
            <a:r>
              <a:rPr dirty="0" spc="-5"/>
              <a:t>to Fibonacci</a:t>
            </a:r>
            <a:r>
              <a:rPr dirty="0" spc="-20"/>
              <a:t> </a:t>
            </a:r>
            <a:r>
              <a:rPr dirty="0" spc="-5"/>
              <a:t>Sequence</a:t>
            </a:r>
          </a:p>
        </p:txBody>
      </p:sp>
      <p:sp>
        <p:nvSpPr>
          <p:cNvPr id="4" name="object 4"/>
          <p:cNvSpPr/>
          <p:nvPr/>
        </p:nvSpPr>
        <p:spPr>
          <a:xfrm>
            <a:off x="333756" y="1953767"/>
            <a:ext cx="1923287" cy="1703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3088" y="1912620"/>
            <a:ext cx="1778507" cy="1822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1000" y="1981200"/>
            <a:ext cx="1828800" cy="1609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1000" y="1981200"/>
            <a:ext cx="1828800" cy="1609725"/>
          </a:xfrm>
          <a:prstGeom prst="rect">
            <a:avLst/>
          </a:prstGeom>
          <a:ln w="9144">
            <a:solidFill>
              <a:srgbClr val="61881B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04"/>
              </a:spcBef>
            </a:pPr>
            <a:r>
              <a:rPr dirty="0" sz="2400" i="1">
                <a:latin typeface="Palatino Linotype"/>
                <a:cs typeface="Palatino Linotype"/>
              </a:rPr>
              <a:t>f</a:t>
            </a:r>
            <a:r>
              <a:rPr dirty="0" baseline="-20833" sz="2400">
                <a:latin typeface="Palatino Linotype"/>
                <a:cs typeface="Palatino Linotype"/>
              </a:rPr>
              <a:t>1</a:t>
            </a:r>
            <a:r>
              <a:rPr dirty="0" sz="2400">
                <a:latin typeface="Palatino Linotype"/>
                <a:cs typeface="Palatino Linotype"/>
              </a:rPr>
              <a:t>=1</a:t>
            </a:r>
            <a:endParaRPr sz="2400">
              <a:latin typeface="Palatino Linotype"/>
              <a:cs typeface="Palatino Linotype"/>
            </a:endParaRPr>
          </a:p>
          <a:p>
            <a:pPr marL="167640">
              <a:lnSpc>
                <a:spcPct val="100000"/>
              </a:lnSpc>
              <a:spcBef>
                <a:spcPts val="1435"/>
              </a:spcBef>
            </a:pPr>
            <a:r>
              <a:rPr dirty="0" sz="2400" i="1">
                <a:latin typeface="Palatino Linotype"/>
                <a:cs typeface="Palatino Linotype"/>
              </a:rPr>
              <a:t>f</a:t>
            </a:r>
            <a:r>
              <a:rPr dirty="0" baseline="-20833" sz="2400">
                <a:latin typeface="Palatino Linotype"/>
                <a:cs typeface="Palatino Linotype"/>
              </a:rPr>
              <a:t>2</a:t>
            </a:r>
            <a:r>
              <a:rPr dirty="0" sz="2400">
                <a:latin typeface="Palatino Linotype"/>
                <a:cs typeface="Palatino Linotype"/>
              </a:rPr>
              <a:t>=1</a:t>
            </a:r>
            <a:endParaRPr sz="2400">
              <a:latin typeface="Palatino Linotype"/>
              <a:cs typeface="Palatino Linotype"/>
            </a:endParaRPr>
          </a:p>
          <a:p>
            <a:pPr marL="167640">
              <a:lnSpc>
                <a:spcPct val="100000"/>
              </a:lnSpc>
              <a:spcBef>
                <a:spcPts val="2030"/>
              </a:spcBef>
            </a:pPr>
            <a:r>
              <a:rPr dirty="0" baseline="13888" sz="3600" i="1">
                <a:latin typeface="Palatino Linotype"/>
                <a:cs typeface="Palatino Linotype"/>
              </a:rPr>
              <a:t>f</a:t>
            </a:r>
            <a:r>
              <a:rPr dirty="0" sz="1600" i="1">
                <a:latin typeface="Palatino Linotype"/>
                <a:cs typeface="Palatino Linotype"/>
              </a:rPr>
              <a:t>n</a:t>
            </a:r>
            <a:r>
              <a:rPr dirty="0" baseline="13888" sz="3600" i="1">
                <a:latin typeface="Palatino Linotype"/>
                <a:cs typeface="Palatino Linotype"/>
              </a:rPr>
              <a:t>= </a:t>
            </a:r>
            <a:r>
              <a:rPr dirty="0" baseline="13888" sz="3600" spc="-7" i="1">
                <a:latin typeface="Palatino Linotype"/>
                <a:cs typeface="Palatino Linotype"/>
              </a:rPr>
              <a:t>f</a:t>
            </a:r>
            <a:r>
              <a:rPr dirty="0" sz="1600" spc="-5" i="1">
                <a:latin typeface="Palatino Linotype"/>
                <a:cs typeface="Palatino Linotype"/>
              </a:rPr>
              <a:t>n</a:t>
            </a:r>
            <a:r>
              <a:rPr dirty="0" sz="1600" spc="-5">
                <a:latin typeface="Palatino Linotype"/>
                <a:cs typeface="Palatino Linotype"/>
              </a:rPr>
              <a:t>-1</a:t>
            </a:r>
            <a:r>
              <a:rPr dirty="0" baseline="13888" sz="3600" spc="-7" i="1">
                <a:latin typeface="Palatino Linotype"/>
                <a:cs typeface="Palatino Linotype"/>
              </a:rPr>
              <a:t>+</a:t>
            </a:r>
            <a:r>
              <a:rPr dirty="0" baseline="13888" sz="3600" spc="-60" i="1">
                <a:latin typeface="Palatino Linotype"/>
                <a:cs typeface="Palatino Linotype"/>
              </a:rPr>
              <a:t> </a:t>
            </a:r>
            <a:r>
              <a:rPr dirty="0" baseline="13888" sz="3600" spc="-7" i="1">
                <a:latin typeface="Palatino Linotype"/>
                <a:cs typeface="Palatino Linotype"/>
              </a:rPr>
              <a:t>f</a:t>
            </a:r>
            <a:r>
              <a:rPr dirty="0" sz="1600" spc="-5" i="1">
                <a:latin typeface="Palatino Linotype"/>
                <a:cs typeface="Palatino Linotype"/>
              </a:rPr>
              <a:t>n</a:t>
            </a:r>
            <a:r>
              <a:rPr dirty="0" sz="1600" spc="-5">
                <a:latin typeface="Palatino Linotype"/>
                <a:cs typeface="Palatino Linotype"/>
              </a:rPr>
              <a:t>-2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67355" y="2410967"/>
            <a:ext cx="1466075" cy="475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28912" y="2438400"/>
            <a:ext cx="1157287" cy="38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00325" y="2533650"/>
            <a:ext cx="85725" cy="190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14600" y="2533650"/>
            <a:ext cx="42862" cy="190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28912" y="2438400"/>
            <a:ext cx="1157605" cy="381000"/>
          </a:xfrm>
          <a:custGeom>
            <a:avLst/>
            <a:gdLst/>
            <a:ahLst/>
            <a:cxnLst/>
            <a:rect l="l" t="t" r="r" b="b"/>
            <a:pathLst>
              <a:path w="1157604" h="381000">
                <a:moveTo>
                  <a:pt x="814387" y="0"/>
                </a:moveTo>
                <a:lnTo>
                  <a:pt x="814387" y="95250"/>
                </a:lnTo>
                <a:lnTo>
                  <a:pt x="0" y="95250"/>
                </a:lnTo>
                <a:lnTo>
                  <a:pt x="0" y="285750"/>
                </a:lnTo>
                <a:lnTo>
                  <a:pt x="814387" y="285750"/>
                </a:lnTo>
                <a:lnTo>
                  <a:pt x="814387" y="381000"/>
                </a:lnTo>
                <a:lnTo>
                  <a:pt x="1157287" y="190500"/>
                </a:lnTo>
                <a:lnTo>
                  <a:pt x="814387" y="0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00325" y="2533650"/>
            <a:ext cx="85725" cy="190500"/>
          </a:xfrm>
          <a:custGeom>
            <a:avLst/>
            <a:gdLst/>
            <a:ahLst/>
            <a:cxnLst/>
            <a:rect l="l" t="t" r="r" b="b"/>
            <a:pathLst>
              <a:path w="85725" h="190500">
                <a:moveTo>
                  <a:pt x="0" y="190500"/>
                </a:moveTo>
                <a:lnTo>
                  <a:pt x="85725" y="190500"/>
                </a:lnTo>
                <a:lnTo>
                  <a:pt x="85725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14600" y="2533650"/>
            <a:ext cx="43180" cy="190500"/>
          </a:xfrm>
          <a:custGeom>
            <a:avLst/>
            <a:gdLst/>
            <a:ahLst/>
            <a:cxnLst/>
            <a:rect l="l" t="t" r="r" b="b"/>
            <a:pathLst>
              <a:path w="43180" h="190500">
                <a:moveTo>
                  <a:pt x="0" y="190500"/>
                </a:moveTo>
                <a:lnTo>
                  <a:pt x="42862" y="190500"/>
                </a:lnTo>
                <a:lnTo>
                  <a:pt x="42862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193540" y="2375408"/>
            <a:ext cx="398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2F5897"/>
                </a:solidFill>
                <a:latin typeface="Palatino Linotype"/>
                <a:cs typeface="Palatino Linotype"/>
              </a:rPr>
              <a:t>0, 1, 1, 2, 3, 5, 8, 13, 21, 34,</a:t>
            </a:r>
            <a:r>
              <a:rPr dirty="0" sz="2400" spc="-100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2F5897"/>
                </a:solidFill>
                <a:latin typeface="Palatino Linotype"/>
                <a:cs typeface="Palatino Linotype"/>
              </a:rPr>
              <a:t>......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31068" y="3058160"/>
            <a:ext cx="5887085" cy="80454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520065">
              <a:lnSpc>
                <a:spcPct val="100000"/>
              </a:lnSpc>
              <a:spcBef>
                <a:spcPts val="720"/>
              </a:spcBef>
            </a:pPr>
            <a:r>
              <a:rPr dirty="0" sz="2400" spc="-5">
                <a:latin typeface="Palatino Linotype"/>
                <a:cs typeface="Palatino Linotype"/>
              </a:rPr>
              <a:t>Explicit formula for Fibonacci</a:t>
            </a:r>
            <a:r>
              <a:rPr dirty="0" sz="2400" spc="25">
                <a:latin typeface="Palatino Linotype"/>
                <a:cs typeface="Palatino Linotype"/>
              </a:rPr>
              <a:t> </a:t>
            </a:r>
            <a:r>
              <a:rPr dirty="0" sz="2400" spc="-5">
                <a:latin typeface="Palatino Linotype"/>
                <a:cs typeface="Palatino Linotype"/>
              </a:rPr>
              <a:t>Sequence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800" spc="-5">
                <a:latin typeface="Palatino Linotype"/>
                <a:cs typeface="Palatino Linotype"/>
              </a:rPr>
              <a:t>The </a:t>
            </a:r>
            <a:r>
              <a:rPr dirty="0" sz="1800">
                <a:latin typeface="Palatino Linotype"/>
                <a:cs typeface="Palatino Linotype"/>
              </a:rPr>
              <a:t>characteristic </a:t>
            </a:r>
            <a:r>
              <a:rPr dirty="0" sz="1800" spc="-5">
                <a:latin typeface="Palatino Linotype"/>
                <a:cs typeface="Palatino Linotype"/>
              </a:rPr>
              <a:t>equation </a:t>
            </a:r>
            <a:r>
              <a:rPr dirty="0" sz="1800">
                <a:latin typeface="Palatino Linotype"/>
                <a:cs typeface="Palatino Linotype"/>
              </a:rPr>
              <a:t>is </a:t>
            </a:r>
            <a:r>
              <a:rPr dirty="0" sz="1800" i="1">
                <a:latin typeface="Palatino Linotype"/>
                <a:cs typeface="Palatino Linotype"/>
              </a:rPr>
              <a:t>x</a:t>
            </a:r>
            <a:r>
              <a:rPr dirty="0" baseline="25462" sz="1800">
                <a:latin typeface="Palatino Linotype"/>
                <a:cs typeface="Palatino Linotype"/>
              </a:rPr>
              <a:t>2</a:t>
            </a:r>
            <a:r>
              <a:rPr dirty="0" sz="1800">
                <a:latin typeface="Palatino Linotype"/>
                <a:cs typeface="Palatino Linotype"/>
              </a:rPr>
              <a:t>-</a:t>
            </a:r>
            <a:r>
              <a:rPr dirty="0" sz="1800" i="1">
                <a:latin typeface="Palatino Linotype"/>
                <a:cs typeface="Palatino Linotype"/>
              </a:rPr>
              <a:t>x</a:t>
            </a:r>
            <a:r>
              <a:rPr dirty="0" sz="1800">
                <a:latin typeface="Palatino Linotype"/>
                <a:cs typeface="Palatino Linotype"/>
              </a:rPr>
              <a:t>-1=0, </a:t>
            </a:r>
            <a:r>
              <a:rPr dirty="0" sz="1800" spc="-5">
                <a:latin typeface="Palatino Linotype"/>
                <a:cs typeface="Palatino Linotype"/>
              </a:rPr>
              <a:t>which has</a:t>
            </a:r>
            <a:r>
              <a:rPr dirty="0" sz="1800" spc="-20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roots: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08875" y="4220719"/>
            <a:ext cx="40005" cy="20955"/>
          </a:xfrm>
          <a:custGeom>
            <a:avLst/>
            <a:gdLst/>
            <a:ahLst/>
            <a:cxnLst/>
            <a:rect l="l" t="t" r="r" b="b"/>
            <a:pathLst>
              <a:path w="40004" h="20954">
                <a:moveTo>
                  <a:pt x="0" y="20904"/>
                </a:moveTo>
                <a:lnTo>
                  <a:pt x="39478" y="0"/>
                </a:lnTo>
              </a:path>
            </a:pathLst>
          </a:custGeom>
          <a:ln w="121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48353" y="4226691"/>
            <a:ext cx="57785" cy="97155"/>
          </a:xfrm>
          <a:custGeom>
            <a:avLst/>
            <a:gdLst/>
            <a:ahLst/>
            <a:cxnLst/>
            <a:rect l="l" t="t" r="r" b="b"/>
            <a:pathLst>
              <a:path w="57785" h="97154">
                <a:moveTo>
                  <a:pt x="0" y="0"/>
                </a:moveTo>
                <a:lnTo>
                  <a:pt x="57203" y="97057"/>
                </a:lnTo>
              </a:path>
            </a:pathLst>
          </a:custGeom>
          <a:ln w="252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12002" y="4034070"/>
            <a:ext cx="76200" cy="290195"/>
          </a:xfrm>
          <a:custGeom>
            <a:avLst/>
            <a:gdLst/>
            <a:ahLst/>
            <a:cxnLst/>
            <a:rect l="l" t="t" r="r" b="b"/>
            <a:pathLst>
              <a:path w="76200" h="290195">
                <a:moveTo>
                  <a:pt x="0" y="289677"/>
                </a:moveTo>
                <a:lnTo>
                  <a:pt x="75734" y="0"/>
                </a:lnTo>
              </a:path>
            </a:pathLst>
          </a:custGeom>
          <a:ln w="12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87737" y="4034070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 h="0">
                <a:moveTo>
                  <a:pt x="0" y="0"/>
                </a:moveTo>
                <a:lnTo>
                  <a:pt x="170805" y="0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43094" y="4416326"/>
            <a:ext cx="741680" cy="0"/>
          </a:xfrm>
          <a:custGeom>
            <a:avLst/>
            <a:gdLst/>
            <a:ahLst/>
            <a:cxnLst/>
            <a:rect l="l" t="t" r="r" b="b"/>
            <a:pathLst>
              <a:path w="741679" h="0">
                <a:moveTo>
                  <a:pt x="0" y="0"/>
                </a:moveTo>
                <a:lnTo>
                  <a:pt x="741230" y="0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16548" y="4220719"/>
            <a:ext cx="40005" cy="20955"/>
          </a:xfrm>
          <a:custGeom>
            <a:avLst/>
            <a:gdLst/>
            <a:ahLst/>
            <a:cxnLst/>
            <a:rect l="l" t="t" r="r" b="b"/>
            <a:pathLst>
              <a:path w="40004" h="20954">
                <a:moveTo>
                  <a:pt x="0" y="20904"/>
                </a:moveTo>
                <a:lnTo>
                  <a:pt x="39478" y="0"/>
                </a:lnTo>
              </a:path>
            </a:pathLst>
          </a:custGeom>
          <a:ln w="121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56026" y="4226691"/>
            <a:ext cx="57785" cy="97155"/>
          </a:xfrm>
          <a:custGeom>
            <a:avLst/>
            <a:gdLst/>
            <a:ahLst/>
            <a:cxnLst/>
            <a:rect l="l" t="t" r="r" b="b"/>
            <a:pathLst>
              <a:path w="57785" h="97154">
                <a:moveTo>
                  <a:pt x="0" y="0"/>
                </a:moveTo>
                <a:lnTo>
                  <a:pt x="57203" y="97057"/>
                </a:lnTo>
              </a:path>
            </a:pathLst>
          </a:custGeom>
          <a:ln w="252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919675" y="4034070"/>
            <a:ext cx="76200" cy="290195"/>
          </a:xfrm>
          <a:custGeom>
            <a:avLst/>
            <a:gdLst/>
            <a:ahLst/>
            <a:cxnLst/>
            <a:rect l="l" t="t" r="r" b="b"/>
            <a:pathLst>
              <a:path w="76200" h="290195">
                <a:moveTo>
                  <a:pt x="0" y="289677"/>
                </a:moveTo>
                <a:lnTo>
                  <a:pt x="75734" y="0"/>
                </a:lnTo>
              </a:path>
            </a:pathLst>
          </a:custGeom>
          <a:ln w="12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995410" y="4034070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 h="0">
                <a:moveTo>
                  <a:pt x="0" y="0"/>
                </a:moveTo>
                <a:lnTo>
                  <a:pt x="170805" y="0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55601" y="4416326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 h="0">
                <a:moveTo>
                  <a:pt x="0" y="0"/>
                </a:moveTo>
                <a:lnTo>
                  <a:pt x="736396" y="0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628287" y="4412586"/>
            <a:ext cx="229044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22805" algn="l"/>
              </a:tabLst>
            </a:pPr>
            <a:r>
              <a:rPr dirty="0" sz="2250" spc="90">
                <a:latin typeface="Times New Roman"/>
                <a:cs typeface="Times New Roman"/>
              </a:rPr>
              <a:t>2</a:t>
            </a:r>
            <a:r>
              <a:rPr dirty="0" sz="2250" spc="90">
                <a:latin typeface="Times New Roman"/>
                <a:cs typeface="Times New Roman"/>
              </a:rPr>
              <a:t>	</a:t>
            </a:r>
            <a:r>
              <a:rPr dirty="0" sz="2250" spc="90"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84456" y="4008065"/>
            <a:ext cx="2288540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20265" algn="l"/>
              </a:tabLst>
            </a:pPr>
            <a:r>
              <a:rPr dirty="0" sz="2250" spc="90">
                <a:latin typeface="Times New Roman"/>
                <a:cs typeface="Times New Roman"/>
              </a:rPr>
              <a:t>5</a:t>
            </a:r>
            <a:r>
              <a:rPr dirty="0" sz="2250" spc="90">
                <a:latin typeface="Times New Roman"/>
                <a:cs typeface="Times New Roman"/>
              </a:rPr>
              <a:t>	</a:t>
            </a:r>
            <a:r>
              <a:rPr dirty="0" sz="2250" spc="90">
                <a:latin typeface="Times New Roman"/>
                <a:cs typeface="Times New Roman"/>
              </a:rPr>
              <a:t>5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61816" y="4379737"/>
            <a:ext cx="116205" cy="2266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6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63091" y="4379737"/>
            <a:ext cx="116205" cy="2266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6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60119" y="4188549"/>
            <a:ext cx="152463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8975" algn="l"/>
                <a:tab pos="977900" algn="l"/>
              </a:tabLst>
            </a:pPr>
            <a:r>
              <a:rPr dirty="0" sz="2250" spc="90" i="1">
                <a:latin typeface="Times New Roman"/>
                <a:cs typeface="Times New Roman"/>
              </a:rPr>
              <a:t>and	</a:t>
            </a:r>
            <a:r>
              <a:rPr dirty="0" sz="2250" spc="70" i="1">
                <a:latin typeface="Times New Roman"/>
                <a:cs typeface="Times New Roman"/>
              </a:rPr>
              <a:t>s	</a:t>
            </a:r>
            <a:r>
              <a:rPr dirty="0" sz="2250" spc="100">
                <a:latin typeface="Symbol"/>
                <a:cs typeface="Symbol"/>
              </a:rPr>
              <a:t></a:t>
            </a:r>
            <a:r>
              <a:rPr dirty="0" sz="2250" spc="-365">
                <a:latin typeface="Times New Roman"/>
                <a:cs typeface="Times New Roman"/>
              </a:rPr>
              <a:t> </a:t>
            </a:r>
            <a:r>
              <a:rPr dirty="0" baseline="34567" sz="3375" spc="172">
                <a:latin typeface="Times New Roman"/>
                <a:cs typeface="Times New Roman"/>
              </a:rPr>
              <a:t>1</a:t>
            </a:r>
            <a:r>
              <a:rPr dirty="0" baseline="34567" sz="3375" spc="172">
                <a:latin typeface="Symbol"/>
                <a:cs typeface="Symbol"/>
              </a:rPr>
              <a:t></a:t>
            </a:r>
            <a:endParaRPr baseline="34567" sz="3375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58303" y="4188549"/>
            <a:ext cx="814069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6700" algn="l"/>
              </a:tabLst>
            </a:pPr>
            <a:r>
              <a:rPr dirty="0" sz="2250" spc="70" i="1">
                <a:latin typeface="Times New Roman"/>
                <a:cs typeface="Times New Roman"/>
              </a:rPr>
              <a:t>s	</a:t>
            </a:r>
            <a:r>
              <a:rPr dirty="0" sz="2250" spc="100">
                <a:latin typeface="Symbol"/>
                <a:cs typeface="Symbol"/>
              </a:rPr>
              <a:t></a:t>
            </a:r>
            <a:r>
              <a:rPr dirty="0" sz="2250" spc="-360">
                <a:latin typeface="Times New Roman"/>
                <a:cs typeface="Times New Roman"/>
              </a:rPr>
              <a:t> </a:t>
            </a:r>
            <a:r>
              <a:rPr dirty="0" baseline="34567" sz="3375" spc="172">
                <a:latin typeface="Times New Roman"/>
                <a:cs typeface="Times New Roman"/>
              </a:rPr>
              <a:t>1</a:t>
            </a:r>
            <a:r>
              <a:rPr dirty="0" baseline="34567" sz="3375" spc="172">
                <a:latin typeface="Symbol"/>
                <a:cs typeface="Symbol"/>
              </a:rPr>
              <a:t></a:t>
            </a:r>
            <a:endParaRPr baseline="34567" sz="3375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39533" y="4844045"/>
            <a:ext cx="2021839" cy="4864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70"/>
              </a:lnSpc>
              <a:spcBef>
                <a:spcPts val="100"/>
              </a:spcBef>
              <a:tabLst>
                <a:tab pos="274320" algn="l"/>
              </a:tabLst>
            </a:pPr>
            <a:r>
              <a:rPr dirty="0" sz="2650" spc="-80" i="1">
                <a:latin typeface="Times New Roman"/>
                <a:cs typeface="Times New Roman"/>
              </a:rPr>
              <a:t>f	</a:t>
            </a:r>
            <a:r>
              <a:rPr dirty="0" sz="2650" spc="-155">
                <a:latin typeface="Symbol"/>
                <a:cs typeface="Symbol"/>
              </a:rPr>
              <a:t></a:t>
            </a:r>
            <a:r>
              <a:rPr dirty="0" sz="2650" spc="-155">
                <a:latin typeface="Times New Roman"/>
                <a:cs typeface="Times New Roman"/>
              </a:rPr>
              <a:t> </a:t>
            </a:r>
            <a:r>
              <a:rPr dirty="0" sz="2650" spc="-125" i="1">
                <a:latin typeface="Times New Roman"/>
                <a:cs typeface="Times New Roman"/>
              </a:rPr>
              <a:t>us </a:t>
            </a:r>
            <a:r>
              <a:rPr dirty="0" baseline="50179" sz="2325" spc="-127">
                <a:latin typeface="Times New Roman"/>
                <a:cs typeface="Times New Roman"/>
              </a:rPr>
              <a:t>2 </a:t>
            </a:r>
            <a:r>
              <a:rPr dirty="0" sz="2650" spc="-155">
                <a:latin typeface="Symbol"/>
                <a:cs typeface="Symbol"/>
              </a:rPr>
              <a:t></a:t>
            </a:r>
            <a:r>
              <a:rPr dirty="0" sz="2650" spc="-155">
                <a:latin typeface="Times New Roman"/>
                <a:cs typeface="Times New Roman"/>
              </a:rPr>
              <a:t> </a:t>
            </a:r>
            <a:r>
              <a:rPr dirty="0" sz="2650" spc="-120" i="1">
                <a:latin typeface="Times New Roman"/>
                <a:cs typeface="Times New Roman"/>
              </a:rPr>
              <a:t>vs </a:t>
            </a:r>
            <a:r>
              <a:rPr dirty="0" baseline="50179" sz="2325" spc="-127">
                <a:latin typeface="Times New Roman"/>
                <a:cs typeface="Times New Roman"/>
              </a:rPr>
              <a:t>2</a:t>
            </a:r>
            <a:r>
              <a:rPr dirty="0" baseline="50179" sz="2325" spc="225">
                <a:latin typeface="Times New Roman"/>
                <a:cs typeface="Times New Roman"/>
              </a:rPr>
              <a:t> </a:t>
            </a:r>
            <a:r>
              <a:rPr dirty="0" sz="2650" spc="-114">
                <a:latin typeface="Symbol"/>
                <a:cs typeface="Symbol"/>
              </a:rPr>
              <a:t></a:t>
            </a:r>
            <a:r>
              <a:rPr dirty="0" sz="2650" spc="-114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  <a:p>
            <a:pPr marL="114935">
              <a:lnSpc>
                <a:spcPts val="1150"/>
              </a:lnSpc>
              <a:tabLst>
                <a:tab pos="725170" algn="l"/>
                <a:tab pos="1418590" algn="l"/>
              </a:tabLst>
            </a:pPr>
            <a:r>
              <a:rPr dirty="0" sz="1550" spc="-85">
                <a:latin typeface="Times New Roman"/>
                <a:cs typeface="Times New Roman"/>
              </a:rPr>
              <a:t>2	1	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5940" y="4857924"/>
            <a:ext cx="6170295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04205" algn="l"/>
              </a:tabLst>
            </a:pPr>
            <a:r>
              <a:rPr dirty="0" sz="2400" spc="-5">
                <a:latin typeface="Palatino Linotype"/>
                <a:cs typeface="Palatino Linotype"/>
              </a:rPr>
              <a:t>N</a:t>
            </a:r>
            <a:r>
              <a:rPr dirty="0" sz="2400" spc="5">
                <a:latin typeface="Palatino Linotype"/>
                <a:cs typeface="Palatino Linotype"/>
              </a:rPr>
              <a:t>o</a:t>
            </a:r>
            <a:r>
              <a:rPr dirty="0" sz="2400" spc="-5">
                <a:latin typeface="Palatino Linotype"/>
                <a:cs typeface="Palatino Linotype"/>
              </a:rPr>
              <a:t>t</a:t>
            </a:r>
            <a:r>
              <a:rPr dirty="0" sz="2400">
                <a:latin typeface="Palatino Linotype"/>
                <a:cs typeface="Palatino Linotype"/>
              </a:rPr>
              <a:t>e: (by</a:t>
            </a:r>
            <a:r>
              <a:rPr dirty="0" sz="2400" spc="-5">
                <a:latin typeface="Palatino Linotype"/>
                <a:cs typeface="Palatino Linotype"/>
              </a:rPr>
              <a:t> in</a:t>
            </a:r>
            <a:r>
              <a:rPr dirty="0" sz="2400" spc="5">
                <a:latin typeface="Palatino Linotype"/>
                <a:cs typeface="Palatino Linotype"/>
              </a:rPr>
              <a:t>i</a:t>
            </a:r>
            <a:r>
              <a:rPr dirty="0" sz="2400" spc="-5">
                <a:latin typeface="Palatino Linotype"/>
                <a:cs typeface="Palatino Linotype"/>
              </a:rPr>
              <a:t>tia</a:t>
            </a:r>
            <a:r>
              <a:rPr dirty="0" sz="2400">
                <a:latin typeface="Palatino Linotype"/>
                <a:cs typeface="Palatino Linotype"/>
              </a:rPr>
              <a:t>l</a:t>
            </a:r>
            <a:r>
              <a:rPr dirty="0" sz="2400" spc="-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</a:t>
            </a:r>
            <a:r>
              <a:rPr dirty="0" sz="2400" spc="5">
                <a:latin typeface="Palatino Linotype"/>
                <a:cs typeface="Palatino Linotype"/>
              </a:rPr>
              <a:t>o</a:t>
            </a:r>
            <a:r>
              <a:rPr dirty="0" sz="2400" spc="-5">
                <a:latin typeface="Palatino Linotype"/>
                <a:cs typeface="Palatino Linotype"/>
              </a:rPr>
              <a:t>nd</a:t>
            </a:r>
            <a:r>
              <a:rPr dirty="0" sz="2400" spc="10">
                <a:latin typeface="Palatino Linotype"/>
                <a:cs typeface="Palatino Linotype"/>
              </a:rPr>
              <a:t>i</a:t>
            </a:r>
            <a:r>
              <a:rPr dirty="0" sz="2400" spc="-5">
                <a:latin typeface="Palatino Linotype"/>
                <a:cs typeface="Palatino Linotype"/>
              </a:rPr>
              <a:t>ti</a:t>
            </a:r>
            <a:r>
              <a:rPr dirty="0" sz="2400" spc="5">
                <a:latin typeface="Palatino Linotype"/>
                <a:cs typeface="Palatino Linotype"/>
              </a:rPr>
              <a:t>o</a:t>
            </a:r>
            <a:r>
              <a:rPr dirty="0" sz="2400" spc="-5">
                <a:latin typeface="Palatino Linotype"/>
                <a:cs typeface="Palatino Linotype"/>
              </a:rPr>
              <a:t>n</a:t>
            </a:r>
            <a:r>
              <a:rPr dirty="0" sz="2400">
                <a:latin typeface="Palatino Linotype"/>
                <a:cs typeface="Palatino Linotype"/>
              </a:rPr>
              <a:t>s)</a:t>
            </a:r>
            <a:r>
              <a:rPr dirty="0" sz="2400" spc="30">
                <a:latin typeface="Palatino Linotype"/>
                <a:cs typeface="Palatino Linotype"/>
              </a:rPr>
              <a:t> </a:t>
            </a:r>
            <a:r>
              <a:rPr dirty="0" baseline="2096" sz="3975" spc="-127" i="1">
                <a:latin typeface="Times New Roman"/>
                <a:cs typeface="Times New Roman"/>
              </a:rPr>
              <a:t>f</a:t>
            </a:r>
            <a:r>
              <a:rPr dirty="0" baseline="-19713" sz="2325" spc="-127">
                <a:latin typeface="Times New Roman"/>
                <a:cs typeface="Times New Roman"/>
              </a:rPr>
              <a:t>1</a:t>
            </a:r>
            <a:r>
              <a:rPr dirty="0" baseline="-19713" sz="2325" spc="104">
                <a:latin typeface="Times New Roman"/>
                <a:cs typeface="Times New Roman"/>
              </a:rPr>
              <a:t> </a:t>
            </a:r>
            <a:r>
              <a:rPr dirty="0" baseline="2096" sz="3975" spc="-232">
                <a:latin typeface="Symbol"/>
                <a:cs typeface="Symbol"/>
              </a:rPr>
              <a:t></a:t>
            </a:r>
            <a:r>
              <a:rPr dirty="0" baseline="2096" sz="3975" spc="-615">
                <a:latin typeface="Times New Roman"/>
                <a:cs typeface="Times New Roman"/>
              </a:rPr>
              <a:t> </a:t>
            </a:r>
            <a:r>
              <a:rPr dirty="0" baseline="2096" sz="3975" spc="-209" i="1">
                <a:latin typeface="Times New Roman"/>
                <a:cs typeface="Times New Roman"/>
              </a:rPr>
              <a:t>u</a:t>
            </a:r>
            <a:r>
              <a:rPr dirty="0" baseline="2096" sz="3975" spc="-345" i="1">
                <a:latin typeface="Times New Roman"/>
                <a:cs typeface="Times New Roman"/>
              </a:rPr>
              <a:t>s</a:t>
            </a:r>
            <a:r>
              <a:rPr dirty="0" baseline="-19713" sz="2325" spc="-127">
                <a:latin typeface="Times New Roman"/>
                <a:cs typeface="Times New Roman"/>
              </a:rPr>
              <a:t>1</a:t>
            </a:r>
            <a:r>
              <a:rPr dirty="0" baseline="-19713" sz="2325" spc="-7">
                <a:latin typeface="Times New Roman"/>
                <a:cs typeface="Times New Roman"/>
              </a:rPr>
              <a:t> </a:t>
            </a:r>
            <a:r>
              <a:rPr dirty="0" baseline="2096" sz="3975" spc="-232">
                <a:latin typeface="Symbol"/>
                <a:cs typeface="Symbol"/>
              </a:rPr>
              <a:t></a:t>
            </a:r>
            <a:r>
              <a:rPr dirty="0" baseline="2096" sz="3975" spc="-615">
                <a:latin typeface="Times New Roman"/>
                <a:cs typeface="Times New Roman"/>
              </a:rPr>
              <a:t> </a:t>
            </a:r>
            <a:r>
              <a:rPr dirty="0" baseline="2096" sz="3975" spc="-195" i="1">
                <a:latin typeface="Times New Roman"/>
                <a:cs typeface="Times New Roman"/>
              </a:rPr>
              <a:t>v</a:t>
            </a:r>
            <a:r>
              <a:rPr dirty="0" baseline="2096" sz="3975" spc="-135" i="1">
                <a:latin typeface="Times New Roman"/>
                <a:cs typeface="Times New Roman"/>
              </a:rPr>
              <a:t>s</a:t>
            </a:r>
            <a:r>
              <a:rPr dirty="0" baseline="-19713" sz="2325" spc="-127">
                <a:latin typeface="Times New Roman"/>
                <a:cs typeface="Times New Roman"/>
              </a:rPr>
              <a:t>2</a:t>
            </a:r>
            <a:r>
              <a:rPr dirty="0" baseline="-19713" sz="2325" spc="262">
                <a:latin typeface="Times New Roman"/>
                <a:cs typeface="Times New Roman"/>
              </a:rPr>
              <a:t> </a:t>
            </a:r>
            <a:r>
              <a:rPr dirty="0" baseline="2096" sz="3975" spc="-135">
                <a:latin typeface="Symbol"/>
                <a:cs typeface="Symbol"/>
              </a:rPr>
              <a:t></a:t>
            </a:r>
            <a:r>
              <a:rPr dirty="0" baseline="2096" sz="3975" spc="-209">
                <a:latin typeface="Times New Roman"/>
                <a:cs typeface="Times New Roman"/>
              </a:rPr>
              <a:t>1</a:t>
            </a:r>
            <a:r>
              <a:rPr dirty="0" baseline="2096" sz="3975">
                <a:latin typeface="Times New Roman"/>
                <a:cs typeface="Times New Roman"/>
              </a:rPr>
              <a:t>	</a:t>
            </a:r>
            <a:r>
              <a:rPr dirty="0" baseline="2096" sz="3975" spc="-209" i="1">
                <a:latin typeface="Times New Roman"/>
                <a:cs typeface="Times New Roman"/>
              </a:rPr>
              <a:t>and</a:t>
            </a:r>
            <a:endParaRPr baseline="2096" sz="397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40739" y="5499608"/>
            <a:ext cx="10001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Palatino Linotype"/>
                <a:cs typeface="Palatino Linotype"/>
              </a:rPr>
              <a:t>which  </a:t>
            </a:r>
            <a:r>
              <a:rPr dirty="0" sz="2400">
                <a:latin typeface="Palatino Linotype"/>
                <a:cs typeface="Palatino Linotype"/>
              </a:rPr>
              <a:t>resu</a:t>
            </a:r>
            <a:r>
              <a:rPr dirty="0" sz="2400" spc="-5">
                <a:latin typeface="Palatino Linotype"/>
                <a:cs typeface="Palatino Linotype"/>
              </a:rPr>
              <a:t>lt</a:t>
            </a:r>
            <a:r>
              <a:rPr dirty="0" sz="2400">
                <a:latin typeface="Palatino Linotype"/>
                <a:cs typeface="Palatino Linotype"/>
              </a:rPr>
              <a:t>s: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54451" y="5382767"/>
            <a:ext cx="4285487" cy="13136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901695" y="5410200"/>
            <a:ext cx="4190999" cy="1219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901695" y="5410200"/>
            <a:ext cx="4191000" cy="1219200"/>
          </a:xfrm>
          <a:custGeom>
            <a:avLst/>
            <a:gdLst/>
            <a:ahLst/>
            <a:cxnLst/>
            <a:rect l="l" t="t" r="r" b="b"/>
            <a:pathLst>
              <a:path w="4191000" h="1219200">
                <a:moveTo>
                  <a:pt x="0" y="0"/>
                </a:moveTo>
                <a:lnTo>
                  <a:pt x="4191000" y="0"/>
                </a:lnTo>
                <a:lnTo>
                  <a:pt x="41910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73279" y="6236149"/>
            <a:ext cx="37465" cy="20955"/>
          </a:xfrm>
          <a:custGeom>
            <a:avLst/>
            <a:gdLst/>
            <a:ahLst/>
            <a:cxnLst/>
            <a:rect l="l" t="t" r="r" b="b"/>
            <a:pathLst>
              <a:path w="37464" h="20954">
                <a:moveTo>
                  <a:pt x="0" y="20652"/>
                </a:moveTo>
                <a:lnTo>
                  <a:pt x="36921" y="0"/>
                </a:lnTo>
              </a:path>
            </a:pathLst>
          </a:custGeom>
          <a:ln w="11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610200" y="6242050"/>
            <a:ext cx="53975" cy="93345"/>
          </a:xfrm>
          <a:custGeom>
            <a:avLst/>
            <a:gdLst/>
            <a:ahLst/>
            <a:cxnLst/>
            <a:rect l="l" t="t" r="r" b="b"/>
            <a:pathLst>
              <a:path w="53975" h="93345">
                <a:moveTo>
                  <a:pt x="0" y="0"/>
                </a:moveTo>
                <a:lnTo>
                  <a:pt x="53498" y="92938"/>
                </a:lnTo>
              </a:path>
            </a:pathLst>
          </a:custGeom>
          <a:ln w="239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669726" y="6057648"/>
            <a:ext cx="71120" cy="277495"/>
          </a:xfrm>
          <a:custGeom>
            <a:avLst/>
            <a:gdLst/>
            <a:ahLst/>
            <a:cxnLst/>
            <a:rect l="l" t="t" r="r" b="b"/>
            <a:pathLst>
              <a:path w="71120" h="277495">
                <a:moveTo>
                  <a:pt x="0" y="277340"/>
                </a:moveTo>
                <a:lnTo>
                  <a:pt x="70828" y="0"/>
                </a:lnTo>
              </a:path>
            </a:pathLst>
          </a:custGeom>
          <a:ln w="12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740555" y="6057648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4" h="0">
                <a:moveTo>
                  <a:pt x="0" y="0"/>
                </a:moveTo>
                <a:lnTo>
                  <a:pt x="164262" y="0"/>
                </a:lnTo>
              </a:path>
            </a:pathLst>
          </a:custGeom>
          <a:ln w="11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43139" y="6016343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5789" y="0"/>
                </a:lnTo>
              </a:path>
            </a:pathLst>
          </a:custGeom>
          <a:ln w="11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519670" y="5826041"/>
            <a:ext cx="37465" cy="20955"/>
          </a:xfrm>
          <a:custGeom>
            <a:avLst/>
            <a:gdLst/>
            <a:ahLst/>
            <a:cxnLst/>
            <a:rect l="l" t="t" r="r" b="b"/>
            <a:pathLst>
              <a:path w="37464" h="20954">
                <a:moveTo>
                  <a:pt x="0" y="20652"/>
                </a:moveTo>
                <a:lnTo>
                  <a:pt x="36921" y="0"/>
                </a:lnTo>
              </a:path>
            </a:pathLst>
          </a:custGeom>
          <a:ln w="11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556591" y="5831942"/>
            <a:ext cx="53975" cy="93345"/>
          </a:xfrm>
          <a:custGeom>
            <a:avLst/>
            <a:gdLst/>
            <a:ahLst/>
            <a:cxnLst/>
            <a:rect l="l" t="t" r="r" b="b"/>
            <a:pathLst>
              <a:path w="53975" h="93345">
                <a:moveTo>
                  <a:pt x="0" y="0"/>
                </a:moveTo>
                <a:lnTo>
                  <a:pt x="53498" y="92938"/>
                </a:lnTo>
              </a:path>
            </a:pathLst>
          </a:custGeom>
          <a:ln w="239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16117" y="5647540"/>
            <a:ext cx="71120" cy="277495"/>
          </a:xfrm>
          <a:custGeom>
            <a:avLst/>
            <a:gdLst/>
            <a:ahLst/>
            <a:cxnLst/>
            <a:rect l="l" t="t" r="r" b="b"/>
            <a:pathLst>
              <a:path w="71120" h="277495">
                <a:moveTo>
                  <a:pt x="0" y="277339"/>
                </a:moveTo>
                <a:lnTo>
                  <a:pt x="70828" y="0"/>
                </a:lnTo>
              </a:path>
            </a:pathLst>
          </a:custGeom>
          <a:ln w="12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86946" y="5647540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4" h="0">
                <a:moveTo>
                  <a:pt x="0" y="0"/>
                </a:moveTo>
                <a:lnTo>
                  <a:pt x="164262" y="0"/>
                </a:lnTo>
              </a:path>
            </a:pathLst>
          </a:custGeom>
          <a:ln w="11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109768" y="6016343"/>
            <a:ext cx="765810" cy="0"/>
          </a:xfrm>
          <a:custGeom>
            <a:avLst/>
            <a:gdLst/>
            <a:ahLst/>
            <a:cxnLst/>
            <a:rect l="l" t="t" r="r" b="b"/>
            <a:pathLst>
              <a:path w="765810" h="0">
                <a:moveTo>
                  <a:pt x="0" y="0"/>
                </a:moveTo>
                <a:lnTo>
                  <a:pt x="765552" y="0"/>
                </a:lnTo>
              </a:path>
            </a:pathLst>
          </a:custGeom>
          <a:ln w="11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440442" y="6236150"/>
            <a:ext cx="37465" cy="20955"/>
          </a:xfrm>
          <a:custGeom>
            <a:avLst/>
            <a:gdLst/>
            <a:ahLst/>
            <a:cxnLst/>
            <a:rect l="l" t="t" r="r" b="b"/>
            <a:pathLst>
              <a:path w="37464" h="20954">
                <a:moveTo>
                  <a:pt x="0" y="20652"/>
                </a:moveTo>
                <a:lnTo>
                  <a:pt x="36921" y="0"/>
                </a:lnTo>
              </a:path>
            </a:pathLst>
          </a:custGeom>
          <a:ln w="11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477363" y="6242051"/>
            <a:ext cx="53975" cy="93345"/>
          </a:xfrm>
          <a:custGeom>
            <a:avLst/>
            <a:gdLst/>
            <a:ahLst/>
            <a:cxnLst/>
            <a:rect l="l" t="t" r="r" b="b"/>
            <a:pathLst>
              <a:path w="53975" h="93345">
                <a:moveTo>
                  <a:pt x="0" y="0"/>
                </a:moveTo>
                <a:lnTo>
                  <a:pt x="53498" y="92938"/>
                </a:lnTo>
              </a:path>
            </a:pathLst>
          </a:custGeom>
          <a:ln w="239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536889" y="6057649"/>
            <a:ext cx="71120" cy="277495"/>
          </a:xfrm>
          <a:custGeom>
            <a:avLst/>
            <a:gdLst/>
            <a:ahLst/>
            <a:cxnLst/>
            <a:rect l="l" t="t" r="r" b="b"/>
            <a:pathLst>
              <a:path w="71120" h="277495">
                <a:moveTo>
                  <a:pt x="0" y="277339"/>
                </a:moveTo>
                <a:lnTo>
                  <a:pt x="70828" y="0"/>
                </a:lnTo>
              </a:path>
            </a:pathLst>
          </a:custGeom>
          <a:ln w="12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607718" y="6057649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4" h="0">
                <a:moveTo>
                  <a:pt x="0" y="0"/>
                </a:moveTo>
                <a:lnTo>
                  <a:pt x="164262" y="0"/>
                </a:lnTo>
              </a:path>
            </a:pathLst>
          </a:custGeom>
          <a:ln w="11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410302" y="6016343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5789" y="0"/>
                </a:lnTo>
              </a:path>
            </a:pathLst>
          </a:custGeom>
          <a:ln w="11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82312" y="5826041"/>
            <a:ext cx="37465" cy="20955"/>
          </a:xfrm>
          <a:custGeom>
            <a:avLst/>
            <a:gdLst/>
            <a:ahLst/>
            <a:cxnLst/>
            <a:rect l="l" t="t" r="r" b="b"/>
            <a:pathLst>
              <a:path w="37464" h="20954">
                <a:moveTo>
                  <a:pt x="0" y="20652"/>
                </a:moveTo>
                <a:lnTo>
                  <a:pt x="36921" y="0"/>
                </a:lnTo>
              </a:path>
            </a:pathLst>
          </a:custGeom>
          <a:ln w="11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19234" y="5831942"/>
            <a:ext cx="53975" cy="93345"/>
          </a:xfrm>
          <a:custGeom>
            <a:avLst/>
            <a:gdLst/>
            <a:ahLst/>
            <a:cxnLst/>
            <a:rect l="l" t="t" r="r" b="b"/>
            <a:pathLst>
              <a:path w="53975" h="93345">
                <a:moveTo>
                  <a:pt x="0" y="0"/>
                </a:moveTo>
                <a:lnTo>
                  <a:pt x="53498" y="92938"/>
                </a:lnTo>
              </a:path>
            </a:pathLst>
          </a:custGeom>
          <a:ln w="239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78760" y="5647540"/>
            <a:ext cx="71120" cy="277495"/>
          </a:xfrm>
          <a:custGeom>
            <a:avLst/>
            <a:gdLst/>
            <a:ahLst/>
            <a:cxnLst/>
            <a:rect l="l" t="t" r="r" b="b"/>
            <a:pathLst>
              <a:path w="71120" h="277495">
                <a:moveTo>
                  <a:pt x="0" y="277339"/>
                </a:moveTo>
                <a:lnTo>
                  <a:pt x="70828" y="0"/>
                </a:lnTo>
              </a:path>
            </a:pathLst>
          </a:custGeom>
          <a:ln w="12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549588" y="5647540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5" h="0">
                <a:moveTo>
                  <a:pt x="0" y="0"/>
                </a:moveTo>
                <a:lnTo>
                  <a:pt x="164262" y="0"/>
                </a:lnTo>
              </a:path>
            </a:pathLst>
          </a:custGeom>
          <a:ln w="11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976931" y="6016343"/>
            <a:ext cx="761365" cy="0"/>
          </a:xfrm>
          <a:custGeom>
            <a:avLst/>
            <a:gdLst/>
            <a:ahLst/>
            <a:cxnLst/>
            <a:rect l="l" t="t" r="r" b="b"/>
            <a:pathLst>
              <a:path w="761365" h="0">
                <a:moveTo>
                  <a:pt x="0" y="0"/>
                </a:moveTo>
                <a:lnTo>
                  <a:pt x="761031" y="0"/>
                </a:lnTo>
              </a:path>
            </a:pathLst>
          </a:custGeom>
          <a:ln w="11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3147551" y="5980040"/>
            <a:ext cx="9969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300" spc="10" i="1">
                <a:latin typeface="Calibri"/>
                <a:cs typeface="Calibri"/>
              </a:rPr>
              <a:t>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60" name="object 60"/>
          <p:cNvSpPr txBox="1"/>
          <p:nvPr/>
        </p:nvSpPr>
        <p:spPr>
          <a:xfrm>
            <a:off x="6774124" y="5764658"/>
            <a:ext cx="123825" cy="6972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ts val="2625"/>
              </a:lnSpc>
              <a:spcBef>
                <a:spcPts val="130"/>
              </a:spcBef>
            </a:pPr>
            <a:r>
              <a:rPr dirty="0" sz="2200" spc="75">
                <a:latin typeface="Symbol"/>
                <a:cs typeface="Symbol"/>
              </a:rPr>
              <a:t></a:t>
            </a:r>
            <a:endParaRPr sz="2200">
              <a:latin typeface="Symbol"/>
              <a:cs typeface="Symbol"/>
            </a:endParaRPr>
          </a:p>
          <a:p>
            <a:pPr>
              <a:lnSpc>
                <a:spcPts val="2625"/>
              </a:lnSpc>
            </a:pPr>
            <a:r>
              <a:rPr dirty="0" sz="2200" spc="30">
                <a:latin typeface="Symbol"/>
                <a:cs typeface="Symbol"/>
              </a:rPr>
              <a:t>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282291" y="6012776"/>
            <a:ext cx="159385" cy="36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2200" spc="35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911095" y="5764658"/>
            <a:ext cx="1040765" cy="6978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ts val="2625"/>
              </a:lnSpc>
              <a:spcBef>
                <a:spcPts val="130"/>
              </a:spcBef>
              <a:tabLst>
                <a:tab pos="286385" algn="l"/>
                <a:tab pos="916305" algn="l"/>
              </a:tabLst>
            </a:pPr>
            <a:r>
              <a:rPr dirty="0" sz="2200" spc="75">
                <a:latin typeface="Symbol"/>
                <a:cs typeface="Symbol"/>
              </a:rPr>
              <a:t></a:t>
            </a:r>
            <a:r>
              <a:rPr dirty="0" sz="2200" spc="75">
                <a:latin typeface="Times New Roman"/>
                <a:cs typeface="Times New Roman"/>
              </a:rPr>
              <a:t>	</a:t>
            </a:r>
            <a:r>
              <a:rPr dirty="0" baseline="-5050" sz="3300" spc="-427">
                <a:latin typeface="Symbol"/>
                <a:cs typeface="Symbol"/>
              </a:rPr>
              <a:t></a:t>
            </a:r>
            <a:r>
              <a:rPr dirty="0" baseline="-5050" sz="3300" spc="-427">
                <a:latin typeface="Times New Roman"/>
                <a:cs typeface="Times New Roman"/>
              </a:rPr>
              <a:t>	</a:t>
            </a:r>
            <a:r>
              <a:rPr dirty="0" sz="2200" spc="75">
                <a:latin typeface="Symbol"/>
                <a:cs typeface="Symbol"/>
              </a:rPr>
              <a:t></a:t>
            </a:r>
            <a:endParaRPr sz="2200">
              <a:latin typeface="Symbol"/>
              <a:cs typeface="Symbol"/>
            </a:endParaRPr>
          </a:p>
          <a:p>
            <a:pPr>
              <a:lnSpc>
                <a:spcPts val="2625"/>
              </a:lnSpc>
              <a:tabLst>
                <a:tab pos="709295" algn="l"/>
              </a:tabLst>
            </a:pPr>
            <a:r>
              <a:rPr dirty="0" sz="2200" spc="30">
                <a:latin typeface="Symbol"/>
                <a:cs typeface="Symbol"/>
              </a:rPr>
              <a:t></a:t>
            </a:r>
            <a:r>
              <a:rPr dirty="0" sz="2200" spc="30">
                <a:latin typeface="Times New Roman"/>
                <a:cs typeface="Times New Roman"/>
              </a:rPr>
              <a:t>	</a:t>
            </a:r>
            <a:r>
              <a:rPr dirty="0" baseline="15151" sz="3300" spc="52">
                <a:latin typeface="Calibri"/>
                <a:cs typeface="Calibri"/>
              </a:rPr>
              <a:t>5</a:t>
            </a:r>
            <a:r>
              <a:rPr dirty="0" baseline="15151" sz="3300" spc="-187">
                <a:latin typeface="Calibri"/>
                <a:cs typeface="Calibri"/>
              </a:rPr>
              <a:t> </a:t>
            </a:r>
            <a:r>
              <a:rPr dirty="0" sz="2200" spc="30">
                <a:latin typeface="Symbol"/>
                <a:cs typeface="Symbol"/>
              </a:rPr>
              <a:t>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528264" y="5613124"/>
            <a:ext cx="807085" cy="36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99085" algn="l"/>
              </a:tabLst>
            </a:pPr>
            <a:r>
              <a:rPr dirty="0" sz="2200" spc="35">
                <a:latin typeface="Calibri"/>
                <a:cs typeface="Calibri"/>
              </a:rPr>
              <a:t>1	</a:t>
            </a:r>
            <a:r>
              <a:rPr dirty="0" baseline="6313" sz="3300" spc="44">
                <a:latin typeface="Symbol"/>
                <a:cs typeface="Symbol"/>
              </a:rPr>
              <a:t></a:t>
            </a:r>
            <a:r>
              <a:rPr dirty="0" baseline="6313" sz="3300" spc="-427">
                <a:latin typeface="Times New Roman"/>
                <a:cs typeface="Times New Roman"/>
              </a:rPr>
              <a:t> </a:t>
            </a:r>
            <a:r>
              <a:rPr dirty="0" sz="2200" spc="35">
                <a:latin typeface="Calibri"/>
                <a:cs typeface="Calibri"/>
              </a:rPr>
              <a:t>1</a:t>
            </a:r>
            <a:r>
              <a:rPr dirty="0" sz="2200" spc="-229">
                <a:latin typeface="Calibri"/>
                <a:cs typeface="Calibri"/>
              </a:rPr>
              <a:t> </a:t>
            </a:r>
            <a:r>
              <a:rPr dirty="0" sz="2200" spc="40">
                <a:latin typeface="Symbol"/>
                <a:cs typeface="Symbol"/>
              </a:rPr>
              <a:t>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700165" y="5391430"/>
            <a:ext cx="2294890" cy="36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861820" algn="l"/>
              </a:tabLst>
            </a:pPr>
            <a:r>
              <a:rPr dirty="0" baseline="-44191" sz="3300" spc="52">
                <a:latin typeface="Calibri"/>
                <a:cs typeface="Calibri"/>
              </a:rPr>
              <a:t>5</a:t>
            </a:r>
            <a:r>
              <a:rPr dirty="0" baseline="-44191" sz="3300" spc="7">
                <a:latin typeface="Calibri"/>
                <a:cs typeface="Calibri"/>
              </a:rPr>
              <a:t> </a:t>
            </a:r>
            <a:r>
              <a:rPr dirty="0" baseline="-37878" sz="3300" spc="89">
                <a:latin typeface="Symbol"/>
                <a:cs typeface="Symbol"/>
              </a:rPr>
              <a:t></a:t>
            </a:r>
            <a:r>
              <a:rPr dirty="0" sz="1300" spc="60" i="1">
                <a:latin typeface="Calibri"/>
                <a:cs typeface="Calibri"/>
              </a:rPr>
              <a:t>n	</a:t>
            </a:r>
            <a:r>
              <a:rPr dirty="0" baseline="-44191" sz="3300" spc="52">
                <a:latin typeface="Calibri"/>
                <a:cs typeface="Calibri"/>
              </a:rPr>
              <a:t>5</a:t>
            </a:r>
            <a:r>
              <a:rPr dirty="0" baseline="-44191" sz="3300" spc="-97">
                <a:latin typeface="Calibri"/>
                <a:cs typeface="Calibri"/>
              </a:rPr>
              <a:t> </a:t>
            </a:r>
            <a:r>
              <a:rPr dirty="0" baseline="-37878" sz="3300" spc="89">
                <a:latin typeface="Symbol"/>
                <a:cs typeface="Symbol"/>
              </a:rPr>
              <a:t></a:t>
            </a:r>
            <a:r>
              <a:rPr dirty="0" sz="1300" spc="60" i="1">
                <a:latin typeface="Calibri"/>
                <a:cs typeface="Calibri"/>
              </a:rPr>
              <a:t>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754013" y="5764941"/>
            <a:ext cx="822960" cy="6242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05740">
              <a:lnSpc>
                <a:spcPts val="2335"/>
              </a:lnSpc>
              <a:spcBef>
                <a:spcPts val="130"/>
              </a:spcBef>
            </a:pPr>
            <a:r>
              <a:rPr dirty="0" sz="2200" spc="75">
                <a:latin typeface="Symbol"/>
                <a:cs typeface="Symbol"/>
              </a:rPr>
              <a:t></a:t>
            </a:r>
            <a:endParaRPr sz="2200">
              <a:latin typeface="Symbol"/>
              <a:cs typeface="Symbol"/>
            </a:endParaRPr>
          </a:p>
          <a:p>
            <a:pPr>
              <a:lnSpc>
                <a:spcPts val="2335"/>
              </a:lnSpc>
              <a:tabLst>
                <a:tab pos="662940" algn="l"/>
              </a:tabLst>
            </a:pPr>
            <a:r>
              <a:rPr dirty="0" sz="2200" spc="35">
                <a:latin typeface="Calibri"/>
                <a:cs typeface="Calibri"/>
              </a:rPr>
              <a:t>5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baseline="-15151" sz="3300" spc="44">
                <a:latin typeface="Symbol"/>
                <a:cs typeface="Symbol"/>
              </a:rPr>
              <a:t></a:t>
            </a:r>
            <a:r>
              <a:rPr dirty="0" baseline="-15151" sz="3300">
                <a:latin typeface="Times New Roman"/>
                <a:cs typeface="Times New Roman"/>
              </a:rPr>
              <a:t>	</a:t>
            </a:r>
            <a:r>
              <a:rPr dirty="0" baseline="2525" sz="3300" spc="52">
                <a:latin typeface="Calibri"/>
                <a:cs typeface="Calibri"/>
              </a:rPr>
              <a:t>2</a:t>
            </a:r>
            <a:endParaRPr baseline="2525" sz="33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063913" y="5613124"/>
            <a:ext cx="1403985" cy="36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57175" algn="l"/>
                <a:tab pos="596900" algn="l"/>
                <a:tab pos="895985" algn="l"/>
              </a:tabLst>
            </a:pPr>
            <a:r>
              <a:rPr dirty="0" baseline="-35353" sz="3300" spc="30" i="1">
                <a:latin typeface="Calibri"/>
                <a:cs typeface="Calibri"/>
              </a:rPr>
              <a:t>f	</a:t>
            </a:r>
            <a:r>
              <a:rPr dirty="0" baseline="-35353" sz="3300" spc="60">
                <a:latin typeface="Symbol"/>
                <a:cs typeface="Symbol"/>
              </a:rPr>
              <a:t></a:t>
            </a:r>
            <a:r>
              <a:rPr dirty="0" baseline="-35353" sz="3300" spc="60">
                <a:latin typeface="Times New Roman"/>
                <a:cs typeface="Times New Roman"/>
              </a:rPr>
              <a:t>	</a:t>
            </a:r>
            <a:r>
              <a:rPr dirty="0" sz="2200" spc="35">
                <a:latin typeface="Calibri"/>
                <a:cs typeface="Calibri"/>
              </a:rPr>
              <a:t>1	</a:t>
            </a:r>
            <a:r>
              <a:rPr dirty="0" baseline="6313" sz="3300" spc="44">
                <a:latin typeface="Symbol"/>
                <a:cs typeface="Symbol"/>
              </a:rPr>
              <a:t></a:t>
            </a:r>
            <a:r>
              <a:rPr dirty="0" baseline="6313" sz="3300" spc="-419">
                <a:latin typeface="Times New Roman"/>
                <a:cs typeface="Times New Roman"/>
              </a:rPr>
              <a:t> </a:t>
            </a:r>
            <a:r>
              <a:rPr dirty="0" sz="2200" spc="35">
                <a:latin typeface="Calibri"/>
                <a:cs typeface="Calibri"/>
              </a:rPr>
              <a:t>1</a:t>
            </a:r>
            <a:r>
              <a:rPr dirty="0" sz="2200" spc="-235">
                <a:latin typeface="Calibri"/>
                <a:cs typeface="Calibri"/>
              </a:rPr>
              <a:t> </a:t>
            </a:r>
            <a:r>
              <a:rPr dirty="0" sz="2200" spc="40">
                <a:latin typeface="Symbol"/>
                <a:cs typeface="Symbol"/>
              </a:rPr>
              <a:t></a:t>
            </a:r>
            <a:endParaRPr sz="2200">
              <a:latin typeface="Symbol"/>
              <a:cs typeface="Symbol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179" y="384047"/>
            <a:ext cx="270357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98747" y="384047"/>
            <a:ext cx="362102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22150" y="532767"/>
            <a:ext cx="46977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Guess and</a:t>
            </a:r>
            <a:r>
              <a:rPr dirty="0" spc="-45"/>
              <a:t> </a:t>
            </a:r>
            <a:r>
              <a:rPr dirty="0" spc="-10"/>
              <a:t>Prove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795040"/>
            <a:ext cx="50361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Example: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T(n)=2T(</a:t>
            </a:r>
            <a:r>
              <a:rPr dirty="0" sz="3000" b="1">
                <a:solidFill>
                  <a:srgbClr val="3E3E3E"/>
                </a:solidFill>
                <a:latin typeface="Symbol"/>
                <a:cs typeface="Symbol"/>
              </a:rPr>
              <a:t>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n/2</a:t>
            </a:r>
            <a:r>
              <a:rPr dirty="0" sz="3000" b="1">
                <a:solidFill>
                  <a:srgbClr val="3E3E3E"/>
                </a:solidFill>
                <a:latin typeface="Symbol"/>
                <a:cs typeface="Symbol"/>
              </a:rPr>
              <a:t>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3000" spc="-9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+n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2495" y="3387773"/>
            <a:ext cx="2660015" cy="259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64"/>
              </a:lnSpc>
            </a:pPr>
            <a:r>
              <a:rPr dirty="0" sz="2000" spc="-15">
                <a:solidFill>
                  <a:srgbClr val="3E3E3E"/>
                </a:solidFill>
                <a:latin typeface="Palatino Linotype"/>
                <a:cs typeface="Palatino Linotype"/>
              </a:rPr>
              <a:t>oved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for c large</a:t>
            </a:r>
            <a:r>
              <a:rPr dirty="0" sz="2000" spc="-10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enough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236238"/>
            <a:ext cx="3009265" cy="1838325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Guess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4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)?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000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cn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to be</a:t>
            </a:r>
            <a:r>
              <a:rPr dirty="0" sz="2000" spc="-8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pr</a:t>
            </a:r>
            <a:endParaRPr sz="2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3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baseline="24305" sz="2400" spc="-7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)?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4052220"/>
            <a:ext cx="3220085" cy="82740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000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cn</a:t>
            </a:r>
            <a:r>
              <a:rPr dirty="0" baseline="25641" sz="1950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to be</a:t>
            </a:r>
            <a:r>
              <a:rPr dirty="0" sz="2000" spc="-5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prove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2400" spc="-5">
                <a:solidFill>
                  <a:srgbClr val="0000CC"/>
                </a:solidFill>
                <a:latin typeface="Courier New"/>
                <a:cs typeface="Courier New"/>
              </a:rPr>
              <a:t>o</a:t>
            </a:r>
            <a:r>
              <a:rPr dirty="0" sz="2400" spc="-66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Or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maybe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339" y="4916192"/>
            <a:ext cx="29895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000" spc="-5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cn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, to be</a:t>
            </a:r>
            <a:r>
              <a:rPr dirty="0" sz="2000" spc="-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prove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5202704"/>
            <a:ext cx="2797810" cy="1026794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Prove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9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substitution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81400" y="2636520"/>
            <a:ext cx="4861560" cy="1187450"/>
          </a:xfrm>
          <a:custGeom>
            <a:avLst/>
            <a:gdLst/>
            <a:ahLst/>
            <a:cxnLst/>
            <a:rect l="l" t="t" r="r" b="b"/>
            <a:pathLst>
              <a:path w="4861559" h="1187450">
                <a:moveTo>
                  <a:pt x="0" y="0"/>
                </a:moveTo>
                <a:lnTo>
                  <a:pt x="4861559" y="0"/>
                </a:lnTo>
                <a:lnTo>
                  <a:pt x="4861559" y="1187196"/>
                </a:lnTo>
                <a:lnTo>
                  <a:pt x="0" y="1187196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581400" y="2636520"/>
            <a:ext cx="4861560" cy="541020"/>
          </a:xfrm>
          <a:prstGeom prst="rect">
            <a:avLst/>
          </a:prstGeom>
          <a:solidFill>
            <a:srgbClr val="FFFF99"/>
          </a:solidFill>
        </p:spPr>
        <p:txBody>
          <a:bodyPr wrap="square" lIns="0" tIns="29209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dirty="0" sz="2400" spc="-55">
                <a:latin typeface="Palatino Linotype"/>
                <a:cs typeface="Palatino Linotype"/>
              </a:rPr>
              <a:t>Try </a:t>
            </a:r>
            <a:r>
              <a:rPr dirty="0" sz="2400" spc="-5">
                <a:latin typeface="Palatino Linotype"/>
                <a:cs typeface="Palatino Linotype"/>
              </a:rPr>
              <a:t>to </a:t>
            </a:r>
            <a:r>
              <a:rPr dirty="0" sz="2400" spc="-10">
                <a:latin typeface="Palatino Linotype"/>
                <a:cs typeface="Palatino Linotype"/>
              </a:rPr>
              <a:t>prove</a:t>
            </a:r>
            <a:r>
              <a:rPr dirty="0" sz="2400" spc="50">
                <a:latin typeface="Palatino Linotype"/>
                <a:cs typeface="Palatino Linotype"/>
              </a:rPr>
              <a:t> </a:t>
            </a:r>
            <a:r>
              <a:rPr dirty="0" sz="2400" spc="-5" i="1">
                <a:latin typeface="Palatino Linotype"/>
                <a:cs typeface="Palatino Linotype"/>
              </a:rPr>
              <a:t>T</a:t>
            </a:r>
            <a:r>
              <a:rPr dirty="0" sz="2400" spc="-5">
                <a:latin typeface="Palatino Linotype"/>
                <a:cs typeface="Palatino Linotype"/>
              </a:rPr>
              <a:t>(</a:t>
            </a:r>
            <a:r>
              <a:rPr dirty="0" sz="2400" spc="-5" i="1">
                <a:latin typeface="Palatino Linotype"/>
                <a:cs typeface="Palatino Linotype"/>
              </a:rPr>
              <a:t>n</a:t>
            </a:r>
            <a:r>
              <a:rPr dirty="0" sz="2400" spc="-5">
                <a:latin typeface="Palatino Linotype"/>
                <a:cs typeface="Palatino Linotype"/>
              </a:rPr>
              <a:t>)</a:t>
            </a:r>
            <a:r>
              <a:rPr dirty="0" sz="2400" spc="-5">
                <a:latin typeface="Symbol"/>
                <a:cs typeface="Symbol"/>
              </a:rPr>
              <a:t></a:t>
            </a:r>
            <a:r>
              <a:rPr dirty="0" sz="2400" spc="-5" i="1">
                <a:latin typeface="Palatino Linotype"/>
                <a:cs typeface="Palatino Linotype"/>
              </a:rPr>
              <a:t>cn</a:t>
            </a:r>
            <a:r>
              <a:rPr dirty="0" sz="2400" spc="-5">
                <a:latin typeface="Palatino Linotype"/>
                <a:cs typeface="Palatino Linotype"/>
              </a:rPr>
              <a:t>: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15630" y="3029991"/>
            <a:ext cx="4043679" cy="142113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 sz="2400" spc="-5" i="1">
                <a:latin typeface="Palatino Linotype"/>
                <a:cs typeface="Palatino Linotype"/>
              </a:rPr>
              <a:t>T</a:t>
            </a:r>
            <a:r>
              <a:rPr dirty="0" sz="2400" spc="-5">
                <a:latin typeface="Palatino Linotype"/>
                <a:cs typeface="Palatino Linotype"/>
              </a:rPr>
              <a:t>(</a:t>
            </a:r>
            <a:r>
              <a:rPr dirty="0" sz="2400" spc="-5" i="1">
                <a:latin typeface="Palatino Linotype"/>
                <a:cs typeface="Palatino Linotype"/>
              </a:rPr>
              <a:t>n</a:t>
            </a:r>
            <a:r>
              <a:rPr dirty="0" sz="2400" spc="-5">
                <a:latin typeface="Palatino Linotype"/>
                <a:cs typeface="Palatino Linotype"/>
              </a:rPr>
              <a:t>)=2</a:t>
            </a:r>
            <a:r>
              <a:rPr dirty="0" sz="2400" spc="-5" i="1">
                <a:latin typeface="Palatino Linotype"/>
                <a:cs typeface="Palatino Linotype"/>
              </a:rPr>
              <a:t>T</a:t>
            </a:r>
            <a:r>
              <a:rPr dirty="0" sz="2400" spc="-5">
                <a:latin typeface="Palatino Linotype"/>
                <a:cs typeface="Palatino Linotype"/>
              </a:rPr>
              <a:t>(</a:t>
            </a:r>
            <a:r>
              <a:rPr dirty="0" sz="2400" spc="-5">
                <a:latin typeface="Symbol"/>
                <a:cs typeface="Symbol"/>
              </a:rPr>
              <a:t></a:t>
            </a:r>
            <a:r>
              <a:rPr dirty="0" sz="2400" spc="-5" i="1">
                <a:latin typeface="Palatino Linotype"/>
                <a:cs typeface="Palatino Linotype"/>
              </a:rPr>
              <a:t>n</a:t>
            </a:r>
            <a:r>
              <a:rPr dirty="0" sz="2400" spc="-5">
                <a:latin typeface="Palatino Linotype"/>
                <a:cs typeface="Palatino Linotype"/>
              </a:rPr>
              <a:t>/2</a:t>
            </a:r>
            <a:r>
              <a:rPr dirty="0" sz="2400" spc="-5">
                <a:latin typeface="Symbol"/>
                <a:cs typeface="Symbol"/>
              </a:rPr>
              <a:t></a:t>
            </a:r>
            <a:r>
              <a:rPr dirty="0" sz="2400" spc="-5">
                <a:latin typeface="Palatino Linotype"/>
                <a:cs typeface="Palatino Linotype"/>
              </a:rPr>
              <a:t>)+</a:t>
            </a:r>
            <a:r>
              <a:rPr dirty="0" sz="2400" spc="-5" i="1">
                <a:latin typeface="Palatino Linotype"/>
                <a:cs typeface="Palatino Linotype"/>
              </a:rPr>
              <a:t>n </a:t>
            </a:r>
            <a:r>
              <a:rPr dirty="0" sz="2400">
                <a:latin typeface="Symbol"/>
                <a:cs typeface="Symbol"/>
              </a:rPr>
              <a:t>≤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695">
                <a:latin typeface="Palatino Linotype"/>
                <a:cs typeface="Palatino Linotype"/>
              </a:rPr>
              <a:t>2</a:t>
            </a:r>
            <a:r>
              <a:rPr dirty="0" sz="2400" spc="-695" i="1">
                <a:latin typeface="Palatino Linotype"/>
                <a:cs typeface="Palatino Linotype"/>
              </a:rPr>
              <a:t>c</a:t>
            </a:r>
            <a:r>
              <a:rPr dirty="0" sz="2400" spc="-695">
                <a:latin typeface="Palatino Linotype"/>
                <a:cs typeface="Palatino Linotype"/>
              </a:rPr>
              <a:t>(</a:t>
            </a:r>
            <a:r>
              <a:rPr dirty="0" sz="2400" spc="-695">
                <a:latin typeface="Symbol"/>
                <a:cs typeface="Symbol"/>
              </a:rPr>
              <a:t></a:t>
            </a:r>
            <a:r>
              <a:rPr dirty="0" sz="2400" spc="-695" i="1">
                <a:latin typeface="Palatino Linotype"/>
                <a:cs typeface="Palatino Linotype"/>
              </a:rPr>
              <a:t>n</a:t>
            </a:r>
            <a:r>
              <a:rPr dirty="0" sz="2400" spc="-695">
                <a:latin typeface="Palatino Linotype"/>
                <a:cs typeface="Palatino Linotype"/>
              </a:rPr>
              <a:t>/2</a:t>
            </a:r>
            <a:r>
              <a:rPr dirty="0" sz="2400" spc="-695">
                <a:latin typeface="Symbol"/>
                <a:cs typeface="Symbol"/>
              </a:rPr>
              <a:t></a:t>
            </a:r>
            <a:r>
              <a:rPr dirty="0" sz="2400" spc="-695">
                <a:latin typeface="Palatino Linotype"/>
                <a:cs typeface="Palatino Linotype"/>
              </a:rPr>
              <a:t>)+</a:t>
            </a:r>
            <a:r>
              <a:rPr dirty="0" sz="2400" spc="-695" i="1">
                <a:latin typeface="Palatino Linotype"/>
                <a:cs typeface="Palatino Linotype"/>
              </a:rPr>
              <a:t>n</a:t>
            </a:r>
            <a:endParaRPr sz="2400">
              <a:latin typeface="Palatino Linotype"/>
              <a:cs typeface="Palatino Linotype"/>
            </a:endParaRPr>
          </a:p>
          <a:p>
            <a:pPr marL="571500">
              <a:lnSpc>
                <a:spcPct val="100000"/>
              </a:lnSpc>
            </a:pPr>
            <a:r>
              <a:rPr dirty="0" sz="2400">
                <a:latin typeface="Symbol"/>
                <a:cs typeface="Symbol"/>
              </a:rPr>
              <a:t>≤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Palatino Linotype"/>
                <a:cs typeface="Palatino Linotype"/>
              </a:rPr>
              <a:t>2</a:t>
            </a:r>
            <a:r>
              <a:rPr dirty="0" sz="2400" spc="-5" i="1">
                <a:latin typeface="Palatino Linotype"/>
                <a:cs typeface="Palatino Linotype"/>
              </a:rPr>
              <a:t>c</a:t>
            </a:r>
            <a:r>
              <a:rPr dirty="0" sz="2400" spc="-5">
                <a:latin typeface="Palatino Linotype"/>
                <a:cs typeface="Palatino Linotype"/>
              </a:rPr>
              <a:t>(</a:t>
            </a:r>
            <a:r>
              <a:rPr dirty="0" sz="2400" spc="-5" i="1">
                <a:latin typeface="Palatino Linotype"/>
                <a:cs typeface="Palatino Linotype"/>
              </a:rPr>
              <a:t>n</a:t>
            </a:r>
            <a:r>
              <a:rPr dirty="0" sz="2400" spc="-5">
                <a:latin typeface="Palatino Linotype"/>
                <a:cs typeface="Palatino Linotype"/>
              </a:rPr>
              <a:t>/2)+</a:t>
            </a:r>
            <a:r>
              <a:rPr dirty="0" sz="2400" spc="-5" i="1">
                <a:latin typeface="Palatino Linotype"/>
                <a:cs typeface="Palatino Linotype"/>
              </a:rPr>
              <a:t>n </a:t>
            </a:r>
            <a:r>
              <a:rPr dirty="0" sz="2400" i="1">
                <a:latin typeface="Palatino Linotype"/>
                <a:cs typeface="Palatino Linotype"/>
              </a:rPr>
              <a:t>= </a:t>
            </a:r>
            <a:r>
              <a:rPr dirty="0" sz="2400" spc="-5">
                <a:latin typeface="Palatino Linotype"/>
                <a:cs typeface="Palatino Linotype"/>
              </a:rPr>
              <a:t>(</a:t>
            </a:r>
            <a:r>
              <a:rPr dirty="0" sz="2400" spc="-5" i="1">
                <a:latin typeface="Palatino Linotype"/>
                <a:cs typeface="Palatino Linotype"/>
              </a:rPr>
              <a:t>c</a:t>
            </a:r>
            <a:r>
              <a:rPr dirty="0" sz="2400" spc="-5">
                <a:latin typeface="Palatino Linotype"/>
                <a:cs typeface="Palatino Linotype"/>
              </a:rPr>
              <a:t>+1)n,</a:t>
            </a:r>
            <a:r>
              <a:rPr dirty="0" sz="2400" spc="-15">
                <a:latin typeface="Palatino Linotype"/>
                <a:cs typeface="Palatino Linotype"/>
              </a:rPr>
              <a:t> </a:t>
            </a:r>
            <a:r>
              <a:rPr dirty="0" sz="2400" spc="-20" b="1">
                <a:solidFill>
                  <a:srgbClr val="FF0000"/>
                </a:solidFill>
                <a:latin typeface="Palatino Linotype"/>
                <a:cs typeface="Palatino Linotype"/>
              </a:rPr>
              <a:t>Fail!</a:t>
            </a:r>
            <a:endParaRPr sz="2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d for c large</a:t>
            </a:r>
            <a:r>
              <a:rPr dirty="0" sz="2000" spc="-7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enough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41064" y="3177539"/>
            <a:ext cx="4906010" cy="1333500"/>
          </a:xfrm>
          <a:custGeom>
            <a:avLst/>
            <a:gdLst/>
            <a:ahLst/>
            <a:cxnLst/>
            <a:rect l="l" t="t" r="r" b="b"/>
            <a:pathLst>
              <a:path w="4906009" h="1333500">
                <a:moveTo>
                  <a:pt x="0" y="0"/>
                </a:moveTo>
                <a:lnTo>
                  <a:pt x="4905755" y="0"/>
                </a:lnTo>
                <a:lnTo>
                  <a:pt x="4905755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solidFill>
            <a:srgbClr val="ABD9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941064" y="3177539"/>
            <a:ext cx="4502150" cy="417830"/>
          </a:xfrm>
          <a:prstGeom prst="rect">
            <a:avLst/>
          </a:prstGeom>
          <a:solidFill>
            <a:srgbClr val="ABD958"/>
          </a:solidFill>
        </p:spPr>
        <p:txBody>
          <a:bodyPr wrap="square" lIns="0" tIns="26669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09"/>
              </a:spcBef>
            </a:pPr>
            <a:r>
              <a:rPr dirty="0" sz="2400" spc="-15">
                <a:latin typeface="Palatino Linotype"/>
                <a:cs typeface="Palatino Linotype"/>
              </a:rPr>
              <a:t>However: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33202" y="3633417"/>
            <a:ext cx="300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Palatino Linotype"/>
                <a:cs typeface="Palatino Linotype"/>
              </a:rPr>
              <a:t>T</a:t>
            </a:r>
            <a:r>
              <a:rPr dirty="0" sz="2400">
                <a:latin typeface="Palatino Linotype"/>
                <a:cs typeface="Palatino Linotype"/>
              </a:rPr>
              <a:t>(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00144" y="3644480"/>
            <a:ext cx="4250055" cy="161163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10"/>
              </a:spcBef>
            </a:pPr>
            <a:r>
              <a:rPr dirty="0" sz="2400" spc="-5" i="1">
                <a:latin typeface="Palatino Linotype"/>
                <a:cs typeface="Palatino Linotype"/>
              </a:rPr>
              <a:t>n</a:t>
            </a:r>
            <a:r>
              <a:rPr dirty="0" sz="2400" spc="-5">
                <a:latin typeface="Palatino Linotype"/>
                <a:cs typeface="Palatino Linotype"/>
              </a:rPr>
              <a:t>) </a:t>
            </a:r>
            <a:r>
              <a:rPr dirty="0" sz="2400">
                <a:latin typeface="Palatino Linotype"/>
                <a:cs typeface="Palatino Linotype"/>
              </a:rPr>
              <a:t>= </a:t>
            </a:r>
            <a:r>
              <a:rPr dirty="0" sz="2400" spc="-5">
                <a:latin typeface="Palatino Linotype"/>
                <a:cs typeface="Palatino Linotype"/>
              </a:rPr>
              <a:t>2</a:t>
            </a:r>
            <a:r>
              <a:rPr dirty="0" sz="2400" spc="-5" i="1">
                <a:latin typeface="Palatino Linotype"/>
                <a:cs typeface="Palatino Linotype"/>
              </a:rPr>
              <a:t>T</a:t>
            </a:r>
            <a:r>
              <a:rPr dirty="0" sz="2400" spc="-5">
                <a:latin typeface="Palatino Linotype"/>
                <a:cs typeface="Palatino Linotype"/>
              </a:rPr>
              <a:t>(</a:t>
            </a:r>
            <a:r>
              <a:rPr dirty="0" sz="2400" spc="-5">
                <a:latin typeface="Symbol"/>
                <a:cs typeface="Symbol"/>
              </a:rPr>
              <a:t></a:t>
            </a:r>
            <a:r>
              <a:rPr dirty="0" sz="2400" spc="-5" i="1">
                <a:latin typeface="Palatino Linotype"/>
                <a:cs typeface="Palatino Linotype"/>
              </a:rPr>
              <a:t>n</a:t>
            </a:r>
            <a:r>
              <a:rPr dirty="0" sz="2400" spc="-5">
                <a:latin typeface="Palatino Linotype"/>
                <a:cs typeface="Palatino Linotype"/>
              </a:rPr>
              <a:t>/2</a:t>
            </a:r>
            <a:r>
              <a:rPr dirty="0" sz="2400" spc="-5">
                <a:latin typeface="Symbol"/>
                <a:cs typeface="Symbol"/>
              </a:rPr>
              <a:t></a:t>
            </a:r>
            <a:r>
              <a:rPr dirty="0" sz="2400" spc="-5">
                <a:latin typeface="Palatino Linotype"/>
                <a:cs typeface="Palatino Linotype"/>
              </a:rPr>
              <a:t>)+</a:t>
            </a:r>
            <a:r>
              <a:rPr dirty="0" sz="2400" spc="-5" i="1">
                <a:latin typeface="Palatino Linotype"/>
                <a:cs typeface="Palatino Linotype"/>
              </a:rPr>
              <a:t>n </a:t>
            </a:r>
            <a:r>
              <a:rPr dirty="0" sz="2400">
                <a:latin typeface="Symbol"/>
                <a:cs typeface="Symbol"/>
              </a:rPr>
              <a:t>≥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420">
                <a:latin typeface="Palatino Linotype"/>
                <a:cs typeface="Palatino Linotype"/>
              </a:rPr>
              <a:t>2</a:t>
            </a:r>
            <a:r>
              <a:rPr dirty="0" sz="2400" spc="-420" i="1">
                <a:latin typeface="Palatino Linotype"/>
                <a:cs typeface="Palatino Linotype"/>
              </a:rPr>
              <a:t>c</a:t>
            </a:r>
            <a:r>
              <a:rPr dirty="0" sz="2400" spc="-420">
                <a:latin typeface="Symbol"/>
                <a:cs typeface="Symbol"/>
              </a:rPr>
              <a:t></a:t>
            </a:r>
            <a:r>
              <a:rPr dirty="0" sz="2400" spc="-420" i="1">
                <a:latin typeface="Palatino Linotype"/>
                <a:cs typeface="Palatino Linotype"/>
              </a:rPr>
              <a:t>n</a:t>
            </a:r>
            <a:r>
              <a:rPr dirty="0" sz="2400" spc="-420">
                <a:latin typeface="Palatino Linotype"/>
                <a:cs typeface="Palatino Linotype"/>
              </a:rPr>
              <a:t>/2</a:t>
            </a:r>
            <a:r>
              <a:rPr dirty="0" sz="2400" spc="-420">
                <a:latin typeface="Symbol"/>
                <a:cs typeface="Symbol"/>
              </a:rPr>
              <a:t></a:t>
            </a:r>
            <a:r>
              <a:rPr dirty="0" sz="2400" spc="-420">
                <a:latin typeface="Palatino Linotype"/>
                <a:cs typeface="Palatino Linotype"/>
              </a:rPr>
              <a:t>+</a:t>
            </a:r>
            <a:r>
              <a:rPr dirty="0" sz="2400" spc="-420" i="1">
                <a:latin typeface="Palatino Linotype"/>
                <a:cs typeface="Palatino Linotype"/>
              </a:rPr>
              <a:t>n</a:t>
            </a:r>
            <a:endParaRPr sz="2400">
              <a:latin typeface="Palatino Linotype"/>
              <a:cs typeface="Palatino Linotype"/>
            </a:endParaRPr>
          </a:p>
          <a:p>
            <a:pPr marL="36639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Symbol"/>
                <a:cs typeface="Symbol"/>
              </a:rPr>
              <a:t>≥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Palatino Linotype"/>
                <a:cs typeface="Palatino Linotype"/>
              </a:rPr>
              <a:t>2</a:t>
            </a:r>
            <a:r>
              <a:rPr dirty="0" sz="2400" spc="-5" i="1">
                <a:latin typeface="Palatino Linotype"/>
                <a:cs typeface="Palatino Linotype"/>
              </a:rPr>
              <a:t>c</a:t>
            </a:r>
            <a:r>
              <a:rPr dirty="0" sz="2400" spc="-5">
                <a:latin typeface="Palatino Linotype"/>
                <a:cs typeface="Palatino Linotype"/>
              </a:rPr>
              <a:t>[(</a:t>
            </a:r>
            <a:r>
              <a:rPr dirty="0" sz="2400" spc="-5" i="1">
                <a:latin typeface="Palatino Linotype"/>
                <a:cs typeface="Palatino Linotype"/>
              </a:rPr>
              <a:t>n</a:t>
            </a:r>
            <a:r>
              <a:rPr dirty="0" sz="2400" spc="-5">
                <a:latin typeface="Palatino Linotype"/>
                <a:cs typeface="Palatino Linotype"/>
              </a:rPr>
              <a:t>-1)/2]+</a:t>
            </a:r>
            <a:r>
              <a:rPr dirty="0" sz="2400" spc="-5" i="1">
                <a:latin typeface="Palatino Linotype"/>
                <a:cs typeface="Palatino Linotype"/>
              </a:rPr>
              <a:t>n </a:t>
            </a:r>
            <a:r>
              <a:rPr dirty="0" sz="2400">
                <a:latin typeface="Palatino Linotype"/>
                <a:cs typeface="Palatino Linotype"/>
              </a:rPr>
              <a:t>= </a:t>
            </a:r>
            <a:r>
              <a:rPr dirty="0" sz="2400" spc="-5" i="1">
                <a:latin typeface="Palatino Linotype"/>
                <a:cs typeface="Palatino Linotype"/>
              </a:rPr>
              <a:t>cn</a:t>
            </a:r>
            <a:r>
              <a:rPr dirty="0" sz="2400" spc="-5">
                <a:latin typeface="Palatino Linotype"/>
                <a:cs typeface="Palatino Linotype"/>
              </a:rPr>
              <a:t>+(</a:t>
            </a:r>
            <a:r>
              <a:rPr dirty="0" sz="2400" spc="-5" i="1">
                <a:latin typeface="Palatino Linotype"/>
                <a:cs typeface="Palatino Linotype"/>
              </a:rPr>
              <a:t>n</a:t>
            </a:r>
            <a:r>
              <a:rPr dirty="0" sz="2400" spc="-5">
                <a:latin typeface="Palatino Linotype"/>
                <a:cs typeface="Palatino Linotype"/>
              </a:rPr>
              <a:t>-</a:t>
            </a:r>
            <a:r>
              <a:rPr dirty="0" sz="2400" spc="-5" i="1">
                <a:latin typeface="Palatino Linotype"/>
                <a:cs typeface="Palatino Linotype"/>
              </a:rPr>
              <a:t>c</a:t>
            </a:r>
            <a:r>
              <a:rPr dirty="0" sz="2400" spc="-5">
                <a:latin typeface="Palatino Linotype"/>
                <a:cs typeface="Palatino Linotype"/>
              </a:rPr>
              <a:t>) </a:t>
            </a:r>
            <a:r>
              <a:rPr dirty="0" sz="2400">
                <a:latin typeface="Symbol"/>
                <a:cs typeface="Symbol"/>
              </a:rPr>
              <a:t>≥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35" i="1">
                <a:latin typeface="Palatino Linotype"/>
                <a:cs typeface="Palatino Linotype"/>
              </a:rPr>
              <a:t>cn</a:t>
            </a:r>
            <a:endParaRPr sz="2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og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)?</a:t>
            </a:r>
            <a:endParaRPr sz="2400">
              <a:latin typeface="Palatino Linotype"/>
              <a:cs typeface="Palatino Linotype"/>
            </a:endParaRPr>
          </a:p>
          <a:p>
            <a:pPr marL="226695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d for c large</a:t>
            </a:r>
            <a:r>
              <a:rPr dirty="0" sz="2000" spc="-6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enough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87596" y="3595115"/>
            <a:ext cx="4648200" cy="2281555"/>
          </a:xfrm>
          <a:custGeom>
            <a:avLst/>
            <a:gdLst/>
            <a:ahLst/>
            <a:cxnLst/>
            <a:rect l="l" t="t" r="r" b="b"/>
            <a:pathLst>
              <a:path w="4648200" h="2281554">
                <a:moveTo>
                  <a:pt x="0" y="0"/>
                </a:moveTo>
                <a:lnTo>
                  <a:pt x="4648200" y="0"/>
                </a:lnTo>
                <a:lnTo>
                  <a:pt x="4648200" y="2281428"/>
                </a:lnTo>
                <a:lnTo>
                  <a:pt x="0" y="2281428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467035" y="3610702"/>
            <a:ext cx="24079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Palatino Linotype"/>
                <a:cs typeface="Palatino Linotype"/>
              </a:rPr>
              <a:t>T</a:t>
            </a:r>
            <a:r>
              <a:rPr dirty="0" sz="2400" spc="-5">
                <a:latin typeface="Palatino Linotype"/>
                <a:cs typeface="Palatino Linotype"/>
              </a:rPr>
              <a:t>(</a:t>
            </a:r>
            <a:r>
              <a:rPr dirty="0" sz="2400" spc="-5" i="1">
                <a:latin typeface="Palatino Linotype"/>
                <a:cs typeface="Palatino Linotype"/>
              </a:rPr>
              <a:t>n</a:t>
            </a:r>
            <a:r>
              <a:rPr dirty="0" sz="2400" spc="-5">
                <a:latin typeface="Palatino Linotype"/>
                <a:cs typeface="Palatino Linotype"/>
              </a:rPr>
              <a:t>) </a:t>
            </a:r>
            <a:r>
              <a:rPr dirty="0" sz="2400">
                <a:latin typeface="Palatino Linotype"/>
                <a:cs typeface="Palatino Linotype"/>
              </a:rPr>
              <a:t>=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 spc="-5">
                <a:latin typeface="Palatino Linotype"/>
                <a:cs typeface="Palatino Linotype"/>
              </a:rPr>
              <a:t>2</a:t>
            </a:r>
            <a:r>
              <a:rPr dirty="0" sz="2400" spc="-5" i="1">
                <a:latin typeface="Palatino Linotype"/>
                <a:cs typeface="Palatino Linotype"/>
              </a:rPr>
              <a:t>T</a:t>
            </a:r>
            <a:r>
              <a:rPr dirty="0" sz="2400" spc="-5">
                <a:latin typeface="Palatino Linotype"/>
                <a:cs typeface="Palatino Linotype"/>
              </a:rPr>
              <a:t>(</a:t>
            </a:r>
            <a:r>
              <a:rPr dirty="0" sz="2400" spc="-5">
                <a:latin typeface="Symbol"/>
                <a:cs typeface="Symbol"/>
              </a:rPr>
              <a:t></a:t>
            </a:r>
            <a:r>
              <a:rPr dirty="0" sz="2400" spc="-5" i="1">
                <a:latin typeface="Palatino Linotype"/>
                <a:cs typeface="Palatino Linotype"/>
              </a:rPr>
              <a:t>n</a:t>
            </a:r>
            <a:r>
              <a:rPr dirty="0" sz="2400" spc="-5">
                <a:latin typeface="Palatino Linotype"/>
                <a:cs typeface="Palatino Linotype"/>
              </a:rPr>
              <a:t>/2</a:t>
            </a:r>
            <a:r>
              <a:rPr dirty="0" sz="2400" spc="-5">
                <a:latin typeface="Symbol"/>
                <a:cs typeface="Symbol"/>
              </a:rPr>
              <a:t></a:t>
            </a:r>
            <a:r>
              <a:rPr dirty="0" sz="2400" spc="-5">
                <a:latin typeface="Palatino Linotype"/>
                <a:cs typeface="Palatino Linotype"/>
              </a:rPr>
              <a:t>)+</a:t>
            </a:r>
            <a:r>
              <a:rPr dirty="0" sz="2400" spc="-5" i="1">
                <a:latin typeface="Palatino Linotype"/>
                <a:cs typeface="Palatino Linotype"/>
              </a:rPr>
              <a:t>n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20" name="object 20"/>
          <p:cNvSpPr txBox="1"/>
          <p:nvPr/>
        </p:nvSpPr>
        <p:spPr>
          <a:xfrm>
            <a:off x="5076635" y="3976462"/>
            <a:ext cx="3162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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Palatino Linotype"/>
                <a:cs typeface="Palatino Linotype"/>
              </a:rPr>
              <a:t>2(</a:t>
            </a:r>
            <a:r>
              <a:rPr dirty="0" sz="2400" spc="-5" i="1">
                <a:latin typeface="Palatino Linotype"/>
                <a:cs typeface="Palatino Linotype"/>
              </a:rPr>
              <a:t>c</a:t>
            </a:r>
            <a:r>
              <a:rPr dirty="0" sz="2400" spc="-5">
                <a:latin typeface="Symbol"/>
                <a:cs typeface="Symbol"/>
              </a:rPr>
              <a:t></a:t>
            </a:r>
            <a:r>
              <a:rPr dirty="0" sz="2400" spc="-5" i="1">
                <a:latin typeface="Palatino Linotype"/>
                <a:cs typeface="Palatino Linotype"/>
              </a:rPr>
              <a:t>n</a:t>
            </a:r>
            <a:r>
              <a:rPr dirty="0" sz="2400" spc="-5">
                <a:latin typeface="Palatino Linotype"/>
                <a:cs typeface="Palatino Linotype"/>
              </a:rPr>
              <a:t>/2</a:t>
            </a:r>
            <a:r>
              <a:rPr dirty="0" sz="2400" spc="-5">
                <a:latin typeface="Symbol"/>
                <a:cs typeface="Symbol"/>
              </a:rPr>
              <a:t>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Palatino Linotype"/>
                <a:cs typeface="Palatino Linotype"/>
              </a:rPr>
              <a:t>log</a:t>
            </a:r>
            <a:r>
              <a:rPr dirty="0" sz="2400" spc="-15">
                <a:latin typeface="Palatino Linotype"/>
                <a:cs typeface="Palatino Linotype"/>
              </a:rPr>
              <a:t> </a:t>
            </a:r>
            <a:r>
              <a:rPr dirty="0" sz="2400" spc="-5">
                <a:latin typeface="Palatino Linotype"/>
                <a:cs typeface="Palatino Linotype"/>
              </a:rPr>
              <a:t>(</a:t>
            </a:r>
            <a:r>
              <a:rPr dirty="0" sz="2400" spc="-5">
                <a:latin typeface="Symbol"/>
                <a:cs typeface="Symbol"/>
              </a:rPr>
              <a:t></a:t>
            </a:r>
            <a:r>
              <a:rPr dirty="0" sz="2400" spc="-5" i="1">
                <a:latin typeface="Palatino Linotype"/>
                <a:cs typeface="Palatino Linotype"/>
              </a:rPr>
              <a:t>n</a:t>
            </a:r>
            <a:r>
              <a:rPr dirty="0" sz="2400" spc="-5">
                <a:latin typeface="Palatino Linotype"/>
                <a:cs typeface="Palatino Linotype"/>
              </a:rPr>
              <a:t>/2</a:t>
            </a:r>
            <a:r>
              <a:rPr dirty="0" sz="2400" spc="-5">
                <a:latin typeface="Symbol"/>
                <a:cs typeface="Symbol"/>
              </a:rPr>
              <a:t></a:t>
            </a:r>
            <a:r>
              <a:rPr dirty="0" sz="2400" spc="-5">
                <a:latin typeface="Palatino Linotype"/>
                <a:cs typeface="Palatino Linotype"/>
              </a:rPr>
              <a:t>))+</a:t>
            </a:r>
            <a:r>
              <a:rPr dirty="0" sz="2400" spc="-5" i="1">
                <a:latin typeface="Palatino Linotype"/>
                <a:cs typeface="Palatino Linotype"/>
              </a:rPr>
              <a:t>n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89335" y="4342222"/>
            <a:ext cx="300926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287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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Palatino Linotype"/>
                <a:cs typeface="Palatino Linotype"/>
              </a:rPr>
              <a:t>cn</a:t>
            </a:r>
            <a:r>
              <a:rPr dirty="0" sz="2400" spc="-5">
                <a:latin typeface="Palatino Linotype"/>
                <a:cs typeface="Palatino Linotype"/>
              </a:rPr>
              <a:t>log</a:t>
            </a:r>
            <a:r>
              <a:rPr dirty="0" sz="2400">
                <a:latin typeface="Palatino Linotype"/>
                <a:cs typeface="Palatino Linotype"/>
              </a:rPr>
              <a:t> </a:t>
            </a:r>
            <a:r>
              <a:rPr dirty="0" sz="2400" spc="-5">
                <a:latin typeface="Palatino Linotype"/>
                <a:cs typeface="Palatino Linotype"/>
              </a:rPr>
              <a:t>(</a:t>
            </a:r>
            <a:r>
              <a:rPr dirty="0" sz="2400" spc="-5" i="1">
                <a:latin typeface="Palatino Linotype"/>
                <a:cs typeface="Palatino Linotype"/>
              </a:rPr>
              <a:t>n</a:t>
            </a:r>
            <a:r>
              <a:rPr dirty="0" sz="2400" spc="-5">
                <a:latin typeface="Palatino Linotype"/>
                <a:cs typeface="Palatino Linotype"/>
              </a:rPr>
              <a:t>/2)+</a:t>
            </a:r>
            <a:r>
              <a:rPr dirty="0" sz="2400" spc="-5" i="1">
                <a:latin typeface="Palatino Linotype"/>
                <a:cs typeface="Palatino Linotype"/>
              </a:rPr>
              <a:t>n</a:t>
            </a:r>
            <a:endParaRPr sz="2400">
              <a:latin typeface="Palatino Linotype"/>
              <a:cs typeface="Palatino Linotype"/>
            </a:endParaRPr>
          </a:p>
          <a:p>
            <a:pPr>
              <a:lnSpc>
                <a:spcPts val="2870"/>
              </a:lnSpc>
            </a:pPr>
            <a:r>
              <a:rPr dirty="0" sz="2400" i="1">
                <a:latin typeface="Palatino Linotype"/>
                <a:cs typeface="Palatino Linotype"/>
              </a:rPr>
              <a:t>= </a:t>
            </a:r>
            <a:r>
              <a:rPr dirty="0" sz="2400" spc="-5" i="1">
                <a:latin typeface="Palatino Linotype"/>
                <a:cs typeface="Palatino Linotype"/>
              </a:rPr>
              <a:t>cn </a:t>
            </a:r>
            <a:r>
              <a:rPr dirty="0" sz="2400" spc="-5">
                <a:latin typeface="Palatino Linotype"/>
                <a:cs typeface="Palatino Linotype"/>
              </a:rPr>
              <a:t>log </a:t>
            </a:r>
            <a:r>
              <a:rPr dirty="0" sz="2400" i="1">
                <a:latin typeface="Palatino Linotype"/>
                <a:cs typeface="Palatino Linotype"/>
              </a:rPr>
              <a:t>n – </a:t>
            </a:r>
            <a:r>
              <a:rPr dirty="0" sz="2400" spc="-5" i="1">
                <a:latin typeface="Palatino Linotype"/>
                <a:cs typeface="Palatino Linotype"/>
              </a:rPr>
              <a:t>cn </a:t>
            </a:r>
            <a:r>
              <a:rPr dirty="0" sz="2400" spc="-5">
                <a:latin typeface="Palatino Linotype"/>
                <a:cs typeface="Palatino Linotype"/>
              </a:rPr>
              <a:t>log </a:t>
            </a:r>
            <a:r>
              <a:rPr dirty="0" sz="2400">
                <a:latin typeface="Palatino Linotype"/>
                <a:cs typeface="Palatino Linotype"/>
              </a:rPr>
              <a:t>2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+</a:t>
            </a:r>
            <a:r>
              <a:rPr dirty="0" sz="2400" i="1">
                <a:latin typeface="Palatino Linotype"/>
                <a:cs typeface="Palatino Linotype"/>
              </a:rPr>
              <a:t>n</a:t>
            </a:r>
            <a:endParaRPr sz="2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r>
              <a:rPr dirty="0" sz="2400" i="1">
                <a:latin typeface="Palatino Linotype"/>
                <a:cs typeface="Palatino Linotype"/>
              </a:rPr>
              <a:t>= </a:t>
            </a:r>
            <a:r>
              <a:rPr dirty="0" sz="2400" spc="-5" i="1">
                <a:latin typeface="Palatino Linotype"/>
                <a:cs typeface="Palatino Linotype"/>
              </a:rPr>
              <a:t>cn </a:t>
            </a:r>
            <a:r>
              <a:rPr dirty="0" sz="2400" spc="-5">
                <a:latin typeface="Palatino Linotype"/>
                <a:cs typeface="Palatino Linotype"/>
              </a:rPr>
              <a:t>log </a:t>
            </a:r>
            <a:r>
              <a:rPr dirty="0" sz="2400" i="1">
                <a:latin typeface="Palatino Linotype"/>
                <a:cs typeface="Palatino Linotype"/>
              </a:rPr>
              <a:t>n – </a:t>
            </a:r>
            <a:r>
              <a:rPr dirty="0" sz="2400" spc="-5" i="1">
                <a:latin typeface="Palatino Linotype"/>
                <a:cs typeface="Palatino Linotype"/>
              </a:rPr>
              <a:t>cn </a:t>
            </a:r>
            <a:r>
              <a:rPr dirty="0" sz="2400">
                <a:latin typeface="Palatino Linotype"/>
                <a:cs typeface="Palatino Linotype"/>
              </a:rPr>
              <a:t>+</a:t>
            </a:r>
            <a:r>
              <a:rPr dirty="0" sz="2400" spc="-15">
                <a:latin typeface="Palatino Linotype"/>
                <a:cs typeface="Palatino Linotype"/>
              </a:rPr>
              <a:t> </a:t>
            </a:r>
            <a:r>
              <a:rPr dirty="0" sz="2400" i="1">
                <a:latin typeface="Palatino Linotype"/>
                <a:cs typeface="Palatino Linotype"/>
              </a:rPr>
              <a:t>n</a:t>
            </a:r>
            <a:endParaRPr sz="2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tabLst>
                <a:tab pos="1513205" algn="l"/>
              </a:tabLst>
            </a:pPr>
            <a:r>
              <a:rPr dirty="0" sz="2400">
                <a:latin typeface="Symbol"/>
                <a:cs typeface="Symbol"/>
              </a:rPr>
              <a:t>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Palatino Linotype"/>
                <a:cs typeface="Palatino Linotype"/>
              </a:rPr>
              <a:t>cn </a:t>
            </a:r>
            <a:r>
              <a:rPr dirty="0" sz="2400" spc="-5">
                <a:latin typeface="Palatino Linotype"/>
                <a:cs typeface="Palatino Linotype"/>
              </a:rPr>
              <a:t>log</a:t>
            </a:r>
            <a:r>
              <a:rPr dirty="0" sz="2400" spc="10">
                <a:latin typeface="Palatino Linotype"/>
                <a:cs typeface="Palatino Linotype"/>
              </a:rPr>
              <a:t> </a:t>
            </a:r>
            <a:r>
              <a:rPr dirty="0" sz="2400" i="1">
                <a:latin typeface="Palatino Linotype"/>
                <a:cs typeface="Palatino Linotype"/>
              </a:rPr>
              <a:t>n	</a:t>
            </a:r>
            <a:r>
              <a:rPr dirty="0" sz="2400" spc="-5">
                <a:latin typeface="Palatino Linotype"/>
                <a:cs typeface="Palatino Linotype"/>
              </a:rPr>
              <a:t>for</a:t>
            </a:r>
            <a:r>
              <a:rPr dirty="0" sz="2400" spc="-10">
                <a:latin typeface="Palatino Linotype"/>
                <a:cs typeface="Palatino Linotype"/>
              </a:rPr>
              <a:t> </a:t>
            </a:r>
            <a:r>
              <a:rPr dirty="0" sz="2400" spc="-5" i="1">
                <a:latin typeface="Palatino Linotype"/>
                <a:cs typeface="Palatino Linotype"/>
              </a:rPr>
              <a:t>c</a:t>
            </a:r>
            <a:r>
              <a:rPr dirty="0" sz="2400" spc="-5">
                <a:latin typeface="Symbol"/>
                <a:cs typeface="Symbol"/>
              </a:rPr>
              <a:t></a:t>
            </a:r>
            <a:r>
              <a:rPr dirty="0" sz="2400" spc="-5">
                <a:latin typeface="Palatino Linotype"/>
                <a:cs typeface="Palatino Linotype"/>
              </a:rPr>
              <a:t>1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6924" y="0"/>
            <a:ext cx="6702550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19756" y="699516"/>
            <a:ext cx="390296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841500" marR="5080" indent="-1323340">
              <a:lnSpc>
                <a:spcPct val="100600"/>
              </a:lnSpc>
              <a:spcBef>
                <a:spcPts val="65"/>
              </a:spcBef>
            </a:pPr>
            <a:r>
              <a:rPr dirty="0" spc="-10"/>
              <a:t>Divide </a:t>
            </a:r>
            <a:r>
              <a:rPr dirty="0" spc="-5"/>
              <a:t>and </a:t>
            </a:r>
            <a:r>
              <a:rPr dirty="0" spc="-10"/>
              <a:t>Conquer  </a:t>
            </a:r>
            <a:r>
              <a:rPr dirty="0" spc="-5"/>
              <a:t>Recursions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691409"/>
            <a:ext cx="7412355" cy="338137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Divide and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conquer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Divide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“big” problem to smaller</a:t>
            </a:r>
            <a:r>
              <a:rPr dirty="0" sz="2400" spc="5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ones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8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10">
                <a:solidFill>
                  <a:srgbClr val="FF0000"/>
                </a:solidFill>
                <a:latin typeface="Palatino Linotype"/>
                <a:cs typeface="Palatino Linotype"/>
              </a:rPr>
              <a:t>Solve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“small” problems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by</a:t>
            </a:r>
            <a:r>
              <a:rPr dirty="0" sz="2400" spc="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recursion</a:t>
            </a:r>
            <a:endParaRPr sz="24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ts val="259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Combine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results of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small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problems, and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solve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 original</a:t>
            </a:r>
            <a:r>
              <a:rPr dirty="0" sz="2400" spc="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problem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Divide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and conquer</a:t>
            </a:r>
            <a:r>
              <a:rPr dirty="0" sz="30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recursion</a:t>
            </a:r>
            <a:endParaRPr sz="3000">
              <a:latin typeface="Palatino Linotype"/>
              <a:cs typeface="Palatino Linotype"/>
            </a:endParaRPr>
          </a:p>
          <a:p>
            <a:pPr marL="2458720">
              <a:lnSpc>
                <a:spcPct val="100000"/>
              </a:lnSpc>
              <a:spcBef>
                <a:spcPts val="2745"/>
              </a:spcBef>
            </a:pPr>
            <a:r>
              <a:rPr dirty="0" sz="3000" spc="-5" b="1" i="1">
                <a:solidFill>
                  <a:srgbClr val="FF0000"/>
                </a:solidFill>
                <a:latin typeface="Calibri"/>
                <a:cs typeface="Calibri"/>
              </a:rPr>
              <a:t>T(n) </a:t>
            </a:r>
            <a:r>
              <a:rPr dirty="0" sz="3000" b="1" i="1">
                <a:solidFill>
                  <a:srgbClr val="FF0000"/>
                </a:solidFill>
                <a:latin typeface="Calibri"/>
                <a:cs typeface="Calibri"/>
              </a:rPr>
              <a:t>= b </a:t>
            </a:r>
            <a:r>
              <a:rPr dirty="0" sz="3000" spc="-15" b="1" i="1">
                <a:solidFill>
                  <a:srgbClr val="FF0000"/>
                </a:solidFill>
                <a:latin typeface="Calibri"/>
                <a:cs typeface="Calibri"/>
              </a:rPr>
              <a:t>T(n/c) </a:t>
            </a:r>
            <a:r>
              <a:rPr dirty="0" sz="3000" b="1" i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z="3000" spc="5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5" b="1" i="1">
                <a:solidFill>
                  <a:srgbClr val="FF0000"/>
                </a:solidFill>
                <a:latin typeface="Calibri"/>
                <a:cs typeface="Calibri"/>
              </a:rPr>
              <a:t>f(n)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9" y="5113019"/>
            <a:ext cx="362711" cy="1356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53434" y="5157978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 h="0">
                <a:moveTo>
                  <a:pt x="0" y="0"/>
                </a:moveTo>
                <a:lnTo>
                  <a:pt x="252031" y="0"/>
                </a:lnTo>
              </a:path>
            </a:pathLst>
          </a:custGeom>
          <a:ln w="50292">
            <a:solidFill>
              <a:srgbClr val="607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53939" y="5113019"/>
            <a:ext cx="362711" cy="1356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97373" y="5157978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 h="0">
                <a:moveTo>
                  <a:pt x="0" y="0"/>
                </a:moveTo>
                <a:lnTo>
                  <a:pt x="252031" y="0"/>
                </a:lnTo>
              </a:path>
            </a:pathLst>
          </a:custGeom>
          <a:ln w="50292">
            <a:solidFill>
              <a:srgbClr val="607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732638" y="5630877"/>
            <a:ext cx="608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solidFill>
                  <a:srgbClr val="9C5252"/>
                </a:solidFill>
                <a:latin typeface="Calibri"/>
                <a:cs typeface="Calibri"/>
              </a:rPr>
              <a:t>d</a:t>
            </a:r>
            <a:r>
              <a:rPr dirty="0" sz="1800" b="1">
                <a:solidFill>
                  <a:srgbClr val="9C5252"/>
                </a:solidFill>
                <a:latin typeface="Calibri"/>
                <a:cs typeface="Calibri"/>
              </a:rPr>
              <a:t>ivi</a:t>
            </a:r>
            <a:r>
              <a:rPr dirty="0" sz="1800" spc="5" b="1">
                <a:solidFill>
                  <a:srgbClr val="9C5252"/>
                </a:solidFill>
                <a:latin typeface="Calibri"/>
                <a:cs typeface="Calibri"/>
              </a:rPr>
              <a:t>d</a:t>
            </a:r>
            <a:r>
              <a:rPr dirty="0" sz="1800" b="1">
                <a:solidFill>
                  <a:srgbClr val="9C5252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82567" y="4986527"/>
            <a:ext cx="534924" cy="691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50029" y="5279392"/>
            <a:ext cx="0" cy="334645"/>
          </a:xfrm>
          <a:custGeom>
            <a:avLst/>
            <a:gdLst/>
            <a:ahLst/>
            <a:cxnLst/>
            <a:rect l="l" t="t" r="r" b="b"/>
            <a:pathLst>
              <a:path w="0" h="334645">
                <a:moveTo>
                  <a:pt x="0" y="334111"/>
                </a:moveTo>
                <a:lnTo>
                  <a:pt x="0" y="0"/>
                </a:lnTo>
              </a:path>
            </a:pathLst>
          </a:custGeom>
          <a:ln w="50292">
            <a:solidFill>
              <a:srgbClr val="8466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62027" y="5279391"/>
            <a:ext cx="176530" cy="151130"/>
          </a:xfrm>
          <a:custGeom>
            <a:avLst/>
            <a:gdLst/>
            <a:ahLst/>
            <a:cxnLst/>
            <a:rect l="l" t="t" r="r" b="b"/>
            <a:pathLst>
              <a:path w="176529" h="151129">
                <a:moveTo>
                  <a:pt x="176022" y="150875"/>
                </a:moveTo>
                <a:lnTo>
                  <a:pt x="87998" y="0"/>
                </a:lnTo>
                <a:lnTo>
                  <a:pt x="0" y="150888"/>
                </a:lnTo>
              </a:path>
            </a:pathLst>
          </a:custGeom>
          <a:ln w="50292">
            <a:solidFill>
              <a:srgbClr val="8466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97452" y="4986540"/>
            <a:ext cx="1290827" cy="7162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50029" y="5247896"/>
            <a:ext cx="925830" cy="365760"/>
          </a:xfrm>
          <a:custGeom>
            <a:avLst/>
            <a:gdLst/>
            <a:ahLst/>
            <a:cxnLst/>
            <a:rect l="l" t="t" r="r" b="b"/>
            <a:pathLst>
              <a:path w="925829" h="365760">
                <a:moveTo>
                  <a:pt x="0" y="365607"/>
                </a:moveTo>
                <a:lnTo>
                  <a:pt x="925804" y="0"/>
                </a:lnTo>
              </a:path>
            </a:pathLst>
          </a:custGeom>
          <a:ln w="50292">
            <a:solidFill>
              <a:srgbClr val="8466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03178" y="5221462"/>
            <a:ext cx="172720" cy="163830"/>
          </a:xfrm>
          <a:custGeom>
            <a:avLst/>
            <a:gdLst/>
            <a:ahLst/>
            <a:cxnLst/>
            <a:rect l="l" t="t" r="r" b="b"/>
            <a:pathLst>
              <a:path w="172720" h="163829">
                <a:moveTo>
                  <a:pt x="64655" y="163715"/>
                </a:moveTo>
                <a:lnTo>
                  <a:pt x="172656" y="26428"/>
                </a:lnTo>
                <a:lnTo>
                  <a:pt x="0" y="0"/>
                </a:lnTo>
              </a:path>
            </a:pathLst>
          </a:custGeom>
          <a:ln w="50292">
            <a:solidFill>
              <a:srgbClr val="8466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65063" y="5113019"/>
            <a:ext cx="830579" cy="1356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08497" y="5157978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 h="0">
                <a:moveTo>
                  <a:pt x="0" y="0"/>
                </a:moveTo>
                <a:lnTo>
                  <a:pt x="720001" y="0"/>
                </a:lnTo>
              </a:path>
            </a:pathLst>
          </a:custGeom>
          <a:ln w="50292">
            <a:solidFill>
              <a:srgbClr val="8466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514835" y="5631403"/>
            <a:ext cx="8489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9C5252"/>
                </a:solidFill>
                <a:latin typeface="Calibri"/>
                <a:cs typeface="Calibri"/>
              </a:rPr>
              <a:t>c</a:t>
            </a:r>
            <a:r>
              <a:rPr dirty="0" sz="1800" b="1">
                <a:solidFill>
                  <a:srgbClr val="9C5252"/>
                </a:solidFill>
                <a:latin typeface="Calibri"/>
                <a:cs typeface="Calibri"/>
              </a:rPr>
              <a:t>o</a:t>
            </a:r>
            <a:r>
              <a:rPr dirty="0" sz="1800" spc="-5" b="1">
                <a:solidFill>
                  <a:srgbClr val="9C5252"/>
                </a:solidFill>
                <a:latin typeface="Calibri"/>
                <a:cs typeface="Calibri"/>
              </a:rPr>
              <a:t>m</a:t>
            </a:r>
            <a:r>
              <a:rPr dirty="0" sz="1800" spc="5" b="1">
                <a:solidFill>
                  <a:srgbClr val="9C5252"/>
                </a:solidFill>
                <a:latin typeface="Calibri"/>
                <a:cs typeface="Calibri"/>
              </a:rPr>
              <a:t>b</a:t>
            </a:r>
            <a:r>
              <a:rPr dirty="0" sz="1800" b="1">
                <a:solidFill>
                  <a:srgbClr val="9C5252"/>
                </a:solidFill>
                <a:latin typeface="Calibri"/>
                <a:cs typeface="Calibri"/>
              </a:rPr>
              <a:t>i</a:t>
            </a:r>
            <a:r>
              <a:rPr dirty="0" sz="1800" spc="5" b="1">
                <a:solidFill>
                  <a:srgbClr val="9C5252"/>
                </a:solidFill>
                <a:latin typeface="Calibri"/>
                <a:cs typeface="Calibri"/>
              </a:rPr>
              <a:t>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02223" y="4986527"/>
            <a:ext cx="534924" cy="6995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83144" y="5277543"/>
            <a:ext cx="94615" cy="336550"/>
          </a:xfrm>
          <a:custGeom>
            <a:avLst/>
            <a:gdLst/>
            <a:ahLst/>
            <a:cxnLst/>
            <a:rect l="l" t="t" r="r" b="b"/>
            <a:pathLst>
              <a:path w="94614" h="336550">
                <a:moveTo>
                  <a:pt x="94513" y="336486"/>
                </a:moveTo>
                <a:lnTo>
                  <a:pt x="0" y="0"/>
                </a:lnTo>
              </a:path>
            </a:pathLst>
          </a:custGeom>
          <a:ln w="50292">
            <a:solidFill>
              <a:srgbClr val="607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39203" y="5277543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0" y="169049"/>
                </a:moveTo>
                <a:lnTo>
                  <a:pt x="43942" y="0"/>
                </a:lnTo>
                <a:lnTo>
                  <a:pt x="169468" y="121462"/>
                </a:lnTo>
              </a:path>
            </a:pathLst>
          </a:custGeom>
          <a:ln w="50292">
            <a:solidFill>
              <a:srgbClr val="607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578732" y="6101783"/>
            <a:ext cx="809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9C5252"/>
                </a:solidFill>
                <a:latin typeface="Calibri"/>
                <a:cs typeface="Calibri"/>
              </a:rPr>
              <a:t>c</a:t>
            </a:r>
            <a:r>
              <a:rPr dirty="0" sz="1800" b="1">
                <a:solidFill>
                  <a:srgbClr val="9C5252"/>
                </a:solidFill>
                <a:latin typeface="Calibri"/>
                <a:cs typeface="Calibri"/>
              </a:rPr>
              <a:t>o</a:t>
            </a:r>
            <a:r>
              <a:rPr dirty="0" sz="1800" spc="5" b="1">
                <a:solidFill>
                  <a:srgbClr val="9C5252"/>
                </a:solidFill>
                <a:latin typeface="Calibri"/>
                <a:cs typeface="Calibri"/>
              </a:rPr>
              <a:t>nqu</a:t>
            </a:r>
            <a:r>
              <a:rPr dirty="0" sz="1800" spc="-5" b="1">
                <a:solidFill>
                  <a:srgbClr val="9C5252"/>
                </a:solidFill>
                <a:latin typeface="Calibri"/>
                <a:cs typeface="Calibri"/>
              </a:rPr>
              <a:t>e</a:t>
            </a:r>
            <a:r>
              <a:rPr dirty="0" sz="1800" b="1">
                <a:solidFill>
                  <a:srgbClr val="9C5252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70603" y="4986527"/>
            <a:ext cx="1031747" cy="11795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69672" y="5268079"/>
            <a:ext cx="670560" cy="816610"/>
          </a:xfrm>
          <a:custGeom>
            <a:avLst/>
            <a:gdLst/>
            <a:ahLst/>
            <a:cxnLst/>
            <a:rect l="l" t="t" r="r" b="b"/>
            <a:pathLst>
              <a:path w="670560" h="816610">
                <a:moveTo>
                  <a:pt x="670471" y="816330"/>
                </a:moveTo>
                <a:lnTo>
                  <a:pt x="0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69668" y="5268081"/>
            <a:ext cx="163830" cy="172720"/>
          </a:xfrm>
          <a:custGeom>
            <a:avLst/>
            <a:gdLst/>
            <a:ahLst/>
            <a:cxnLst/>
            <a:rect l="l" t="t" r="r" b="b"/>
            <a:pathLst>
              <a:path w="163829" h="172720">
                <a:moveTo>
                  <a:pt x="27736" y="172453"/>
                </a:moveTo>
                <a:lnTo>
                  <a:pt x="0" y="0"/>
                </a:lnTo>
                <a:lnTo>
                  <a:pt x="163766" y="60744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69663" y="5113019"/>
            <a:ext cx="362711" cy="1356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13097" y="5157978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 h="0">
                <a:moveTo>
                  <a:pt x="0" y="0"/>
                </a:moveTo>
                <a:lnTo>
                  <a:pt x="252031" y="0"/>
                </a:lnTo>
              </a:path>
            </a:pathLst>
          </a:custGeom>
          <a:ln w="50292">
            <a:solidFill>
              <a:srgbClr val="8466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4163" y="384047"/>
            <a:ext cx="499262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5134" y="532767"/>
            <a:ext cx="41922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Recursion</a:t>
            </a:r>
            <a:r>
              <a:rPr dirty="0" spc="-50"/>
              <a:t> </a:t>
            </a:r>
            <a:r>
              <a:rPr dirty="0" spc="-95"/>
              <a:t>Tree</a:t>
            </a:r>
          </a:p>
        </p:txBody>
      </p:sp>
      <p:sp>
        <p:nvSpPr>
          <p:cNvPr id="4" name="object 4"/>
          <p:cNvSpPr/>
          <p:nvPr/>
        </p:nvSpPr>
        <p:spPr>
          <a:xfrm>
            <a:off x="1850135" y="2060448"/>
            <a:ext cx="1061085" cy="424180"/>
          </a:xfrm>
          <a:custGeom>
            <a:avLst/>
            <a:gdLst/>
            <a:ahLst/>
            <a:cxnLst/>
            <a:rect l="l" t="t" r="r" b="b"/>
            <a:pathLst>
              <a:path w="1061085" h="424180">
                <a:moveTo>
                  <a:pt x="0" y="0"/>
                </a:moveTo>
                <a:lnTo>
                  <a:pt x="1060703" y="0"/>
                </a:lnTo>
                <a:lnTo>
                  <a:pt x="1060703" y="423672"/>
                </a:lnTo>
                <a:lnTo>
                  <a:pt x="0" y="423672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50135" y="2078354"/>
            <a:ext cx="1061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Palatino Linotype"/>
                <a:cs typeface="Palatino Linotype"/>
              </a:rPr>
              <a:t>T</a:t>
            </a:r>
            <a:r>
              <a:rPr dirty="0" sz="1800" spc="-5">
                <a:latin typeface="Palatino Linotype"/>
                <a:cs typeface="Palatino Linotype"/>
              </a:rPr>
              <a:t>(</a:t>
            </a:r>
            <a:r>
              <a:rPr dirty="0" sz="1800" spc="-5" i="1">
                <a:latin typeface="Palatino Linotype"/>
                <a:cs typeface="Palatino Linotype"/>
              </a:rPr>
              <a:t>size</a:t>
            </a:r>
            <a:r>
              <a:rPr dirty="0" sz="1800" spc="-5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46248" y="2343911"/>
            <a:ext cx="933450" cy="184785"/>
          </a:xfrm>
          <a:custGeom>
            <a:avLst/>
            <a:gdLst/>
            <a:ahLst/>
            <a:cxnLst/>
            <a:rect l="l" t="t" r="r" b="b"/>
            <a:pathLst>
              <a:path w="933450" h="184785">
                <a:moveTo>
                  <a:pt x="0" y="0"/>
                </a:moveTo>
                <a:lnTo>
                  <a:pt x="932878" y="184289"/>
                </a:lnTo>
              </a:path>
            </a:pathLst>
          </a:custGeom>
          <a:ln w="12700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59280" y="2488359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30">
                <a:moveTo>
                  <a:pt x="14770" y="0"/>
                </a:moveTo>
                <a:lnTo>
                  <a:pt x="0" y="74752"/>
                </a:lnTo>
                <a:lnTo>
                  <a:pt x="82143" y="52146"/>
                </a:lnTo>
                <a:lnTo>
                  <a:pt x="1477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68923" y="2144267"/>
            <a:ext cx="1991995" cy="424180"/>
          </a:xfrm>
          <a:custGeom>
            <a:avLst/>
            <a:gdLst/>
            <a:ahLst/>
            <a:cxnLst/>
            <a:rect l="l" t="t" r="r" b="b"/>
            <a:pathLst>
              <a:path w="1991995" h="424180">
                <a:moveTo>
                  <a:pt x="0" y="0"/>
                </a:moveTo>
                <a:lnTo>
                  <a:pt x="1991868" y="0"/>
                </a:lnTo>
                <a:lnTo>
                  <a:pt x="1991868" y="423672"/>
                </a:lnTo>
                <a:lnTo>
                  <a:pt x="0" y="423672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68923" y="2162492"/>
            <a:ext cx="19919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latin typeface="Palatino Linotype"/>
                <a:cs typeface="Palatino Linotype"/>
              </a:rPr>
              <a:t>nonrecursive</a:t>
            </a:r>
            <a:r>
              <a:rPr dirty="0" sz="1800" spc="10" i="1">
                <a:latin typeface="Palatino Linotype"/>
                <a:cs typeface="Palatino Linotype"/>
              </a:rPr>
              <a:t> </a:t>
            </a:r>
            <a:r>
              <a:rPr dirty="0" sz="1800" spc="-5" i="1">
                <a:latin typeface="Palatino Linotype"/>
                <a:cs typeface="Palatino Linotype"/>
              </a:rPr>
              <a:t>cost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66651" y="2339339"/>
            <a:ext cx="669925" cy="207010"/>
          </a:xfrm>
          <a:custGeom>
            <a:avLst/>
            <a:gdLst/>
            <a:ahLst/>
            <a:cxnLst/>
            <a:rect l="l" t="t" r="r" b="b"/>
            <a:pathLst>
              <a:path w="669925" h="207010">
                <a:moveTo>
                  <a:pt x="669328" y="0"/>
                </a:moveTo>
                <a:lnTo>
                  <a:pt x="0" y="206806"/>
                </a:lnTo>
              </a:path>
            </a:pathLst>
          </a:custGeom>
          <a:ln w="12700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05981" y="2505993"/>
            <a:ext cx="84455" cy="73025"/>
          </a:xfrm>
          <a:custGeom>
            <a:avLst/>
            <a:gdLst/>
            <a:ahLst/>
            <a:cxnLst/>
            <a:rect l="l" t="t" r="r" b="b"/>
            <a:pathLst>
              <a:path w="84454" h="73025">
                <a:moveTo>
                  <a:pt x="61556" y="0"/>
                </a:moveTo>
                <a:lnTo>
                  <a:pt x="0" y="58902"/>
                </a:lnTo>
                <a:lnTo>
                  <a:pt x="84061" y="72809"/>
                </a:lnTo>
                <a:lnTo>
                  <a:pt x="61556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24455" y="5590032"/>
            <a:ext cx="4968240" cy="509270"/>
          </a:xfrm>
          <a:prstGeom prst="rect">
            <a:avLst/>
          </a:prstGeom>
          <a:solidFill>
            <a:srgbClr val="C1C1C1"/>
          </a:solidFill>
        </p:spPr>
        <p:txBody>
          <a:bodyPr wrap="square" lIns="0" tIns="29845" rIns="0" bIns="0" rtlCol="0" vert="horz">
            <a:spAutoFit/>
          </a:bodyPr>
          <a:lstStyle/>
          <a:p>
            <a:pPr marL="435609">
              <a:lnSpc>
                <a:spcPct val="100000"/>
              </a:lnSpc>
              <a:spcBef>
                <a:spcPts val="235"/>
              </a:spcBef>
            </a:pPr>
            <a:r>
              <a:rPr dirty="0" sz="1800" b="1">
                <a:solidFill>
                  <a:srgbClr val="0000CC"/>
                </a:solidFill>
                <a:latin typeface="Palatino Linotype"/>
                <a:cs typeface="Palatino Linotype"/>
              </a:rPr>
              <a:t>The </a:t>
            </a:r>
            <a:r>
              <a:rPr dirty="0" sz="1800" spc="-5" b="1">
                <a:solidFill>
                  <a:srgbClr val="0000CC"/>
                </a:solidFill>
                <a:latin typeface="Palatino Linotype"/>
                <a:cs typeface="Palatino Linotype"/>
              </a:rPr>
              <a:t>recursion tree for </a:t>
            </a:r>
            <a:r>
              <a:rPr dirty="0" sz="1800" b="1">
                <a:solidFill>
                  <a:srgbClr val="FF0000"/>
                </a:solidFill>
                <a:latin typeface="Palatino Linotype"/>
                <a:cs typeface="Palatino Linotype"/>
              </a:rPr>
              <a:t>T(n) = </a:t>
            </a:r>
            <a:r>
              <a:rPr dirty="0" sz="1800" spc="-5" b="1">
                <a:solidFill>
                  <a:srgbClr val="FF0000"/>
                </a:solidFill>
                <a:latin typeface="Palatino Linotype"/>
                <a:cs typeface="Palatino Linotype"/>
              </a:rPr>
              <a:t>2T(n/2) </a:t>
            </a:r>
            <a:r>
              <a:rPr dirty="0" sz="1800" b="1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dirty="0" sz="1800" spc="-5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1800" b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8728" y="2328672"/>
            <a:ext cx="1126490" cy="4667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384810">
              <a:lnSpc>
                <a:spcPct val="100000"/>
              </a:lnSpc>
              <a:spcBef>
                <a:spcPts val="350"/>
              </a:spcBef>
            </a:pPr>
            <a:r>
              <a:rPr dirty="0" sz="1800" spc="-5" i="1">
                <a:latin typeface="Palatino Linotype"/>
                <a:cs typeface="Palatino Linotype"/>
              </a:rPr>
              <a:t>T</a:t>
            </a:r>
            <a:r>
              <a:rPr dirty="0" sz="1800" spc="-5">
                <a:latin typeface="Palatino Linotype"/>
                <a:cs typeface="Palatino Linotype"/>
              </a:rPr>
              <a:t>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64964" y="2328672"/>
            <a:ext cx="619125" cy="4667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5905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65"/>
              </a:spcBef>
            </a:pPr>
            <a:r>
              <a:rPr dirty="0" sz="1800" i="1">
                <a:latin typeface="Palatino Linotype"/>
                <a:cs typeface="Palatino Linotype"/>
              </a:rPr>
              <a:t>n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60235" y="4219955"/>
            <a:ext cx="1126490" cy="4667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345"/>
              </a:spcBef>
            </a:pPr>
            <a:r>
              <a:rPr dirty="0" sz="1800" spc="-5" i="1">
                <a:latin typeface="Palatino Linotype"/>
                <a:cs typeface="Palatino Linotype"/>
              </a:rPr>
              <a:t>T</a:t>
            </a:r>
            <a:r>
              <a:rPr dirty="0" sz="1800" spc="-5">
                <a:latin typeface="Palatino Linotype"/>
                <a:cs typeface="Palatino Linotype"/>
              </a:rPr>
              <a:t>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/</a:t>
            </a:r>
            <a:r>
              <a:rPr dirty="0" sz="1800" spc="-5" i="1">
                <a:latin typeface="Palatino Linotype"/>
                <a:cs typeface="Palatino Linotype"/>
              </a:rPr>
              <a:t>4</a:t>
            </a:r>
            <a:r>
              <a:rPr dirty="0" sz="1800" spc="-5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86471" y="4219955"/>
            <a:ext cx="619125" cy="4667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58419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459"/>
              </a:spcBef>
            </a:pPr>
            <a:r>
              <a:rPr dirty="0" sz="1800" spc="-10" i="1">
                <a:solidFill>
                  <a:srgbClr val="FF9900"/>
                </a:solidFill>
                <a:latin typeface="Palatino Linotype"/>
                <a:cs typeface="Palatino Linotype"/>
              </a:rPr>
              <a:t>n/4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02479" y="4219955"/>
            <a:ext cx="1744980" cy="466725"/>
          </a:xfrm>
          <a:custGeom>
            <a:avLst/>
            <a:gdLst/>
            <a:ahLst/>
            <a:cxnLst/>
            <a:rect l="l" t="t" r="r" b="b"/>
            <a:pathLst>
              <a:path w="1744979" h="466725">
                <a:moveTo>
                  <a:pt x="0" y="0"/>
                </a:moveTo>
                <a:lnTo>
                  <a:pt x="1744979" y="0"/>
                </a:lnTo>
                <a:lnTo>
                  <a:pt x="1744979" y="466344"/>
                </a:lnTo>
                <a:lnTo>
                  <a:pt x="0" y="466344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30240" y="4219955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0"/>
                </a:moveTo>
                <a:lnTo>
                  <a:pt x="0" y="4663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602479" y="4219955"/>
            <a:ext cx="1127760" cy="4667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186055">
              <a:lnSpc>
                <a:spcPct val="100000"/>
              </a:lnSpc>
              <a:spcBef>
                <a:spcPts val="345"/>
              </a:spcBef>
            </a:pPr>
            <a:r>
              <a:rPr dirty="0" sz="1800" spc="-5" i="1">
                <a:latin typeface="Palatino Linotype"/>
                <a:cs typeface="Palatino Linotype"/>
              </a:rPr>
              <a:t>T</a:t>
            </a:r>
            <a:r>
              <a:rPr dirty="0" sz="1800" spc="-5">
                <a:latin typeface="Palatino Linotype"/>
                <a:cs typeface="Palatino Linotype"/>
              </a:rPr>
              <a:t>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/</a:t>
            </a:r>
            <a:r>
              <a:rPr dirty="0" sz="1800" spc="-5" i="1">
                <a:latin typeface="Palatino Linotype"/>
                <a:cs typeface="Palatino Linotype"/>
              </a:rPr>
              <a:t>4</a:t>
            </a:r>
            <a:r>
              <a:rPr dirty="0" sz="1800" spc="-5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30240" y="4219955"/>
            <a:ext cx="617220" cy="4667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58419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459"/>
              </a:spcBef>
            </a:pPr>
            <a:r>
              <a:rPr dirty="0" sz="1800" spc="-10" i="1">
                <a:solidFill>
                  <a:srgbClr val="FF9900"/>
                </a:solidFill>
                <a:latin typeface="Palatino Linotype"/>
                <a:cs typeface="Palatino Linotype"/>
              </a:rPr>
              <a:t>n/4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44723" y="4204715"/>
            <a:ext cx="1127760" cy="4667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55"/>
              </a:spcBef>
            </a:pPr>
            <a:r>
              <a:rPr dirty="0" sz="1800" spc="-5" i="1">
                <a:latin typeface="Palatino Linotype"/>
                <a:cs typeface="Palatino Linotype"/>
              </a:rPr>
              <a:t>T</a:t>
            </a:r>
            <a:r>
              <a:rPr dirty="0" sz="1800" spc="-5">
                <a:latin typeface="Palatino Linotype"/>
                <a:cs typeface="Palatino Linotype"/>
              </a:rPr>
              <a:t>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/4)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72484" y="4204715"/>
            <a:ext cx="617220" cy="4667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5905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465"/>
              </a:spcBef>
            </a:pPr>
            <a:r>
              <a:rPr dirty="0" sz="1800" spc="-10" i="1">
                <a:solidFill>
                  <a:srgbClr val="FF9900"/>
                </a:solidFill>
                <a:latin typeface="Palatino Linotype"/>
                <a:cs typeface="Palatino Linotype"/>
              </a:rPr>
              <a:t>n/4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8200" y="4191000"/>
            <a:ext cx="1127760" cy="4667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186055">
              <a:lnSpc>
                <a:spcPct val="100000"/>
              </a:lnSpc>
              <a:spcBef>
                <a:spcPts val="350"/>
              </a:spcBef>
            </a:pPr>
            <a:r>
              <a:rPr dirty="0" sz="1800" spc="-5" i="1">
                <a:latin typeface="Palatino Linotype"/>
                <a:cs typeface="Palatino Linotype"/>
              </a:rPr>
              <a:t>T</a:t>
            </a:r>
            <a:r>
              <a:rPr dirty="0" sz="1800" spc="-5">
                <a:latin typeface="Palatino Linotype"/>
                <a:cs typeface="Palatino Linotype"/>
              </a:rPr>
              <a:t>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/</a:t>
            </a:r>
            <a:r>
              <a:rPr dirty="0" sz="1800" spc="-5" i="1">
                <a:latin typeface="Palatino Linotype"/>
                <a:cs typeface="Palatino Linotype"/>
              </a:rPr>
              <a:t>4</a:t>
            </a:r>
            <a:r>
              <a:rPr dirty="0" sz="1800" spc="-5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65960" y="4191000"/>
            <a:ext cx="617220" cy="4667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58419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459"/>
              </a:spcBef>
            </a:pPr>
            <a:r>
              <a:rPr dirty="0" sz="1800" spc="-5" i="1">
                <a:solidFill>
                  <a:srgbClr val="FF9900"/>
                </a:solidFill>
                <a:latin typeface="Palatino Linotype"/>
                <a:cs typeface="Palatino Linotype"/>
              </a:rPr>
              <a:t>n</a:t>
            </a:r>
            <a:r>
              <a:rPr dirty="0" sz="1800" spc="-5">
                <a:solidFill>
                  <a:srgbClr val="FF9900"/>
                </a:solidFill>
                <a:latin typeface="Palatino Linotype"/>
                <a:cs typeface="Palatino Linotype"/>
              </a:rPr>
              <a:t>/</a:t>
            </a:r>
            <a:r>
              <a:rPr dirty="0" sz="1800" spc="-5" i="1">
                <a:solidFill>
                  <a:srgbClr val="FF9900"/>
                </a:solidFill>
                <a:latin typeface="Palatino Linotype"/>
                <a:cs typeface="Palatino Linotype"/>
              </a:rPr>
              <a:t>4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58967" y="3217164"/>
            <a:ext cx="1127760" cy="4667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55"/>
              </a:spcBef>
            </a:pPr>
            <a:r>
              <a:rPr dirty="0" sz="1800" spc="-5" i="1">
                <a:latin typeface="Palatino Linotype"/>
                <a:cs typeface="Palatino Linotype"/>
              </a:rPr>
              <a:t>T</a:t>
            </a:r>
            <a:r>
              <a:rPr dirty="0" sz="1800" spc="-5">
                <a:latin typeface="Palatino Linotype"/>
                <a:cs typeface="Palatino Linotype"/>
              </a:rPr>
              <a:t>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/</a:t>
            </a:r>
            <a:r>
              <a:rPr dirty="0" sz="1800" spc="-5" i="1">
                <a:latin typeface="Palatino Linotype"/>
                <a:cs typeface="Palatino Linotype"/>
              </a:rPr>
              <a:t>2</a:t>
            </a:r>
            <a:r>
              <a:rPr dirty="0" sz="1800" spc="-5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86728" y="3217164"/>
            <a:ext cx="617220" cy="4667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5905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465"/>
              </a:spcBef>
            </a:pP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/</a:t>
            </a:r>
            <a:r>
              <a:rPr dirty="0" sz="1800" spc="-5" i="1">
                <a:latin typeface="Palatino Linotype"/>
                <a:cs typeface="Palatino Linotype"/>
              </a:rPr>
              <a:t>2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21764" y="3246120"/>
            <a:ext cx="1127760" cy="4667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350"/>
              </a:spcBef>
            </a:pPr>
            <a:r>
              <a:rPr dirty="0" sz="1800" spc="-5" i="1">
                <a:latin typeface="Palatino Linotype"/>
                <a:cs typeface="Palatino Linotype"/>
              </a:rPr>
              <a:t>T</a:t>
            </a:r>
            <a:r>
              <a:rPr dirty="0" sz="1800" spc="-5">
                <a:latin typeface="Palatino Linotype"/>
                <a:cs typeface="Palatino Linotype"/>
              </a:rPr>
              <a:t>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/</a:t>
            </a:r>
            <a:r>
              <a:rPr dirty="0" sz="1800" spc="-5" i="1">
                <a:latin typeface="Palatino Linotype"/>
                <a:cs typeface="Palatino Linotype"/>
              </a:rPr>
              <a:t>2</a:t>
            </a:r>
            <a:r>
              <a:rPr dirty="0" sz="1800" spc="-5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49523" y="3246120"/>
            <a:ext cx="619125" cy="4667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59055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465"/>
              </a:spcBef>
            </a:pP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/</a:t>
            </a:r>
            <a:r>
              <a:rPr dirty="0" sz="1800" spc="-5" i="1">
                <a:latin typeface="Palatino Linotype"/>
                <a:cs typeface="Palatino Linotype"/>
              </a:rPr>
              <a:t>2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21507" y="2793492"/>
            <a:ext cx="1175385" cy="452755"/>
          </a:xfrm>
          <a:custGeom>
            <a:avLst/>
            <a:gdLst/>
            <a:ahLst/>
            <a:cxnLst/>
            <a:rect l="l" t="t" r="r" b="b"/>
            <a:pathLst>
              <a:path w="1175385" h="452755">
                <a:moveTo>
                  <a:pt x="1175003" y="0"/>
                </a:moveTo>
                <a:lnTo>
                  <a:pt x="0" y="4526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747259" y="2793492"/>
            <a:ext cx="1411605" cy="424180"/>
          </a:xfrm>
          <a:custGeom>
            <a:avLst/>
            <a:gdLst/>
            <a:ahLst/>
            <a:cxnLst/>
            <a:rect l="l" t="t" r="r" b="b"/>
            <a:pathLst>
              <a:path w="1411604" h="424180">
                <a:moveTo>
                  <a:pt x="0" y="0"/>
                </a:moveTo>
                <a:lnTo>
                  <a:pt x="1411224" y="4236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48027" y="3710940"/>
            <a:ext cx="777240" cy="480059"/>
          </a:xfrm>
          <a:custGeom>
            <a:avLst/>
            <a:gdLst/>
            <a:ahLst/>
            <a:cxnLst/>
            <a:rect l="l" t="t" r="r" b="b"/>
            <a:pathLst>
              <a:path w="777239" h="480060">
                <a:moveTo>
                  <a:pt x="777240" y="0"/>
                </a:moveTo>
                <a:lnTo>
                  <a:pt x="0" y="48005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80004" y="3710940"/>
            <a:ext cx="635635" cy="494030"/>
          </a:xfrm>
          <a:custGeom>
            <a:avLst/>
            <a:gdLst/>
            <a:ahLst/>
            <a:cxnLst/>
            <a:rect l="l" t="t" r="r" b="b"/>
            <a:pathLst>
              <a:path w="635635" h="494029">
                <a:moveTo>
                  <a:pt x="0" y="0"/>
                </a:moveTo>
                <a:lnTo>
                  <a:pt x="635508" y="4937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77255" y="3683508"/>
            <a:ext cx="570230" cy="536575"/>
          </a:xfrm>
          <a:custGeom>
            <a:avLst/>
            <a:gdLst/>
            <a:ahLst/>
            <a:cxnLst/>
            <a:rect l="l" t="t" r="r" b="b"/>
            <a:pathLst>
              <a:path w="570229" h="536575">
                <a:moveTo>
                  <a:pt x="569976" y="0"/>
                </a:moveTo>
                <a:lnTo>
                  <a:pt x="0" y="5364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568440" y="3683508"/>
            <a:ext cx="812800" cy="536575"/>
          </a:xfrm>
          <a:custGeom>
            <a:avLst/>
            <a:gdLst/>
            <a:ahLst/>
            <a:cxnLst/>
            <a:rect l="l" t="t" r="r" b="b"/>
            <a:pathLst>
              <a:path w="812800" h="536575">
                <a:moveTo>
                  <a:pt x="0" y="0"/>
                </a:moveTo>
                <a:lnTo>
                  <a:pt x="812292" y="5364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331975" y="4652771"/>
            <a:ext cx="216535" cy="504825"/>
          </a:xfrm>
          <a:custGeom>
            <a:avLst/>
            <a:gdLst/>
            <a:ahLst/>
            <a:cxnLst/>
            <a:rect l="l" t="t" r="r" b="b"/>
            <a:pathLst>
              <a:path w="216534" h="504825">
                <a:moveTo>
                  <a:pt x="216408" y="0"/>
                </a:moveTo>
                <a:lnTo>
                  <a:pt x="0" y="5044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979676" y="4652771"/>
            <a:ext cx="216535" cy="504825"/>
          </a:xfrm>
          <a:custGeom>
            <a:avLst/>
            <a:gdLst/>
            <a:ahLst/>
            <a:cxnLst/>
            <a:rect l="l" t="t" r="r" b="b"/>
            <a:pathLst>
              <a:path w="216535" h="504825">
                <a:moveTo>
                  <a:pt x="0" y="0"/>
                </a:moveTo>
                <a:lnTo>
                  <a:pt x="216408" y="5044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843783" y="4942332"/>
            <a:ext cx="2880360" cy="0"/>
          </a:xfrm>
          <a:custGeom>
            <a:avLst/>
            <a:gdLst/>
            <a:ahLst/>
            <a:cxnLst/>
            <a:rect l="l" t="t" r="r" b="b"/>
            <a:pathLst>
              <a:path w="2880360" h="0">
                <a:moveTo>
                  <a:pt x="0" y="0"/>
                </a:moveTo>
                <a:lnTo>
                  <a:pt x="288036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724144" y="4652771"/>
            <a:ext cx="433070" cy="576580"/>
          </a:xfrm>
          <a:custGeom>
            <a:avLst/>
            <a:gdLst/>
            <a:ahLst/>
            <a:cxnLst/>
            <a:rect l="l" t="t" r="r" b="b"/>
            <a:pathLst>
              <a:path w="433070" h="576579">
                <a:moveTo>
                  <a:pt x="0" y="0"/>
                </a:moveTo>
                <a:lnTo>
                  <a:pt x="432816" y="5760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659880" y="4724400"/>
            <a:ext cx="431800" cy="576580"/>
          </a:xfrm>
          <a:custGeom>
            <a:avLst/>
            <a:gdLst/>
            <a:ahLst/>
            <a:cxnLst/>
            <a:rect l="l" t="t" r="r" b="b"/>
            <a:pathLst>
              <a:path w="431800" h="576579">
                <a:moveTo>
                  <a:pt x="431292" y="0"/>
                </a:moveTo>
                <a:lnTo>
                  <a:pt x="0" y="5760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95616" y="4724400"/>
            <a:ext cx="433070" cy="647700"/>
          </a:xfrm>
          <a:custGeom>
            <a:avLst/>
            <a:gdLst/>
            <a:ahLst/>
            <a:cxnLst/>
            <a:rect l="l" t="t" r="r" b="b"/>
            <a:pathLst>
              <a:path w="433070" h="647700">
                <a:moveTo>
                  <a:pt x="0" y="0"/>
                </a:moveTo>
                <a:lnTo>
                  <a:pt x="432816" y="6477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4163" y="384047"/>
            <a:ext cx="499262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5134" y="532767"/>
            <a:ext cx="41922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Recursion</a:t>
            </a:r>
            <a:r>
              <a:rPr dirty="0" spc="-50"/>
              <a:t> </a:t>
            </a:r>
            <a:r>
              <a:rPr dirty="0" spc="-95"/>
              <a:t>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3286125" cy="355092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Node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Non-leaf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Non-recursive</a:t>
            </a:r>
            <a:r>
              <a:rPr dirty="0" sz="2000" spc="-8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cost</a:t>
            </a:r>
            <a:endParaRPr sz="20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Recursive</a:t>
            </a:r>
            <a:r>
              <a:rPr dirty="0" sz="2000" spc="-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cost</a:t>
            </a:r>
            <a:endParaRPr sz="2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5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Leaf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Base</a:t>
            </a:r>
            <a:r>
              <a:rPr dirty="0" sz="2000" spc="-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case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Edge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Recursion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83964" y="2693044"/>
            <a:ext cx="4465690" cy="2435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4163" y="384047"/>
            <a:ext cx="499262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5134" y="532767"/>
            <a:ext cx="41922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Recursion</a:t>
            </a:r>
            <a:r>
              <a:rPr dirty="0" spc="-50"/>
              <a:t> </a:t>
            </a:r>
            <a:r>
              <a:rPr dirty="0" spc="-95"/>
              <a:t>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2343680"/>
            <a:ext cx="40995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T(n)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=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3T(n/4)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+ </a:t>
            </a:r>
            <a:r>
              <a:rPr dirty="0" sz="3000" spc="-5" b="1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3000" spc="-45" b="1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(n</a:t>
            </a:r>
            <a:r>
              <a:rPr dirty="0" baseline="25000" sz="3000" b="1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533669"/>
            <a:ext cx="20148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60" b="1">
                <a:solidFill>
                  <a:srgbClr val="3E3E3E"/>
                </a:solidFill>
                <a:latin typeface="Palatino Linotype"/>
                <a:cs typeface="Palatino Linotype"/>
              </a:rPr>
              <a:t>Total</a:t>
            </a:r>
            <a:r>
              <a:rPr dirty="0" sz="3000" spc="-8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cost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16908" y="4392180"/>
            <a:ext cx="469391" cy="2151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84726" y="4437126"/>
            <a:ext cx="360045" cy="2016760"/>
          </a:xfrm>
          <a:custGeom>
            <a:avLst/>
            <a:gdLst/>
            <a:ahLst/>
            <a:cxnLst/>
            <a:rect l="l" t="t" r="r" b="b"/>
            <a:pathLst>
              <a:path w="360045" h="2016760">
                <a:moveTo>
                  <a:pt x="359663" y="2016252"/>
                </a:moveTo>
                <a:lnTo>
                  <a:pt x="289667" y="2013895"/>
                </a:lnTo>
                <a:lnTo>
                  <a:pt x="232505" y="2007471"/>
                </a:lnTo>
                <a:lnTo>
                  <a:pt x="193964" y="1997944"/>
                </a:lnTo>
                <a:lnTo>
                  <a:pt x="179831" y="1986279"/>
                </a:lnTo>
                <a:lnTo>
                  <a:pt x="179831" y="1038097"/>
                </a:lnTo>
                <a:lnTo>
                  <a:pt x="165699" y="1026433"/>
                </a:lnTo>
                <a:lnTo>
                  <a:pt x="127158" y="1016906"/>
                </a:lnTo>
                <a:lnTo>
                  <a:pt x="69996" y="1010482"/>
                </a:lnTo>
                <a:lnTo>
                  <a:pt x="0" y="1008126"/>
                </a:lnTo>
                <a:lnTo>
                  <a:pt x="69996" y="1005769"/>
                </a:lnTo>
                <a:lnTo>
                  <a:pt x="127158" y="999345"/>
                </a:lnTo>
                <a:lnTo>
                  <a:pt x="165699" y="989818"/>
                </a:lnTo>
                <a:lnTo>
                  <a:pt x="179831" y="978154"/>
                </a:lnTo>
                <a:lnTo>
                  <a:pt x="179831" y="29971"/>
                </a:lnTo>
                <a:lnTo>
                  <a:pt x="193964" y="18307"/>
                </a:lnTo>
                <a:lnTo>
                  <a:pt x="232505" y="8780"/>
                </a:lnTo>
                <a:lnTo>
                  <a:pt x="289667" y="2356"/>
                </a:lnTo>
                <a:lnTo>
                  <a:pt x="359663" y="0"/>
                </a:lnTo>
              </a:path>
            </a:pathLst>
          </a:custGeom>
          <a:ln w="50291">
            <a:solidFill>
              <a:srgbClr val="607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68852" y="4870134"/>
            <a:ext cx="41338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400" i="1">
                <a:solidFill>
                  <a:srgbClr val="9C5252"/>
                </a:solidFill>
                <a:latin typeface="Cambria Math"/>
                <a:cs typeface="Cambria Math"/>
              </a:rPr>
              <a:t>𝜮𝜮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4921" y="1693852"/>
            <a:ext cx="1339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Recursive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4436" y="1676250"/>
            <a:ext cx="1755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Non-recursive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56403" y="4151375"/>
            <a:ext cx="4099559" cy="26258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91455" y="4186428"/>
            <a:ext cx="3956303" cy="24825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85359" y="4180332"/>
            <a:ext cx="3968750" cy="2494915"/>
          </a:xfrm>
          <a:custGeom>
            <a:avLst/>
            <a:gdLst/>
            <a:ahLst/>
            <a:cxnLst/>
            <a:rect l="l" t="t" r="r" b="b"/>
            <a:pathLst>
              <a:path w="3968750" h="2494915">
                <a:moveTo>
                  <a:pt x="0" y="0"/>
                </a:moveTo>
                <a:lnTo>
                  <a:pt x="3968495" y="0"/>
                </a:lnTo>
                <a:lnTo>
                  <a:pt x="3968495" y="2494788"/>
                </a:lnTo>
                <a:lnTo>
                  <a:pt x="0" y="249478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F58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346483" y="5637433"/>
            <a:ext cx="18395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897"/>
                </a:solidFill>
                <a:latin typeface="Calibri"/>
                <a:cs typeface="Calibri"/>
              </a:rPr>
              <a:t>Sum of </a:t>
            </a:r>
            <a:r>
              <a:rPr dirty="0" sz="2000" spc="-10" b="1">
                <a:solidFill>
                  <a:srgbClr val="2F5897"/>
                </a:solidFill>
                <a:latin typeface="Calibri"/>
                <a:cs typeface="Calibri"/>
              </a:rPr>
              <a:t>row</a:t>
            </a:r>
            <a:r>
              <a:rPr dirty="0" sz="2000" spc="-100" b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897"/>
                </a:solidFill>
                <a:latin typeface="Calibri"/>
                <a:cs typeface="Calibri"/>
              </a:rPr>
              <a:t>sums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7488" y="3374772"/>
            <a:ext cx="1712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#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sub-problems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09441" y="3374772"/>
            <a:ext cx="1938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size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sub-problems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53867" y="2759976"/>
            <a:ext cx="656843" cy="6796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55153" y="3039587"/>
            <a:ext cx="294640" cy="318135"/>
          </a:xfrm>
          <a:custGeom>
            <a:avLst/>
            <a:gdLst/>
            <a:ahLst/>
            <a:cxnLst/>
            <a:rect l="l" t="t" r="r" b="b"/>
            <a:pathLst>
              <a:path w="294639" h="318135">
                <a:moveTo>
                  <a:pt x="294106" y="317766"/>
                </a:moveTo>
                <a:lnTo>
                  <a:pt x="0" y="0"/>
                </a:lnTo>
              </a:path>
            </a:pathLst>
          </a:custGeom>
          <a:ln w="50292">
            <a:solidFill>
              <a:srgbClr val="9C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55147" y="3039586"/>
            <a:ext cx="167640" cy="170815"/>
          </a:xfrm>
          <a:custGeom>
            <a:avLst/>
            <a:gdLst/>
            <a:ahLst/>
            <a:cxnLst/>
            <a:rect l="l" t="t" r="r" b="b"/>
            <a:pathLst>
              <a:path w="167639" h="170814">
                <a:moveTo>
                  <a:pt x="37884" y="170510"/>
                </a:moveTo>
                <a:lnTo>
                  <a:pt x="0" y="0"/>
                </a:lnTo>
                <a:lnTo>
                  <a:pt x="167068" y="50952"/>
                </a:lnTo>
              </a:path>
            </a:pathLst>
          </a:custGeom>
          <a:ln w="50292">
            <a:solidFill>
              <a:srgbClr val="9C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931" y="2755391"/>
            <a:ext cx="533399" cy="676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82901" y="3045467"/>
            <a:ext cx="109855" cy="313055"/>
          </a:xfrm>
          <a:custGeom>
            <a:avLst/>
            <a:gdLst/>
            <a:ahLst/>
            <a:cxnLst/>
            <a:rect l="l" t="t" r="r" b="b"/>
            <a:pathLst>
              <a:path w="109855" h="313054">
                <a:moveTo>
                  <a:pt x="0" y="313042"/>
                </a:moveTo>
                <a:lnTo>
                  <a:pt x="109562" y="0"/>
                </a:lnTo>
              </a:path>
            </a:pathLst>
          </a:custGeom>
          <a:ln w="50292">
            <a:solidFill>
              <a:srgbClr val="9C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59564" y="3045467"/>
            <a:ext cx="166370" cy="172085"/>
          </a:xfrm>
          <a:custGeom>
            <a:avLst/>
            <a:gdLst/>
            <a:ahLst/>
            <a:cxnLst/>
            <a:rect l="l" t="t" r="r" b="b"/>
            <a:pathLst>
              <a:path w="166369" h="172085">
                <a:moveTo>
                  <a:pt x="166141" y="171475"/>
                </a:moveTo>
                <a:lnTo>
                  <a:pt x="132905" y="0"/>
                </a:lnTo>
                <a:lnTo>
                  <a:pt x="0" y="113334"/>
                </a:lnTo>
              </a:path>
            </a:pathLst>
          </a:custGeom>
          <a:ln w="50292">
            <a:solidFill>
              <a:srgbClr val="9C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00427" y="2880359"/>
            <a:ext cx="362711" cy="1356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43861" y="2925317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 h="0">
                <a:moveTo>
                  <a:pt x="0" y="0"/>
                </a:moveTo>
                <a:lnTo>
                  <a:pt x="252031" y="0"/>
                </a:lnTo>
              </a:path>
            </a:pathLst>
          </a:custGeom>
          <a:ln w="50292">
            <a:solidFill>
              <a:srgbClr val="607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37687" y="2880359"/>
            <a:ext cx="362711" cy="1356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81122" y="2925317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 h="0">
                <a:moveTo>
                  <a:pt x="0" y="0"/>
                </a:moveTo>
                <a:lnTo>
                  <a:pt x="252031" y="0"/>
                </a:lnTo>
              </a:path>
            </a:pathLst>
          </a:custGeom>
          <a:ln w="50292">
            <a:solidFill>
              <a:srgbClr val="607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12619" y="2089403"/>
            <a:ext cx="1142999" cy="4480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80438" y="2134361"/>
            <a:ext cx="1007744" cy="337185"/>
          </a:xfrm>
          <a:custGeom>
            <a:avLst/>
            <a:gdLst/>
            <a:ahLst/>
            <a:cxnLst/>
            <a:rect l="l" t="t" r="r" b="b"/>
            <a:pathLst>
              <a:path w="1007744" h="337185">
                <a:moveTo>
                  <a:pt x="0" y="336803"/>
                </a:moveTo>
                <a:lnTo>
                  <a:pt x="2204" y="271255"/>
                </a:lnTo>
                <a:lnTo>
                  <a:pt x="8218" y="217727"/>
                </a:lnTo>
                <a:lnTo>
                  <a:pt x="17139" y="181636"/>
                </a:lnTo>
                <a:lnTo>
                  <a:pt x="28067" y="168401"/>
                </a:lnTo>
                <a:lnTo>
                  <a:pt x="475615" y="168401"/>
                </a:lnTo>
                <a:lnTo>
                  <a:pt x="486542" y="155167"/>
                </a:lnTo>
                <a:lnTo>
                  <a:pt x="495463" y="119076"/>
                </a:lnTo>
                <a:lnTo>
                  <a:pt x="501477" y="65548"/>
                </a:lnTo>
                <a:lnTo>
                  <a:pt x="503681" y="0"/>
                </a:lnTo>
                <a:lnTo>
                  <a:pt x="505886" y="65548"/>
                </a:lnTo>
                <a:lnTo>
                  <a:pt x="511900" y="119076"/>
                </a:lnTo>
                <a:lnTo>
                  <a:pt x="520821" y="155167"/>
                </a:lnTo>
                <a:lnTo>
                  <a:pt x="531749" y="168401"/>
                </a:lnTo>
                <a:lnTo>
                  <a:pt x="979297" y="168401"/>
                </a:lnTo>
                <a:lnTo>
                  <a:pt x="990224" y="181636"/>
                </a:lnTo>
                <a:lnTo>
                  <a:pt x="999145" y="217727"/>
                </a:lnTo>
                <a:lnTo>
                  <a:pt x="1005159" y="271255"/>
                </a:lnTo>
                <a:lnTo>
                  <a:pt x="1007363" y="336803"/>
                </a:lnTo>
              </a:path>
            </a:pathLst>
          </a:custGeom>
          <a:ln w="50292">
            <a:solidFill>
              <a:srgbClr val="9C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79647" y="2100071"/>
            <a:ext cx="1072895" cy="4480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47465" y="2145029"/>
            <a:ext cx="937260" cy="337185"/>
          </a:xfrm>
          <a:custGeom>
            <a:avLst/>
            <a:gdLst/>
            <a:ahLst/>
            <a:cxnLst/>
            <a:rect l="l" t="t" r="r" b="b"/>
            <a:pathLst>
              <a:path w="937260" h="337185">
                <a:moveTo>
                  <a:pt x="0" y="336803"/>
                </a:moveTo>
                <a:lnTo>
                  <a:pt x="2204" y="271255"/>
                </a:lnTo>
                <a:lnTo>
                  <a:pt x="8218" y="217727"/>
                </a:lnTo>
                <a:lnTo>
                  <a:pt x="17139" y="181636"/>
                </a:lnTo>
                <a:lnTo>
                  <a:pt x="28067" y="168401"/>
                </a:lnTo>
                <a:lnTo>
                  <a:pt x="440563" y="168401"/>
                </a:lnTo>
                <a:lnTo>
                  <a:pt x="451490" y="155167"/>
                </a:lnTo>
                <a:lnTo>
                  <a:pt x="460411" y="119076"/>
                </a:lnTo>
                <a:lnTo>
                  <a:pt x="466425" y="65548"/>
                </a:lnTo>
                <a:lnTo>
                  <a:pt x="468630" y="0"/>
                </a:lnTo>
                <a:lnTo>
                  <a:pt x="470834" y="65548"/>
                </a:lnTo>
                <a:lnTo>
                  <a:pt x="476848" y="119076"/>
                </a:lnTo>
                <a:lnTo>
                  <a:pt x="485769" y="155167"/>
                </a:lnTo>
                <a:lnTo>
                  <a:pt x="496697" y="168401"/>
                </a:lnTo>
                <a:lnTo>
                  <a:pt x="909193" y="168401"/>
                </a:lnTo>
                <a:lnTo>
                  <a:pt x="920120" y="181636"/>
                </a:lnTo>
                <a:lnTo>
                  <a:pt x="929041" y="217727"/>
                </a:lnTo>
                <a:lnTo>
                  <a:pt x="935055" y="271255"/>
                </a:lnTo>
                <a:lnTo>
                  <a:pt x="937260" y="336803"/>
                </a:lnTo>
              </a:path>
            </a:pathLst>
          </a:custGeom>
          <a:ln w="50292">
            <a:solidFill>
              <a:srgbClr val="9C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3248" y="384047"/>
            <a:ext cx="4276344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53583" y="384047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56275" y="384047"/>
            <a:ext cx="2282951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04186" y="532767"/>
            <a:ext cx="51352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Sum of</a:t>
            </a:r>
            <a:r>
              <a:rPr dirty="0" spc="-50"/>
              <a:t> </a:t>
            </a:r>
            <a:r>
              <a:rPr dirty="0" spc="-5"/>
              <a:t>Row-sums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03150" y="1274564"/>
            <a:ext cx="370586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i="1">
                <a:solidFill>
                  <a:srgbClr val="2F5897"/>
                </a:solidFill>
                <a:latin typeface="Palatino Linotype"/>
                <a:cs typeface="Palatino Linotype"/>
              </a:rPr>
              <a:t>T</a:t>
            </a:r>
            <a:r>
              <a:rPr dirty="0" sz="3200">
                <a:solidFill>
                  <a:srgbClr val="2F5897"/>
                </a:solidFill>
                <a:latin typeface="Palatino Linotype"/>
                <a:cs typeface="Palatino Linotype"/>
              </a:rPr>
              <a:t>(</a:t>
            </a:r>
            <a:r>
              <a:rPr dirty="0" sz="3200" spc="-5" i="1">
                <a:solidFill>
                  <a:srgbClr val="2F5897"/>
                </a:solidFill>
                <a:latin typeface="Palatino Linotype"/>
                <a:cs typeface="Palatino Linotype"/>
              </a:rPr>
              <a:t>n</a:t>
            </a:r>
            <a:r>
              <a:rPr dirty="0" sz="3200">
                <a:solidFill>
                  <a:srgbClr val="2F5897"/>
                </a:solidFill>
                <a:latin typeface="Palatino Linotype"/>
                <a:cs typeface="Palatino Linotype"/>
              </a:rPr>
              <a:t>)</a:t>
            </a:r>
            <a:r>
              <a:rPr dirty="0" sz="3200" spc="5">
                <a:solidFill>
                  <a:srgbClr val="2F5897"/>
                </a:solidFill>
                <a:latin typeface="Palatino Linotype"/>
                <a:cs typeface="Palatino Linotype"/>
              </a:rPr>
              <a:t>=3</a:t>
            </a:r>
            <a:r>
              <a:rPr dirty="0" sz="3200" spc="-5" i="1">
                <a:solidFill>
                  <a:srgbClr val="2F5897"/>
                </a:solidFill>
                <a:latin typeface="Palatino Linotype"/>
                <a:cs typeface="Palatino Linotype"/>
              </a:rPr>
              <a:t>T</a:t>
            </a:r>
            <a:r>
              <a:rPr dirty="0" sz="3200">
                <a:solidFill>
                  <a:srgbClr val="2F5897"/>
                </a:solidFill>
                <a:latin typeface="Palatino Linotype"/>
                <a:cs typeface="Palatino Linotype"/>
              </a:rPr>
              <a:t>(</a:t>
            </a:r>
            <a:r>
              <a:rPr dirty="0" sz="3200" spc="-10">
                <a:solidFill>
                  <a:srgbClr val="2F5897"/>
                </a:solidFill>
                <a:latin typeface="Symbol"/>
                <a:cs typeface="Symbol"/>
              </a:rPr>
              <a:t></a:t>
            </a:r>
            <a:r>
              <a:rPr dirty="0" sz="3200" spc="-10" i="1">
                <a:solidFill>
                  <a:srgbClr val="2F5897"/>
                </a:solidFill>
                <a:latin typeface="Palatino Linotype"/>
                <a:cs typeface="Palatino Linotype"/>
              </a:rPr>
              <a:t>n</a:t>
            </a:r>
            <a:r>
              <a:rPr dirty="0" sz="3200" spc="5">
                <a:solidFill>
                  <a:srgbClr val="2F5897"/>
                </a:solidFill>
                <a:latin typeface="Palatino Linotype"/>
                <a:cs typeface="Palatino Linotype"/>
              </a:rPr>
              <a:t>/4</a:t>
            </a:r>
            <a:r>
              <a:rPr dirty="0" sz="3200" spc="-5">
                <a:solidFill>
                  <a:srgbClr val="2F5897"/>
                </a:solidFill>
                <a:latin typeface="Symbol"/>
                <a:cs typeface="Symbol"/>
              </a:rPr>
              <a:t></a:t>
            </a:r>
            <a:r>
              <a:rPr dirty="0" sz="3200">
                <a:solidFill>
                  <a:srgbClr val="2F5897"/>
                </a:solidFill>
                <a:latin typeface="Palatino Linotype"/>
                <a:cs typeface="Palatino Linotype"/>
              </a:rPr>
              <a:t>)</a:t>
            </a:r>
            <a:r>
              <a:rPr dirty="0" sz="3200" spc="-10">
                <a:solidFill>
                  <a:srgbClr val="2F5897"/>
                </a:solidFill>
                <a:latin typeface="Palatino Linotype"/>
                <a:cs typeface="Palatino Linotype"/>
              </a:rPr>
              <a:t>+</a:t>
            </a:r>
            <a:r>
              <a:rPr dirty="0" sz="3200">
                <a:solidFill>
                  <a:srgbClr val="2F5897"/>
                </a:solidFill>
                <a:latin typeface="Symbol"/>
                <a:cs typeface="Symbol"/>
              </a:rPr>
              <a:t></a:t>
            </a:r>
            <a:r>
              <a:rPr dirty="0" sz="3200" spc="-10">
                <a:solidFill>
                  <a:srgbClr val="2F5897"/>
                </a:solidFill>
                <a:latin typeface="Palatino Linotype"/>
                <a:cs typeface="Palatino Linotype"/>
              </a:rPr>
              <a:t>(</a:t>
            </a:r>
            <a:r>
              <a:rPr dirty="0" sz="3200" spc="-5" i="1">
                <a:solidFill>
                  <a:srgbClr val="2F5897"/>
                </a:solidFill>
                <a:latin typeface="Palatino Linotype"/>
                <a:cs typeface="Palatino Linotype"/>
              </a:rPr>
              <a:t>n</a:t>
            </a:r>
            <a:r>
              <a:rPr dirty="0" baseline="25132" sz="3150" spc="22">
                <a:solidFill>
                  <a:srgbClr val="2F5897"/>
                </a:solidFill>
                <a:latin typeface="Palatino Linotype"/>
                <a:cs typeface="Palatino Linotype"/>
              </a:rPr>
              <a:t>2</a:t>
            </a:r>
            <a:r>
              <a:rPr dirty="0" sz="3200">
                <a:solidFill>
                  <a:srgbClr val="2F5897"/>
                </a:solidFill>
                <a:latin typeface="Palatino Linotype"/>
                <a:cs typeface="Palatino Linotype"/>
              </a:rPr>
              <a:t>)</a:t>
            </a:r>
            <a:endParaRPr sz="32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410200"/>
            <a:ext cx="8001000" cy="1295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5410200"/>
            <a:ext cx="8001000" cy="1295400"/>
          </a:xfrm>
          <a:custGeom>
            <a:avLst/>
            <a:gdLst/>
            <a:ahLst/>
            <a:cxnLst/>
            <a:rect l="l" t="t" r="r" b="b"/>
            <a:pathLst>
              <a:path w="8001000" h="1295400">
                <a:moveTo>
                  <a:pt x="0" y="647700"/>
                </a:moveTo>
                <a:lnTo>
                  <a:pt x="11485" y="598247"/>
                </a:lnTo>
                <a:lnTo>
                  <a:pt x="34858" y="561815"/>
                </a:lnTo>
                <a:lnTo>
                  <a:pt x="70492" y="526010"/>
                </a:lnTo>
                <a:lnTo>
                  <a:pt x="100887" y="502516"/>
                </a:lnTo>
                <a:lnTo>
                  <a:pt x="136473" y="479343"/>
                </a:lnTo>
                <a:lnTo>
                  <a:pt x="177145" y="456507"/>
                </a:lnTo>
                <a:lnTo>
                  <a:pt x="222801" y="434025"/>
                </a:lnTo>
                <a:lnTo>
                  <a:pt x="273336" y="411913"/>
                </a:lnTo>
                <a:lnTo>
                  <a:pt x="328648" y="390189"/>
                </a:lnTo>
                <a:lnTo>
                  <a:pt x="388632" y="368870"/>
                </a:lnTo>
                <a:lnTo>
                  <a:pt x="453185" y="347971"/>
                </a:lnTo>
                <a:lnTo>
                  <a:pt x="522204" y="327510"/>
                </a:lnTo>
                <a:lnTo>
                  <a:pt x="595584" y="307504"/>
                </a:lnTo>
                <a:lnTo>
                  <a:pt x="633877" y="297677"/>
                </a:lnTo>
                <a:lnTo>
                  <a:pt x="673222" y="287969"/>
                </a:lnTo>
                <a:lnTo>
                  <a:pt x="713606" y="278384"/>
                </a:lnTo>
                <a:lnTo>
                  <a:pt x="755015" y="268923"/>
                </a:lnTo>
                <a:lnTo>
                  <a:pt x="797437" y="259588"/>
                </a:lnTo>
                <a:lnTo>
                  <a:pt x="840859" y="250381"/>
                </a:lnTo>
                <a:lnTo>
                  <a:pt x="885267" y="241305"/>
                </a:lnTo>
                <a:lnTo>
                  <a:pt x="930650" y="232361"/>
                </a:lnTo>
                <a:lnTo>
                  <a:pt x="976993" y="223552"/>
                </a:lnTo>
                <a:lnTo>
                  <a:pt x="1024285" y="214880"/>
                </a:lnTo>
                <a:lnTo>
                  <a:pt x="1072511" y="206346"/>
                </a:lnTo>
                <a:lnTo>
                  <a:pt x="1121660" y="197954"/>
                </a:lnTo>
                <a:lnTo>
                  <a:pt x="1171717" y="189704"/>
                </a:lnTo>
                <a:lnTo>
                  <a:pt x="1222671" y="181600"/>
                </a:lnTo>
                <a:lnTo>
                  <a:pt x="1274508" y="173642"/>
                </a:lnTo>
                <a:lnTo>
                  <a:pt x="1327216" y="165834"/>
                </a:lnTo>
                <a:lnTo>
                  <a:pt x="1380781" y="158178"/>
                </a:lnTo>
                <a:lnTo>
                  <a:pt x="1435190" y="150674"/>
                </a:lnTo>
                <a:lnTo>
                  <a:pt x="1490431" y="143327"/>
                </a:lnTo>
                <a:lnTo>
                  <a:pt x="1546490" y="136137"/>
                </a:lnTo>
                <a:lnTo>
                  <a:pt x="1603354" y="129107"/>
                </a:lnTo>
                <a:lnTo>
                  <a:pt x="1661012" y="122239"/>
                </a:lnTo>
                <a:lnTo>
                  <a:pt x="1719449" y="115534"/>
                </a:lnTo>
                <a:lnTo>
                  <a:pt x="1778652" y="108996"/>
                </a:lnTo>
                <a:lnTo>
                  <a:pt x="1838610" y="102626"/>
                </a:lnTo>
                <a:lnTo>
                  <a:pt x="1899308" y="96426"/>
                </a:lnTo>
                <a:lnTo>
                  <a:pt x="1960734" y="90399"/>
                </a:lnTo>
                <a:lnTo>
                  <a:pt x="2022875" y="84546"/>
                </a:lnTo>
                <a:lnTo>
                  <a:pt x="2085718" y="78869"/>
                </a:lnTo>
                <a:lnTo>
                  <a:pt x="2149250" y="73371"/>
                </a:lnTo>
                <a:lnTo>
                  <a:pt x="2213458" y="68054"/>
                </a:lnTo>
                <a:lnTo>
                  <a:pt x="2278329" y="62920"/>
                </a:lnTo>
                <a:lnTo>
                  <a:pt x="2343850" y="57971"/>
                </a:lnTo>
                <a:lnTo>
                  <a:pt x="2410009" y="53208"/>
                </a:lnTo>
                <a:lnTo>
                  <a:pt x="2476791" y="48635"/>
                </a:lnTo>
                <a:lnTo>
                  <a:pt x="2544185" y="44253"/>
                </a:lnTo>
                <a:lnTo>
                  <a:pt x="2612178" y="40065"/>
                </a:lnTo>
                <a:lnTo>
                  <a:pt x="2680756" y="36072"/>
                </a:lnTo>
                <a:lnTo>
                  <a:pt x="2749906" y="32276"/>
                </a:lnTo>
                <a:lnTo>
                  <a:pt x="2819616" y="28680"/>
                </a:lnTo>
                <a:lnTo>
                  <a:pt x="2889872" y="25285"/>
                </a:lnTo>
                <a:lnTo>
                  <a:pt x="2960662" y="22095"/>
                </a:lnTo>
                <a:lnTo>
                  <a:pt x="3031973" y="19110"/>
                </a:lnTo>
                <a:lnTo>
                  <a:pt x="3103791" y="16333"/>
                </a:lnTo>
                <a:lnTo>
                  <a:pt x="3176104" y="13767"/>
                </a:lnTo>
                <a:lnTo>
                  <a:pt x="3248899" y="11412"/>
                </a:lnTo>
                <a:lnTo>
                  <a:pt x="3322163" y="9272"/>
                </a:lnTo>
                <a:lnTo>
                  <a:pt x="3395883" y="7348"/>
                </a:lnTo>
                <a:lnTo>
                  <a:pt x="3470045" y="5643"/>
                </a:lnTo>
                <a:lnTo>
                  <a:pt x="3544638" y="4158"/>
                </a:lnTo>
                <a:lnTo>
                  <a:pt x="3619648" y="2896"/>
                </a:lnTo>
                <a:lnTo>
                  <a:pt x="3695062" y="1859"/>
                </a:lnTo>
                <a:lnTo>
                  <a:pt x="3770867" y="1049"/>
                </a:lnTo>
                <a:lnTo>
                  <a:pt x="3847050" y="467"/>
                </a:lnTo>
                <a:lnTo>
                  <a:pt x="3923599" y="117"/>
                </a:lnTo>
                <a:lnTo>
                  <a:pt x="4000500" y="0"/>
                </a:lnTo>
                <a:lnTo>
                  <a:pt x="4077400" y="117"/>
                </a:lnTo>
                <a:lnTo>
                  <a:pt x="4153949" y="467"/>
                </a:lnTo>
                <a:lnTo>
                  <a:pt x="4230132" y="1049"/>
                </a:lnTo>
                <a:lnTo>
                  <a:pt x="4305937" y="1859"/>
                </a:lnTo>
                <a:lnTo>
                  <a:pt x="4381351" y="2896"/>
                </a:lnTo>
                <a:lnTo>
                  <a:pt x="4456361" y="4158"/>
                </a:lnTo>
                <a:lnTo>
                  <a:pt x="4530954" y="5643"/>
                </a:lnTo>
                <a:lnTo>
                  <a:pt x="4605116" y="7348"/>
                </a:lnTo>
                <a:lnTo>
                  <a:pt x="4678836" y="9272"/>
                </a:lnTo>
                <a:lnTo>
                  <a:pt x="4752100" y="11412"/>
                </a:lnTo>
                <a:lnTo>
                  <a:pt x="4824895" y="13767"/>
                </a:lnTo>
                <a:lnTo>
                  <a:pt x="4897208" y="16333"/>
                </a:lnTo>
                <a:lnTo>
                  <a:pt x="4969026" y="19110"/>
                </a:lnTo>
                <a:lnTo>
                  <a:pt x="5040337" y="22095"/>
                </a:lnTo>
                <a:lnTo>
                  <a:pt x="5111127" y="25285"/>
                </a:lnTo>
                <a:lnTo>
                  <a:pt x="5181383" y="28680"/>
                </a:lnTo>
                <a:lnTo>
                  <a:pt x="5251093" y="32276"/>
                </a:lnTo>
                <a:lnTo>
                  <a:pt x="5320243" y="36072"/>
                </a:lnTo>
                <a:lnTo>
                  <a:pt x="5388821" y="40065"/>
                </a:lnTo>
                <a:lnTo>
                  <a:pt x="5456814" y="44253"/>
                </a:lnTo>
                <a:lnTo>
                  <a:pt x="5524208" y="48635"/>
                </a:lnTo>
                <a:lnTo>
                  <a:pt x="5590990" y="53208"/>
                </a:lnTo>
                <a:lnTo>
                  <a:pt x="5657149" y="57971"/>
                </a:lnTo>
                <a:lnTo>
                  <a:pt x="5722670" y="62920"/>
                </a:lnTo>
                <a:lnTo>
                  <a:pt x="5787541" y="68054"/>
                </a:lnTo>
                <a:lnTo>
                  <a:pt x="5851749" y="73371"/>
                </a:lnTo>
                <a:lnTo>
                  <a:pt x="5915281" y="78869"/>
                </a:lnTo>
                <a:lnTo>
                  <a:pt x="5978124" y="84546"/>
                </a:lnTo>
                <a:lnTo>
                  <a:pt x="6040265" y="90399"/>
                </a:lnTo>
                <a:lnTo>
                  <a:pt x="6101691" y="96426"/>
                </a:lnTo>
                <a:lnTo>
                  <a:pt x="6162389" y="102626"/>
                </a:lnTo>
                <a:lnTo>
                  <a:pt x="6222347" y="108996"/>
                </a:lnTo>
                <a:lnTo>
                  <a:pt x="6281550" y="115534"/>
                </a:lnTo>
                <a:lnTo>
                  <a:pt x="6339987" y="122239"/>
                </a:lnTo>
                <a:lnTo>
                  <a:pt x="6397645" y="129107"/>
                </a:lnTo>
                <a:lnTo>
                  <a:pt x="6454509" y="136137"/>
                </a:lnTo>
                <a:lnTo>
                  <a:pt x="6510568" y="143327"/>
                </a:lnTo>
                <a:lnTo>
                  <a:pt x="6565809" y="150674"/>
                </a:lnTo>
                <a:lnTo>
                  <a:pt x="6620218" y="158178"/>
                </a:lnTo>
                <a:lnTo>
                  <a:pt x="6673783" y="165834"/>
                </a:lnTo>
                <a:lnTo>
                  <a:pt x="6726491" y="173642"/>
                </a:lnTo>
                <a:lnTo>
                  <a:pt x="6778328" y="181600"/>
                </a:lnTo>
                <a:lnTo>
                  <a:pt x="6829282" y="189704"/>
                </a:lnTo>
                <a:lnTo>
                  <a:pt x="6879339" y="197954"/>
                </a:lnTo>
                <a:lnTo>
                  <a:pt x="6928488" y="206346"/>
                </a:lnTo>
                <a:lnTo>
                  <a:pt x="6976714" y="214880"/>
                </a:lnTo>
                <a:lnTo>
                  <a:pt x="7024006" y="223552"/>
                </a:lnTo>
                <a:lnTo>
                  <a:pt x="7070349" y="232361"/>
                </a:lnTo>
                <a:lnTo>
                  <a:pt x="7115732" y="241305"/>
                </a:lnTo>
                <a:lnTo>
                  <a:pt x="7160140" y="250381"/>
                </a:lnTo>
                <a:lnTo>
                  <a:pt x="7203562" y="259588"/>
                </a:lnTo>
                <a:lnTo>
                  <a:pt x="7245984" y="268923"/>
                </a:lnTo>
                <a:lnTo>
                  <a:pt x="7287393" y="278384"/>
                </a:lnTo>
                <a:lnTo>
                  <a:pt x="7327777" y="287969"/>
                </a:lnTo>
                <a:lnTo>
                  <a:pt x="7367122" y="297677"/>
                </a:lnTo>
                <a:lnTo>
                  <a:pt x="7405415" y="307504"/>
                </a:lnTo>
                <a:lnTo>
                  <a:pt x="7442644" y="317449"/>
                </a:lnTo>
                <a:lnTo>
                  <a:pt x="7513856" y="337685"/>
                </a:lnTo>
                <a:lnTo>
                  <a:pt x="7580655" y="358367"/>
                </a:lnTo>
                <a:lnTo>
                  <a:pt x="7642936" y="379478"/>
                </a:lnTo>
                <a:lnTo>
                  <a:pt x="7700597" y="401002"/>
                </a:lnTo>
                <a:lnTo>
                  <a:pt x="7753534" y="422921"/>
                </a:lnTo>
                <a:lnTo>
                  <a:pt x="7801642" y="445220"/>
                </a:lnTo>
                <a:lnTo>
                  <a:pt x="7844819" y="467882"/>
                </a:lnTo>
                <a:lnTo>
                  <a:pt x="7882961" y="490889"/>
                </a:lnTo>
                <a:lnTo>
                  <a:pt x="7915965" y="514224"/>
                </a:lnTo>
                <a:lnTo>
                  <a:pt x="7955608" y="549808"/>
                </a:lnTo>
                <a:lnTo>
                  <a:pt x="7983107" y="586037"/>
                </a:lnTo>
                <a:lnTo>
                  <a:pt x="7998111" y="622855"/>
                </a:lnTo>
                <a:lnTo>
                  <a:pt x="8001000" y="647700"/>
                </a:lnTo>
                <a:lnTo>
                  <a:pt x="8000275" y="660150"/>
                </a:lnTo>
                <a:lnTo>
                  <a:pt x="7989514" y="697152"/>
                </a:lnTo>
                <a:lnTo>
                  <a:pt x="7966141" y="733584"/>
                </a:lnTo>
                <a:lnTo>
                  <a:pt x="7930507" y="769389"/>
                </a:lnTo>
                <a:lnTo>
                  <a:pt x="7900112" y="792883"/>
                </a:lnTo>
                <a:lnTo>
                  <a:pt x="7864526" y="816056"/>
                </a:lnTo>
                <a:lnTo>
                  <a:pt x="7823854" y="838892"/>
                </a:lnTo>
                <a:lnTo>
                  <a:pt x="7778198" y="861374"/>
                </a:lnTo>
                <a:lnTo>
                  <a:pt x="7727663" y="883486"/>
                </a:lnTo>
                <a:lnTo>
                  <a:pt x="7672351" y="905210"/>
                </a:lnTo>
                <a:lnTo>
                  <a:pt x="7612367" y="926529"/>
                </a:lnTo>
                <a:lnTo>
                  <a:pt x="7547814" y="947428"/>
                </a:lnTo>
                <a:lnTo>
                  <a:pt x="7478795" y="967889"/>
                </a:lnTo>
                <a:lnTo>
                  <a:pt x="7405415" y="987895"/>
                </a:lnTo>
                <a:lnTo>
                  <a:pt x="7367122" y="997722"/>
                </a:lnTo>
                <a:lnTo>
                  <a:pt x="7327777" y="1007430"/>
                </a:lnTo>
                <a:lnTo>
                  <a:pt x="7287393" y="1017015"/>
                </a:lnTo>
                <a:lnTo>
                  <a:pt x="7245984" y="1026476"/>
                </a:lnTo>
                <a:lnTo>
                  <a:pt x="7203562" y="1035811"/>
                </a:lnTo>
                <a:lnTo>
                  <a:pt x="7160140" y="1045018"/>
                </a:lnTo>
                <a:lnTo>
                  <a:pt x="7115732" y="1054094"/>
                </a:lnTo>
                <a:lnTo>
                  <a:pt x="7070349" y="1063038"/>
                </a:lnTo>
                <a:lnTo>
                  <a:pt x="7024006" y="1071847"/>
                </a:lnTo>
                <a:lnTo>
                  <a:pt x="6976714" y="1080519"/>
                </a:lnTo>
                <a:lnTo>
                  <a:pt x="6928488" y="1089053"/>
                </a:lnTo>
                <a:lnTo>
                  <a:pt x="6879339" y="1097445"/>
                </a:lnTo>
                <a:lnTo>
                  <a:pt x="6829282" y="1105695"/>
                </a:lnTo>
                <a:lnTo>
                  <a:pt x="6778328" y="1113799"/>
                </a:lnTo>
                <a:lnTo>
                  <a:pt x="6726491" y="1121757"/>
                </a:lnTo>
                <a:lnTo>
                  <a:pt x="6673783" y="1129565"/>
                </a:lnTo>
                <a:lnTo>
                  <a:pt x="6620218" y="1137221"/>
                </a:lnTo>
                <a:lnTo>
                  <a:pt x="6565809" y="1144725"/>
                </a:lnTo>
                <a:lnTo>
                  <a:pt x="6510568" y="1152072"/>
                </a:lnTo>
                <a:lnTo>
                  <a:pt x="6454509" y="1159262"/>
                </a:lnTo>
                <a:lnTo>
                  <a:pt x="6397645" y="1166292"/>
                </a:lnTo>
                <a:lnTo>
                  <a:pt x="6339987" y="1173160"/>
                </a:lnTo>
                <a:lnTo>
                  <a:pt x="6281550" y="1179865"/>
                </a:lnTo>
                <a:lnTo>
                  <a:pt x="6222347" y="1186403"/>
                </a:lnTo>
                <a:lnTo>
                  <a:pt x="6162389" y="1192773"/>
                </a:lnTo>
                <a:lnTo>
                  <a:pt x="6101691" y="1198973"/>
                </a:lnTo>
                <a:lnTo>
                  <a:pt x="6040265" y="1205000"/>
                </a:lnTo>
                <a:lnTo>
                  <a:pt x="5978124" y="1210853"/>
                </a:lnTo>
                <a:lnTo>
                  <a:pt x="5915281" y="1216530"/>
                </a:lnTo>
                <a:lnTo>
                  <a:pt x="5851749" y="1222028"/>
                </a:lnTo>
                <a:lnTo>
                  <a:pt x="5787541" y="1227345"/>
                </a:lnTo>
                <a:lnTo>
                  <a:pt x="5722670" y="1232479"/>
                </a:lnTo>
                <a:lnTo>
                  <a:pt x="5657149" y="1237428"/>
                </a:lnTo>
                <a:lnTo>
                  <a:pt x="5590990" y="1242191"/>
                </a:lnTo>
                <a:lnTo>
                  <a:pt x="5524208" y="1246764"/>
                </a:lnTo>
                <a:lnTo>
                  <a:pt x="5456814" y="1251146"/>
                </a:lnTo>
                <a:lnTo>
                  <a:pt x="5388821" y="1255334"/>
                </a:lnTo>
                <a:lnTo>
                  <a:pt x="5320243" y="1259327"/>
                </a:lnTo>
                <a:lnTo>
                  <a:pt x="5251093" y="1263123"/>
                </a:lnTo>
                <a:lnTo>
                  <a:pt x="5181383" y="1266719"/>
                </a:lnTo>
                <a:lnTo>
                  <a:pt x="5111127" y="1270114"/>
                </a:lnTo>
                <a:lnTo>
                  <a:pt x="5040337" y="1273304"/>
                </a:lnTo>
                <a:lnTo>
                  <a:pt x="4969026" y="1276289"/>
                </a:lnTo>
                <a:lnTo>
                  <a:pt x="4897208" y="1279066"/>
                </a:lnTo>
                <a:lnTo>
                  <a:pt x="4824895" y="1281632"/>
                </a:lnTo>
                <a:lnTo>
                  <a:pt x="4752100" y="1283987"/>
                </a:lnTo>
                <a:lnTo>
                  <a:pt x="4678836" y="1286127"/>
                </a:lnTo>
                <a:lnTo>
                  <a:pt x="4605116" y="1288051"/>
                </a:lnTo>
                <a:lnTo>
                  <a:pt x="4530954" y="1289756"/>
                </a:lnTo>
                <a:lnTo>
                  <a:pt x="4456361" y="1291241"/>
                </a:lnTo>
                <a:lnTo>
                  <a:pt x="4381351" y="1292503"/>
                </a:lnTo>
                <a:lnTo>
                  <a:pt x="4305937" y="1293540"/>
                </a:lnTo>
                <a:lnTo>
                  <a:pt x="4230132" y="1294350"/>
                </a:lnTo>
                <a:lnTo>
                  <a:pt x="4153949" y="1294932"/>
                </a:lnTo>
                <a:lnTo>
                  <a:pt x="4077400" y="1295282"/>
                </a:lnTo>
                <a:lnTo>
                  <a:pt x="4000500" y="1295400"/>
                </a:lnTo>
                <a:lnTo>
                  <a:pt x="3923599" y="1295282"/>
                </a:lnTo>
                <a:lnTo>
                  <a:pt x="3847050" y="1294932"/>
                </a:lnTo>
                <a:lnTo>
                  <a:pt x="3770867" y="1294350"/>
                </a:lnTo>
                <a:lnTo>
                  <a:pt x="3695062" y="1293540"/>
                </a:lnTo>
                <a:lnTo>
                  <a:pt x="3619648" y="1292503"/>
                </a:lnTo>
                <a:lnTo>
                  <a:pt x="3544638" y="1291241"/>
                </a:lnTo>
                <a:lnTo>
                  <a:pt x="3470045" y="1289756"/>
                </a:lnTo>
                <a:lnTo>
                  <a:pt x="3395883" y="1288051"/>
                </a:lnTo>
                <a:lnTo>
                  <a:pt x="3322163" y="1286127"/>
                </a:lnTo>
                <a:lnTo>
                  <a:pt x="3248899" y="1283987"/>
                </a:lnTo>
                <a:lnTo>
                  <a:pt x="3176104" y="1281632"/>
                </a:lnTo>
                <a:lnTo>
                  <a:pt x="3103791" y="1279066"/>
                </a:lnTo>
                <a:lnTo>
                  <a:pt x="3031973" y="1276289"/>
                </a:lnTo>
                <a:lnTo>
                  <a:pt x="2960662" y="1273304"/>
                </a:lnTo>
                <a:lnTo>
                  <a:pt x="2889872" y="1270114"/>
                </a:lnTo>
                <a:lnTo>
                  <a:pt x="2819616" y="1266719"/>
                </a:lnTo>
                <a:lnTo>
                  <a:pt x="2749906" y="1263123"/>
                </a:lnTo>
                <a:lnTo>
                  <a:pt x="2680756" y="1259327"/>
                </a:lnTo>
                <a:lnTo>
                  <a:pt x="2612178" y="1255334"/>
                </a:lnTo>
                <a:lnTo>
                  <a:pt x="2544185" y="1251146"/>
                </a:lnTo>
                <a:lnTo>
                  <a:pt x="2476791" y="1246764"/>
                </a:lnTo>
                <a:lnTo>
                  <a:pt x="2410009" y="1242191"/>
                </a:lnTo>
                <a:lnTo>
                  <a:pt x="2343850" y="1237428"/>
                </a:lnTo>
                <a:lnTo>
                  <a:pt x="2278329" y="1232479"/>
                </a:lnTo>
                <a:lnTo>
                  <a:pt x="2213458" y="1227345"/>
                </a:lnTo>
                <a:lnTo>
                  <a:pt x="2149250" y="1222028"/>
                </a:lnTo>
                <a:lnTo>
                  <a:pt x="2085718" y="1216530"/>
                </a:lnTo>
                <a:lnTo>
                  <a:pt x="2022875" y="1210853"/>
                </a:lnTo>
                <a:lnTo>
                  <a:pt x="1960734" y="1205000"/>
                </a:lnTo>
                <a:lnTo>
                  <a:pt x="1899308" y="1198973"/>
                </a:lnTo>
                <a:lnTo>
                  <a:pt x="1838610" y="1192773"/>
                </a:lnTo>
                <a:lnTo>
                  <a:pt x="1778652" y="1186403"/>
                </a:lnTo>
                <a:lnTo>
                  <a:pt x="1719449" y="1179865"/>
                </a:lnTo>
                <a:lnTo>
                  <a:pt x="1661012" y="1173160"/>
                </a:lnTo>
                <a:lnTo>
                  <a:pt x="1603354" y="1166292"/>
                </a:lnTo>
                <a:lnTo>
                  <a:pt x="1546490" y="1159262"/>
                </a:lnTo>
                <a:lnTo>
                  <a:pt x="1490431" y="1152072"/>
                </a:lnTo>
                <a:lnTo>
                  <a:pt x="1435190" y="1144725"/>
                </a:lnTo>
                <a:lnTo>
                  <a:pt x="1380781" y="1137221"/>
                </a:lnTo>
                <a:lnTo>
                  <a:pt x="1327216" y="1129565"/>
                </a:lnTo>
                <a:lnTo>
                  <a:pt x="1274508" y="1121757"/>
                </a:lnTo>
                <a:lnTo>
                  <a:pt x="1222671" y="1113799"/>
                </a:lnTo>
                <a:lnTo>
                  <a:pt x="1171717" y="1105695"/>
                </a:lnTo>
                <a:lnTo>
                  <a:pt x="1121660" y="1097445"/>
                </a:lnTo>
                <a:lnTo>
                  <a:pt x="1072511" y="1089053"/>
                </a:lnTo>
                <a:lnTo>
                  <a:pt x="1024285" y="1080519"/>
                </a:lnTo>
                <a:lnTo>
                  <a:pt x="976993" y="1071847"/>
                </a:lnTo>
                <a:lnTo>
                  <a:pt x="930650" y="1063038"/>
                </a:lnTo>
                <a:lnTo>
                  <a:pt x="885267" y="1054094"/>
                </a:lnTo>
                <a:lnTo>
                  <a:pt x="840859" y="1045018"/>
                </a:lnTo>
                <a:lnTo>
                  <a:pt x="797437" y="1035811"/>
                </a:lnTo>
                <a:lnTo>
                  <a:pt x="755015" y="1026476"/>
                </a:lnTo>
                <a:lnTo>
                  <a:pt x="713606" y="1017015"/>
                </a:lnTo>
                <a:lnTo>
                  <a:pt x="673222" y="1007430"/>
                </a:lnTo>
                <a:lnTo>
                  <a:pt x="633877" y="997722"/>
                </a:lnTo>
                <a:lnTo>
                  <a:pt x="595584" y="987895"/>
                </a:lnTo>
                <a:lnTo>
                  <a:pt x="558355" y="977950"/>
                </a:lnTo>
                <a:lnTo>
                  <a:pt x="487143" y="957714"/>
                </a:lnTo>
                <a:lnTo>
                  <a:pt x="420344" y="937032"/>
                </a:lnTo>
                <a:lnTo>
                  <a:pt x="358063" y="915921"/>
                </a:lnTo>
                <a:lnTo>
                  <a:pt x="300402" y="894397"/>
                </a:lnTo>
                <a:lnTo>
                  <a:pt x="247465" y="872478"/>
                </a:lnTo>
                <a:lnTo>
                  <a:pt x="199357" y="850179"/>
                </a:lnTo>
                <a:lnTo>
                  <a:pt x="156180" y="827517"/>
                </a:lnTo>
                <a:lnTo>
                  <a:pt x="118038" y="804510"/>
                </a:lnTo>
                <a:lnTo>
                  <a:pt x="85034" y="781175"/>
                </a:lnTo>
                <a:lnTo>
                  <a:pt x="45391" y="745591"/>
                </a:lnTo>
                <a:lnTo>
                  <a:pt x="17892" y="709362"/>
                </a:lnTo>
                <a:lnTo>
                  <a:pt x="2888" y="672544"/>
                </a:lnTo>
                <a:lnTo>
                  <a:pt x="0" y="647700"/>
                </a:lnTo>
                <a:close/>
              </a:path>
            </a:pathLst>
          </a:custGeom>
          <a:ln w="9144">
            <a:solidFill>
              <a:srgbClr val="33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41140" y="1770379"/>
            <a:ext cx="321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Palatino Linotype"/>
                <a:cs typeface="Palatino Linotype"/>
              </a:rPr>
              <a:t>c</a:t>
            </a:r>
            <a:r>
              <a:rPr dirty="0" sz="1800" spc="-10" i="1">
                <a:latin typeface="Palatino Linotype"/>
                <a:cs typeface="Palatino Linotype"/>
              </a:rPr>
              <a:t>n</a:t>
            </a:r>
            <a:r>
              <a:rPr dirty="0" baseline="25462" sz="1800">
                <a:latin typeface="Palatino Linotype"/>
                <a:cs typeface="Palatino Linotype"/>
              </a:rPr>
              <a:t>2</a:t>
            </a:r>
            <a:endParaRPr baseline="25462" sz="18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87900" y="1778000"/>
            <a:ext cx="3162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8965" algn="l"/>
              </a:tabLst>
            </a:pPr>
            <a:r>
              <a:rPr dirty="0" sz="1200">
                <a:latin typeface="Palatino Linotype"/>
                <a:cs typeface="Palatino Linotype"/>
              </a:rPr>
              <a:t> 	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8200" y="54864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71600" y="54864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28800" y="548640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3063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62200" y="548640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3063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71800" y="548640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3063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29000" y="548640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3063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38600" y="548640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3063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95800" y="548640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3063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29200" y="548640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3063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38800" y="548640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3063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77000" y="548640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3063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934200" y="548640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3063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391400" y="548640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3063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571240" y="4080065"/>
            <a:ext cx="8197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Palatino Linotype"/>
                <a:cs typeface="Palatino Linotype"/>
              </a:rPr>
              <a:t>c</a:t>
            </a:r>
            <a:r>
              <a:rPr dirty="0" sz="1400">
                <a:latin typeface="Palatino Linotype"/>
                <a:cs typeface="Palatino Linotype"/>
              </a:rPr>
              <a:t>((1/16)</a:t>
            </a:r>
            <a:r>
              <a:rPr dirty="0" sz="1400" i="1">
                <a:latin typeface="Palatino Linotype"/>
                <a:cs typeface="Palatino Linotype"/>
              </a:rPr>
              <a:t>n</a:t>
            </a:r>
            <a:r>
              <a:rPr dirty="0" sz="1400">
                <a:latin typeface="Palatino Linotype"/>
                <a:cs typeface="Palatino Linotype"/>
              </a:rPr>
              <a:t>)</a:t>
            </a:r>
            <a:r>
              <a:rPr dirty="0" baseline="24691" sz="1350">
                <a:latin typeface="Palatino Linotype"/>
                <a:cs typeface="Palatino Linotype"/>
              </a:rPr>
              <a:t>2</a:t>
            </a:r>
            <a:endParaRPr baseline="24691" sz="135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2000" y="43434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7620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90600" y="434340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43000" y="43434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0"/>
                </a:moveTo>
                <a:lnTo>
                  <a:pt x="762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858000" y="43434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7620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86600" y="434340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39000" y="43434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0"/>
                </a:moveTo>
                <a:lnTo>
                  <a:pt x="762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059939" y="4437379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Palatino Linotype"/>
                <a:cs typeface="Palatino Linotype"/>
              </a:rPr>
              <a:t>……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33800" y="43434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7620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62400" y="434340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14800" y="43434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0"/>
                </a:moveTo>
                <a:lnTo>
                  <a:pt x="762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107940" y="4437379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Palatino Linotype"/>
                <a:cs typeface="Palatino Linotype"/>
              </a:rPr>
              <a:t>……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45666" y="2727680"/>
            <a:ext cx="7283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Palatino Linotype"/>
                <a:cs typeface="Palatino Linotype"/>
              </a:rPr>
              <a:t>c</a:t>
            </a:r>
            <a:r>
              <a:rPr dirty="0" sz="1800" spc="-5">
                <a:latin typeface="Palatino Linotype"/>
                <a:cs typeface="Palatino Linotype"/>
              </a:rPr>
              <a:t>(</a:t>
            </a:r>
            <a:r>
              <a:rPr dirty="0" sz="1800" spc="-5">
                <a:latin typeface="Trebuchet MS"/>
                <a:cs typeface="Trebuchet MS"/>
              </a:rPr>
              <a:t>¼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)</a:t>
            </a:r>
            <a:r>
              <a:rPr dirty="0" baseline="25462" sz="1800" spc="-7">
                <a:latin typeface="Palatino Linotype"/>
                <a:cs typeface="Palatino Linotype"/>
              </a:rPr>
              <a:t>2</a:t>
            </a:r>
            <a:endParaRPr baseline="25462" sz="1800">
              <a:latin typeface="Palatino Linotype"/>
              <a:cs typeface="Palatino Linotyp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60140" y="2681604"/>
            <a:ext cx="716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Palatino Linotype"/>
                <a:cs typeface="Palatino Linotype"/>
              </a:rPr>
              <a:t>c</a:t>
            </a:r>
            <a:r>
              <a:rPr dirty="0" sz="1800">
                <a:latin typeface="Palatino Linotype"/>
                <a:cs typeface="Palatino Linotype"/>
              </a:rPr>
              <a:t>(¼</a:t>
            </a:r>
            <a:r>
              <a:rPr dirty="0" sz="1800" spc="-75">
                <a:latin typeface="Palatino Linotype"/>
                <a:cs typeface="Palatino Linotype"/>
              </a:rPr>
              <a:t> 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)</a:t>
            </a:r>
            <a:r>
              <a:rPr dirty="0" baseline="25462" sz="1800" spc="-7">
                <a:latin typeface="Palatino Linotype"/>
                <a:cs typeface="Palatino Linotype"/>
              </a:rPr>
              <a:t>2</a:t>
            </a:r>
            <a:endParaRPr baseline="25462" sz="1800">
              <a:latin typeface="Palatino Linotype"/>
              <a:cs typeface="Palatino Linotyp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76277" y="2726054"/>
            <a:ext cx="716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Palatino Linotype"/>
                <a:cs typeface="Palatino Linotype"/>
              </a:rPr>
              <a:t>c</a:t>
            </a:r>
            <a:r>
              <a:rPr dirty="0" sz="1800">
                <a:latin typeface="Palatino Linotype"/>
                <a:cs typeface="Palatino Linotype"/>
              </a:rPr>
              <a:t>(¼</a:t>
            </a:r>
            <a:r>
              <a:rPr dirty="0" sz="1800" spc="-75">
                <a:latin typeface="Palatino Linotype"/>
                <a:cs typeface="Palatino Linotype"/>
              </a:rPr>
              <a:t> 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)</a:t>
            </a:r>
            <a:r>
              <a:rPr dirty="0" baseline="25462" sz="1800" spc="-7">
                <a:latin typeface="Palatino Linotype"/>
                <a:cs typeface="Palatino Linotype"/>
              </a:rPr>
              <a:t>2</a:t>
            </a:r>
            <a:endParaRPr baseline="25462" sz="1800">
              <a:latin typeface="Palatino Linotype"/>
              <a:cs typeface="Palatino Linotype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09800" y="2057400"/>
            <a:ext cx="1828800" cy="685800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18288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6616700" y="2733675"/>
            <a:ext cx="1257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3965" algn="l"/>
              </a:tabLst>
            </a:pPr>
            <a:r>
              <a:rPr dirty="0" u="dash" sz="1200">
                <a:uFill>
                  <a:solidFill>
                    <a:srgbClr val="808000"/>
                  </a:solidFill>
                </a:uFill>
                <a:latin typeface="Palatino Linotype"/>
                <a:cs typeface="Palatino Linotype"/>
              </a:rPr>
              <a:t> 	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38600" y="20574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1524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43400" y="2057400"/>
            <a:ext cx="1600200" cy="762000"/>
          </a:xfrm>
          <a:custGeom>
            <a:avLst/>
            <a:gdLst/>
            <a:ahLst/>
            <a:cxnLst/>
            <a:rect l="l" t="t" r="r" b="b"/>
            <a:pathLst>
              <a:path w="1600200" h="762000">
                <a:moveTo>
                  <a:pt x="0" y="0"/>
                </a:moveTo>
                <a:lnTo>
                  <a:pt x="160020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66800" y="3048000"/>
            <a:ext cx="609600" cy="914400"/>
          </a:xfrm>
          <a:custGeom>
            <a:avLst/>
            <a:gdLst/>
            <a:ahLst/>
            <a:cxnLst/>
            <a:rect l="l" t="t" r="r" b="b"/>
            <a:pathLst>
              <a:path w="609600" h="914400">
                <a:moveTo>
                  <a:pt x="6096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52600" y="3048000"/>
            <a:ext cx="76200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762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981200" y="3048000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0" y="0"/>
                </a:moveTo>
                <a:lnTo>
                  <a:pt x="53340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276600" y="3048000"/>
            <a:ext cx="609600" cy="914400"/>
          </a:xfrm>
          <a:custGeom>
            <a:avLst/>
            <a:gdLst/>
            <a:ahLst/>
            <a:cxnLst/>
            <a:rect l="l" t="t" r="r" b="b"/>
            <a:pathLst>
              <a:path w="609600" h="914400">
                <a:moveTo>
                  <a:pt x="6096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62400" y="3048000"/>
            <a:ext cx="76200" cy="990600"/>
          </a:xfrm>
          <a:custGeom>
            <a:avLst/>
            <a:gdLst/>
            <a:ahLst/>
            <a:cxnLst/>
            <a:rect l="l" t="t" r="r" b="b"/>
            <a:pathLst>
              <a:path w="76200" h="990600">
                <a:moveTo>
                  <a:pt x="76200" y="0"/>
                </a:moveTo>
                <a:lnTo>
                  <a:pt x="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191000" y="3048000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0" y="0"/>
                </a:moveTo>
                <a:lnTo>
                  <a:pt x="53340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486400" y="3048000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533400" y="0"/>
                </a:moveTo>
                <a:lnTo>
                  <a:pt x="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172200" y="3048000"/>
            <a:ext cx="76200" cy="990600"/>
          </a:xfrm>
          <a:custGeom>
            <a:avLst/>
            <a:gdLst/>
            <a:ahLst/>
            <a:cxnLst/>
            <a:rect l="l" t="t" r="r" b="b"/>
            <a:pathLst>
              <a:path w="76200" h="990600">
                <a:moveTo>
                  <a:pt x="0" y="0"/>
                </a:moveTo>
                <a:lnTo>
                  <a:pt x="7620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324600" y="3048000"/>
            <a:ext cx="762000" cy="990600"/>
          </a:xfrm>
          <a:custGeom>
            <a:avLst/>
            <a:gdLst/>
            <a:ahLst/>
            <a:cxnLst/>
            <a:rect l="l" t="t" r="r" b="b"/>
            <a:pathLst>
              <a:path w="762000" h="990600">
                <a:moveTo>
                  <a:pt x="0" y="0"/>
                </a:moveTo>
                <a:lnTo>
                  <a:pt x="76200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78739" y="3522979"/>
            <a:ext cx="558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Palatino Linotype"/>
                <a:cs typeface="Palatino Linotype"/>
              </a:rPr>
              <a:t>l</a:t>
            </a:r>
            <a:r>
              <a:rPr dirty="0" sz="1800" spc="-10" b="1">
                <a:solidFill>
                  <a:srgbClr val="FF0000"/>
                </a:solidFill>
                <a:latin typeface="Palatino Linotype"/>
                <a:cs typeface="Palatino Linotype"/>
              </a:rPr>
              <a:t>o</a:t>
            </a:r>
            <a:r>
              <a:rPr dirty="0" sz="1800" spc="-5" b="1">
                <a:solidFill>
                  <a:srgbClr val="FF0000"/>
                </a:solidFill>
                <a:latin typeface="Palatino Linotype"/>
                <a:cs typeface="Palatino Linotype"/>
              </a:rPr>
              <a:t>g</a:t>
            </a:r>
            <a:r>
              <a:rPr dirty="0" baseline="-20833" sz="1800" b="1">
                <a:solidFill>
                  <a:srgbClr val="FF0000"/>
                </a:solidFill>
                <a:latin typeface="Palatino Linotype"/>
                <a:cs typeface="Palatino Linotype"/>
              </a:rPr>
              <a:t>4</a:t>
            </a:r>
            <a:r>
              <a:rPr dirty="0" sz="1800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04800" y="1981200"/>
            <a:ext cx="0" cy="1524000"/>
          </a:xfrm>
          <a:custGeom>
            <a:avLst/>
            <a:gdLst/>
            <a:ahLst/>
            <a:cxnLst/>
            <a:rect l="l" t="t" r="r" b="b"/>
            <a:pathLst>
              <a:path w="0" h="1524000">
                <a:moveTo>
                  <a:pt x="0" y="152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41305" y="1905000"/>
            <a:ext cx="12700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04800" y="3886200"/>
            <a:ext cx="0" cy="1981200"/>
          </a:xfrm>
          <a:custGeom>
            <a:avLst/>
            <a:gdLst/>
            <a:ahLst/>
            <a:cxnLst/>
            <a:rect l="l" t="t" r="r" b="b"/>
            <a:pathLst>
              <a:path w="0" h="1981200">
                <a:moveTo>
                  <a:pt x="0" y="0"/>
                </a:moveTo>
                <a:lnTo>
                  <a:pt x="0" y="1981200"/>
                </a:lnTo>
              </a:path>
            </a:pathLst>
          </a:custGeom>
          <a:ln w="1270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41305" y="5816600"/>
            <a:ext cx="1270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8155940" y="1770379"/>
            <a:ext cx="330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 i="1">
                <a:latin typeface="Palatino Linotype"/>
                <a:cs typeface="Palatino Linotype"/>
              </a:rPr>
              <a:t>c</a:t>
            </a:r>
            <a:r>
              <a:rPr dirty="0" sz="1800" spc="-10" b="1" i="1">
                <a:latin typeface="Palatino Linotype"/>
                <a:cs typeface="Palatino Linotype"/>
              </a:rPr>
              <a:t>n</a:t>
            </a:r>
            <a:r>
              <a:rPr dirty="0" baseline="25462" sz="1800" b="1">
                <a:latin typeface="Palatino Linotype"/>
                <a:cs typeface="Palatino Linotype"/>
              </a:rPr>
              <a:t>2</a:t>
            </a:r>
            <a:endParaRPr baseline="25462" sz="1800">
              <a:latin typeface="Palatino Linotype"/>
              <a:cs typeface="Palatino Linotype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19478" y="2524947"/>
            <a:ext cx="643255" cy="60833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465"/>
              </a:spcBef>
            </a:pPr>
            <a:r>
              <a:rPr dirty="0" u="sng" sz="1600" spc="11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1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dirty="0" sz="1600" spc="275">
                <a:latin typeface="Times New Roman"/>
                <a:cs typeface="Times New Roman"/>
              </a:rPr>
              <a:t> </a:t>
            </a:r>
            <a:r>
              <a:rPr dirty="0" baseline="-34722" sz="2400" spc="262" i="1">
                <a:latin typeface="Times New Roman"/>
                <a:cs typeface="Times New Roman"/>
              </a:rPr>
              <a:t>cn</a:t>
            </a:r>
            <a:r>
              <a:rPr dirty="0" baseline="-17543" sz="1425" spc="262">
                <a:latin typeface="Times New Roman"/>
                <a:cs typeface="Times New Roman"/>
              </a:rPr>
              <a:t>2</a:t>
            </a:r>
            <a:endParaRPr baseline="-17543" sz="14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600" spc="180">
                <a:latin typeface="Times New Roman"/>
                <a:cs typeface="Times New Roman"/>
              </a:rPr>
              <a:t>16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146258" y="4215715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5" h="0">
                <a:moveTo>
                  <a:pt x="0" y="0"/>
                </a:moveTo>
                <a:lnTo>
                  <a:pt x="227409" y="0"/>
                </a:lnTo>
              </a:path>
            </a:pathLst>
          </a:custGeom>
          <a:ln w="8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8484198" y="3893065"/>
            <a:ext cx="92075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75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15692" y="4071209"/>
            <a:ext cx="48387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95">
                <a:latin typeface="Symbol"/>
                <a:cs typeface="Symbol"/>
              </a:rPr>
              <a:t></a:t>
            </a:r>
            <a:r>
              <a:rPr dirty="0" sz="1550" spc="-260">
                <a:latin typeface="Times New Roman"/>
                <a:cs typeface="Times New Roman"/>
              </a:rPr>
              <a:t> </a:t>
            </a:r>
            <a:r>
              <a:rPr dirty="0" baseline="-39426" sz="2325" spc="187">
                <a:latin typeface="Times New Roman"/>
                <a:cs typeface="Times New Roman"/>
              </a:rPr>
              <a:t>16</a:t>
            </a:r>
            <a:r>
              <a:rPr dirty="0" baseline="-39426" sz="2325" spc="-262">
                <a:latin typeface="Times New Roman"/>
                <a:cs typeface="Times New Roman"/>
              </a:rPr>
              <a:t> </a:t>
            </a:r>
            <a:r>
              <a:rPr dirty="0" sz="1550" spc="95">
                <a:latin typeface="Symbol"/>
                <a:cs typeface="Symbol"/>
              </a:rPr>
              <a:t>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015693" y="4232878"/>
            <a:ext cx="48387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2905" algn="l"/>
              </a:tabLst>
            </a:pPr>
            <a:r>
              <a:rPr dirty="0" sz="1550" spc="95">
                <a:latin typeface="Symbol"/>
                <a:cs typeface="Symbol"/>
              </a:rPr>
              <a:t></a:t>
            </a:r>
            <a:r>
              <a:rPr dirty="0" sz="1550" spc="95">
                <a:latin typeface="Times New Roman"/>
                <a:cs typeface="Times New Roman"/>
              </a:rPr>
              <a:t>	</a:t>
            </a:r>
            <a:r>
              <a:rPr dirty="0" sz="1550" spc="95">
                <a:latin typeface="Symbol"/>
                <a:cs typeface="Symbol"/>
              </a:rPr>
              <a:t>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015693" y="4054733"/>
            <a:ext cx="88011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30465" sz="2325" spc="142">
                <a:latin typeface="Symbol"/>
                <a:cs typeface="Symbol"/>
              </a:rPr>
              <a:t></a:t>
            </a:r>
            <a:r>
              <a:rPr dirty="0" baseline="30465" sz="2325" spc="142">
                <a:latin typeface="Times New Roman"/>
                <a:cs typeface="Times New Roman"/>
              </a:rPr>
              <a:t> </a:t>
            </a:r>
            <a:r>
              <a:rPr dirty="0" baseline="35842" sz="2325" spc="187">
                <a:latin typeface="Times New Roman"/>
                <a:cs typeface="Times New Roman"/>
              </a:rPr>
              <a:t>3 </a:t>
            </a:r>
            <a:r>
              <a:rPr dirty="0" baseline="30465" sz="2325" spc="142">
                <a:latin typeface="Symbol"/>
                <a:cs typeface="Symbol"/>
              </a:rPr>
              <a:t></a:t>
            </a:r>
            <a:r>
              <a:rPr dirty="0" baseline="30465" sz="2325" spc="247">
                <a:latin typeface="Times New Roman"/>
                <a:cs typeface="Times New Roman"/>
              </a:rPr>
              <a:t> </a:t>
            </a:r>
            <a:r>
              <a:rPr dirty="0" sz="1550" spc="130" i="1">
                <a:latin typeface="Times New Roman"/>
                <a:cs typeface="Times New Roman"/>
              </a:rPr>
              <a:t>cn</a:t>
            </a:r>
            <a:r>
              <a:rPr dirty="0" baseline="43209" sz="1350" spc="195">
                <a:latin typeface="Times New Roman"/>
                <a:cs typeface="Times New Roman"/>
              </a:rPr>
              <a:t>2</a:t>
            </a:r>
            <a:endParaRPr baseline="43209" sz="13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183368" y="4803140"/>
            <a:ext cx="25781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z="1800" b="1">
                <a:latin typeface="Palatino Linotype"/>
                <a:cs typeface="Palatino Linotype"/>
              </a:rPr>
              <a:t>…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104704" y="5286755"/>
            <a:ext cx="1040130" cy="687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25157" sz="3975" spc="-307">
                <a:latin typeface="Symbol"/>
                <a:cs typeface="Symbol"/>
              </a:rPr>
              <a:t></a:t>
            </a:r>
            <a:r>
              <a:rPr dirty="0" baseline="-15325" sz="6525" spc="-1252">
                <a:latin typeface="Symbol"/>
                <a:cs typeface="Symbol"/>
              </a:rPr>
              <a:t></a:t>
            </a:r>
            <a:r>
              <a:rPr dirty="0" baseline="-25157" sz="3975" spc="-82" i="1">
                <a:latin typeface="Times New Roman"/>
                <a:cs typeface="Times New Roman"/>
              </a:rPr>
              <a:t>n</a:t>
            </a:r>
            <a:r>
              <a:rPr dirty="0" sz="1550" spc="-60">
                <a:latin typeface="Times New Roman"/>
                <a:cs typeface="Times New Roman"/>
              </a:rPr>
              <a:t>l</a:t>
            </a:r>
            <a:r>
              <a:rPr dirty="0" sz="1550" spc="-95">
                <a:latin typeface="Times New Roman"/>
                <a:cs typeface="Times New Roman"/>
              </a:rPr>
              <a:t>o</a:t>
            </a:r>
            <a:r>
              <a:rPr dirty="0" sz="1550" spc="-5">
                <a:latin typeface="Times New Roman"/>
                <a:cs typeface="Times New Roman"/>
              </a:rPr>
              <a:t>g</a:t>
            </a:r>
            <a:r>
              <a:rPr dirty="0" baseline="-20202" sz="1650" spc="-97">
                <a:latin typeface="Times New Roman"/>
                <a:cs typeface="Times New Roman"/>
              </a:rPr>
              <a:t>4</a:t>
            </a:r>
            <a:r>
              <a:rPr dirty="0" baseline="-20202" sz="1650" spc="-30">
                <a:latin typeface="Times New Roman"/>
                <a:cs typeface="Times New Roman"/>
              </a:rPr>
              <a:t> </a:t>
            </a:r>
            <a:r>
              <a:rPr dirty="0" sz="1550" spc="-95">
                <a:latin typeface="Times New Roman"/>
                <a:cs typeface="Times New Roman"/>
              </a:rPr>
              <a:t>3</a:t>
            </a:r>
            <a:r>
              <a:rPr dirty="0" sz="1550" spc="-95">
                <a:latin typeface="Times New Roman"/>
                <a:cs typeface="Times New Roman"/>
              </a:rPr>
              <a:t> </a:t>
            </a:r>
            <a:r>
              <a:rPr dirty="0" baseline="-15325" sz="6525" spc="-1019">
                <a:latin typeface="Symbol"/>
                <a:cs typeface="Symbol"/>
              </a:rPr>
              <a:t></a:t>
            </a:r>
            <a:endParaRPr baseline="-15325" sz="6525">
              <a:latin typeface="Symbol"/>
              <a:cs typeface="Symbo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800600" y="1905000"/>
            <a:ext cx="3136900" cy="0"/>
          </a:xfrm>
          <a:custGeom>
            <a:avLst/>
            <a:gdLst/>
            <a:ahLst/>
            <a:cxnLst/>
            <a:rect l="l" t="t" r="r" b="b"/>
            <a:pathLst>
              <a:path w="3136900" h="0">
                <a:moveTo>
                  <a:pt x="0" y="0"/>
                </a:moveTo>
                <a:lnTo>
                  <a:pt x="3136900" y="0"/>
                </a:lnTo>
              </a:path>
            </a:pathLst>
          </a:custGeom>
          <a:ln w="12700">
            <a:solidFill>
              <a:srgbClr val="808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924801" y="18668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848601" y="28574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848601" y="41528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696200" y="5867400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 h="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12700">
            <a:solidFill>
              <a:srgbClr val="808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924801" y="58292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5802867" y="6248168"/>
            <a:ext cx="160401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00" spc="-30" b="1" i="1">
                <a:solidFill>
                  <a:srgbClr val="FF0000"/>
                </a:solidFill>
                <a:latin typeface="Palatino Linotype"/>
                <a:cs typeface="Palatino Linotype"/>
              </a:rPr>
              <a:t>Total:</a:t>
            </a:r>
            <a:r>
              <a:rPr dirty="0" sz="2400" spc="-85" b="1" i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500" spc="-15" b="1" i="1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dirty="0" sz="2400" spc="-15" b="1" i="1">
                <a:solidFill>
                  <a:srgbClr val="FF0000"/>
                </a:solidFill>
                <a:latin typeface="Palatino Linotype"/>
                <a:cs typeface="Palatino Linotype"/>
              </a:rPr>
              <a:t>(n</a:t>
            </a:r>
            <a:r>
              <a:rPr dirty="0" baseline="24305" sz="2400" spc="-22" b="1" i="1">
                <a:solidFill>
                  <a:srgbClr val="FF0000"/>
                </a:solidFill>
                <a:latin typeface="Palatino Linotype"/>
                <a:cs typeface="Palatino Linotype"/>
              </a:rPr>
              <a:t>2</a:t>
            </a:r>
            <a:r>
              <a:rPr dirty="0" sz="2400" spc="-15" b="1" i="1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271077" y="6142545"/>
            <a:ext cx="1633855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Palatino Linotype"/>
                <a:cs typeface="Palatino Linotype"/>
              </a:rPr>
              <a:t>Not</a:t>
            </a:r>
            <a:r>
              <a:rPr dirty="0" sz="2400">
                <a:latin typeface="Palatino Linotype"/>
                <a:cs typeface="Palatino Linotype"/>
              </a:rPr>
              <a:t>e</a:t>
            </a:r>
            <a:r>
              <a:rPr dirty="0" sz="2400" spc="70">
                <a:latin typeface="Palatino Linotype"/>
                <a:cs typeface="Palatino Linotype"/>
              </a:rPr>
              <a:t>:</a:t>
            </a:r>
            <a:r>
              <a:rPr dirty="0" baseline="-3527" sz="4725" spc="277">
                <a:latin typeface="Times New Roman"/>
                <a:cs typeface="Times New Roman"/>
              </a:rPr>
              <a:t>3</a:t>
            </a:r>
            <a:r>
              <a:rPr dirty="0" baseline="38580" sz="2700" spc="97">
                <a:latin typeface="Times New Roman"/>
                <a:cs typeface="Times New Roman"/>
              </a:rPr>
              <a:t>l</a:t>
            </a:r>
            <a:r>
              <a:rPr dirty="0" baseline="38580" sz="2700" spc="195">
                <a:latin typeface="Times New Roman"/>
                <a:cs typeface="Times New Roman"/>
              </a:rPr>
              <a:t>o</a:t>
            </a:r>
            <a:r>
              <a:rPr dirty="0" baseline="38580" sz="2700" spc="397">
                <a:latin typeface="Times New Roman"/>
                <a:cs typeface="Times New Roman"/>
              </a:rPr>
              <a:t>g</a:t>
            </a:r>
            <a:r>
              <a:rPr dirty="0" baseline="34188" sz="1950" spc="127">
                <a:latin typeface="Times New Roman"/>
                <a:cs typeface="Times New Roman"/>
              </a:rPr>
              <a:t>4</a:t>
            </a:r>
            <a:r>
              <a:rPr dirty="0" baseline="34188" sz="1950" spc="187">
                <a:latin typeface="Times New Roman"/>
                <a:cs typeface="Times New Roman"/>
              </a:rPr>
              <a:t> </a:t>
            </a:r>
            <a:r>
              <a:rPr dirty="0" baseline="38580" sz="2700" spc="195" i="1">
                <a:latin typeface="Times New Roman"/>
                <a:cs typeface="Times New Roman"/>
              </a:rPr>
              <a:t>n</a:t>
            </a:r>
            <a:endParaRPr baseline="38580" sz="27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032987" y="5983573"/>
            <a:ext cx="1249045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5573" sz="4725" spc="322">
                <a:latin typeface="Symbol"/>
                <a:cs typeface="Symbol"/>
              </a:rPr>
              <a:t></a:t>
            </a:r>
            <a:r>
              <a:rPr dirty="0" baseline="-25573" sz="4725" spc="52">
                <a:latin typeface="Times New Roman"/>
                <a:cs typeface="Times New Roman"/>
              </a:rPr>
              <a:t> </a:t>
            </a:r>
            <a:r>
              <a:rPr dirty="0" baseline="-25573" sz="4725" spc="525" i="1">
                <a:latin typeface="Times New Roman"/>
                <a:cs typeface="Times New Roman"/>
              </a:rPr>
              <a:t>n</a:t>
            </a:r>
            <a:r>
              <a:rPr dirty="0" sz="1800" spc="65">
                <a:latin typeface="Times New Roman"/>
                <a:cs typeface="Times New Roman"/>
              </a:rPr>
              <a:t>l</a:t>
            </a:r>
            <a:r>
              <a:rPr dirty="0" sz="1800" spc="130">
                <a:latin typeface="Times New Roman"/>
                <a:cs typeface="Times New Roman"/>
              </a:rPr>
              <a:t>o</a:t>
            </a:r>
            <a:r>
              <a:rPr dirty="0" sz="1800" spc="265">
                <a:latin typeface="Times New Roman"/>
                <a:cs typeface="Times New Roman"/>
              </a:rPr>
              <a:t>g</a:t>
            </a:r>
            <a:r>
              <a:rPr dirty="0" baseline="-19230" sz="1950" spc="127">
                <a:latin typeface="Times New Roman"/>
                <a:cs typeface="Times New Roman"/>
              </a:rPr>
              <a:t>4</a:t>
            </a:r>
            <a:r>
              <a:rPr dirty="0" baseline="-19230" sz="1950" spc="89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055552" y="3986529"/>
            <a:ext cx="851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Palatino Linotype"/>
                <a:cs typeface="Palatino Linotype"/>
              </a:rPr>
              <a:t>c</a:t>
            </a:r>
            <a:r>
              <a:rPr dirty="0" sz="1800" spc="-5">
                <a:latin typeface="Palatino Linotype"/>
                <a:cs typeface="Palatino Linotype"/>
              </a:rPr>
              <a:t>(</a:t>
            </a:r>
            <a:r>
              <a:rPr dirty="0" sz="1200" spc="-5">
                <a:latin typeface="Palatino Linotype"/>
                <a:cs typeface="Palatino Linotype"/>
              </a:rPr>
              <a:t>(1/16)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)</a:t>
            </a:r>
            <a:r>
              <a:rPr dirty="0" baseline="25462" sz="1800" spc="-7">
                <a:latin typeface="Palatino Linotype"/>
                <a:cs typeface="Palatino Linotype"/>
              </a:rPr>
              <a:t>2</a:t>
            </a:r>
            <a:endParaRPr baseline="25462" sz="1800">
              <a:latin typeface="Palatino Linotype"/>
              <a:cs typeface="Palatino Linotype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10540" y="3942079"/>
            <a:ext cx="2462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1995" algn="l"/>
              </a:tabLst>
            </a:pPr>
            <a:r>
              <a:rPr dirty="0" sz="1800" i="1">
                <a:latin typeface="Palatino Linotype"/>
                <a:cs typeface="Palatino Linotype"/>
              </a:rPr>
              <a:t>c</a:t>
            </a:r>
            <a:r>
              <a:rPr dirty="0" sz="1800">
                <a:latin typeface="Palatino Linotype"/>
                <a:cs typeface="Palatino Linotype"/>
              </a:rPr>
              <a:t>(</a:t>
            </a:r>
            <a:r>
              <a:rPr dirty="0" sz="1200" spc="-5">
                <a:latin typeface="Palatino Linotype"/>
                <a:cs typeface="Palatino Linotype"/>
              </a:rPr>
              <a:t>(</a:t>
            </a:r>
            <a:r>
              <a:rPr dirty="0" sz="1200">
                <a:latin typeface="Palatino Linotype"/>
                <a:cs typeface="Palatino Linotype"/>
              </a:rPr>
              <a:t>1/16</a:t>
            </a:r>
            <a:r>
              <a:rPr dirty="0" sz="1200" spc="-5">
                <a:latin typeface="Palatino Linotype"/>
                <a:cs typeface="Palatino Linotype"/>
              </a:rPr>
              <a:t>)</a:t>
            </a:r>
            <a:r>
              <a:rPr dirty="0" sz="1800" spc="-10" i="1">
                <a:latin typeface="Palatino Linotype"/>
                <a:cs typeface="Palatino Linotype"/>
              </a:rPr>
              <a:t>n</a:t>
            </a:r>
            <a:r>
              <a:rPr dirty="0" sz="1800">
                <a:latin typeface="Palatino Linotype"/>
                <a:cs typeface="Palatino Linotype"/>
              </a:rPr>
              <a:t>)</a:t>
            </a:r>
            <a:r>
              <a:rPr dirty="0" baseline="25462" sz="1800">
                <a:latin typeface="Palatino Linotype"/>
                <a:cs typeface="Palatino Linotype"/>
              </a:rPr>
              <a:t>2</a:t>
            </a:r>
            <a:r>
              <a:rPr dirty="0" baseline="25462" sz="1800" spc="-120">
                <a:latin typeface="Palatino Linotype"/>
                <a:cs typeface="Palatino Linotype"/>
              </a:rPr>
              <a:t> </a:t>
            </a:r>
            <a:r>
              <a:rPr dirty="0" sz="1800" i="1">
                <a:latin typeface="Palatino Linotype"/>
                <a:cs typeface="Palatino Linotype"/>
              </a:rPr>
              <a:t>c</a:t>
            </a:r>
            <a:r>
              <a:rPr dirty="0" sz="1800">
                <a:latin typeface="Palatino Linotype"/>
                <a:cs typeface="Palatino Linotype"/>
              </a:rPr>
              <a:t>(</a:t>
            </a:r>
            <a:r>
              <a:rPr dirty="0" sz="1200" spc="-5">
                <a:latin typeface="Palatino Linotype"/>
                <a:cs typeface="Palatino Linotype"/>
              </a:rPr>
              <a:t>(</a:t>
            </a:r>
            <a:r>
              <a:rPr dirty="0" sz="1200">
                <a:latin typeface="Palatino Linotype"/>
                <a:cs typeface="Palatino Linotype"/>
              </a:rPr>
              <a:t>1/16</a:t>
            </a:r>
            <a:r>
              <a:rPr dirty="0" sz="1200" spc="-5">
                <a:latin typeface="Palatino Linotype"/>
                <a:cs typeface="Palatino Linotype"/>
              </a:rPr>
              <a:t>)</a:t>
            </a:r>
            <a:r>
              <a:rPr dirty="0" sz="1800" spc="-10" i="1">
                <a:latin typeface="Palatino Linotype"/>
                <a:cs typeface="Palatino Linotype"/>
              </a:rPr>
              <a:t>n</a:t>
            </a:r>
            <a:r>
              <a:rPr dirty="0" sz="1800">
                <a:latin typeface="Palatino Linotype"/>
                <a:cs typeface="Palatino Linotype"/>
              </a:rPr>
              <a:t>)</a:t>
            </a:r>
            <a:r>
              <a:rPr dirty="0" baseline="25462" sz="1800">
                <a:latin typeface="Palatino Linotype"/>
                <a:cs typeface="Palatino Linotype"/>
              </a:rPr>
              <a:t>2	</a:t>
            </a:r>
            <a:r>
              <a:rPr dirty="0" sz="1800" b="1">
                <a:latin typeface="Palatino Linotype"/>
                <a:cs typeface="Palatino Linotype"/>
              </a:rPr>
              <a:t>……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720840" y="3986529"/>
            <a:ext cx="1153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9825" algn="l"/>
              </a:tabLst>
            </a:pPr>
            <a:r>
              <a:rPr dirty="0" sz="1800" spc="-15" i="1">
                <a:latin typeface="Palatino Linotype"/>
                <a:cs typeface="Palatino Linotype"/>
              </a:rPr>
              <a:t>c</a:t>
            </a:r>
            <a:r>
              <a:rPr dirty="0" sz="1800" spc="-15">
                <a:latin typeface="Palatino Linotype"/>
                <a:cs typeface="Palatino Linotype"/>
              </a:rPr>
              <a:t>(</a:t>
            </a:r>
            <a:r>
              <a:rPr dirty="0" sz="1200" spc="-15">
                <a:latin typeface="Palatino Linotype"/>
                <a:cs typeface="Palatino Linotype"/>
              </a:rPr>
              <a:t>(1/16)</a:t>
            </a:r>
            <a:r>
              <a:rPr dirty="0" sz="1800" spc="-15" i="1">
                <a:latin typeface="Palatino Linotype"/>
                <a:cs typeface="Palatino Linotype"/>
              </a:rPr>
              <a:t>n</a:t>
            </a:r>
            <a:r>
              <a:rPr dirty="0" sz="1800" spc="-15">
                <a:latin typeface="Palatino Linotype"/>
                <a:cs typeface="Palatino Linotype"/>
              </a:rPr>
              <a:t>)</a:t>
            </a:r>
            <a:r>
              <a:rPr dirty="0" baseline="25462" sz="1800" spc="-22">
                <a:latin typeface="Palatino Linotype"/>
                <a:cs typeface="Palatino Linotype"/>
              </a:rPr>
              <a:t>2</a:t>
            </a:r>
            <a:r>
              <a:rPr dirty="0" u="dash" baseline="25462" sz="1800">
                <a:uFill>
                  <a:solidFill>
                    <a:srgbClr val="808000"/>
                  </a:solidFill>
                </a:uFill>
                <a:latin typeface="Palatino Linotype"/>
                <a:cs typeface="Palatino Linotype"/>
              </a:rPr>
              <a:t> 	</a:t>
            </a:r>
            <a:endParaRPr baseline="25462" sz="1800">
              <a:latin typeface="Palatino Linotype"/>
              <a:cs typeface="Palatino Linotype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090602" y="3942079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Palatino Linotype"/>
                <a:cs typeface="Palatino Linotype"/>
              </a:rPr>
              <a:t>……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12140" y="5732779"/>
            <a:ext cx="7060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79065" algn="l"/>
                <a:tab pos="3745865" algn="l"/>
                <a:tab pos="4812665" algn="l"/>
              </a:tabLst>
            </a:pP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  </a:t>
            </a: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  </a:t>
            </a: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 </a:t>
            </a:r>
            <a:r>
              <a:rPr dirty="0" sz="1800" spc="280">
                <a:latin typeface="Palatino Linotype"/>
                <a:cs typeface="Palatino Linotype"/>
              </a:rPr>
              <a:t> </a:t>
            </a: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 </a:t>
            </a:r>
            <a:r>
              <a:rPr dirty="0" sz="1800" spc="95">
                <a:latin typeface="Palatino Linotype"/>
                <a:cs typeface="Palatino Linotype"/>
              </a:rPr>
              <a:t> </a:t>
            </a: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	</a:t>
            </a: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 </a:t>
            </a:r>
            <a:r>
              <a:rPr dirty="0" sz="1800" spc="90">
                <a:latin typeface="Palatino Linotype"/>
                <a:cs typeface="Palatino Linotype"/>
              </a:rPr>
              <a:t> </a:t>
            </a: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	</a:t>
            </a: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 </a:t>
            </a:r>
            <a:r>
              <a:rPr dirty="0" sz="1800" spc="90">
                <a:latin typeface="Palatino Linotype"/>
                <a:cs typeface="Palatino Linotype"/>
              </a:rPr>
              <a:t> </a:t>
            </a: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	</a:t>
            </a: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</a:t>
            </a:r>
            <a:r>
              <a:rPr dirty="0" baseline="-7716" sz="2700" i="1">
                <a:latin typeface="Palatino Linotype"/>
                <a:cs typeface="Palatino Linotype"/>
              </a:rPr>
              <a:t>T</a:t>
            </a:r>
            <a:r>
              <a:rPr dirty="0" baseline="-7716" sz="2700">
                <a:latin typeface="Palatino Linotype"/>
                <a:cs typeface="Palatino Linotype"/>
              </a:rPr>
              <a:t>(1) </a:t>
            </a: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 </a:t>
            </a: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</a:t>
            </a:r>
            <a:r>
              <a:rPr dirty="0" sz="1800" spc="130">
                <a:latin typeface="Palatino Linotype"/>
                <a:cs typeface="Palatino Linotype"/>
              </a:rPr>
              <a:t> </a:t>
            </a: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047232" y="5521452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3063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2" name="object 8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83" name="object 8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0956" y="0"/>
            <a:ext cx="4180331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45279" y="0"/>
            <a:ext cx="2752343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71615" y="0"/>
            <a:ext cx="1028699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74308" y="0"/>
            <a:ext cx="1874518" cy="1338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22819" y="0"/>
            <a:ext cx="1028698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06068" y="699516"/>
            <a:ext cx="6530338" cy="1374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527685" marR="5080" indent="-51562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Solving the </a:t>
            </a:r>
            <a:r>
              <a:rPr dirty="0" spc="-10"/>
              <a:t>Divide-and-  Conquer</a:t>
            </a:r>
            <a:r>
              <a:rPr dirty="0" spc="10"/>
              <a:t> </a:t>
            </a:r>
            <a:r>
              <a:rPr dirty="0"/>
              <a:t>Recurrence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407352" y="1902904"/>
            <a:ext cx="8360409" cy="35979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5600" marR="608965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recursion equation for divide-and-  </a:t>
            </a:r>
            <a:r>
              <a:rPr dirty="0" sz="3000" spc="-25" b="1">
                <a:solidFill>
                  <a:srgbClr val="3E3E3E"/>
                </a:solidFill>
                <a:latin typeface="Palatino Linotype"/>
                <a:cs typeface="Palatino Linotype"/>
              </a:rPr>
              <a:t>conquer,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general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case:</a:t>
            </a:r>
            <a:r>
              <a:rPr dirty="0" sz="3000" spc="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T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)=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bT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/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c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)+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f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Observations: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ts val="2735"/>
              </a:lnSpc>
              <a:spcBef>
                <a:spcPts val="33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Let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base-cases occur at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depth </a:t>
            </a:r>
            <a:r>
              <a:rPr dirty="0" sz="2400" spc="15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sz="2400" spc="15">
                <a:solidFill>
                  <a:srgbClr val="3E3E3E"/>
                </a:solidFill>
                <a:latin typeface="Palatino Linotype"/>
                <a:cs typeface="Palatino Linotype"/>
              </a:rPr>
              <a:t>(leaf),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then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/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dirty="0" baseline="24305" sz="2400" spc="-7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=1, that</a:t>
            </a:r>
            <a:r>
              <a:rPr dirty="0" sz="2400" spc="-6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endParaRPr sz="2400">
              <a:latin typeface="Palatino Linotype"/>
              <a:cs typeface="Palatino Linotype"/>
            </a:endParaRPr>
          </a:p>
          <a:p>
            <a:pPr marL="756285">
              <a:lnSpc>
                <a:spcPts val="2735"/>
              </a:lnSpc>
            </a:pP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=log(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)/log(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lvl="1" marL="756285" marR="71120" indent="-286385">
              <a:lnSpc>
                <a:spcPct val="65000"/>
              </a:lnSpc>
              <a:spcBef>
                <a:spcPts val="129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Let the number of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leaves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the tree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be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L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 then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L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=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b</a:t>
            </a:r>
            <a:r>
              <a:rPr dirty="0" baseline="24305" sz="2400" spc="-7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 that </a:t>
            </a:r>
            <a:r>
              <a:rPr dirty="0" baseline="-16203" sz="3600" spc="-7">
                <a:solidFill>
                  <a:srgbClr val="3E3E3E"/>
                </a:solidFill>
                <a:latin typeface="Palatino Linotype"/>
                <a:cs typeface="Palatino Linotype"/>
              </a:rPr>
              <a:t> is </a:t>
            </a:r>
            <a:r>
              <a:rPr dirty="0" baseline="-16203" sz="3600" spc="-7" i="1">
                <a:solidFill>
                  <a:srgbClr val="3E3E3E"/>
                </a:solidFill>
                <a:latin typeface="Palatino Linotype"/>
                <a:cs typeface="Palatino Linotype"/>
              </a:rPr>
              <a:t>L</a:t>
            </a:r>
            <a:r>
              <a:rPr dirty="0" baseline="-16203" sz="3600" spc="-7">
                <a:solidFill>
                  <a:srgbClr val="3E3E3E"/>
                </a:solidFill>
                <a:latin typeface="Palatino Linotype"/>
                <a:cs typeface="Palatino Linotype"/>
              </a:rPr>
              <a:t>=</a:t>
            </a:r>
            <a:r>
              <a:rPr dirty="0" baseline="-16203" sz="3600" spc="-7" i="1">
                <a:solidFill>
                  <a:srgbClr val="3E3E3E"/>
                </a:solidFill>
                <a:latin typeface="Palatino Linotype"/>
                <a:cs typeface="Palatino Linotype"/>
              </a:rPr>
              <a:t>b</a:t>
            </a:r>
            <a:r>
              <a:rPr dirty="0" sz="1600" spc="-5">
                <a:solidFill>
                  <a:srgbClr val="3E3E3E"/>
                </a:solidFill>
                <a:latin typeface="Palatino Linotype"/>
                <a:cs typeface="Palatino Linotype"/>
              </a:rPr>
              <a:t>(log(</a:t>
            </a:r>
            <a:r>
              <a:rPr dirty="0" sz="16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1600" spc="-5">
                <a:solidFill>
                  <a:srgbClr val="3E3E3E"/>
                </a:solidFill>
                <a:latin typeface="Palatino Linotype"/>
                <a:cs typeface="Palatino Linotype"/>
              </a:rPr>
              <a:t>)/log(</a:t>
            </a:r>
            <a:r>
              <a:rPr dirty="0" sz="1600" spc="-5" i="1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dirty="0" sz="1600" spc="-5">
                <a:solidFill>
                  <a:srgbClr val="3E3E3E"/>
                </a:solidFill>
                <a:latin typeface="Palatino Linotype"/>
                <a:cs typeface="Palatino Linotype"/>
              </a:rPr>
              <a:t>))</a:t>
            </a:r>
            <a:r>
              <a:rPr dirty="0" baseline="-16203" sz="3600" spc="-7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baseline="-16203" sz="3600">
              <a:latin typeface="Palatino Linotype"/>
              <a:cs typeface="Palatino Linotype"/>
            </a:endParaRPr>
          </a:p>
          <a:p>
            <a:pPr lvl="1" marL="756285" indent="-286385">
              <a:lnSpc>
                <a:spcPts val="2735"/>
              </a:lnSpc>
              <a:spcBef>
                <a:spcPts val="101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little algebra: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L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=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baseline="24305" sz="2400" spc="-7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 where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=log(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b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)/log(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),</a:t>
            </a:r>
            <a:r>
              <a:rPr dirty="0" sz="2400" spc="8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called</a:t>
            </a:r>
            <a:endParaRPr sz="2400">
              <a:latin typeface="Palatino Linotype"/>
              <a:cs typeface="Palatino Linotype"/>
            </a:endParaRPr>
          </a:p>
          <a:p>
            <a:pPr marL="756285">
              <a:lnSpc>
                <a:spcPts val="2735"/>
              </a:lnSpc>
            </a:pPr>
            <a:r>
              <a:rPr dirty="0" sz="2400" spc="-5" i="1">
                <a:solidFill>
                  <a:srgbClr val="0000CC"/>
                </a:solidFill>
                <a:latin typeface="Palatino Linotype"/>
                <a:cs typeface="Palatino Linotype"/>
              </a:rPr>
              <a:t>critical</a:t>
            </a:r>
            <a:r>
              <a:rPr dirty="0" sz="2400" spc="-40" i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i="1">
                <a:solidFill>
                  <a:srgbClr val="0000CC"/>
                </a:solidFill>
                <a:latin typeface="Palatino Linotype"/>
                <a:cs typeface="Palatino Linotype"/>
              </a:rPr>
              <a:t>exponent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580" y="384047"/>
            <a:ext cx="595731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3550" y="532767"/>
            <a:ext cx="51562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Recursion </a:t>
            </a:r>
            <a:r>
              <a:rPr dirty="0" spc="-95"/>
              <a:t>Tree</a:t>
            </a:r>
            <a:r>
              <a:rPr dirty="0" spc="-60"/>
              <a:t> </a:t>
            </a:r>
            <a:r>
              <a:rPr dirty="0" spc="-5"/>
              <a:t>for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5410200"/>
            <a:ext cx="80010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5410200"/>
            <a:ext cx="8001000" cy="1295400"/>
          </a:xfrm>
          <a:custGeom>
            <a:avLst/>
            <a:gdLst/>
            <a:ahLst/>
            <a:cxnLst/>
            <a:rect l="l" t="t" r="r" b="b"/>
            <a:pathLst>
              <a:path w="8001000" h="1295400">
                <a:moveTo>
                  <a:pt x="0" y="647700"/>
                </a:moveTo>
                <a:lnTo>
                  <a:pt x="11485" y="598247"/>
                </a:lnTo>
                <a:lnTo>
                  <a:pt x="34858" y="561815"/>
                </a:lnTo>
                <a:lnTo>
                  <a:pt x="70492" y="526010"/>
                </a:lnTo>
                <a:lnTo>
                  <a:pt x="100887" y="502516"/>
                </a:lnTo>
                <a:lnTo>
                  <a:pt x="136473" y="479343"/>
                </a:lnTo>
                <a:lnTo>
                  <a:pt x="177145" y="456507"/>
                </a:lnTo>
                <a:lnTo>
                  <a:pt x="222801" y="434025"/>
                </a:lnTo>
                <a:lnTo>
                  <a:pt x="273336" y="411913"/>
                </a:lnTo>
                <a:lnTo>
                  <a:pt x="328648" y="390189"/>
                </a:lnTo>
                <a:lnTo>
                  <a:pt x="388632" y="368870"/>
                </a:lnTo>
                <a:lnTo>
                  <a:pt x="453185" y="347971"/>
                </a:lnTo>
                <a:lnTo>
                  <a:pt x="522204" y="327510"/>
                </a:lnTo>
                <a:lnTo>
                  <a:pt x="595584" y="307504"/>
                </a:lnTo>
                <a:lnTo>
                  <a:pt x="633877" y="297677"/>
                </a:lnTo>
                <a:lnTo>
                  <a:pt x="673222" y="287969"/>
                </a:lnTo>
                <a:lnTo>
                  <a:pt x="713606" y="278384"/>
                </a:lnTo>
                <a:lnTo>
                  <a:pt x="755015" y="268923"/>
                </a:lnTo>
                <a:lnTo>
                  <a:pt x="797437" y="259588"/>
                </a:lnTo>
                <a:lnTo>
                  <a:pt x="840859" y="250381"/>
                </a:lnTo>
                <a:lnTo>
                  <a:pt x="885267" y="241305"/>
                </a:lnTo>
                <a:lnTo>
                  <a:pt x="930650" y="232361"/>
                </a:lnTo>
                <a:lnTo>
                  <a:pt x="976993" y="223552"/>
                </a:lnTo>
                <a:lnTo>
                  <a:pt x="1024285" y="214880"/>
                </a:lnTo>
                <a:lnTo>
                  <a:pt x="1072511" y="206346"/>
                </a:lnTo>
                <a:lnTo>
                  <a:pt x="1121660" y="197954"/>
                </a:lnTo>
                <a:lnTo>
                  <a:pt x="1171717" y="189704"/>
                </a:lnTo>
                <a:lnTo>
                  <a:pt x="1222671" y="181600"/>
                </a:lnTo>
                <a:lnTo>
                  <a:pt x="1274508" y="173642"/>
                </a:lnTo>
                <a:lnTo>
                  <a:pt x="1327216" y="165834"/>
                </a:lnTo>
                <a:lnTo>
                  <a:pt x="1380781" y="158178"/>
                </a:lnTo>
                <a:lnTo>
                  <a:pt x="1435190" y="150674"/>
                </a:lnTo>
                <a:lnTo>
                  <a:pt x="1490431" y="143327"/>
                </a:lnTo>
                <a:lnTo>
                  <a:pt x="1546490" y="136137"/>
                </a:lnTo>
                <a:lnTo>
                  <a:pt x="1603354" y="129107"/>
                </a:lnTo>
                <a:lnTo>
                  <a:pt x="1661012" y="122239"/>
                </a:lnTo>
                <a:lnTo>
                  <a:pt x="1719449" y="115534"/>
                </a:lnTo>
                <a:lnTo>
                  <a:pt x="1778652" y="108996"/>
                </a:lnTo>
                <a:lnTo>
                  <a:pt x="1838610" y="102626"/>
                </a:lnTo>
                <a:lnTo>
                  <a:pt x="1899308" y="96426"/>
                </a:lnTo>
                <a:lnTo>
                  <a:pt x="1960734" y="90399"/>
                </a:lnTo>
                <a:lnTo>
                  <a:pt x="2022875" y="84546"/>
                </a:lnTo>
                <a:lnTo>
                  <a:pt x="2085718" y="78869"/>
                </a:lnTo>
                <a:lnTo>
                  <a:pt x="2149250" y="73371"/>
                </a:lnTo>
                <a:lnTo>
                  <a:pt x="2213458" y="68054"/>
                </a:lnTo>
                <a:lnTo>
                  <a:pt x="2278329" y="62920"/>
                </a:lnTo>
                <a:lnTo>
                  <a:pt x="2343850" y="57971"/>
                </a:lnTo>
                <a:lnTo>
                  <a:pt x="2410009" y="53208"/>
                </a:lnTo>
                <a:lnTo>
                  <a:pt x="2476791" y="48635"/>
                </a:lnTo>
                <a:lnTo>
                  <a:pt x="2544185" y="44253"/>
                </a:lnTo>
                <a:lnTo>
                  <a:pt x="2612178" y="40065"/>
                </a:lnTo>
                <a:lnTo>
                  <a:pt x="2680756" y="36072"/>
                </a:lnTo>
                <a:lnTo>
                  <a:pt x="2749906" y="32276"/>
                </a:lnTo>
                <a:lnTo>
                  <a:pt x="2819616" y="28680"/>
                </a:lnTo>
                <a:lnTo>
                  <a:pt x="2889872" y="25285"/>
                </a:lnTo>
                <a:lnTo>
                  <a:pt x="2960662" y="22095"/>
                </a:lnTo>
                <a:lnTo>
                  <a:pt x="3031973" y="19110"/>
                </a:lnTo>
                <a:lnTo>
                  <a:pt x="3103791" y="16333"/>
                </a:lnTo>
                <a:lnTo>
                  <a:pt x="3176104" y="13767"/>
                </a:lnTo>
                <a:lnTo>
                  <a:pt x="3248899" y="11412"/>
                </a:lnTo>
                <a:lnTo>
                  <a:pt x="3322163" y="9272"/>
                </a:lnTo>
                <a:lnTo>
                  <a:pt x="3395883" y="7348"/>
                </a:lnTo>
                <a:lnTo>
                  <a:pt x="3470045" y="5643"/>
                </a:lnTo>
                <a:lnTo>
                  <a:pt x="3544638" y="4158"/>
                </a:lnTo>
                <a:lnTo>
                  <a:pt x="3619648" y="2896"/>
                </a:lnTo>
                <a:lnTo>
                  <a:pt x="3695062" y="1859"/>
                </a:lnTo>
                <a:lnTo>
                  <a:pt x="3770867" y="1049"/>
                </a:lnTo>
                <a:lnTo>
                  <a:pt x="3847050" y="467"/>
                </a:lnTo>
                <a:lnTo>
                  <a:pt x="3923599" y="117"/>
                </a:lnTo>
                <a:lnTo>
                  <a:pt x="4000500" y="0"/>
                </a:lnTo>
                <a:lnTo>
                  <a:pt x="4077400" y="117"/>
                </a:lnTo>
                <a:lnTo>
                  <a:pt x="4153949" y="467"/>
                </a:lnTo>
                <a:lnTo>
                  <a:pt x="4230132" y="1049"/>
                </a:lnTo>
                <a:lnTo>
                  <a:pt x="4305937" y="1859"/>
                </a:lnTo>
                <a:lnTo>
                  <a:pt x="4381351" y="2896"/>
                </a:lnTo>
                <a:lnTo>
                  <a:pt x="4456361" y="4158"/>
                </a:lnTo>
                <a:lnTo>
                  <a:pt x="4530954" y="5643"/>
                </a:lnTo>
                <a:lnTo>
                  <a:pt x="4605116" y="7348"/>
                </a:lnTo>
                <a:lnTo>
                  <a:pt x="4678836" y="9272"/>
                </a:lnTo>
                <a:lnTo>
                  <a:pt x="4752100" y="11412"/>
                </a:lnTo>
                <a:lnTo>
                  <a:pt x="4824895" y="13767"/>
                </a:lnTo>
                <a:lnTo>
                  <a:pt x="4897208" y="16333"/>
                </a:lnTo>
                <a:lnTo>
                  <a:pt x="4969026" y="19110"/>
                </a:lnTo>
                <a:lnTo>
                  <a:pt x="5040337" y="22095"/>
                </a:lnTo>
                <a:lnTo>
                  <a:pt x="5111127" y="25285"/>
                </a:lnTo>
                <a:lnTo>
                  <a:pt x="5181383" y="28680"/>
                </a:lnTo>
                <a:lnTo>
                  <a:pt x="5251093" y="32276"/>
                </a:lnTo>
                <a:lnTo>
                  <a:pt x="5320243" y="36072"/>
                </a:lnTo>
                <a:lnTo>
                  <a:pt x="5388821" y="40065"/>
                </a:lnTo>
                <a:lnTo>
                  <a:pt x="5456814" y="44253"/>
                </a:lnTo>
                <a:lnTo>
                  <a:pt x="5524208" y="48635"/>
                </a:lnTo>
                <a:lnTo>
                  <a:pt x="5590990" y="53208"/>
                </a:lnTo>
                <a:lnTo>
                  <a:pt x="5657149" y="57971"/>
                </a:lnTo>
                <a:lnTo>
                  <a:pt x="5722670" y="62920"/>
                </a:lnTo>
                <a:lnTo>
                  <a:pt x="5787541" y="68054"/>
                </a:lnTo>
                <a:lnTo>
                  <a:pt x="5851749" y="73371"/>
                </a:lnTo>
                <a:lnTo>
                  <a:pt x="5915281" y="78869"/>
                </a:lnTo>
                <a:lnTo>
                  <a:pt x="5978124" y="84546"/>
                </a:lnTo>
                <a:lnTo>
                  <a:pt x="6040265" y="90399"/>
                </a:lnTo>
                <a:lnTo>
                  <a:pt x="6101691" y="96426"/>
                </a:lnTo>
                <a:lnTo>
                  <a:pt x="6162389" y="102626"/>
                </a:lnTo>
                <a:lnTo>
                  <a:pt x="6222347" y="108996"/>
                </a:lnTo>
                <a:lnTo>
                  <a:pt x="6281550" y="115534"/>
                </a:lnTo>
                <a:lnTo>
                  <a:pt x="6339987" y="122239"/>
                </a:lnTo>
                <a:lnTo>
                  <a:pt x="6397645" y="129107"/>
                </a:lnTo>
                <a:lnTo>
                  <a:pt x="6454509" y="136137"/>
                </a:lnTo>
                <a:lnTo>
                  <a:pt x="6510568" y="143327"/>
                </a:lnTo>
                <a:lnTo>
                  <a:pt x="6565809" y="150674"/>
                </a:lnTo>
                <a:lnTo>
                  <a:pt x="6620218" y="158178"/>
                </a:lnTo>
                <a:lnTo>
                  <a:pt x="6673783" y="165834"/>
                </a:lnTo>
                <a:lnTo>
                  <a:pt x="6726491" y="173642"/>
                </a:lnTo>
                <a:lnTo>
                  <a:pt x="6778328" y="181600"/>
                </a:lnTo>
                <a:lnTo>
                  <a:pt x="6829282" y="189704"/>
                </a:lnTo>
                <a:lnTo>
                  <a:pt x="6879339" y="197954"/>
                </a:lnTo>
                <a:lnTo>
                  <a:pt x="6928488" y="206346"/>
                </a:lnTo>
                <a:lnTo>
                  <a:pt x="6976714" y="214880"/>
                </a:lnTo>
                <a:lnTo>
                  <a:pt x="7024006" y="223552"/>
                </a:lnTo>
                <a:lnTo>
                  <a:pt x="7070349" y="232361"/>
                </a:lnTo>
                <a:lnTo>
                  <a:pt x="7115732" y="241305"/>
                </a:lnTo>
                <a:lnTo>
                  <a:pt x="7160140" y="250381"/>
                </a:lnTo>
                <a:lnTo>
                  <a:pt x="7203562" y="259588"/>
                </a:lnTo>
                <a:lnTo>
                  <a:pt x="7245984" y="268923"/>
                </a:lnTo>
                <a:lnTo>
                  <a:pt x="7287393" y="278384"/>
                </a:lnTo>
                <a:lnTo>
                  <a:pt x="7327777" y="287969"/>
                </a:lnTo>
                <a:lnTo>
                  <a:pt x="7367122" y="297677"/>
                </a:lnTo>
                <a:lnTo>
                  <a:pt x="7405415" y="307504"/>
                </a:lnTo>
                <a:lnTo>
                  <a:pt x="7442644" y="317449"/>
                </a:lnTo>
                <a:lnTo>
                  <a:pt x="7513856" y="337685"/>
                </a:lnTo>
                <a:lnTo>
                  <a:pt x="7580655" y="358367"/>
                </a:lnTo>
                <a:lnTo>
                  <a:pt x="7642936" y="379478"/>
                </a:lnTo>
                <a:lnTo>
                  <a:pt x="7700597" y="401002"/>
                </a:lnTo>
                <a:lnTo>
                  <a:pt x="7753534" y="422921"/>
                </a:lnTo>
                <a:lnTo>
                  <a:pt x="7801642" y="445220"/>
                </a:lnTo>
                <a:lnTo>
                  <a:pt x="7844819" y="467882"/>
                </a:lnTo>
                <a:lnTo>
                  <a:pt x="7882961" y="490889"/>
                </a:lnTo>
                <a:lnTo>
                  <a:pt x="7915965" y="514224"/>
                </a:lnTo>
                <a:lnTo>
                  <a:pt x="7955608" y="549808"/>
                </a:lnTo>
                <a:lnTo>
                  <a:pt x="7983107" y="586037"/>
                </a:lnTo>
                <a:lnTo>
                  <a:pt x="7998111" y="622855"/>
                </a:lnTo>
                <a:lnTo>
                  <a:pt x="8001000" y="647700"/>
                </a:lnTo>
                <a:lnTo>
                  <a:pt x="8000275" y="660150"/>
                </a:lnTo>
                <a:lnTo>
                  <a:pt x="7989514" y="697152"/>
                </a:lnTo>
                <a:lnTo>
                  <a:pt x="7966141" y="733584"/>
                </a:lnTo>
                <a:lnTo>
                  <a:pt x="7930507" y="769389"/>
                </a:lnTo>
                <a:lnTo>
                  <a:pt x="7900112" y="792883"/>
                </a:lnTo>
                <a:lnTo>
                  <a:pt x="7864526" y="816056"/>
                </a:lnTo>
                <a:lnTo>
                  <a:pt x="7823854" y="838892"/>
                </a:lnTo>
                <a:lnTo>
                  <a:pt x="7778198" y="861374"/>
                </a:lnTo>
                <a:lnTo>
                  <a:pt x="7727663" y="883486"/>
                </a:lnTo>
                <a:lnTo>
                  <a:pt x="7672351" y="905210"/>
                </a:lnTo>
                <a:lnTo>
                  <a:pt x="7612367" y="926529"/>
                </a:lnTo>
                <a:lnTo>
                  <a:pt x="7547814" y="947428"/>
                </a:lnTo>
                <a:lnTo>
                  <a:pt x="7478795" y="967889"/>
                </a:lnTo>
                <a:lnTo>
                  <a:pt x="7405415" y="987895"/>
                </a:lnTo>
                <a:lnTo>
                  <a:pt x="7367122" y="997722"/>
                </a:lnTo>
                <a:lnTo>
                  <a:pt x="7327777" y="1007430"/>
                </a:lnTo>
                <a:lnTo>
                  <a:pt x="7287393" y="1017015"/>
                </a:lnTo>
                <a:lnTo>
                  <a:pt x="7245984" y="1026476"/>
                </a:lnTo>
                <a:lnTo>
                  <a:pt x="7203562" y="1035811"/>
                </a:lnTo>
                <a:lnTo>
                  <a:pt x="7160140" y="1045018"/>
                </a:lnTo>
                <a:lnTo>
                  <a:pt x="7115732" y="1054094"/>
                </a:lnTo>
                <a:lnTo>
                  <a:pt x="7070349" y="1063038"/>
                </a:lnTo>
                <a:lnTo>
                  <a:pt x="7024006" y="1071847"/>
                </a:lnTo>
                <a:lnTo>
                  <a:pt x="6976714" y="1080519"/>
                </a:lnTo>
                <a:lnTo>
                  <a:pt x="6928488" y="1089053"/>
                </a:lnTo>
                <a:lnTo>
                  <a:pt x="6879339" y="1097445"/>
                </a:lnTo>
                <a:lnTo>
                  <a:pt x="6829282" y="1105695"/>
                </a:lnTo>
                <a:lnTo>
                  <a:pt x="6778328" y="1113799"/>
                </a:lnTo>
                <a:lnTo>
                  <a:pt x="6726491" y="1121757"/>
                </a:lnTo>
                <a:lnTo>
                  <a:pt x="6673783" y="1129565"/>
                </a:lnTo>
                <a:lnTo>
                  <a:pt x="6620218" y="1137221"/>
                </a:lnTo>
                <a:lnTo>
                  <a:pt x="6565809" y="1144725"/>
                </a:lnTo>
                <a:lnTo>
                  <a:pt x="6510568" y="1152072"/>
                </a:lnTo>
                <a:lnTo>
                  <a:pt x="6454509" y="1159262"/>
                </a:lnTo>
                <a:lnTo>
                  <a:pt x="6397645" y="1166292"/>
                </a:lnTo>
                <a:lnTo>
                  <a:pt x="6339987" y="1173160"/>
                </a:lnTo>
                <a:lnTo>
                  <a:pt x="6281550" y="1179865"/>
                </a:lnTo>
                <a:lnTo>
                  <a:pt x="6222347" y="1186403"/>
                </a:lnTo>
                <a:lnTo>
                  <a:pt x="6162389" y="1192773"/>
                </a:lnTo>
                <a:lnTo>
                  <a:pt x="6101691" y="1198973"/>
                </a:lnTo>
                <a:lnTo>
                  <a:pt x="6040265" y="1205000"/>
                </a:lnTo>
                <a:lnTo>
                  <a:pt x="5978124" y="1210853"/>
                </a:lnTo>
                <a:lnTo>
                  <a:pt x="5915281" y="1216530"/>
                </a:lnTo>
                <a:lnTo>
                  <a:pt x="5851749" y="1222028"/>
                </a:lnTo>
                <a:lnTo>
                  <a:pt x="5787541" y="1227345"/>
                </a:lnTo>
                <a:lnTo>
                  <a:pt x="5722670" y="1232479"/>
                </a:lnTo>
                <a:lnTo>
                  <a:pt x="5657149" y="1237428"/>
                </a:lnTo>
                <a:lnTo>
                  <a:pt x="5590990" y="1242191"/>
                </a:lnTo>
                <a:lnTo>
                  <a:pt x="5524208" y="1246764"/>
                </a:lnTo>
                <a:lnTo>
                  <a:pt x="5456814" y="1251146"/>
                </a:lnTo>
                <a:lnTo>
                  <a:pt x="5388821" y="1255334"/>
                </a:lnTo>
                <a:lnTo>
                  <a:pt x="5320243" y="1259327"/>
                </a:lnTo>
                <a:lnTo>
                  <a:pt x="5251093" y="1263123"/>
                </a:lnTo>
                <a:lnTo>
                  <a:pt x="5181383" y="1266719"/>
                </a:lnTo>
                <a:lnTo>
                  <a:pt x="5111127" y="1270114"/>
                </a:lnTo>
                <a:lnTo>
                  <a:pt x="5040337" y="1273304"/>
                </a:lnTo>
                <a:lnTo>
                  <a:pt x="4969026" y="1276289"/>
                </a:lnTo>
                <a:lnTo>
                  <a:pt x="4897208" y="1279066"/>
                </a:lnTo>
                <a:lnTo>
                  <a:pt x="4824895" y="1281632"/>
                </a:lnTo>
                <a:lnTo>
                  <a:pt x="4752100" y="1283987"/>
                </a:lnTo>
                <a:lnTo>
                  <a:pt x="4678836" y="1286127"/>
                </a:lnTo>
                <a:lnTo>
                  <a:pt x="4605116" y="1288051"/>
                </a:lnTo>
                <a:lnTo>
                  <a:pt x="4530954" y="1289756"/>
                </a:lnTo>
                <a:lnTo>
                  <a:pt x="4456361" y="1291241"/>
                </a:lnTo>
                <a:lnTo>
                  <a:pt x="4381351" y="1292503"/>
                </a:lnTo>
                <a:lnTo>
                  <a:pt x="4305937" y="1293540"/>
                </a:lnTo>
                <a:lnTo>
                  <a:pt x="4230132" y="1294350"/>
                </a:lnTo>
                <a:lnTo>
                  <a:pt x="4153949" y="1294932"/>
                </a:lnTo>
                <a:lnTo>
                  <a:pt x="4077400" y="1295282"/>
                </a:lnTo>
                <a:lnTo>
                  <a:pt x="4000500" y="1295400"/>
                </a:lnTo>
                <a:lnTo>
                  <a:pt x="3923599" y="1295282"/>
                </a:lnTo>
                <a:lnTo>
                  <a:pt x="3847050" y="1294932"/>
                </a:lnTo>
                <a:lnTo>
                  <a:pt x="3770867" y="1294350"/>
                </a:lnTo>
                <a:lnTo>
                  <a:pt x="3695062" y="1293540"/>
                </a:lnTo>
                <a:lnTo>
                  <a:pt x="3619648" y="1292503"/>
                </a:lnTo>
                <a:lnTo>
                  <a:pt x="3544638" y="1291241"/>
                </a:lnTo>
                <a:lnTo>
                  <a:pt x="3470045" y="1289756"/>
                </a:lnTo>
                <a:lnTo>
                  <a:pt x="3395883" y="1288051"/>
                </a:lnTo>
                <a:lnTo>
                  <a:pt x="3322163" y="1286127"/>
                </a:lnTo>
                <a:lnTo>
                  <a:pt x="3248899" y="1283987"/>
                </a:lnTo>
                <a:lnTo>
                  <a:pt x="3176104" y="1281632"/>
                </a:lnTo>
                <a:lnTo>
                  <a:pt x="3103791" y="1279066"/>
                </a:lnTo>
                <a:lnTo>
                  <a:pt x="3031973" y="1276289"/>
                </a:lnTo>
                <a:lnTo>
                  <a:pt x="2960662" y="1273304"/>
                </a:lnTo>
                <a:lnTo>
                  <a:pt x="2889872" y="1270114"/>
                </a:lnTo>
                <a:lnTo>
                  <a:pt x="2819616" y="1266719"/>
                </a:lnTo>
                <a:lnTo>
                  <a:pt x="2749906" y="1263123"/>
                </a:lnTo>
                <a:lnTo>
                  <a:pt x="2680756" y="1259327"/>
                </a:lnTo>
                <a:lnTo>
                  <a:pt x="2612178" y="1255334"/>
                </a:lnTo>
                <a:lnTo>
                  <a:pt x="2544185" y="1251146"/>
                </a:lnTo>
                <a:lnTo>
                  <a:pt x="2476791" y="1246764"/>
                </a:lnTo>
                <a:lnTo>
                  <a:pt x="2410009" y="1242191"/>
                </a:lnTo>
                <a:lnTo>
                  <a:pt x="2343850" y="1237428"/>
                </a:lnTo>
                <a:lnTo>
                  <a:pt x="2278329" y="1232479"/>
                </a:lnTo>
                <a:lnTo>
                  <a:pt x="2213458" y="1227345"/>
                </a:lnTo>
                <a:lnTo>
                  <a:pt x="2149250" y="1222028"/>
                </a:lnTo>
                <a:lnTo>
                  <a:pt x="2085718" y="1216530"/>
                </a:lnTo>
                <a:lnTo>
                  <a:pt x="2022875" y="1210853"/>
                </a:lnTo>
                <a:lnTo>
                  <a:pt x="1960734" y="1205000"/>
                </a:lnTo>
                <a:lnTo>
                  <a:pt x="1899308" y="1198973"/>
                </a:lnTo>
                <a:lnTo>
                  <a:pt x="1838610" y="1192773"/>
                </a:lnTo>
                <a:lnTo>
                  <a:pt x="1778652" y="1186403"/>
                </a:lnTo>
                <a:lnTo>
                  <a:pt x="1719449" y="1179865"/>
                </a:lnTo>
                <a:lnTo>
                  <a:pt x="1661012" y="1173160"/>
                </a:lnTo>
                <a:lnTo>
                  <a:pt x="1603354" y="1166292"/>
                </a:lnTo>
                <a:lnTo>
                  <a:pt x="1546490" y="1159262"/>
                </a:lnTo>
                <a:lnTo>
                  <a:pt x="1490431" y="1152072"/>
                </a:lnTo>
                <a:lnTo>
                  <a:pt x="1435190" y="1144725"/>
                </a:lnTo>
                <a:lnTo>
                  <a:pt x="1380781" y="1137221"/>
                </a:lnTo>
                <a:lnTo>
                  <a:pt x="1327216" y="1129565"/>
                </a:lnTo>
                <a:lnTo>
                  <a:pt x="1274508" y="1121757"/>
                </a:lnTo>
                <a:lnTo>
                  <a:pt x="1222671" y="1113799"/>
                </a:lnTo>
                <a:lnTo>
                  <a:pt x="1171717" y="1105695"/>
                </a:lnTo>
                <a:lnTo>
                  <a:pt x="1121660" y="1097445"/>
                </a:lnTo>
                <a:lnTo>
                  <a:pt x="1072511" y="1089053"/>
                </a:lnTo>
                <a:lnTo>
                  <a:pt x="1024285" y="1080519"/>
                </a:lnTo>
                <a:lnTo>
                  <a:pt x="976993" y="1071847"/>
                </a:lnTo>
                <a:lnTo>
                  <a:pt x="930650" y="1063038"/>
                </a:lnTo>
                <a:lnTo>
                  <a:pt x="885267" y="1054094"/>
                </a:lnTo>
                <a:lnTo>
                  <a:pt x="840859" y="1045018"/>
                </a:lnTo>
                <a:lnTo>
                  <a:pt x="797437" y="1035811"/>
                </a:lnTo>
                <a:lnTo>
                  <a:pt x="755015" y="1026476"/>
                </a:lnTo>
                <a:lnTo>
                  <a:pt x="713606" y="1017015"/>
                </a:lnTo>
                <a:lnTo>
                  <a:pt x="673222" y="1007430"/>
                </a:lnTo>
                <a:lnTo>
                  <a:pt x="633877" y="997722"/>
                </a:lnTo>
                <a:lnTo>
                  <a:pt x="595584" y="987895"/>
                </a:lnTo>
                <a:lnTo>
                  <a:pt x="558355" y="977950"/>
                </a:lnTo>
                <a:lnTo>
                  <a:pt x="487143" y="957714"/>
                </a:lnTo>
                <a:lnTo>
                  <a:pt x="420344" y="937032"/>
                </a:lnTo>
                <a:lnTo>
                  <a:pt x="358063" y="915921"/>
                </a:lnTo>
                <a:lnTo>
                  <a:pt x="300402" y="894397"/>
                </a:lnTo>
                <a:lnTo>
                  <a:pt x="247465" y="872478"/>
                </a:lnTo>
                <a:lnTo>
                  <a:pt x="199357" y="850179"/>
                </a:lnTo>
                <a:lnTo>
                  <a:pt x="156180" y="827517"/>
                </a:lnTo>
                <a:lnTo>
                  <a:pt x="118038" y="804510"/>
                </a:lnTo>
                <a:lnTo>
                  <a:pt x="85034" y="781175"/>
                </a:lnTo>
                <a:lnTo>
                  <a:pt x="45391" y="745591"/>
                </a:lnTo>
                <a:lnTo>
                  <a:pt x="17892" y="709362"/>
                </a:lnTo>
                <a:lnTo>
                  <a:pt x="2888" y="672544"/>
                </a:lnTo>
                <a:lnTo>
                  <a:pt x="0" y="647700"/>
                </a:lnTo>
                <a:close/>
              </a:path>
            </a:pathLst>
          </a:custGeom>
          <a:ln w="9144">
            <a:solidFill>
              <a:srgbClr val="33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1025" y="1202339"/>
            <a:ext cx="301879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i="1">
                <a:solidFill>
                  <a:srgbClr val="2F5897"/>
                </a:solidFill>
                <a:latin typeface="Palatino Linotype"/>
                <a:cs typeface="Palatino Linotype"/>
              </a:rPr>
              <a:t>T</a:t>
            </a:r>
            <a:r>
              <a:rPr dirty="0" sz="3200">
                <a:solidFill>
                  <a:srgbClr val="2F5897"/>
                </a:solidFill>
                <a:latin typeface="Palatino Linotype"/>
                <a:cs typeface="Palatino Linotype"/>
              </a:rPr>
              <a:t>(</a:t>
            </a:r>
            <a:r>
              <a:rPr dirty="0" sz="3200" spc="-5" i="1">
                <a:solidFill>
                  <a:srgbClr val="2F5897"/>
                </a:solidFill>
                <a:latin typeface="Palatino Linotype"/>
                <a:cs typeface="Palatino Linotype"/>
              </a:rPr>
              <a:t>n</a:t>
            </a:r>
            <a:r>
              <a:rPr dirty="0" sz="3200">
                <a:solidFill>
                  <a:srgbClr val="2F5897"/>
                </a:solidFill>
                <a:latin typeface="Palatino Linotype"/>
                <a:cs typeface="Palatino Linotype"/>
              </a:rPr>
              <a:t>)</a:t>
            </a:r>
            <a:r>
              <a:rPr dirty="0" sz="3200" spc="5">
                <a:solidFill>
                  <a:srgbClr val="2F5897"/>
                </a:solidFill>
                <a:latin typeface="Palatino Linotype"/>
                <a:cs typeface="Palatino Linotype"/>
              </a:rPr>
              <a:t>=</a:t>
            </a:r>
            <a:r>
              <a:rPr dirty="0" sz="3200" i="1">
                <a:solidFill>
                  <a:srgbClr val="2F5897"/>
                </a:solidFill>
                <a:latin typeface="Palatino Linotype"/>
                <a:cs typeface="Palatino Linotype"/>
              </a:rPr>
              <a:t>b</a:t>
            </a:r>
            <a:r>
              <a:rPr dirty="0" sz="3200" spc="-5" i="1">
                <a:solidFill>
                  <a:srgbClr val="2F5897"/>
                </a:solidFill>
                <a:latin typeface="Palatino Linotype"/>
                <a:cs typeface="Palatino Linotype"/>
              </a:rPr>
              <a:t>T</a:t>
            </a:r>
            <a:r>
              <a:rPr dirty="0" sz="3200">
                <a:solidFill>
                  <a:srgbClr val="2F5897"/>
                </a:solidFill>
                <a:latin typeface="Palatino Linotype"/>
                <a:cs typeface="Palatino Linotype"/>
              </a:rPr>
              <a:t>(</a:t>
            </a:r>
            <a:r>
              <a:rPr dirty="0" sz="3200" spc="-5" i="1">
                <a:solidFill>
                  <a:srgbClr val="2F5897"/>
                </a:solidFill>
                <a:latin typeface="Palatino Linotype"/>
                <a:cs typeface="Palatino Linotype"/>
              </a:rPr>
              <a:t>n</a:t>
            </a:r>
            <a:r>
              <a:rPr dirty="0" sz="3200" spc="5">
                <a:solidFill>
                  <a:srgbClr val="2F5897"/>
                </a:solidFill>
                <a:latin typeface="Palatino Linotype"/>
                <a:cs typeface="Palatino Linotype"/>
              </a:rPr>
              <a:t>/</a:t>
            </a:r>
            <a:r>
              <a:rPr dirty="0" sz="3200" i="1">
                <a:solidFill>
                  <a:srgbClr val="2F5897"/>
                </a:solidFill>
                <a:latin typeface="Palatino Linotype"/>
                <a:cs typeface="Palatino Linotype"/>
              </a:rPr>
              <a:t>c</a:t>
            </a:r>
            <a:r>
              <a:rPr dirty="0" sz="3200">
                <a:solidFill>
                  <a:srgbClr val="2F5897"/>
                </a:solidFill>
                <a:latin typeface="Palatino Linotype"/>
                <a:cs typeface="Palatino Linotype"/>
              </a:rPr>
              <a:t>)</a:t>
            </a:r>
            <a:r>
              <a:rPr dirty="0" sz="3200" spc="-10">
                <a:solidFill>
                  <a:srgbClr val="2F5897"/>
                </a:solidFill>
                <a:latin typeface="Palatino Linotype"/>
                <a:cs typeface="Palatino Linotype"/>
              </a:rPr>
              <a:t>+</a:t>
            </a:r>
            <a:r>
              <a:rPr dirty="0" sz="3200" spc="-5" i="1">
                <a:solidFill>
                  <a:srgbClr val="2F5897"/>
                </a:solidFill>
                <a:latin typeface="Palatino Linotype"/>
                <a:cs typeface="Palatino Linotype"/>
              </a:rPr>
              <a:t>f</a:t>
            </a:r>
            <a:r>
              <a:rPr dirty="0" sz="3200">
                <a:solidFill>
                  <a:srgbClr val="2F5897"/>
                </a:solidFill>
                <a:latin typeface="Palatino Linotype"/>
                <a:cs typeface="Palatino Linotype"/>
              </a:rPr>
              <a:t>(</a:t>
            </a:r>
            <a:r>
              <a:rPr dirty="0" sz="3200" spc="-5" i="1">
                <a:solidFill>
                  <a:srgbClr val="2F5897"/>
                </a:solidFill>
                <a:latin typeface="Palatino Linotype"/>
                <a:cs typeface="Palatino Linotype"/>
              </a:rPr>
              <a:t>n</a:t>
            </a:r>
            <a:r>
              <a:rPr dirty="0" sz="3200">
                <a:solidFill>
                  <a:srgbClr val="2F5897"/>
                </a:solidFill>
                <a:latin typeface="Palatino Linotype"/>
                <a:cs typeface="Palatino Linotype"/>
              </a:rPr>
              <a:t>)</a:t>
            </a:r>
            <a:endParaRPr sz="32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41140" y="1770379"/>
            <a:ext cx="368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Palatino Linotype"/>
                <a:cs typeface="Palatino Linotype"/>
              </a:rPr>
              <a:t>f</a:t>
            </a:r>
            <a:r>
              <a:rPr dirty="0" sz="1800">
                <a:latin typeface="Palatino Linotype"/>
                <a:cs typeface="Palatino Linotype"/>
              </a:rPr>
              <a:t>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8200" y="54864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71600" y="54864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28800" y="548640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3063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62200" y="548640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3063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71800" y="548640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3063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29000" y="548640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3063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38600" y="548640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3063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95800" y="548640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3063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29200" y="548640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3063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38800" y="548640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3063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77000" y="548640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3063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34200" y="548640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3063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91400" y="548640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3063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755765" y="4056379"/>
            <a:ext cx="610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Palatino Linotype"/>
                <a:cs typeface="Palatino Linotype"/>
              </a:rPr>
              <a:t>f</a:t>
            </a:r>
            <a:r>
              <a:rPr dirty="0" sz="1800">
                <a:latin typeface="Palatino Linotype"/>
                <a:cs typeface="Palatino Linotype"/>
              </a:rPr>
              <a:t>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/</a:t>
            </a:r>
            <a:r>
              <a:rPr dirty="0" sz="1800" spc="-5" i="1">
                <a:latin typeface="Palatino Linotype"/>
                <a:cs typeface="Palatino Linotype"/>
              </a:rPr>
              <a:t>c</a:t>
            </a:r>
            <a:r>
              <a:rPr dirty="0" baseline="25462" sz="1800">
                <a:latin typeface="Palatino Linotype"/>
                <a:cs typeface="Palatino Linotype"/>
              </a:rPr>
              <a:t>2</a:t>
            </a:r>
            <a:r>
              <a:rPr dirty="0" sz="1800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5965" y="4056379"/>
            <a:ext cx="610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Palatino Linotype"/>
                <a:cs typeface="Palatino Linotype"/>
              </a:rPr>
              <a:t>f</a:t>
            </a:r>
            <a:r>
              <a:rPr dirty="0" sz="1800">
                <a:latin typeface="Palatino Linotype"/>
                <a:cs typeface="Palatino Linotype"/>
              </a:rPr>
              <a:t>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/</a:t>
            </a:r>
            <a:r>
              <a:rPr dirty="0" sz="1800" spc="-5" i="1">
                <a:latin typeface="Palatino Linotype"/>
                <a:cs typeface="Palatino Linotype"/>
              </a:rPr>
              <a:t>c</a:t>
            </a:r>
            <a:r>
              <a:rPr dirty="0" baseline="25462" sz="1800">
                <a:latin typeface="Palatino Linotype"/>
                <a:cs typeface="Palatino Linotype"/>
              </a:rPr>
              <a:t>2</a:t>
            </a:r>
            <a:r>
              <a:rPr dirty="0" sz="1800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88439" y="4056379"/>
            <a:ext cx="610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Palatino Linotype"/>
                <a:cs typeface="Palatino Linotype"/>
              </a:rPr>
              <a:t>f</a:t>
            </a:r>
            <a:r>
              <a:rPr dirty="0" sz="1800">
                <a:latin typeface="Palatino Linotype"/>
                <a:cs typeface="Palatino Linotype"/>
              </a:rPr>
              <a:t>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/</a:t>
            </a:r>
            <a:r>
              <a:rPr dirty="0" sz="1800" spc="-5" i="1">
                <a:latin typeface="Palatino Linotype"/>
                <a:cs typeface="Palatino Linotype"/>
              </a:rPr>
              <a:t>c</a:t>
            </a:r>
            <a:r>
              <a:rPr dirty="0" baseline="25462" sz="1800">
                <a:latin typeface="Palatino Linotype"/>
                <a:cs typeface="Palatino Linotype"/>
              </a:rPr>
              <a:t>2</a:t>
            </a:r>
            <a:r>
              <a:rPr dirty="0" sz="1800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40914" y="4056379"/>
            <a:ext cx="610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Palatino Linotype"/>
                <a:cs typeface="Palatino Linotype"/>
              </a:rPr>
              <a:t>f</a:t>
            </a:r>
            <a:r>
              <a:rPr dirty="0" sz="1800">
                <a:latin typeface="Palatino Linotype"/>
                <a:cs typeface="Palatino Linotype"/>
              </a:rPr>
              <a:t>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/</a:t>
            </a:r>
            <a:r>
              <a:rPr dirty="0" sz="1800" spc="-5" i="1">
                <a:latin typeface="Palatino Linotype"/>
                <a:cs typeface="Palatino Linotype"/>
              </a:rPr>
              <a:t>c</a:t>
            </a:r>
            <a:r>
              <a:rPr dirty="0" baseline="25462" sz="1800">
                <a:latin typeface="Palatino Linotype"/>
                <a:cs typeface="Palatino Linotype"/>
              </a:rPr>
              <a:t>2</a:t>
            </a:r>
            <a:r>
              <a:rPr dirty="0" sz="1800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45941" y="4056379"/>
            <a:ext cx="610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Palatino Linotype"/>
                <a:cs typeface="Palatino Linotype"/>
              </a:rPr>
              <a:t>f</a:t>
            </a:r>
            <a:r>
              <a:rPr dirty="0" sz="1800">
                <a:latin typeface="Palatino Linotype"/>
                <a:cs typeface="Palatino Linotype"/>
              </a:rPr>
              <a:t>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/</a:t>
            </a:r>
            <a:r>
              <a:rPr dirty="0" sz="1800" spc="-5" i="1">
                <a:latin typeface="Palatino Linotype"/>
                <a:cs typeface="Palatino Linotype"/>
              </a:rPr>
              <a:t>c</a:t>
            </a:r>
            <a:r>
              <a:rPr dirty="0" baseline="25462" sz="1800">
                <a:latin typeface="Palatino Linotype"/>
                <a:cs typeface="Palatino Linotype"/>
              </a:rPr>
              <a:t>2</a:t>
            </a:r>
            <a:r>
              <a:rPr dirty="0" sz="1800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93466" y="4056379"/>
            <a:ext cx="610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Palatino Linotype"/>
                <a:cs typeface="Palatino Linotype"/>
              </a:rPr>
              <a:t>f</a:t>
            </a:r>
            <a:r>
              <a:rPr dirty="0" sz="1800">
                <a:latin typeface="Palatino Linotype"/>
                <a:cs typeface="Palatino Linotype"/>
              </a:rPr>
              <a:t>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/</a:t>
            </a:r>
            <a:r>
              <a:rPr dirty="0" sz="1800" spc="-5" i="1">
                <a:latin typeface="Palatino Linotype"/>
                <a:cs typeface="Palatino Linotype"/>
              </a:rPr>
              <a:t>c</a:t>
            </a:r>
            <a:r>
              <a:rPr dirty="0" baseline="25462" sz="1800">
                <a:latin typeface="Palatino Linotype"/>
                <a:cs typeface="Palatino Linotype"/>
              </a:rPr>
              <a:t>2</a:t>
            </a:r>
            <a:r>
              <a:rPr dirty="0" sz="1800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98416" y="4056379"/>
            <a:ext cx="610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Palatino Linotype"/>
                <a:cs typeface="Palatino Linotype"/>
              </a:rPr>
              <a:t>f</a:t>
            </a:r>
            <a:r>
              <a:rPr dirty="0" sz="1800">
                <a:latin typeface="Palatino Linotype"/>
                <a:cs typeface="Palatino Linotype"/>
              </a:rPr>
              <a:t>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/</a:t>
            </a:r>
            <a:r>
              <a:rPr dirty="0" sz="1800" spc="-5" i="1">
                <a:latin typeface="Palatino Linotype"/>
                <a:cs typeface="Palatino Linotype"/>
              </a:rPr>
              <a:t>c</a:t>
            </a:r>
            <a:r>
              <a:rPr dirty="0" baseline="25462" sz="1800">
                <a:latin typeface="Palatino Linotype"/>
                <a:cs typeface="Palatino Linotype"/>
              </a:rPr>
              <a:t>2</a:t>
            </a:r>
            <a:r>
              <a:rPr dirty="0" sz="1800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03366" y="4056379"/>
            <a:ext cx="610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Palatino Linotype"/>
                <a:cs typeface="Palatino Linotype"/>
              </a:rPr>
              <a:t>f</a:t>
            </a:r>
            <a:r>
              <a:rPr dirty="0" sz="1800">
                <a:latin typeface="Palatino Linotype"/>
                <a:cs typeface="Palatino Linotype"/>
              </a:rPr>
              <a:t>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/</a:t>
            </a:r>
            <a:r>
              <a:rPr dirty="0" sz="1800" spc="-5" i="1">
                <a:latin typeface="Palatino Linotype"/>
                <a:cs typeface="Palatino Linotype"/>
              </a:rPr>
              <a:t>c</a:t>
            </a:r>
            <a:r>
              <a:rPr dirty="0" baseline="25462" sz="1800">
                <a:latin typeface="Palatino Linotype"/>
                <a:cs typeface="Palatino Linotype"/>
              </a:rPr>
              <a:t>2</a:t>
            </a:r>
            <a:r>
              <a:rPr dirty="0" sz="1800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2000" y="43434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7620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90600" y="434340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43000" y="43434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0"/>
                </a:moveTo>
                <a:lnTo>
                  <a:pt x="762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58000" y="43434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7620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086600" y="434340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39000" y="43434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0"/>
                </a:moveTo>
                <a:lnTo>
                  <a:pt x="762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059939" y="4437379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Palatino Linotype"/>
                <a:cs typeface="Palatino Linotype"/>
              </a:rPr>
              <a:t>……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33800" y="43434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7620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62400" y="434340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114800" y="43434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0"/>
                </a:moveTo>
                <a:lnTo>
                  <a:pt x="762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107940" y="3949700"/>
            <a:ext cx="753745" cy="78740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940"/>
              </a:spcBef>
            </a:pPr>
            <a:r>
              <a:rPr dirty="0" sz="1800" i="1">
                <a:latin typeface="Palatino Linotype"/>
                <a:cs typeface="Palatino Linotype"/>
              </a:rPr>
              <a:t>f</a:t>
            </a:r>
            <a:r>
              <a:rPr dirty="0" sz="1800">
                <a:latin typeface="Palatino Linotype"/>
                <a:cs typeface="Palatino Linotype"/>
              </a:rPr>
              <a:t>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/</a:t>
            </a:r>
            <a:r>
              <a:rPr dirty="0" sz="1800" spc="-5" i="1">
                <a:latin typeface="Palatino Linotype"/>
                <a:cs typeface="Palatino Linotype"/>
              </a:rPr>
              <a:t>c</a:t>
            </a:r>
            <a:r>
              <a:rPr dirty="0" baseline="25462" sz="1800">
                <a:latin typeface="Palatino Linotype"/>
                <a:cs typeface="Palatino Linotype"/>
              </a:rPr>
              <a:t>2</a:t>
            </a:r>
            <a:r>
              <a:rPr dirty="0" sz="1800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800" b="1">
                <a:latin typeface="Palatino Linotype"/>
                <a:cs typeface="Palatino Linotype"/>
              </a:rPr>
              <a:t>……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36340" y="2761056"/>
            <a:ext cx="534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Palatino Linotype"/>
                <a:cs typeface="Palatino Linotype"/>
              </a:rPr>
              <a:t>f</a:t>
            </a:r>
            <a:r>
              <a:rPr dirty="0" sz="1800">
                <a:latin typeface="Palatino Linotype"/>
                <a:cs typeface="Palatino Linotype"/>
              </a:rPr>
              <a:t>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/</a:t>
            </a:r>
            <a:r>
              <a:rPr dirty="0" sz="1800" i="1">
                <a:latin typeface="Palatino Linotype"/>
                <a:cs typeface="Palatino Linotype"/>
              </a:rPr>
              <a:t>c</a:t>
            </a:r>
            <a:r>
              <a:rPr dirty="0" sz="1800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70092" y="2761056"/>
            <a:ext cx="534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Palatino Linotype"/>
                <a:cs typeface="Palatino Linotype"/>
              </a:rPr>
              <a:t>f</a:t>
            </a:r>
            <a:r>
              <a:rPr dirty="0" sz="1800">
                <a:latin typeface="Palatino Linotype"/>
                <a:cs typeface="Palatino Linotype"/>
              </a:rPr>
              <a:t>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/</a:t>
            </a:r>
            <a:r>
              <a:rPr dirty="0" sz="1800" i="1">
                <a:latin typeface="Palatino Linotype"/>
                <a:cs typeface="Palatino Linotype"/>
              </a:rPr>
              <a:t>c</a:t>
            </a:r>
            <a:r>
              <a:rPr dirty="0" sz="1800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209800" y="2057400"/>
            <a:ext cx="1828800" cy="685800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18288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038600" y="20574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1524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343400" y="2057400"/>
            <a:ext cx="1600200" cy="762000"/>
          </a:xfrm>
          <a:custGeom>
            <a:avLst/>
            <a:gdLst/>
            <a:ahLst/>
            <a:cxnLst/>
            <a:rect l="l" t="t" r="r" b="b"/>
            <a:pathLst>
              <a:path w="1600200" h="762000">
                <a:moveTo>
                  <a:pt x="0" y="0"/>
                </a:moveTo>
                <a:lnTo>
                  <a:pt x="160020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66800" y="3048000"/>
            <a:ext cx="609600" cy="914400"/>
          </a:xfrm>
          <a:custGeom>
            <a:avLst/>
            <a:gdLst/>
            <a:ahLst/>
            <a:cxnLst/>
            <a:rect l="l" t="t" r="r" b="b"/>
            <a:pathLst>
              <a:path w="609600" h="914400">
                <a:moveTo>
                  <a:pt x="6096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752600" y="3048000"/>
            <a:ext cx="76200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762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81200" y="3048000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0" y="0"/>
                </a:moveTo>
                <a:lnTo>
                  <a:pt x="53340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276600" y="3048000"/>
            <a:ext cx="609600" cy="914400"/>
          </a:xfrm>
          <a:custGeom>
            <a:avLst/>
            <a:gdLst/>
            <a:ahLst/>
            <a:cxnLst/>
            <a:rect l="l" t="t" r="r" b="b"/>
            <a:pathLst>
              <a:path w="609600" h="914400">
                <a:moveTo>
                  <a:pt x="6096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962400" y="3048000"/>
            <a:ext cx="76200" cy="990600"/>
          </a:xfrm>
          <a:custGeom>
            <a:avLst/>
            <a:gdLst/>
            <a:ahLst/>
            <a:cxnLst/>
            <a:rect l="l" t="t" r="r" b="b"/>
            <a:pathLst>
              <a:path w="76200" h="990600">
                <a:moveTo>
                  <a:pt x="76200" y="0"/>
                </a:moveTo>
                <a:lnTo>
                  <a:pt x="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191000" y="3048000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0" y="0"/>
                </a:moveTo>
                <a:lnTo>
                  <a:pt x="53340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486400" y="3048000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533400" y="0"/>
                </a:moveTo>
                <a:lnTo>
                  <a:pt x="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172200" y="3048000"/>
            <a:ext cx="76200" cy="990600"/>
          </a:xfrm>
          <a:custGeom>
            <a:avLst/>
            <a:gdLst/>
            <a:ahLst/>
            <a:cxnLst/>
            <a:rect l="l" t="t" r="r" b="b"/>
            <a:pathLst>
              <a:path w="76200" h="990600">
                <a:moveTo>
                  <a:pt x="0" y="0"/>
                </a:moveTo>
                <a:lnTo>
                  <a:pt x="7620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324600" y="3048000"/>
            <a:ext cx="762000" cy="990600"/>
          </a:xfrm>
          <a:custGeom>
            <a:avLst/>
            <a:gdLst/>
            <a:ahLst/>
            <a:cxnLst/>
            <a:rect l="l" t="t" r="r" b="b"/>
            <a:pathLst>
              <a:path w="762000" h="990600">
                <a:moveTo>
                  <a:pt x="0" y="0"/>
                </a:moveTo>
                <a:lnTo>
                  <a:pt x="762000" y="990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78739" y="3522979"/>
            <a:ext cx="549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Palatino Linotype"/>
                <a:cs typeface="Palatino Linotype"/>
              </a:rPr>
              <a:t>l</a:t>
            </a:r>
            <a:r>
              <a:rPr dirty="0" sz="1800" spc="-10" b="1">
                <a:solidFill>
                  <a:srgbClr val="FF0000"/>
                </a:solidFill>
                <a:latin typeface="Palatino Linotype"/>
                <a:cs typeface="Palatino Linotype"/>
              </a:rPr>
              <a:t>o</a:t>
            </a:r>
            <a:r>
              <a:rPr dirty="0" sz="1800" spc="-5" b="1">
                <a:solidFill>
                  <a:srgbClr val="FF0000"/>
                </a:solidFill>
                <a:latin typeface="Palatino Linotype"/>
                <a:cs typeface="Palatino Linotype"/>
              </a:rPr>
              <a:t>g</a:t>
            </a:r>
            <a:r>
              <a:rPr dirty="0" baseline="-20833" sz="1800" spc="-7" b="1">
                <a:solidFill>
                  <a:srgbClr val="FF0000"/>
                </a:solidFill>
                <a:latin typeface="Palatino Linotype"/>
                <a:cs typeface="Palatino Linotype"/>
              </a:rPr>
              <a:t>c</a:t>
            </a:r>
            <a:r>
              <a:rPr dirty="0" sz="1800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04800" y="1981200"/>
            <a:ext cx="0" cy="1524000"/>
          </a:xfrm>
          <a:custGeom>
            <a:avLst/>
            <a:gdLst/>
            <a:ahLst/>
            <a:cxnLst/>
            <a:rect l="l" t="t" r="r" b="b"/>
            <a:pathLst>
              <a:path w="0" h="1524000">
                <a:moveTo>
                  <a:pt x="0" y="1524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41305" y="1905000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04800" y="3886200"/>
            <a:ext cx="0" cy="1981200"/>
          </a:xfrm>
          <a:custGeom>
            <a:avLst/>
            <a:gdLst/>
            <a:ahLst/>
            <a:cxnLst/>
            <a:rect l="l" t="t" r="r" b="b"/>
            <a:pathLst>
              <a:path w="0" h="1981200">
                <a:moveTo>
                  <a:pt x="0" y="0"/>
                </a:moveTo>
                <a:lnTo>
                  <a:pt x="0" y="1981200"/>
                </a:lnTo>
              </a:path>
            </a:pathLst>
          </a:custGeom>
          <a:ln w="1270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41305" y="5816600"/>
            <a:ext cx="127000" cy="12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8155940" y="1770379"/>
            <a:ext cx="381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Palatino Linotype"/>
                <a:cs typeface="Palatino Linotype"/>
              </a:rPr>
              <a:t>f</a:t>
            </a:r>
            <a:r>
              <a:rPr dirty="0" sz="1800" b="1">
                <a:latin typeface="Palatino Linotype"/>
                <a:cs typeface="Palatino Linotype"/>
              </a:rPr>
              <a:t>(</a:t>
            </a:r>
            <a:r>
              <a:rPr dirty="0" sz="1800" spc="-5" b="1" i="1">
                <a:latin typeface="Palatino Linotype"/>
                <a:cs typeface="Palatino Linotype"/>
              </a:rPr>
              <a:t>n</a:t>
            </a:r>
            <a:r>
              <a:rPr dirty="0" sz="1800" b="1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941953" y="2789459"/>
            <a:ext cx="840740" cy="2736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140" i="1">
                <a:latin typeface="Times New Roman"/>
                <a:cs typeface="Times New Roman"/>
              </a:rPr>
              <a:t>bf</a:t>
            </a:r>
            <a:r>
              <a:rPr dirty="0" sz="1600" spc="30" i="1">
                <a:latin typeface="Times New Roman"/>
                <a:cs typeface="Times New Roman"/>
              </a:rPr>
              <a:t> </a:t>
            </a:r>
            <a:r>
              <a:rPr dirty="0" sz="1600" spc="175">
                <a:latin typeface="Times New Roman"/>
                <a:cs typeface="Times New Roman"/>
              </a:rPr>
              <a:t>(</a:t>
            </a:r>
            <a:r>
              <a:rPr dirty="0" sz="1600" spc="175" i="1">
                <a:latin typeface="Times New Roman"/>
                <a:cs typeface="Times New Roman"/>
              </a:rPr>
              <a:t>n</a:t>
            </a:r>
            <a:r>
              <a:rPr dirty="0" sz="1600" spc="-120" i="1">
                <a:latin typeface="Times New Roman"/>
                <a:cs typeface="Times New Roman"/>
              </a:rPr>
              <a:t> </a:t>
            </a:r>
            <a:r>
              <a:rPr dirty="0" sz="1600" spc="100">
                <a:latin typeface="Times New Roman"/>
                <a:cs typeface="Times New Roman"/>
              </a:rPr>
              <a:t>/</a:t>
            </a:r>
            <a:r>
              <a:rPr dirty="0" sz="1600" spc="-114">
                <a:latin typeface="Times New Roman"/>
                <a:cs typeface="Times New Roman"/>
              </a:rPr>
              <a:t> </a:t>
            </a:r>
            <a:r>
              <a:rPr dirty="0" sz="1600" spc="160" i="1">
                <a:latin typeface="Times New Roman"/>
                <a:cs typeface="Times New Roman"/>
              </a:rPr>
              <a:t>c</a:t>
            </a:r>
            <a:r>
              <a:rPr dirty="0" sz="1600" spc="16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948648" y="4045459"/>
            <a:ext cx="100838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145" i="1">
                <a:latin typeface="Times New Roman"/>
                <a:cs typeface="Times New Roman"/>
              </a:rPr>
              <a:t>b</a:t>
            </a:r>
            <a:r>
              <a:rPr dirty="0" baseline="43209" sz="1350" spc="217">
                <a:latin typeface="Times New Roman"/>
                <a:cs typeface="Times New Roman"/>
              </a:rPr>
              <a:t>2</a:t>
            </a:r>
            <a:r>
              <a:rPr dirty="0" baseline="43209" sz="1350" spc="270">
                <a:latin typeface="Times New Roman"/>
                <a:cs typeface="Times New Roman"/>
              </a:rPr>
              <a:t> </a:t>
            </a:r>
            <a:r>
              <a:rPr dirty="0" sz="1550" spc="65" i="1">
                <a:latin typeface="Times New Roman"/>
                <a:cs typeface="Times New Roman"/>
              </a:rPr>
              <a:t>f</a:t>
            </a:r>
            <a:r>
              <a:rPr dirty="0" sz="1550" spc="20" i="1">
                <a:latin typeface="Times New Roman"/>
                <a:cs typeface="Times New Roman"/>
              </a:rPr>
              <a:t> </a:t>
            </a:r>
            <a:r>
              <a:rPr dirty="0" sz="1550" spc="125">
                <a:latin typeface="Times New Roman"/>
                <a:cs typeface="Times New Roman"/>
              </a:rPr>
              <a:t>(</a:t>
            </a:r>
            <a:r>
              <a:rPr dirty="0" sz="1550" spc="125" i="1">
                <a:latin typeface="Times New Roman"/>
                <a:cs typeface="Times New Roman"/>
              </a:rPr>
              <a:t>n</a:t>
            </a:r>
            <a:r>
              <a:rPr dirty="0" sz="1550" spc="-120" i="1">
                <a:latin typeface="Times New Roman"/>
                <a:cs typeface="Times New Roman"/>
              </a:rPr>
              <a:t> </a:t>
            </a:r>
            <a:r>
              <a:rPr dirty="0" sz="1550" spc="65">
                <a:latin typeface="Times New Roman"/>
                <a:cs typeface="Times New Roman"/>
              </a:rPr>
              <a:t>/</a:t>
            </a:r>
            <a:r>
              <a:rPr dirty="0" sz="1550" spc="-114">
                <a:latin typeface="Times New Roman"/>
                <a:cs typeface="Times New Roman"/>
              </a:rPr>
              <a:t> </a:t>
            </a:r>
            <a:r>
              <a:rPr dirty="0" sz="1550" spc="150" i="1">
                <a:latin typeface="Times New Roman"/>
                <a:cs typeface="Times New Roman"/>
              </a:rPr>
              <a:t>c</a:t>
            </a:r>
            <a:r>
              <a:rPr dirty="0" baseline="43209" sz="1350" spc="225">
                <a:latin typeface="Times New Roman"/>
                <a:cs typeface="Times New Roman"/>
              </a:rPr>
              <a:t>2</a:t>
            </a:r>
            <a:r>
              <a:rPr dirty="0" baseline="43209" sz="1350" spc="-44">
                <a:latin typeface="Times New Roman"/>
                <a:cs typeface="Times New Roman"/>
              </a:rPr>
              <a:t> </a:t>
            </a:r>
            <a:r>
              <a:rPr dirty="0" sz="1550" spc="8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183368" y="4803140"/>
            <a:ext cx="25781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z="1800" b="1">
                <a:latin typeface="Palatino Linotype"/>
                <a:cs typeface="Palatino Linotype"/>
              </a:rPr>
              <a:t>…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104817" y="5281453"/>
            <a:ext cx="1042035" cy="691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26205" sz="3975" spc="-307">
                <a:latin typeface="Symbol"/>
                <a:cs typeface="Symbol"/>
              </a:rPr>
              <a:t></a:t>
            </a:r>
            <a:r>
              <a:rPr dirty="0" baseline="-15325" sz="6525" spc="-1252">
                <a:latin typeface="Symbol"/>
                <a:cs typeface="Symbol"/>
              </a:rPr>
              <a:t></a:t>
            </a:r>
            <a:r>
              <a:rPr dirty="0" baseline="-26205" sz="3975" spc="-82" i="1">
                <a:latin typeface="Times New Roman"/>
                <a:cs typeface="Times New Roman"/>
              </a:rPr>
              <a:t>n</a:t>
            </a:r>
            <a:r>
              <a:rPr dirty="0" sz="1550" spc="-60">
                <a:latin typeface="Times New Roman"/>
                <a:cs typeface="Times New Roman"/>
              </a:rPr>
              <a:t>l</a:t>
            </a:r>
            <a:r>
              <a:rPr dirty="0" sz="1550" spc="-95">
                <a:latin typeface="Times New Roman"/>
                <a:cs typeface="Times New Roman"/>
              </a:rPr>
              <a:t>o</a:t>
            </a:r>
            <a:r>
              <a:rPr dirty="0" sz="1550" spc="-25">
                <a:latin typeface="Times New Roman"/>
                <a:cs typeface="Times New Roman"/>
              </a:rPr>
              <a:t>g</a:t>
            </a:r>
            <a:r>
              <a:rPr dirty="0" baseline="-20202" sz="1650" spc="-82" i="1">
                <a:latin typeface="Times New Roman"/>
                <a:cs typeface="Times New Roman"/>
              </a:rPr>
              <a:t>c</a:t>
            </a:r>
            <a:r>
              <a:rPr dirty="0" baseline="-20202" sz="1650" spc="7" i="1">
                <a:latin typeface="Times New Roman"/>
                <a:cs typeface="Times New Roman"/>
              </a:rPr>
              <a:t> </a:t>
            </a:r>
            <a:r>
              <a:rPr dirty="0" sz="1550" spc="-95" i="1">
                <a:latin typeface="Times New Roman"/>
                <a:cs typeface="Times New Roman"/>
              </a:rPr>
              <a:t>b</a:t>
            </a:r>
            <a:r>
              <a:rPr dirty="0" sz="1550" spc="-30" i="1">
                <a:latin typeface="Times New Roman"/>
                <a:cs typeface="Times New Roman"/>
              </a:rPr>
              <a:t> </a:t>
            </a:r>
            <a:r>
              <a:rPr dirty="0" baseline="-15325" sz="6525" spc="-1019">
                <a:latin typeface="Symbol"/>
                <a:cs typeface="Symbol"/>
              </a:rPr>
              <a:t></a:t>
            </a:r>
            <a:endParaRPr baseline="-15325" sz="6525">
              <a:latin typeface="Symbol"/>
              <a:cs typeface="Symbo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800600" y="1905000"/>
            <a:ext cx="3136900" cy="0"/>
          </a:xfrm>
          <a:custGeom>
            <a:avLst/>
            <a:gdLst/>
            <a:ahLst/>
            <a:cxnLst/>
            <a:rect l="l" t="t" r="r" b="b"/>
            <a:pathLst>
              <a:path w="3136900" h="0">
                <a:moveTo>
                  <a:pt x="0" y="0"/>
                </a:moveTo>
                <a:lnTo>
                  <a:pt x="3136900" y="0"/>
                </a:lnTo>
              </a:path>
            </a:pathLst>
          </a:custGeom>
          <a:ln w="12700">
            <a:solidFill>
              <a:srgbClr val="808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924801" y="18668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629400" y="2895600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 h="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808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848601" y="28574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543800" y="4191000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 h="0">
                <a:moveTo>
                  <a:pt x="0" y="0"/>
                </a:moveTo>
                <a:lnTo>
                  <a:pt x="317500" y="0"/>
                </a:lnTo>
              </a:path>
            </a:pathLst>
          </a:custGeom>
          <a:ln w="12700">
            <a:solidFill>
              <a:srgbClr val="808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848601" y="41528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696200" y="5867400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 h="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12700">
            <a:solidFill>
              <a:srgbClr val="808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924801" y="58292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1374139" y="6166358"/>
            <a:ext cx="1696720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Palatino Linotype"/>
                <a:cs typeface="Palatino Linotype"/>
              </a:rPr>
              <a:t>Not</a:t>
            </a:r>
            <a:r>
              <a:rPr dirty="0" sz="2400">
                <a:latin typeface="Palatino Linotype"/>
                <a:cs typeface="Palatino Linotype"/>
              </a:rPr>
              <a:t>e:</a:t>
            </a:r>
            <a:r>
              <a:rPr dirty="0" sz="2400" spc="-130">
                <a:latin typeface="Palatino Linotype"/>
                <a:cs typeface="Palatino Linotype"/>
              </a:rPr>
              <a:t> </a:t>
            </a:r>
            <a:r>
              <a:rPr dirty="0" baseline="-3527" sz="4725" spc="525" i="1">
                <a:latin typeface="Times New Roman"/>
                <a:cs typeface="Times New Roman"/>
              </a:rPr>
              <a:t>b</a:t>
            </a:r>
            <a:r>
              <a:rPr dirty="0" baseline="38580" sz="2700" spc="97">
                <a:latin typeface="Times New Roman"/>
                <a:cs typeface="Times New Roman"/>
              </a:rPr>
              <a:t>l</a:t>
            </a:r>
            <a:r>
              <a:rPr dirty="0" baseline="38580" sz="2700" spc="195">
                <a:latin typeface="Times New Roman"/>
                <a:cs typeface="Times New Roman"/>
              </a:rPr>
              <a:t>o</a:t>
            </a:r>
            <a:r>
              <a:rPr dirty="0" baseline="38580" sz="2700" spc="352">
                <a:latin typeface="Times New Roman"/>
                <a:cs typeface="Times New Roman"/>
              </a:rPr>
              <a:t>g</a:t>
            </a:r>
            <a:r>
              <a:rPr dirty="0" baseline="34188" sz="1950" spc="112" i="1">
                <a:latin typeface="Times New Roman"/>
                <a:cs typeface="Times New Roman"/>
              </a:rPr>
              <a:t>c</a:t>
            </a:r>
            <a:r>
              <a:rPr dirty="0" baseline="34188" sz="1950" i="1">
                <a:latin typeface="Times New Roman"/>
                <a:cs typeface="Times New Roman"/>
              </a:rPr>
              <a:t> </a:t>
            </a:r>
            <a:r>
              <a:rPr dirty="0" baseline="34188" sz="1950" spc="-247" i="1">
                <a:latin typeface="Times New Roman"/>
                <a:cs typeface="Times New Roman"/>
              </a:rPr>
              <a:t> </a:t>
            </a:r>
            <a:r>
              <a:rPr dirty="0" baseline="38580" sz="2700" spc="195" i="1">
                <a:latin typeface="Times New Roman"/>
                <a:cs typeface="Times New Roman"/>
              </a:rPr>
              <a:t>n</a:t>
            </a:r>
            <a:endParaRPr baseline="38580" sz="27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198886" y="6007397"/>
            <a:ext cx="1239520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5573" sz="4725" spc="322">
                <a:latin typeface="Symbol"/>
                <a:cs typeface="Symbol"/>
              </a:rPr>
              <a:t></a:t>
            </a:r>
            <a:r>
              <a:rPr dirty="0" baseline="-25573" sz="4725" spc="52">
                <a:latin typeface="Times New Roman"/>
                <a:cs typeface="Times New Roman"/>
              </a:rPr>
              <a:t> </a:t>
            </a:r>
            <a:r>
              <a:rPr dirty="0" baseline="-25573" sz="4725" spc="525" i="1">
                <a:latin typeface="Times New Roman"/>
                <a:cs typeface="Times New Roman"/>
              </a:rPr>
              <a:t>n</a:t>
            </a:r>
            <a:r>
              <a:rPr dirty="0" sz="1800" spc="65">
                <a:latin typeface="Times New Roman"/>
                <a:cs typeface="Times New Roman"/>
              </a:rPr>
              <a:t>l</a:t>
            </a:r>
            <a:r>
              <a:rPr dirty="0" sz="1800" spc="130">
                <a:latin typeface="Times New Roman"/>
                <a:cs typeface="Times New Roman"/>
              </a:rPr>
              <a:t>o</a:t>
            </a:r>
            <a:r>
              <a:rPr dirty="0" sz="1800" spc="240">
                <a:latin typeface="Times New Roman"/>
                <a:cs typeface="Times New Roman"/>
              </a:rPr>
              <a:t>g</a:t>
            </a:r>
            <a:r>
              <a:rPr dirty="0" baseline="-19230" sz="1950" spc="112" i="1">
                <a:latin typeface="Times New Roman"/>
                <a:cs typeface="Times New Roman"/>
              </a:rPr>
              <a:t>c</a:t>
            </a:r>
            <a:r>
              <a:rPr dirty="0" baseline="-19230" sz="1950" spc="142" i="1">
                <a:latin typeface="Times New Roman"/>
                <a:cs typeface="Times New Roman"/>
              </a:rPr>
              <a:t> </a:t>
            </a:r>
            <a:r>
              <a:rPr dirty="0" sz="1800" spc="130" i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505961" y="2210561"/>
            <a:ext cx="1371600" cy="248920"/>
          </a:xfrm>
          <a:custGeom>
            <a:avLst/>
            <a:gdLst/>
            <a:ahLst/>
            <a:cxnLst/>
            <a:rect l="l" t="t" r="r" b="b"/>
            <a:pathLst>
              <a:path w="1371600" h="248919">
                <a:moveTo>
                  <a:pt x="0" y="0"/>
                </a:moveTo>
                <a:lnTo>
                  <a:pt x="43542" y="24513"/>
                </a:lnTo>
                <a:lnTo>
                  <a:pt x="87085" y="48692"/>
                </a:lnTo>
                <a:lnTo>
                  <a:pt x="130628" y="72202"/>
                </a:lnTo>
                <a:lnTo>
                  <a:pt x="174171" y="94709"/>
                </a:lnTo>
                <a:lnTo>
                  <a:pt x="217714" y="115879"/>
                </a:lnTo>
                <a:lnTo>
                  <a:pt x="261257" y="135377"/>
                </a:lnTo>
                <a:lnTo>
                  <a:pt x="304800" y="152869"/>
                </a:lnTo>
                <a:lnTo>
                  <a:pt x="357474" y="170695"/>
                </a:lnTo>
                <a:lnTo>
                  <a:pt x="412397" y="186132"/>
                </a:lnTo>
                <a:lnTo>
                  <a:pt x="467320" y="199447"/>
                </a:lnTo>
                <a:lnTo>
                  <a:pt x="519994" y="210903"/>
                </a:lnTo>
                <a:lnTo>
                  <a:pt x="568170" y="220765"/>
                </a:lnTo>
                <a:lnTo>
                  <a:pt x="609600" y="229298"/>
                </a:lnTo>
                <a:lnTo>
                  <a:pt x="655141" y="239003"/>
                </a:lnTo>
                <a:lnTo>
                  <a:pt x="686990" y="244827"/>
                </a:lnTo>
                <a:lnTo>
                  <a:pt x="715863" y="247665"/>
                </a:lnTo>
                <a:lnTo>
                  <a:pt x="752475" y="248411"/>
                </a:lnTo>
                <a:lnTo>
                  <a:pt x="801811" y="247739"/>
                </a:lnTo>
                <a:lnTo>
                  <a:pt x="857845" y="245425"/>
                </a:lnTo>
                <a:lnTo>
                  <a:pt x="914772" y="241023"/>
                </a:lnTo>
                <a:lnTo>
                  <a:pt x="966787" y="234086"/>
                </a:lnTo>
                <a:lnTo>
                  <a:pt x="1010989" y="225798"/>
                </a:lnTo>
                <a:lnTo>
                  <a:pt x="1051321" y="215571"/>
                </a:lnTo>
                <a:lnTo>
                  <a:pt x="1092249" y="200269"/>
                </a:lnTo>
                <a:lnTo>
                  <a:pt x="1138237" y="176758"/>
                </a:lnTo>
                <a:lnTo>
                  <a:pt x="1175367" y="152935"/>
                </a:lnTo>
                <a:lnTo>
                  <a:pt x="1217788" y="122081"/>
                </a:lnTo>
                <a:lnTo>
                  <a:pt x="1262062" y="87779"/>
                </a:lnTo>
                <a:lnTo>
                  <a:pt x="1304748" y="53609"/>
                </a:lnTo>
                <a:lnTo>
                  <a:pt x="1342407" y="23156"/>
                </a:lnTo>
                <a:lnTo>
                  <a:pt x="1371600" y="0"/>
                </a:lnTo>
              </a:path>
            </a:pathLst>
          </a:custGeom>
          <a:ln w="1981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4345940" y="2219960"/>
            <a:ext cx="2165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9900"/>
                </a:solidFill>
                <a:latin typeface="Palatino Linotype"/>
                <a:cs typeface="Palatino Linotype"/>
              </a:rPr>
              <a:t>b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143761" y="3201161"/>
            <a:ext cx="1371600" cy="248920"/>
          </a:xfrm>
          <a:custGeom>
            <a:avLst/>
            <a:gdLst/>
            <a:ahLst/>
            <a:cxnLst/>
            <a:rect l="l" t="t" r="r" b="b"/>
            <a:pathLst>
              <a:path w="1371600" h="248920">
                <a:moveTo>
                  <a:pt x="0" y="0"/>
                </a:moveTo>
                <a:lnTo>
                  <a:pt x="43542" y="24513"/>
                </a:lnTo>
                <a:lnTo>
                  <a:pt x="87085" y="48692"/>
                </a:lnTo>
                <a:lnTo>
                  <a:pt x="130628" y="72202"/>
                </a:lnTo>
                <a:lnTo>
                  <a:pt x="174171" y="94709"/>
                </a:lnTo>
                <a:lnTo>
                  <a:pt x="217714" y="115879"/>
                </a:lnTo>
                <a:lnTo>
                  <a:pt x="261257" y="135377"/>
                </a:lnTo>
                <a:lnTo>
                  <a:pt x="304800" y="152869"/>
                </a:lnTo>
                <a:lnTo>
                  <a:pt x="357474" y="170695"/>
                </a:lnTo>
                <a:lnTo>
                  <a:pt x="412397" y="186132"/>
                </a:lnTo>
                <a:lnTo>
                  <a:pt x="467320" y="199447"/>
                </a:lnTo>
                <a:lnTo>
                  <a:pt x="519994" y="210903"/>
                </a:lnTo>
                <a:lnTo>
                  <a:pt x="568170" y="220765"/>
                </a:lnTo>
                <a:lnTo>
                  <a:pt x="609600" y="229298"/>
                </a:lnTo>
                <a:lnTo>
                  <a:pt x="655141" y="239003"/>
                </a:lnTo>
                <a:lnTo>
                  <a:pt x="686990" y="244827"/>
                </a:lnTo>
                <a:lnTo>
                  <a:pt x="715863" y="247665"/>
                </a:lnTo>
                <a:lnTo>
                  <a:pt x="752475" y="248411"/>
                </a:lnTo>
                <a:lnTo>
                  <a:pt x="801811" y="247739"/>
                </a:lnTo>
                <a:lnTo>
                  <a:pt x="857845" y="245425"/>
                </a:lnTo>
                <a:lnTo>
                  <a:pt x="914772" y="241023"/>
                </a:lnTo>
                <a:lnTo>
                  <a:pt x="966787" y="234086"/>
                </a:lnTo>
                <a:lnTo>
                  <a:pt x="1010989" y="225798"/>
                </a:lnTo>
                <a:lnTo>
                  <a:pt x="1051321" y="215571"/>
                </a:lnTo>
                <a:lnTo>
                  <a:pt x="1092249" y="200269"/>
                </a:lnTo>
                <a:lnTo>
                  <a:pt x="1138237" y="176758"/>
                </a:lnTo>
                <a:lnTo>
                  <a:pt x="1175367" y="152935"/>
                </a:lnTo>
                <a:lnTo>
                  <a:pt x="1217788" y="122081"/>
                </a:lnTo>
                <a:lnTo>
                  <a:pt x="1262062" y="87779"/>
                </a:lnTo>
                <a:lnTo>
                  <a:pt x="1304748" y="53609"/>
                </a:lnTo>
                <a:lnTo>
                  <a:pt x="1342407" y="23156"/>
                </a:lnTo>
                <a:lnTo>
                  <a:pt x="1371600" y="0"/>
                </a:lnTo>
              </a:path>
            </a:pathLst>
          </a:custGeom>
          <a:ln w="1981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1678939" y="2697332"/>
            <a:ext cx="534670" cy="8890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1800" i="1">
                <a:latin typeface="Palatino Linotype"/>
                <a:cs typeface="Palatino Linotype"/>
              </a:rPr>
              <a:t>f</a:t>
            </a:r>
            <a:r>
              <a:rPr dirty="0" sz="1800">
                <a:latin typeface="Palatino Linotype"/>
                <a:cs typeface="Palatino Linotype"/>
              </a:rPr>
              <a:t>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/</a:t>
            </a:r>
            <a:r>
              <a:rPr dirty="0" sz="1800" i="1">
                <a:latin typeface="Palatino Linotype"/>
                <a:cs typeface="Palatino Linotype"/>
              </a:rPr>
              <a:t>c</a:t>
            </a:r>
            <a:r>
              <a:rPr dirty="0" sz="1800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  <a:p>
            <a:pPr algn="ctr" marR="5715">
              <a:lnSpc>
                <a:spcPct val="100000"/>
              </a:lnSpc>
              <a:spcBef>
                <a:spcPts val="775"/>
              </a:spcBef>
            </a:pPr>
            <a:r>
              <a:rPr dirty="0" sz="2800" spc="-5" b="1" i="1">
                <a:solidFill>
                  <a:srgbClr val="FF9900"/>
                </a:solidFill>
                <a:latin typeface="Palatino Linotype"/>
                <a:cs typeface="Palatino Linotype"/>
              </a:rPr>
              <a:t>b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1" name="object 8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82" name="object 8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78" name="object 78"/>
          <p:cNvSpPr txBox="1"/>
          <p:nvPr/>
        </p:nvSpPr>
        <p:spPr>
          <a:xfrm>
            <a:off x="6234915" y="6261608"/>
            <a:ext cx="962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 i="1">
                <a:solidFill>
                  <a:srgbClr val="FF0000"/>
                </a:solidFill>
                <a:latin typeface="Palatino Linotype"/>
                <a:cs typeface="Palatino Linotype"/>
              </a:rPr>
              <a:t>Total</a:t>
            </a:r>
            <a:r>
              <a:rPr dirty="0" sz="2400" spc="-55" b="1" i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Palatino Linotype"/>
                <a:cs typeface="Palatino Linotype"/>
              </a:rPr>
              <a:t>?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12140" y="5732703"/>
            <a:ext cx="7060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79065" algn="l"/>
                <a:tab pos="3745865" algn="l"/>
                <a:tab pos="4812665" algn="l"/>
              </a:tabLst>
            </a:pP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  </a:t>
            </a: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  </a:t>
            </a: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 </a:t>
            </a:r>
            <a:r>
              <a:rPr dirty="0" sz="1800" spc="280">
                <a:latin typeface="Palatino Linotype"/>
                <a:cs typeface="Palatino Linotype"/>
              </a:rPr>
              <a:t> </a:t>
            </a: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 </a:t>
            </a:r>
            <a:r>
              <a:rPr dirty="0" sz="1800" spc="95">
                <a:latin typeface="Palatino Linotype"/>
                <a:cs typeface="Palatino Linotype"/>
              </a:rPr>
              <a:t> </a:t>
            </a: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	</a:t>
            </a: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 </a:t>
            </a:r>
            <a:r>
              <a:rPr dirty="0" sz="1800" spc="90">
                <a:latin typeface="Palatino Linotype"/>
                <a:cs typeface="Palatino Linotype"/>
              </a:rPr>
              <a:t> </a:t>
            </a: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	</a:t>
            </a: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 </a:t>
            </a:r>
            <a:r>
              <a:rPr dirty="0" sz="1800" spc="90">
                <a:latin typeface="Palatino Linotype"/>
                <a:cs typeface="Palatino Linotype"/>
              </a:rPr>
              <a:t> </a:t>
            </a: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	</a:t>
            </a: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 </a:t>
            </a:r>
            <a:r>
              <a:rPr dirty="0" baseline="9259" sz="2700" b="1">
                <a:latin typeface="Palatino Linotype"/>
                <a:cs typeface="Palatino Linotype"/>
              </a:rPr>
              <a:t>… </a:t>
            </a: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 </a:t>
            </a: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</a:t>
            </a:r>
            <a:r>
              <a:rPr dirty="0" sz="1800" spc="180">
                <a:latin typeface="Palatino Linotype"/>
                <a:cs typeface="Palatino Linotype"/>
              </a:rPr>
              <a:t> </a:t>
            </a:r>
            <a:r>
              <a:rPr dirty="0" sz="1800" i="1">
                <a:latin typeface="Palatino Linotype"/>
                <a:cs typeface="Palatino Linotype"/>
              </a:rPr>
              <a:t>T</a:t>
            </a:r>
            <a:r>
              <a:rPr dirty="0" sz="1800">
                <a:latin typeface="Palatino Linotype"/>
                <a:cs typeface="Palatino Linotype"/>
              </a:rPr>
              <a:t>(1)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5392" y="384047"/>
            <a:ext cx="3631692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6362" y="532767"/>
            <a:ext cx="28314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Recursion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7180580" cy="289242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Recursion in Algorithm</a:t>
            </a:r>
            <a:r>
              <a:rPr dirty="0" sz="3000" spc="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Design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divide and conquer</a:t>
            </a:r>
            <a:r>
              <a:rPr dirty="0" sz="2400" spc="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strategy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Proving the correctness of recursive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procedures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Solving recurrence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equations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Some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elementary</a:t>
            </a:r>
            <a:r>
              <a:rPr dirty="0" sz="2400" spc="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techniques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Master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theorem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0"/>
            <a:ext cx="2752343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93135" y="0"/>
            <a:ext cx="1028699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95827" y="0"/>
            <a:ext cx="1874519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44340" y="0"/>
            <a:ext cx="1028699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47032" y="0"/>
            <a:ext cx="3424427" cy="1338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45452" y="0"/>
            <a:ext cx="1028699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41447" y="699516"/>
            <a:ext cx="1859279" cy="1374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74720" y="699516"/>
            <a:ext cx="3226308" cy="13746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663064" marR="5080" indent="-137477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Divide-and-Conquer </a:t>
            </a:r>
            <a:r>
              <a:rPr dirty="0"/>
              <a:t>-  </a:t>
            </a:r>
            <a:r>
              <a:rPr dirty="0" spc="-5"/>
              <a:t>the</a:t>
            </a:r>
            <a:r>
              <a:rPr dirty="0"/>
              <a:t> </a:t>
            </a:r>
            <a:r>
              <a:rPr dirty="0" spc="-5"/>
              <a:t>Solution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9690" rIns="0" bIns="0" rtlCol="0" vert="horz">
            <a:spAutoFit/>
          </a:bodyPr>
          <a:lstStyle/>
          <a:p>
            <a:pPr marL="355600" marR="5080" indent="-3429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10"/>
              <a:t>The </a:t>
            </a:r>
            <a:r>
              <a:rPr dirty="0"/>
              <a:t>solution </a:t>
            </a:r>
            <a:r>
              <a:rPr dirty="0" spc="-5"/>
              <a:t>of divide-and-conquer equation </a:t>
            </a:r>
            <a:r>
              <a:rPr dirty="0"/>
              <a:t>is  </a:t>
            </a:r>
            <a:r>
              <a:rPr dirty="0" spc="-5"/>
              <a:t>the non-recursive costs of </a:t>
            </a:r>
            <a:r>
              <a:rPr dirty="0"/>
              <a:t>all </a:t>
            </a:r>
            <a:r>
              <a:rPr dirty="0" spc="-5"/>
              <a:t>nodes </a:t>
            </a:r>
            <a:r>
              <a:rPr dirty="0"/>
              <a:t>in </a:t>
            </a:r>
            <a:r>
              <a:rPr dirty="0" spc="-5"/>
              <a:t>the </a:t>
            </a:r>
            <a:r>
              <a:rPr dirty="0"/>
              <a:t>tree,  </a:t>
            </a:r>
            <a:r>
              <a:rPr dirty="0" spc="-10"/>
              <a:t>which </a:t>
            </a:r>
            <a:r>
              <a:rPr dirty="0"/>
              <a:t>is </a:t>
            </a:r>
            <a:r>
              <a:rPr dirty="0" spc="-5"/>
              <a:t>the </a:t>
            </a:r>
            <a:r>
              <a:rPr dirty="0" spc="-10"/>
              <a:t>sum </a:t>
            </a:r>
            <a:r>
              <a:rPr dirty="0"/>
              <a:t>of </a:t>
            </a:r>
            <a:r>
              <a:rPr dirty="0" spc="-5"/>
              <a:t>the</a:t>
            </a:r>
            <a:r>
              <a:rPr dirty="0" spc="65"/>
              <a:t> </a:t>
            </a:r>
            <a:r>
              <a:rPr dirty="0" spc="-5"/>
              <a:t>row-sums</a:t>
            </a:r>
          </a:p>
          <a:p>
            <a:pPr marL="756285" marR="218440" indent="-287020">
              <a:lnSpc>
                <a:spcPts val="2380"/>
              </a:lnSpc>
              <a:spcBef>
                <a:spcPts val="540"/>
              </a:spcBef>
            </a:pPr>
            <a:r>
              <a:rPr dirty="0" sz="2200" spc="-5" b="0">
                <a:latin typeface="Courier New"/>
                <a:cs typeface="Courier New"/>
              </a:rPr>
              <a:t>o </a:t>
            </a:r>
            <a:r>
              <a:rPr dirty="0" sz="2200" spc="-5" b="0">
                <a:latin typeface="Palatino Linotype"/>
                <a:cs typeface="Palatino Linotype"/>
              </a:rPr>
              <a:t>The recursion tree </a:t>
            </a:r>
            <a:r>
              <a:rPr dirty="0" sz="2200" b="0">
                <a:latin typeface="Palatino Linotype"/>
                <a:cs typeface="Palatino Linotype"/>
              </a:rPr>
              <a:t>has </a:t>
            </a:r>
            <a:r>
              <a:rPr dirty="0" sz="2200" spc="-5" b="0">
                <a:latin typeface="Palatino Linotype"/>
                <a:cs typeface="Palatino Linotype"/>
              </a:rPr>
              <a:t>depth </a:t>
            </a:r>
            <a:r>
              <a:rPr dirty="0" sz="2200" spc="-5" b="0" i="1">
                <a:latin typeface="Palatino Linotype"/>
                <a:cs typeface="Palatino Linotype"/>
              </a:rPr>
              <a:t>D</a:t>
            </a:r>
            <a:r>
              <a:rPr dirty="0" sz="2200" spc="-5" b="0">
                <a:latin typeface="Palatino Linotype"/>
                <a:cs typeface="Palatino Linotype"/>
              </a:rPr>
              <a:t>=log(</a:t>
            </a:r>
            <a:r>
              <a:rPr dirty="0" sz="2200" spc="-5" b="0" i="1">
                <a:latin typeface="Palatino Linotype"/>
                <a:cs typeface="Palatino Linotype"/>
              </a:rPr>
              <a:t>n</a:t>
            </a:r>
            <a:r>
              <a:rPr dirty="0" sz="2200" spc="-5" b="0">
                <a:latin typeface="Palatino Linotype"/>
                <a:cs typeface="Palatino Linotype"/>
              </a:rPr>
              <a:t>)</a:t>
            </a:r>
            <a:r>
              <a:rPr dirty="0" sz="2200" spc="-5" b="0" i="1">
                <a:latin typeface="Palatino Linotype"/>
                <a:cs typeface="Palatino Linotype"/>
              </a:rPr>
              <a:t>/ </a:t>
            </a:r>
            <a:r>
              <a:rPr dirty="0" sz="2200" spc="-5" b="0">
                <a:latin typeface="Palatino Linotype"/>
                <a:cs typeface="Palatino Linotype"/>
              </a:rPr>
              <a:t>log(</a:t>
            </a:r>
            <a:r>
              <a:rPr dirty="0" sz="2200" spc="-5" b="0" i="1">
                <a:latin typeface="Palatino Linotype"/>
                <a:cs typeface="Palatino Linotype"/>
              </a:rPr>
              <a:t>c</a:t>
            </a:r>
            <a:r>
              <a:rPr dirty="0" sz="2200" spc="-5" b="0">
                <a:latin typeface="Palatino Linotype"/>
                <a:cs typeface="Palatino Linotype"/>
              </a:rPr>
              <a:t>), so there</a:t>
            </a:r>
            <a:r>
              <a:rPr dirty="0" sz="2200" spc="-335" b="0">
                <a:latin typeface="Palatino Linotype"/>
                <a:cs typeface="Palatino Linotype"/>
              </a:rPr>
              <a:t> </a:t>
            </a:r>
            <a:r>
              <a:rPr dirty="0" sz="2200" spc="-5" b="0">
                <a:latin typeface="Palatino Linotype"/>
                <a:cs typeface="Palatino Linotype"/>
              </a:rPr>
              <a:t>are  about </a:t>
            </a:r>
            <a:r>
              <a:rPr dirty="0" sz="2200" b="0">
                <a:latin typeface="Palatino Linotype"/>
                <a:cs typeface="Palatino Linotype"/>
              </a:rPr>
              <a:t>that many</a:t>
            </a:r>
            <a:r>
              <a:rPr dirty="0" sz="2200" spc="-55" b="0">
                <a:latin typeface="Palatino Linotype"/>
                <a:cs typeface="Palatino Linotype"/>
              </a:rPr>
              <a:t> </a:t>
            </a:r>
            <a:r>
              <a:rPr dirty="0" sz="2200" spc="-5" b="0">
                <a:latin typeface="Palatino Linotype"/>
                <a:cs typeface="Palatino Linotype"/>
              </a:rPr>
              <a:t>row-sums.</a:t>
            </a:r>
            <a:endParaRPr sz="2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10"/>
              <a:t>The </a:t>
            </a:r>
            <a:r>
              <a:rPr dirty="0" spc="5"/>
              <a:t>0</a:t>
            </a:r>
            <a:r>
              <a:rPr dirty="0" baseline="25525" sz="2775" spc="7"/>
              <a:t>th</a:t>
            </a:r>
            <a:r>
              <a:rPr dirty="0" baseline="25525" sz="2775" spc="375"/>
              <a:t> </a:t>
            </a:r>
            <a:r>
              <a:rPr dirty="0" sz="2800" spc="-5"/>
              <a:t>row-sum</a:t>
            </a:r>
            <a:endParaRPr sz="2800"/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dirty="0" sz="2200" spc="-5" b="0">
                <a:latin typeface="Courier New"/>
                <a:cs typeface="Courier New"/>
              </a:rPr>
              <a:t>o </a:t>
            </a:r>
            <a:r>
              <a:rPr dirty="0" sz="2200" spc="-5" b="0">
                <a:latin typeface="Palatino Linotype"/>
                <a:cs typeface="Palatino Linotype"/>
              </a:rPr>
              <a:t>is </a:t>
            </a:r>
            <a:r>
              <a:rPr dirty="0" sz="2200" spc="-5" b="0" i="1">
                <a:latin typeface="Palatino Linotype"/>
                <a:cs typeface="Palatino Linotype"/>
              </a:rPr>
              <a:t>f</a:t>
            </a:r>
            <a:r>
              <a:rPr dirty="0" sz="2200" spc="-5" b="0">
                <a:latin typeface="Palatino Linotype"/>
                <a:cs typeface="Palatino Linotype"/>
              </a:rPr>
              <a:t>(</a:t>
            </a:r>
            <a:r>
              <a:rPr dirty="0" sz="2200" spc="-5" b="0" i="1">
                <a:latin typeface="Palatino Linotype"/>
                <a:cs typeface="Palatino Linotype"/>
              </a:rPr>
              <a:t>n</a:t>
            </a:r>
            <a:r>
              <a:rPr dirty="0" sz="2200" spc="-5" b="0">
                <a:latin typeface="Palatino Linotype"/>
                <a:cs typeface="Palatino Linotype"/>
              </a:rPr>
              <a:t>), the </a:t>
            </a:r>
            <a:r>
              <a:rPr dirty="0" sz="2200" spc="-10" b="0">
                <a:latin typeface="Palatino Linotype"/>
                <a:cs typeface="Palatino Linotype"/>
              </a:rPr>
              <a:t>nonrecursive </a:t>
            </a:r>
            <a:r>
              <a:rPr dirty="0" sz="2200" spc="-5" b="0">
                <a:latin typeface="Palatino Linotype"/>
                <a:cs typeface="Palatino Linotype"/>
              </a:rPr>
              <a:t>cost of the</a:t>
            </a:r>
            <a:r>
              <a:rPr dirty="0" sz="2200" spc="-355" b="0">
                <a:latin typeface="Palatino Linotype"/>
                <a:cs typeface="Palatino Linotype"/>
              </a:rPr>
              <a:t> </a:t>
            </a:r>
            <a:r>
              <a:rPr dirty="0" sz="2200" spc="-5" b="0">
                <a:latin typeface="Palatino Linotype"/>
                <a:cs typeface="Palatino Linotype"/>
              </a:rPr>
              <a:t>root.</a:t>
            </a:r>
            <a:endParaRPr sz="22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10"/>
              <a:t>The </a:t>
            </a:r>
            <a:r>
              <a:rPr dirty="0" i="1">
                <a:latin typeface="Palatino Linotype"/>
                <a:cs typeface="Palatino Linotype"/>
              </a:rPr>
              <a:t>D</a:t>
            </a:r>
            <a:r>
              <a:rPr dirty="0" baseline="25525" sz="2775"/>
              <a:t>th</a:t>
            </a:r>
            <a:r>
              <a:rPr dirty="0" baseline="25525" sz="2775" spc="375"/>
              <a:t> </a:t>
            </a:r>
            <a:r>
              <a:rPr dirty="0" sz="2800" spc="-5"/>
              <a:t>row-sum</a:t>
            </a:r>
            <a:endParaRPr sz="28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325"/>
              </a:spcBef>
            </a:pPr>
            <a:r>
              <a:rPr dirty="0" sz="2200" spc="-5" b="0">
                <a:latin typeface="Courier New"/>
                <a:cs typeface="Courier New"/>
              </a:rPr>
              <a:t>o </a:t>
            </a:r>
            <a:r>
              <a:rPr dirty="0" sz="2200" spc="-5" b="0">
                <a:latin typeface="Palatino Linotype"/>
                <a:cs typeface="Palatino Linotype"/>
              </a:rPr>
              <a:t>is </a:t>
            </a:r>
            <a:r>
              <a:rPr dirty="0" sz="2200" b="0" i="1">
                <a:latin typeface="Palatino Linotype"/>
                <a:cs typeface="Palatino Linotype"/>
              </a:rPr>
              <a:t>n</a:t>
            </a:r>
            <a:r>
              <a:rPr dirty="0" baseline="24904" sz="2175" b="0" i="1">
                <a:latin typeface="Palatino Linotype"/>
                <a:cs typeface="Palatino Linotype"/>
              </a:rPr>
              <a:t>E</a:t>
            </a:r>
            <a:r>
              <a:rPr dirty="0" sz="2200" b="0">
                <a:latin typeface="Palatino Linotype"/>
                <a:cs typeface="Palatino Linotype"/>
              </a:rPr>
              <a:t>, </a:t>
            </a:r>
            <a:r>
              <a:rPr dirty="0" sz="2200" spc="-5" b="0">
                <a:latin typeface="Palatino Linotype"/>
                <a:cs typeface="Palatino Linotype"/>
              </a:rPr>
              <a:t>assuming base </a:t>
            </a:r>
            <a:r>
              <a:rPr dirty="0" sz="2200" b="0">
                <a:latin typeface="Palatino Linotype"/>
                <a:cs typeface="Palatino Linotype"/>
              </a:rPr>
              <a:t>cases </a:t>
            </a:r>
            <a:r>
              <a:rPr dirty="0" sz="2200" spc="-5" b="0">
                <a:latin typeface="Palatino Linotype"/>
                <a:cs typeface="Palatino Linotype"/>
              </a:rPr>
              <a:t>cost </a:t>
            </a:r>
            <a:r>
              <a:rPr dirty="0" sz="2200" b="0">
                <a:latin typeface="Palatino Linotype"/>
                <a:cs typeface="Palatino Linotype"/>
              </a:rPr>
              <a:t>1, </a:t>
            </a:r>
            <a:r>
              <a:rPr dirty="0" sz="2200" spc="-5" b="0">
                <a:latin typeface="Palatino Linotype"/>
                <a:cs typeface="Palatino Linotype"/>
              </a:rPr>
              <a:t>or </a:t>
            </a:r>
            <a:r>
              <a:rPr dirty="0" sz="2200" b="0">
                <a:latin typeface="Symbol"/>
                <a:cs typeface="Symbol"/>
              </a:rPr>
              <a:t></a:t>
            </a:r>
            <a:r>
              <a:rPr dirty="0" sz="2200" b="0">
                <a:latin typeface="Palatino Linotype"/>
                <a:cs typeface="Palatino Linotype"/>
              </a:rPr>
              <a:t>(</a:t>
            </a:r>
            <a:r>
              <a:rPr dirty="0" sz="2200" b="0" i="1">
                <a:latin typeface="Palatino Linotype"/>
                <a:cs typeface="Palatino Linotype"/>
              </a:rPr>
              <a:t>n</a:t>
            </a:r>
            <a:r>
              <a:rPr dirty="0" baseline="24904" sz="2175" b="0" i="1">
                <a:latin typeface="Palatino Linotype"/>
                <a:cs typeface="Palatino Linotype"/>
              </a:rPr>
              <a:t>E</a:t>
            </a:r>
            <a:r>
              <a:rPr dirty="0" sz="2200" b="0">
                <a:latin typeface="Palatino Linotype"/>
                <a:cs typeface="Palatino Linotype"/>
              </a:rPr>
              <a:t>) </a:t>
            </a:r>
            <a:r>
              <a:rPr dirty="0" sz="2200" spc="-5" b="0">
                <a:latin typeface="Palatino Linotype"/>
                <a:cs typeface="Palatino Linotype"/>
              </a:rPr>
              <a:t>in </a:t>
            </a:r>
            <a:r>
              <a:rPr dirty="0" sz="2200" b="0">
                <a:latin typeface="Palatino Linotype"/>
                <a:cs typeface="Palatino Linotype"/>
              </a:rPr>
              <a:t>any</a:t>
            </a:r>
            <a:r>
              <a:rPr dirty="0" sz="2200" spc="-380" b="0">
                <a:latin typeface="Palatino Linotype"/>
                <a:cs typeface="Palatino Linotype"/>
              </a:rPr>
              <a:t> </a:t>
            </a:r>
            <a:r>
              <a:rPr dirty="0" sz="2200" spc="-10" b="0">
                <a:latin typeface="Palatino Linotype"/>
                <a:cs typeface="Palatino Linotype"/>
              </a:rPr>
              <a:t>event.</a:t>
            </a:r>
            <a:endParaRPr sz="2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3836" y="384047"/>
            <a:ext cx="5533642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681471" y="384047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84163" y="384047"/>
            <a:ext cx="2282951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4775" y="532767"/>
            <a:ext cx="63925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Solution by</a:t>
            </a:r>
            <a:r>
              <a:rPr dirty="0" spc="10"/>
              <a:t> </a:t>
            </a:r>
            <a:r>
              <a:rPr dirty="0" spc="-5"/>
              <a:t>Row-sums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7352" y="1948624"/>
            <a:ext cx="7924800" cy="2726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[Little Master Theorem] Row-sums decide  the solution of the equation for divide-and-  conquer: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4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Increasing geometric series:</a:t>
            </a:r>
            <a:r>
              <a:rPr dirty="0" sz="2400" spc="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 spc="-10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dirty="0" sz="2500" spc="-10" i="1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baseline="24305" sz="2400" spc="-15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459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Constant: </a:t>
            </a:r>
            <a:r>
              <a:rPr dirty="0" sz="2400" spc="-15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1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 spc="-15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dirty="0" sz="2500" spc="-15" i="1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2500" spc="-15" i="1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)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45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Decreasing geometric series: </a:t>
            </a:r>
            <a:r>
              <a:rPr dirty="0" sz="2400" spc="-15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1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 spc="-15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dirty="0" sz="2500" spc="-15" i="1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2500" spc="-20" i="1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))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59864" y="5090159"/>
            <a:ext cx="5494007" cy="9265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72996" y="5050548"/>
            <a:ext cx="5652515" cy="10911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07107" y="5117592"/>
            <a:ext cx="5399531" cy="8321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07107" y="5117591"/>
            <a:ext cx="5400040" cy="832485"/>
          </a:xfrm>
          <a:prstGeom prst="rect">
            <a:avLst/>
          </a:prstGeom>
          <a:ln w="9144">
            <a:solidFill>
              <a:srgbClr val="61881B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marL="90805" marR="168275">
              <a:lnSpc>
                <a:spcPct val="100000"/>
              </a:lnSpc>
              <a:spcBef>
                <a:spcPts val="209"/>
              </a:spcBef>
            </a:pPr>
            <a:r>
              <a:rPr dirty="0" sz="2400" spc="-5">
                <a:latin typeface="Calibri"/>
                <a:cs typeface="Calibri"/>
              </a:rPr>
              <a:t>This </a:t>
            </a:r>
            <a:r>
              <a:rPr dirty="0" sz="2400" spc="-10">
                <a:latin typeface="Calibri"/>
                <a:cs typeface="Calibri"/>
              </a:rPr>
              <a:t>can </a:t>
            </a:r>
            <a:r>
              <a:rPr dirty="0" sz="2400" spc="-5">
                <a:latin typeface="Calibri"/>
                <a:cs typeface="Calibri"/>
              </a:rPr>
              <a:t>be </a:t>
            </a:r>
            <a:r>
              <a:rPr dirty="0" sz="2400" spc="-15">
                <a:latin typeface="Calibri"/>
                <a:cs typeface="Calibri"/>
              </a:rPr>
              <a:t>generalized to get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10">
                <a:latin typeface="Calibri"/>
                <a:cs typeface="Calibri"/>
              </a:rPr>
              <a:t>result </a:t>
            </a:r>
            <a:r>
              <a:rPr dirty="0" sz="2400" spc="-5">
                <a:latin typeface="Calibri"/>
                <a:cs typeface="Calibri"/>
              </a:rPr>
              <a:t>not  using explicitly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row-sums.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3852" y="384047"/>
            <a:ext cx="541477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4791" y="532767"/>
            <a:ext cx="46139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Master</a:t>
            </a:r>
            <a:r>
              <a:rPr dirty="0" spc="-60"/>
              <a:t> </a:t>
            </a:r>
            <a:r>
              <a:rPr dirty="0" spc="-5"/>
              <a:t>Theorem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68726"/>
            <a:ext cx="7963534" cy="3735704"/>
          </a:xfrm>
          <a:prstGeom prst="rect">
            <a:avLst/>
          </a:prstGeom>
        </p:spPr>
        <p:txBody>
          <a:bodyPr wrap="square" lIns="0" tIns="1536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Loosening the restrictions on</a:t>
            </a:r>
            <a:r>
              <a:rPr dirty="0" sz="3000" spc="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88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5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Case 1: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baseline="24305" sz="2400" spc="-7" i="1">
                <a:solidFill>
                  <a:srgbClr val="3E3E3E"/>
                </a:solidFill>
                <a:latin typeface="Palatino Linotype"/>
                <a:cs typeface="Palatino Linotype"/>
              </a:rPr>
              <a:t>E-</a:t>
            </a:r>
            <a:r>
              <a:rPr dirty="0" baseline="23569" sz="2475" spc="-7" i="1">
                <a:solidFill>
                  <a:srgbClr val="3E3E3E"/>
                </a:solidFill>
                <a:latin typeface="Symbol"/>
                <a:cs typeface="Symbol"/>
              </a:rPr>
              <a:t>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),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>
                <a:solidFill>
                  <a:srgbClr val="3E3E3E"/>
                </a:solidFill>
                <a:latin typeface="Symbol"/>
                <a:cs typeface="Symbol"/>
              </a:rPr>
              <a:t>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&gt;0),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then:</a:t>
            </a:r>
            <a:endParaRPr sz="2400">
              <a:latin typeface="Palatino Linotype"/>
              <a:cs typeface="Palatino Linotype"/>
            </a:endParaRPr>
          </a:p>
          <a:p>
            <a:pPr algn="ctr" marL="562610">
              <a:lnSpc>
                <a:spcPct val="100000"/>
              </a:lnSpc>
            </a:pP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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baseline="24305" sz="2400" spc="-7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marL="756285" marR="5080" indent="-287020">
              <a:lnSpc>
                <a:spcPts val="2300"/>
              </a:lnSpc>
              <a:spcBef>
                <a:spcPts val="142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1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Case 2: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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baseline="24305" sz="2400" spc="-7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),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all node depth contribute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about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equally:</a:t>
            </a:r>
            <a:endParaRPr sz="2400">
              <a:latin typeface="Palatino Linotype"/>
              <a:cs typeface="Palatino Linotype"/>
            </a:endParaRPr>
          </a:p>
          <a:p>
            <a:pPr marL="3031490">
              <a:lnSpc>
                <a:spcPct val="100000"/>
              </a:lnSpc>
              <a:spcBef>
                <a:spcPts val="25"/>
              </a:spcBef>
            </a:pP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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)log(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))</a:t>
            </a:r>
            <a:endParaRPr sz="2400">
              <a:latin typeface="Palatino Linotype"/>
              <a:cs typeface="Palatino Linotype"/>
            </a:endParaRPr>
          </a:p>
          <a:p>
            <a:pPr marL="756285" marR="27940" indent="-287020">
              <a:lnSpc>
                <a:spcPct val="80000"/>
              </a:lnSpc>
              <a:spcBef>
                <a:spcPts val="144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case 3: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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baseline="24305" sz="2400" spc="-7" i="1">
                <a:solidFill>
                  <a:srgbClr val="3E3E3E"/>
                </a:solidFill>
                <a:latin typeface="Palatino Linotype"/>
                <a:cs typeface="Palatino Linotype"/>
              </a:rPr>
              <a:t>E+</a:t>
            </a:r>
            <a:r>
              <a:rPr dirty="0" baseline="23569" sz="2475" spc="-7" i="1">
                <a:solidFill>
                  <a:srgbClr val="3E3E3E"/>
                </a:solidFill>
                <a:latin typeface="Symbol"/>
                <a:cs typeface="Symbol"/>
              </a:rPr>
              <a:t>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),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>
                <a:solidFill>
                  <a:srgbClr val="3E3E3E"/>
                </a:solidFill>
                <a:latin typeface="Symbol"/>
                <a:cs typeface="Symbol"/>
              </a:rPr>
              <a:t>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&gt;0),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 if </a:t>
            </a:r>
            <a:r>
              <a:rPr dirty="0" sz="2400" spc="-445" i="1">
                <a:solidFill>
                  <a:srgbClr val="3E3E3E"/>
                </a:solidFill>
                <a:latin typeface="Cambria Math"/>
                <a:cs typeface="Cambria Math"/>
              </a:rPr>
              <a:t>𝑏𝑏𝑏𝑏</a:t>
            </a:r>
            <a:r>
              <a:rPr dirty="0" sz="2400" spc="-445">
                <a:solidFill>
                  <a:srgbClr val="3E3E3E"/>
                </a:solidFill>
                <a:latin typeface="Cambria Math"/>
                <a:cs typeface="Cambria Math"/>
              </a:rPr>
              <a:t>(</a:t>
            </a:r>
            <a:r>
              <a:rPr dirty="0" sz="2400" spc="-445" i="1">
                <a:solidFill>
                  <a:srgbClr val="3E3E3E"/>
                </a:solidFill>
                <a:latin typeface="Cambria Math"/>
                <a:cs typeface="Cambria Math"/>
              </a:rPr>
              <a:t>𝑛𝑛</a:t>
            </a:r>
            <a:r>
              <a:rPr dirty="0" sz="2400" spc="-445">
                <a:solidFill>
                  <a:srgbClr val="3E3E3E"/>
                </a:solidFill>
                <a:latin typeface="Cambria Math"/>
                <a:cs typeface="Cambria Math"/>
              </a:rPr>
              <a:t>/</a:t>
            </a:r>
            <a:r>
              <a:rPr dirty="0" sz="2400" spc="-445" i="1">
                <a:solidFill>
                  <a:srgbClr val="3E3E3E"/>
                </a:solidFill>
                <a:latin typeface="Cambria Math"/>
                <a:cs typeface="Cambria Math"/>
              </a:rPr>
              <a:t>𝑐𝑐</a:t>
            </a:r>
            <a:r>
              <a:rPr dirty="0" sz="2400" spc="-445">
                <a:solidFill>
                  <a:srgbClr val="3E3E3E"/>
                </a:solidFill>
                <a:latin typeface="Cambria Math"/>
                <a:cs typeface="Cambria Math"/>
              </a:rPr>
              <a:t>) </a:t>
            </a:r>
            <a:r>
              <a:rPr dirty="0" sz="2400" i="1">
                <a:solidFill>
                  <a:srgbClr val="3E3E3E"/>
                </a:solidFill>
                <a:latin typeface="Cambria Math"/>
                <a:cs typeface="Cambria Math"/>
              </a:rPr>
              <a:t>≤ </a:t>
            </a:r>
            <a:r>
              <a:rPr dirty="0" sz="2400" spc="-490" i="1">
                <a:solidFill>
                  <a:srgbClr val="3E3E3E"/>
                </a:solidFill>
                <a:latin typeface="Cambria Math"/>
                <a:cs typeface="Cambria Math"/>
              </a:rPr>
              <a:t>𝜃𝜃𝑏𝑏</a:t>
            </a:r>
            <a:r>
              <a:rPr dirty="0" sz="2400" spc="-490">
                <a:solidFill>
                  <a:srgbClr val="3E3E3E"/>
                </a:solidFill>
                <a:latin typeface="Cambria Math"/>
                <a:cs typeface="Cambria Math"/>
              </a:rPr>
              <a:t>(</a:t>
            </a:r>
            <a:r>
              <a:rPr dirty="0" sz="2400" spc="-490" i="1">
                <a:solidFill>
                  <a:srgbClr val="3E3E3E"/>
                </a:solidFill>
                <a:latin typeface="Cambria Math"/>
                <a:cs typeface="Cambria Math"/>
              </a:rPr>
              <a:t>𝑛𝑛</a:t>
            </a:r>
            <a:r>
              <a:rPr dirty="0" sz="2400" spc="-490">
                <a:solidFill>
                  <a:srgbClr val="3E3E3E"/>
                </a:solidFill>
                <a:latin typeface="Cambria Math"/>
                <a:cs typeface="Cambria Math"/>
              </a:rPr>
              <a:t>)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some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constant </a:t>
            </a:r>
            <a:r>
              <a:rPr dirty="0" sz="2400" spc="-675" i="1">
                <a:solidFill>
                  <a:srgbClr val="3E3E3E"/>
                </a:solidFill>
                <a:latin typeface="Cambria Math"/>
                <a:cs typeface="Cambria Math"/>
              </a:rPr>
              <a:t>𝜃𝜃</a:t>
            </a:r>
            <a:r>
              <a:rPr dirty="0" sz="2400" spc="204" i="1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3E3E3E"/>
                </a:solidFill>
                <a:latin typeface="Cambria Math"/>
                <a:cs typeface="Cambria Math"/>
              </a:rPr>
              <a:t>&lt; 1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 all sufficiently large n,</a:t>
            </a:r>
            <a:r>
              <a:rPr dirty="0" sz="2400" spc="26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then:</a:t>
            </a:r>
            <a:endParaRPr sz="2400">
              <a:latin typeface="Palatino Linotype"/>
              <a:cs typeface="Palatino Linotype"/>
            </a:endParaRPr>
          </a:p>
          <a:p>
            <a:pPr algn="ctr" marL="564515">
              <a:lnSpc>
                <a:spcPct val="100000"/>
              </a:lnSpc>
            </a:pP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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4915" y="5237988"/>
            <a:ext cx="3337559" cy="1168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57671" y="5216652"/>
            <a:ext cx="3076954" cy="12725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59196" y="5344795"/>
            <a:ext cx="3276600" cy="1108075"/>
          </a:xfrm>
          <a:prstGeom prst="rect">
            <a:avLst/>
          </a:prstGeom>
          <a:solidFill>
            <a:srgbClr val="FFFF99"/>
          </a:solidFill>
          <a:ln w="34747">
            <a:solidFill>
              <a:srgbClr val="FFCC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algn="just" marL="92075" marR="501650" indent="-635">
              <a:lnSpc>
                <a:spcPct val="99800"/>
              </a:lnSpc>
              <a:spcBef>
                <a:spcPts val="245"/>
              </a:spcBef>
            </a:pPr>
            <a:r>
              <a:rPr dirty="0" sz="2200" spc="-10">
                <a:latin typeface="Calibri"/>
                <a:cs typeface="Calibri"/>
              </a:rPr>
              <a:t>The positive </a:t>
            </a:r>
            <a:r>
              <a:rPr dirty="0" sz="2200" spc="-5">
                <a:latin typeface="Symbol"/>
                <a:cs typeface="Symbol"/>
              </a:rPr>
              <a:t>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Calibri"/>
                <a:cs typeface="Calibri"/>
              </a:rPr>
              <a:t>is </a:t>
            </a:r>
            <a:r>
              <a:rPr dirty="0" sz="2200" spc="-10">
                <a:latin typeface="Calibri"/>
                <a:cs typeface="Calibri"/>
              </a:rPr>
              <a:t>critical,  resulting </a:t>
            </a:r>
            <a:r>
              <a:rPr dirty="0" sz="2200" spc="-20">
                <a:latin typeface="Calibri"/>
                <a:cs typeface="Calibri"/>
              </a:rPr>
              <a:t>gaps </a:t>
            </a:r>
            <a:r>
              <a:rPr dirty="0" sz="2200" spc="-15">
                <a:latin typeface="Calibri"/>
                <a:cs typeface="Calibri"/>
              </a:rPr>
              <a:t>between  </a:t>
            </a:r>
            <a:r>
              <a:rPr dirty="0" sz="2200" spc="-10">
                <a:latin typeface="Calibri"/>
                <a:cs typeface="Calibri"/>
              </a:rPr>
              <a:t>cases </a:t>
            </a:r>
            <a:r>
              <a:rPr dirty="0" sz="2200" spc="-5">
                <a:latin typeface="Calibri"/>
                <a:cs typeface="Calibri"/>
              </a:rPr>
              <a:t>as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well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1790" y="2547950"/>
            <a:ext cx="1840864" cy="3120390"/>
          </a:xfrm>
          <a:custGeom>
            <a:avLst/>
            <a:gdLst/>
            <a:ahLst/>
            <a:cxnLst/>
            <a:rect l="l" t="t" r="r" b="b"/>
            <a:pathLst>
              <a:path w="1840864" h="3120390">
                <a:moveTo>
                  <a:pt x="1840725" y="3119805"/>
                </a:moveTo>
                <a:lnTo>
                  <a:pt x="0" y="0"/>
                </a:lnTo>
              </a:path>
            </a:pathLst>
          </a:custGeom>
          <a:ln w="12700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79517" y="2493265"/>
            <a:ext cx="71755" cy="85090"/>
          </a:xfrm>
          <a:custGeom>
            <a:avLst/>
            <a:gdLst/>
            <a:ahLst/>
            <a:cxnLst/>
            <a:rect l="l" t="t" r="r" b="b"/>
            <a:pathLst>
              <a:path w="71754" h="85089">
                <a:moveTo>
                  <a:pt x="0" y="0"/>
                </a:moveTo>
                <a:lnTo>
                  <a:pt x="5905" y="84988"/>
                </a:lnTo>
                <a:lnTo>
                  <a:pt x="71539" y="46266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33533" y="4542916"/>
            <a:ext cx="1819275" cy="1125220"/>
          </a:xfrm>
          <a:custGeom>
            <a:avLst/>
            <a:gdLst/>
            <a:ahLst/>
            <a:cxnLst/>
            <a:rect l="l" t="t" r="r" b="b"/>
            <a:pathLst>
              <a:path w="1819275" h="1125220">
                <a:moveTo>
                  <a:pt x="1818982" y="1124838"/>
                </a:moveTo>
                <a:lnTo>
                  <a:pt x="0" y="0"/>
                </a:lnTo>
              </a:path>
            </a:pathLst>
          </a:custGeom>
          <a:ln w="12700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520" y="4509521"/>
            <a:ext cx="85090" cy="73025"/>
          </a:xfrm>
          <a:custGeom>
            <a:avLst/>
            <a:gdLst/>
            <a:ahLst/>
            <a:cxnLst/>
            <a:rect l="l" t="t" r="r" b="b"/>
            <a:pathLst>
              <a:path w="85089" h="73025">
                <a:moveTo>
                  <a:pt x="0" y="0"/>
                </a:moveTo>
                <a:lnTo>
                  <a:pt x="44767" y="72478"/>
                </a:lnTo>
                <a:lnTo>
                  <a:pt x="84848" y="7670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566" y="532767"/>
            <a:ext cx="64242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Using Master</a:t>
            </a:r>
            <a:r>
              <a:rPr dirty="0" spc="-45"/>
              <a:t> </a:t>
            </a:r>
            <a:r>
              <a:rPr dirty="0" spc="-5"/>
              <a:t>Theorem</a:t>
            </a:r>
          </a:p>
        </p:txBody>
      </p:sp>
      <p:sp>
        <p:nvSpPr>
          <p:cNvPr id="3" name="object 3"/>
          <p:cNvSpPr/>
          <p:nvPr/>
        </p:nvSpPr>
        <p:spPr>
          <a:xfrm>
            <a:off x="969746" y="1934441"/>
            <a:ext cx="4775569" cy="4197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3708" y="384047"/>
            <a:ext cx="619353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4647" y="532767"/>
            <a:ext cx="53924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Looking </a:t>
            </a:r>
            <a:r>
              <a:rPr dirty="0"/>
              <a:t>at </a:t>
            </a:r>
            <a:r>
              <a:rPr dirty="0" spc="-5"/>
              <a:t>the</a:t>
            </a:r>
            <a:r>
              <a:rPr dirty="0" spc="-20"/>
              <a:t> </a:t>
            </a:r>
            <a:r>
              <a:rPr dirty="0" spc="-5"/>
              <a:t>Gap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767608"/>
            <a:ext cx="7218045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Often, none of the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3 cases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in the Master  Theorem</a:t>
            </a:r>
            <a:r>
              <a:rPr dirty="0" sz="30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0" b="1">
                <a:solidFill>
                  <a:srgbClr val="3E3E3E"/>
                </a:solidFill>
                <a:latin typeface="Palatino Linotype"/>
                <a:cs typeface="Palatino Linotype"/>
              </a:rPr>
              <a:t>apply.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8040" y="3701796"/>
            <a:ext cx="5070346" cy="160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16216" y="3723136"/>
            <a:ext cx="4974249" cy="1511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16213" y="3721922"/>
            <a:ext cx="4974590" cy="1512570"/>
          </a:xfrm>
          <a:custGeom>
            <a:avLst/>
            <a:gdLst/>
            <a:ahLst/>
            <a:cxnLst/>
            <a:rect l="l" t="t" r="r" b="b"/>
            <a:pathLst>
              <a:path w="4974590" h="1512570">
                <a:moveTo>
                  <a:pt x="452164" y="497999"/>
                </a:moveTo>
                <a:lnTo>
                  <a:pt x="445957" y="470344"/>
                </a:lnTo>
                <a:lnTo>
                  <a:pt x="445459" y="443028"/>
                </a:lnTo>
                <a:lnTo>
                  <a:pt x="450470" y="416161"/>
                </a:lnTo>
                <a:lnTo>
                  <a:pt x="476221" y="364208"/>
                </a:lnTo>
                <a:lnTo>
                  <a:pt x="521613" y="315352"/>
                </a:lnTo>
                <a:lnTo>
                  <a:pt x="585051" y="270464"/>
                </a:lnTo>
                <a:lnTo>
                  <a:pt x="623038" y="249780"/>
                </a:lnTo>
                <a:lnTo>
                  <a:pt x="664938" y="230414"/>
                </a:lnTo>
                <a:lnTo>
                  <a:pt x="710550" y="212474"/>
                </a:lnTo>
                <a:lnTo>
                  <a:pt x="759676" y="196070"/>
                </a:lnTo>
                <a:lnTo>
                  <a:pt x="812115" y="181310"/>
                </a:lnTo>
                <a:lnTo>
                  <a:pt x="867669" y="168302"/>
                </a:lnTo>
                <a:lnTo>
                  <a:pt x="926137" y="157156"/>
                </a:lnTo>
                <a:lnTo>
                  <a:pt x="987321" y="147980"/>
                </a:lnTo>
                <a:lnTo>
                  <a:pt x="1051020" y="140883"/>
                </a:lnTo>
                <a:lnTo>
                  <a:pt x="1117034" y="135973"/>
                </a:lnTo>
                <a:lnTo>
                  <a:pt x="1168757" y="133786"/>
                </a:lnTo>
                <a:lnTo>
                  <a:pt x="1220485" y="133037"/>
                </a:lnTo>
                <a:lnTo>
                  <a:pt x="1272050" y="133713"/>
                </a:lnTo>
                <a:lnTo>
                  <a:pt x="1323284" y="135800"/>
                </a:lnTo>
                <a:lnTo>
                  <a:pt x="1374019" y="139283"/>
                </a:lnTo>
                <a:lnTo>
                  <a:pt x="1424086" y="144148"/>
                </a:lnTo>
                <a:lnTo>
                  <a:pt x="1473318" y="150383"/>
                </a:lnTo>
                <a:lnTo>
                  <a:pt x="1521545" y="157972"/>
                </a:lnTo>
                <a:lnTo>
                  <a:pt x="1568601" y="166902"/>
                </a:lnTo>
                <a:lnTo>
                  <a:pt x="1614316" y="177159"/>
                </a:lnTo>
                <a:lnTo>
                  <a:pt x="1644502" y="156075"/>
                </a:lnTo>
                <a:lnTo>
                  <a:pt x="1678752" y="136632"/>
                </a:lnTo>
                <a:lnTo>
                  <a:pt x="1716716" y="118873"/>
                </a:lnTo>
                <a:lnTo>
                  <a:pt x="1758048" y="102843"/>
                </a:lnTo>
                <a:lnTo>
                  <a:pt x="1802401" y="88587"/>
                </a:lnTo>
                <a:lnTo>
                  <a:pt x="1849426" y="76147"/>
                </a:lnTo>
                <a:lnTo>
                  <a:pt x="1898775" y="65569"/>
                </a:lnTo>
                <a:lnTo>
                  <a:pt x="1950102" y="56896"/>
                </a:lnTo>
                <a:lnTo>
                  <a:pt x="2003059" y="50173"/>
                </a:lnTo>
                <a:lnTo>
                  <a:pt x="2057298" y="45443"/>
                </a:lnTo>
                <a:lnTo>
                  <a:pt x="2112472" y="42751"/>
                </a:lnTo>
                <a:lnTo>
                  <a:pt x="2168233" y="42141"/>
                </a:lnTo>
                <a:lnTo>
                  <a:pt x="2224233" y="43657"/>
                </a:lnTo>
                <a:lnTo>
                  <a:pt x="2280125" y="47343"/>
                </a:lnTo>
                <a:lnTo>
                  <a:pt x="2335561" y="53243"/>
                </a:lnTo>
                <a:lnTo>
                  <a:pt x="2390194" y="61402"/>
                </a:lnTo>
                <a:lnTo>
                  <a:pt x="2443676" y="71863"/>
                </a:lnTo>
                <a:lnTo>
                  <a:pt x="2482079" y="81079"/>
                </a:lnTo>
                <a:lnTo>
                  <a:pt x="2553485" y="102797"/>
                </a:lnTo>
                <a:lnTo>
                  <a:pt x="2586208" y="115221"/>
                </a:lnTo>
                <a:lnTo>
                  <a:pt x="2615364" y="94134"/>
                </a:lnTo>
                <a:lnTo>
                  <a:pt x="2649454" y="74987"/>
                </a:lnTo>
                <a:lnTo>
                  <a:pt x="2687972" y="57848"/>
                </a:lnTo>
                <a:lnTo>
                  <a:pt x="2730413" y="42787"/>
                </a:lnTo>
                <a:lnTo>
                  <a:pt x="2776274" y="29876"/>
                </a:lnTo>
                <a:lnTo>
                  <a:pt x="2825047" y="19183"/>
                </a:lnTo>
                <a:lnTo>
                  <a:pt x="2876229" y="10779"/>
                </a:lnTo>
                <a:lnTo>
                  <a:pt x="2929314" y="4734"/>
                </a:lnTo>
                <a:lnTo>
                  <a:pt x="2983796" y="1117"/>
                </a:lnTo>
                <a:lnTo>
                  <a:pt x="3039172" y="0"/>
                </a:lnTo>
                <a:lnTo>
                  <a:pt x="3094935" y="1450"/>
                </a:lnTo>
                <a:lnTo>
                  <a:pt x="3150581" y="5540"/>
                </a:lnTo>
                <a:lnTo>
                  <a:pt x="3205604" y="12337"/>
                </a:lnTo>
                <a:lnTo>
                  <a:pt x="3259499" y="21914"/>
                </a:lnTo>
                <a:lnTo>
                  <a:pt x="3309284" y="33726"/>
                </a:lnTo>
                <a:lnTo>
                  <a:pt x="3355347" y="47766"/>
                </a:lnTo>
                <a:lnTo>
                  <a:pt x="3397261" y="63885"/>
                </a:lnTo>
                <a:lnTo>
                  <a:pt x="3434594" y="81934"/>
                </a:lnTo>
                <a:lnTo>
                  <a:pt x="3473723" y="64704"/>
                </a:lnTo>
                <a:lnTo>
                  <a:pt x="3516043" y="49485"/>
                </a:lnTo>
                <a:lnTo>
                  <a:pt x="3561156" y="36290"/>
                </a:lnTo>
                <a:lnTo>
                  <a:pt x="3608669" y="25133"/>
                </a:lnTo>
                <a:lnTo>
                  <a:pt x="3658185" y="16027"/>
                </a:lnTo>
                <a:lnTo>
                  <a:pt x="3709307" y="8986"/>
                </a:lnTo>
                <a:lnTo>
                  <a:pt x="3761642" y="4022"/>
                </a:lnTo>
                <a:lnTo>
                  <a:pt x="3814792" y="1151"/>
                </a:lnTo>
                <a:lnTo>
                  <a:pt x="3868363" y="385"/>
                </a:lnTo>
                <a:lnTo>
                  <a:pt x="3921957" y="1737"/>
                </a:lnTo>
                <a:lnTo>
                  <a:pt x="3975181" y="5222"/>
                </a:lnTo>
                <a:lnTo>
                  <a:pt x="4027638" y="10852"/>
                </a:lnTo>
                <a:lnTo>
                  <a:pt x="4078931" y="18641"/>
                </a:lnTo>
                <a:lnTo>
                  <a:pt x="4128667" y="28603"/>
                </a:lnTo>
                <a:lnTo>
                  <a:pt x="4176448" y="40751"/>
                </a:lnTo>
                <a:lnTo>
                  <a:pt x="4221880" y="55099"/>
                </a:lnTo>
                <a:lnTo>
                  <a:pt x="4277263" y="77397"/>
                </a:lnTo>
                <a:lnTo>
                  <a:pt x="4324359" y="102454"/>
                </a:lnTo>
                <a:lnTo>
                  <a:pt x="4362619" y="129877"/>
                </a:lnTo>
                <a:lnTo>
                  <a:pt x="4391495" y="159274"/>
                </a:lnTo>
                <a:lnTo>
                  <a:pt x="4410436" y="190252"/>
                </a:lnTo>
                <a:lnTo>
                  <a:pt x="4478367" y="199703"/>
                </a:lnTo>
                <a:lnTo>
                  <a:pt x="4541871" y="212071"/>
                </a:lnTo>
                <a:lnTo>
                  <a:pt x="4600626" y="227121"/>
                </a:lnTo>
                <a:lnTo>
                  <a:pt x="4654309" y="244619"/>
                </a:lnTo>
                <a:lnTo>
                  <a:pt x="4702596" y="264332"/>
                </a:lnTo>
                <a:lnTo>
                  <a:pt x="4745165" y="286024"/>
                </a:lnTo>
                <a:lnTo>
                  <a:pt x="4781692" y="309461"/>
                </a:lnTo>
                <a:lnTo>
                  <a:pt x="4811855" y="334409"/>
                </a:lnTo>
                <a:lnTo>
                  <a:pt x="4851794" y="387900"/>
                </a:lnTo>
                <a:lnTo>
                  <a:pt x="4862397" y="444621"/>
                </a:lnTo>
                <a:lnTo>
                  <a:pt x="4855891" y="473607"/>
                </a:lnTo>
                <a:lnTo>
                  <a:pt x="4835114" y="511207"/>
                </a:lnTo>
                <a:lnTo>
                  <a:pt x="4812988" y="536137"/>
                </a:lnTo>
                <a:lnTo>
                  <a:pt x="4855867" y="561681"/>
                </a:lnTo>
                <a:lnTo>
                  <a:pt x="4892032" y="588306"/>
                </a:lnTo>
                <a:lnTo>
                  <a:pt x="4921543" y="615823"/>
                </a:lnTo>
                <a:lnTo>
                  <a:pt x="4960844" y="672776"/>
                </a:lnTo>
                <a:lnTo>
                  <a:pt x="4974250" y="731021"/>
                </a:lnTo>
                <a:lnTo>
                  <a:pt x="4971392" y="760155"/>
                </a:lnTo>
                <a:lnTo>
                  <a:pt x="4946857" y="817496"/>
                </a:lnTo>
                <a:lnTo>
                  <a:pt x="4897627" y="872339"/>
                </a:lnTo>
                <a:lnTo>
                  <a:pt x="4863902" y="898349"/>
                </a:lnTo>
                <a:lnTo>
                  <a:pt x="4824184" y="923166"/>
                </a:lnTo>
                <a:lnTo>
                  <a:pt x="4778532" y="946601"/>
                </a:lnTo>
                <a:lnTo>
                  <a:pt x="4727007" y="968462"/>
                </a:lnTo>
                <a:lnTo>
                  <a:pt x="4669669" y="988562"/>
                </a:lnTo>
                <a:lnTo>
                  <a:pt x="4622997" y="1002310"/>
                </a:lnTo>
                <a:lnTo>
                  <a:pt x="4574180" y="1014562"/>
                </a:lnTo>
                <a:lnTo>
                  <a:pt x="4523431" y="1025281"/>
                </a:lnTo>
                <a:lnTo>
                  <a:pt x="4470961" y="1034430"/>
                </a:lnTo>
                <a:lnTo>
                  <a:pt x="4416982" y="1041973"/>
                </a:lnTo>
                <a:lnTo>
                  <a:pt x="4361706" y="1047871"/>
                </a:lnTo>
                <a:lnTo>
                  <a:pt x="4305344" y="1052087"/>
                </a:lnTo>
                <a:lnTo>
                  <a:pt x="4301785" y="1078590"/>
                </a:lnTo>
                <a:lnTo>
                  <a:pt x="4277274" y="1129284"/>
                </a:lnTo>
                <a:lnTo>
                  <a:pt x="4231446" y="1176131"/>
                </a:lnTo>
                <a:lnTo>
                  <a:pt x="4166551" y="1218217"/>
                </a:lnTo>
                <a:lnTo>
                  <a:pt x="4127655" y="1237188"/>
                </a:lnTo>
                <a:lnTo>
                  <a:pt x="4084835" y="1254625"/>
                </a:lnTo>
                <a:lnTo>
                  <a:pt x="4038372" y="1270414"/>
                </a:lnTo>
                <a:lnTo>
                  <a:pt x="3988547" y="1284440"/>
                </a:lnTo>
                <a:lnTo>
                  <a:pt x="3935641" y="1296590"/>
                </a:lnTo>
                <a:lnTo>
                  <a:pt x="3879935" y="1306747"/>
                </a:lnTo>
                <a:lnTo>
                  <a:pt x="3821710" y="1314799"/>
                </a:lnTo>
                <a:lnTo>
                  <a:pt x="3761248" y="1320631"/>
                </a:lnTo>
                <a:lnTo>
                  <a:pt x="3698828" y="1324128"/>
                </a:lnTo>
                <a:lnTo>
                  <a:pt x="3634733" y="1325175"/>
                </a:lnTo>
                <a:lnTo>
                  <a:pt x="3582324" y="1324146"/>
                </a:lnTo>
                <a:lnTo>
                  <a:pt x="3530475" y="1321424"/>
                </a:lnTo>
                <a:lnTo>
                  <a:pt x="3479416" y="1317039"/>
                </a:lnTo>
                <a:lnTo>
                  <a:pt x="3429382" y="1311018"/>
                </a:lnTo>
                <a:lnTo>
                  <a:pt x="3380603" y="1303388"/>
                </a:lnTo>
                <a:lnTo>
                  <a:pt x="3333313" y="1294179"/>
                </a:lnTo>
                <a:lnTo>
                  <a:pt x="3287744" y="1283418"/>
                </a:lnTo>
                <a:lnTo>
                  <a:pt x="3267922" y="1307257"/>
                </a:lnTo>
                <a:lnTo>
                  <a:pt x="3216518" y="1351719"/>
                </a:lnTo>
                <a:lnTo>
                  <a:pt x="3150869" y="1391573"/>
                </a:lnTo>
                <a:lnTo>
                  <a:pt x="3113241" y="1409652"/>
                </a:lnTo>
                <a:lnTo>
                  <a:pt x="3072698" y="1426437"/>
                </a:lnTo>
                <a:lnTo>
                  <a:pt x="3029455" y="1441878"/>
                </a:lnTo>
                <a:lnTo>
                  <a:pt x="2983726" y="1455927"/>
                </a:lnTo>
                <a:lnTo>
                  <a:pt x="2935729" y="1468538"/>
                </a:lnTo>
                <a:lnTo>
                  <a:pt x="2885676" y="1479662"/>
                </a:lnTo>
                <a:lnTo>
                  <a:pt x="2833785" y="1489252"/>
                </a:lnTo>
                <a:lnTo>
                  <a:pt x="2780270" y="1497259"/>
                </a:lnTo>
                <a:lnTo>
                  <a:pt x="2725346" y="1503636"/>
                </a:lnTo>
                <a:lnTo>
                  <a:pt x="2669229" y="1508334"/>
                </a:lnTo>
                <a:lnTo>
                  <a:pt x="2612134" y="1511307"/>
                </a:lnTo>
                <a:lnTo>
                  <a:pt x="2554276" y="1512506"/>
                </a:lnTo>
                <a:lnTo>
                  <a:pt x="2495871" y="1511883"/>
                </a:lnTo>
                <a:lnTo>
                  <a:pt x="2437133" y="1509391"/>
                </a:lnTo>
                <a:lnTo>
                  <a:pt x="2378278" y="1504981"/>
                </a:lnTo>
                <a:lnTo>
                  <a:pt x="2319521" y="1498606"/>
                </a:lnTo>
                <a:lnTo>
                  <a:pt x="2263082" y="1490515"/>
                </a:lnTo>
                <a:lnTo>
                  <a:pt x="2208584" y="1480701"/>
                </a:lnTo>
                <a:lnTo>
                  <a:pt x="2156236" y="1469229"/>
                </a:lnTo>
                <a:lnTo>
                  <a:pt x="2106247" y="1456163"/>
                </a:lnTo>
                <a:lnTo>
                  <a:pt x="2058826" y="1441568"/>
                </a:lnTo>
                <a:lnTo>
                  <a:pt x="2014180" y="1425508"/>
                </a:lnTo>
                <a:lnTo>
                  <a:pt x="1972519" y="1408047"/>
                </a:lnTo>
                <a:lnTo>
                  <a:pt x="1934052" y="1389250"/>
                </a:lnTo>
                <a:lnTo>
                  <a:pt x="1898986" y="1369181"/>
                </a:lnTo>
                <a:lnTo>
                  <a:pt x="1847981" y="1381007"/>
                </a:lnTo>
                <a:lnTo>
                  <a:pt x="1795934" y="1391301"/>
                </a:lnTo>
                <a:lnTo>
                  <a:pt x="1743007" y="1400077"/>
                </a:lnTo>
                <a:lnTo>
                  <a:pt x="1689359" y="1407353"/>
                </a:lnTo>
                <a:lnTo>
                  <a:pt x="1635151" y="1413146"/>
                </a:lnTo>
                <a:lnTo>
                  <a:pt x="1580543" y="1417471"/>
                </a:lnTo>
                <a:lnTo>
                  <a:pt x="1525697" y="1420346"/>
                </a:lnTo>
                <a:lnTo>
                  <a:pt x="1470772" y="1421788"/>
                </a:lnTo>
                <a:lnTo>
                  <a:pt x="1415929" y="1421812"/>
                </a:lnTo>
                <a:lnTo>
                  <a:pt x="1361329" y="1420436"/>
                </a:lnTo>
                <a:lnTo>
                  <a:pt x="1307133" y="1417676"/>
                </a:lnTo>
                <a:lnTo>
                  <a:pt x="1253500" y="1413549"/>
                </a:lnTo>
                <a:lnTo>
                  <a:pt x="1200591" y="1408071"/>
                </a:lnTo>
                <a:lnTo>
                  <a:pt x="1148568" y="1401260"/>
                </a:lnTo>
                <a:lnTo>
                  <a:pt x="1097589" y="1393131"/>
                </a:lnTo>
                <a:lnTo>
                  <a:pt x="1047817" y="1383701"/>
                </a:lnTo>
                <a:lnTo>
                  <a:pt x="999411" y="1372987"/>
                </a:lnTo>
                <a:lnTo>
                  <a:pt x="952533" y="1361006"/>
                </a:lnTo>
                <a:lnTo>
                  <a:pt x="907342" y="1347774"/>
                </a:lnTo>
                <a:lnTo>
                  <a:pt x="863999" y="1333307"/>
                </a:lnTo>
                <a:lnTo>
                  <a:pt x="822664" y="1317624"/>
                </a:lnTo>
                <a:lnTo>
                  <a:pt x="783499" y="1300739"/>
                </a:lnTo>
                <a:lnTo>
                  <a:pt x="746664" y="1282669"/>
                </a:lnTo>
                <a:lnTo>
                  <a:pt x="712319" y="1263432"/>
                </a:lnTo>
                <a:lnTo>
                  <a:pt x="677449" y="1240847"/>
                </a:lnTo>
                <a:lnTo>
                  <a:pt x="671239" y="1236402"/>
                </a:lnTo>
                <a:lnTo>
                  <a:pt x="608317" y="1237828"/>
                </a:lnTo>
                <a:lnTo>
                  <a:pt x="546836" y="1236066"/>
                </a:lnTo>
                <a:lnTo>
                  <a:pt x="487317" y="1231284"/>
                </a:lnTo>
                <a:lnTo>
                  <a:pt x="430282" y="1223653"/>
                </a:lnTo>
                <a:lnTo>
                  <a:pt x="376252" y="1213344"/>
                </a:lnTo>
                <a:lnTo>
                  <a:pt x="325749" y="1200527"/>
                </a:lnTo>
                <a:lnTo>
                  <a:pt x="279295" y="1185371"/>
                </a:lnTo>
                <a:lnTo>
                  <a:pt x="237410" y="1168046"/>
                </a:lnTo>
                <a:lnTo>
                  <a:pt x="200617" y="1148724"/>
                </a:lnTo>
                <a:lnTo>
                  <a:pt x="144391" y="1104765"/>
                </a:lnTo>
                <a:lnTo>
                  <a:pt x="114788" y="1054856"/>
                </a:lnTo>
                <a:lnTo>
                  <a:pt x="112217" y="1018647"/>
                </a:lnTo>
                <a:lnTo>
                  <a:pt x="124741" y="983200"/>
                </a:lnTo>
                <a:lnTo>
                  <a:pt x="151743" y="949291"/>
                </a:lnTo>
                <a:lnTo>
                  <a:pt x="192607" y="917694"/>
                </a:lnTo>
                <a:lnTo>
                  <a:pt x="246716" y="889184"/>
                </a:lnTo>
                <a:lnTo>
                  <a:pt x="185733" y="871702"/>
                </a:lnTo>
                <a:lnTo>
                  <a:pt x="132869" y="851219"/>
                </a:lnTo>
                <a:lnTo>
                  <a:pt x="88400" y="828177"/>
                </a:lnTo>
                <a:lnTo>
                  <a:pt x="52602" y="803015"/>
                </a:lnTo>
                <a:lnTo>
                  <a:pt x="8125" y="748095"/>
                </a:lnTo>
                <a:lnTo>
                  <a:pt x="0" y="719217"/>
                </a:lnTo>
                <a:lnTo>
                  <a:pt x="1650" y="689981"/>
                </a:lnTo>
                <a:lnTo>
                  <a:pt x="35388" y="632195"/>
                </a:lnTo>
                <a:lnTo>
                  <a:pt x="68027" y="604526"/>
                </a:lnTo>
                <a:lnTo>
                  <a:pt x="100960" y="584007"/>
                </a:lnTo>
                <a:lnTo>
                  <a:pt x="139070" y="565442"/>
                </a:lnTo>
                <a:lnTo>
                  <a:pt x="181848" y="548966"/>
                </a:lnTo>
                <a:lnTo>
                  <a:pt x="228787" y="534716"/>
                </a:lnTo>
                <a:lnTo>
                  <a:pt x="279377" y="522829"/>
                </a:lnTo>
                <a:lnTo>
                  <a:pt x="333110" y="513442"/>
                </a:lnTo>
                <a:lnTo>
                  <a:pt x="389478" y="506690"/>
                </a:lnTo>
                <a:lnTo>
                  <a:pt x="447973" y="502711"/>
                </a:lnTo>
                <a:lnTo>
                  <a:pt x="452164" y="497999"/>
                </a:lnTo>
                <a:close/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68251" y="4605225"/>
            <a:ext cx="291465" cy="28575"/>
          </a:xfrm>
          <a:custGeom>
            <a:avLst/>
            <a:gdLst/>
            <a:ahLst/>
            <a:cxnLst/>
            <a:rect l="l" t="t" r="r" b="b"/>
            <a:pathLst>
              <a:path w="291464" h="28575">
                <a:moveTo>
                  <a:pt x="291325" y="27889"/>
                </a:moveTo>
                <a:lnTo>
                  <a:pt x="240556" y="28459"/>
                </a:lnTo>
                <a:lnTo>
                  <a:pt x="190167" y="26892"/>
                </a:lnTo>
                <a:lnTo>
                  <a:pt x="140538" y="23226"/>
                </a:lnTo>
                <a:lnTo>
                  <a:pt x="92047" y="17497"/>
                </a:lnTo>
                <a:lnTo>
                  <a:pt x="45074" y="9743"/>
                </a:lnTo>
                <a:lnTo>
                  <a:pt x="0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89155" y="4938346"/>
            <a:ext cx="127635" cy="13970"/>
          </a:xfrm>
          <a:custGeom>
            <a:avLst/>
            <a:gdLst/>
            <a:ahLst/>
            <a:cxnLst/>
            <a:rect l="l" t="t" r="r" b="b"/>
            <a:pathLst>
              <a:path w="127635" h="13970">
                <a:moveTo>
                  <a:pt x="127457" y="0"/>
                </a:moveTo>
                <a:lnTo>
                  <a:pt x="96444" y="4632"/>
                </a:lnTo>
                <a:lnTo>
                  <a:pt x="64795" y="8407"/>
                </a:lnTo>
                <a:lnTo>
                  <a:pt x="32613" y="11315"/>
                </a:lnTo>
                <a:lnTo>
                  <a:pt x="0" y="13347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38124" y="5024122"/>
            <a:ext cx="76835" cy="60960"/>
          </a:xfrm>
          <a:custGeom>
            <a:avLst/>
            <a:gdLst/>
            <a:ahLst/>
            <a:cxnLst/>
            <a:rect l="l" t="t" r="r" b="b"/>
            <a:pathLst>
              <a:path w="76835" h="60960">
                <a:moveTo>
                  <a:pt x="76796" y="60883"/>
                </a:moveTo>
                <a:lnTo>
                  <a:pt x="54674" y="46318"/>
                </a:lnTo>
                <a:lnTo>
                  <a:pt x="34474" y="31294"/>
                </a:lnTo>
                <a:lnTo>
                  <a:pt x="16235" y="15844"/>
                </a:lnTo>
                <a:lnTo>
                  <a:pt x="0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04453" y="4933165"/>
            <a:ext cx="31115" cy="67310"/>
          </a:xfrm>
          <a:custGeom>
            <a:avLst/>
            <a:gdLst/>
            <a:ahLst/>
            <a:cxnLst/>
            <a:rect l="l" t="t" r="r" b="b"/>
            <a:pathLst>
              <a:path w="31115" h="67310">
                <a:moveTo>
                  <a:pt x="30670" y="0"/>
                </a:moveTo>
                <a:lnTo>
                  <a:pt x="26201" y="16938"/>
                </a:lnTo>
                <a:lnTo>
                  <a:pt x="19588" y="33745"/>
                </a:lnTo>
                <a:lnTo>
                  <a:pt x="10848" y="50383"/>
                </a:lnTo>
                <a:lnTo>
                  <a:pt x="0" y="66814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44875" y="4520326"/>
            <a:ext cx="374015" cy="250190"/>
          </a:xfrm>
          <a:custGeom>
            <a:avLst/>
            <a:gdLst/>
            <a:ahLst/>
            <a:cxnLst/>
            <a:rect l="l" t="t" r="r" b="b"/>
            <a:pathLst>
              <a:path w="374015" h="250189">
                <a:moveTo>
                  <a:pt x="0" y="0"/>
                </a:moveTo>
                <a:lnTo>
                  <a:pt x="66541" y="15419"/>
                </a:lnTo>
                <a:lnTo>
                  <a:pt x="127605" y="33628"/>
                </a:lnTo>
                <a:lnTo>
                  <a:pt x="182817" y="54377"/>
                </a:lnTo>
                <a:lnTo>
                  <a:pt x="231802" y="77416"/>
                </a:lnTo>
                <a:lnTo>
                  <a:pt x="274185" y="102493"/>
                </a:lnTo>
                <a:lnTo>
                  <a:pt x="309590" y="129360"/>
                </a:lnTo>
                <a:lnTo>
                  <a:pt x="337643" y="157765"/>
                </a:lnTo>
                <a:lnTo>
                  <a:pt x="370192" y="218188"/>
                </a:lnTo>
                <a:lnTo>
                  <a:pt x="373938" y="249707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60356" y="4254362"/>
            <a:ext cx="167005" cy="93980"/>
          </a:xfrm>
          <a:custGeom>
            <a:avLst/>
            <a:gdLst/>
            <a:ahLst/>
            <a:cxnLst/>
            <a:rect l="l" t="t" r="r" b="b"/>
            <a:pathLst>
              <a:path w="167004" h="93979">
                <a:moveTo>
                  <a:pt x="166496" y="0"/>
                </a:moveTo>
                <a:lnTo>
                  <a:pt x="134884" y="26287"/>
                </a:lnTo>
                <a:lnTo>
                  <a:pt x="96316" y="50814"/>
                </a:lnTo>
                <a:lnTo>
                  <a:pt x="51214" y="73343"/>
                </a:lnTo>
                <a:lnTo>
                  <a:pt x="0" y="93637"/>
                </a:lnTo>
              </a:path>
            </a:pathLst>
          </a:custGeom>
          <a:ln w="9143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27323" y="3906916"/>
            <a:ext cx="8890" cy="44450"/>
          </a:xfrm>
          <a:custGeom>
            <a:avLst/>
            <a:gdLst/>
            <a:ahLst/>
            <a:cxnLst/>
            <a:rect l="l" t="t" r="r" b="b"/>
            <a:pathLst>
              <a:path w="8890" h="44450">
                <a:moveTo>
                  <a:pt x="0" y="0"/>
                </a:moveTo>
                <a:lnTo>
                  <a:pt x="4130" y="10981"/>
                </a:lnTo>
                <a:lnTo>
                  <a:pt x="6977" y="22026"/>
                </a:lnTo>
                <a:lnTo>
                  <a:pt x="8534" y="33116"/>
                </a:lnTo>
                <a:lnTo>
                  <a:pt x="8801" y="44234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63991" y="3798940"/>
            <a:ext cx="85725" cy="56515"/>
          </a:xfrm>
          <a:custGeom>
            <a:avLst/>
            <a:gdLst/>
            <a:ahLst/>
            <a:cxnLst/>
            <a:rect l="l" t="t" r="r" b="b"/>
            <a:pathLst>
              <a:path w="85725" h="56514">
                <a:moveTo>
                  <a:pt x="0" y="56400"/>
                </a:moveTo>
                <a:lnTo>
                  <a:pt x="17574" y="41369"/>
                </a:lnTo>
                <a:lnTo>
                  <a:pt x="37703" y="26924"/>
                </a:lnTo>
                <a:lnTo>
                  <a:pt x="60303" y="13116"/>
                </a:lnTo>
                <a:lnTo>
                  <a:pt x="85293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66189" y="3833573"/>
            <a:ext cx="41910" cy="48895"/>
          </a:xfrm>
          <a:custGeom>
            <a:avLst/>
            <a:gdLst/>
            <a:ahLst/>
            <a:cxnLst/>
            <a:rect l="l" t="t" r="r" b="b"/>
            <a:pathLst>
              <a:path w="41910" h="48895">
                <a:moveTo>
                  <a:pt x="0" y="48640"/>
                </a:moveTo>
                <a:lnTo>
                  <a:pt x="7576" y="36097"/>
                </a:lnTo>
                <a:lnTo>
                  <a:pt x="17008" y="23787"/>
                </a:lnTo>
                <a:lnTo>
                  <a:pt x="28264" y="11743"/>
                </a:lnTo>
                <a:lnTo>
                  <a:pt x="41313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29932" y="3898737"/>
            <a:ext cx="149860" cy="47625"/>
          </a:xfrm>
          <a:custGeom>
            <a:avLst/>
            <a:gdLst/>
            <a:ahLst/>
            <a:cxnLst/>
            <a:rect l="l" t="t" r="r" b="b"/>
            <a:pathLst>
              <a:path w="149860" h="47625">
                <a:moveTo>
                  <a:pt x="0" y="0"/>
                </a:moveTo>
                <a:lnTo>
                  <a:pt x="39919" y="10366"/>
                </a:lnTo>
                <a:lnTo>
                  <a:pt x="78208" y="21709"/>
                </a:lnTo>
                <a:lnTo>
                  <a:pt x="114766" y="33991"/>
                </a:lnTo>
                <a:lnTo>
                  <a:pt x="149491" y="4718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68390" y="4219933"/>
            <a:ext cx="26670" cy="50165"/>
          </a:xfrm>
          <a:custGeom>
            <a:avLst/>
            <a:gdLst/>
            <a:ahLst/>
            <a:cxnLst/>
            <a:rect l="l" t="t" r="r" b="b"/>
            <a:pathLst>
              <a:path w="26670" h="50164">
                <a:moveTo>
                  <a:pt x="26098" y="49644"/>
                </a:moveTo>
                <a:lnTo>
                  <a:pt x="17798" y="37404"/>
                </a:lnTo>
                <a:lnTo>
                  <a:pt x="10677" y="25041"/>
                </a:lnTo>
                <a:lnTo>
                  <a:pt x="4742" y="12568"/>
                </a:lnTo>
                <a:lnTo>
                  <a:pt x="0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383417" y="4073333"/>
            <a:ext cx="2688590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78510">
              <a:lnSpc>
                <a:spcPct val="100000"/>
              </a:lnSpc>
              <a:spcBef>
                <a:spcPts val="95"/>
              </a:spcBef>
            </a:pPr>
            <a:r>
              <a:rPr dirty="0" sz="2200" spc="-45">
                <a:latin typeface="Calibri"/>
                <a:cs typeface="Calibri"/>
              </a:rPr>
              <a:t>Your </a:t>
            </a:r>
            <a:r>
              <a:rPr dirty="0" sz="2200" spc="-10">
                <a:latin typeface="Calibri"/>
                <a:cs typeface="Calibri"/>
              </a:rPr>
              <a:t>task:  </a:t>
            </a:r>
            <a:r>
              <a:rPr dirty="0" sz="2200" spc="-5">
                <a:latin typeface="Calibri"/>
                <a:cs typeface="Calibri"/>
              </a:rPr>
              <a:t>Design such a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recursion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5064" y="1490472"/>
            <a:ext cx="5722619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89547" y="1490472"/>
            <a:ext cx="1295399" cy="1819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6090" y="1655352"/>
            <a:ext cx="4865370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710" i="1">
                <a:latin typeface="Palatino Linotype"/>
                <a:cs typeface="Palatino Linotype"/>
              </a:rPr>
              <a:t>Thank</a:t>
            </a:r>
            <a:r>
              <a:rPr dirty="0" sz="6400" spc="445" i="1">
                <a:latin typeface="Palatino Linotype"/>
                <a:cs typeface="Palatino Linotype"/>
              </a:rPr>
              <a:t> </a:t>
            </a:r>
            <a:r>
              <a:rPr dirty="0" sz="6400" spc="360" i="1">
                <a:latin typeface="Palatino Linotype"/>
                <a:cs typeface="Palatino Linotype"/>
              </a:rPr>
              <a:t>you!</a:t>
            </a:r>
            <a:endParaRPr sz="6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3680" y="3267455"/>
            <a:ext cx="3691127" cy="1819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01968" y="5302008"/>
            <a:ext cx="1498079" cy="4830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04706" y="3432336"/>
            <a:ext cx="5433060" cy="2865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-585" b="1" i="1">
                <a:solidFill>
                  <a:srgbClr val="2F5897"/>
                </a:solidFill>
                <a:latin typeface="Palatino Linotype"/>
                <a:cs typeface="Palatino Linotype"/>
              </a:rPr>
              <a:t>Q </a:t>
            </a:r>
            <a:r>
              <a:rPr dirty="0" sz="6400" spc="-95" b="1" i="1">
                <a:solidFill>
                  <a:srgbClr val="2F5897"/>
                </a:solidFill>
                <a:latin typeface="Palatino Linotype"/>
                <a:cs typeface="Palatino Linotype"/>
              </a:rPr>
              <a:t>&amp;</a:t>
            </a:r>
            <a:r>
              <a:rPr dirty="0" sz="6400" spc="615" b="1" i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6400" spc="1610" b="1" i="1">
                <a:solidFill>
                  <a:srgbClr val="2F5897"/>
                </a:solidFill>
                <a:latin typeface="Palatino Linotype"/>
                <a:cs typeface="Palatino Linotype"/>
              </a:rPr>
              <a:t>A</a:t>
            </a:r>
            <a:endParaRPr sz="6400">
              <a:latin typeface="Palatino Linotype"/>
              <a:cs typeface="Palatino Linotype"/>
            </a:endParaRPr>
          </a:p>
          <a:p>
            <a:pPr algn="ctr" marL="2654935" marR="5080" indent="-3175">
              <a:lnSpc>
                <a:spcPct val="130600"/>
              </a:lnSpc>
              <a:spcBef>
                <a:spcPts val="6684"/>
              </a:spcBef>
            </a:pPr>
            <a:r>
              <a:rPr dirty="0" sz="1700" spc="300" b="1" i="1">
                <a:solidFill>
                  <a:srgbClr val="595958"/>
                </a:solidFill>
                <a:latin typeface="Palatino Linotype"/>
                <a:cs typeface="Palatino Linotype"/>
              </a:rPr>
              <a:t>Yu </a:t>
            </a:r>
            <a:r>
              <a:rPr dirty="0" sz="1700" spc="270" b="1" i="1">
                <a:solidFill>
                  <a:srgbClr val="595958"/>
                </a:solidFill>
                <a:latin typeface="Palatino Linotype"/>
                <a:cs typeface="Palatino Linotype"/>
              </a:rPr>
              <a:t>Huang  </a:t>
            </a:r>
            <a:r>
              <a:rPr dirty="0" sz="1700">
                <a:solidFill>
                  <a:srgbClr val="595958"/>
                </a:solidFill>
                <a:latin typeface="Palatino Linotype"/>
                <a:cs typeface="Palatino Linotype"/>
                <a:hlinkClick r:id="rId6"/>
              </a:rPr>
              <a:t>yuhuang@nju.edu.cn </a:t>
            </a:r>
            <a:r>
              <a:rPr dirty="0" sz="1700">
                <a:solidFill>
                  <a:srgbClr val="595958"/>
                </a:solidFill>
                <a:latin typeface="Palatino Linotype"/>
                <a:cs typeface="Palatino Linotype"/>
              </a:rPr>
              <a:t> </a:t>
            </a:r>
            <a:r>
              <a:rPr dirty="0" sz="1700" spc="-5">
                <a:solidFill>
                  <a:srgbClr val="595958"/>
                </a:solidFill>
                <a:latin typeface="Palatino Linotype"/>
                <a:cs typeface="Palatino Linotype"/>
                <a:hlinkClick r:id="rId7"/>
              </a:rPr>
              <a:t>http://cs.nju.edu.cn/yuhuang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91156" y="0"/>
            <a:ext cx="3784091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49240" y="0"/>
            <a:ext cx="1554479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27632" y="699516"/>
            <a:ext cx="5885687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849630" marR="5080" indent="76327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Recursion in  Algorithm</a:t>
            </a:r>
            <a:r>
              <a:rPr dirty="0" spc="-70"/>
              <a:t> </a:t>
            </a:r>
            <a:r>
              <a:rPr dirty="0" spc="-5"/>
              <a:t>Design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5940" y="1691409"/>
            <a:ext cx="8084820" cy="448627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Computing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n!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with</a:t>
            </a:r>
            <a:r>
              <a:rPr dirty="0" sz="3000" spc="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Fac(n)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6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if n=1 then return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1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else return Fac(n-1)*n</a:t>
            </a:r>
            <a:endParaRPr sz="2400">
              <a:latin typeface="Palatino Linotype"/>
              <a:cs typeface="Palatino Linotype"/>
            </a:endParaRPr>
          </a:p>
          <a:p>
            <a:pPr algn="ctr" marL="1638300" marR="1645920">
              <a:lnSpc>
                <a:spcPct val="110000"/>
              </a:lnSpc>
              <a:spcBef>
                <a:spcPts val="625"/>
              </a:spcBef>
            </a:pPr>
            <a:r>
              <a:rPr dirty="0" sz="2400" b="1">
                <a:solidFill>
                  <a:srgbClr val="FF0000"/>
                </a:solidFill>
                <a:latin typeface="Palatino Linotype"/>
                <a:cs typeface="Palatino Linotype"/>
              </a:rPr>
              <a:t>M(1)=0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and M(n)=M(n-1)+1 for</a:t>
            </a:r>
            <a:r>
              <a:rPr dirty="0" sz="2400" spc="-40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n&gt;0  </a:t>
            </a:r>
            <a:r>
              <a:rPr dirty="0" sz="2400" b="1">
                <a:solidFill>
                  <a:srgbClr val="FF0000"/>
                </a:solidFill>
                <a:latin typeface="Palatino Linotype"/>
                <a:cs typeface="Palatino Linotype"/>
              </a:rPr>
              <a:t>(critical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operation:</a:t>
            </a:r>
            <a:r>
              <a:rPr dirty="0" sz="2400" spc="-35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multiplication)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Hanoi </a:t>
            </a:r>
            <a:r>
              <a:rPr dirty="0" sz="3000" spc="-60" b="1">
                <a:solidFill>
                  <a:srgbClr val="3E3E3E"/>
                </a:solidFill>
                <a:latin typeface="Palatino Linotype"/>
                <a:cs typeface="Palatino Linotype"/>
              </a:rPr>
              <a:t>Tower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9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if n=1 then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move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d(1)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to peg3 else</a:t>
            </a:r>
            <a:endParaRPr sz="2400">
              <a:latin typeface="Palatino Linotype"/>
              <a:cs typeface="Palatino Linotype"/>
            </a:endParaRPr>
          </a:p>
          <a:p>
            <a:pPr marL="756285" marR="5080" indent="17780">
              <a:lnSpc>
                <a:spcPts val="2590"/>
              </a:lnSpc>
              <a:spcBef>
                <a:spcPts val="615"/>
              </a:spcBef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Hanoi(n-1,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peg1, peg2);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move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d(n) to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peg3; Hanoi(n-1,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peg2, peg3)</a:t>
            </a:r>
            <a:endParaRPr sz="2400">
              <a:latin typeface="Palatino Linotype"/>
              <a:cs typeface="Palatino Linotype"/>
            </a:endParaRPr>
          </a:p>
          <a:p>
            <a:pPr algn="ctr" marL="1617345" marR="1515110">
              <a:lnSpc>
                <a:spcPct val="110000"/>
              </a:lnSpc>
              <a:spcBef>
                <a:spcPts val="590"/>
              </a:spcBef>
            </a:pPr>
            <a:r>
              <a:rPr dirty="0" sz="2400" b="1">
                <a:solidFill>
                  <a:srgbClr val="FF0000"/>
                </a:solidFill>
                <a:latin typeface="Palatino Linotype"/>
                <a:cs typeface="Palatino Linotype"/>
              </a:rPr>
              <a:t>M(1)=1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and M(n)=2M(n-1)+1 for</a:t>
            </a:r>
            <a:r>
              <a:rPr dirty="0" sz="2400" spc="-35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n&gt;1  </a:t>
            </a:r>
            <a:r>
              <a:rPr dirty="0" sz="2400" b="1">
                <a:solidFill>
                  <a:srgbClr val="FF0000"/>
                </a:solidFill>
                <a:latin typeface="Palatino Linotype"/>
                <a:cs typeface="Palatino Linotype"/>
              </a:rPr>
              <a:t>(critical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operation:</a:t>
            </a:r>
            <a:r>
              <a:rPr dirty="0" sz="2400" spc="-30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move)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91156" y="0"/>
            <a:ext cx="4512563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27632" y="699516"/>
            <a:ext cx="588568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849630" marR="5080" indent="763270">
              <a:lnSpc>
                <a:spcPct val="100600"/>
              </a:lnSpc>
              <a:spcBef>
                <a:spcPts val="65"/>
              </a:spcBef>
            </a:pPr>
            <a:r>
              <a:rPr dirty="0"/>
              <a:t>Recursion </a:t>
            </a:r>
            <a:r>
              <a:rPr dirty="0" spc="-5"/>
              <a:t>in  Algorithm</a:t>
            </a:r>
            <a:r>
              <a:rPr dirty="0" spc="-70"/>
              <a:t> </a:t>
            </a:r>
            <a:r>
              <a:rPr dirty="0" spc="-5"/>
              <a:t>Design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1691409"/>
            <a:ext cx="7338059" cy="1831339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Counting the Number of Bits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Input: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positive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decimal integer</a:t>
            </a:r>
            <a:r>
              <a:rPr dirty="0" sz="2400" spc="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endParaRPr sz="24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Output: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number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binary digits in </a:t>
            </a:r>
            <a:r>
              <a:rPr dirty="0" sz="2400" spc="-8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85">
                <a:solidFill>
                  <a:srgbClr val="3E3E3E"/>
                </a:solidFill>
                <a:latin typeface="Palatino Linotype"/>
                <a:cs typeface="Palatino Linotype"/>
              </a:rPr>
              <a:t>’s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binary  representation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904" y="4293108"/>
            <a:ext cx="3959860" cy="381000"/>
          </a:xfrm>
          <a:prstGeom prst="rect">
            <a:avLst/>
          </a:prstGeom>
          <a:solidFill>
            <a:srgbClr val="182C4B"/>
          </a:solidFill>
        </p:spPr>
        <p:txBody>
          <a:bodyPr wrap="square" lIns="0" tIns="374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Int BitCounting (int</a:t>
            </a:r>
            <a:r>
              <a:rPr dirty="0" sz="1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Calibri"/>
                <a:cs typeface="Calibri"/>
              </a:rPr>
              <a:t>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904" y="4674108"/>
            <a:ext cx="3959860" cy="914400"/>
          </a:xfrm>
          <a:prstGeom prst="rect">
            <a:avLst/>
          </a:prstGeom>
          <a:solidFill>
            <a:srgbClr val="DFE4F0"/>
          </a:solidFill>
        </p:spPr>
        <p:txBody>
          <a:bodyPr wrap="square" lIns="0" tIns="30480" rIns="0" bIns="0" rtlCol="0" vert="horz">
            <a:spAutoFit/>
          </a:bodyPr>
          <a:lstStyle/>
          <a:p>
            <a:pPr marL="433705" indent="-3429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dirty="0" sz="1800" spc="-5">
                <a:solidFill>
                  <a:srgbClr val="002060"/>
                </a:solidFill>
                <a:latin typeface="Calibri"/>
                <a:cs typeface="Calibri"/>
              </a:rPr>
              <a:t>If(n==1) </a:t>
            </a:r>
            <a:r>
              <a:rPr dirty="0" sz="1800" spc="-10">
                <a:solidFill>
                  <a:srgbClr val="002060"/>
                </a:solidFill>
                <a:latin typeface="Calibri"/>
                <a:cs typeface="Calibri"/>
              </a:rPr>
              <a:t>return</a:t>
            </a:r>
            <a:r>
              <a:rPr dirty="0" sz="1800" spc="2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2060"/>
                </a:solidFill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433705" indent="-342900">
              <a:lnSpc>
                <a:spcPct val="100000"/>
              </a:lnSpc>
              <a:buAutoNum type="arabicPeriod"/>
              <a:tabLst>
                <a:tab pos="433705" algn="l"/>
                <a:tab pos="434340" algn="l"/>
              </a:tabLst>
            </a:pPr>
            <a:r>
              <a:rPr dirty="0" sz="1800" spc="-5">
                <a:solidFill>
                  <a:srgbClr val="002060"/>
                </a:solidFill>
                <a:latin typeface="Calibri"/>
                <a:cs typeface="Calibri"/>
              </a:rPr>
              <a:t>Else</a:t>
            </a:r>
            <a:endParaRPr sz="1800">
              <a:latin typeface="Calibri"/>
              <a:cs typeface="Calibri"/>
            </a:endParaRPr>
          </a:p>
          <a:p>
            <a:pPr marL="539115" indent="-448309">
              <a:lnSpc>
                <a:spcPct val="100000"/>
              </a:lnSpc>
              <a:buAutoNum type="arabicPeriod"/>
              <a:tabLst>
                <a:tab pos="538480" algn="l"/>
                <a:tab pos="539750" algn="l"/>
              </a:tabLst>
            </a:pPr>
            <a:r>
              <a:rPr dirty="0" sz="1800" spc="-10">
                <a:solidFill>
                  <a:srgbClr val="002060"/>
                </a:solidFill>
                <a:latin typeface="Calibri"/>
                <a:cs typeface="Calibri"/>
              </a:rPr>
              <a:t>return </a:t>
            </a:r>
            <a:r>
              <a:rPr dirty="0" sz="1800" spc="-5">
                <a:solidFill>
                  <a:srgbClr val="002060"/>
                </a:solidFill>
                <a:latin typeface="Calibri"/>
                <a:cs typeface="Calibri"/>
              </a:rPr>
              <a:t>BitCounting(n div 2)</a:t>
            </a:r>
            <a:r>
              <a:rPr dirty="0" sz="1800" spc="4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2060"/>
                </a:solidFill>
                <a:latin typeface="Calibri"/>
                <a:cs typeface="Calibri"/>
              </a:rPr>
              <a:t>+1;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8793" y="4510444"/>
            <a:ext cx="297180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3875" sz="3225" spc="-22">
                <a:latin typeface="Symbol"/>
                <a:cs typeface="Symbol"/>
              </a:rPr>
              <a:t></a:t>
            </a:r>
            <a:r>
              <a:rPr dirty="0" sz="2150" spc="1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8793" y="4510444"/>
            <a:ext cx="2394585" cy="7893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ts val="2570"/>
              </a:lnSpc>
              <a:spcBef>
                <a:spcPts val="125"/>
              </a:spcBef>
            </a:pPr>
            <a:r>
              <a:rPr dirty="0" sz="2150" spc="10" i="1">
                <a:latin typeface="Times New Roman"/>
                <a:cs typeface="Times New Roman"/>
              </a:rPr>
              <a:t>n </a:t>
            </a:r>
            <a:r>
              <a:rPr dirty="0" sz="2150" spc="10">
                <a:latin typeface="Symbol"/>
                <a:cs typeface="Symbol"/>
              </a:rPr>
              <a:t></a:t>
            </a:r>
            <a:r>
              <a:rPr dirty="0" sz="2150" spc="-405">
                <a:latin typeface="Times New Roman"/>
                <a:cs typeface="Times New Roman"/>
              </a:rPr>
              <a:t> </a:t>
            </a:r>
            <a:r>
              <a:rPr dirty="0" sz="2150" spc="1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  <a:p>
            <a:pPr algn="r" marR="35560">
              <a:lnSpc>
                <a:spcPts val="3410"/>
              </a:lnSpc>
              <a:tabLst>
                <a:tab pos="1811020" algn="l"/>
              </a:tabLst>
            </a:pPr>
            <a:r>
              <a:rPr dirty="0" baseline="-14211" sz="3225" spc="104">
                <a:latin typeface="Symbol"/>
                <a:cs typeface="Symbol"/>
              </a:rPr>
              <a:t></a:t>
            </a:r>
            <a:r>
              <a:rPr dirty="0" sz="2150" spc="70" i="1">
                <a:latin typeface="Times New Roman"/>
                <a:cs typeface="Times New Roman"/>
              </a:rPr>
              <a:t>T</a:t>
            </a:r>
            <a:r>
              <a:rPr dirty="0" sz="2150" spc="-290" i="1">
                <a:latin typeface="Times New Roman"/>
                <a:cs typeface="Times New Roman"/>
              </a:rPr>
              <a:t> </a:t>
            </a:r>
            <a:r>
              <a:rPr dirty="0" sz="2850" spc="-165">
                <a:latin typeface="Symbol"/>
                <a:cs typeface="Symbol"/>
              </a:rPr>
              <a:t></a:t>
            </a:r>
            <a:r>
              <a:rPr dirty="0" baseline="-8547" sz="3900" spc="-247">
                <a:latin typeface="Symbol"/>
                <a:cs typeface="Symbol"/>
              </a:rPr>
              <a:t></a:t>
            </a:r>
            <a:r>
              <a:rPr dirty="0" sz="2150" spc="-165" i="1">
                <a:latin typeface="Times New Roman"/>
                <a:cs typeface="Times New Roman"/>
              </a:rPr>
              <a:t>n </a:t>
            </a:r>
            <a:r>
              <a:rPr dirty="0" sz="2150" spc="5">
                <a:latin typeface="Times New Roman"/>
                <a:cs typeface="Times New Roman"/>
              </a:rPr>
              <a:t>/</a:t>
            </a:r>
            <a:r>
              <a:rPr dirty="0" sz="2150" spc="-16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2</a:t>
            </a:r>
            <a:r>
              <a:rPr dirty="0" baseline="-8547" sz="3900">
                <a:latin typeface="Symbol"/>
                <a:cs typeface="Symbol"/>
              </a:rPr>
              <a:t></a:t>
            </a:r>
            <a:r>
              <a:rPr dirty="0" sz="2850">
                <a:latin typeface="Symbol"/>
                <a:cs typeface="Symbol"/>
              </a:rPr>
              <a:t></a:t>
            </a:r>
            <a:r>
              <a:rPr dirty="0" sz="2150">
                <a:latin typeface="Symbol"/>
                <a:cs typeface="Symbol"/>
              </a:rPr>
              <a:t></a:t>
            </a:r>
            <a:r>
              <a:rPr dirty="0" sz="2150">
                <a:latin typeface="Times New Roman"/>
                <a:cs typeface="Times New Roman"/>
              </a:rPr>
              <a:t>1	</a:t>
            </a:r>
            <a:r>
              <a:rPr dirty="0" sz="2150" spc="10" i="1">
                <a:latin typeface="Times New Roman"/>
                <a:cs typeface="Times New Roman"/>
              </a:rPr>
              <a:t>n </a:t>
            </a:r>
            <a:r>
              <a:rPr dirty="0" sz="2150" spc="10">
                <a:latin typeface="Symbol"/>
                <a:cs typeface="Symbol"/>
              </a:rPr>
              <a:t></a:t>
            </a:r>
            <a:r>
              <a:rPr dirty="0" sz="2150" spc="-400">
                <a:latin typeface="Times New Roman"/>
                <a:cs typeface="Times New Roman"/>
              </a:rPr>
              <a:t> </a:t>
            </a:r>
            <a:r>
              <a:rPr dirty="0" sz="2150" spc="1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6029" y="4716247"/>
            <a:ext cx="965200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0" i="1">
                <a:latin typeface="Times New Roman"/>
                <a:cs typeface="Times New Roman"/>
              </a:rPr>
              <a:t>T</a:t>
            </a:r>
            <a:r>
              <a:rPr dirty="0" sz="2150" spc="-455" i="1">
                <a:latin typeface="Times New Roman"/>
                <a:cs typeface="Times New Roman"/>
              </a:rPr>
              <a:t> </a:t>
            </a:r>
            <a:r>
              <a:rPr dirty="0" sz="2150" spc="35">
                <a:latin typeface="Times New Roman"/>
                <a:cs typeface="Times New Roman"/>
              </a:rPr>
              <a:t>(</a:t>
            </a:r>
            <a:r>
              <a:rPr dirty="0" sz="2150" spc="35" i="1">
                <a:latin typeface="Times New Roman"/>
                <a:cs typeface="Times New Roman"/>
              </a:rPr>
              <a:t>n</a:t>
            </a:r>
            <a:r>
              <a:rPr dirty="0" sz="2150" spc="35">
                <a:latin typeface="Times New Roman"/>
                <a:cs typeface="Times New Roman"/>
              </a:rPr>
              <a:t>) </a:t>
            </a:r>
            <a:r>
              <a:rPr dirty="0" sz="2150" spc="10">
                <a:latin typeface="Symbol"/>
                <a:cs typeface="Symbol"/>
              </a:rPr>
              <a:t></a:t>
            </a:r>
            <a:r>
              <a:rPr dirty="0" sz="2150" spc="10">
                <a:latin typeface="Times New Roman"/>
                <a:cs typeface="Times New Roman"/>
              </a:rPr>
              <a:t> </a:t>
            </a:r>
            <a:r>
              <a:rPr dirty="0" baseline="-9043" sz="3225" spc="15">
                <a:latin typeface="Symbol"/>
                <a:cs typeface="Symbol"/>
              </a:rPr>
              <a:t></a:t>
            </a:r>
            <a:endParaRPr baseline="-9043" sz="3225">
              <a:latin typeface="Symbol"/>
              <a:cs typeface="Symbol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6923" y="384047"/>
            <a:ext cx="654710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7863" y="532767"/>
            <a:ext cx="57448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Divide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 spc="-10"/>
              <a:t>Conquer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7412355" cy="409003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Divide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Divide the “big” problem to smaller</a:t>
            </a:r>
            <a:r>
              <a:rPr dirty="0" sz="2400" spc="5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ones</a:t>
            </a:r>
            <a:endParaRPr sz="240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E3E3E"/>
              </a:buClr>
              <a:buFont typeface="Courier New"/>
              <a:buChar char="o"/>
            </a:pPr>
            <a:endParaRPr sz="3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Conquer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34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Solve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“small” problems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by</a:t>
            </a:r>
            <a:r>
              <a:rPr dirty="0" sz="2400" spc="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recursion</a:t>
            </a:r>
            <a:endParaRPr sz="240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E3E3E"/>
              </a:buClr>
              <a:buFont typeface="Courier New"/>
              <a:buChar char="o"/>
            </a:pPr>
            <a:endParaRPr sz="3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Combine</a:t>
            </a:r>
            <a:endParaRPr sz="30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ts val="2590"/>
              </a:lnSpc>
              <a:spcBef>
                <a:spcPts val="66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Combine results of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small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problems, and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solve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 original</a:t>
            </a:r>
            <a:r>
              <a:rPr dirty="0" sz="2400" spc="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problem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6923" y="384047"/>
            <a:ext cx="654710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7863" y="532767"/>
            <a:ext cx="57448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Divide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 spc="-10"/>
              <a:t>Conquer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723412"/>
            <a:ext cx="4747895" cy="445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000250">
              <a:lnSpc>
                <a:spcPct val="11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general pattern  solve(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marL="393700">
              <a:lnSpc>
                <a:spcPct val="100000"/>
              </a:lnSpc>
              <a:spcBef>
                <a:spcPts val="285"/>
              </a:spcBef>
            </a:pP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=size(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);</a:t>
            </a:r>
            <a:endParaRPr sz="2400">
              <a:latin typeface="Palatino Linotype"/>
              <a:cs typeface="Palatino Linotype"/>
            </a:endParaRPr>
          </a:p>
          <a:p>
            <a:pPr marL="774700" marR="490855" indent="-381000">
              <a:lnSpc>
                <a:spcPct val="109200"/>
              </a:lnSpc>
              <a:spcBef>
                <a:spcPts val="50"/>
              </a:spcBef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if (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b="1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smallSize)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solution=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directlySolve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marL="393700">
              <a:lnSpc>
                <a:spcPct val="100000"/>
              </a:lnSpc>
              <a:spcBef>
                <a:spcPts val="285"/>
              </a:spcBef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else</a:t>
            </a:r>
            <a:endParaRPr sz="2400">
              <a:latin typeface="Palatino Linotype"/>
              <a:cs typeface="Palatino Linotype"/>
            </a:endParaRPr>
          </a:p>
          <a:p>
            <a:pPr marL="774700" marR="1165225">
              <a:lnSpc>
                <a:spcPts val="3190"/>
              </a:lnSpc>
              <a:spcBef>
                <a:spcPts val="140"/>
              </a:spcBef>
            </a:pP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divide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into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baseline="-20833" sz="2400" b="1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,…</a:t>
            </a:r>
            <a:r>
              <a:rPr dirty="0" sz="2400" spc="-8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baseline="-20833" sz="2400" spc="-7" b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;  for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each</a:t>
            </a:r>
            <a:r>
              <a:rPr dirty="0" sz="2400" spc="-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spc="-5" b="1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{1,…,k}</a:t>
            </a:r>
            <a:endParaRPr sz="2400">
              <a:latin typeface="Palatino Linotype"/>
              <a:cs typeface="Palatino Linotype"/>
            </a:endParaRPr>
          </a:p>
          <a:p>
            <a:pPr marL="1155065">
              <a:lnSpc>
                <a:spcPct val="100000"/>
              </a:lnSpc>
              <a:spcBef>
                <a:spcPts val="105"/>
              </a:spcBef>
            </a:pP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2400" spc="-7" b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=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solve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baseline="-20833" sz="2400" spc="-7" b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);</a:t>
            </a:r>
            <a:endParaRPr sz="2400">
              <a:latin typeface="Palatino Linotype"/>
              <a:cs typeface="Palatino Linotype"/>
            </a:endParaRPr>
          </a:p>
          <a:p>
            <a:pPr marL="393700" marR="5080" indent="381000">
              <a:lnSpc>
                <a:spcPct val="110000"/>
              </a:lnSpc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solution=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combine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2400" spc="-7" b="1">
                <a:solidFill>
                  <a:srgbClr val="3E3E3E"/>
                </a:solidFill>
                <a:latin typeface="Palatino Linotype"/>
                <a:cs typeface="Palatino Linotype"/>
              </a:rPr>
              <a:t>1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,…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2400" spc="-7" b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);  return</a:t>
            </a:r>
            <a:r>
              <a:rPr dirty="0" sz="24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solution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73040" y="4692650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171" y="0"/>
                </a:lnTo>
              </a:path>
            </a:pathLst>
          </a:custGeom>
          <a:ln w="22859">
            <a:solidFill>
              <a:srgbClr val="5772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84470" y="3073400"/>
            <a:ext cx="0" cy="1607820"/>
          </a:xfrm>
          <a:custGeom>
            <a:avLst/>
            <a:gdLst/>
            <a:ahLst/>
            <a:cxnLst/>
            <a:rect l="l" t="t" r="r" b="b"/>
            <a:pathLst>
              <a:path w="0" h="1607820">
                <a:moveTo>
                  <a:pt x="0" y="0"/>
                </a:moveTo>
                <a:lnTo>
                  <a:pt x="0" y="1607820"/>
                </a:lnTo>
              </a:path>
            </a:pathLst>
          </a:custGeom>
          <a:ln w="22860">
            <a:solidFill>
              <a:srgbClr val="5772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73040" y="3061970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171" y="0"/>
                </a:lnTo>
              </a:path>
            </a:pathLst>
          </a:custGeom>
          <a:ln w="22860">
            <a:solidFill>
              <a:srgbClr val="5772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23781" y="3073907"/>
            <a:ext cx="0" cy="1607820"/>
          </a:xfrm>
          <a:custGeom>
            <a:avLst/>
            <a:gdLst/>
            <a:ahLst/>
            <a:cxnLst/>
            <a:rect l="l" t="t" r="r" b="b"/>
            <a:pathLst>
              <a:path w="0" h="1607820">
                <a:moveTo>
                  <a:pt x="0" y="0"/>
                </a:moveTo>
                <a:lnTo>
                  <a:pt x="0" y="1607820"/>
                </a:lnTo>
              </a:path>
            </a:pathLst>
          </a:custGeom>
          <a:ln w="22859">
            <a:solidFill>
              <a:srgbClr val="5772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03520" y="4669790"/>
            <a:ext cx="3601720" cy="0"/>
          </a:xfrm>
          <a:custGeom>
            <a:avLst/>
            <a:gdLst/>
            <a:ahLst/>
            <a:cxnLst/>
            <a:rect l="l" t="t" r="r" b="b"/>
            <a:pathLst>
              <a:path w="3601720" h="0">
                <a:moveTo>
                  <a:pt x="0" y="0"/>
                </a:moveTo>
                <a:lnTo>
                  <a:pt x="3601211" y="0"/>
                </a:lnTo>
              </a:path>
            </a:pathLst>
          </a:custGeom>
          <a:ln w="7620">
            <a:solidFill>
              <a:srgbClr val="5772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07329" y="3088639"/>
            <a:ext cx="0" cy="1577340"/>
          </a:xfrm>
          <a:custGeom>
            <a:avLst/>
            <a:gdLst/>
            <a:ahLst/>
            <a:cxnLst/>
            <a:rect l="l" t="t" r="r" b="b"/>
            <a:pathLst>
              <a:path w="0" h="1577339">
                <a:moveTo>
                  <a:pt x="0" y="0"/>
                </a:moveTo>
                <a:lnTo>
                  <a:pt x="0" y="1577339"/>
                </a:lnTo>
              </a:path>
            </a:pathLst>
          </a:custGeom>
          <a:ln w="7619">
            <a:solidFill>
              <a:srgbClr val="5772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03520" y="3084829"/>
            <a:ext cx="3601720" cy="0"/>
          </a:xfrm>
          <a:custGeom>
            <a:avLst/>
            <a:gdLst/>
            <a:ahLst/>
            <a:cxnLst/>
            <a:rect l="l" t="t" r="r" b="b"/>
            <a:pathLst>
              <a:path w="3601720" h="0">
                <a:moveTo>
                  <a:pt x="0" y="0"/>
                </a:moveTo>
                <a:lnTo>
                  <a:pt x="3601211" y="0"/>
                </a:lnTo>
              </a:path>
            </a:pathLst>
          </a:custGeom>
          <a:ln w="7620">
            <a:solidFill>
              <a:srgbClr val="5772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900921" y="3089148"/>
            <a:ext cx="0" cy="1577340"/>
          </a:xfrm>
          <a:custGeom>
            <a:avLst/>
            <a:gdLst/>
            <a:ahLst/>
            <a:cxnLst/>
            <a:rect l="l" t="t" r="r" b="b"/>
            <a:pathLst>
              <a:path w="0" h="1577339">
                <a:moveTo>
                  <a:pt x="0" y="0"/>
                </a:moveTo>
                <a:lnTo>
                  <a:pt x="0" y="1577339"/>
                </a:lnTo>
              </a:path>
            </a:pathLst>
          </a:custGeom>
          <a:ln w="7620">
            <a:solidFill>
              <a:srgbClr val="5772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13919" y="4321180"/>
            <a:ext cx="1455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Palatino Linotype"/>
                <a:cs typeface="Palatino Linotype"/>
              </a:rPr>
              <a:t>for</a:t>
            </a:r>
            <a:r>
              <a:rPr dirty="0" sz="1800" spc="-55" i="1">
                <a:latin typeface="Palatino Linotype"/>
                <a:cs typeface="Palatino Linotype"/>
              </a:rPr>
              <a:t> </a:t>
            </a:r>
            <a:r>
              <a:rPr dirty="0" sz="1800" spc="-5" i="1">
                <a:latin typeface="Palatino Linotype"/>
                <a:cs typeface="Palatino Linotype"/>
              </a:rPr>
              <a:t>n&gt;smallSize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02573" y="3191967"/>
            <a:ext cx="120650" cy="256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 spc="-5" i="1">
                <a:latin typeface="宋体"/>
                <a:cs typeface="宋体"/>
              </a:rPr>
              <a:t>k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0819" y="3259692"/>
            <a:ext cx="2867660" cy="8026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4335"/>
              </a:lnSpc>
              <a:spcBef>
                <a:spcPts val="125"/>
              </a:spcBef>
            </a:pPr>
            <a:r>
              <a:rPr dirty="0" sz="1800" i="1">
                <a:latin typeface="Palatino Linotype"/>
                <a:cs typeface="Palatino Linotype"/>
              </a:rPr>
              <a:t>T(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i="1">
                <a:latin typeface="Palatino Linotype"/>
                <a:cs typeface="Palatino Linotype"/>
              </a:rPr>
              <a:t>)=D(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i="1">
                <a:latin typeface="Palatino Linotype"/>
                <a:cs typeface="Palatino Linotype"/>
              </a:rPr>
              <a:t>)</a:t>
            </a:r>
            <a:r>
              <a:rPr dirty="0" sz="1800" spc="120" i="1">
                <a:latin typeface="Palatino Linotype"/>
                <a:cs typeface="Palatino Linotype"/>
              </a:rPr>
              <a:t>+</a:t>
            </a:r>
            <a:r>
              <a:rPr dirty="0" baseline="-5327" sz="5475" spc="-727">
                <a:latin typeface="Symbol"/>
                <a:cs typeface="Symbol"/>
              </a:rPr>
              <a:t></a:t>
            </a:r>
            <a:r>
              <a:rPr dirty="0" sz="1800" i="1">
                <a:latin typeface="Palatino Linotype"/>
                <a:cs typeface="Palatino Linotype"/>
              </a:rPr>
              <a:t>T(</a:t>
            </a:r>
            <a:r>
              <a:rPr dirty="0" sz="1800" spc="-5" i="1">
                <a:latin typeface="Palatino Linotype"/>
                <a:cs typeface="Palatino Linotype"/>
              </a:rPr>
              <a:t>s</a:t>
            </a:r>
            <a:r>
              <a:rPr dirty="0" sz="1800" i="1">
                <a:latin typeface="Palatino Linotype"/>
                <a:cs typeface="Palatino Linotype"/>
              </a:rPr>
              <a:t>i</a:t>
            </a:r>
            <a:r>
              <a:rPr dirty="0" sz="1800" spc="5" i="1">
                <a:latin typeface="Palatino Linotype"/>
                <a:cs typeface="Palatino Linotype"/>
              </a:rPr>
              <a:t>z</a:t>
            </a:r>
            <a:r>
              <a:rPr dirty="0" sz="1800" spc="-5" i="1">
                <a:latin typeface="Palatino Linotype"/>
                <a:cs typeface="Palatino Linotype"/>
              </a:rPr>
              <a:t>e</a:t>
            </a:r>
            <a:r>
              <a:rPr dirty="0" sz="1800" i="1">
                <a:latin typeface="Palatino Linotype"/>
                <a:cs typeface="Palatino Linotype"/>
              </a:rPr>
              <a:t>(I</a:t>
            </a:r>
            <a:r>
              <a:rPr dirty="0" baseline="-20833" sz="1800" i="1">
                <a:latin typeface="Palatino Linotype"/>
                <a:cs typeface="Palatino Linotype"/>
              </a:rPr>
              <a:t>i</a:t>
            </a:r>
            <a:r>
              <a:rPr dirty="0" sz="1800" i="1">
                <a:latin typeface="Palatino Linotype"/>
                <a:cs typeface="Palatino Linotype"/>
              </a:rPr>
              <a:t>))+C(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i="1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  <a:p>
            <a:pPr algn="ctr" marR="248920">
              <a:lnSpc>
                <a:spcPts val="1755"/>
              </a:lnSpc>
            </a:pPr>
            <a:r>
              <a:rPr dirty="0" sz="1500" spc="-5" i="1">
                <a:latin typeface="宋体"/>
                <a:cs typeface="宋体"/>
              </a:rPr>
              <a:t>i</a:t>
            </a:r>
            <a:r>
              <a:rPr dirty="0" sz="1500" spc="-490" i="1">
                <a:latin typeface="宋体"/>
                <a:cs typeface="宋体"/>
              </a:rPr>
              <a:t> </a:t>
            </a:r>
            <a:r>
              <a:rPr dirty="0" sz="1400" spc="60">
                <a:latin typeface="Symbol"/>
                <a:cs typeface="Symbol"/>
              </a:rPr>
              <a:t></a:t>
            </a:r>
            <a:r>
              <a:rPr dirty="0" sz="1400" spc="60">
                <a:latin typeface="宋体"/>
                <a:cs typeface="宋体"/>
              </a:rPr>
              <a:t>1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73040" y="2434589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171" y="0"/>
                </a:lnTo>
              </a:path>
            </a:pathLst>
          </a:custGeom>
          <a:ln w="22860">
            <a:solidFill>
              <a:srgbClr val="5772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84470" y="2062479"/>
            <a:ext cx="0" cy="360680"/>
          </a:xfrm>
          <a:custGeom>
            <a:avLst/>
            <a:gdLst/>
            <a:ahLst/>
            <a:cxnLst/>
            <a:rect l="l" t="t" r="r" b="b"/>
            <a:pathLst>
              <a:path w="0" h="360680">
                <a:moveTo>
                  <a:pt x="0" y="0"/>
                </a:moveTo>
                <a:lnTo>
                  <a:pt x="0" y="360679"/>
                </a:lnTo>
              </a:path>
            </a:pathLst>
          </a:custGeom>
          <a:ln w="22860">
            <a:solidFill>
              <a:srgbClr val="5772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73040" y="2051050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171" y="0"/>
                </a:lnTo>
              </a:path>
            </a:pathLst>
          </a:custGeom>
          <a:ln w="22860">
            <a:solidFill>
              <a:srgbClr val="5772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923781" y="2061972"/>
            <a:ext cx="0" cy="361315"/>
          </a:xfrm>
          <a:custGeom>
            <a:avLst/>
            <a:gdLst/>
            <a:ahLst/>
            <a:cxnLst/>
            <a:rect l="l" t="t" r="r" b="b"/>
            <a:pathLst>
              <a:path w="0" h="361314">
                <a:moveTo>
                  <a:pt x="0" y="0"/>
                </a:moveTo>
                <a:lnTo>
                  <a:pt x="0" y="361188"/>
                </a:lnTo>
              </a:path>
            </a:pathLst>
          </a:custGeom>
          <a:ln w="22859">
            <a:solidFill>
              <a:srgbClr val="5772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03520" y="2411729"/>
            <a:ext cx="3601720" cy="0"/>
          </a:xfrm>
          <a:custGeom>
            <a:avLst/>
            <a:gdLst/>
            <a:ahLst/>
            <a:cxnLst/>
            <a:rect l="l" t="t" r="r" b="b"/>
            <a:pathLst>
              <a:path w="3601720" h="0">
                <a:moveTo>
                  <a:pt x="0" y="0"/>
                </a:moveTo>
                <a:lnTo>
                  <a:pt x="3601211" y="0"/>
                </a:lnTo>
              </a:path>
            </a:pathLst>
          </a:custGeom>
          <a:ln w="7620">
            <a:solidFill>
              <a:srgbClr val="5772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07329" y="2077720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7619">
            <a:solidFill>
              <a:srgbClr val="5772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03520" y="2073910"/>
            <a:ext cx="3601720" cy="0"/>
          </a:xfrm>
          <a:custGeom>
            <a:avLst/>
            <a:gdLst/>
            <a:ahLst/>
            <a:cxnLst/>
            <a:rect l="l" t="t" r="r" b="b"/>
            <a:pathLst>
              <a:path w="3601720" h="0">
                <a:moveTo>
                  <a:pt x="0" y="0"/>
                </a:moveTo>
                <a:lnTo>
                  <a:pt x="3601211" y="0"/>
                </a:lnTo>
              </a:path>
            </a:pathLst>
          </a:custGeom>
          <a:ln w="7619">
            <a:solidFill>
              <a:srgbClr val="5772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00921" y="2077211"/>
            <a:ext cx="0" cy="330835"/>
          </a:xfrm>
          <a:custGeom>
            <a:avLst/>
            <a:gdLst/>
            <a:ahLst/>
            <a:cxnLst/>
            <a:rect l="l" t="t" r="r" b="b"/>
            <a:pathLst>
              <a:path w="0" h="330835">
                <a:moveTo>
                  <a:pt x="0" y="0"/>
                </a:moveTo>
                <a:lnTo>
                  <a:pt x="0" y="330708"/>
                </a:lnTo>
              </a:path>
            </a:pathLst>
          </a:custGeom>
          <a:ln w="7620">
            <a:solidFill>
              <a:srgbClr val="5772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370819" y="2078228"/>
            <a:ext cx="2571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Palatino Linotype"/>
                <a:cs typeface="Palatino Linotype"/>
              </a:rPr>
              <a:t>T</a:t>
            </a:r>
            <a:r>
              <a:rPr dirty="0" sz="1800" spc="-5">
                <a:latin typeface="Palatino Linotype"/>
                <a:cs typeface="Palatino Linotype"/>
              </a:rPr>
              <a:t>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)=</a:t>
            </a:r>
            <a:r>
              <a:rPr dirty="0" sz="1800" spc="-5" i="1">
                <a:latin typeface="Palatino Linotype"/>
                <a:cs typeface="Palatino Linotype"/>
              </a:rPr>
              <a:t>B</a:t>
            </a:r>
            <a:r>
              <a:rPr dirty="0" sz="1800" spc="-5">
                <a:latin typeface="Palatino Linotype"/>
                <a:cs typeface="Palatino Linotype"/>
              </a:rPr>
              <a:t>(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) </a:t>
            </a:r>
            <a:r>
              <a:rPr dirty="0" sz="1800">
                <a:latin typeface="Palatino Linotype"/>
                <a:cs typeface="Palatino Linotype"/>
              </a:rPr>
              <a:t>for</a:t>
            </a:r>
            <a:r>
              <a:rPr dirty="0" sz="1800" spc="-10">
                <a:latin typeface="Palatino Linotype"/>
                <a:cs typeface="Palatino Linotype"/>
              </a:rPr>
              <a:t> 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Symbol"/>
                <a:cs typeface="Symbol"/>
              </a:rPr>
              <a:t></a:t>
            </a:r>
            <a:r>
              <a:rPr dirty="0" sz="1800" spc="-5" i="1">
                <a:latin typeface="Palatino Linotype"/>
                <a:cs typeface="Palatino Linotype"/>
              </a:rPr>
              <a:t>smallSize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74007" y="2203703"/>
            <a:ext cx="1476755" cy="1290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64329" y="2242566"/>
            <a:ext cx="1127760" cy="953769"/>
          </a:xfrm>
          <a:custGeom>
            <a:avLst/>
            <a:gdLst/>
            <a:ahLst/>
            <a:cxnLst/>
            <a:rect l="l" t="t" r="r" b="b"/>
            <a:pathLst>
              <a:path w="1127760" h="953769">
                <a:moveTo>
                  <a:pt x="1127760" y="0"/>
                </a:moveTo>
                <a:lnTo>
                  <a:pt x="0" y="953617"/>
                </a:lnTo>
              </a:path>
            </a:pathLst>
          </a:custGeom>
          <a:ln w="50292">
            <a:solidFill>
              <a:srgbClr val="607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68312" y="3122335"/>
            <a:ext cx="164465" cy="155575"/>
          </a:xfrm>
          <a:custGeom>
            <a:avLst/>
            <a:gdLst/>
            <a:ahLst/>
            <a:cxnLst/>
            <a:rect l="l" t="t" r="r" b="b"/>
            <a:pathLst>
              <a:path w="164464" h="155575">
                <a:moveTo>
                  <a:pt x="66497" y="0"/>
                </a:moveTo>
                <a:lnTo>
                  <a:pt x="0" y="155028"/>
                </a:lnTo>
                <a:lnTo>
                  <a:pt x="163918" y="115201"/>
                </a:lnTo>
                <a:lnTo>
                  <a:pt x="66497" y="0"/>
                </a:lnTo>
                <a:close/>
              </a:path>
            </a:pathLst>
          </a:custGeom>
          <a:solidFill>
            <a:srgbClr val="6076B4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18788" y="3770388"/>
            <a:ext cx="2043683" cy="812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33303" y="3813809"/>
            <a:ext cx="1680210" cy="514984"/>
          </a:xfrm>
          <a:custGeom>
            <a:avLst/>
            <a:gdLst/>
            <a:ahLst/>
            <a:cxnLst/>
            <a:rect l="l" t="t" r="r" b="b"/>
            <a:pathLst>
              <a:path w="1680210" h="514985">
                <a:moveTo>
                  <a:pt x="1679638" y="0"/>
                </a:moveTo>
                <a:lnTo>
                  <a:pt x="0" y="514845"/>
                </a:lnTo>
              </a:path>
            </a:pathLst>
          </a:custGeom>
          <a:ln w="50292">
            <a:solidFill>
              <a:srgbClr val="607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13099" y="4249150"/>
            <a:ext cx="166370" cy="144780"/>
          </a:xfrm>
          <a:custGeom>
            <a:avLst/>
            <a:gdLst/>
            <a:ahLst/>
            <a:cxnLst/>
            <a:rect l="l" t="t" r="r" b="b"/>
            <a:pathLst>
              <a:path w="166370" h="144779">
                <a:moveTo>
                  <a:pt x="122135" y="0"/>
                </a:moveTo>
                <a:lnTo>
                  <a:pt x="0" y="116344"/>
                </a:lnTo>
                <a:lnTo>
                  <a:pt x="166357" y="144246"/>
                </a:lnTo>
                <a:lnTo>
                  <a:pt x="122135" y="0"/>
                </a:lnTo>
                <a:close/>
              </a:path>
            </a:pathLst>
          </a:custGeom>
          <a:solidFill>
            <a:srgbClr val="6076B4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97779" y="3747515"/>
            <a:ext cx="2987039" cy="19156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99659" y="3789426"/>
            <a:ext cx="2629535" cy="1591945"/>
          </a:xfrm>
          <a:custGeom>
            <a:avLst/>
            <a:gdLst/>
            <a:ahLst/>
            <a:cxnLst/>
            <a:rect l="l" t="t" r="r" b="b"/>
            <a:pathLst>
              <a:path w="2629534" h="1591945">
                <a:moveTo>
                  <a:pt x="2629535" y="0"/>
                </a:moveTo>
                <a:lnTo>
                  <a:pt x="0" y="1591487"/>
                </a:lnTo>
              </a:path>
            </a:pathLst>
          </a:custGeom>
          <a:ln w="50292">
            <a:solidFill>
              <a:srgbClr val="607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92093" y="5303351"/>
            <a:ext cx="168275" cy="142875"/>
          </a:xfrm>
          <a:custGeom>
            <a:avLst/>
            <a:gdLst/>
            <a:ahLst/>
            <a:cxnLst/>
            <a:rect l="l" t="t" r="r" b="b"/>
            <a:pathLst>
              <a:path w="168275" h="142875">
                <a:moveTo>
                  <a:pt x="90004" y="0"/>
                </a:moveTo>
                <a:lnTo>
                  <a:pt x="0" y="142659"/>
                </a:lnTo>
                <a:lnTo>
                  <a:pt x="168135" y="129070"/>
                </a:lnTo>
                <a:lnTo>
                  <a:pt x="90004" y="0"/>
                </a:lnTo>
                <a:close/>
              </a:path>
            </a:pathLst>
          </a:custGeom>
          <a:solidFill>
            <a:srgbClr val="6076B4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54679" y="3692664"/>
            <a:ext cx="3630168" cy="17541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64013" y="3736085"/>
            <a:ext cx="3268345" cy="1443355"/>
          </a:xfrm>
          <a:custGeom>
            <a:avLst/>
            <a:gdLst/>
            <a:ahLst/>
            <a:cxnLst/>
            <a:rect l="l" t="t" r="r" b="b"/>
            <a:pathLst>
              <a:path w="3268345" h="1443354">
                <a:moveTo>
                  <a:pt x="3268256" y="0"/>
                </a:moveTo>
                <a:lnTo>
                  <a:pt x="0" y="1442745"/>
                </a:lnTo>
              </a:path>
            </a:pathLst>
          </a:custGeom>
          <a:ln w="50292">
            <a:solidFill>
              <a:srgbClr val="607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348987" y="5099658"/>
            <a:ext cx="168910" cy="138430"/>
          </a:xfrm>
          <a:custGeom>
            <a:avLst/>
            <a:gdLst/>
            <a:ahLst/>
            <a:cxnLst/>
            <a:rect l="l" t="t" r="r" b="b"/>
            <a:pathLst>
              <a:path w="168910" h="138429">
                <a:moveTo>
                  <a:pt x="107556" y="0"/>
                </a:moveTo>
                <a:lnTo>
                  <a:pt x="0" y="129946"/>
                </a:lnTo>
                <a:lnTo>
                  <a:pt x="168490" y="138023"/>
                </a:lnTo>
                <a:lnTo>
                  <a:pt x="107556" y="0"/>
                </a:lnTo>
                <a:close/>
              </a:path>
            </a:pathLst>
          </a:custGeom>
          <a:solidFill>
            <a:srgbClr val="6076B4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2448" y="384047"/>
            <a:ext cx="349757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3418" y="532767"/>
            <a:ext cx="26968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Examples</a:t>
            </a:r>
          </a:p>
        </p:txBody>
      </p:sp>
      <p:sp>
        <p:nvSpPr>
          <p:cNvPr id="4" name="object 4"/>
          <p:cNvSpPr/>
          <p:nvPr/>
        </p:nvSpPr>
        <p:spPr>
          <a:xfrm>
            <a:off x="1187196" y="2205227"/>
            <a:ext cx="6553200" cy="216535"/>
          </a:xfrm>
          <a:custGeom>
            <a:avLst/>
            <a:gdLst/>
            <a:ahLst/>
            <a:cxnLst/>
            <a:rect l="l" t="t" r="r" b="b"/>
            <a:pathLst>
              <a:path w="6553200" h="216535">
                <a:moveTo>
                  <a:pt x="0" y="0"/>
                </a:moveTo>
                <a:lnTo>
                  <a:pt x="6553200" y="0"/>
                </a:lnTo>
                <a:lnTo>
                  <a:pt x="6553200" y="216408"/>
                </a:lnTo>
                <a:lnTo>
                  <a:pt x="0" y="216408"/>
                </a:lnTo>
                <a:lnTo>
                  <a:pt x="0" y="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87196" y="2205227"/>
            <a:ext cx="6553200" cy="216535"/>
          </a:xfrm>
          <a:custGeom>
            <a:avLst/>
            <a:gdLst/>
            <a:ahLst/>
            <a:cxnLst/>
            <a:rect l="l" t="t" r="r" b="b"/>
            <a:pathLst>
              <a:path w="6553200" h="216535">
                <a:moveTo>
                  <a:pt x="0" y="0"/>
                </a:moveTo>
                <a:lnTo>
                  <a:pt x="6553200" y="0"/>
                </a:lnTo>
                <a:lnTo>
                  <a:pt x="6553200" y="216408"/>
                </a:lnTo>
                <a:lnTo>
                  <a:pt x="0" y="2164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761" y="1774698"/>
            <a:ext cx="0" cy="1079500"/>
          </a:xfrm>
          <a:custGeom>
            <a:avLst/>
            <a:gdLst/>
            <a:ahLst/>
            <a:cxnLst/>
            <a:rect l="l" t="t" r="r" b="b"/>
            <a:pathLst>
              <a:path w="0" h="1079500">
                <a:moveTo>
                  <a:pt x="0" y="0"/>
                </a:moveTo>
                <a:lnTo>
                  <a:pt x="0" y="1078992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58402" y="2402206"/>
            <a:ext cx="607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Palatino Linotype"/>
                <a:cs typeface="Palatino Linotype"/>
              </a:rPr>
              <a:t>Part</a:t>
            </a:r>
            <a:r>
              <a:rPr dirty="0" sz="1800" spc="-65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1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95378" y="2448154"/>
            <a:ext cx="607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Palatino Linotype"/>
                <a:cs typeface="Palatino Linotype"/>
              </a:rPr>
              <a:t>Part</a:t>
            </a:r>
            <a:r>
              <a:rPr dirty="0" sz="1800" spc="-65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2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602" y="2941930"/>
            <a:ext cx="3622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Palatino Linotype"/>
                <a:cs typeface="Palatino Linotype"/>
              </a:rPr>
              <a:t>the sub with largest sum may </a:t>
            </a:r>
            <a:r>
              <a:rPr dirty="0" sz="1800">
                <a:latin typeface="Palatino Linotype"/>
                <a:cs typeface="Palatino Linotype"/>
              </a:rPr>
              <a:t>be</a:t>
            </a:r>
            <a:r>
              <a:rPr dirty="0" sz="1800" spc="10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in: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19543" y="3788664"/>
            <a:ext cx="792480" cy="216535"/>
          </a:xfrm>
          <a:custGeom>
            <a:avLst/>
            <a:gdLst/>
            <a:ahLst/>
            <a:cxnLst/>
            <a:rect l="l" t="t" r="r" b="b"/>
            <a:pathLst>
              <a:path w="792479" h="216535">
                <a:moveTo>
                  <a:pt x="0" y="216407"/>
                </a:moveTo>
                <a:lnTo>
                  <a:pt x="792479" y="216407"/>
                </a:lnTo>
                <a:lnTo>
                  <a:pt x="792479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19855" y="3788664"/>
            <a:ext cx="1369060" cy="216535"/>
          </a:xfrm>
          <a:custGeom>
            <a:avLst/>
            <a:gdLst/>
            <a:ahLst/>
            <a:cxnLst/>
            <a:rect l="l" t="t" r="r" b="b"/>
            <a:pathLst>
              <a:path w="1369060" h="216535">
                <a:moveTo>
                  <a:pt x="0" y="216407"/>
                </a:moveTo>
                <a:lnTo>
                  <a:pt x="1368552" y="216407"/>
                </a:lnTo>
                <a:lnTo>
                  <a:pt x="136855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58824" y="3788664"/>
            <a:ext cx="792480" cy="216535"/>
          </a:xfrm>
          <a:custGeom>
            <a:avLst/>
            <a:gdLst/>
            <a:ahLst/>
            <a:cxnLst/>
            <a:rect l="l" t="t" r="r" b="b"/>
            <a:pathLst>
              <a:path w="792480" h="216535">
                <a:moveTo>
                  <a:pt x="0" y="216407"/>
                </a:moveTo>
                <a:lnTo>
                  <a:pt x="792480" y="216407"/>
                </a:lnTo>
                <a:lnTo>
                  <a:pt x="792480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58824" y="3788664"/>
            <a:ext cx="6553200" cy="216535"/>
          </a:xfrm>
          <a:custGeom>
            <a:avLst/>
            <a:gdLst/>
            <a:ahLst/>
            <a:cxnLst/>
            <a:rect l="l" t="t" r="r" b="b"/>
            <a:pathLst>
              <a:path w="6553200" h="216535">
                <a:moveTo>
                  <a:pt x="0" y="0"/>
                </a:moveTo>
                <a:lnTo>
                  <a:pt x="6553200" y="0"/>
                </a:lnTo>
                <a:lnTo>
                  <a:pt x="6553200" y="216407"/>
                </a:lnTo>
                <a:lnTo>
                  <a:pt x="0" y="21640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72761" y="3358134"/>
            <a:ext cx="0" cy="1079500"/>
          </a:xfrm>
          <a:custGeom>
            <a:avLst/>
            <a:gdLst/>
            <a:ahLst/>
            <a:cxnLst/>
            <a:rect l="l" t="t" r="r" b="b"/>
            <a:pathLst>
              <a:path w="0" h="1079500">
                <a:moveTo>
                  <a:pt x="0" y="0"/>
                </a:moveTo>
                <a:lnTo>
                  <a:pt x="0" y="1078992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529841" y="3986531"/>
            <a:ext cx="607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Palatino Linotype"/>
                <a:cs typeface="Palatino Linotype"/>
              </a:rPr>
              <a:t>Part</a:t>
            </a:r>
            <a:r>
              <a:rPr dirty="0" sz="1800" spc="-65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1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6817" y="4032479"/>
            <a:ext cx="607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Palatino Linotype"/>
                <a:cs typeface="Palatino Linotype"/>
              </a:rPr>
              <a:t>Part</a:t>
            </a:r>
            <a:r>
              <a:rPr dirty="0" sz="1800" spc="-65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2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4041" y="4310229"/>
            <a:ext cx="297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o</a:t>
            </a:r>
            <a:r>
              <a:rPr dirty="0" sz="1800" spc="-5">
                <a:latin typeface="Palatino Linotype"/>
                <a:cs typeface="Palatino Linotype"/>
              </a:rPr>
              <a:t>r: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2000" y="5373623"/>
            <a:ext cx="3240405" cy="216535"/>
          </a:xfrm>
          <a:custGeom>
            <a:avLst/>
            <a:gdLst/>
            <a:ahLst/>
            <a:cxnLst/>
            <a:rect l="l" t="t" r="r" b="b"/>
            <a:pathLst>
              <a:path w="3240404" h="216535">
                <a:moveTo>
                  <a:pt x="0" y="216407"/>
                </a:moveTo>
                <a:lnTo>
                  <a:pt x="3240024" y="216407"/>
                </a:lnTo>
                <a:lnTo>
                  <a:pt x="3240024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58824" y="5373623"/>
            <a:ext cx="2089785" cy="216535"/>
          </a:xfrm>
          <a:custGeom>
            <a:avLst/>
            <a:gdLst/>
            <a:ahLst/>
            <a:cxnLst/>
            <a:rect l="l" t="t" r="r" b="b"/>
            <a:pathLst>
              <a:path w="2089785" h="216535">
                <a:moveTo>
                  <a:pt x="0" y="216407"/>
                </a:moveTo>
                <a:lnTo>
                  <a:pt x="2089403" y="216407"/>
                </a:lnTo>
                <a:lnTo>
                  <a:pt x="2089403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58824" y="5373623"/>
            <a:ext cx="6553200" cy="216535"/>
          </a:xfrm>
          <a:custGeom>
            <a:avLst/>
            <a:gdLst/>
            <a:ahLst/>
            <a:cxnLst/>
            <a:rect l="l" t="t" r="r" b="b"/>
            <a:pathLst>
              <a:path w="6553200" h="216535">
                <a:moveTo>
                  <a:pt x="0" y="0"/>
                </a:moveTo>
                <a:lnTo>
                  <a:pt x="6553200" y="0"/>
                </a:lnTo>
                <a:lnTo>
                  <a:pt x="6553200" y="216407"/>
                </a:lnTo>
                <a:lnTo>
                  <a:pt x="0" y="21640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529839" y="5570854"/>
            <a:ext cx="607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Palatino Linotype"/>
                <a:cs typeface="Palatino Linotype"/>
              </a:rPr>
              <a:t>Part</a:t>
            </a:r>
            <a:r>
              <a:rPr dirty="0" sz="1800" spc="-65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1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66815" y="5616803"/>
            <a:ext cx="607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Palatino Linotype"/>
                <a:cs typeface="Palatino Linotype"/>
              </a:rPr>
              <a:t>Part</a:t>
            </a:r>
            <a:r>
              <a:rPr dirty="0" sz="1800" spc="-65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2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51304" y="3788664"/>
            <a:ext cx="1369060" cy="216535"/>
          </a:xfrm>
          <a:custGeom>
            <a:avLst/>
            <a:gdLst/>
            <a:ahLst/>
            <a:cxnLst/>
            <a:rect l="l" t="t" r="r" b="b"/>
            <a:pathLst>
              <a:path w="1369060" h="216535">
                <a:moveTo>
                  <a:pt x="0" y="0"/>
                </a:moveTo>
                <a:lnTo>
                  <a:pt x="1368552" y="0"/>
                </a:lnTo>
                <a:lnTo>
                  <a:pt x="1368552" y="216407"/>
                </a:lnTo>
                <a:lnTo>
                  <a:pt x="0" y="216407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51304" y="3788664"/>
            <a:ext cx="1369060" cy="216535"/>
          </a:xfrm>
          <a:custGeom>
            <a:avLst/>
            <a:gdLst/>
            <a:ahLst/>
            <a:cxnLst/>
            <a:rect l="l" t="t" r="r" b="b"/>
            <a:pathLst>
              <a:path w="1369060" h="216535">
                <a:moveTo>
                  <a:pt x="0" y="0"/>
                </a:moveTo>
                <a:lnTo>
                  <a:pt x="1368552" y="0"/>
                </a:lnTo>
                <a:lnTo>
                  <a:pt x="1368552" y="216407"/>
                </a:lnTo>
                <a:lnTo>
                  <a:pt x="0" y="21640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788408" y="3788664"/>
            <a:ext cx="2231390" cy="216535"/>
          </a:xfrm>
          <a:custGeom>
            <a:avLst/>
            <a:gdLst/>
            <a:ahLst/>
            <a:cxnLst/>
            <a:rect l="l" t="t" r="r" b="b"/>
            <a:pathLst>
              <a:path w="2231390" h="216535">
                <a:moveTo>
                  <a:pt x="0" y="0"/>
                </a:moveTo>
                <a:lnTo>
                  <a:pt x="2231136" y="0"/>
                </a:lnTo>
                <a:lnTo>
                  <a:pt x="2231136" y="216407"/>
                </a:lnTo>
                <a:lnTo>
                  <a:pt x="0" y="216407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788408" y="3788664"/>
            <a:ext cx="2231390" cy="216535"/>
          </a:xfrm>
          <a:custGeom>
            <a:avLst/>
            <a:gdLst/>
            <a:ahLst/>
            <a:cxnLst/>
            <a:rect l="l" t="t" r="r" b="b"/>
            <a:pathLst>
              <a:path w="2231390" h="216535">
                <a:moveTo>
                  <a:pt x="0" y="0"/>
                </a:moveTo>
                <a:lnTo>
                  <a:pt x="2231136" y="0"/>
                </a:lnTo>
                <a:lnTo>
                  <a:pt x="2231136" y="216407"/>
                </a:lnTo>
                <a:lnTo>
                  <a:pt x="0" y="21640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348228" y="5373623"/>
            <a:ext cx="1224280" cy="220979"/>
          </a:xfrm>
          <a:custGeom>
            <a:avLst/>
            <a:gdLst/>
            <a:ahLst/>
            <a:cxnLst/>
            <a:rect l="l" t="t" r="r" b="b"/>
            <a:pathLst>
              <a:path w="1224279" h="220979">
                <a:moveTo>
                  <a:pt x="0" y="0"/>
                </a:moveTo>
                <a:lnTo>
                  <a:pt x="1223772" y="0"/>
                </a:lnTo>
                <a:lnTo>
                  <a:pt x="1223772" y="220980"/>
                </a:lnTo>
                <a:lnTo>
                  <a:pt x="0" y="22098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348228" y="5373623"/>
            <a:ext cx="1224280" cy="220979"/>
          </a:xfrm>
          <a:custGeom>
            <a:avLst/>
            <a:gdLst/>
            <a:ahLst/>
            <a:cxnLst/>
            <a:rect l="l" t="t" r="r" b="b"/>
            <a:pathLst>
              <a:path w="1224279" h="220979">
                <a:moveTo>
                  <a:pt x="0" y="0"/>
                </a:moveTo>
                <a:lnTo>
                  <a:pt x="1223772" y="0"/>
                </a:lnTo>
                <a:lnTo>
                  <a:pt x="1223772" y="220980"/>
                </a:lnTo>
                <a:lnTo>
                  <a:pt x="0" y="22098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72000" y="5381244"/>
            <a:ext cx="806450" cy="218440"/>
          </a:xfrm>
          <a:custGeom>
            <a:avLst/>
            <a:gdLst/>
            <a:ahLst/>
            <a:cxnLst/>
            <a:rect l="l" t="t" r="r" b="b"/>
            <a:pathLst>
              <a:path w="806450" h="218439">
                <a:moveTo>
                  <a:pt x="0" y="0"/>
                </a:moveTo>
                <a:lnTo>
                  <a:pt x="806196" y="0"/>
                </a:lnTo>
                <a:lnTo>
                  <a:pt x="806196" y="217931"/>
                </a:lnTo>
                <a:lnTo>
                  <a:pt x="0" y="217931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72000" y="5381244"/>
            <a:ext cx="806450" cy="218440"/>
          </a:xfrm>
          <a:custGeom>
            <a:avLst/>
            <a:gdLst/>
            <a:ahLst/>
            <a:cxnLst/>
            <a:rect l="l" t="t" r="r" b="b"/>
            <a:pathLst>
              <a:path w="806450" h="218439">
                <a:moveTo>
                  <a:pt x="0" y="0"/>
                </a:moveTo>
                <a:lnTo>
                  <a:pt x="806196" y="0"/>
                </a:lnTo>
                <a:lnTo>
                  <a:pt x="806196" y="217931"/>
                </a:lnTo>
                <a:lnTo>
                  <a:pt x="0" y="2179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72761" y="4943094"/>
            <a:ext cx="0" cy="1079500"/>
          </a:xfrm>
          <a:custGeom>
            <a:avLst/>
            <a:gdLst/>
            <a:ahLst/>
            <a:cxnLst/>
            <a:rect l="l" t="t" r="r" b="b"/>
            <a:pathLst>
              <a:path w="0" h="1079500">
                <a:moveTo>
                  <a:pt x="0" y="0"/>
                </a:moveTo>
                <a:lnTo>
                  <a:pt x="0" y="1078991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262035" y="3159443"/>
            <a:ext cx="1453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7510" algn="l"/>
              </a:tabLst>
            </a:pPr>
            <a:r>
              <a:rPr dirty="0" u="heavy" sz="1800">
                <a:uFill>
                  <a:solidFill>
                    <a:srgbClr val="979797"/>
                  </a:solidFill>
                </a:uFill>
                <a:latin typeface="Palatino Linotype"/>
                <a:cs typeface="Palatino Linotype"/>
              </a:rPr>
              <a:t> 	</a:t>
            </a:r>
            <a:r>
              <a:rPr dirty="0" sz="1800">
                <a:latin typeface="Palatino Linotype"/>
                <a:cs typeface="Palatino Linotype"/>
              </a:rPr>
              <a:t> </a:t>
            </a:r>
            <a:r>
              <a:rPr dirty="0" sz="1800" spc="-185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recursion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05650" y="3500628"/>
            <a:ext cx="442595" cy="315595"/>
          </a:xfrm>
          <a:custGeom>
            <a:avLst/>
            <a:gdLst/>
            <a:ahLst/>
            <a:cxnLst/>
            <a:rect l="l" t="t" r="r" b="b"/>
            <a:pathLst>
              <a:path w="442595" h="315595">
                <a:moveTo>
                  <a:pt x="442264" y="0"/>
                </a:moveTo>
                <a:lnTo>
                  <a:pt x="395961" y="32727"/>
                </a:lnTo>
                <a:lnTo>
                  <a:pt x="350001" y="65289"/>
                </a:lnTo>
                <a:lnTo>
                  <a:pt x="304676" y="97468"/>
                </a:lnTo>
                <a:lnTo>
                  <a:pt x="260279" y="129048"/>
                </a:lnTo>
                <a:lnTo>
                  <a:pt x="217102" y="159811"/>
                </a:lnTo>
                <a:lnTo>
                  <a:pt x="175436" y="189540"/>
                </a:lnTo>
                <a:lnTo>
                  <a:pt x="135574" y="218020"/>
                </a:lnTo>
                <a:lnTo>
                  <a:pt x="97807" y="245032"/>
                </a:lnTo>
                <a:lnTo>
                  <a:pt x="62428" y="270361"/>
                </a:lnTo>
                <a:lnTo>
                  <a:pt x="29728" y="293789"/>
                </a:lnTo>
                <a:lnTo>
                  <a:pt x="0" y="315099"/>
                </a:lnTo>
              </a:path>
            </a:pathLst>
          </a:custGeom>
          <a:ln w="12700">
            <a:solidFill>
              <a:srgbClr val="979797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443478" y="3734692"/>
            <a:ext cx="140335" cy="125730"/>
          </a:xfrm>
          <a:custGeom>
            <a:avLst/>
            <a:gdLst/>
            <a:ahLst/>
            <a:cxnLst/>
            <a:rect l="l" t="t" r="r" b="b"/>
            <a:pathLst>
              <a:path w="140334" h="125729">
                <a:moveTo>
                  <a:pt x="66217" y="0"/>
                </a:moveTo>
                <a:lnTo>
                  <a:pt x="0" y="125603"/>
                </a:lnTo>
                <a:lnTo>
                  <a:pt x="140207" y="103212"/>
                </a:lnTo>
                <a:lnTo>
                  <a:pt x="61925" y="81203"/>
                </a:lnTo>
                <a:lnTo>
                  <a:pt x="66217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72155" y="3762564"/>
            <a:ext cx="140335" cy="121920"/>
          </a:xfrm>
          <a:custGeom>
            <a:avLst/>
            <a:gdLst/>
            <a:ahLst/>
            <a:cxnLst/>
            <a:rect l="l" t="t" r="r" b="b"/>
            <a:pathLst>
              <a:path w="140335" h="121920">
                <a:moveTo>
                  <a:pt x="103009" y="0"/>
                </a:moveTo>
                <a:lnTo>
                  <a:pt x="0" y="97726"/>
                </a:lnTo>
                <a:lnTo>
                  <a:pt x="139992" y="121500"/>
                </a:lnTo>
                <a:lnTo>
                  <a:pt x="72898" y="75539"/>
                </a:lnTo>
                <a:lnTo>
                  <a:pt x="10300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855720" y="5157215"/>
            <a:ext cx="645160" cy="0"/>
          </a:xfrm>
          <a:custGeom>
            <a:avLst/>
            <a:gdLst/>
            <a:ahLst/>
            <a:cxnLst/>
            <a:rect l="l" t="t" r="r" b="b"/>
            <a:pathLst>
              <a:path w="645160" h="0">
                <a:moveTo>
                  <a:pt x="64465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979797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79520" y="5093713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76200" y="63500"/>
                </a:lnTo>
                <a:lnTo>
                  <a:pt x="12700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72000" y="5157215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 h="0">
                <a:moveTo>
                  <a:pt x="0" y="0"/>
                </a:moveTo>
                <a:lnTo>
                  <a:pt x="716280" y="0"/>
                </a:lnTo>
              </a:path>
            </a:pathLst>
          </a:custGeom>
          <a:ln w="12700">
            <a:solidFill>
              <a:srgbClr val="979797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237479" y="5093713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0"/>
                </a:moveTo>
                <a:lnTo>
                  <a:pt x="50800" y="63500"/>
                </a:lnTo>
                <a:lnTo>
                  <a:pt x="0" y="127000"/>
                </a:lnTo>
                <a:lnTo>
                  <a:pt x="12700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012179" y="4797552"/>
            <a:ext cx="1369060" cy="216535"/>
          </a:xfrm>
          <a:custGeom>
            <a:avLst/>
            <a:gdLst/>
            <a:ahLst/>
            <a:cxnLst/>
            <a:rect l="l" t="t" r="r" b="b"/>
            <a:pathLst>
              <a:path w="1369059" h="216535">
                <a:moveTo>
                  <a:pt x="0" y="0"/>
                </a:moveTo>
                <a:lnTo>
                  <a:pt x="1368552" y="0"/>
                </a:lnTo>
                <a:lnTo>
                  <a:pt x="1368552" y="216407"/>
                </a:lnTo>
                <a:lnTo>
                  <a:pt x="0" y="216407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012179" y="4797552"/>
            <a:ext cx="1369060" cy="216535"/>
          </a:xfrm>
          <a:custGeom>
            <a:avLst/>
            <a:gdLst/>
            <a:ahLst/>
            <a:cxnLst/>
            <a:rect l="l" t="t" r="r" b="b"/>
            <a:pathLst>
              <a:path w="1369059" h="216535">
                <a:moveTo>
                  <a:pt x="0" y="0"/>
                </a:moveTo>
                <a:lnTo>
                  <a:pt x="1368552" y="0"/>
                </a:lnTo>
                <a:lnTo>
                  <a:pt x="1368552" y="216407"/>
                </a:lnTo>
                <a:lnTo>
                  <a:pt x="0" y="21640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454265" y="4591240"/>
            <a:ext cx="12147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Palatino Linotype"/>
                <a:cs typeface="Palatino Linotype"/>
              </a:rPr>
              <a:t>The largest</a:t>
            </a:r>
            <a:r>
              <a:rPr dirty="0" sz="1600" spc="-65">
                <a:latin typeface="Palatino Linotype"/>
                <a:cs typeface="Palatino Linotype"/>
              </a:rPr>
              <a:t> </a:t>
            </a:r>
            <a:r>
              <a:rPr dirty="0" sz="1600" spc="-5">
                <a:latin typeface="Palatino Linotype"/>
                <a:cs typeface="Palatino Linotype"/>
              </a:rPr>
              <a:t>is  </a:t>
            </a:r>
            <a:r>
              <a:rPr dirty="0" sz="1600" spc="-10">
                <a:latin typeface="Palatino Linotype"/>
                <a:cs typeface="Palatino Linotype"/>
              </a:rPr>
              <a:t>the</a:t>
            </a:r>
            <a:r>
              <a:rPr dirty="0" sz="1600" spc="5">
                <a:latin typeface="Palatino Linotype"/>
                <a:cs typeface="Palatino Linotype"/>
              </a:rPr>
              <a:t> </a:t>
            </a:r>
            <a:r>
              <a:rPr dirty="0" sz="1600" spc="-5">
                <a:latin typeface="Palatino Linotype"/>
                <a:cs typeface="Palatino Linotype"/>
              </a:rPr>
              <a:t>result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8899" y="990888"/>
            <a:ext cx="211264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9972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2F5897"/>
                </a:solidFill>
                <a:latin typeface="Palatino Linotype"/>
                <a:cs typeface="Palatino Linotype"/>
              </a:rPr>
              <a:t>Max </a:t>
            </a:r>
            <a:r>
              <a:rPr dirty="0" sz="2800" spc="-10" b="1">
                <a:solidFill>
                  <a:srgbClr val="2F5897"/>
                </a:solidFill>
                <a:latin typeface="Palatino Linotype"/>
                <a:cs typeface="Palatino Linotype"/>
              </a:rPr>
              <a:t>sum  </a:t>
            </a:r>
            <a:r>
              <a:rPr dirty="0" sz="2800" spc="-10" b="1">
                <a:solidFill>
                  <a:srgbClr val="2F5897"/>
                </a:solidFill>
                <a:latin typeface="Palatino Linotype"/>
                <a:cs typeface="Palatino Linotype"/>
              </a:rPr>
              <a:t>sub</a:t>
            </a:r>
            <a:r>
              <a:rPr dirty="0" sz="2800" spc="-15" b="1">
                <a:solidFill>
                  <a:srgbClr val="2F5897"/>
                </a:solidFill>
                <a:latin typeface="Palatino Linotype"/>
                <a:cs typeface="Palatino Linotype"/>
              </a:rPr>
              <a:t>s</a:t>
            </a:r>
            <a:r>
              <a:rPr dirty="0" sz="2800" b="1">
                <a:solidFill>
                  <a:srgbClr val="2F5897"/>
                </a:solidFill>
                <a:latin typeface="Palatino Linotype"/>
                <a:cs typeface="Palatino Linotype"/>
              </a:rPr>
              <a:t>e</a:t>
            </a:r>
            <a:r>
              <a:rPr dirty="0" sz="2800" spc="-10" b="1">
                <a:solidFill>
                  <a:srgbClr val="2F5897"/>
                </a:solidFill>
                <a:latin typeface="Palatino Linotype"/>
                <a:cs typeface="Palatino Linotype"/>
              </a:rPr>
              <a:t>qu</a:t>
            </a:r>
            <a:r>
              <a:rPr dirty="0" sz="2800" b="1">
                <a:solidFill>
                  <a:srgbClr val="2F5897"/>
                </a:solidFill>
                <a:latin typeface="Palatino Linotype"/>
                <a:cs typeface="Palatino Linotype"/>
              </a:rPr>
              <a:t>e</a:t>
            </a:r>
            <a:r>
              <a:rPr dirty="0" sz="2800" spc="-10" b="1">
                <a:solidFill>
                  <a:srgbClr val="2F5897"/>
                </a:solidFill>
                <a:latin typeface="Palatino Linotype"/>
                <a:cs typeface="Palatino Linotype"/>
              </a:rPr>
              <a:t>n</a:t>
            </a:r>
            <a:r>
              <a:rPr dirty="0" sz="2800" spc="-15" b="1">
                <a:solidFill>
                  <a:srgbClr val="2F5897"/>
                </a:solidFill>
                <a:latin typeface="Palatino Linotype"/>
                <a:cs typeface="Palatino Linotype"/>
              </a:rPr>
              <a:t>c</a:t>
            </a:r>
            <a:r>
              <a:rPr dirty="0" sz="2800" spc="-5" b="1">
                <a:solidFill>
                  <a:srgbClr val="2F5897"/>
                </a:solidFill>
                <a:latin typeface="Palatino Linotype"/>
                <a:cs typeface="Palatino Linotype"/>
              </a:rPr>
              <a:t>e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449669" y="1552106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29" h="282575">
                <a:moveTo>
                  <a:pt x="289204" y="0"/>
                </a:moveTo>
                <a:lnTo>
                  <a:pt x="285191" y="11455"/>
                </a:lnTo>
                <a:lnTo>
                  <a:pt x="301533" y="18551"/>
                </a:lnTo>
                <a:lnTo>
                  <a:pt x="315587" y="28371"/>
                </a:lnTo>
                <a:lnTo>
                  <a:pt x="344120" y="73880"/>
                </a:lnTo>
                <a:lnTo>
                  <a:pt x="352450" y="115661"/>
                </a:lnTo>
                <a:lnTo>
                  <a:pt x="353491" y="139750"/>
                </a:lnTo>
                <a:lnTo>
                  <a:pt x="352446" y="164649"/>
                </a:lnTo>
                <a:lnTo>
                  <a:pt x="344078" y="207587"/>
                </a:lnTo>
                <a:lnTo>
                  <a:pt x="315599" y="253828"/>
                </a:lnTo>
                <a:lnTo>
                  <a:pt x="285635" y="270865"/>
                </a:lnTo>
                <a:lnTo>
                  <a:pt x="289204" y="282321"/>
                </a:lnTo>
                <a:lnTo>
                  <a:pt x="327713" y="264263"/>
                </a:lnTo>
                <a:lnTo>
                  <a:pt x="356031" y="232994"/>
                </a:lnTo>
                <a:lnTo>
                  <a:pt x="373440" y="191111"/>
                </a:lnTo>
                <a:lnTo>
                  <a:pt x="379247" y="141236"/>
                </a:lnTo>
                <a:lnTo>
                  <a:pt x="377792" y="115357"/>
                </a:lnTo>
                <a:lnTo>
                  <a:pt x="366147" y="69479"/>
                </a:lnTo>
                <a:lnTo>
                  <a:pt x="343046" y="32129"/>
                </a:lnTo>
                <a:lnTo>
                  <a:pt x="309671" y="7391"/>
                </a:lnTo>
                <a:lnTo>
                  <a:pt x="289204" y="0"/>
                </a:lnTo>
                <a:close/>
              </a:path>
              <a:path w="379729" h="282575">
                <a:moveTo>
                  <a:pt x="90042" y="0"/>
                </a:moveTo>
                <a:lnTo>
                  <a:pt x="51619" y="18100"/>
                </a:lnTo>
                <a:lnTo>
                  <a:pt x="23291" y="49479"/>
                </a:lnTo>
                <a:lnTo>
                  <a:pt x="5821" y="91438"/>
                </a:lnTo>
                <a:lnTo>
                  <a:pt x="0" y="141236"/>
                </a:lnTo>
                <a:lnTo>
                  <a:pt x="1450" y="167173"/>
                </a:lnTo>
                <a:lnTo>
                  <a:pt x="13056" y="213051"/>
                </a:lnTo>
                <a:lnTo>
                  <a:pt x="36098" y="250279"/>
                </a:lnTo>
                <a:lnTo>
                  <a:pt x="69508" y="274944"/>
                </a:lnTo>
                <a:lnTo>
                  <a:pt x="90042" y="282321"/>
                </a:lnTo>
                <a:lnTo>
                  <a:pt x="93611" y="270865"/>
                </a:lnTo>
                <a:lnTo>
                  <a:pt x="77521" y="263743"/>
                </a:lnTo>
                <a:lnTo>
                  <a:pt x="63636" y="253828"/>
                </a:lnTo>
                <a:lnTo>
                  <a:pt x="35156" y="207587"/>
                </a:lnTo>
                <a:lnTo>
                  <a:pt x="26788" y="164649"/>
                </a:lnTo>
                <a:lnTo>
                  <a:pt x="25742" y="139750"/>
                </a:lnTo>
                <a:lnTo>
                  <a:pt x="26788" y="115661"/>
                </a:lnTo>
                <a:lnTo>
                  <a:pt x="35156" y="73880"/>
                </a:lnTo>
                <a:lnTo>
                  <a:pt x="63749" y="28371"/>
                </a:lnTo>
                <a:lnTo>
                  <a:pt x="94056" y="11455"/>
                </a:lnTo>
                <a:lnTo>
                  <a:pt x="900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222724" y="1461854"/>
            <a:ext cx="514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390" algn="l"/>
              </a:tabLst>
            </a:pPr>
            <a:r>
              <a:rPr dirty="0" sz="2400" spc="-1200" i="1">
                <a:solidFill>
                  <a:srgbClr val="FF0000"/>
                </a:solidFill>
                <a:latin typeface="Cambria Math"/>
                <a:cs typeface="Cambria Math"/>
              </a:rPr>
              <a:t>𝑇𝑇</a:t>
            </a:r>
            <a:r>
              <a:rPr dirty="0" sz="2400" spc="-1200" i="1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dirty="0" sz="2400" spc="-1200" i="1">
                <a:solidFill>
                  <a:srgbClr val="FF0000"/>
                </a:solidFill>
                <a:latin typeface="Cambria Math"/>
                <a:cs typeface="Cambria Math"/>
              </a:rPr>
              <a:t>𝑛𝑛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28335" y="1461854"/>
            <a:ext cx="687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dirty="0" sz="2400" spc="4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480" i="1">
                <a:solidFill>
                  <a:srgbClr val="FF0000"/>
                </a:solidFill>
                <a:latin typeface="Cambria Math"/>
                <a:cs typeface="Cambria Math"/>
              </a:rPr>
              <a:t>2𝑇𝑇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685033" y="1440770"/>
            <a:ext cx="426720" cy="502920"/>
          </a:xfrm>
          <a:custGeom>
            <a:avLst/>
            <a:gdLst/>
            <a:ahLst/>
            <a:cxnLst/>
            <a:rect l="l" t="t" r="r" b="b"/>
            <a:pathLst>
              <a:path w="426720" h="502919">
                <a:moveTo>
                  <a:pt x="317576" y="0"/>
                </a:moveTo>
                <a:lnTo>
                  <a:pt x="312813" y="11899"/>
                </a:lnTo>
                <a:lnTo>
                  <a:pt x="331551" y="27135"/>
                </a:lnTo>
                <a:lnTo>
                  <a:pt x="348178" y="46936"/>
                </a:lnTo>
                <a:lnTo>
                  <a:pt x="375094" y="100241"/>
                </a:lnTo>
                <a:lnTo>
                  <a:pt x="392118" y="169276"/>
                </a:lnTo>
                <a:lnTo>
                  <a:pt x="396372" y="208749"/>
                </a:lnTo>
                <a:lnTo>
                  <a:pt x="397789" y="251523"/>
                </a:lnTo>
                <a:lnTo>
                  <a:pt x="396381" y="293621"/>
                </a:lnTo>
                <a:lnTo>
                  <a:pt x="392156" y="332706"/>
                </a:lnTo>
                <a:lnTo>
                  <a:pt x="375246" y="401840"/>
                </a:lnTo>
                <a:lnTo>
                  <a:pt x="348364" y="455636"/>
                </a:lnTo>
                <a:lnTo>
                  <a:pt x="312813" y="490829"/>
                </a:lnTo>
                <a:lnTo>
                  <a:pt x="317576" y="502742"/>
                </a:lnTo>
                <a:lnTo>
                  <a:pt x="362315" y="466945"/>
                </a:lnTo>
                <a:lnTo>
                  <a:pt x="396824" y="409575"/>
                </a:lnTo>
                <a:lnTo>
                  <a:pt x="418872" y="335907"/>
                </a:lnTo>
                <a:lnTo>
                  <a:pt x="424386" y="294941"/>
                </a:lnTo>
                <a:lnTo>
                  <a:pt x="426224" y="251218"/>
                </a:lnTo>
                <a:lnTo>
                  <a:pt x="424386" y="207280"/>
                </a:lnTo>
                <a:lnTo>
                  <a:pt x="418872" y="166239"/>
                </a:lnTo>
                <a:lnTo>
                  <a:pt x="409685" y="128099"/>
                </a:lnTo>
                <a:lnTo>
                  <a:pt x="380848" y="61725"/>
                </a:lnTo>
                <a:lnTo>
                  <a:pt x="341224" y="15291"/>
                </a:lnTo>
                <a:lnTo>
                  <a:pt x="317576" y="0"/>
                </a:lnTo>
                <a:close/>
              </a:path>
              <a:path w="426720" h="502919">
                <a:moveTo>
                  <a:pt x="108496" y="0"/>
                </a:moveTo>
                <a:lnTo>
                  <a:pt x="63865" y="35867"/>
                </a:lnTo>
                <a:lnTo>
                  <a:pt x="29387" y="92862"/>
                </a:lnTo>
                <a:lnTo>
                  <a:pt x="7350" y="166239"/>
                </a:lnTo>
                <a:lnTo>
                  <a:pt x="1837" y="207280"/>
                </a:lnTo>
                <a:lnTo>
                  <a:pt x="0" y="251218"/>
                </a:lnTo>
                <a:lnTo>
                  <a:pt x="1837" y="294941"/>
                </a:lnTo>
                <a:lnTo>
                  <a:pt x="7350" y="335907"/>
                </a:lnTo>
                <a:lnTo>
                  <a:pt x="16534" y="374117"/>
                </a:lnTo>
                <a:lnTo>
                  <a:pt x="45356" y="440957"/>
                </a:lnTo>
                <a:lnTo>
                  <a:pt x="84912" y="487540"/>
                </a:lnTo>
                <a:lnTo>
                  <a:pt x="108496" y="502742"/>
                </a:lnTo>
                <a:lnTo>
                  <a:pt x="113410" y="490829"/>
                </a:lnTo>
                <a:lnTo>
                  <a:pt x="94489" y="475558"/>
                </a:lnTo>
                <a:lnTo>
                  <a:pt x="77765" y="455636"/>
                </a:lnTo>
                <a:lnTo>
                  <a:pt x="50901" y="401840"/>
                </a:lnTo>
                <a:lnTo>
                  <a:pt x="34042" y="332706"/>
                </a:lnTo>
                <a:lnTo>
                  <a:pt x="29827" y="293621"/>
                </a:lnTo>
                <a:lnTo>
                  <a:pt x="28422" y="251523"/>
                </a:lnTo>
                <a:lnTo>
                  <a:pt x="29841" y="208749"/>
                </a:lnTo>
                <a:lnTo>
                  <a:pt x="34097" y="169276"/>
                </a:lnTo>
                <a:lnTo>
                  <a:pt x="51117" y="100241"/>
                </a:lnTo>
                <a:lnTo>
                  <a:pt x="78044" y="46936"/>
                </a:lnTo>
                <a:lnTo>
                  <a:pt x="113410" y="11899"/>
                </a:lnTo>
                <a:lnTo>
                  <a:pt x="1084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808188" y="1693252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7795490" y="1163150"/>
            <a:ext cx="200660" cy="8940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400" spc="-1200" i="1">
                <a:solidFill>
                  <a:srgbClr val="FF0000"/>
                </a:solidFill>
                <a:latin typeface="Cambria Math"/>
                <a:cs typeface="Cambria Math"/>
              </a:rPr>
              <a:t>𝑛𝑛</a:t>
            </a:r>
            <a:endParaRPr sz="2400">
              <a:latin typeface="Cambria Math"/>
              <a:cs typeface="Cambria Math"/>
            </a:endParaRPr>
          </a:p>
          <a:p>
            <a:pPr marL="18415">
              <a:lnSpc>
                <a:spcPct val="100000"/>
              </a:lnSpc>
              <a:spcBef>
                <a:spcPts val="540"/>
              </a:spcBef>
            </a:pP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50" name="object 50"/>
          <p:cNvSpPr txBox="1"/>
          <p:nvPr/>
        </p:nvSpPr>
        <p:spPr>
          <a:xfrm>
            <a:off x="8193254" y="1461854"/>
            <a:ext cx="4946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dirty="0" sz="2400" spc="-9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690" i="1">
                <a:solidFill>
                  <a:srgbClr val="FF0000"/>
                </a:solidFill>
                <a:latin typeface="Cambria Math"/>
                <a:cs typeface="Cambria Math"/>
              </a:rPr>
              <a:t>𝑛𝑛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2448" y="384047"/>
            <a:ext cx="349757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3418" y="532767"/>
            <a:ext cx="26968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2339108"/>
            <a:ext cx="153162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0" b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rray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533669"/>
            <a:ext cx="12922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25" b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ees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2707" y="2477588"/>
            <a:ext cx="3373765" cy="401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51106" y="3605724"/>
            <a:ext cx="3514415" cy="2263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  <p:transition spd="slow">
    <p:pull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yangyiling</dc:creator>
  <dc:title>Introduction to Algorithm Design and Analysis</dc:title>
  <dcterms:created xsi:type="dcterms:W3CDTF">2019-09-27T15:37:32Z</dcterms:created>
  <dcterms:modified xsi:type="dcterms:W3CDTF">2019-09-27T15:37:32Z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2015-03-06T00:00:00Z</vt:filetime>
  </property>
  <property fmtid="{D5CDD505-2E9C-101B-9397-08002B2CF9AE}" pid="3" name="Creator">
    <vt:lpwstr>Acrobat PDFMaker 11 PowerPoint 版</vt:lpwstr>
  </property>
  <property fmtid="{D5CDD505-2E9C-101B-9397-08002B2CF9AE}" pid="4" name="LastSaved">
    <vt:filetime>2019-09-27T00:00:00Z</vt:filetime>
  </property>
</Properties>
</file>