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08204" y="6472428"/>
            <a:ext cx="288035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5714" y="112800"/>
            <a:ext cx="6592570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F5897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90469"/>
            <a:ext cx="8014970" cy="328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767675" y="6577074"/>
            <a:ext cx="65659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2571" y="6561943"/>
            <a:ext cx="376999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99958" y="6577031"/>
            <a:ext cx="20383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95958"/>
                </a:solidFill>
                <a:latin typeface="Palatino Linotype"/>
                <a:cs typeface="Palatino Linotype"/>
              </a:defRPr>
            </a:lvl1pPr>
          </a:lstStyle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hyperlink" Target="http://cs.nju.edu.cn/yuhuang" TargetMode="Externa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0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0.png"/><Relationship Id="rId4" Type="http://schemas.openxmlformats.org/officeDocument/2006/relationships/image" Target="../media/image42.png"/><Relationship Id="rId5" Type="http://schemas.openxmlformats.org/officeDocument/2006/relationships/image" Target="../media/image43.png"/><Relationship Id="rId6" Type="http://schemas.openxmlformats.org/officeDocument/2006/relationships/image" Target="../media/image39.png"/><Relationship Id="rId7" Type="http://schemas.openxmlformats.org/officeDocument/2006/relationships/image" Target="../media/image4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78.png"/><Relationship Id="rId12" Type="http://schemas.openxmlformats.org/officeDocument/2006/relationships/image" Target="../media/image79.png"/><Relationship Id="rId13" Type="http://schemas.openxmlformats.org/officeDocument/2006/relationships/image" Target="../media/image80.png"/><Relationship Id="rId14" Type="http://schemas.openxmlformats.org/officeDocument/2006/relationships/image" Target="../media/image81.png"/><Relationship Id="rId15" Type="http://schemas.openxmlformats.org/officeDocument/2006/relationships/image" Target="../media/image82.png"/><Relationship Id="rId16" Type="http://schemas.openxmlformats.org/officeDocument/2006/relationships/image" Target="../media/image83.png"/><Relationship Id="rId17" Type="http://schemas.openxmlformats.org/officeDocument/2006/relationships/image" Target="../media/image84.png"/><Relationship Id="rId18" Type="http://schemas.openxmlformats.org/officeDocument/2006/relationships/image" Target="../media/image85.png"/><Relationship Id="rId19" Type="http://schemas.openxmlformats.org/officeDocument/2006/relationships/image" Target="../media/image86.png"/><Relationship Id="rId20" Type="http://schemas.openxmlformats.org/officeDocument/2006/relationships/image" Target="../media/image87.png"/><Relationship Id="rId21" Type="http://schemas.openxmlformats.org/officeDocument/2006/relationships/image" Target="../media/image8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Relationship Id="rId25" Type="http://schemas.openxmlformats.org/officeDocument/2006/relationships/image" Target="../media/image112.png"/><Relationship Id="rId26" Type="http://schemas.openxmlformats.org/officeDocument/2006/relationships/image" Target="../media/image113.png"/><Relationship Id="rId27" Type="http://schemas.openxmlformats.org/officeDocument/2006/relationships/image" Target="../media/image114.png"/><Relationship Id="rId28" Type="http://schemas.openxmlformats.org/officeDocument/2006/relationships/image" Target="../media/image115.png"/><Relationship Id="rId29" Type="http://schemas.openxmlformats.org/officeDocument/2006/relationships/image" Target="../media/image116.png"/><Relationship Id="rId30" Type="http://schemas.openxmlformats.org/officeDocument/2006/relationships/image" Target="../media/image117.png"/><Relationship Id="rId31" Type="http://schemas.openxmlformats.org/officeDocument/2006/relationships/image" Target="../media/image118.png"/><Relationship Id="rId32" Type="http://schemas.openxmlformats.org/officeDocument/2006/relationships/image" Target="../media/image119.png"/><Relationship Id="rId33" Type="http://schemas.openxmlformats.org/officeDocument/2006/relationships/image" Target="../media/image120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png"/><Relationship Id="rId3" Type="http://schemas.openxmlformats.org/officeDocument/2006/relationships/image" Target="../media/image123.png"/><Relationship Id="rId4" Type="http://schemas.openxmlformats.org/officeDocument/2006/relationships/image" Target="../media/image12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5.pn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9.png"/><Relationship Id="rId3" Type="http://schemas.openxmlformats.org/officeDocument/2006/relationships/image" Target="../media/image130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png"/><Relationship Id="rId3" Type="http://schemas.openxmlformats.org/officeDocument/2006/relationships/image" Target="../media/image20.png"/><Relationship Id="rId4" Type="http://schemas.openxmlformats.org/officeDocument/2006/relationships/image" Target="../media/image13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Relationship Id="rId7" Type="http://schemas.openxmlformats.org/officeDocument/2006/relationships/image" Target="../media/image139.png"/><Relationship Id="rId8" Type="http://schemas.openxmlformats.org/officeDocument/2006/relationships/image" Target="../media/image140.png"/><Relationship Id="rId9" Type="http://schemas.openxmlformats.org/officeDocument/2006/relationships/image" Target="../media/image141.png"/><Relationship Id="rId10" Type="http://schemas.openxmlformats.org/officeDocument/2006/relationships/image" Target="../media/image142.png"/><Relationship Id="rId11" Type="http://schemas.openxmlformats.org/officeDocument/2006/relationships/image" Target="../media/image143.png"/><Relationship Id="rId12" Type="http://schemas.openxmlformats.org/officeDocument/2006/relationships/image" Target="../media/image144.png"/><Relationship Id="rId13" Type="http://schemas.openxmlformats.org/officeDocument/2006/relationships/image" Target="../media/image145.png"/><Relationship Id="rId14" Type="http://schemas.openxmlformats.org/officeDocument/2006/relationships/image" Target="../media/image146.png"/><Relationship Id="rId15" Type="http://schemas.openxmlformats.org/officeDocument/2006/relationships/image" Target="../media/image147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png"/><Relationship Id="rId3" Type="http://schemas.openxmlformats.org/officeDocument/2006/relationships/image" Target="../media/image14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56.png"/><Relationship Id="rId8" Type="http://schemas.openxmlformats.org/officeDocument/2006/relationships/image" Target="../media/image15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png"/><Relationship Id="rId3" Type="http://schemas.openxmlformats.org/officeDocument/2006/relationships/image" Target="../media/image159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1.png"/><Relationship Id="rId3" Type="http://schemas.openxmlformats.org/officeDocument/2006/relationships/image" Target="../media/image152.png"/><Relationship Id="rId4" Type="http://schemas.openxmlformats.org/officeDocument/2006/relationships/image" Target="../media/image153.png"/><Relationship Id="rId5" Type="http://schemas.openxmlformats.org/officeDocument/2006/relationships/image" Target="../media/image154.png"/><Relationship Id="rId6" Type="http://schemas.openxmlformats.org/officeDocument/2006/relationships/image" Target="../media/image155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57.png"/><Relationship Id="rId10" Type="http://schemas.openxmlformats.org/officeDocument/2006/relationships/image" Target="../media/image162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3.png"/><Relationship Id="rId3" Type="http://schemas.openxmlformats.org/officeDocument/2006/relationships/image" Target="../media/image164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5.png"/><Relationship Id="rId3" Type="http://schemas.openxmlformats.org/officeDocument/2006/relationships/image" Target="../media/image166.png"/><Relationship Id="rId4" Type="http://schemas.openxmlformats.org/officeDocument/2006/relationships/image" Target="../media/image167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hyperlink" Target="http://cs.nju.edu.cn/yuhuang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47916" y="5157215"/>
            <a:ext cx="1990343" cy="1095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902195" y="477012"/>
            <a:ext cx="2016250" cy="7924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129528" y="501396"/>
            <a:ext cx="601979" cy="7025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4027" y="1557528"/>
            <a:ext cx="2919983" cy="8702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6" y="1649604"/>
            <a:ext cx="241871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Calibri"/>
                <a:cs typeface="Calibri"/>
              </a:rPr>
              <a:t>Introduction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to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52" y="2261616"/>
            <a:ext cx="8557258" cy="13776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4276" y="2414652"/>
            <a:ext cx="7749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Algorithm Design and</a:t>
            </a:r>
            <a:r>
              <a:rPr dirty="0" sz="4800" spc="-25" b="1" i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4800" spc="-5" b="1" i="1">
                <a:solidFill>
                  <a:srgbClr val="2F5897"/>
                </a:solidFill>
                <a:latin typeface="Calibri"/>
                <a:cs typeface="Calibri"/>
              </a:rPr>
              <a:t>Analysis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09572" y="4706111"/>
            <a:ext cx="966215" cy="6766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473451" y="4706111"/>
            <a:ext cx="1542287" cy="676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085691" y="4757379"/>
            <a:ext cx="3178810" cy="15284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425" b="1" i="1">
                <a:solidFill>
                  <a:srgbClr val="3E3E3E"/>
                </a:solidFill>
                <a:latin typeface="Palatino Linotype"/>
                <a:cs typeface="Palatino Linotype"/>
              </a:rPr>
              <a:t>Yu</a:t>
            </a:r>
            <a:r>
              <a:rPr dirty="0" sz="2400" spc="17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375" b="1" i="1">
                <a:solidFill>
                  <a:srgbClr val="3E3E3E"/>
                </a:solidFill>
                <a:latin typeface="Palatino Linotype"/>
                <a:cs typeface="Palatino Linotype"/>
              </a:rPr>
              <a:t>Huang</a:t>
            </a:r>
            <a:endParaRPr sz="2400">
              <a:latin typeface="Palatino Linotype"/>
              <a:cs typeface="Palatino Linotype"/>
            </a:endParaRPr>
          </a:p>
          <a:p>
            <a:pPr marL="12700" marR="5080">
              <a:lnSpc>
                <a:spcPct val="120000"/>
              </a:lnSpc>
              <a:spcBef>
                <a:spcPts val="1175"/>
              </a:spcBef>
            </a:pP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  <a:hlinkClick r:id="rId9"/>
              </a:rPr>
              <a:t>http://cs.nju.edu.cn/yuhuang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 Institute </a:t>
            </a:r>
            <a:r>
              <a:rPr dirty="0" sz="1800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Computer </a:t>
            </a:r>
            <a:r>
              <a:rPr dirty="0" sz="1800" spc="-10">
                <a:solidFill>
                  <a:srgbClr val="3E3E3E"/>
                </a:solidFill>
                <a:latin typeface="Palatino Linotype"/>
                <a:cs typeface="Palatino Linotype"/>
              </a:rPr>
              <a:t>Software 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Nanjing</a:t>
            </a:r>
            <a:r>
              <a:rPr dirty="0" sz="18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3E3E3E"/>
                </a:solidFill>
                <a:latin typeface="Palatino Linotype"/>
                <a:cs typeface="Palatino Linotype"/>
              </a:rPr>
              <a:t>University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51091" y="3589019"/>
            <a:ext cx="1054607" cy="8702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78395" y="3589019"/>
            <a:ext cx="2081783" cy="87020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701383" y="3681083"/>
            <a:ext cx="210756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[4]</a:t>
            </a:r>
            <a:r>
              <a:rPr dirty="0" sz="3000" spc="-50" b="1">
                <a:solidFill>
                  <a:srgbClr val="2F5897"/>
                </a:solidFill>
                <a:latin typeface="Calibri"/>
                <a:cs typeface="Calibri"/>
              </a:rPr>
              <a:t> </a:t>
            </a:r>
            <a:r>
              <a:rPr dirty="0" sz="3000" spc="-5" b="1">
                <a:solidFill>
                  <a:srgbClr val="2F5897"/>
                </a:solidFill>
                <a:latin typeface="Calibri"/>
                <a:cs typeface="Calibri"/>
              </a:rPr>
              <a:t>QuickSort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1459" y="4760976"/>
            <a:ext cx="1728215" cy="17282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 spd="slow">
    <p:pull dir="l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7452" y="384047"/>
            <a:ext cx="451561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77055" y="384047"/>
            <a:ext cx="113385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84903" y="384047"/>
            <a:ext cx="47701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391" y="532767"/>
            <a:ext cx="79667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InsertionSort: the</a:t>
            </a:r>
            <a:r>
              <a:rPr dirty="0" spc="-35"/>
              <a:t> </a:t>
            </a:r>
            <a:r>
              <a:rPr dirty="0" spc="-5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407352" y="1871815"/>
            <a:ext cx="7515225" cy="44526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(array), </a:t>
            </a:r>
            <a:r>
              <a:rPr dirty="0" sz="28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Symbol"/>
                <a:cs typeface="Symbol"/>
              </a:rPr>
              <a:t>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0(size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2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</a:t>
            </a:r>
            <a:r>
              <a:rPr dirty="0" sz="28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ordered nondecreasingly by</a:t>
            </a:r>
            <a:r>
              <a:rPr dirty="0" sz="2800" spc="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keys</a:t>
            </a:r>
            <a:endParaRPr sz="28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Procedure:</a:t>
            </a:r>
            <a:endParaRPr sz="28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InsertionSort(Element[] E,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n)</a:t>
            </a:r>
            <a:endParaRPr sz="24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xindex;</a:t>
            </a:r>
            <a:endParaRPr sz="2000">
              <a:latin typeface="Palatino Linotype"/>
              <a:cs typeface="Palatino Linotype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for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(xindex=1;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xindex&lt;n;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xindex++)</a:t>
            </a:r>
            <a:endParaRPr sz="2000">
              <a:latin typeface="Palatino Linotype"/>
              <a:cs typeface="Palatino Linotype"/>
            </a:endParaRPr>
          </a:p>
          <a:p>
            <a:pPr marL="1384300" marR="2418715">
              <a:lnSpc>
                <a:spcPts val="3170"/>
              </a:lnSpc>
              <a:spcBef>
                <a:spcPts val="120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 current=E[xindex];  Key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x=current.key;</a:t>
            </a:r>
            <a:endParaRPr sz="2400">
              <a:latin typeface="Palatino Linotype"/>
              <a:cs typeface="Palatino Linotype"/>
            </a:endParaRPr>
          </a:p>
          <a:p>
            <a:pPr marL="1384300">
              <a:lnSpc>
                <a:spcPct val="100000"/>
              </a:lnSpc>
              <a:spcBef>
                <a:spcPts val="135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xLoc=shiftVac(E,xindex,x);</a:t>
            </a:r>
            <a:endParaRPr sz="2400">
              <a:latin typeface="Palatino Linotype"/>
              <a:cs typeface="Palatino Linotype"/>
            </a:endParaRPr>
          </a:p>
          <a:p>
            <a:pPr marL="1383665">
              <a:lnSpc>
                <a:spcPct val="100000"/>
              </a:lnSpc>
              <a:spcBef>
                <a:spcPts val="285"/>
              </a:spcBef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E[xLoc]=current;</a:t>
            </a:r>
            <a:endParaRPr sz="2400">
              <a:latin typeface="Palatino Linotype"/>
              <a:cs typeface="Palatino Linotype"/>
            </a:endParaRPr>
          </a:p>
          <a:p>
            <a:pPr marL="927100">
              <a:lnSpc>
                <a:spcPct val="100000"/>
              </a:lnSpc>
              <a:spcBef>
                <a:spcPts val="270"/>
              </a:spcBef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return;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384047"/>
            <a:ext cx="24399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9315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12007" y="384047"/>
            <a:ext cx="4888991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6370" y="532767"/>
            <a:ext cx="57499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Worst-Case</a:t>
            </a:r>
            <a:r>
              <a:rPr dirty="0" spc="-85"/>
              <a:t> </a:t>
            </a:r>
            <a:r>
              <a:rPr dirty="0" spc="-5"/>
              <a:t>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4494044"/>
            <a:ext cx="753427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At the beginning,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there are </a:t>
            </a:r>
            <a:r>
              <a:rPr dirty="0" sz="28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entries in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 unsorted segment,</a:t>
            </a:r>
            <a:r>
              <a:rPr dirty="0" sz="28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so: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57471" y="2526792"/>
            <a:ext cx="3314700" cy="585470"/>
          </a:xfrm>
          <a:custGeom>
            <a:avLst/>
            <a:gdLst/>
            <a:ahLst/>
            <a:cxnLst/>
            <a:rect l="l" t="t" r="r" b="b"/>
            <a:pathLst>
              <a:path w="3314700" h="585469">
                <a:moveTo>
                  <a:pt x="0" y="0"/>
                </a:moveTo>
                <a:lnTo>
                  <a:pt x="3314700" y="0"/>
                </a:lnTo>
                <a:lnTo>
                  <a:pt x="3314700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157471" y="2526792"/>
            <a:ext cx="3314700" cy="585470"/>
          </a:xfrm>
          <a:custGeom>
            <a:avLst/>
            <a:gdLst/>
            <a:ahLst/>
            <a:cxnLst/>
            <a:rect l="l" t="t" r="r" b="b"/>
            <a:pathLst>
              <a:path w="3314700" h="585469">
                <a:moveTo>
                  <a:pt x="0" y="0"/>
                </a:moveTo>
                <a:lnTo>
                  <a:pt x="3314700" y="0"/>
                </a:lnTo>
                <a:lnTo>
                  <a:pt x="3314700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2526792"/>
            <a:ext cx="2202180" cy="585470"/>
          </a:xfrm>
          <a:custGeom>
            <a:avLst/>
            <a:gdLst/>
            <a:ahLst/>
            <a:cxnLst/>
            <a:rect l="l" t="t" r="r" b="b"/>
            <a:pathLst>
              <a:path w="2202179" h="585469">
                <a:moveTo>
                  <a:pt x="0" y="0"/>
                </a:moveTo>
                <a:lnTo>
                  <a:pt x="2202179" y="0"/>
                </a:lnTo>
                <a:lnTo>
                  <a:pt x="2202179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2600" y="2526792"/>
            <a:ext cx="2202180" cy="585470"/>
          </a:xfrm>
          <a:custGeom>
            <a:avLst/>
            <a:gdLst/>
            <a:ahLst/>
            <a:cxnLst/>
            <a:rect l="l" t="t" r="r" b="b"/>
            <a:pathLst>
              <a:path w="2202179" h="585469">
                <a:moveTo>
                  <a:pt x="0" y="0"/>
                </a:moveTo>
                <a:lnTo>
                  <a:pt x="2202179" y="0"/>
                </a:lnTo>
                <a:lnTo>
                  <a:pt x="2202179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60804" y="2674620"/>
            <a:ext cx="327660" cy="314325"/>
          </a:xfrm>
          <a:custGeom>
            <a:avLst/>
            <a:gdLst/>
            <a:ahLst/>
            <a:cxnLst/>
            <a:rect l="l" t="t" r="r" b="b"/>
            <a:pathLst>
              <a:path w="327660" h="314325">
                <a:moveTo>
                  <a:pt x="163830" y="0"/>
                </a:moveTo>
                <a:lnTo>
                  <a:pt x="112049" y="8002"/>
                </a:lnTo>
                <a:lnTo>
                  <a:pt x="67076" y="30287"/>
                </a:lnTo>
                <a:lnTo>
                  <a:pt x="31611" y="64267"/>
                </a:lnTo>
                <a:lnTo>
                  <a:pt x="8352" y="107357"/>
                </a:lnTo>
                <a:lnTo>
                  <a:pt x="0" y="156972"/>
                </a:lnTo>
                <a:lnTo>
                  <a:pt x="8352" y="206586"/>
                </a:lnTo>
                <a:lnTo>
                  <a:pt x="31611" y="249676"/>
                </a:lnTo>
                <a:lnTo>
                  <a:pt x="67076" y="283656"/>
                </a:lnTo>
                <a:lnTo>
                  <a:pt x="112049" y="305941"/>
                </a:lnTo>
                <a:lnTo>
                  <a:pt x="163830" y="313944"/>
                </a:lnTo>
                <a:lnTo>
                  <a:pt x="215610" y="305941"/>
                </a:lnTo>
                <a:lnTo>
                  <a:pt x="260583" y="283656"/>
                </a:lnTo>
                <a:lnTo>
                  <a:pt x="296048" y="249676"/>
                </a:lnTo>
                <a:lnTo>
                  <a:pt x="319307" y="206586"/>
                </a:lnTo>
                <a:lnTo>
                  <a:pt x="327660" y="156972"/>
                </a:lnTo>
                <a:lnTo>
                  <a:pt x="319307" y="107357"/>
                </a:lnTo>
                <a:lnTo>
                  <a:pt x="296048" y="64267"/>
                </a:lnTo>
                <a:lnTo>
                  <a:pt x="260583" y="30287"/>
                </a:lnTo>
                <a:lnTo>
                  <a:pt x="215610" y="8002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0804" y="2674620"/>
            <a:ext cx="327660" cy="314325"/>
          </a:xfrm>
          <a:custGeom>
            <a:avLst/>
            <a:gdLst/>
            <a:ahLst/>
            <a:cxnLst/>
            <a:rect l="l" t="t" r="r" b="b"/>
            <a:pathLst>
              <a:path w="327660" h="314325">
                <a:moveTo>
                  <a:pt x="0" y="156972"/>
                </a:moveTo>
                <a:lnTo>
                  <a:pt x="8352" y="107357"/>
                </a:lnTo>
                <a:lnTo>
                  <a:pt x="31611" y="64267"/>
                </a:lnTo>
                <a:lnTo>
                  <a:pt x="67076" y="30287"/>
                </a:lnTo>
                <a:lnTo>
                  <a:pt x="112049" y="8002"/>
                </a:lnTo>
                <a:lnTo>
                  <a:pt x="163830" y="0"/>
                </a:lnTo>
                <a:lnTo>
                  <a:pt x="215610" y="8002"/>
                </a:lnTo>
                <a:lnTo>
                  <a:pt x="260583" y="30287"/>
                </a:lnTo>
                <a:lnTo>
                  <a:pt x="296048" y="64267"/>
                </a:lnTo>
                <a:lnTo>
                  <a:pt x="319307" y="107357"/>
                </a:lnTo>
                <a:lnTo>
                  <a:pt x="327660" y="156972"/>
                </a:lnTo>
                <a:lnTo>
                  <a:pt x="319307" y="206586"/>
                </a:lnTo>
                <a:lnTo>
                  <a:pt x="296048" y="249676"/>
                </a:lnTo>
                <a:lnTo>
                  <a:pt x="260583" y="283656"/>
                </a:lnTo>
                <a:lnTo>
                  <a:pt x="215610" y="305941"/>
                </a:lnTo>
                <a:lnTo>
                  <a:pt x="163830" y="313944"/>
                </a:lnTo>
                <a:lnTo>
                  <a:pt x="112049" y="305941"/>
                </a:lnTo>
                <a:lnTo>
                  <a:pt x="67076" y="283656"/>
                </a:lnTo>
                <a:lnTo>
                  <a:pt x="31611" y="249676"/>
                </a:lnTo>
                <a:lnTo>
                  <a:pt x="8352" y="206586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11923" y="2657855"/>
            <a:ext cx="329565" cy="315595"/>
          </a:xfrm>
          <a:custGeom>
            <a:avLst/>
            <a:gdLst/>
            <a:ahLst/>
            <a:cxnLst/>
            <a:rect l="l" t="t" r="r" b="b"/>
            <a:pathLst>
              <a:path w="329565" h="315594">
                <a:moveTo>
                  <a:pt x="164592" y="0"/>
                </a:moveTo>
                <a:lnTo>
                  <a:pt x="120835" y="5634"/>
                </a:lnTo>
                <a:lnTo>
                  <a:pt x="81517" y="21536"/>
                </a:lnTo>
                <a:lnTo>
                  <a:pt x="48206" y="46201"/>
                </a:lnTo>
                <a:lnTo>
                  <a:pt x="22470" y="78124"/>
                </a:lnTo>
                <a:lnTo>
                  <a:pt x="5879" y="115803"/>
                </a:lnTo>
                <a:lnTo>
                  <a:pt x="0" y="157734"/>
                </a:lnTo>
                <a:lnTo>
                  <a:pt x="5879" y="199664"/>
                </a:lnTo>
                <a:lnTo>
                  <a:pt x="22470" y="237343"/>
                </a:lnTo>
                <a:lnTo>
                  <a:pt x="48206" y="269266"/>
                </a:lnTo>
                <a:lnTo>
                  <a:pt x="81517" y="293931"/>
                </a:lnTo>
                <a:lnTo>
                  <a:pt x="120835" y="309833"/>
                </a:lnTo>
                <a:lnTo>
                  <a:pt x="164592" y="315468"/>
                </a:lnTo>
                <a:lnTo>
                  <a:pt x="208348" y="309833"/>
                </a:lnTo>
                <a:lnTo>
                  <a:pt x="247666" y="293931"/>
                </a:lnTo>
                <a:lnTo>
                  <a:pt x="280977" y="269266"/>
                </a:lnTo>
                <a:lnTo>
                  <a:pt x="306713" y="237343"/>
                </a:lnTo>
                <a:lnTo>
                  <a:pt x="323304" y="199664"/>
                </a:lnTo>
                <a:lnTo>
                  <a:pt x="329184" y="157734"/>
                </a:lnTo>
                <a:lnTo>
                  <a:pt x="323304" y="115803"/>
                </a:lnTo>
                <a:lnTo>
                  <a:pt x="306713" y="78124"/>
                </a:lnTo>
                <a:lnTo>
                  <a:pt x="280977" y="46201"/>
                </a:lnTo>
                <a:lnTo>
                  <a:pt x="247666" y="21536"/>
                </a:lnTo>
                <a:lnTo>
                  <a:pt x="208348" y="563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11923" y="2657855"/>
            <a:ext cx="329565" cy="315595"/>
          </a:xfrm>
          <a:custGeom>
            <a:avLst/>
            <a:gdLst/>
            <a:ahLst/>
            <a:cxnLst/>
            <a:rect l="l" t="t" r="r" b="b"/>
            <a:pathLst>
              <a:path w="329565" h="315594">
                <a:moveTo>
                  <a:pt x="0" y="157734"/>
                </a:moveTo>
                <a:lnTo>
                  <a:pt x="5879" y="115803"/>
                </a:lnTo>
                <a:lnTo>
                  <a:pt x="22470" y="78124"/>
                </a:lnTo>
                <a:lnTo>
                  <a:pt x="48206" y="46201"/>
                </a:lnTo>
                <a:lnTo>
                  <a:pt x="81517" y="21536"/>
                </a:lnTo>
                <a:lnTo>
                  <a:pt x="120835" y="5634"/>
                </a:lnTo>
                <a:lnTo>
                  <a:pt x="164592" y="0"/>
                </a:lnTo>
                <a:lnTo>
                  <a:pt x="208348" y="5634"/>
                </a:lnTo>
                <a:lnTo>
                  <a:pt x="247666" y="21536"/>
                </a:lnTo>
                <a:lnTo>
                  <a:pt x="280977" y="46201"/>
                </a:lnTo>
                <a:lnTo>
                  <a:pt x="306713" y="78124"/>
                </a:lnTo>
                <a:lnTo>
                  <a:pt x="323304" y="115803"/>
                </a:lnTo>
                <a:lnTo>
                  <a:pt x="329184" y="157734"/>
                </a:lnTo>
                <a:lnTo>
                  <a:pt x="323304" y="199664"/>
                </a:lnTo>
                <a:lnTo>
                  <a:pt x="306713" y="237343"/>
                </a:lnTo>
                <a:lnTo>
                  <a:pt x="280977" y="269266"/>
                </a:lnTo>
                <a:lnTo>
                  <a:pt x="247666" y="293931"/>
                </a:lnTo>
                <a:lnTo>
                  <a:pt x="208348" y="309833"/>
                </a:lnTo>
                <a:lnTo>
                  <a:pt x="164592" y="315468"/>
                </a:lnTo>
                <a:lnTo>
                  <a:pt x="120835" y="309833"/>
                </a:lnTo>
                <a:lnTo>
                  <a:pt x="81517" y="293931"/>
                </a:lnTo>
                <a:lnTo>
                  <a:pt x="48206" y="269266"/>
                </a:lnTo>
                <a:lnTo>
                  <a:pt x="22470" y="237343"/>
                </a:lnTo>
                <a:lnTo>
                  <a:pt x="5879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7144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7144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28059" y="2674620"/>
            <a:ext cx="326390" cy="314325"/>
          </a:xfrm>
          <a:custGeom>
            <a:avLst/>
            <a:gdLst/>
            <a:ahLst/>
            <a:cxnLst/>
            <a:rect l="l" t="t" r="r" b="b"/>
            <a:pathLst>
              <a:path w="326389" h="314325">
                <a:moveTo>
                  <a:pt x="163068" y="0"/>
                </a:moveTo>
                <a:lnTo>
                  <a:pt x="111527" y="8002"/>
                </a:lnTo>
                <a:lnTo>
                  <a:pt x="66764" y="30287"/>
                </a:lnTo>
                <a:lnTo>
                  <a:pt x="31463" y="64267"/>
                </a:lnTo>
                <a:lnTo>
                  <a:pt x="8313" y="107357"/>
                </a:lnTo>
                <a:lnTo>
                  <a:pt x="0" y="156972"/>
                </a:lnTo>
                <a:lnTo>
                  <a:pt x="8313" y="206586"/>
                </a:lnTo>
                <a:lnTo>
                  <a:pt x="31463" y="249676"/>
                </a:lnTo>
                <a:lnTo>
                  <a:pt x="66764" y="283656"/>
                </a:lnTo>
                <a:lnTo>
                  <a:pt x="111527" y="305941"/>
                </a:lnTo>
                <a:lnTo>
                  <a:pt x="163068" y="313944"/>
                </a:lnTo>
                <a:lnTo>
                  <a:pt x="214608" y="305941"/>
                </a:lnTo>
                <a:lnTo>
                  <a:pt x="259371" y="283656"/>
                </a:lnTo>
                <a:lnTo>
                  <a:pt x="294672" y="249676"/>
                </a:lnTo>
                <a:lnTo>
                  <a:pt x="317822" y="206586"/>
                </a:lnTo>
                <a:lnTo>
                  <a:pt x="326136" y="156972"/>
                </a:lnTo>
                <a:lnTo>
                  <a:pt x="317822" y="107357"/>
                </a:lnTo>
                <a:lnTo>
                  <a:pt x="294672" y="64267"/>
                </a:lnTo>
                <a:lnTo>
                  <a:pt x="259371" y="30287"/>
                </a:lnTo>
                <a:lnTo>
                  <a:pt x="214608" y="8002"/>
                </a:lnTo>
                <a:lnTo>
                  <a:pt x="163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8059" y="2674620"/>
            <a:ext cx="326390" cy="314325"/>
          </a:xfrm>
          <a:custGeom>
            <a:avLst/>
            <a:gdLst/>
            <a:ahLst/>
            <a:cxnLst/>
            <a:rect l="l" t="t" r="r" b="b"/>
            <a:pathLst>
              <a:path w="326389" h="314325">
                <a:moveTo>
                  <a:pt x="0" y="156972"/>
                </a:moveTo>
                <a:lnTo>
                  <a:pt x="8313" y="107357"/>
                </a:lnTo>
                <a:lnTo>
                  <a:pt x="31463" y="64267"/>
                </a:lnTo>
                <a:lnTo>
                  <a:pt x="66764" y="30287"/>
                </a:lnTo>
                <a:lnTo>
                  <a:pt x="111527" y="8002"/>
                </a:lnTo>
                <a:lnTo>
                  <a:pt x="163068" y="0"/>
                </a:lnTo>
                <a:lnTo>
                  <a:pt x="214608" y="8002"/>
                </a:lnTo>
                <a:lnTo>
                  <a:pt x="259371" y="30287"/>
                </a:lnTo>
                <a:lnTo>
                  <a:pt x="294672" y="64267"/>
                </a:lnTo>
                <a:lnTo>
                  <a:pt x="317822" y="107357"/>
                </a:lnTo>
                <a:lnTo>
                  <a:pt x="326136" y="156972"/>
                </a:lnTo>
                <a:lnTo>
                  <a:pt x="317822" y="206586"/>
                </a:lnTo>
                <a:lnTo>
                  <a:pt x="294672" y="249676"/>
                </a:lnTo>
                <a:lnTo>
                  <a:pt x="259371" y="283656"/>
                </a:lnTo>
                <a:lnTo>
                  <a:pt x="214608" y="305941"/>
                </a:lnTo>
                <a:lnTo>
                  <a:pt x="163068" y="313944"/>
                </a:lnTo>
                <a:lnTo>
                  <a:pt x="111527" y="305941"/>
                </a:lnTo>
                <a:lnTo>
                  <a:pt x="66764" y="283656"/>
                </a:lnTo>
                <a:lnTo>
                  <a:pt x="31463" y="249676"/>
                </a:lnTo>
                <a:lnTo>
                  <a:pt x="8313" y="206586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04715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04715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7823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7823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58711" y="2657855"/>
            <a:ext cx="326390" cy="315595"/>
          </a:xfrm>
          <a:custGeom>
            <a:avLst/>
            <a:gdLst/>
            <a:ahLst/>
            <a:cxnLst/>
            <a:rect l="l" t="t" r="r" b="b"/>
            <a:pathLst>
              <a:path w="326390" h="315594">
                <a:moveTo>
                  <a:pt x="163068" y="0"/>
                </a:moveTo>
                <a:lnTo>
                  <a:pt x="111527" y="8041"/>
                </a:lnTo>
                <a:lnTo>
                  <a:pt x="66764" y="30434"/>
                </a:lnTo>
                <a:lnTo>
                  <a:pt x="31463" y="64580"/>
                </a:lnTo>
                <a:lnTo>
                  <a:pt x="8313" y="107879"/>
                </a:lnTo>
                <a:lnTo>
                  <a:pt x="0" y="157734"/>
                </a:lnTo>
                <a:lnTo>
                  <a:pt x="8313" y="207588"/>
                </a:lnTo>
                <a:lnTo>
                  <a:pt x="31463" y="250887"/>
                </a:lnTo>
                <a:lnTo>
                  <a:pt x="66764" y="285033"/>
                </a:lnTo>
                <a:lnTo>
                  <a:pt x="111527" y="307426"/>
                </a:lnTo>
                <a:lnTo>
                  <a:pt x="163068" y="315468"/>
                </a:lnTo>
                <a:lnTo>
                  <a:pt x="214608" y="307426"/>
                </a:lnTo>
                <a:lnTo>
                  <a:pt x="259371" y="285033"/>
                </a:lnTo>
                <a:lnTo>
                  <a:pt x="294672" y="250887"/>
                </a:lnTo>
                <a:lnTo>
                  <a:pt x="317822" y="207588"/>
                </a:lnTo>
                <a:lnTo>
                  <a:pt x="326136" y="157734"/>
                </a:lnTo>
                <a:lnTo>
                  <a:pt x="317822" y="107879"/>
                </a:lnTo>
                <a:lnTo>
                  <a:pt x="294672" y="64580"/>
                </a:lnTo>
                <a:lnTo>
                  <a:pt x="259371" y="30434"/>
                </a:lnTo>
                <a:lnTo>
                  <a:pt x="214608" y="8041"/>
                </a:lnTo>
                <a:lnTo>
                  <a:pt x="163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58711" y="2657855"/>
            <a:ext cx="326390" cy="315595"/>
          </a:xfrm>
          <a:custGeom>
            <a:avLst/>
            <a:gdLst/>
            <a:ahLst/>
            <a:cxnLst/>
            <a:rect l="l" t="t" r="r" b="b"/>
            <a:pathLst>
              <a:path w="326390" h="315594">
                <a:moveTo>
                  <a:pt x="0" y="157734"/>
                </a:moveTo>
                <a:lnTo>
                  <a:pt x="8313" y="107879"/>
                </a:lnTo>
                <a:lnTo>
                  <a:pt x="31463" y="64580"/>
                </a:lnTo>
                <a:lnTo>
                  <a:pt x="66764" y="30434"/>
                </a:lnTo>
                <a:lnTo>
                  <a:pt x="111527" y="8041"/>
                </a:lnTo>
                <a:lnTo>
                  <a:pt x="163068" y="0"/>
                </a:lnTo>
                <a:lnTo>
                  <a:pt x="214608" y="8041"/>
                </a:lnTo>
                <a:lnTo>
                  <a:pt x="259371" y="30434"/>
                </a:lnTo>
                <a:lnTo>
                  <a:pt x="294672" y="64580"/>
                </a:lnTo>
                <a:lnTo>
                  <a:pt x="317822" y="107879"/>
                </a:lnTo>
                <a:lnTo>
                  <a:pt x="326136" y="157734"/>
                </a:lnTo>
                <a:lnTo>
                  <a:pt x="317822" y="207588"/>
                </a:lnTo>
                <a:lnTo>
                  <a:pt x="294672" y="250887"/>
                </a:lnTo>
                <a:lnTo>
                  <a:pt x="259371" y="285033"/>
                </a:lnTo>
                <a:lnTo>
                  <a:pt x="214608" y="307426"/>
                </a:lnTo>
                <a:lnTo>
                  <a:pt x="163068" y="315468"/>
                </a:lnTo>
                <a:lnTo>
                  <a:pt x="111527" y="307426"/>
                </a:lnTo>
                <a:lnTo>
                  <a:pt x="66764" y="285033"/>
                </a:lnTo>
                <a:lnTo>
                  <a:pt x="31463" y="250887"/>
                </a:lnTo>
                <a:lnTo>
                  <a:pt x="8313" y="207588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73679" y="2209800"/>
            <a:ext cx="114300" cy="361950"/>
          </a:xfrm>
          <a:custGeom>
            <a:avLst/>
            <a:gdLst/>
            <a:ahLst/>
            <a:cxnLst/>
            <a:rect l="l" t="t" r="r" b="b"/>
            <a:pathLst>
              <a:path w="114300" h="361950">
                <a:moveTo>
                  <a:pt x="0" y="0"/>
                </a:moveTo>
                <a:lnTo>
                  <a:pt x="114211" y="36168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36272" y="2511557"/>
            <a:ext cx="74574" cy="1325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24861" y="2812542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 h="0">
                <a:moveTo>
                  <a:pt x="0" y="0"/>
                </a:moveTo>
                <a:lnTo>
                  <a:pt x="521208" y="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98541" y="2827782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 h="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50626" y="2887573"/>
            <a:ext cx="388620" cy="508000"/>
          </a:xfrm>
          <a:custGeom>
            <a:avLst/>
            <a:gdLst/>
            <a:ahLst/>
            <a:cxnLst/>
            <a:rect l="l" t="t" r="r" b="b"/>
            <a:pathLst>
              <a:path w="388620" h="508000">
                <a:moveTo>
                  <a:pt x="388073" y="507898"/>
                </a:moveTo>
                <a:lnTo>
                  <a:pt x="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04354" y="2827016"/>
            <a:ext cx="107378" cy="12405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432812" y="3030467"/>
            <a:ext cx="872490" cy="525145"/>
          </a:xfrm>
          <a:custGeom>
            <a:avLst/>
            <a:gdLst/>
            <a:ahLst/>
            <a:cxnLst/>
            <a:rect l="l" t="t" r="r" b="b"/>
            <a:pathLst>
              <a:path w="872489" h="525145">
                <a:moveTo>
                  <a:pt x="867359" y="16700"/>
                </a:moveTo>
                <a:lnTo>
                  <a:pt x="870004" y="73114"/>
                </a:lnTo>
                <a:lnTo>
                  <a:pt x="872151" y="128514"/>
                </a:lnTo>
                <a:lnTo>
                  <a:pt x="871356" y="182417"/>
                </a:lnTo>
                <a:lnTo>
                  <a:pt x="865175" y="234341"/>
                </a:lnTo>
                <a:lnTo>
                  <a:pt x="851166" y="283806"/>
                </a:lnTo>
                <a:lnTo>
                  <a:pt x="832854" y="325235"/>
                </a:lnTo>
                <a:lnTo>
                  <a:pt x="809531" y="367776"/>
                </a:lnTo>
                <a:lnTo>
                  <a:pt x="781777" y="409019"/>
                </a:lnTo>
                <a:lnTo>
                  <a:pt x="750167" y="446551"/>
                </a:lnTo>
                <a:lnTo>
                  <a:pt x="715281" y="477961"/>
                </a:lnTo>
                <a:lnTo>
                  <a:pt x="677697" y="500837"/>
                </a:lnTo>
                <a:lnTo>
                  <a:pt x="634570" y="515134"/>
                </a:lnTo>
                <a:lnTo>
                  <a:pt x="584792" y="522847"/>
                </a:lnTo>
                <a:lnTo>
                  <a:pt x="531544" y="524625"/>
                </a:lnTo>
                <a:lnTo>
                  <a:pt x="478007" y="521117"/>
                </a:lnTo>
                <a:lnTo>
                  <a:pt x="427362" y="512971"/>
                </a:lnTo>
                <a:lnTo>
                  <a:pt x="382790" y="500837"/>
                </a:lnTo>
                <a:lnTo>
                  <a:pt x="337966" y="480804"/>
                </a:lnTo>
                <a:lnTo>
                  <a:pt x="298969" y="454094"/>
                </a:lnTo>
                <a:lnTo>
                  <a:pt x="263303" y="420707"/>
                </a:lnTo>
                <a:lnTo>
                  <a:pt x="228470" y="380641"/>
                </a:lnTo>
                <a:lnTo>
                  <a:pt x="191973" y="333895"/>
                </a:lnTo>
                <a:lnTo>
                  <a:pt x="166792" y="297864"/>
                </a:lnTo>
                <a:lnTo>
                  <a:pt x="139699" y="254333"/>
                </a:lnTo>
                <a:lnTo>
                  <a:pt x="111820" y="206238"/>
                </a:lnTo>
                <a:lnTo>
                  <a:pt x="84280" y="156513"/>
                </a:lnTo>
                <a:lnTo>
                  <a:pt x="58203" y="108092"/>
                </a:lnTo>
                <a:lnTo>
                  <a:pt x="34714" y="63910"/>
                </a:lnTo>
                <a:lnTo>
                  <a:pt x="14938" y="26901"/>
                </a:lnTo>
                <a:lnTo>
                  <a:pt x="0" y="0"/>
                </a:lnTo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461727" y="3085845"/>
            <a:ext cx="40640" cy="76835"/>
          </a:xfrm>
          <a:custGeom>
            <a:avLst/>
            <a:gdLst/>
            <a:ahLst/>
            <a:cxnLst/>
            <a:rect l="l" t="t" r="r" b="b"/>
            <a:pathLst>
              <a:path w="40639" h="76835">
                <a:moveTo>
                  <a:pt x="40424" y="76453"/>
                </a:moveTo>
                <a:lnTo>
                  <a:pt x="0" y="0"/>
                </a:lnTo>
              </a:path>
            </a:pathLst>
          </a:custGeom>
          <a:ln w="1269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432049" y="3029718"/>
            <a:ext cx="69850" cy="85725"/>
          </a:xfrm>
          <a:custGeom>
            <a:avLst/>
            <a:gdLst/>
            <a:ahLst/>
            <a:cxnLst/>
            <a:rect l="l" t="t" r="r" b="b"/>
            <a:pathLst>
              <a:path w="69850" h="85725">
                <a:moveTo>
                  <a:pt x="0" y="0"/>
                </a:moveTo>
                <a:lnTo>
                  <a:pt x="1930" y="85166"/>
                </a:lnTo>
                <a:lnTo>
                  <a:pt x="69291" y="4955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288539" y="1845056"/>
            <a:ext cx="6396990" cy="23901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9900"/>
                </a:solidFill>
                <a:latin typeface="Palatino Linotype"/>
                <a:cs typeface="Palatino Linotype"/>
              </a:rPr>
              <a:t>Sorted </a:t>
            </a:r>
            <a:r>
              <a:rPr dirty="0" sz="2000">
                <a:latin typeface="Palatino Linotype"/>
                <a:cs typeface="Palatino Linotype"/>
              </a:rPr>
              <a:t>(</a:t>
            </a:r>
            <a:r>
              <a:rPr dirty="0" sz="2000" i="1">
                <a:latin typeface="Palatino Linotype"/>
                <a:cs typeface="Palatino Linotype"/>
              </a:rPr>
              <a:t>i</a:t>
            </a:r>
            <a:r>
              <a:rPr dirty="0" sz="2000" spc="-15" i="1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entries)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993264">
              <a:lnSpc>
                <a:spcPct val="100000"/>
              </a:lnSpc>
              <a:spcBef>
                <a:spcPts val="1300"/>
              </a:spcBef>
            </a:pPr>
            <a:r>
              <a:rPr dirty="0" sz="2000" b="1" i="1">
                <a:solidFill>
                  <a:srgbClr val="3333FF"/>
                </a:solidFill>
                <a:latin typeface="Palatino Linotype"/>
                <a:cs typeface="Palatino Linotype"/>
              </a:rPr>
              <a:t>x</a:t>
            </a:r>
            <a:endParaRPr sz="2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just" marL="2501900" marR="5080" indent="-635">
              <a:lnSpc>
                <a:spcPct val="95800"/>
              </a:lnSpc>
              <a:spcBef>
                <a:spcPts val="1700"/>
              </a:spcBef>
            </a:pPr>
            <a:r>
              <a:rPr dirty="0" sz="1800" spc="-85" b="1">
                <a:solidFill>
                  <a:srgbClr val="0000FF"/>
                </a:solidFill>
                <a:latin typeface="Palatino Linotype"/>
                <a:cs typeface="Palatino Linotype"/>
              </a:rPr>
              <a:t>To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find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the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right position for </a:t>
            </a:r>
            <a:r>
              <a:rPr dirty="0" sz="1800" b="1" i="1">
                <a:solidFill>
                  <a:srgbClr val="0000FF"/>
                </a:solidFill>
                <a:latin typeface="Palatino Linotype"/>
                <a:cs typeface="Palatino Linotype"/>
              </a:rPr>
              <a:t>x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in the 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sorted segment, </a:t>
            </a:r>
            <a:r>
              <a:rPr dirty="0" sz="1800" b="1" i="1">
                <a:solidFill>
                  <a:srgbClr val="0000FF"/>
                </a:solidFill>
                <a:latin typeface="Palatino Linotype"/>
                <a:cs typeface="Palatino Linotype"/>
              </a:rPr>
              <a:t>i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comparisons must 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be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done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in the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worst</a:t>
            </a:r>
            <a:r>
              <a:rPr dirty="0" sz="1800" spc="-25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case.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75214" y="5957315"/>
            <a:ext cx="884555" cy="0"/>
          </a:xfrm>
          <a:custGeom>
            <a:avLst/>
            <a:gdLst/>
            <a:ahLst/>
            <a:cxnLst/>
            <a:rect l="l" t="t" r="r" b="b"/>
            <a:pathLst>
              <a:path w="884554" h="0">
                <a:moveTo>
                  <a:pt x="0" y="0"/>
                </a:moveTo>
                <a:lnTo>
                  <a:pt x="884182" y="0"/>
                </a:lnTo>
              </a:path>
            </a:pathLst>
          </a:custGeom>
          <a:ln w="141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736696" y="5955229"/>
            <a:ext cx="16954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3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7" name="object 37"/>
          <p:cNvSpPr txBox="1"/>
          <p:nvPr/>
        </p:nvSpPr>
        <p:spPr>
          <a:xfrm>
            <a:off x="2969443" y="5551914"/>
            <a:ext cx="128460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baseline="-35353" sz="3300" spc="22" i="1">
                <a:latin typeface="Times New Roman"/>
                <a:cs typeface="Times New Roman"/>
              </a:rPr>
              <a:t>i </a:t>
            </a:r>
            <a:r>
              <a:rPr dirty="0" baseline="-35353" sz="3300" spc="52">
                <a:latin typeface="Symbol"/>
                <a:cs typeface="Symbol"/>
              </a:rPr>
              <a:t></a:t>
            </a:r>
            <a:r>
              <a:rPr dirty="0" baseline="-35353" sz="3300" spc="52">
                <a:latin typeface="Times New Roman"/>
                <a:cs typeface="Times New Roman"/>
              </a:rPr>
              <a:t> </a:t>
            </a:r>
            <a:r>
              <a:rPr dirty="0" sz="2200" spc="55" i="1">
                <a:latin typeface="Times New Roman"/>
                <a:cs typeface="Times New Roman"/>
              </a:rPr>
              <a:t>n</a:t>
            </a:r>
            <a:r>
              <a:rPr dirty="0" sz="2200" spc="55">
                <a:latin typeface="Times New Roman"/>
                <a:cs typeface="Times New Roman"/>
              </a:rPr>
              <a:t>(</a:t>
            </a:r>
            <a:r>
              <a:rPr dirty="0" sz="2200" spc="55" i="1">
                <a:latin typeface="Times New Roman"/>
                <a:cs typeface="Times New Roman"/>
              </a:rPr>
              <a:t>n</a:t>
            </a:r>
            <a:r>
              <a:rPr dirty="0" sz="2200" spc="35" i="1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Symbol"/>
                <a:cs typeface="Symbol"/>
              </a:rPr>
              <a:t></a:t>
            </a:r>
            <a:r>
              <a:rPr dirty="0" sz="2200" spc="2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61659" y="5732203"/>
            <a:ext cx="882015" cy="3651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00" spc="55" i="1">
                <a:latin typeface="Times New Roman"/>
                <a:cs typeface="Times New Roman"/>
              </a:rPr>
              <a:t>W </a:t>
            </a:r>
            <a:r>
              <a:rPr dirty="0" sz="2200" spc="55">
                <a:latin typeface="Times New Roman"/>
                <a:cs typeface="Times New Roman"/>
              </a:rPr>
              <a:t>(</a:t>
            </a:r>
            <a:r>
              <a:rPr dirty="0" sz="2200" spc="55" i="1">
                <a:latin typeface="Times New Roman"/>
                <a:cs typeface="Times New Roman"/>
              </a:rPr>
              <a:t>n</a:t>
            </a:r>
            <a:r>
              <a:rPr dirty="0" sz="2200" spc="55">
                <a:latin typeface="Times New Roman"/>
                <a:cs typeface="Times New Roman"/>
              </a:rPr>
              <a:t>)</a:t>
            </a:r>
            <a:r>
              <a:rPr dirty="0" sz="2200" spc="-37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Symbol"/>
                <a:cs typeface="Symbol"/>
              </a:rPr>
              <a:t>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22402" y="5486463"/>
            <a:ext cx="33972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110" i="1">
                <a:latin typeface="Times New Roman"/>
                <a:cs typeface="Times New Roman"/>
              </a:rPr>
              <a:t>n</a:t>
            </a:r>
            <a:r>
              <a:rPr dirty="0" sz="1550" spc="-65">
                <a:latin typeface="Symbol"/>
                <a:cs typeface="Symbol"/>
              </a:rPr>
              <a:t></a:t>
            </a:r>
            <a:r>
              <a:rPr dirty="0" sz="1550" spc="1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486426" y="5598790"/>
            <a:ext cx="394970" cy="8204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4595"/>
              </a:lnSpc>
              <a:spcBef>
                <a:spcPts val="110"/>
              </a:spcBef>
            </a:pPr>
            <a:r>
              <a:rPr dirty="0" sz="4000" spc="55">
                <a:latin typeface="Symbol"/>
                <a:cs typeface="Symbol"/>
              </a:rPr>
              <a:t></a:t>
            </a:r>
            <a:endParaRPr sz="4000">
              <a:latin typeface="Symbol"/>
              <a:cs typeface="Symbol"/>
            </a:endParaRPr>
          </a:p>
          <a:p>
            <a:pPr marL="66040">
              <a:lnSpc>
                <a:spcPts val="1655"/>
              </a:lnSpc>
            </a:pPr>
            <a:r>
              <a:rPr dirty="0" sz="1550" spc="25" i="1">
                <a:latin typeface="Times New Roman"/>
                <a:cs typeface="Times New Roman"/>
              </a:rPr>
              <a:t>i</a:t>
            </a:r>
            <a:r>
              <a:rPr dirty="0" sz="1550" spc="25">
                <a:latin typeface="Symbol"/>
                <a:cs typeface="Symbol"/>
              </a:rPr>
              <a:t></a:t>
            </a:r>
            <a:r>
              <a:rPr dirty="0" sz="1550" spc="2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34000" y="5300471"/>
            <a:ext cx="3581400" cy="937260"/>
          </a:xfrm>
          <a:prstGeom prst="rect">
            <a:avLst/>
          </a:prstGeom>
          <a:solidFill>
            <a:srgbClr val="FFFF99">
              <a:alpha val="50195"/>
            </a:srgbClr>
          </a:solidFill>
        </p:spPr>
        <p:txBody>
          <a:bodyPr wrap="square" lIns="0" tIns="29844" rIns="0" bIns="0" rtlCol="0" vert="horz">
            <a:spAutoFit/>
          </a:bodyPr>
          <a:lstStyle/>
          <a:p>
            <a:pPr marL="90805" marR="297180">
              <a:lnSpc>
                <a:spcPct val="100499"/>
              </a:lnSpc>
              <a:spcBef>
                <a:spcPts val="234"/>
              </a:spcBef>
            </a:pPr>
            <a:r>
              <a:rPr dirty="0" sz="1800" spc="-5">
                <a:latin typeface="Palatino Linotype"/>
                <a:cs typeface="Palatino Linotype"/>
              </a:rPr>
              <a:t>The input </a:t>
            </a:r>
            <a:r>
              <a:rPr dirty="0" sz="1800">
                <a:latin typeface="Palatino Linotype"/>
                <a:cs typeface="Palatino Linotype"/>
              </a:rPr>
              <a:t>for </a:t>
            </a:r>
            <a:r>
              <a:rPr dirty="0" sz="1800" spc="-5">
                <a:latin typeface="Palatino Linotype"/>
                <a:cs typeface="Palatino Linotype"/>
              </a:rPr>
              <a:t>which the upper  bound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spc="-5">
                <a:latin typeface="Palatino Linotype"/>
                <a:cs typeface="Palatino Linotype"/>
              </a:rPr>
              <a:t>reached </a:t>
            </a:r>
            <a:r>
              <a:rPr dirty="0" sz="1800">
                <a:latin typeface="Palatino Linotype"/>
                <a:cs typeface="Palatino Linotype"/>
              </a:rPr>
              <a:t>does </a:t>
            </a:r>
            <a:r>
              <a:rPr dirty="0" sz="1800" spc="-5">
                <a:latin typeface="Palatino Linotype"/>
                <a:cs typeface="Palatino Linotype"/>
              </a:rPr>
              <a:t>exist, </a:t>
            </a:r>
            <a:r>
              <a:rPr dirty="0" sz="1800">
                <a:latin typeface="Palatino Linotype"/>
                <a:cs typeface="Palatino Linotype"/>
              </a:rPr>
              <a:t>so:  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W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1800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baseline="25462" sz="1800" b="1">
                <a:solidFill>
                  <a:srgbClr val="FF0000"/>
                </a:solidFill>
                <a:latin typeface="Palatino Linotype"/>
                <a:cs typeface="Palatino Linotype"/>
              </a:rPr>
              <a:t>2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5652" y="384047"/>
            <a:ext cx="30860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5743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88435" y="384047"/>
            <a:ext cx="212750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789932" y="384047"/>
            <a:ext cx="332687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26622" y="532767"/>
            <a:ext cx="629031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Average-case</a:t>
            </a:r>
            <a:r>
              <a:rPr dirty="0" spc="-105"/>
              <a:t> </a:t>
            </a:r>
            <a:r>
              <a:rPr dirty="0" spc="-5"/>
              <a:t>Behavior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4706948"/>
            <a:ext cx="7097395" cy="151574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Assumptions: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0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permutations of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keys are equally likely as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input.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There are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different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entries with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000" spc="-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keys.</a:t>
            </a:r>
            <a:endParaRPr sz="2000">
              <a:latin typeface="Palatino Linotype"/>
              <a:cs typeface="Palatino Linotype"/>
            </a:endParaRPr>
          </a:p>
          <a:p>
            <a:pPr marL="131445">
              <a:lnSpc>
                <a:spcPct val="100000"/>
              </a:lnSpc>
              <a:spcBef>
                <a:spcPts val="420"/>
              </a:spcBef>
            </a:pPr>
            <a:r>
              <a:rPr dirty="0" sz="17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Note: For the (i+1)th interval (leftmost), only one comparisons is</a:t>
            </a:r>
            <a:r>
              <a:rPr dirty="0" sz="1700" spc="9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17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needed</a:t>
            </a:r>
            <a:r>
              <a:rPr dirty="0" sz="17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7471" y="2526792"/>
            <a:ext cx="3314700" cy="585470"/>
          </a:xfrm>
          <a:custGeom>
            <a:avLst/>
            <a:gdLst/>
            <a:ahLst/>
            <a:cxnLst/>
            <a:rect l="l" t="t" r="r" b="b"/>
            <a:pathLst>
              <a:path w="3314700" h="585469">
                <a:moveTo>
                  <a:pt x="0" y="0"/>
                </a:moveTo>
                <a:lnTo>
                  <a:pt x="3314700" y="0"/>
                </a:lnTo>
                <a:lnTo>
                  <a:pt x="3314700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52600" y="2526792"/>
            <a:ext cx="2202180" cy="585470"/>
          </a:xfrm>
          <a:custGeom>
            <a:avLst/>
            <a:gdLst/>
            <a:ahLst/>
            <a:cxnLst/>
            <a:rect l="l" t="t" r="r" b="b"/>
            <a:pathLst>
              <a:path w="2202179" h="585469">
                <a:moveTo>
                  <a:pt x="0" y="0"/>
                </a:moveTo>
                <a:lnTo>
                  <a:pt x="2202179" y="0"/>
                </a:lnTo>
                <a:lnTo>
                  <a:pt x="2202179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52600" y="2526792"/>
            <a:ext cx="2202180" cy="585470"/>
          </a:xfrm>
          <a:custGeom>
            <a:avLst/>
            <a:gdLst/>
            <a:ahLst/>
            <a:cxnLst/>
            <a:rect l="l" t="t" r="r" b="b"/>
            <a:pathLst>
              <a:path w="2202179" h="585469">
                <a:moveTo>
                  <a:pt x="0" y="0"/>
                </a:moveTo>
                <a:lnTo>
                  <a:pt x="2202179" y="0"/>
                </a:lnTo>
                <a:lnTo>
                  <a:pt x="2202179" y="585215"/>
                </a:lnTo>
                <a:lnTo>
                  <a:pt x="0" y="58521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60804" y="2674620"/>
            <a:ext cx="327660" cy="314325"/>
          </a:xfrm>
          <a:custGeom>
            <a:avLst/>
            <a:gdLst/>
            <a:ahLst/>
            <a:cxnLst/>
            <a:rect l="l" t="t" r="r" b="b"/>
            <a:pathLst>
              <a:path w="327660" h="314325">
                <a:moveTo>
                  <a:pt x="163830" y="0"/>
                </a:moveTo>
                <a:lnTo>
                  <a:pt x="112049" y="8002"/>
                </a:lnTo>
                <a:lnTo>
                  <a:pt x="67076" y="30287"/>
                </a:lnTo>
                <a:lnTo>
                  <a:pt x="31611" y="64267"/>
                </a:lnTo>
                <a:lnTo>
                  <a:pt x="8352" y="107357"/>
                </a:lnTo>
                <a:lnTo>
                  <a:pt x="0" y="156972"/>
                </a:lnTo>
                <a:lnTo>
                  <a:pt x="8352" y="206586"/>
                </a:lnTo>
                <a:lnTo>
                  <a:pt x="31611" y="249676"/>
                </a:lnTo>
                <a:lnTo>
                  <a:pt x="67076" y="283656"/>
                </a:lnTo>
                <a:lnTo>
                  <a:pt x="112049" y="305941"/>
                </a:lnTo>
                <a:lnTo>
                  <a:pt x="163830" y="313944"/>
                </a:lnTo>
                <a:lnTo>
                  <a:pt x="215610" y="305941"/>
                </a:lnTo>
                <a:lnTo>
                  <a:pt x="260583" y="283656"/>
                </a:lnTo>
                <a:lnTo>
                  <a:pt x="296048" y="249676"/>
                </a:lnTo>
                <a:lnTo>
                  <a:pt x="319307" y="206586"/>
                </a:lnTo>
                <a:lnTo>
                  <a:pt x="327660" y="156972"/>
                </a:lnTo>
                <a:lnTo>
                  <a:pt x="319307" y="107357"/>
                </a:lnTo>
                <a:lnTo>
                  <a:pt x="296048" y="64267"/>
                </a:lnTo>
                <a:lnTo>
                  <a:pt x="260583" y="30287"/>
                </a:lnTo>
                <a:lnTo>
                  <a:pt x="215610" y="8002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60804" y="2674620"/>
            <a:ext cx="327660" cy="314325"/>
          </a:xfrm>
          <a:custGeom>
            <a:avLst/>
            <a:gdLst/>
            <a:ahLst/>
            <a:cxnLst/>
            <a:rect l="l" t="t" r="r" b="b"/>
            <a:pathLst>
              <a:path w="327660" h="314325">
                <a:moveTo>
                  <a:pt x="0" y="156972"/>
                </a:moveTo>
                <a:lnTo>
                  <a:pt x="8352" y="107357"/>
                </a:lnTo>
                <a:lnTo>
                  <a:pt x="31611" y="64267"/>
                </a:lnTo>
                <a:lnTo>
                  <a:pt x="67076" y="30287"/>
                </a:lnTo>
                <a:lnTo>
                  <a:pt x="112049" y="8002"/>
                </a:lnTo>
                <a:lnTo>
                  <a:pt x="163830" y="0"/>
                </a:lnTo>
                <a:lnTo>
                  <a:pt x="215610" y="8002"/>
                </a:lnTo>
                <a:lnTo>
                  <a:pt x="260583" y="30287"/>
                </a:lnTo>
                <a:lnTo>
                  <a:pt x="296048" y="64267"/>
                </a:lnTo>
                <a:lnTo>
                  <a:pt x="319307" y="107357"/>
                </a:lnTo>
                <a:lnTo>
                  <a:pt x="327660" y="156972"/>
                </a:lnTo>
                <a:lnTo>
                  <a:pt x="319307" y="206586"/>
                </a:lnTo>
                <a:lnTo>
                  <a:pt x="296048" y="249676"/>
                </a:lnTo>
                <a:lnTo>
                  <a:pt x="260583" y="283656"/>
                </a:lnTo>
                <a:lnTo>
                  <a:pt x="215610" y="305941"/>
                </a:lnTo>
                <a:lnTo>
                  <a:pt x="163830" y="313944"/>
                </a:lnTo>
                <a:lnTo>
                  <a:pt x="112049" y="305941"/>
                </a:lnTo>
                <a:lnTo>
                  <a:pt x="67076" y="283656"/>
                </a:lnTo>
                <a:lnTo>
                  <a:pt x="31611" y="249676"/>
                </a:lnTo>
                <a:lnTo>
                  <a:pt x="8352" y="206586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11923" y="2657855"/>
            <a:ext cx="329565" cy="315595"/>
          </a:xfrm>
          <a:custGeom>
            <a:avLst/>
            <a:gdLst/>
            <a:ahLst/>
            <a:cxnLst/>
            <a:rect l="l" t="t" r="r" b="b"/>
            <a:pathLst>
              <a:path w="329565" h="315594">
                <a:moveTo>
                  <a:pt x="164592" y="0"/>
                </a:moveTo>
                <a:lnTo>
                  <a:pt x="120835" y="5634"/>
                </a:lnTo>
                <a:lnTo>
                  <a:pt x="81517" y="21536"/>
                </a:lnTo>
                <a:lnTo>
                  <a:pt x="48206" y="46201"/>
                </a:lnTo>
                <a:lnTo>
                  <a:pt x="22470" y="78124"/>
                </a:lnTo>
                <a:lnTo>
                  <a:pt x="5879" y="115803"/>
                </a:lnTo>
                <a:lnTo>
                  <a:pt x="0" y="157734"/>
                </a:lnTo>
                <a:lnTo>
                  <a:pt x="5879" y="199664"/>
                </a:lnTo>
                <a:lnTo>
                  <a:pt x="22470" y="237343"/>
                </a:lnTo>
                <a:lnTo>
                  <a:pt x="48206" y="269266"/>
                </a:lnTo>
                <a:lnTo>
                  <a:pt x="81517" y="293931"/>
                </a:lnTo>
                <a:lnTo>
                  <a:pt x="120835" y="309833"/>
                </a:lnTo>
                <a:lnTo>
                  <a:pt x="164592" y="315468"/>
                </a:lnTo>
                <a:lnTo>
                  <a:pt x="208348" y="309833"/>
                </a:lnTo>
                <a:lnTo>
                  <a:pt x="247666" y="293931"/>
                </a:lnTo>
                <a:lnTo>
                  <a:pt x="280977" y="269266"/>
                </a:lnTo>
                <a:lnTo>
                  <a:pt x="306713" y="237343"/>
                </a:lnTo>
                <a:lnTo>
                  <a:pt x="323304" y="199664"/>
                </a:lnTo>
                <a:lnTo>
                  <a:pt x="329184" y="157734"/>
                </a:lnTo>
                <a:lnTo>
                  <a:pt x="323304" y="115803"/>
                </a:lnTo>
                <a:lnTo>
                  <a:pt x="306713" y="78124"/>
                </a:lnTo>
                <a:lnTo>
                  <a:pt x="280977" y="46201"/>
                </a:lnTo>
                <a:lnTo>
                  <a:pt x="247666" y="21536"/>
                </a:lnTo>
                <a:lnTo>
                  <a:pt x="208348" y="5634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11923" y="2657855"/>
            <a:ext cx="329565" cy="315595"/>
          </a:xfrm>
          <a:custGeom>
            <a:avLst/>
            <a:gdLst/>
            <a:ahLst/>
            <a:cxnLst/>
            <a:rect l="l" t="t" r="r" b="b"/>
            <a:pathLst>
              <a:path w="329565" h="315594">
                <a:moveTo>
                  <a:pt x="0" y="157734"/>
                </a:moveTo>
                <a:lnTo>
                  <a:pt x="5879" y="115803"/>
                </a:lnTo>
                <a:lnTo>
                  <a:pt x="22470" y="78124"/>
                </a:lnTo>
                <a:lnTo>
                  <a:pt x="48206" y="46201"/>
                </a:lnTo>
                <a:lnTo>
                  <a:pt x="81517" y="21536"/>
                </a:lnTo>
                <a:lnTo>
                  <a:pt x="120835" y="5634"/>
                </a:lnTo>
                <a:lnTo>
                  <a:pt x="164592" y="0"/>
                </a:lnTo>
                <a:lnTo>
                  <a:pt x="208348" y="5634"/>
                </a:lnTo>
                <a:lnTo>
                  <a:pt x="247666" y="21536"/>
                </a:lnTo>
                <a:lnTo>
                  <a:pt x="280977" y="46201"/>
                </a:lnTo>
                <a:lnTo>
                  <a:pt x="306713" y="78124"/>
                </a:lnTo>
                <a:lnTo>
                  <a:pt x="323304" y="115803"/>
                </a:lnTo>
                <a:lnTo>
                  <a:pt x="329184" y="157734"/>
                </a:lnTo>
                <a:lnTo>
                  <a:pt x="323304" y="199664"/>
                </a:lnTo>
                <a:lnTo>
                  <a:pt x="306713" y="237343"/>
                </a:lnTo>
                <a:lnTo>
                  <a:pt x="280977" y="269266"/>
                </a:lnTo>
                <a:lnTo>
                  <a:pt x="247666" y="293931"/>
                </a:lnTo>
                <a:lnTo>
                  <a:pt x="208348" y="309833"/>
                </a:lnTo>
                <a:lnTo>
                  <a:pt x="164592" y="315468"/>
                </a:lnTo>
                <a:lnTo>
                  <a:pt x="120835" y="309833"/>
                </a:lnTo>
                <a:lnTo>
                  <a:pt x="81517" y="293931"/>
                </a:lnTo>
                <a:lnTo>
                  <a:pt x="48206" y="269266"/>
                </a:lnTo>
                <a:lnTo>
                  <a:pt x="22470" y="237343"/>
                </a:lnTo>
                <a:lnTo>
                  <a:pt x="5879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57144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57144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28059" y="2674620"/>
            <a:ext cx="326390" cy="314325"/>
          </a:xfrm>
          <a:custGeom>
            <a:avLst/>
            <a:gdLst/>
            <a:ahLst/>
            <a:cxnLst/>
            <a:rect l="l" t="t" r="r" b="b"/>
            <a:pathLst>
              <a:path w="326389" h="314325">
                <a:moveTo>
                  <a:pt x="163068" y="0"/>
                </a:moveTo>
                <a:lnTo>
                  <a:pt x="111527" y="8002"/>
                </a:lnTo>
                <a:lnTo>
                  <a:pt x="66764" y="30287"/>
                </a:lnTo>
                <a:lnTo>
                  <a:pt x="31463" y="64267"/>
                </a:lnTo>
                <a:lnTo>
                  <a:pt x="8313" y="107357"/>
                </a:lnTo>
                <a:lnTo>
                  <a:pt x="0" y="156972"/>
                </a:lnTo>
                <a:lnTo>
                  <a:pt x="8313" y="206586"/>
                </a:lnTo>
                <a:lnTo>
                  <a:pt x="31463" y="249676"/>
                </a:lnTo>
                <a:lnTo>
                  <a:pt x="66764" y="283656"/>
                </a:lnTo>
                <a:lnTo>
                  <a:pt x="111527" y="305941"/>
                </a:lnTo>
                <a:lnTo>
                  <a:pt x="163068" y="313944"/>
                </a:lnTo>
                <a:lnTo>
                  <a:pt x="214608" y="305941"/>
                </a:lnTo>
                <a:lnTo>
                  <a:pt x="259371" y="283656"/>
                </a:lnTo>
                <a:lnTo>
                  <a:pt x="294672" y="249676"/>
                </a:lnTo>
                <a:lnTo>
                  <a:pt x="317822" y="206586"/>
                </a:lnTo>
                <a:lnTo>
                  <a:pt x="326136" y="156972"/>
                </a:lnTo>
                <a:lnTo>
                  <a:pt x="317822" y="107357"/>
                </a:lnTo>
                <a:lnTo>
                  <a:pt x="294672" y="64267"/>
                </a:lnTo>
                <a:lnTo>
                  <a:pt x="259371" y="30287"/>
                </a:lnTo>
                <a:lnTo>
                  <a:pt x="214608" y="8002"/>
                </a:lnTo>
                <a:lnTo>
                  <a:pt x="163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28059" y="2674620"/>
            <a:ext cx="326390" cy="314325"/>
          </a:xfrm>
          <a:custGeom>
            <a:avLst/>
            <a:gdLst/>
            <a:ahLst/>
            <a:cxnLst/>
            <a:rect l="l" t="t" r="r" b="b"/>
            <a:pathLst>
              <a:path w="326389" h="314325">
                <a:moveTo>
                  <a:pt x="0" y="156972"/>
                </a:moveTo>
                <a:lnTo>
                  <a:pt x="8313" y="107357"/>
                </a:lnTo>
                <a:lnTo>
                  <a:pt x="31463" y="64267"/>
                </a:lnTo>
                <a:lnTo>
                  <a:pt x="66764" y="30287"/>
                </a:lnTo>
                <a:lnTo>
                  <a:pt x="111527" y="8002"/>
                </a:lnTo>
                <a:lnTo>
                  <a:pt x="163068" y="0"/>
                </a:lnTo>
                <a:lnTo>
                  <a:pt x="214608" y="8002"/>
                </a:lnTo>
                <a:lnTo>
                  <a:pt x="259371" y="30287"/>
                </a:lnTo>
                <a:lnTo>
                  <a:pt x="294672" y="64267"/>
                </a:lnTo>
                <a:lnTo>
                  <a:pt x="317822" y="107357"/>
                </a:lnTo>
                <a:lnTo>
                  <a:pt x="326136" y="156972"/>
                </a:lnTo>
                <a:lnTo>
                  <a:pt x="317822" y="206586"/>
                </a:lnTo>
                <a:lnTo>
                  <a:pt x="294672" y="249676"/>
                </a:lnTo>
                <a:lnTo>
                  <a:pt x="259371" y="283656"/>
                </a:lnTo>
                <a:lnTo>
                  <a:pt x="214608" y="305941"/>
                </a:lnTo>
                <a:lnTo>
                  <a:pt x="163068" y="313944"/>
                </a:lnTo>
                <a:lnTo>
                  <a:pt x="111527" y="305941"/>
                </a:lnTo>
                <a:lnTo>
                  <a:pt x="66764" y="283656"/>
                </a:lnTo>
                <a:lnTo>
                  <a:pt x="31463" y="249676"/>
                </a:lnTo>
                <a:lnTo>
                  <a:pt x="8313" y="206586"/>
                </a:lnTo>
                <a:lnTo>
                  <a:pt x="0" y="15697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204715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204715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87823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163830" y="0"/>
                </a:moveTo>
                <a:lnTo>
                  <a:pt x="120279" y="5634"/>
                </a:lnTo>
                <a:lnTo>
                  <a:pt x="81144" y="21536"/>
                </a:lnTo>
                <a:lnTo>
                  <a:pt x="47986" y="46201"/>
                </a:lnTo>
                <a:lnTo>
                  <a:pt x="22368" y="78124"/>
                </a:lnTo>
                <a:lnTo>
                  <a:pt x="5852" y="115803"/>
                </a:lnTo>
                <a:lnTo>
                  <a:pt x="0" y="157734"/>
                </a:lnTo>
                <a:lnTo>
                  <a:pt x="5852" y="199664"/>
                </a:lnTo>
                <a:lnTo>
                  <a:pt x="22368" y="237343"/>
                </a:lnTo>
                <a:lnTo>
                  <a:pt x="47986" y="269266"/>
                </a:lnTo>
                <a:lnTo>
                  <a:pt x="81144" y="293931"/>
                </a:lnTo>
                <a:lnTo>
                  <a:pt x="120279" y="309833"/>
                </a:lnTo>
                <a:lnTo>
                  <a:pt x="163830" y="315468"/>
                </a:lnTo>
                <a:lnTo>
                  <a:pt x="207380" y="309833"/>
                </a:lnTo>
                <a:lnTo>
                  <a:pt x="246515" y="293931"/>
                </a:lnTo>
                <a:lnTo>
                  <a:pt x="279673" y="269266"/>
                </a:lnTo>
                <a:lnTo>
                  <a:pt x="305291" y="237343"/>
                </a:lnTo>
                <a:lnTo>
                  <a:pt x="321807" y="199664"/>
                </a:lnTo>
                <a:lnTo>
                  <a:pt x="327660" y="157734"/>
                </a:lnTo>
                <a:lnTo>
                  <a:pt x="321807" y="115803"/>
                </a:lnTo>
                <a:lnTo>
                  <a:pt x="305291" y="78124"/>
                </a:lnTo>
                <a:lnTo>
                  <a:pt x="279673" y="46201"/>
                </a:lnTo>
                <a:lnTo>
                  <a:pt x="246515" y="21536"/>
                </a:lnTo>
                <a:lnTo>
                  <a:pt x="207380" y="5634"/>
                </a:lnTo>
                <a:lnTo>
                  <a:pt x="1638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87823" y="2657855"/>
            <a:ext cx="327660" cy="315595"/>
          </a:xfrm>
          <a:custGeom>
            <a:avLst/>
            <a:gdLst/>
            <a:ahLst/>
            <a:cxnLst/>
            <a:rect l="l" t="t" r="r" b="b"/>
            <a:pathLst>
              <a:path w="327660" h="315594">
                <a:moveTo>
                  <a:pt x="0" y="157734"/>
                </a:moveTo>
                <a:lnTo>
                  <a:pt x="5852" y="115803"/>
                </a:lnTo>
                <a:lnTo>
                  <a:pt x="22368" y="78124"/>
                </a:lnTo>
                <a:lnTo>
                  <a:pt x="47986" y="46201"/>
                </a:lnTo>
                <a:lnTo>
                  <a:pt x="81144" y="21536"/>
                </a:lnTo>
                <a:lnTo>
                  <a:pt x="120279" y="5634"/>
                </a:lnTo>
                <a:lnTo>
                  <a:pt x="163830" y="0"/>
                </a:lnTo>
                <a:lnTo>
                  <a:pt x="207380" y="5634"/>
                </a:lnTo>
                <a:lnTo>
                  <a:pt x="246515" y="21536"/>
                </a:lnTo>
                <a:lnTo>
                  <a:pt x="279673" y="46201"/>
                </a:lnTo>
                <a:lnTo>
                  <a:pt x="305291" y="78124"/>
                </a:lnTo>
                <a:lnTo>
                  <a:pt x="321807" y="115803"/>
                </a:lnTo>
                <a:lnTo>
                  <a:pt x="327660" y="157734"/>
                </a:lnTo>
                <a:lnTo>
                  <a:pt x="321807" y="199664"/>
                </a:lnTo>
                <a:lnTo>
                  <a:pt x="305291" y="237343"/>
                </a:lnTo>
                <a:lnTo>
                  <a:pt x="279673" y="269266"/>
                </a:lnTo>
                <a:lnTo>
                  <a:pt x="246515" y="293931"/>
                </a:lnTo>
                <a:lnTo>
                  <a:pt x="207380" y="309833"/>
                </a:lnTo>
                <a:lnTo>
                  <a:pt x="163830" y="315468"/>
                </a:lnTo>
                <a:lnTo>
                  <a:pt x="120279" y="309833"/>
                </a:lnTo>
                <a:lnTo>
                  <a:pt x="81144" y="293931"/>
                </a:lnTo>
                <a:lnTo>
                  <a:pt x="47986" y="269266"/>
                </a:lnTo>
                <a:lnTo>
                  <a:pt x="22368" y="237343"/>
                </a:lnTo>
                <a:lnTo>
                  <a:pt x="5852" y="199664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458711" y="2657855"/>
            <a:ext cx="326390" cy="315595"/>
          </a:xfrm>
          <a:custGeom>
            <a:avLst/>
            <a:gdLst/>
            <a:ahLst/>
            <a:cxnLst/>
            <a:rect l="l" t="t" r="r" b="b"/>
            <a:pathLst>
              <a:path w="326390" h="315594">
                <a:moveTo>
                  <a:pt x="163068" y="0"/>
                </a:moveTo>
                <a:lnTo>
                  <a:pt x="111527" y="8041"/>
                </a:lnTo>
                <a:lnTo>
                  <a:pt x="66764" y="30434"/>
                </a:lnTo>
                <a:lnTo>
                  <a:pt x="31463" y="64580"/>
                </a:lnTo>
                <a:lnTo>
                  <a:pt x="8313" y="107879"/>
                </a:lnTo>
                <a:lnTo>
                  <a:pt x="0" y="157734"/>
                </a:lnTo>
                <a:lnTo>
                  <a:pt x="8313" y="207588"/>
                </a:lnTo>
                <a:lnTo>
                  <a:pt x="31463" y="250887"/>
                </a:lnTo>
                <a:lnTo>
                  <a:pt x="66764" y="285033"/>
                </a:lnTo>
                <a:lnTo>
                  <a:pt x="111527" y="307426"/>
                </a:lnTo>
                <a:lnTo>
                  <a:pt x="163068" y="315468"/>
                </a:lnTo>
                <a:lnTo>
                  <a:pt x="214608" y="307426"/>
                </a:lnTo>
                <a:lnTo>
                  <a:pt x="259371" y="285033"/>
                </a:lnTo>
                <a:lnTo>
                  <a:pt x="294672" y="250887"/>
                </a:lnTo>
                <a:lnTo>
                  <a:pt x="317822" y="207588"/>
                </a:lnTo>
                <a:lnTo>
                  <a:pt x="326136" y="157734"/>
                </a:lnTo>
                <a:lnTo>
                  <a:pt x="317822" y="107879"/>
                </a:lnTo>
                <a:lnTo>
                  <a:pt x="294672" y="64580"/>
                </a:lnTo>
                <a:lnTo>
                  <a:pt x="259371" y="30434"/>
                </a:lnTo>
                <a:lnTo>
                  <a:pt x="214608" y="8041"/>
                </a:lnTo>
                <a:lnTo>
                  <a:pt x="163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458711" y="2657855"/>
            <a:ext cx="326390" cy="315595"/>
          </a:xfrm>
          <a:custGeom>
            <a:avLst/>
            <a:gdLst/>
            <a:ahLst/>
            <a:cxnLst/>
            <a:rect l="l" t="t" r="r" b="b"/>
            <a:pathLst>
              <a:path w="326390" h="315594">
                <a:moveTo>
                  <a:pt x="0" y="157734"/>
                </a:moveTo>
                <a:lnTo>
                  <a:pt x="8313" y="107879"/>
                </a:lnTo>
                <a:lnTo>
                  <a:pt x="31463" y="64580"/>
                </a:lnTo>
                <a:lnTo>
                  <a:pt x="66764" y="30434"/>
                </a:lnTo>
                <a:lnTo>
                  <a:pt x="111527" y="8041"/>
                </a:lnTo>
                <a:lnTo>
                  <a:pt x="163068" y="0"/>
                </a:lnTo>
                <a:lnTo>
                  <a:pt x="214608" y="8041"/>
                </a:lnTo>
                <a:lnTo>
                  <a:pt x="259371" y="30434"/>
                </a:lnTo>
                <a:lnTo>
                  <a:pt x="294672" y="64580"/>
                </a:lnTo>
                <a:lnTo>
                  <a:pt x="317822" y="107879"/>
                </a:lnTo>
                <a:lnTo>
                  <a:pt x="326136" y="157734"/>
                </a:lnTo>
                <a:lnTo>
                  <a:pt x="317822" y="207588"/>
                </a:lnTo>
                <a:lnTo>
                  <a:pt x="294672" y="250887"/>
                </a:lnTo>
                <a:lnTo>
                  <a:pt x="259371" y="285033"/>
                </a:lnTo>
                <a:lnTo>
                  <a:pt x="214608" y="307426"/>
                </a:lnTo>
                <a:lnTo>
                  <a:pt x="163068" y="315468"/>
                </a:lnTo>
                <a:lnTo>
                  <a:pt x="111527" y="307426"/>
                </a:lnTo>
                <a:lnTo>
                  <a:pt x="66764" y="285033"/>
                </a:lnTo>
                <a:lnTo>
                  <a:pt x="31463" y="250887"/>
                </a:lnTo>
                <a:lnTo>
                  <a:pt x="8313" y="207588"/>
                </a:lnTo>
                <a:lnTo>
                  <a:pt x="0" y="15773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73679" y="2209800"/>
            <a:ext cx="114300" cy="361950"/>
          </a:xfrm>
          <a:custGeom>
            <a:avLst/>
            <a:gdLst/>
            <a:ahLst/>
            <a:cxnLst/>
            <a:rect l="l" t="t" r="r" b="b"/>
            <a:pathLst>
              <a:path w="114300" h="361950">
                <a:moveTo>
                  <a:pt x="0" y="0"/>
                </a:moveTo>
                <a:lnTo>
                  <a:pt x="114211" y="361683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36272" y="2511557"/>
            <a:ext cx="74574" cy="132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324861" y="2812542"/>
            <a:ext cx="521334" cy="0"/>
          </a:xfrm>
          <a:custGeom>
            <a:avLst/>
            <a:gdLst/>
            <a:ahLst/>
            <a:cxnLst/>
            <a:rect l="l" t="t" r="r" b="b"/>
            <a:pathLst>
              <a:path w="521335" h="0">
                <a:moveTo>
                  <a:pt x="0" y="0"/>
                </a:moveTo>
                <a:lnTo>
                  <a:pt x="521208" y="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098541" y="2827782"/>
            <a:ext cx="1249680" cy="0"/>
          </a:xfrm>
          <a:custGeom>
            <a:avLst/>
            <a:gdLst/>
            <a:ahLst/>
            <a:cxnLst/>
            <a:rect l="l" t="t" r="r" b="b"/>
            <a:pathLst>
              <a:path w="1249679" h="0">
                <a:moveTo>
                  <a:pt x="0" y="0"/>
                </a:moveTo>
                <a:lnTo>
                  <a:pt x="1249680" y="0"/>
                </a:lnTo>
              </a:path>
            </a:pathLst>
          </a:custGeom>
          <a:ln w="2590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143000" y="3581400"/>
            <a:ext cx="4148454" cy="901065"/>
          </a:xfrm>
          <a:prstGeom prst="rect">
            <a:avLst/>
          </a:prstGeom>
          <a:solidFill>
            <a:srgbClr val="FFCC99">
              <a:alpha val="50195"/>
            </a:srgbClr>
          </a:solidFill>
        </p:spPr>
        <p:txBody>
          <a:bodyPr wrap="square" lIns="0" tIns="31115" rIns="0" bIns="0" rtlCol="0" vert="horz">
            <a:spAutoFit/>
          </a:bodyPr>
          <a:lstStyle/>
          <a:p>
            <a:pPr algn="just" marL="91440" marR="83185" indent="-635">
              <a:lnSpc>
                <a:spcPct val="95800"/>
              </a:lnSpc>
              <a:spcBef>
                <a:spcPts val="245"/>
              </a:spcBef>
            </a:pPr>
            <a:r>
              <a:rPr dirty="0" sz="1800" b="1" i="1">
                <a:solidFill>
                  <a:srgbClr val="0000FF"/>
                </a:solidFill>
                <a:latin typeface="Palatino Linotype"/>
                <a:cs typeface="Palatino Linotype"/>
              </a:rPr>
              <a:t>x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may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be located in any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one of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the </a:t>
            </a:r>
            <a:r>
              <a:rPr dirty="0" sz="1800" b="1" i="1">
                <a:solidFill>
                  <a:srgbClr val="0000FF"/>
                </a:solidFill>
                <a:latin typeface="Palatino Linotype"/>
                <a:cs typeface="Palatino Linotype"/>
              </a:rPr>
              <a:t>i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+1 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intervals(inclusive), </a:t>
            </a:r>
            <a:r>
              <a:rPr dirty="0" sz="1800" spc="-20" b="1">
                <a:solidFill>
                  <a:srgbClr val="0000FF"/>
                </a:solidFill>
                <a:latin typeface="Palatino Linotype"/>
                <a:cs typeface="Palatino Linotype"/>
              </a:rPr>
              <a:t>assumingly, </a:t>
            </a:r>
            <a:r>
              <a:rPr dirty="0" sz="1800" b="1">
                <a:solidFill>
                  <a:srgbClr val="0000FF"/>
                </a:solidFill>
                <a:latin typeface="Palatino Linotype"/>
                <a:cs typeface="Palatino Linotype"/>
              </a:rPr>
              <a:t>with  the same</a:t>
            </a:r>
            <a:r>
              <a:rPr dirty="0" sz="1800" spc="-10" b="1">
                <a:solidFill>
                  <a:srgbClr val="0000FF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0000FF"/>
                </a:solidFill>
                <a:latin typeface="Palatino Linotype"/>
                <a:cs typeface="Palatino Linotype"/>
              </a:rPr>
              <a:t>probability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88539" y="1845056"/>
            <a:ext cx="18796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solidFill>
                  <a:srgbClr val="009900"/>
                </a:solidFill>
                <a:latin typeface="Palatino Linotype"/>
                <a:cs typeface="Palatino Linotype"/>
              </a:rPr>
              <a:t>Sorted </a:t>
            </a:r>
            <a:r>
              <a:rPr dirty="0" sz="2000">
                <a:latin typeface="Palatino Linotype"/>
                <a:cs typeface="Palatino Linotype"/>
              </a:rPr>
              <a:t>(</a:t>
            </a:r>
            <a:r>
              <a:rPr dirty="0" sz="2000" i="1">
                <a:latin typeface="Palatino Linotype"/>
                <a:cs typeface="Palatino Linotype"/>
              </a:rPr>
              <a:t>i</a:t>
            </a:r>
            <a:r>
              <a:rPr dirty="0" sz="2000" spc="-60" i="1">
                <a:latin typeface="Palatino Linotype"/>
                <a:cs typeface="Palatino Linotype"/>
              </a:rPr>
              <a:t> </a:t>
            </a:r>
            <a:r>
              <a:rPr dirty="0" sz="2000" spc="-5">
                <a:latin typeface="Palatino Linotype"/>
                <a:cs typeface="Palatino Linotype"/>
              </a:rPr>
              <a:t>entries)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7471" y="2526792"/>
            <a:ext cx="3314700" cy="58547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93345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735"/>
              </a:spcBef>
            </a:pPr>
            <a:r>
              <a:rPr dirty="0" sz="2000" b="1" i="1">
                <a:solidFill>
                  <a:srgbClr val="3333FF"/>
                </a:solidFill>
                <a:latin typeface="Palatino Linotype"/>
                <a:cs typeface="Palatino Linotype"/>
              </a:rPr>
              <a:t>x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886200" y="29718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848103" y="2895600"/>
            <a:ext cx="762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429000" y="29718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390903" y="2895600"/>
            <a:ext cx="762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6000" y="29718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47905" y="2895600"/>
            <a:ext cx="762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828800" y="29718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790705" y="2895600"/>
            <a:ext cx="762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971800" y="2971800"/>
            <a:ext cx="0" cy="609600"/>
          </a:xfrm>
          <a:custGeom>
            <a:avLst/>
            <a:gdLst/>
            <a:ahLst/>
            <a:cxnLst/>
            <a:rect l="l" t="t" r="r" b="b"/>
            <a:pathLst>
              <a:path w="0"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933705" y="2895600"/>
            <a:ext cx="76200" cy="127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7404" y="384047"/>
            <a:ext cx="648766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374" y="532767"/>
            <a:ext cx="56876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24430" algn="l"/>
              </a:tabLst>
            </a:pPr>
            <a:r>
              <a:rPr dirty="0" spc="-50"/>
              <a:t>Average	</a:t>
            </a:r>
            <a:r>
              <a:rPr dirty="0" spc="-5"/>
              <a:t>Complexity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954720"/>
            <a:ext cx="8171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expected number of comparisons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35" b="1">
                <a:solidFill>
                  <a:srgbClr val="FF0000"/>
                </a:solidFill>
                <a:latin typeface="Palatino Linotype"/>
                <a:cs typeface="Palatino Linotype"/>
              </a:rPr>
              <a:t>shiftVac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find  the location for the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i+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1th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352" y="3929824"/>
            <a:ext cx="330072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For all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r>
              <a:rPr dirty="0" sz="24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insertions: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3009" y="3185581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492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70582" y="3185581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492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707729" y="3185581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369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183938" y="3185581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492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996186" y="3185581"/>
            <a:ext cx="189865" cy="0"/>
          </a:xfrm>
          <a:custGeom>
            <a:avLst/>
            <a:gdLst/>
            <a:ahLst/>
            <a:cxnLst/>
            <a:rect l="l" t="t" r="r" b="b"/>
            <a:pathLst>
              <a:path w="189864" h="0">
                <a:moveTo>
                  <a:pt x="0" y="0"/>
                </a:moveTo>
                <a:lnTo>
                  <a:pt x="189369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28856" y="3185581"/>
            <a:ext cx="485775" cy="0"/>
          </a:xfrm>
          <a:custGeom>
            <a:avLst/>
            <a:gdLst/>
            <a:ahLst/>
            <a:cxnLst/>
            <a:rect l="l" t="t" r="r" b="b"/>
            <a:pathLst>
              <a:path w="485775" h="0">
                <a:moveTo>
                  <a:pt x="0" y="0"/>
                </a:moveTo>
                <a:lnTo>
                  <a:pt x="485492" y="0"/>
                </a:lnTo>
              </a:path>
            </a:pathLst>
          </a:custGeom>
          <a:ln w="148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25756" y="2761425"/>
            <a:ext cx="17399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8036" y="2761425"/>
            <a:ext cx="17399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5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6260" y="2950785"/>
            <a:ext cx="1838325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07085" algn="l"/>
                <a:tab pos="1301115" algn="l"/>
              </a:tabLst>
            </a:pPr>
            <a:r>
              <a:rPr dirty="0" sz="2300" spc="20">
                <a:latin typeface="Symbol"/>
                <a:cs typeface="Symbol"/>
              </a:rPr>
              <a:t></a:t>
            </a:r>
            <a:r>
              <a:rPr dirty="0" sz="2300" spc="20">
                <a:latin typeface="Times New Roman"/>
                <a:cs typeface="Times New Roman"/>
              </a:rPr>
              <a:t>	</a:t>
            </a:r>
            <a:r>
              <a:rPr dirty="0" sz="2300" spc="20">
                <a:latin typeface="Symbol"/>
                <a:cs typeface="Symbol"/>
              </a:rPr>
              <a:t></a:t>
            </a:r>
            <a:r>
              <a:rPr dirty="0" sz="2300" spc="20">
                <a:latin typeface="Times New Roman"/>
                <a:cs typeface="Times New Roman"/>
              </a:rPr>
              <a:t>	</a:t>
            </a:r>
            <a:r>
              <a:rPr dirty="0" sz="2300" spc="210">
                <a:latin typeface="Symbol"/>
                <a:cs typeface="Symbol"/>
              </a:rPr>
              <a:t></a:t>
            </a:r>
            <a:r>
              <a:rPr dirty="0" sz="2300" spc="210">
                <a:latin typeface="Times New Roman"/>
                <a:cs typeface="Times New Roman"/>
              </a:rPr>
              <a:t>1</a:t>
            </a:r>
            <a:r>
              <a:rPr dirty="0" sz="2300" spc="20">
                <a:latin typeface="Symbol"/>
                <a:cs typeface="Symbol"/>
              </a:rPr>
              <a:t>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9984" y="2695052"/>
            <a:ext cx="2614930" cy="869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22860">
              <a:lnSpc>
                <a:spcPct val="120500"/>
              </a:lnSpc>
              <a:spcBef>
                <a:spcPts val="90"/>
              </a:spcBef>
              <a:tabLst>
                <a:tab pos="479425" algn="l"/>
                <a:tab pos="659130" algn="l"/>
                <a:tab pos="1300480" algn="l"/>
                <a:tab pos="1323975" algn="l"/>
                <a:tab pos="2124075" algn="l"/>
                <a:tab pos="2276475" algn="l"/>
              </a:tabLst>
            </a:pPr>
            <a:r>
              <a:rPr dirty="0" sz="2300" spc="10" i="1">
                <a:latin typeface="Times New Roman"/>
                <a:cs typeface="Times New Roman"/>
              </a:rPr>
              <a:t>i		i		i		</a:t>
            </a:r>
            <a:r>
              <a:rPr dirty="0" sz="2300" spc="15">
                <a:latin typeface="Times New Roman"/>
                <a:cs typeface="Times New Roman"/>
              </a:rPr>
              <a:t>1  2	</a:t>
            </a:r>
            <a:r>
              <a:rPr dirty="0" sz="2300" spc="10" i="1">
                <a:latin typeface="Times New Roman"/>
                <a:cs typeface="Times New Roman"/>
              </a:rPr>
              <a:t>i</a:t>
            </a:r>
            <a:r>
              <a:rPr dirty="0" sz="2300" spc="-120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Symbol"/>
                <a:cs typeface="Symbol"/>
              </a:rPr>
              <a:t></a:t>
            </a:r>
            <a:r>
              <a:rPr dirty="0" sz="2300" spc="114">
                <a:latin typeface="Times New Roman"/>
                <a:cs typeface="Times New Roman"/>
              </a:rPr>
              <a:t>1	</a:t>
            </a:r>
            <a:r>
              <a:rPr dirty="0" sz="2300" spc="15">
                <a:latin typeface="Times New Roman"/>
                <a:cs typeface="Times New Roman"/>
              </a:rPr>
              <a:t>2	</a:t>
            </a:r>
            <a:r>
              <a:rPr dirty="0" sz="2300" spc="10" i="1">
                <a:latin typeface="Times New Roman"/>
                <a:cs typeface="Times New Roman"/>
              </a:rPr>
              <a:t>i</a:t>
            </a:r>
            <a:r>
              <a:rPr dirty="0" sz="2300" spc="-210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Symbol"/>
                <a:cs typeface="Symbol"/>
              </a:rPr>
              <a:t></a:t>
            </a:r>
            <a:r>
              <a:rPr dirty="0" sz="2300" spc="114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9643" y="2950785"/>
            <a:ext cx="55118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30">
                <a:latin typeface="Times New Roman"/>
                <a:cs typeface="Times New Roman"/>
              </a:rPr>
              <a:t>(</a:t>
            </a:r>
            <a:r>
              <a:rPr dirty="0" sz="2300" spc="30" i="1">
                <a:latin typeface="Times New Roman"/>
                <a:cs typeface="Times New Roman"/>
              </a:rPr>
              <a:t>i</a:t>
            </a:r>
            <a:r>
              <a:rPr dirty="0" sz="2300" spc="30">
                <a:latin typeface="Times New Roman"/>
                <a:cs typeface="Times New Roman"/>
              </a:rPr>
              <a:t>)</a:t>
            </a:r>
            <a:r>
              <a:rPr dirty="0" sz="2300" spc="-75">
                <a:latin typeface="Times New Roman"/>
                <a:cs typeface="Times New Roman"/>
              </a:rPr>
              <a:t> </a:t>
            </a:r>
            <a:r>
              <a:rPr dirty="0" sz="2300" spc="2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3290" y="3184295"/>
            <a:ext cx="50292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0" i="1">
                <a:latin typeface="Times New Roman"/>
                <a:cs typeface="Times New Roman"/>
              </a:rPr>
              <a:t>i</a:t>
            </a:r>
            <a:r>
              <a:rPr dirty="0" sz="2300" spc="-195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Symbol"/>
                <a:cs typeface="Symbol"/>
              </a:rPr>
              <a:t></a:t>
            </a:r>
            <a:r>
              <a:rPr dirty="0" sz="2300" spc="114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7125" y="2951081"/>
            <a:ext cx="334645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0" i="1">
                <a:latin typeface="Times New Roman"/>
                <a:cs typeface="Times New Roman"/>
              </a:rPr>
              <a:t>j</a:t>
            </a:r>
            <a:r>
              <a:rPr dirty="0" sz="2300" spc="-165" i="1">
                <a:latin typeface="Times New Roman"/>
                <a:cs typeface="Times New Roman"/>
              </a:rPr>
              <a:t> </a:t>
            </a:r>
            <a:r>
              <a:rPr dirty="0" sz="2300" spc="20">
                <a:latin typeface="Symbol"/>
                <a:cs typeface="Symbol"/>
              </a:rPr>
              <a:t>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5571" y="3184295"/>
            <a:ext cx="502920" cy="3810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00" spc="10" i="1">
                <a:latin typeface="Times New Roman"/>
                <a:cs typeface="Times New Roman"/>
              </a:rPr>
              <a:t>i</a:t>
            </a:r>
            <a:r>
              <a:rPr dirty="0" sz="2300" spc="-195" i="1">
                <a:latin typeface="Times New Roman"/>
                <a:cs typeface="Times New Roman"/>
              </a:rPr>
              <a:t> </a:t>
            </a:r>
            <a:r>
              <a:rPr dirty="0" sz="2300" spc="114">
                <a:latin typeface="Symbol"/>
                <a:cs typeface="Symbol"/>
              </a:rPr>
              <a:t></a:t>
            </a:r>
            <a:r>
              <a:rPr dirty="0" sz="2300" spc="114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9088" y="2693201"/>
            <a:ext cx="8318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0" i="1">
                <a:latin typeface="Times New Roman"/>
                <a:cs typeface="Times New Roman"/>
              </a:rPr>
              <a:t>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3139" y="2810804"/>
            <a:ext cx="407034" cy="857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4835"/>
              </a:lnSpc>
              <a:spcBef>
                <a:spcPts val="100"/>
              </a:spcBef>
            </a:pPr>
            <a:r>
              <a:rPr dirty="0" sz="4200" spc="5">
                <a:latin typeface="Symbol"/>
                <a:cs typeface="Symbol"/>
              </a:rPr>
              <a:t></a:t>
            </a:r>
            <a:endParaRPr sz="4200">
              <a:latin typeface="Symbol"/>
              <a:cs typeface="Symbol"/>
            </a:endParaRPr>
          </a:p>
          <a:p>
            <a:pPr algn="ctr" marL="55880">
              <a:lnSpc>
                <a:spcPts val="1714"/>
              </a:lnSpc>
            </a:pPr>
            <a:r>
              <a:rPr dirty="0" sz="1600" spc="10" i="1">
                <a:latin typeface="Times New Roman"/>
                <a:cs typeface="Times New Roman"/>
              </a:rPr>
              <a:t>j</a:t>
            </a:r>
            <a:r>
              <a:rPr dirty="0" sz="1600" spc="-280" i="1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Symbol"/>
                <a:cs typeface="Symbol"/>
              </a:rPr>
              <a:t></a:t>
            </a:r>
            <a:r>
              <a:rPr dirty="0" sz="1600" spc="-3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8200" y="3710940"/>
            <a:ext cx="2875915" cy="365760"/>
          </a:xfrm>
          <a:prstGeom prst="rect">
            <a:avLst/>
          </a:prstGeom>
          <a:solidFill>
            <a:srgbClr val="99CCFF">
              <a:alpha val="50195"/>
            </a:srgbClr>
          </a:solidFill>
        </p:spPr>
        <p:txBody>
          <a:bodyPr wrap="square" lIns="0" tIns="29845" rIns="0" bIns="0" rtlCol="0" vert="horz">
            <a:spAutoFit/>
          </a:bodyPr>
          <a:lstStyle/>
          <a:p>
            <a:pPr marL="216535">
              <a:lnSpc>
                <a:spcPct val="100000"/>
              </a:lnSpc>
              <a:spcBef>
                <a:spcPts val="235"/>
              </a:spcBef>
            </a:pPr>
            <a:r>
              <a:rPr dirty="0" sz="1800" spc="-5" b="1" i="1">
                <a:solidFill>
                  <a:srgbClr val="9C5252"/>
                </a:solidFill>
                <a:latin typeface="Palatino Linotype"/>
                <a:cs typeface="Palatino Linotype"/>
              </a:rPr>
              <a:t>for the leftmost</a:t>
            </a:r>
            <a:r>
              <a:rPr dirty="0" sz="1800" spc="5" b="1" i="1">
                <a:solidFill>
                  <a:srgbClr val="9C5252"/>
                </a:solidFill>
                <a:latin typeface="Palatino Linotype"/>
                <a:cs typeface="Palatino Linotype"/>
              </a:rPr>
              <a:t> </a:t>
            </a:r>
            <a:r>
              <a:rPr dirty="0" sz="1800" spc="-10" b="1" i="1">
                <a:solidFill>
                  <a:srgbClr val="9C5252"/>
                </a:solidFill>
                <a:latin typeface="Palatino Linotype"/>
                <a:cs typeface="Palatino Linotype"/>
              </a:rPr>
              <a:t>interval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88307" y="3402279"/>
            <a:ext cx="260350" cy="260350"/>
          </a:xfrm>
          <a:custGeom>
            <a:avLst/>
            <a:gdLst/>
            <a:ahLst/>
            <a:cxnLst/>
            <a:rect l="l" t="t" r="r" b="b"/>
            <a:pathLst>
              <a:path w="260350" h="260350">
                <a:moveTo>
                  <a:pt x="259892" y="259892"/>
                </a:moveTo>
                <a:lnTo>
                  <a:pt x="0" y="0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343400" y="3357373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79" h="81279">
                <a:moveTo>
                  <a:pt x="0" y="0"/>
                </a:moveTo>
                <a:lnTo>
                  <a:pt x="26936" y="80822"/>
                </a:lnTo>
                <a:lnTo>
                  <a:pt x="80822" y="26949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83315" y="4534041"/>
            <a:ext cx="7169930" cy="1760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0996" y="384047"/>
            <a:ext cx="365302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38015" y="384047"/>
            <a:ext cx="409346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11966" y="532767"/>
            <a:ext cx="61201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Inversion and</a:t>
            </a:r>
            <a:r>
              <a:rPr dirty="0" spc="-35"/>
              <a:t> </a:t>
            </a:r>
            <a:r>
              <a:rPr dirty="0" spc="-5"/>
              <a:t>Sorting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407352" y="1849564"/>
            <a:ext cx="7317740" cy="3688079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 unsorted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sequence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335"/>
              </a:spcBef>
              <a:tabLst>
                <a:tab pos="2624455" algn="l"/>
              </a:tabLst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0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{x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3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…,	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n-1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x</a:t>
            </a:r>
            <a:r>
              <a:rPr dirty="0" baseline="-20833" sz="2400" spc="-7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}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r>
              <a:rPr dirty="0" sz="2400" spc="4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{1,2,3,…,n-1,n}</a:t>
            </a:r>
            <a:endParaRPr sz="2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&lt;x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, x</a:t>
            </a:r>
            <a:r>
              <a:rPr dirty="0" baseline="-20833" sz="3000" b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&gt;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an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inversion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if x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&gt;x</a:t>
            </a:r>
            <a:r>
              <a:rPr dirty="0" baseline="-20833" sz="3000" spc="-7" b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but</a:t>
            </a:r>
            <a:r>
              <a:rPr dirty="0" sz="3000" spc="-5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i&lt;j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E3E3E"/>
              </a:buClr>
              <a:buFont typeface="Arial"/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Sorting </a:t>
            </a:r>
            <a:r>
              <a:rPr dirty="0" sz="3000">
                <a:solidFill>
                  <a:srgbClr val="3E3E3E"/>
                </a:solidFill>
                <a:latin typeface="Cambria Math"/>
                <a:cs typeface="Cambria Math"/>
              </a:rPr>
              <a:t>≡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Eliminating</a:t>
            </a:r>
            <a:r>
              <a:rPr dirty="0" sz="3000" spc="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inversions</a:t>
            </a:r>
            <a:endParaRPr sz="3000">
              <a:latin typeface="Palatino Linotype"/>
              <a:cs typeface="Palatino Linotype"/>
            </a:endParaRPr>
          </a:p>
          <a:p>
            <a:pPr marL="756285" marR="5080" indent="-287020">
              <a:lnSpc>
                <a:spcPts val="2590"/>
              </a:lnSpc>
              <a:spcBef>
                <a:spcPts val="65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6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All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inversions </a:t>
            </a:r>
            <a:r>
              <a:rPr dirty="0" sz="2400" spc="-5" b="1" i="1">
                <a:solidFill>
                  <a:srgbClr val="3333FF"/>
                </a:solidFill>
                <a:latin typeface="Palatino Linotype"/>
                <a:cs typeface="Palatino Linotype"/>
              </a:rPr>
              <a:t>must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eliminated during the  process of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sorting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8052" y="0"/>
            <a:ext cx="6932675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13659" y="699516"/>
            <a:ext cx="391363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750695" marR="5080" indent="-143573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Eliminating Inverses:  </a:t>
            </a:r>
            <a:r>
              <a:rPr dirty="0" spc="-75"/>
              <a:t>Worst</a:t>
            </a:r>
            <a:r>
              <a:rPr dirty="0" spc="-15"/>
              <a:t> </a:t>
            </a:r>
            <a:r>
              <a:rPr dirty="0" spc="-5"/>
              <a:t>Case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44748"/>
            <a:ext cx="8068945" cy="441960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964565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Local comparison is done between two  adjacent</a:t>
            </a:r>
            <a:r>
              <a:rPr dirty="0" sz="3000" spc="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elements</a:t>
            </a:r>
            <a:endParaRPr sz="3000">
              <a:latin typeface="Palatino Linotype"/>
              <a:cs typeface="Palatino Linotype"/>
            </a:endParaRPr>
          </a:p>
          <a:p>
            <a:pPr marL="355600" marR="15113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At most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one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inversion is removed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by 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local  comparison</a:t>
            </a:r>
            <a:endParaRPr sz="3000">
              <a:latin typeface="Palatino Linotype"/>
              <a:cs typeface="Palatino Linotype"/>
            </a:endParaRPr>
          </a:p>
          <a:p>
            <a:pPr marL="355600" marR="1737360" indent="-342900">
              <a:lnSpc>
                <a:spcPts val="324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There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do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exist inputs with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3000" spc="-5" b="1">
                <a:solidFill>
                  <a:srgbClr val="FF0000"/>
                </a:solidFill>
                <a:latin typeface="Palatino Linotype"/>
                <a:cs typeface="Palatino Linotype"/>
              </a:rPr>
              <a:t>-1)/2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 inversions,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such as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(n,n-1,…,3,2,1)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3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5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>
                <a:solidFill>
                  <a:srgbClr val="3333FF"/>
                </a:solidFill>
                <a:latin typeface="Palatino Linotype"/>
                <a:cs typeface="Palatino Linotype"/>
              </a:rPr>
              <a:t>worst-case behavior of 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any </a:t>
            </a:r>
            <a:r>
              <a:rPr dirty="0" sz="3000" spc="-5" b="1">
                <a:solidFill>
                  <a:srgbClr val="3333FF"/>
                </a:solidFill>
                <a:latin typeface="Palatino Linotype"/>
                <a:cs typeface="Palatino Linotype"/>
              </a:rPr>
              <a:t>sorting  algorithm that remove 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at </a:t>
            </a:r>
            <a:r>
              <a:rPr dirty="0" sz="3000" spc="-5" b="1">
                <a:solidFill>
                  <a:srgbClr val="3333FF"/>
                </a:solidFill>
                <a:latin typeface="Palatino Linotype"/>
                <a:cs typeface="Palatino Linotype"/>
              </a:rPr>
              <a:t>most one inversion  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per key </a:t>
            </a:r>
            <a:r>
              <a:rPr dirty="0" sz="3000" spc="-5" b="1">
                <a:solidFill>
                  <a:srgbClr val="3333FF"/>
                </a:solidFill>
                <a:latin typeface="Palatino Linotype"/>
                <a:cs typeface="Palatino Linotype"/>
              </a:rPr>
              <a:t>comparison must in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333FF"/>
                </a:solidFill>
                <a:latin typeface="Symbol"/>
                <a:cs typeface="Symbol"/>
              </a:rPr>
              <a:t>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(n</a:t>
            </a:r>
            <a:r>
              <a:rPr dirty="0" baseline="25000" sz="3000" b="1">
                <a:solidFill>
                  <a:srgbClr val="3333FF"/>
                </a:solidFill>
                <a:latin typeface="Palatino Linotype"/>
                <a:cs typeface="Palatino Linotype"/>
              </a:rPr>
              <a:t>2</a:t>
            </a:r>
            <a:r>
              <a:rPr dirty="0" sz="3000" b="1">
                <a:solidFill>
                  <a:srgbClr val="3333FF"/>
                </a:solidFill>
                <a:latin typeface="Palatino Linotype"/>
                <a:cs typeface="Palatino Linotype"/>
              </a:rPr>
              <a:t>)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4776" y="0"/>
            <a:ext cx="7543799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90572" y="699516"/>
            <a:ext cx="4559807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28115" marR="5080" indent="-1416050">
              <a:lnSpc>
                <a:spcPct val="100600"/>
              </a:lnSpc>
              <a:spcBef>
                <a:spcPts val="65"/>
              </a:spcBef>
              <a:tabLst>
                <a:tab pos="3840479" algn="l"/>
              </a:tabLst>
            </a:pPr>
            <a:r>
              <a:rPr dirty="0" spc="-5"/>
              <a:t>Eliminating Inversions:  </a:t>
            </a:r>
            <a:r>
              <a:rPr dirty="0" spc="-50"/>
              <a:t>Average	</a:t>
            </a:r>
            <a:r>
              <a:rPr dirty="0" spc="-5"/>
              <a:t>Case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535940" y="1759988"/>
            <a:ext cx="803275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55600" marR="5080" indent="-3429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Computing the average number of inversions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inputs  of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size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10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&gt;1):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2549420"/>
            <a:ext cx="15189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000" spc="-229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Transpose: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38348" y="2519550"/>
            <a:ext cx="2244090" cy="6959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340"/>
              </a:spcBef>
            </a:pP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1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 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2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 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3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009900"/>
                </a:solidFill>
                <a:latin typeface="Palatino Linotype"/>
                <a:cs typeface="Palatino Linotype"/>
              </a:rPr>
              <a:t>…,  </a:t>
            </a:r>
            <a:r>
              <a:rPr dirty="0" sz="2000" spc="10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15">
                <a:solidFill>
                  <a:srgbClr val="009900"/>
                </a:solidFill>
                <a:latin typeface="Palatino Linotype"/>
                <a:cs typeface="Palatino Linotype"/>
              </a:rPr>
              <a:t>n-1</a:t>
            </a:r>
            <a:r>
              <a:rPr dirty="0" sz="2000" spc="10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000" spc="-114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n</a:t>
            </a:r>
            <a:endParaRPr baseline="-21367" sz="195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n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 </a:t>
            </a:r>
            <a:r>
              <a:rPr dirty="0" sz="2000" spc="10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15">
                <a:solidFill>
                  <a:srgbClr val="009900"/>
                </a:solidFill>
                <a:latin typeface="Palatino Linotype"/>
                <a:cs typeface="Palatino Linotype"/>
              </a:rPr>
              <a:t>n-1</a:t>
            </a:r>
            <a:r>
              <a:rPr dirty="0" sz="2000" spc="10">
                <a:solidFill>
                  <a:srgbClr val="009900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009900"/>
                </a:solidFill>
                <a:latin typeface="Palatino Linotype"/>
                <a:cs typeface="Palatino Linotype"/>
              </a:rPr>
              <a:t>…, 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3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 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2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,</a:t>
            </a:r>
            <a:r>
              <a:rPr dirty="0" sz="2000" spc="-12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2000" spc="5">
                <a:solidFill>
                  <a:srgbClr val="009900"/>
                </a:solidFill>
                <a:latin typeface="Palatino Linotype"/>
                <a:cs typeface="Palatino Linotype"/>
              </a:rPr>
              <a:t>x</a:t>
            </a:r>
            <a:r>
              <a:rPr dirty="0" baseline="-21367" sz="1950" spc="7">
                <a:solidFill>
                  <a:srgbClr val="009900"/>
                </a:solidFill>
                <a:latin typeface="Palatino Linotype"/>
                <a:cs typeface="Palatino Linotype"/>
              </a:rPr>
              <a:t>1</a:t>
            </a:r>
            <a:endParaRPr baseline="-21367" sz="195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404384"/>
            <a:ext cx="8094980" cy="3029585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756285" marR="847090" indent="-286385">
              <a:lnSpc>
                <a:spcPts val="2150"/>
              </a:lnSpc>
              <a:spcBef>
                <a:spcPts val="384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 any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, (1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), the inversion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(x</a:t>
            </a:r>
            <a:r>
              <a:rPr dirty="0" baseline="-21367" sz="195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,x</a:t>
            </a:r>
            <a:r>
              <a:rPr dirty="0" baseline="-21367" sz="1950" i="1">
                <a:solidFill>
                  <a:srgbClr val="3E3E3E"/>
                </a:solidFill>
                <a:latin typeface="Palatino Linotype"/>
                <a:cs typeface="Palatino Linotype"/>
              </a:rPr>
              <a:t>j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 is in exactly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one 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sequence in a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transpose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25">
                <a:solidFill>
                  <a:srgbClr val="3E3E3E"/>
                </a:solidFill>
                <a:latin typeface="Palatino Linotype"/>
                <a:cs typeface="Palatino Linotype"/>
              </a:rPr>
              <a:t>pair.</a:t>
            </a:r>
            <a:endParaRPr sz="2000">
              <a:latin typeface="Palatino Linotype"/>
              <a:cs typeface="Palatino Linotype"/>
            </a:endParaRPr>
          </a:p>
          <a:p>
            <a:pPr marL="756285" indent="-286385">
              <a:lnSpc>
                <a:spcPct val="100000"/>
              </a:lnSpc>
              <a:spcBef>
                <a:spcPts val="204"/>
              </a:spcBef>
              <a:buFont typeface="Courier New"/>
              <a:buChar char="o"/>
              <a:tabLst>
                <a:tab pos="756920" algn="l"/>
                <a:tab pos="448691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number of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inversions</a:t>
            </a:r>
            <a:r>
              <a:rPr dirty="0" sz="2000" spc="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(x</a:t>
            </a:r>
            <a:r>
              <a:rPr dirty="0" baseline="-21367" sz="195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,x</a:t>
            </a:r>
            <a:r>
              <a:rPr dirty="0" baseline="-21367" sz="1950" i="1">
                <a:solidFill>
                  <a:srgbClr val="3E3E3E"/>
                </a:solidFill>
                <a:latin typeface="Palatino Linotype"/>
                <a:cs typeface="Palatino Linotype"/>
              </a:rPr>
              <a:t>j</a:t>
            </a:r>
            <a:r>
              <a:rPr dirty="0" baseline="-21367" sz="1950" spc="292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)	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distinct integers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spc="-1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-1)/2.</a:t>
            </a:r>
            <a:endParaRPr sz="2000">
              <a:latin typeface="Palatino Linotype"/>
              <a:cs typeface="Palatino Linotype"/>
            </a:endParaRPr>
          </a:p>
          <a:p>
            <a:pPr marL="755650" marR="27940" indent="-285750">
              <a:lnSpc>
                <a:spcPts val="2160"/>
              </a:lnSpc>
              <a:spcBef>
                <a:spcPts val="509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So,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average number of inversions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 all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possible inputs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000" spc="-5" b="1">
                <a:solidFill>
                  <a:srgbClr val="FF0000"/>
                </a:solidFill>
                <a:latin typeface="Palatino Linotype"/>
                <a:cs typeface="Palatino Linotype"/>
              </a:rPr>
              <a:t>-  </a:t>
            </a:r>
            <a:r>
              <a:rPr dirty="0" sz="2000" b="1">
                <a:solidFill>
                  <a:srgbClr val="FF0000"/>
                </a:solidFill>
                <a:latin typeface="Palatino Linotype"/>
                <a:cs typeface="Palatino Linotype"/>
              </a:rPr>
              <a:t>1)/4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since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exactly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-1)/2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inversions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appear in each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transpose  </a:t>
            </a:r>
            <a:r>
              <a:rPr dirty="0" sz="2000" spc="-50">
                <a:solidFill>
                  <a:srgbClr val="3E3E3E"/>
                </a:solidFill>
                <a:latin typeface="Palatino Linotype"/>
                <a:cs typeface="Palatino Linotype"/>
              </a:rPr>
              <a:t>pair.</a:t>
            </a:r>
            <a:endParaRPr sz="2000">
              <a:latin typeface="Palatino Linotype"/>
              <a:cs typeface="Palatino Linotype"/>
            </a:endParaRPr>
          </a:p>
          <a:p>
            <a:pPr marL="355600" marR="40640" indent="-342900">
              <a:lnSpc>
                <a:spcPct val="90400"/>
              </a:lnSpc>
              <a:spcBef>
                <a:spcPts val="1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333FF"/>
                </a:solidFill>
                <a:latin typeface="Palatino Linotype"/>
                <a:cs typeface="Palatino Linotype"/>
              </a:rPr>
              <a:t>The average behavior of any sorting algorithm that  remove </a:t>
            </a:r>
            <a:r>
              <a:rPr dirty="0" sz="2400" b="1">
                <a:solidFill>
                  <a:srgbClr val="3333FF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 b="1">
                <a:solidFill>
                  <a:srgbClr val="3333FF"/>
                </a:solidFill>
                <a:latin typeface="Palatino Linotype"/>
                <a:cs typeface="Palatino Linotype"/>
              </a:rPr>
              <a:t>most one inversion per key comparison must  </a:t>
            </a:r>
            <a:r>
              <a:rPr dirty="0" sz="2400" b="1">
                <a:solidFill>
                  <a:srgbClr val="3333FF"/>
                </a:solidFill>
                <a:latin typeface="Palatino Linotype"/>
                <a:cs typeface="Palatino Linotype"/>
              </a:rPr>
              <a:t>in</a:t>
            </a:r>
            <a:r>
              <a:rPr dirty="0" sz="2400" spc="-10" b="1">
                <a:solidFill>
                  <a:srgbClr val="3333FF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333FF"/>
                </a:solidFill>
                <a:latin typeface="Symbol"/>
                <a:cs typeface="Symbol"/>
              </a:rPr>
              <a:t></a:t>
            </a:r>
            <a:r>
              <a:rPr dirty="0" sz="2400" b="1">
                <a:solidFill>
                  <a:srgbClr val="3333FF"/>
                </a:solidFill>
                <a:latin typeface="Palatino Linotype"/>
                <a:cs typeface="Palatino Linotype"/>
              </a:rPr>
              <a:t>(n</a:t>
            </a:r>
            <a:r>
              <a:rPr dirty="0" baseline="24305" sz="2400" b="1">
                <a:solidFill>
                  <a:srgbClr val="3333FF"/>
                </a:solidFill>
                <a:latin typeface="Palatino Linotype"/>
                <a:cs typeface="Palatino Linotype"/>
              </a:rPr>
              <a:t>2</a:t>
            </a:r>
            <a:r>
              <a:rPr dirty="0" sz="2400" b="1">
                <a:solidFill>
                  <a:srgbClr val="3333FF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7636" y="384047"/>
            <a:ext cx="370179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73423" y="384047"/>
            <a:ext cx="4469892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8575" y="532767"/>
            <a:ext cx="65455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QuickSort: the</a:t>
            </a:r>
            <a:r>
              <a:rPr dirty="0"/>
              <a:t> </a:t>
            </a:r>
            <a:r>
              <a:rPr dirty="0" spc="-5"/>
              <a:t>Strategy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1796564"/>
            <a:ext cx="75685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array to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sorted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into two parts: “small”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“large”,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which will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be sorted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recursively.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19730" y="2967409"/>
            <a:ext cx="5534097" cy="2536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450339" y="3141979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[fi</a:t>
            </a:r>
            <a:r>
              <a:rPr dirty="0" sz="1800" spc="-5">
                <a:latin typeface="Palatino Linotype"/>
                <a:cs typeface="Palatino Linotype"/>
              </a:rPr>
              <a:t>r</a:t>
            </a:r>
            <a:r>
              <a:rPr dirty="0" sz="1800" spc="5">
                <a:latin typeface="Palatino Linotype"/>
                <a:cs typeface="Palatino Linotype"/>
              </a:rPr>
              <a:t>s</a:t>
            </a:r>
            <a:r>
              <a:rPr dirty="0" sz="1800">
                <a:latin typeface="Palatino Linotype"/>
                <a:cs typeface="Palatino Linotype"/>
              </a:rPr>
              <a:t>t]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7012863" y="3141979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[last]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00" y="4572000"/>
            <a:ext cx="2362200" cy="91630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0805" marR="129539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for </a:t>
            </a:r>
            <a:r>
              <a:rPr dirty="0" sz="1800" spc="-5">
                <a:latin typeface="Palatino Linotype"/>
                <a:cs typeface="Palatino Linotype"/>
              </a:rPr>
              <a:t>any element </a:t>
            </a:r>
            <a:r>
              <a:rPr dirty="0" sz="1800">
                <a:latin typeface="Palatino Linotype"/>
                <a:cs typeface="Palatino Linotype"/>
              </a:rPr>
              <a:t>in  </a:t>
            </a:r>
            <a:r>
              <a:rPr dirty="0" sz="1800" spc="-5">
                <a:latin typeface="Palatino Linotype"/>
                <a:cs typeface="Palatino Linotype"/>
              </a:rPr>
              <a:t>this segment, the key 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less </a:t>
            </a:r>
            <a:r>
              <a:rPr dirty="0" sz="18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than</a:t>
            </a:r>
            <a:r>
              <a:rPr dirty="0" sz="1800" spc="-30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pivot</a:t>
            </a:r>
            <a:r>
              <a:rPr dirty="0" sz="1800" spc="-5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3932" y="4472940"/>
            <a:ext cx="2362200" cy="972819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0480" rIns="0" bIns="0" rtlCol="0" vert="horz">
            <a:spAutoFit/>
          </a:bodyPr>
          <a:lstStyle/>
          <a:p>
            <a:pPr marL="91440" marR="7493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Palatino Linotype"/>
                <a:cs typeface="Palatino Linotype"/>
              </a:rPr>
              <a:t>for </a:t>
            </a:r>
            <a:r>
              <a:rPr dirty="0" sz="1800" spc="-5">
                <a:latin typeface="Palatino Linotype"/>
                <a:cs typeface="Palatino Linotype"/>
              </a:rPr>
              <a:t>any element </a:t>
            </a:r>
            <a:r>
              <a:rPr dirty="0" sz="1800">
                <a:latin typeface="Palatino Linotype"/>
                <a:cs typeface="Palatino Linotype"/>
              </a:rPr>
              <a:t>in  </a:t>
            </a:r>
            <a:r>
              <a:rPr dirty="0" sz="1800" spc="-5">
                <a:latin typeface="Palatino Linotype"/>
                <a:cs typeface="Palatino Linotype"/>
              </a:rPr>
              <a:t>this segment, the key 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not 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less </a:t>
            </a:r>
            <a:r>
              <a:rPr dirty="0" sz="1800" spc="-10" b="1" i="1">
                <a:solidFill>
                  <a:srgbClr val="FF0000"/>
                </a:solidFill>
                <a:latin typeface="Palatino Linotype"/>
                <a:cs typeface="Palatino Linotype"/>
              </a:rPr>
              <a:t>than</a:t>
            </a:r>
            <a:r>
              <a:rPr dirty="0" sz="1800" spc="-30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pivot</a:t>
            </a:r>
            <a:r>
              <a:rPr dirty="0" sz="1800" spc="-5">
                <a:latin typeface="Palatino Linotype"/>
                <a:cs typeface="Palatino Linotype"/>
              </a:rPr>
              <a:t>.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9452" y="384047"/>
            <a:ext cx="724204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0422" y="532767"/>
            <a:ext cx="64420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Quicksort: the</a:t>
            </a:r>
            <a:r>
              <a:rPr dirty="0" spc="-25"/>
              <a:t> </a:t>
            </a:r>
            <a:r>
              <a:rPr dirty="0" spc="-5"/>
              <a:t>Strategy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3453129" cy="156972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Divide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3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“small” and ”large”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Conquer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9923" y="5540411"/>
            <a:ext cx="3002915" cy="386715"/>
          </a:xfrm>
          <a:custGeom>
            <a:avLst/>
            <a:gdLst/>
            <a:ahLst/>
            <a:cxnLst/>
            <a:rect l="l" t="t" r="r" b="b"/>
            <a:pathLst>
              <a:path w="3002915" h="386714">
                <a:moveTo>
                  <a:pt x="0" y="0"/>
                </a:moveTo>
                <a:lnTo>
                  <a:pt x="3002495" y="0"/>
                </a:lnTo>
                <a:lnTo>
                  <a:pt x="3002495" y="386568"/>
                </a:lnTo>
                <a:lnTo>
                  <a:pt x="0" y="386568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409923" y="5540411"/>
            <a:ext cx="3002915" cy="386715"/>
          </a:xfrm>
          <a:custGeom>
            <a:avLst/>
            <a:gdLst/>
            <a:ahLst/>
            <a:cxnLst/>
            <a:rect l="l" t="t" r="r" b="b"/>
            <a:pathLst>
              <a:path w="3002915" h="386714">
                <a:moveTo>
                  <a:pt x="0" y="386569"/>
                </a:moveTo>
                <a:lnTo>
                  <a:pt x="3002495" y="386569"/>
                </a:lnTo>
                <a:lnTo>
                  <a:pt x="3002495" y="0"/>
                </a:lnTo>
                <a:lnTo>
                  <a:pt x="0" y="0"/>
                </a:lnTo>
                <a:lnTo>
                  <a:pt x="0" y="386569"/>
                </a:lnTo>
                <a:close/>
              </a:path>
            </a:pathLst>
          </a:custGeom>
          <a:ln w="143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20938" y="5540411"/>
            <a:ext cx="1897380" cy="401320"/>
          </a:xfrm>
          <a:custGeom>
            <a:avLst/>
            <a:gdLst/>
            <a:ahLst/>
            <a:cxnLst/>
            <a:rect l="l" t="t" r="r" b="b"/>
            <a:pathLst>
              <a:path w="1897379" h="401320">
                <a:moveTo>
                  <a:pt x="0" y="0"/>
                </a:moveTo>
                <a:lnTo>
                  <a:pt x="1896917" y="0"/>
                </a:lnTo>
                <a:lnTo>
                  <a:pt x="1896917" y="400885"/>
                </a:lnTo>
                <a:lnTo>
                  <a:pt x="0" y="400885"/>
                </a:lnTo>
                <a:lnTo>
                  <a:pt x="0" y="0"/>
                </a:lnTo>
                <a:close/>
              </a:path>
            </a:pathLst>
          </a:custGeom>
          <a:solidFill>
            <a:srgbClr val="339966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920937" y="5540411"/>
            <a:ext cx="1897380" cy="401320"/>
          </a:xfrm>
          <a:custGeom>
            <a:avLst/>
            <a:gdLst/>
            <a:ahLst/>
            <a:cxnLst/>
            <a:rect l="l" t="t" r="r" b="b"/>
            <a:pathLst>
              <a:path w="1897379" h="401320">
                <a:moveTo>
                  <a:pt x="0" y="400887"/>
                </a:moveTo>
                <a:lnTo>
                  <a:pt x="1896917" y="400887"/>
                </a:lnTo>
                <a:lnTo>
                  <a:pt x="1896917" y="0"/>
                </a:lnTo>
                <a:lnTo>
                  <a:pt x="0" y="0"/>
                </a:lnTo>
                <a:lnTo>
                  <a:pt x="0" y="400887"/>
                </a:lnTo>
                <a:close/>
              </a:path>
            </a:pathLst>
          </a:custGeom>
          <a:ln w="143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51230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51230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03789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403789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57305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57305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09864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09864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63380" y="5623452"/>
            <a:ext cx="244300" cy="243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463380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11379" y="5623452"/>
            <a:ext cx="244300" cy="2433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011379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22972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522972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875531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75531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7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7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229047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229047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2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2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581606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581605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35122" y="5623452"/>
            <a:ext cx="244300" cy="243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35122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87680" y="5623452"/>
            <a:ext cx="244300" cy="243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287680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641197" y="5623452"/>
            <a:ext cx="244300" cy="2433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41196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94714" y="5623452"/>
            <a:ext cx="244300" cy="2433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94714" y="5623452"/>
            <a:ext cx="244475" cy="243840"/>
          </a:xfrm>
          <a:custGeom>
            <a:avLst/>
            <a:gdLst/>
            <a:ahLst/>
            <a:cxnLst/>
            <a:rect l="l" t="t" r="r" b="b"/>
            <a:pathLst>
              <a:path w="244475" h="243839">
                <a:moveTo>
                  <a:pt x="122150" y="0"/>
                </a:moveTo>
                <a:lnTo>
                  <a:pt x="74601" y="9563"/>
                </a:lnTo>
                <a:lnTo>
                  <a:pt x="35775" y="35643"/>
                </a:lnTo>
                <a:lnTo>
                  <a:pt x="9598" y="74326"/>
                </a:lnTo>
                <a:lnTo>
                  <a:pt x="0" y="121697"/>
                </a:lnTo>
                <a:lnTo>
                  <a:pt x="9598" y="169069"/>
                </a:lnTo>
                <a:lnTo>
                  <a:pt x="35775" y="207752"/>
                </a:lnTo>
                <a:lnTo>
                  <a:pt x="74601" y="233832"/>
                </a:lnTo>
                <a:lnTo>
                  <a:pt x="122150" y="243395"/>
                </a:lnTo>
                <a:lnTo>
                  <a:pt x="169698" y="233832"/>
                </a:lnTo>
                <a:lnTo>
                  <a:pt x="208524" y="207752"/>
                </a:lnTo>
                <a:lnTo>
                  <a:pt x="234701" y="169069"/>
                </a:lnTo>
                <a:lnTo>
                  <a:pt x="244300" y="121697"/>
                </a:lnTo>
                <a:lnTo>
                  <a:pt x="234701" y="74326"/>
                </a:lnTo>
                <a:lnTo>
                  <a:pt x="208524" y="35643"/>
                </a:lnTo>
                <a:lnTo>
                  <a:pt x="169698" y="9563"/>
                </a:lnTo>
                <a:lnTo>
                  <a:pt x="122150" y="0"/>
                </a:lnTo>
                <a:close/>
              </a:path>
            </a:pathLst>
          </a:custGeom>
          <a:ln w="143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11201" y="5096571"/>
            <a:ext cx="541655" cy="417195"/>
          </a:xfrm>
          <a:custGeom>
            <a:avLst/>
            <a:gdLst/>
            <a:ahLst/>
            <a:cxnLst/>
            <a:rect l="l" t="t" r="r" b="b"/>
            <a:pathLst>
              <a:path w="541654" h="417195">
                <a:moveTo>
                  <a:pt x="541336" y="0"/>
                </a:moveTo>
                <a:lnTo>
                  <a:pt x="0" y="416756"/>
                </a:lnTo>
              </a:path>
            </a:pathLst>
          </a:custGeom>
          <a:ln w="2389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20232" y="5421317"/>
            <a:ext cx="186760" cy="16204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524258" y="6299131"/>
            <a:ext cx="6330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40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g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13466" y="6055837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400887"/>
                </a:moveTo>
                <a:lnTo>
                  <a:pt x="0" y="0"/>
                </a:lnTo>
              </a:path>
            </a:pathLst>
          </a:custGeom>
          <a:ln w="2395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856002" y="5941298"/>
            <a:ext cx="114964" cy="1909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58479" y="6012885"/>
            <a:ext cx="0" cy="372745"/>
          </a:xfrm>
          <a:custGeom>
            <a:avLst/>
            <a:gdLst/>
            <a:ahLst/>
            <a:cxnLst/>
            <a:rect l="l" t="t" r="r" b="b"/>
            <a:pathLst>
              <a:path w="0" h="372745">
                <a:moveTo>
                  <a:pt x="0" y="372252"/>
                </a:moveTo>
                <a:lnTo>
                  <a:pt x="0" y="0"/>
                </a:lnTo>
              </a:path>
            </a:pathLst>
          </a:custGeom>
          <a:ln w="2395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801015" y="5898346"/>
            <a:ext cx="114964" cy="1909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535940" y="3246193"/>
            <a:ext cx="5650865" cy="2059939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5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 “small” and ”large” recursively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Combine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Easily combine sorted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sub-array</a:t>
            </a:r>
            <a:endParaRPr sz="2400">
              <a:latin typeface="Palatino Linotype"/>
              <a:cs typeface="Palatino Linotype"/>
            </a:endParaRPr>
          </a:p>
          <a:p>
            <a:pPr marL="2844800">
              <a:lnSpc>
                <a:spcPts val="2430"/>
              </a:lnSpc>
              <a:spcBef>
                <a:spcPts val="680"/>
              </a:spcBef>
            </a:pPr>
            <a:r>
              <a:rPr dirty="0" sz="2400">
                <a:latin typeface="Times New Roman"/>
                <a:cs typeface="Times New Roman"/>
              </a:rPr>
              <a:t>[splitPoint]: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5">
                <a:solidFill>
                  <a:srgbClr val="FF6600"/>
                </a:solidFill>
                <a:latin typeface="Times New Roman"/>
                <a:cs typeface="Times New Roman"/>
              </a:rPr>
              <a:t>pivot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ts val="1710"/>
              </a:lnSpc>
            </a:pPr>
            <a:r>
              <a:rPr dirty="0" sz="1800">
                <a:latin typeface="Palatino Linotype"/>
                <a:cs typeface="Palatino Linotype"/>
              </a:rPr>
              <a:t>[first]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012863" y="5077812"/>
            <a:ext cx="5314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[last]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6767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2015/3/10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72571" y="6367670"/>
            <a:ext cx="376999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&amp;</a:t>
            </a:r>
            <a:r>
              <a:rPr dirty="0" baseline="2314" sz="3600" spc="-540">
                <a:latin typeface="Times New Roman"/>
                <a:cs typeface="Times New Roman"/>
              </a:rPr>
              <a:t>s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2314" sz="3600" spc="-540">
                <a:latin typeface="Times New Roman"/>
                <a:cs typeface="Times New Roman"/>
              </a:rPr>
              <a:t>m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na</a:t>
            </a:r>
            <a:r>
              <a:rPr dirty="0" baseline="2314" sz="3600" spc="-540">
                <a:latin typeface="Times New Roman"/>
                <a:cs typeface="Times New Roman"/>
              </a:rPr>
              <a:t>a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ly</a:t>
            </a:r>
            <a:r>
              <a:rPr dirty="0" baseline="2314" sz="3600" spc="-540">
                <a:latin typeface="Times New Roman"/>
                <a:cs typeface="Times New Roman"/>
              </a:rPr>
              <a:t>l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baseline="2314" sz="3600" spc="-540">
                <a:latin typeface="Times New Roman"/>
                <a:cs typeface="Times New Roman"/>
              </a:rPr>
              <a:t>l</a:t>
            </a:r>
            <a:r>
              <a:rPr dirty="0" sz="1200" spc="-36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1200" spc="3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(LADA)</a:t>
            </a:r>
            <a:r>
              <a:rPr dirty="0" sz="12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712713" y="653617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18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350764" y="1677923"/>
            <a:ext cx="3395471" cy="15361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98270" y="1705432"/>
            <a:ext cx="3300222" cy="14407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98272" y="1705456"/>
            <a:ext cx="3300729" cy="1440815"/>
          </a:xfrm>
          <a:custGeom>
            <a:avLst/>
            <a:gdLst/>
            <a:ahLst/>
            <a:cxnLst/>
            <a:rect l="l" t="t" r="r" b="b"/>
            <a:pathLst>
              <a:path w="3300729" h="1440814">
                <a:moveTo>
                  <a:pt x="300376" y="474387"/>
                </a:moveTo>
                <a:lnTo>
                  <a:pt x="295712" y="438705"/>
                </a:lnTo>
                <a:lnTo>
                  <a:pt x="297937" y="403687"/>
                </a:lnTo>
                <a:lnTo>
                  <a:pt x="306720" y="369594"/>
                </a:lnTo>
                <a:lnTo>
                  <a:pt x="342637" y="305213"/>
                </a:lnTo>
                <a:lnTo>
                  <a:pt x="369108" y="275443"/>
                </a:lnTo>
                <a:lnTo>
                  <a:pt x="400814" y="247631"/>
                </a:lnTo>
                <a:lnTo>
                  <a:pt x="437423" y="222037"/>
                </a:lnTo>
                <a:lnTo>
                  <a:pt x="478604" y="198918"/>
                </a:lnTo>
                <a:lnTo>
                  <a:pt x="524027" y="178534"/>
                </a:lnTo>
                <a:lnTo>
                  <a:pt x="573360" y="161143"/>
                </a:lnTo>
                <a:lnTo>
                  <a:pt x="626272" y="147005"/>
                </a:lnTo>
                <a:lnTo>
                  <a:pt x="682432" y="136377"/>
                </a:lnTo>
                <a:lnTo>
                  <a:pt x="741511" y="129518"/>
                </a:lnTo>
                <a:lnTo>
                  <a:pt x="790547" y="126961"/>
                </a:lnTo>
                <a:lnTo>
                  <a:pt x="839491" y="127190"/>
                </a:lnTo>
                <a:lnTo>
                  <a:pt x="888017" y="130164"/>
                </a:lnTo>
                <a:lnTo>
                  <a:pt x="935802" y="135846"/>
                </a:lnTo>
                <a:lnTo>
                  <a:pt x="982519" y="144197"/>
                </a:lnTo>
                <a:lnTo>
                  <a:pt x="1027846" y="155177"/>
                </a:lnTo>
                <a:lnTo>
                  <a:pt x="1071457" y="168748"/>
                </a:lnTo>
                <a:lnTo>
                  <a:pt x="1100642" y="140754"/>
                </a:lnTo>
                <a:lnTo>
                  <a:pt x="1135044" y="115932"/>
                </a:lnTo>
                <a:lnTo>
                  <a:pt x="1174008" y="94401"/>
                </a:lnTo>
                <a:lnTo>
                  <a:pt x="1216876" y="76280"/>
                </a:lnTo>
                <a:lnTo>
                  <a:pt x="1262994" y="61690"/>
                </a:lnTo>
                <a:lnTo>
                  <a:pt x="1311706" y="50749"/>
                </a:lnTo>
                <a:lnTo>
                  <a:pt x="1362356" y="43578"/>
                </a:lnTo>
                <a:lnTo>
                  <a:pt x="1414289" y="40296"/>
                </a:lnTo>
                <a:lnTo>
                  <a:pt x="1466849" y="41022"/>
                </a:lnTo>
                <a:lnTo>
                  <a:pt x="1519380" y="45875"/>
                </a:lnTo>
                <a:lnTo>
                  <a:pt x="1571228" y="54976"/>
                </a:lnTo>
                <a:lnTo>
                  <a:pt x="1621735" y="68444"/>
                </a:lnTo>
                <a:lnTo>
                  <a:pt x="1671533" y="87056"/>
                </a:lnTo>
                <a:lnTo>
                  <a:pt x="1716312" y="109744"/>
                </a:lnTo>
                <a:lnTo>
                  <a:pt x="1744327" y="82136"/>
                </a:lnTo>
                <a:lnTo>
                  <a:pt x="1778497" y="58200"/>
                </a:lnTo>
                <a:lnTo>
                  <a:pt x="1817902" y="38118"/>
                </a:lnTo>
                <a:lnTo>
                  <a:pt x="1861622" y="22074"/>
                </a:lnTo>
                <a:lnTo>
                  <a:pt x="1908736" y="10251"/>
                </a:lnTo>
                <a:lnTo>
                  <a:pt x="1958325" y="2832"/>
                </a:lnTo>
                <a:lnTo>
                  <a:pt x="2009470" y="0"/>
                </a:lnTo>
                <a:lnTo>
                  <a:pt x="2061249" y="1938"/>
                </a:lnTo>
                <a:lnTo>
                  <a:pt x="2112744" y="8829"/>
                </a:lnTo>
                <a:lnTo>
                  <a:pt x="2163034" y="20857"/>
                </a:lnTo>
                <a:lnTo>
                  <a:pt x="2226630" y="45482"/>
                </a:lnTo>
                <a:lnTo>
                  <a:pt x="2279214" y="78032"/>
                </a:lnTo>
                <a:lnTo>
                  <a:pt x="2317691" y="54791"/>
                </a:lnTo>
                <a:lnTo>
                  <a:pt x="2360394" y="35615"/>
                </a:lnTo>
                <a:lnTo>
                  <a:pt x="2406515" y="20544"/>
                </a:lnTo>
                <a:lnTo>
                  <a:pt x="2455246" y="9616"/>
                </a:lnTo>
                <a:lnTo>
                  <a:pt x="2505780" y="2872"/>
                </a:lnTo>
                <a:lnTo>
                  <a:pt x="2557306" y="351"/>
                </a:lnTo>
                <a:lnTo>
                  <a:pt x="2609019" y="2093"/>
                </a:lnTo>
                <a:lnTo>
                  <a:pt x="2660109" y="8138"/>
                </a:lnTo>
                <a:lnTo>
                  <a:pt x="2709769" y="18524"/>
                </a:lnTo>
                <a:lnTo>
                  <a:pt x="2757190" y="33291"/>
                </a:lnTo>
                <a:lnTo>
                  <a:pt x="2801565" y="52480"/>
                </a:lnTo>
                <a:lnTo>
                  <a:pt x="2846657" y="79452"/>
                </a:lnTo>
                <a:lnTo>
                  <a:pt x="2883012" y="110387"/>
                </a:lnTo>
                <a:lnTo>
                  <a:pt x="2909920" y="144554"/>
                </a:lnTo>
                <a:lnTo>
                  <a:pt x="2926673" y="181220"/>
                </a:lnTo>
                <a:lnTo>
                  <a:pt x="2983536" y="193169"/>
                </a:lnTo>
                <a:lnTo>
                  <a:pt x="3035547" y="209522"/>
                </a:lnTo>
                <a:lnTo>
                  <a:pt x="3082266" y="229817"/>
                </a:lnTo>
                <a:lnTo>
                  <a:pt x="3123248" y="253594"/>
                </a:lnTo>
                <a:lnTo>
                  <a:pt x="3158054" y="280394"/>
                </a:lnTo>
                <a:lnTo>
                  <a:pt x="3186240" y="309755"/>
                </a:lnTo>
                <a:lnTo>
                  <a:pt x="3220986" y="374320"/>
                </a:lnTo>
                <a:lnTo>
                  <a:pt x="3226662" y="408604"/>
                </a:lnTo>
                <a:lnTo>
                  <a:pt x="3223950" y="443607"/>
                </a:lnTo>
                <a:lnTo>
                  <a:pt x="3208450" y="486972"/>
                </a:lnTo>
                <a:lnTo>
                  <a:pt x="3193766" y="510721"/>
                </a:lnTo>
                <a:lnTo>
                  <a:pt x="3230072" y="542756"/>
                </a:lnTo>
                <a:lnTo>
                  <a:pt x="3258781" y="576458"/>
                </a:lnTo>
                <a:lnTo>
                  <a:pt x="3279983" y="611423"/>
                </a:lnTo>
                <a:lnTo>
                  <a:pt x="3293766" y="647248"/>
                </a:lnTo>
                <a:lnTo>
                  <a:pt x="3300220" y="683529"/>
                </a:lnTo>
                <a:lnTo>
                  <a:pt x="3299433" y="719862"/>
                </a:lnTo>
                <a:lnTo>
                  <a:pt x="3276495" y="791066"/>
                </a:lnTo>
                <a:lnTo>
                  <a:pt x="3254522" y="825130"/>
                </a:lnTo>
                <a:lnTo>
                  <a:pt x="3225665" y="857631"/>
                </a:lnTo>
                <a:lnTo>
                  <a:pt x="3190013" y="888163"/>
                </a:lnTo>
                <a:lnTo>
                  <a:pt x="3147656" y="916324"/>
                </a:lnTo>
                <a:lnTo>
                  <a:pt x="3098681" y="941708"/>
                </a:lnTo>
                <a:lnTo>
                  <a:pt x="3054917" y="959647"/>
                </a:lnTo>
                <a:lnTo>
                  <a:pt x="3008477" y="974764"/>
                </a:lnTo>
                <a:lnTo>
                  <a:pt x="2959746" y="986963"/>
                </a:lnTo>
                <a:lnTo>
                  <a:pt x="2909108" y="996149"/>
                </a:lnTo>
                <a:lnTo>
                  <a:pt x="2856950" y="1002224"/>
                </a:lnTo>
                <a:lnTo>
                  <a:pt x="2852440" y="1037792"/>
                </a:lnTo>
                <a:lnTo>
                  <a:pt x="2820883" y="1104142"/>
                </a:lnTo>
                <a:lnTo>
                  <a:pt x="2794896" y="1134304"/>
                </a:lnTo>
                <a:lnTo>
                  <a:pt x="2762812" y="1162044"/>
                </a:lnTo>
                <a:lnTo>
                  <a:pt x="2725159" y="1187052"/>
                </a:lnTo>
                <a:lnTo>
                  <a:pt x="2682467" y="1209018"/>
                </a:lnTo>
                <a:lnTo>
                  <a:pt x="2635268" y="1227632"/>
                </a:lnTo>
                <a:lnTo>
                  <a:pt x="2584091" y="1242584"/>
                </a:lnTo>
                <a:lnTo>
                  <a:pt x="2529465" y="1253565"/>
                </a:lnTo>
                <a:lnTo>
                  <a:pt x="2471923" y="1260264"/>
                </a:lnTo>
                <a:lnTo>
                  <a:pt x="2411992" y="1262371"/>
                </a:lnTo>
                <a:lnTo>
                  <a:pt x="2363408" y="1260548"/>
                </a:lnTo>
                <a:lnTo>
                  <a:pt x="2315671" y="1255586"/>
                </a:lnTo>
                <a:lnTo>
                  <a:pt x="2269204" y="1247557"/>
                </a:lnTo>
                <a:lnTo>
                  <a:pt x="2224433" y="1236536"/>
                </a:lnTo>
                <a:lnTo>
                  <a:pt x="2181780" y="1222594"/>
                </a:lnTo>
                <a:lnTo>
                  <a:pt x="2162617" y="1254109"/>
                </a:lnTo>
                <a:lnTo>
                  <a:pt x="2138376" y="1283615"/>
                </a:lnTo>
                <a:lnTo>
                  <a:pt x="2109448" y="1310989"/>
                </a:lnTo>
                <a:lnTo>
                  <a:pt x="2076224" y="1336105"/>
                </a:lnTo>
                <a:lnTo>
                  <a:pt x="2039097" y="1358838"/>
                </a:lnTo>
                <a:lnTo>
                  <a:pt x="1998459" y="1379062"/>
                </a:lnTo>
                <a:lnTo>
                  <a:pt x="1954701" y="1396654"/>
                </a:lnTo>
                <a:lnTo>
                  <a:pt x="1908216" y="1411488"/>
                </a:lnTo>
                <a:lnTo>
                  <a:pt x="1859395" y="1423438"/>
                </a:lnTo>
                <a:lnTo>
                  <a:pt x="1808630" y="1432380"/>
                </a:lnTo>
                <a:lnTo>
                  <a:pt x="1756313" y="1438188"/>
                </a:lnTo>
                <a:lnTo>
                  <a:pt x="1702836" y="1440738"/>
                </a:lnTo>
                <a:lnTo>
                  <a:pt x="1648591" y="1439904"/>
                </a:lnTo>
                <a:lnTo>
                  <a:pt x="1593969" y="1435561"/>
                </a:lnTo>
                <a:lnTo>
                  <a:pt x="1539363" y="1427585"/>
                </a:lnTo>
                <a:lnTo>
                  <a:pt x="1483666" y="1415405"/>
                </a:lnTo>
                <a:lnTo>
                  <a:pt x="1431024" y="1399603"/>
                </a:lnTo>
                <a:lnTo>
                  <a:pt x="1381903" y="1380384"/>
                </a:lnTo>
                <a:lnTo>
                  <a:pt x="1336771" y="1357955"/>
                </a:lnTo>
                <a:lnTo>
                  <a:pt x="1296096" y="1332523"/>
                </a:lnTo>
                <a:lnTo>
                  <a:pt x="1260344" y="1304293"/>
                </a:lnTo>
                <a:lnTo>
                  <a:pt x="1213148" y="1319545"/>
                </a:lnTo>
                <a:lnTo>
                  <a:pt x="1164700" y="1331991"/>
                </a:lnTo>
                <a:lnTo>
                  <a:pt x="1115284" y="1341673"/>
                </a:lnTo>
                <a:lnTo>
                  <a:pt x="1065185" y="1348634"/>
                </a:lnTo>
                <a:lnTo>
                  <a:pt x="1014689" y="1352917"/>
                </a:lnTo>
                <a:lnTo>
                  <a:pt x="964082" y="1354563"/>
                </a:lnTo>
                <a:lnTo>
                  <a:pt x="913648" y="1353616"/>
                </a:lnTo>
                <a:lnTo>
                  <a:pt x="863674" y="1350117"/>
                </a:lnTo>
                <a:lnTo>
                  <a:pt x="814444" y="1344110"/>
                </a:lnTo>
                <a:lnTo>
                  <a:pt x="766243" y="1335635"/>
                </a:lnTo>
                <a:lnTo>
                  <a:pt x="719358" y="1324737"/>
                </a:lnTo>
                <a:lnTo>
                  <a:pt x="674074" y="1311457"/>
                </a:lnTo>
                <a:lnTo>
                  <a:pt x="630676" y="1295838"/>
                </a:lnTo>
                <a:lnTo>
                  <a:pt x="589449" y="1277922"/>
                </a:lnTo>
                <a:lnTo>
                  <a:pt x="550679" y="1257752"/>
                </a:lnTo>
                <a:lnTo>
                  <a:pt x="514651" y="1235369"/>
                </a:lnTo>
                <a:lnTo>
                  <a:pt x="481651" y="1210818"/>
                </a:lnTo>
                <a:lnTo>
                  <a:pt x="451963" y="1184139"/>
                </a:lnTo>
                <a:lnTo>
                  <a:pt x="445740" y="1177814"/>
                </a:lnTo>
                <a:lnTo>
                  <a:pt x="385718" y="1178791"/>
                </a:lnTo>
                <a:lnTo>
                  <a:pt x="328014" y="1173579"/>
                </a:lnTo>
                <a:lnTo>
                  <a:pt x="273669" y="1162668"/>
                </a:lnTo>
                <a:lnTo>
                  <a:pt x="223725" y="1146546"/>
                </a:lnTo>
                <a:lnTo>
                  <a:pt x="179227" y="1125701"/>
                </a:lnTo>
                <a:lnTo>
                  <a:pt x="141215" y="1100623"/>
                </a:lnTo>
                <a:lnTo>
                  <a:pt x="110733" y="1071798"/>
                </a:lnTo>
                <a:lnTo>
                  <a:pt x="88822" y="1039716"/>
                </a:lnTo>
                <a:lnTo>
                  <a:pt x="75975" y="961834"/>
                </a:lnTo>
                <a:lnTo>
                  <a:pt x="90915" y="920225"/>
                </a:lnTo>
                <a:lnTo>
                  <a:pt x="120542" y="881480"/>
                </a:lnTo>
                <a:lnTo>
                  <a:pt x="164054" y="847043"/>
                </a:lnTo>
                <a:lnTo>
                  <a:pt x="115329" y="826283"/>
                </a:lnTo>
                <a:lnTo>
                  <a:pt x="74710" y="801393"/>
                </a:lnTo>
                <a:lnTo>
                  <a:pt x="42533" y="773140"/>
                </a:lnTo>
                <a:lnTo>
                  <a:pt x="19132" y="742290"/>
                </a:lnTo>
                <a:lnTo>
                  <a:pt x="0" y="675856"/>
                </a:lnTo>
                <a:lnTo>
                  <a:pt x="4938" y="641805"/>
                </a:lnTo>
                <a:lnTo>
                  <a:pt x="45500" y="575860"/>
                </a:lnTo>
                <a:lnTo>
                  <a:pt x="75415" y="550207"/>
                </a:lnTo>
                <a:lnTo>
                  <a:pt x="111236" y="527939"/>
                </a:lnTo>
                <a:lnTo>
                  <a:pt x="152164" y="509362"/>
                </a:lnTo>
                <a:lnTo>
                  <a:pt x="197399" y="494787"/>
                </a:lnTo>
                <a:lnTo>
                  <a:pt x="246143" y="484520"/>
                </a:lnTo>
                <a:lnTo>
                  <a:pt x="297595" y="478870"/>
                </a:lnTo>
                <a:lnTo>
                  <a:pt x="300376" y="474387"/>
                </a:lnTo>
                <a:close/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565865" y="2546891"/>
            <a:ext cx="193675" cy="26670"/>
          </a:xfrm>
          <a:custGeom>
            <a:avLst/>
            <a:gdLst/>
            <a:ahLst/>
            <a:cxnLst/>
            <a:rect l="l" t="t" r="r" b="b"/>
            <a:pathLst>
              <a:path w="193675" h="26669">
                <a:moveTo>
                  <a:pt x="193294" y="26568"/>
                </a:moveTo>
                <a:lnTo>
                  <a:pt x="142842" y="26614"/>
                </a:lnTo>
                <a:lnTo>
                  <a:pt x="93246" y="22123"/>
                </a:lnTo>
                <a:lnTo>
                  <a:pt x="45350" y="13213"/>
                </a:lnTo>
                <a:lnTo>
                  <a:pt x="0" y="0"/>
                </a:lnTo>
              </a:path>
            </a:pathLst>
          </a:custGeom>
          <a:ln w="9143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845138" y="2864225"/>
            <a:ext cx="85090" cy="13335"/>
          </a:xfrm>
          <a:custGeom>
            <a:avLst/>
            <a:gdLst/>
            <a:ahLst/>
            <a:cxnLst/>
            <a:rect l="l" t="t" r="r" b="b"/>
            <a:pathLst>
              <a:path w="85089" h="13335">
                <a:moveTo>
                  <a:pt x="84569" y="0"/>
                </a:moveTo>
                <a:lnTo>
                  <a:pt x="63990" y="4415"/>
                </a:lnTo>
                <a:lnTo>
                  <a:pt x="42989" y="8015"/>
                </a:lnTo>
                <a:lnTo>
                  <a:pt x="21636" y="10788"/>
                </a:lnTo>
                <a:lnTo>
                  <a:pt x="0" y="12725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607468" y="2945937"/>
            <a:ext cx="51435" cy="58419"/>
          </a:xfrm>
          <a:custGeom>
            <a:avLst/>
            <a:gdLst/>
            <a:ahLst/>
            <a:cxnLst/>
            <a:rect l="l" t="t" r="r" b="b"/>
            <a:pathLst>
              <a:path w="51434" h="58419">
                <a:moveTo>
                  <a:pt x="50952" y="58013"/>
                </a:moveTo>
                <a:lnTo>
                  <a:pt x="36281" y="44134"/>
                </a:lnTo>
                <a:lnTo>
                  <a:pt x="22880" y="29816"/>
                </a:lnTo>
                <a:lnTo>
                  <a:pt x="10777" y="15093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580377" y="2859298"/>
            <a:ext cx="20955" cy="64135"/>
          </a:xfrm>
          <a:custGeom>
            <a:avLst/>
            <a:gdLst/>
            <a:ahLst/>
            <a:cxnLst/>
            <a:rect l="l" t="t" r="r" b="b"/>
            <a:pathLst>
              <a:path w="20954" h="64135">
                <a:moveTo>
                  <a:pt x="20345" y="0"/>
                </a:moveTo>
                <a:lnTo>
                  <a:pt x="17382" y="16132"/>
                </a:lnTo>
                <a:lnTo>
                  <a:pt x="12996" y="32140"/>
                </a:lnTo>
                <a:lnTo>
                  <a:pt x="7199" y="47991"/>
                </a:lnTo>
                <a:lnTo>
                  <a:pt x="0" y="6365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05293" y="2466017"/>
            <a:ext cx="248285" cy="238125"/>
          </a:xfrm>
          <a:custGeom>
            <a:avLst/>
            <a:gdLst/>
            <a:ahLst/>
            <a:cxnLst/>
            <a:rect l="l" t="t" r="r" b="b"/>
            <a:pathLst>
              <a:path w="248284" h="238125">
                <a:moveTo>
                  <a:pt x="0" y="0"/>
                </a:moveTo>
                <a:lnTo>
                  <a:pt x="54628" y="18783"/>
                </a:lnTo>
                <a:lnTo>
                  <a:pt x="103481" y="41627"/>
                </a:lnTo>
                <a:lnTo>
                  <a:pt x="146073" y="68066"/>
                </a:lnTo>
                <a:lnTo>
                  <a:pt x="181917" y="97634"/>
                </a:lnTo>
                <a:lnTo>
                  <a:pt x="210529" y="129866"/>
                </a:lnTo>
                <a:lnTo>
                  <a:pt x="231421" y="164295"/>
                </a:lnTo>
                <a:lnTo>
                  <a:pt x="244109" y="200456"/>
                </a:lnTo>
                <a:lnTo>
                  <a:pt x="248107" y="237883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480007" y="2212652"/>
            <a:ext cx="110489" cy="89535"/>
          </a:xfrm>
          <a:custGeom>
            <a:avLst/>
            <a:gdLst/>
            <a:ahLst/>
            <a:cxnLst/>
            <a:rect l="l" t="t" r="r" b="b"/>
            <a:pathLst>
              <a:path w="110490" h="89535">
                <a:moveTo>
                  <a:pt x="110477" y="0"/>
                </a:moveTo>
                <a:lnTo>
                  <a:pt x="89502" y="25046"/>
                </a:lnTo>
                <a:lnTo>
                  <a:pt x="63911" y="48410"/>
                </a:lnTo>
                <a:lnTo>
                  <a:pt x="33983" y="69867"/>
                </a:lnTo>
                <a:lnTo>
                  <a:pt x="0" y="89192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25397" y="1881677"/>
            <a:ext cx="6350" cy="42545"/>
          </a:xfrm>
          <a:custGeom>
            <a:avLst/>
            <a:gdLst/>
            <a:ahLst/>
            <a:cxnLst/>
            <a:rect l="l" t="t" r="r" b="b"/>
            <a:pathLst>
              <a:path w="6350" h="42544">
                <a:moveTo>
                  <a:pt x="0" y="0"/>
                </a:moveTo>
                <a:lnTo>
                  <a:pt x="2743" y="10457"/>
                </a:lnTo>
                <a:lnTo>
                  <a:pt x="4630" y="20977"/>
                </a:lnTo>
                <a:lnTo>
                  <a:pt x="5663" y="31539"/>
                </a:lnTo>
                <a:lnTo>
                  <a:pt x="5842" y="42125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619874" y="1778807"/>
            <a:ext cx="57150" cy="53975"/>
          </a:xfrm>
          <a:custGeom>
            <a:avLst/>
            <a:gdLst/>
            <a:ahLst/>
            <a:cxnLst/>
            <a:rect l="l" t="t" r="r" b="b"/>
            <a:pathLst>
              <a:path w="57150" h="53975">
                <a:moveTo>
                  <a:pt x="0" y="53721"/>
                </a:moveTo>
                <a:lnTo>
                  <a:pt x="11665" y="39406"/>
                </a:lnTo>
                <a:lnTo>
                  <a:pt x="25023" y="25646"/>
                </a:lnTo>
                <a:lnTo>
                  <a:pt x="40017" y="12492"/>
                </a:lnTo>
                <a:lnTo>
                  <a:pt x="56591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090538" y="1811802"/>
            <a:ext cx="27940" cy="46355"/>
          </a:xfrm>
          <a:custGeom>
            <a:avLst/>
            <a:gdLst/>
            <a:ahLst/>
            <a:cxnLst/>
            <a:rect l="l" t="t" r="r" b="b"/>
            <a:pathLst>
              <a:path w="27940" h="46355">
                <a:moveTo>
                  <a:pt x="0" y="46329"/>
                </a:moveTo>
                <a:lnTo>
                  <a:pt x="5030" y="34386"/>
                </a:lnTo>
                <a:lnTo>
                  <a:pt x="11290" y="22659"/>
                </a:lnTo>
                <a:lnTo>
                  <a:pt x="18759" y="11185"/>
                </a:lnTo>
                <a:lnTo>
                  <a:pt x="27419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469343" y="1873867"/>
            <a:ext cx="99695" cy="45085"/>
          </a:xfrm>
          <a:custGeom>
            <a:avLst/>
            <a:gdLst/>
            <a:ahLst/>
            <a:cxnLst/>
            <a:rect l="l" t="t" r="r" b="b"/>
            <a:pathLst>
              <a:path w="99695" h="45085">
                <a:moveTo>
                  <a:pt x="0" y="0"/>
                </a:moveTo>
                <a:lnTo>
                  <a:pt x="26479" y="9882"/>
                </a:lnTo>
                <a:lnTo>
                  <a:pt x="51884" y="20688"/>
                </a:lnTo>
                <a:lnTo>
                  <a:pt x="76143" y="32389"/>
                </a:lnTo>
                <a:lnTo>
                  <a:pt x="99186" y="44958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98656" y="2179860"/>
            <a:ext cx="17780" cy="47625"/>
          </a:xfrm>
          <a:custGeom>
            <a:avLst/>
            <a:gdLst/>
            <a:ahLst/>
            <a:cxnLst/>
            <a:rect l="l" t="t" r="r" b="b"/>
            <a:pathLst>
              <a:path w="17779" h="47625">
                <a:moveTo>
                  <a:pt x="17310" y="47294"/>
                </a:moveTo>
                <a:lnTo>
                  <a:pt x="11805" y="35624"/>
                </a:lnTo>
                <a:lnTo>
                  <a:pt x="7083" y="23842"/>
                </a:lnTo>
                <a:lnTo>
                  <a:pt x="3147" y="11963"/>
                </a:lnTo>
                <a:lnTo>
                  <a:pt x="0" y="0"/>
                </a:lnTo>
              </a:path>
            </a:pathLst>
          </a:custGeom>
          <a:ln w="9144">
            <a:solidFill>
              <a:srgbClr val="61881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6017900" y="2085257"/>
            <a:ext cx="18288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828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Palatino Linotype"/>
                <a:cs typeface="Palatino Linotype"/>
              </a:rPr>
              <a:t>Hard </a:t>
            </a:r>
            <a:r>
              <a:rPr dirty="0" sz="1800">
                <a:latin typeface="Palatino Linotype"/>
                <a:cs typeface="Palatino Linotype"/>
              </a:rPr>
              <a:t>divide,  Easy</a:t>
            </a:r>
            <a:r>
              <a:rPr dirty="0" sz="1800" spc="-70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combination</a:t>
            </a:r>
            <a:endParaRPr sz="18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738376"/>
            <a:ext cx="7844790" cy="121539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55600" marR="5080" indent="-342900">
              <a:lnSpc>
                <a:spcPts val="2170"/>
              </a:lnSpc>
              <a:spcBef>
                <a:spcPts val="365"/>
              </a:spcBef>
              <a:buClr>
                <a:srgbClr val="3E3E3E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t: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and indexes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 and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such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that elements</a:t>
            </a:r>
            <a:r>
              <a:rPr dirty="0" sz="2000" spc="-1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 are defined for</a:t>
            </a:r>
            <a:r>
              <a:rPr dirty="0" sz="2000" spc="-6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000">
              <a:latin typeface="Palatino Linotype"/>
              <a:cs typeface="Palatino Linotype"/>
            </a:endParaRPr>
          </a:p>
          <a:p>
            <a:pPr marL="354965" marR="185420" indent="-342265">
              <a:lnSpc>
                <a:spcPts val="2160"/>
              </a:lnSpc>
              <a:spcBef>
                <a:spcPts val="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Output: 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],…,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is a sorted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rearrangement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of the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same 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elements.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3019238"/>
            <a:ext cx="5565140" cy="17018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procedure:</a:t>
            </a:r>
            <a:endParaRPr sz="2000">
              <a:latin typeface="Palatino Linotype"/>
              <a:cs typeface="Palatino Linotype"/>
            </a:endParaRPr>
          </a:p>
          <a:p>
            <a:pPr marL="647700" marR="5080" indent="-318770">
              <a:lnSpc>
                <a:spcPct val="11000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void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quickSort(Element[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first, int last)  if</a:t>
            </a:r>
            <a:r>
              <a:rPr dirty="0" sz="2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(first&lt;last)</a:t>
            </a:r>
            <a:endParaRPr sz="2000">
              <a:latin typeface="Palatino Linotype"/>
              <a:cs typeface="Palatino Linotype"/>
            </a:endParaRPr>
          </a:p>
          <a:p>
            <a:pPr marL="964565" marR="1013460">
              <a:lnSpc>
                <a:spcPct val="110000"/>
              </a:lnSpc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Element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pivotElement=E[first];  </a:t>
            </a:r>
            <a:r>
              <a:rPr dirty="0" sz="2000" spc="5" b="1">
                <a:solidFill>
                  <a:srgbClr val="3E3E3E"/>
                </a:solidFill>
                <a:latin typeface="Palatino Linotype"/>
                <a:cs typeface="Palatino Linotype"/>
              </a:rPr>
              <a:t>Key</a:t>
            </a:r>
            <a:r>
              <a:rPr dirty="0" sz="2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pivot=pivotElement.key;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8615" y="4695173"/>
            <a:ext cx="5277485" cy="1701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9565" marR="5080">
              <a:lnSpc>
                <a:spcPct val="110000"/>
              </a:lnSpc>
              <a:spcBef>
                <a:spcPts val="95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splitPoint=partition(E, 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pivot, first, last); 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E[splitPoint]=pivotElement;</a:t>
            </a:r>
            <a:endParaRPr sz="2000">
              <a:latin typeface="Palatino Linotype"/>
              <a:cs typeface="Palatino Linotype"/>
            </a:endParaRPr>
          </a:p>
          <a:p>
            <a:pPr marL="329565" marR="1322705">
              <a:lnSpc>
                <a:spcPct val="110000"/>
              </a:lnSpc>
            </a:pPr>
            <a:r>
              <a:rPr dirty="0" sz="2000" b="1">
                <a:solidFill>
                  <a:srgbClr val="0099CC"/>
                </a:solidFill>
                <a:latin typeface="Palatino Linotype"/>
                <a:cs typeface="Palatino Linotype"/>
              </a:rPr>
              <a:t>quickSort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(E, first,</a:t>
            </a:r>
            <a:r>
              <a:rPr dirty="0" sz="2000" spc="-1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splitPoint-1);  </a:t>
            </a:r>
            <a:r>
              <a:rPr dirty="0" sz="2000" b="1">
                <a:solidFill>
                  <a:srgbClr val="0099CC"/>
                </a:solidFill>
                <a:latin typeface="Palatino Linotype"/>
                <a:cs typeface="Palatino Linotype"/>
              </a:rPr>
              <a:t>quickSort</a:t>
            </a: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(E,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splitPoint+1,</a:t>
            </a:r>
            <a:r>
              <a:rPr dirty="0" sz="20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last);</a:t>
            </a:r>
            <a:endParaRPr sz="20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5098" y="3573017"/>
            <a:ext cx="1674495" cy="414655"/>
          </a:xfrm>
          <a:custGeom>
            <a:avLst/>
            <a:gdLst/>
            <a:ahLst/>
            <a:cxnLst/>
            <a:rect l="l" t="t" r="r" b="b"/>
            <a:pathLst>
              <a:path w="1674495" h="414654">
                <a:moveTo>
                  <a:pt x="1674063" y="0"/>
                </a:moveTo>
                <a:lnTo>
                  <a:pt x="0" y="414502"/>
                </a:lnTo>
              </a:path>
            </a:pathLst>
          </a:custGeom>
          <a:ln w="19811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01134" y="3913666"/>
            <a:ext cx="139065" cy="123825"/>
          </a:xfrm>
          <a:custGeom>
            <a:avLst/>
            <a:gdLst/>
            <a:ahLst/>
            <a:cxnLst/>
            <a:rect l="l" t="t" r="r" b="b"/>
            <a:pathLst>
              <a:path w="139064" h="123825">
                <a:moveTo>
                  <a:pt x="108013" y="0"/>
                </a:moveTo>
                <a:lnTo>
                  <a:pt x="0" y="92163"/>
                </a:lnTo>
                <a:lnTo>
                  <a:pt x="138544" y="123278"/>
                </a:lnTo>
                <a:lnTo>
                  <a:pt x="73964" y="73850"/>
                </a:lnTo>
                <a:lnTo>
                  <a:pt x="108013" y="0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2836" y="384047"/>
            <a:ext cx="37017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68623" y="384047"/>
            <a:ext cx="2168651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11267" y="384047"/>
            <a:ext cx="3736847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93775" y="532767"/>
            <a:ext cx="71545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QuickSort: the</a:t>
            </a:r>
            <a:r>
              <a:rPr dirty="0" spc="-15"/>
              <a:t> </a:t>
            </a:r>
            <a:r>
              <a:rPr dirty="0" spc="-5"/>
              <a:t>Algorithm</a:t>
            </a:r>
          </a:p>
        </p:txBody>
      </p:sp>
      <p:sp>
        <p:nvSpPr>
          <p:cNvPr id="11" name="object 11"/>
          <p:cNvSpPr/>
          <p:nvPr/>
        </p:nvSpPr>
        <p:spPr>
          <a:xfrm>
            <a:off x="6294120" y="2962655"/>
            <a:ext cx="2651759" cy="14279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62115" y="2961132"/>
            <a:ext cx="2741674" cy="14508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8400" y="3069589"/>
            <a:ext cx="2590800" cy="1366520"/>
          </a:xfrm>
          <a:prstGeom prst="rect">
            <a:avLst/>
          </a:prstGeom>
          <a:solidFill>
            <a:srgbClr val="CCFFCC"/>
          </a:solidFill>
          <a:ln w="34747">
            <a:solidFill>
              <a:srgbClr val="339966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0805" marR="114300">
              <a:lnSpc>
                <a:spcPct val="100000"/>
              </a:lnSpc>
              <a:spcBef>
                <a:spcPts val="225"/>
              </a:spcBef>
            </a:pPr>
            <a:r>
              <a:rPr dirty="0" sz="2000">
                <a:latin typeface="Calibri"/>
                <a:cs typeface="Calibri"/>
              </a:rPr>
              <a:t>The </a:t>
            </a:r>
            <a:r>
              <a:rPr dirty="0" sz="2000" spc="-5">
                <a:latin typeface="Calibri"/>
                <a:cs typeface="Calibri"/>
              </a:rPr>
              <a:t>splitting </a:t>
            </a:r>
            <a:r>
              <a:rPr dirty="0" sz="2000" spc="-10">
                <a:latin typeface="Calibri"/>
                <a:cs typeface="Calibri"/>
              </a:rPr>
              <a:t>point </a:t>
            </a:r>
            <a:r>
              <a:rPr dirty="0" sz="2000" spc="-5">
                <a:latin typeface="Calibri"/>
                <a:cs typeface="Calibri"/>
              </a:rPr>
              <a:t>is  chosen </a:t>
            </a:r>
            <a:r>
              <a:rPr dirty="0" sz="2000" spc="-20">
                <a:latin typeface="Calibri"/>
                <a:cs typeface="Calibri"/>
              </a:rPr>
              <a:t>arbitrarily, </a:t>
            </a:r>
            <a:r>
              <a:rPr dirty="0" sz="2000">
                <a:latin typeface="Calibri"/>
                <a:cs typeface="Calibri"/>
              </a:rPr>
              <a:t>as  the </a:t>
            </a:r>
            <a:r>
              <a:rPr dirty="0" sz="2000" spc="-15">
                <a:latin typeface="Calibri"/>
                <a:cs typeface="Calibri"/>
              </a:rPr>
              <a:t>first </a:t>
            </a:r>
            <a:r>
              <a:rPr dirty="0" sz="2000" spc="-5">
                <a:latin typeface="Calibri"/>
                <a:cs typeface="Calibri"/>
              </a:rPr>
              <a:t>element in </a:t>
            </a:r>
            <a:r>
              <a:rPr dirty="0" sz="2000">
                <a:latin typeface="Calibri"/>
                <a:cs typeface="Calibri"/>
              </a:rPr>
              <a:t>the  </a:t>
            </a:r>
            <a:r>
              <a:rPr dirty="0" sz="2000" spc="-20">
                <a:latin typeface="Calibri"/>
                <a:cs typeface="Calibri"/>
              </a:rPr>
              <a:t>array </a:t>
            </a:r>
            <a:r>
              <a:rPr dirty="0" sz="2000" spc="-5">
                <a:latin typeface="Calibri"/>
                <a:cs typeface="Calibri"/>
              </a:rPr>
              <a:t>segment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here.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5900" y="384047"/>
            <a:ext cx="6170674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86870" y="532767"/>
            <a:ext cx="53695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 </a:t>
            </a:r>
            <a:r>
              <a:rPr dirty="0" spc="-5"/>
              <a:t>the Last Class</a:t>
            </a:r>
            <a:r>
              <a:rPr dirty="0" spc="-75"/>
              <a:t> </a:t>
            </a:r>
            <a:r>
              <a:rPr dirty="0"/>
              <a:t>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180580" cy="344106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Recursion in Algorithm</a:t>
            </a:r>
            <a:r>
              <a:rPr dirty="0" sz="3000" spc="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Design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and conquer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strategy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Proving the correctness of recursive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procedures</a:t>
            </a:r>
            <a:endParaRPr sz="2400">
              <a:latin typeface="Palatino Linotype"/>
              <a:cs typeface="Palatino Linotype"/>
            </a:endParaRPr>
          </a:p>
          <a:p>
            <a:pPr lvl="1">
              <a:lnSpc>
                <a:spcPct val="100000"/>
              </a:lnSpc>
              <a:buClr>
                <a:srgbClr val="3E3E3E"/>
              </a:buClr>
              <a:buFont typeface="Courier New"/>
              <a:buChar char="o"/>
            </a:pP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Solving recurrence equations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Some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elementary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techniques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Master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theorem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8616" y="384047"/>
            <a:ext cx="69037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9555" y="532767"/>
            <a:ext cx="6103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Partition: the</a:t>
            </a:r>
            <a:r>
              <a:rPr dirty="0" spc="-35"/>
              <a:t> </a:t>
            </a:r>
            <a:r>
              <a:rPr dirty="0" spc="-5"/>
              <a:t>Strategy</a:t>
            </a:r>
          </a:p>
        </p:txBody>
      </p:sp>
      <p:sp>
        <p:nvSpPr>
          <p:cNvPr id="4" name="object 4"/>
          <p:cNvSpPr/>
          <p:nvPr/>
        </p:nvSpPr>
        <p:spPr>
          <a:xfrm>
            <a:off x="7667311" y="1635458"/>
            <a:ext cx="97790" cy="390525"/>
          </a:xfrm>
          <a:custGeom>
            <a:avLst/>
            <a:gdLst/>
            <a:ahLst/>
            <a:cxnLst/>
            <a:rect l="l" t="t" r="r" b="b"/>
            <a:pathLst>
              <a:path w="97790" h="390525">
                <a:moveTo>
                  <a:pt x="0" y="0"/>
                </a:moveTo>
                <a:lnTo>
                  <a:pt x="97335" y="0"/>
                </a:lnTo>
                <a:lnTo>
                  <a:pt x="97335" y="390259"/>
                </a:lnTo>
                <a:lnTo>
                  <a:pt x="0" y="39025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67311" y="1635462"/>
            <a:ext cx="97790" cy="390525"/>
          </a:xfrm>
          <a:custGeom>
            <a:avLst/>
            <a:gdLst/>
            <a:ahLst/>
            <a:cxnLst/>
            <a:rect l="l" t="t" r="r" b="b"/>
            <a:pathLst>
              <a:path w="97790" h="390525">
                <a:moveTo>
                  <a:pt x="0" y="390257"/>
                </a:moveTo>
                <a:lnTo>
                  <a:pt x="97335" y="390257"/>
                </a:lnTo>
                <a:lnTo>
                  <a:pt x="97335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7672" y="1635458"/>
            <a:ext cx="5890260" cy="390525"/>
          </a:xfrm>
          <a:custGeom>
            <a:avLst/>
            <a:gdLst/>
            <a:ahLst/>
            <a:cxnLst/>
            <a:rect l="l" t="t" r="r" b="b"/>
            <a:pathLst>
              <a:path w="5890259" h="390525">
                <a:moveTo>
                  <a:pt x="0" y="0"/>
                </a:moveTo>
                <a:lnTo>
                  <a:pt x="5889639" y="0"/>
                </a:lnTo>
                <a:lnTo>
                  <a:pt x="5889639" y="390259"/>
                </a:lnTo>
                <a:lnTo>
                  <a:pt x="0" y="390259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77672" y="1635462"/>
            <a:ext cx="5890260" cy="390525"/>
          </a:xfrm>
          <a:custGeom>
            <a:avLst/>
            <a:gdLst/>
            <a:ahLst/>
            <a:cxnLst/>
            <a:rect l="l" t="t" r="r" b="b"/>
            <a:pathLst>
              <a:path w="5890259" h="390525">
                <a:moveTo>
                  <a:pt x="0" y="390257"/>
                </a:moveTo>
                <a:lnTo>
                  <a:pt x="5889639" y="390257"/>
                </a:lnTo>
                <a:lnTo>
                  <a:pt x="5889639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1191" y="1635458"/>
            <a:ext cx="96520" cy="390525"/>
          </a:xfrm>
          <a:custGeom>
            <a:avLst/>
            <a:gdLst/>
            <a:ahLst/>
            <a:cxnLst/>
            <a:rect l="l" t="t" r="r" b="b"/>
            <a:pathLst>
              <a:path w="96519" h="390525">
                <a:moveTo>
                  <a:pt x="0" y="0"/>
                </a:moveTo>
                <a:lnTo>
                  <a:pt x="96480" y="0"/>
                </a:lnTo>
                <a:lnTo>
                  <a:pt x="96480" y="390259"/>
                </a:lnTo>
                <a:lnTo>
                  <a:pt x="0" y="390259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681191" y="1635462"/>
            <a:ext cx="96520" cy="390525"/>
          </a:xfrm>
          <a:custGeom>
            <a:avLst/>
            <a:gdLst/>
            <a:ahLst/>
            <a:cxnLst/>
            <a:rect l="l" t="t" r="r" b="b"/>
            <a:pathLst>
              <a:path w="96519" h="390525">
                <a:moveTo>
                  <a:pt x="0" y="390257"/>
                </a:moveTo>
                <a:lnTo>
                  <a:pt x="96480" y="390257"/>
                </a:lnTo>
                <a:lnTo>
                  <a:pt x="96480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60602" y="1710354"/>
            <a:ext cx="230546" cy="230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87951" y="1710354"/>
            <a:ext cx="232255" cy="230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3295" y="1710354"/>
            <a:ext cx="232255" cy="2302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3969" y="1710354"/>
            <a:ext cx="230546" cy="230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4164" y="1710354"/>
            <a:ext cx="229693" cy="23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177996" y="1710354"/>
            <a:ext cx="229693" cy="2302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70856" y="1710354"/>
            <a:ext cx="230546" cy="230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08011" y="1710354"/>
            <a:ext cx="230546" cy="230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200017" y="1710354"/>
            <a:ext cx="230546" cy="2302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027367" y="1710354"/>
            <a:ext cx="230546" cy="2302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368040" y="1710354"/>
            <a:ext cx="230546" cy="2302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819929" y="1710354"/>
            <a:ext cx="230545" cy="23191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865754" y="3440398"/>
            <a:ext cx="1802130" cy="390525"/>
          </a:xfrm>
          <a:custGeom>
            <a:avLst/>
            <a:gdLst/>
            <a:ahLst/>
            <a:cxnLst/>
            <a:rect l="l" t="t" r="r" b="b"/>
            <a:pathLst>
              <a:path w="1802129" h="390525">
                <a:moveTo>
                  <a:pt x="0" y="0"/>
                </a:moveTo>
                <a:lnTo>
                  <a:pt x="1801557" y="0"/>
                </a:lnTo>
                <a:lnTo>
                  <a:pt x="1801557" y="390257"/>
                </a:lnTo>
                <a:lnTo>
                  <a:pt x="0" y="390257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65754" y="3440401"/>
            <a:ext cx="1802130" cy="390525"/>
          </a:xfrm>
          <a:custGeom>
            <a:avLst/>
            <a:gdLst/>
            <a:ahLst/>
            <a:cxnLst/>
            <a:rect l="l" t="t" r="r" b="b"/>
            <a:pathLst>
              <a:path w="1802129" h="390525">
                <a:moveTo>
                  <a:pt x="0" y="390257"/>
                </a:moveTo>
                <a:lnTo>
                  <a:pt x="1801557" y="390257"/>
                </a:lnTo>
                <a:lnTo>
                  <a:pt x="1801557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432372" y="3440398"/>
            <a:ext cx="2336165" cy="390525"/>
          </a:xfrm>
          <a:custGeom>
            <a:avLst/>
            <a:gdLst/>
            <a:ahLst/>
            <a:cxnLst/>
            <a:rect l="l" t="t" r="r" b="b"/>
            <a:pathLst>
              <a:path w="2336165" h="390525">
                <a:moveTo>
                  <a:pt x="0" y="0"/>
                </a:moveTo>
                <a:lnTo>
                  <a:pt x="2336046" y="0"/>
                </a:lnTo>
                <a:lnTo>
                  <a:pt x="2336046" y="390257"/>
                </a:lnTo>
                <a:lnTo>
                  <a:pt x="0" y="390257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32372" y="3440401"/>
            <a:ext cx="2336165" cy="390525"/>
          </a:xfrm>
          <a:custGeom>
            <a:avLst/>
            <a:gdLst/>
            <a:ahLst/>
            <a:cxnLst/>
            <a:rect l="l" t="t" r="r" b="b"/>
            <a:pathLst>
              <a:path w="2336165" h="390525">
                <a:moveTo>
                  <a:pt x="0" y="390257"/>
                </a:moveTo>
                <a:lnTo>
                  <a:pt x="2336047" y="390257"/>
                </a:lnTo>
                <a:lnTo>
                  <a:pt x="2336047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81191" y="3440398"/>
            <a:ext cx="1654810" cy="390525"/>
          </a:xfrm>
          <a:custGeom>
            <a:avLst/>
            <a:gdLst/>
            <a:ahLst/>
            <a:cxnLst/>
            <a:rect l="l" t="t" r="r" b="b"/>
            <a:pathLst>
              <a:path w="1654810" h="390525">
                <a:moveTo>
                  <a:pt x="0" y="0"/>
                </a:moveTo>
                <a:lnTo>
                  <a:pt x="1654697" y="0"/>
                </a:lnTo>
                <a:lnTo>
                  <a:pt x="1654697" y="390257"/>
                </a:lnTo>
                <a:lnTo>
                  <a:pt x="0" y="3902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681191" y="3440401"/>
            <a:ext cx="1654810" cy="390525"/>
          </a:xfrm>
          <a:custGeom>
            <a:avLst/>
            <a:gdLst/>
            <a:ahLst/>
            <a:cxnLst/>
            <a:rect l="l" t="t" r="r" b="b"/>
            <a:pathLst>
              <a:path w="1654810" h="390525">
                <a:moveTo>
                  <a:pt x="0" y="390257"/>
                </a:moveTo>
                <a:lnTo>
                  <a:pt x="1654699" y="390257"/>
                </a:lnTo>
                <a:lnTo>
                  <a:pt x="1654699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160602" y="3514437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988807" y="3514437"/>
            <a:ext cx="231398" cy="2310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23295" y="3514437"/>
            <a:ext cx="232255" cy="231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63971" y="3514437"/>
            <a:ext cx="231398" cy="231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54164" y="3514437"/>
            <a:ext cx="229693" cy="231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7996" y="3514437"/>
            <a:ext cx="229693" cy="231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70856" y="3514437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08011" y="3514437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00017" y="3514437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027367" y="3514437"/>
            <a:ext cx="229693" cy="23105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368040" y="3514437"/>
            <a:ext cx="229693" cy="23105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819929" y="3514437"/>
            <a:ext cx="230545" cy="23191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11909" y="4416043"/>
            <a:ext cx="3455670" cy="390525"/>
          </a:xfrm>
          <a:custGeom>
            <a:avLst/>
            <a:gdLst/>
            <a:ahLst/>
            <a:cxnLst/>
            <a:rect l="l" t="t" r="r" b="b"/>
            <a:pathLst>
              <a:path w="3455670" h="390525">
                <a:moveTo>
                  <a:pt x="0" y="390257"/>
                </a:moveTo>
                <a:lnTo>
                  <a:pt x="3455402" y="390257"/>
                </a:lnTo>
                <a:lnTo>
                  <a:pt x="3455402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163241" y="4416044"/>
            <a:ext cx="3504565" cy="390525"/>
          </a:xfrm>
          <a:custGeom>
            <a:avLst/>
            <a:gdLst/>
            <a:ahLst/>
            <a:cxnLst/>
            <a:rect l="l" t="t" r="r" b="b"/>
            <a:pathLst>
              <a:path w="3504565" h="390525">
                <a:moveTo>
                  <a:pt x="0" y="390257"/>
                </a:moveTo>
                <a:lnTo>
                  <a:pt x="3504070" y="390257"/>
                </a:lnTo>
                <a:lnTo>
                  <a:pt x="3504070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163239" y="4416043"/>
            <a:ext cx="48895" cy="390525"/>
          </a:xfrm>
          <a:custGeom>
            <a:avLst/>
            <a:gdLst/>
            <a:ahLst/>
            <a:cxnLst/>
            <a:rect l="l" t="t" r="r" b="b"/>
            <a:pathLst>
              <a:path w="48895" h="390525">
                <a:moveTo>
                  <a:pt x="0" y="390257"/>
                </a:moveTo>
                <a:lnTo>
                  <a:pt x="48669" y="390257"/>
                </a:lnTo>
                <a:lnTo>
                  <a:pt x="48669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115426" y="4416044"/>
            <a:ext cx="96520" cy="390525"/>
          </a:xfrm>
          <a:custGeom>
            <a:avLst/>
            <a:gdLst/>
            <a:ahLst/>
            <a:cxnLst/>
            <a:rect l="l" t="t" r="r" b="b"/>
            <a:pathLst>
              <a:path w="96520" h="390525">
                <a:moveTo>
                  <a:pt x="0" y="390257"/>
                </a:moveTo>
                <a:lnTo>
                  <a:pt x="96480" y="390257"/>
                </a:lnTo>
                <a:lnTo>
                  <a:pt x="96480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681191" y="4416043"/>
            <a:ext cx="2482215" cy="390525"/>
          </a:xfrm>
          <a:custGeom>
            <a:avLst/>
            <a:gdLst/>
            <a:ahLst/>
            <a:cxnLst/>
            <a:rect l="l" t="t" r="r" b="b"/>
            <a:pathLst>
              <a:path w="2482215" h="390525">
                <a:moveTo>
                  <a:pt x="0" y="0"/>
                </a:moveTo>
                <a:lnTo>
                  <a:pt x="2482047" y="0"/>
                </a:lnTo>
                <a:lnTo>
                  <a:pt x="2482047" y="390257"/>
                </a:lnTo>
                <a:lnTo>
                  <a:pt x="0" y="390257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681191" y="4416044"/>
            <a:ext cx="2482215" cy="390525"/>
          </a:xfrm>
          <a:custGeom>
            <a:avLst/>
            <a:gdLst/>
            <a:ahLst/>
            <a:cxnLst/>
            <a:rect l="l" t="t" r="r" b="b"/>
            <a:pathLst>
              <a:path w="2482215" h="390525">
                <a:moveTo>
                  <a:pt x="0" y="390257"/>
                </a:moveTo>
                <a:lnTo>
                  <a:pt x="2482049" y="390257"/>
                </a:lnTo>
                <a:lnTo>
                  <a:pt x="2482049" y="0"/>
                </a:lnTo>
                <a:lnTo>
                  <a:pt x="0" y="0"/>
                </a:lnTo>
                <a:lnTo>
                  <a:pt x="0" y="390257"/>
                </a:lnTo>
                <a:close/>
              </a:path>
            </a:pathLst>
          </a:custGeom>
          <a:ln w="12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60602" y="4490080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988807" y="4490080"/>
            <a:ext cx="231398" cy="23105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23295" y="4490080"/>
            <a:ext cx="232255" cy="23105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863971" y="4490080"/>
            <a:ext cx="231398" cy="2310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54164" y="4490080"/>
            <a:ext cx="229693" cy="2310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177996" y="4490080"/>
            <a:ext cx="229693" cy="2310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70856" y="4490080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908011" y="4490080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00017" y="4490080"/>
            <a:ext cx="230546" cy="2310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027367" y="4490080"/>
            <a:ext cx="229693" cy="23105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368040" y="4490080"/>
            <a:ext cx="229693" cy="23105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819929" y="4490080"/>
            <a:ext cx="230545" cy="23191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508541" y="5196555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0"/>
                </a:moveTo>
                <a:lnTo>
                  <a:pt x="1266211" y="0"/>
                </a:lnTo>
                <a:lnTo>
                  <a:pt x="1266211" y="291838"/>
                </a:lnTo>
                <a:lnTo>
                  <a:pt x="0" y="291838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508541" y="5196558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291836"/>
                </a:moveTo>
                <a:lnTo>
                  <a:pt x="1266213" y="291836"/>
                </a:lnTo>
                <a:lnTo>
                  <a:pt x="1266213" y="0"/>
                </a:lnTo>
                <a:lnTo>
                  <a:pt x="0" y="0"/>
                </a:lnTo>
                <a:lnTo>
                  <a:pt x="0" y="291836"/>
                </a:lnTo>
                <a:close/>
              </a:path>
            </a:pathLst>
          </a:custGeom>
          <a:ln w="12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508541" y="5732304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0"/>
                </a:moveTo>
                <a:lnTo>
                  <a:pt x="1266211" y="0"/>
                </a:lnTo>
                <a:lnTo>
                  <a:pt x="1266211" y="291836"/>
                </a:lnTo>
                <a:lnTo>
                  <a:pt x="0" y="291836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508541" y="5732307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291836"/>
                </a:moveTo>
                <a:lnTo>
                  <a:pt x="1266213" y="291836"/>
                </a:lnTo>
                <a:lnTo>
                  <a:pt x="1266213" y="0"/>
                </a:lnTo>
                <a:lnTo>
                  <a:pt x="0" y="0"/>
                </a:lnTo>
                <a:lnTo>
                  <a:pt x="0" y="291836"/>
                </a:lnTo>
                <a:close/>
              </a:path>
            </a:pathLst>
          </a:custGeom>
          <a:ln w="12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508541" y="6268908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0"/>
                </a:moveTo>
                <a:lnTo>
                  <a:pt x="1266211" y="0"/>
                </a:lnTo>
                <a:lnTo>
                  <a:pt x="1266211" y="291836"/>
                </a:lnTo>
                <a:lnTo>
                  <a:pt x="0" y="291836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508541" y="6268911"/>
            <a:ext cx="1266825" cy="292100"/>
          </a:xfrm>
          <a:custGeom>
            <a:avLst/>
            <a:gdLst/>
            <a:ahLst/>
            <a:cxnLst/>
            <a:rect l="l" t="t" r="r" b="b"/>
            <a:pathLst>
              <a:path w="1266825" h="292100">
                <a:moveTo>
                  <a:pt x="0" y="291836"/>
                </a:moveTo>
                <a:lnTo>
                  <a:pt x="1266213" y="291836"/>
                </a:lnTo>
                <a:lnTo>
                  <a:pt x="1266213" y="0"/>
                </a:lnTo>
                <a:lnTo>
                  <a:pt x="0" y="0"/>
                </a:lnTo>
                <a:lnTo>
                  <a:pt x="0" y="291836"/>
                </a:lnTo>
                <a:close/>
              </a:path>
            </a:pathLst>
          </a:custGeom>
          <a:ln w="128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4517341" y="5155444"/>
            <a:ext cx="2128520" cy="14376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 spc="-10">
                <a:latin typeface="Calibri"/>
                <a:cs typeface="Calibri"/>
              </a:rPr>
              <a:t>“Small”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segment</a:t>
            </a:r>
            <a:endParaRPr sz="1900">
              <a:latin typeface="Calibri"/>
              <a:cs typeface="Calibri"/>
            </a:endParaRPr>
          </a:p>
          <a:p>
            <a:pPr marL="61594" marR="5080" indent="-49530">
              <a:lnSpc>
                <a:spcPts val="4590"/>
              </a:lnSpc>
              <a:spcBef>
                <a:spcPts val="200"/>
              </a:spcBef>
            </a:pPr>
            <a:r>
              <a:rPr dirty="0" sz="1900" spc="-30">
                <a:latin typeface="Calibri"/>
                <a:cs typeface="Calibri"/>
              </a:rPr>
              <a:t>Unexamined</a:t>
            </a:r>
            <a:r>
              <a:rPr dirty="0" sz="1900" spc="-75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segment  “Large”</a:t>
            </a:r>
            <a:r>
              <a:rPr dirty="0" sz="1900" spc="-20">
                <a:latin typeface="Calibri"/>
                <a:cs typeface="Calibri"/>
              </a:rPr>
              <a:t> </a:t>
            </a:r>
            <a:r>
              <a:rPr dirty="0" sz="1900" spc="-15">
                <a:latin typeface="Calibri"/>
                <a:cs typeface="Calibri"/>
              </a:rPr>
              <a:t>segment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319848" y="2860149"/>
            <a:ext cx="2333625" cy="389890"/>
          </a:xfrm>
          <a:custGeom>
            <a:avLst/>
            <a:gdLst/>
            <a:ahLst/>
            <a:cxnLst/>
            <a:rect l="l" t="t" r="r" b="b"/>
            <a:pathLst>
              <a:path w="2333625" h="389889">
                <a:moveTo>
                  <a:pt x="1750113" y="389402"/>
                </a:moveTo>
                <a:lnTo>
                  <a:pt x="1750113" y="292052"/>
                </a:lnTo>
                <a:lnTo>
                  <a:pt x="0" y="292052"/>
                </a:lnTo>
                <a:lnTo>
                  <a:pt x="0" y="97350"/>
                </a:lnTo>
                <a:lnTo>
                  <a:pt x="1750113" y="97350"/>
                </a:lnTo>
                <a:lnTo>
                  <a:pt x="1750113" y="0"/>
                </a:lnTo>
                <a:lnTo>
                  <a:pt x="2333483" y="194701"/>
                </a:lnTo>
                <a:lnTo>
                  <a:pt x="1750113" y="389402"/>
                </a:lnTo>
                <a:close/>
              </a:path>
            </a:pathLst>
          </a:custGeom>
          <a:solidFill>
            <a:srgbClr val="81818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17394" y="2757449"/>
            <a:ext cx="2333485" cy="38940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217389" y="2757452"/>
            <a:ext cx="2333625" cy="389890"/>
          </a:xfrm>
          <a:custGeom>
            <a:avLst/>
            <a:gdLst/>
            <a:ahLst/>
            <a:cxnLst/>
            <a:rect l="l" t="t" r="r" b="b"/>
            <a:pathLst>
              <a:path w="2333625" h="389889">
                <a:moveTo>
                  <a:pt x="1750113" y="0"/>
                </a:moveTo>
                <a:lnTo>
                  <a:pt x="1750113" y="97350"/>
                </a:lnTo>
                <a:lnTo>
                  <a:pt x="0" y="97350"/>
                </a:lnTo>
                <a:lnTo>
                  <a:pt x="0" y="292049"/>
                </a:lnTo>
                <a:lnTo>
                  <a:pt x="1750113" y="292049"/>
                </a:lnTo>
                <a:lnTo>
                  <a:pt x="1750113" y="389400"/>
                </a:lnTo>
                <a:lnTo>
                  <a:pt x="2333483" y="194701"/>
                </a:lnTo>
                <a:lnTo>
                  <a:pt x="1750113" y="0"/>
                </a:lnTo>
                <a:close/>
              </a:path>
            </a:pathLst>
          </a:custGeom>
          <a:ln w="12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888134" y="2860150"/>
            <a:ext cx="2336165" cy="389890"/>
          </a:xfrm>
          <a:custGeom>
            <a:avLst/>
            <a:gdLst/>
            <a:ahLst/>
            <a:cxnLst/>
            <a:rect l="l" t="t" r="r" b="b"/>
            <a:pathLst>
              <a:path w="2336165" h="389889">
                <a:moveTo>
                  <a:pt x="584009" y="389400"/>
                </a:moveTo>
                <a:lnTo>
                  <a:pt x="0" y="194699"/>
                </a:lnTo>
                <a:lnTo>
                  <a:pt x="584009" y="0"/>
                </a:lnTo>
                <a:lnTo>
                  <a:pt x="584009" y="97348"/>
                </a:lnTo>
                <a:lnTo>
                  <a:pt x="2336044" y="97348"/>
                </a:lnTo>
                <a:lnTo>
                  <a:pt x="2336044" y="292049"/>
                </a:lnTo>
                <a:lnTo>
                  <a:pt x="584009" y="292049"/>
                </a:lnTo>
                <a:lnTo>
                  <a:pt x="584009" y="389400"/>
                </a:lnTo>
                <a:close/>
              </a:path>
            </a:pathLst>
          </a:custGeom>
          <a:solidFill>
            <a:srgbClr val="818181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990592" y="2757449"/>
            <a:ext cx="2336046" cy="38940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990591" y="2757453"/>
            <a:ext cx="2336165" cy="389890"/>
          </a:xfrm>
          <a:custGeom>
            <a:avLst/>
            <a:gdLst/>
            <a:ahLst/>
            <a:cxnLst/>
            <a:rect l="l" t="t" r="r" b="b"/>
            <a:pathLst>
              <a:path w="2336165" h="389889">
                <a:moveTo>
                  <a:pt x="584011" y="389400"/>
                </a:moveTo>
                <a:lnTo>
                  <a:pt x="584011" y="292049"/>
                </a:lnTo>
                <a:lnTo>
                  <a:pt x="2336047" y="292049"/>
                </a:lnTo>
                <a:lnTo>
                  <a:pt x="2336047" y="97350"/>
                </a:lnTo>
                <a:lnTo>
                  <a:pt x="584011" y="97350"/>
                </a:lnTo>
                <a:lnTo>
                  <a:pt x="584011" y="0"/>
                </a:lnTo>
                <a:lnTo>
                  <a:pt x="0" y="194699"/>
                </a:lnTo>
                <a:lnTo>
                  <a:pt x="584011" y="389400"/>
                </a:lnTo>
                <a:close/>
              </a:path>
            </a:pathLst>
          </a:custGeom>
          <a:ln w="128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3494808" y="2312729"/>
            <a:ext cx="250253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b="1" i="1">
                <a:solidFill>
                  <a:srgbClr val="FF0000"/>
                </a:solidFill>
                <a:latin typeface="Times New Roman"/>
                <a:cs typeface="Times New Roman"/>
              </a:rPr>
              <a:t>Expanding</a:t>
            </a:r>
            <a:r>
              <a:rPr dirty="0" sz="2150" spc="-5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150" spc="-10" b="1" i="1">
                <a:solidFill>
                  <a:srgbClr val="FF0000"/>
                </a:solidFill>
                <a:latin typeface="Times New Roman"/>
                <a:cs typeface="Times New Roman"/>
              </a:rPr>
              <a:t>Directions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73" name="object 7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5963" y="384047"/>
            <a:ext cx="666902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6902" y="532767"/>
            <a:ext cx="58674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Partition: the</a:t>
            </a:r>
            <a:r>
              <a:rPr dirty="0" spc="-30"/>
              <a:t> </a:t>
            </a:r>
            <a:r>
              <a:rPr dirty="0" spc="-5"/>
              <a:t>Process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7352" y="1948624"/>
            <a:ext cx="7757159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Always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keep a vacancy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before</a:t>
            </a:r>
            <a:r>
              <a:rPr dirty="0" sz="30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completion.</a:t>
            </a:r>
            <a:endParaRPr sz="30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85876" y="3295484"/>
            <a:ext cx="93980" cy="379730"/>
          </a:xfrm>
          <a:custGeom>
            <a:avLst/>
            <a:gdLst/>
            <a:ahLst/>
            <a:cxnLst/>
            <a:rect l="l" t="t" r="r" b="b"/>
            <a:pathLst>
              <a:path w="93979" h="379729">
                <a:moveTo>
                  <a:pt x="0" y="0"/>
                </a:moveTo>
                <a:lnTo>
                  <a:pt x="93909" y="0"/>
                </a:lnTo>
                <a:lnTo>
                  <a:pt x="93909" y="379241"/>
                </a:lnTo>
                <a:lnTo>
                  <a:pt x="0" y="379241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85875" y="3295485"/>
            <a:ext cx="93980" cy="379730"/>
          </a:xfrm>
          <a:custGeom>
            <a:avLst/>
            <a:gdLst/>
            <a:ahLst/>
            <a:cxnLst/>
            <a:rect l="l" t="t" r="r" b="b"/>
            <a:pathLst>
              <a:path w="93979" h="379729">
                <a:moveTo>
                  <a:pt x="0" y="379253"/>
                </a:moveTo>
                <a:lnTo>
                  <a:pt x="93909" y="379253"/>
                </a:lnTo>
                <a:lnTo>
                  <a:pt x="93909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3009" y="3295484"/>
            <a:ext cx="5353685" cy="379730"/>
          </a:xfrm>
          <a:custGeom>
            <a:avLst/>
            <a:gdLst/>
            <a:ahLst/>
            <a:cxnLst/>
            <a:rect l="l" t="t" r="r" b="b"/>
            <a:pathLst>
              <a:path w="5353685" h="379729">
                <a:moveTo>
                  <a:pt x="0" y="0"/>
                </a:moveTo>
                <a:lnTo>
                  <a:pt x="5353682" y="0"/>
                </a:lnTo>
                <a:lnTo>
                  <a:pt x="5353682" y="379241"/>
                </a:lnTo>
                <a:lnTo>
                  <a:pt x="0" y="379241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33009" y="3295485"/>
            <a:ext cx="5354320" cy="379730"/>
          </a:xfrm>
          <a:custGeom>
            <a:avLst/>
            <a:gdLst/>
            <a:ahLst/>
            <a:cxnLst/>
            <a:rect l="l" t="t" r="r" b="b"/>
            <a:pathLst>
              <a:path w="5354320" h="379729">
                <a:moveTo>
                  <a:pt x="0" y="379253"/>
                </a:moveTo>
                <a:lnTo>
                  <a:pt x="5353694" y="379253"/>
                </a:lnTo>
                <a:lnTo>
                  <a:pt x="5353694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0414" y="3295484"/>
            <a:ext cx="93345" cy="379730"/>
          </a:xfrm>
          <a:custGeom>
            <a:avLst/>
            <a:gdLst/>
            <a:ahLst/>
            <a:cxnLst/>
            <a:rect l="l" t="t" r="r" b="b"/>
            <a:pathLst>
              <a:path w="93345" h="379729">
                <a:moveTo>
                  <a:pt x="0" y="0"/>
                </a:moveTo>
                <a:lnTo>
                  <a:pt x="93082" y="0"/>
                </a:lnTo>
                <a:lnTo>
                  <a:pt x="93082" y="379241"/>
                </a:lnTo>
                <a:lnTo>
                  <a:pt x="0" y="379241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0414" y="3295485"/>
            <a:ext cx="93345" cy="379730"/>
          </a:xfrm>
          <a:custGeom>
            <a:avLst/>
            <a:gdLst/>
            <a:ahLst/>
            <a:cxnLst/>
            <a:rect l="l" t="t" r="r" b="b"/>
            <a:pathLst>
              <a:path w="93345" h="379729">
                <a:moveTo>
                  <a:pt x="0" y="379253"/>
                </a:moveTo>
                <a:lnTo>
                  <a:pt x="93082" y="379253"/>
                </a:lnTo>
                <a:lnTo>
                  <a:pt x="93082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3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72932" y="3368284"/>
            <a:ext cx="222477" cy="2244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871162" y="3368283"/>
            <a:ext cx="224133" cy="22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387667" y="3368283"/>
            <a:ext cx="224133" cy="224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716355" y="3368284"/>
            <a:ext cx="222477" cy="2244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092816" y="3368284"/>
            <a:ext cx="221661" cy="2244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84136" y="3368284"/>
            <a:ext cx="221661" cy="2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6694" y="3368284"/>
            <a:ext cx="222477" cy="2244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688464" y="3368284"/>
            <a:ext cx="222477" cy="224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70194" y="3368284"/>
            <a:ext cx="222477" cy="224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68428" y="3368284"/>
            <a:ext cx="222477" cy="22449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97113" y="3368284"/>
            <a:ext cx="222477" cy="224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4247" y="3368284"/>
            <a:ext cx="222477" cy="22533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47714" y="4528047"/>
            <a:ext cx="1738630" cy="379730"/>
          </a:xfrm>
          <a:custGeom>
            <a:avLst/>
            <a:gdLst/>
            <a:ahLst/>
            <a:cxnLst/>
            <a:rect l="l" t="t" r="r" b="b"/>
            <a:pathLst>
              <a:path w="1738629" h="379729">
                <a:moveTo>
                  <a:pt x="0" y="0"/>
                </a:moveTo>
                <a:lnTo>
                  <a:pt x="1738149" y="0"/>
                </a:lnTo>
                <a:lnTo>
                  <a:pt x="1738149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647713" y="4528060"/>
            <a:ext cx="1738630" cy="379730"/>
          </a:xfrm>
          <a:custGeom>
            <a:avLst/>
            <a:gdLst/>
            <a:ahLst/>
            <a:cxnLst/>
            <a:rect l="l" t="t" r="r" b="b"/>
            <a:pathLst>
              <a:path w="1738629" h="379729">
                <a:moveTo>
                  <a:pt x="0" y="379253"/>
                </a:moveTo>
                <a:lnTo>
                  <a:pt x="1738161" y="379253"/>
                </a:lnTo>
                <a:lnTo>
                  <a:pt x="1738161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33009" y="4528047"/>
            <a:ext cx="3521075" cy="379730"/>
          </a:xfrm>
          <a:custGeom>
            <a:avLst/>
            <a:gdLst/>
            <a:ahLst/>
            <a:cxnLst/>
            <a:rect l="l" t="t" r="r" b="b"/>
            <a:pathLst>
              <a:path w="3521075" h="379729">
                <a:moveTo>
                  <a:pt x="0" y="0"/>
                </a:moveTo>
                <a:lnTo>
                  <a:pt x="3520794" y="0"/>
                </a:lnTo>
                <a:lnTo>
                  <a:pt x="3520794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033009" y="4528060"/>
            <a:ext cx="3521075" cy="379730"/>
          </a:xfrm>
          <a:custGeom>
            <a:avLst/>
            <a:gdLst/>
            <a:ahLst/>
            <a:cxnLst/>
            <a:rect l="l" t="t" r="r" b="b"/>
            <a:pathLst>
              <a:path w="3521075" h="379729">
                <a:moveTo>
                  <a:pt x="0" y="379253"/>
                </a:moveTo>
                <a:lnTo>
                  <a:pt x="3520794" y="379253"/>
                </a:lnTo>
                <a:lnTo>
                  <a:pt x="3520794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6504" y="4528047"/>
            <a:ext cx="422909" cy="379730"/>
          </a:xfrm>
          <a:custGeom>
            <a:avLst/>
            <a:gdLst/>
            <a:ahLst/>
            <a:cxnLst/>
            <a:rect l="l" t="t" r="r" b="b"/>
            <a:pathLst>
              <a:path w="422909" h="379729">
                <a:moveTo>
                  <a:pt x="0" y="0"/>
                </a:moveTo>
                <a:lnTo>
                  <a:pt x="422594" y="0"/>
                </a:lnTo>
                <a:lnTo>
                  <a:pt x="422594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6504" y="4528060"/>
            <a:ext cx="422909" cy="379730"/>
          </a:xfrm>
          <a:custGeom>
            <a:avLst/>
            <a:gdLst/>
            <a:ahLst/>
            <a:cxnLst/>
            <a:rect l="l" t="t" r="r" b="b"/>
            <a:pathLst>
              <a:path w="422909" h="379729">
                <a:moveTo>
                  <a:pt x="0" y="379253"/>
                </a:moveTo>
                <a:lnTo>
                  <a:pt x="422594" y="379253"/>
                </a:lnTo>
                <a:lnTo>
                  <a:pt x="422594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072932" y="4600026"/>
            <a:ext cx="222477" cy="22449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871162" y="4600026"/>
            <a:ext cx="224133" cy="2244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387667" y="4600026"/>
            <a:ext cx="224133" cy="2244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716355" y="4600026"/>
            <a:ext cx="222477" cy="22449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92816" y="4600026"/>
            <a:ext cx="221661" cy="2244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984136" y="4600026"/>
            <a:ext cx="221661" cy="2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66694" y="4600026"/>
            <a:ext cx="222477" cy="22449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88464" y="4600026"/>
            <a:ext cx="222477" cy="22449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970194" y="4600026"/>
            <a:ext cx="222477" cy="224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768428" y="4600026"/>
            <a:ext cx="222477" cy="2244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097113" y="4600026"/>
            <a:ext cx="222477" cy="2244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1161" y="4617494"/>
            <a:ext cx="222477" cy="2253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601586" y="5476194"/>
            <a:ext cx="1784350" cy="379730"/>
          </a:xfrm>
          <a:custGeom>
            <a:avLst/>
            <a:gdLst/>
            <a:ahLst/>
            <a:cxnLst/>
            <a:rect l="l" t="t" r="r" b="b"/>
            <a:pathLst>
              <a:path w="1784350" h="379729">
                <a:moveTo>
                  <a:pt x="0" y="0"/>
                </a:moveTo>
                <a:lnTo>
                  <a:pt x="1784288" y="0"/>
                </a:lnTo>
                <a:lnTo>
                  <a:pt x="1784288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01586" y="5476194"/>
            <a:ext cx="1784350" cy="379730"/>
          </a:xfrm>
          <a:custGeom>
            <a:avLst/>
            <a:gdLst/>
            <a:ahLst/>
            <a:cxnLst/>
            <a:rect l="l" t="t" r="r" b="b"/>
            <a:pathLst>
              <a:path w="1784350" h="379729">
                <a:moveTo>
                  <a:pt x="0" y="379253"/>
                </a:moveTo>
                <a:lnTo>
                  <a:pt x="1784288" y="379253"/>
                </a:lnTo>
                <a:lnTo>
                  <a:pt x="1784288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07711" y="5476194"/>
            <a:ext cx="2346960" cy="379730"/>
          </a:xfrm>
          <a:custGeom>
            <a:avLst/>
            <a:gdLst/>
            <a:ahLst/>
            <a:cxnLst/>
            <a:rect l="l" t="t" r="r" b="b"/>
            <a:pathLst>
              <a:path w="2346960" h="379729">
                <a:moveTo>
                  <a:pt x="0" y="0"/>
                </a:moveTo>
                <a:lnTo>
                  <a:pt x="2346920" y="0"/>
                </a:lnTo>
                <a:lnTo>
                  <a:pt x="2346920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07711" y="5476194"/>
            <a:ext cx="2346960" cy="379730"/>
          </a:xfrm>
          <a:custGeom>
            <a:avLst/>
            <a:gdLst/>
            <a:ahLst/>
            <a:cxnLst/>
            <a:rect l="l" t="t" r="r" b="b"/>
            <a:pathLst>
              <a:path w="2346960" h="379729">
                <a:moveTo>
                  <a:pt x="0" y="379253"/>
                </a:moveTo>
                <a:lnTo>
                  <a:pt x="2346920" y="379253"/>
                </a:lnTo>
                <a:lnTo>
                  <a:pt x="2346920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10414" y="5476194"/>
            <a:ext cx="1550035" cy="379730"/>
          </a:xfrm>
          <a:custGeom>
            <a:avLst/>
            <a:gdLst/>
            <a:ahLst/>
            <a:cxnLst/>
            <a:rect l="l" t="t" r="r" b="b"/>
            <a:pathLst>
              <a:path w="1550035" h="379729">
                <a:moveTo>
                  <a:pt x="0" y="0"/>
                </a:moveTo>
                <a:lnTo>
                  <a:pt x="1549514" y="0"/>
                </a:lnTo>
                <a:lnTo>
                  <a:pt x="1549514" y="379253"/>
                </a:lnTo>
                <a:lnTo>
                  <a:pt x="0" y="379253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10414" y="5476194"/>
            <a:ext cx="1550035" cy="379730"/>
          </a:xfrm>
          <a:custGeom>
            <a:avLst/>
            <a:gdLst/>
            <a:ahLst/>
            <a:cxnLst/>
            <a:rect l="l" t="t" r="r" b="b"/>
            <a:pathLst>
              <a:path w="1550035" h="379729">
                <a:moveTo>
                  <a:pt x="0" y="379253"/>
                </a:moveTo>
                <a:lnTo>
                  <a:pt x="1549513" y="379253"/>
                </a:lnTo>
                <a:lnTo>
                  <a:pt x="1549513" y="0"/>
                </a:lnTo>
                <a:lnTo>
                  <a:pt x="0" y="0"/>
                </a:lnTo>
                <a:lnTo>
                  <a:pt x="0" y="379253"/>
                </a:lnTo>
                <a:close/>
              </a:path>
            </a:pathLst>
          </a:custGeom>
          <a:ln w="124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72932" y="5548162"/>
            <a:ext cx="222477" cy="2244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871162" y="5548162"/>
            <a:ext cx="224133" cy="22449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247626" y="5564795"/>
            <a:ext cx="224133" cy="2244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530179" y="5564796"/>
            <a:ext cx="221661" cy="22449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857220" y="5564796"/>
            <a:ext cx="222477" cy="22449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984136" y="5548162"/>
            <a:ext cx="221661" cy="2244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66694" y="5548162"/>
            <a:ext cx="222477" cy="2244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688464" y="5548162"/>
            <a:ext cx="222477" cy="2244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970194" y="5548162"/>
            <a:ext cx="222477" cy="2244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68428" y="5548162"/>
            <a:ext cx="222477" cy="2244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097113" y="5548162"/>
            <a:ext cx="222477" cy="224498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44247" y="5548162"/>
            <a:ext cx="222477" cy="22615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44493" y="2619918"/>
            <a:ext cx="4076065" cy="3403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-20">
                <a:latin typeface="Times New Roman"/>
                <a:cs typeface="Times New Roman"/>
              </a:rPr>
              <a:t>Vacancy at </a:t>
            </a:r>
            <a:r>
              <a:rPr dirty="0" sz="2050">
                <a:latin typeface="Times New Roman"/>
                <a:cs typeface="Times New Roman"/>
              </a:rPr>
              <a:t>beginning, </a:t>
            </a:r>
            <a:r>
              <a:rPr dirty="0" sz="2050" spc="15">
                <a:latin typeface="Times New Roman"/>
                <a:cs typeface="Times New Roman"/>
              </a:rPr>
              <a:t>the </a:t>
            </a:r>
            <a:r>
              <a:rPr dirty="0" sz="2050" spc="30">
                <a:latin typeface="Times New Roman"/>
                <a:cs typeface="Times New Roman"/>
              </a:rPr>
              <a:t>key </a:t>
            </a:r>
            <a:r>
              <a:rPr dirty="0" sz="2050" spc="25">
                <a:latin typeface="Times New Roman"/>
                <a:cs typeface="Times New Roman"/>
              </a:rPr>
              <a:t>as</a:t>
            </a:r>
            <a:r>
              <a:rPr dirty="0" sz="2050" spc="-55">
                <a:latin typeface="Times New Roman"/>
                <a:cs typeface="Times New Roman"/>
              </a:rPr>
              <a:t> </a:t>
            </a:r>
            <a:r>
              <a:rPr dirty="0" sz="2050" spc="-15">
                <a:latin typeface="Times New Roman"/>
                <a:cs typeface="Times New Roman"/>
              </a:rPr>
              <a:t>pivot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3500" y="2963634"/>
            <a:ext cx="127635" cy="468630"/>
          </a:xfrm>
          <a:custGeom>
            <a:avLst/>
            <a:gdLst/>
            <a:ahLst/>
            <a:cxnLst/>
            <a:rect l="l" t="t" r="r" b="b"/>
            <a:pathLst>
              <a:path w="127634" h="468629">
                <a:moveTo>
                  <a:pt x="0" y="0"/>
                </a:moveTo>
                <a:lnTo>
                  <a:pt x="127161" y="468004"/>
                </a:lnTo>
              </a:path>
            </a:pathLst>
          </a:custGeom>
          <a:ln w="20612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83679" y="3393899"/>
            <a:ext cx="79452" cy="91208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61524" y="4788980"/>
            <a:ext cx="3881120" cy="464184"/>
          </a:xfrm>
          <a:custGeom>
            <a:avLst/>
            <a:gdLst/>
            <a:ahLst/>
            <a:cxnLst/>
            <a:rect l="l" t="t" r="r" b="b"/>
            <a:pathLst>
              <a:path w="3881120" h="464185">
                <a:moveTo>
                  <a:pt x="3880927" y="23516"/>
                </a:moveTo>
                <a:lnTo>
                  <a:pt x="3846290" y="43476"/>
                </a:lnTo>
                <a:lnTo>
                  <a:pt x="3811379" y="63402"/>
                </a:lnTo>
                <a:lnTo>
                  <a:pt x="3775900" y="83237"/>
                </a:lnTo>
                <a:lnTo>
                  <a:pt x="3739561" y="102927"/>
                </a:lnTo>
                <a:lnTo>
                  <a:pt x="3702069" y="122418"/>
                </a:lnTo>
                <a:lnTo>
                  <a:pt x="3663129" y="141654"/>
                </a:lnTo>
                <a:lnTo>
                  <a:pt x="3622450" y="160581"/>
                </a:lnTo>
                <a:lnTo>
                  <a:pt x="3579737" y="179144"/>
                </a:lnTo>
                <a:lnTo>
                  <a:pt x="3534697" y="197288"/>
                </a:lnTo>
                <a:lnTo>
                  <a:pt x="3487038" y="214957"/>
                </a:lnTo>
                <a:lnTo>
                  <a:pt x="3436465" y="232099"/>
                </a:lnTo>
                <a:lnTo>
                  <a:pt x="3382687" y="248656"/>
                </a:lnTo>
                <a:lnTo>
                  <a:pt x="3325409" y="264576"/>
                </a:lnTo>
                <a:lnTo>
                  <a:pt x="3264339" y="279802"/>
                </a:lnTo>
                <a:lnTo>
                  <a:pt x="3199182" y="294280"/>
                </a:lnTo>
                <a:lnTo>
                  <a:pt x="3129647" y="307956"/>
                </a:lnTo>
                <a:lnTo>
                  <a:pt x="3091805" y="314964"/>
                </a:lnTo>
                <a:lnTo>
                  <a:pt x="3052465" y="322272"/>
                </a:lnTo>
                <a:lnTo>
                  <a:pt x="3011699" y="329832"/>
                </a:lnTo>
                <a:lnTo>
                  <a:pt x="2969578" y="337597"/>
                </a:lnTo>
                <a:lnTo>
                  <a:pt x="2926173" y="345519"/>
                </a:lnTo>
                <a:lnTo>
                  <a:pt x="2881555" y="353550"/>
                </a:lnTo>
                <a:lnTo>
                  <a:pt x="2835796" y="361642"/>
                </a:lnTo>
                <a:lnTo>
                  <a:pt x="2788966" y="369748"/>
                </a:lnTo>
                <a:lnTo>
                  <a:pt x="2741137" y="377820"/>
                </a:lnTo>
                <a:lnTo>
                  <a:pt x="2692379" y="385811"/>
                </a:lnTo>
                <a:lnTo>
                  <a:pt x="2642765" y="393671"/>
                </a:lnTo>
                <a:lnTo>
                  <a:pt x="2592365" y="401355"/>
                </a:lnTo>
                <a:lnTo>
                  <a:pt x="2541251" y="408814"/>
                </a:lnTo>
                <a:lnTo>
                  <a:pt x="2489493" y="416000"/>
                </a:lnTo>
                <a:lnTo>
                  <a:pt x="2437163" y="422865"/>
                </a:lnTo>
                <a:lnTo>
                  <a:pt x="2384331" y="429362"/>
                </a:lnTo>
                <a:lnTo>
                  <a:pt x="2331070" y="435443"/>
                </a:lnTo>
                <a:lnTo>
                  <a:pt x="2277450" y="441061"/>
                </a:lnTo>
                <a:lnTo>
                  <a:pt x="2223543" y="446167"/>
                </a:lnTo>
                <a:lnTo>
                  <a:pt x="2169419" y="450714"/>
                </a:lnTo>
                <a:lnTo>
                  <a:pt x="2115150" y="454655"/>
                </a:lnTo>
                <a:lnTo>
                  <a:pt x="2060807" y="457940"/>
                </a:lnTo>
                <a:lnTo>
                  <a:pt x="2006461" y="460523"/>
                </a:lnTo>
                <a:lnTo>
                  <a:pt x="1952184" y="462357"/>
                </a:lnTo>
                <a:lnTo>
                  <a:pt x="1898046" y="463392"/>
                </a:lnTo>
                <a:lnTo>
                  <a:pt x="1844119" y="463582"/>
                </a:lnTo>
                <a:lnTo>
                  <a:pt x="1790473" y="462878"/>
                </a:lnTo>
                <a:lnTo>
                  <a:pt x="1737181" y="461234"/>
                </a:lnTo>
                <a:lnTo>
                  <a:pt x="1684312" y="458600"/>
                </a:lnTo>
                <a:lnTo>
                  <a:pt x="1631939" y="454930"/>
                </a:lnTo>
                <a:lnTo>
                  <a:pt x="1580133" y="450176"/>
                </a:lnTo>
                <a:lnTo>
                  <a:pt x="1533533" y="444985"/>
                </a:lnTo>
                <a:lnTo>
                  <a:pt x="1486816" y="439028"/>
                </a:lnTo>
                <a:lnTo>
                  <a:pt x="1439983" y="432328"/>
                </a:lnTo>
                <a:lnTo>
                  <a:pt x="1393040" y="424908"/>
                </a:lnTo>
                <a:lnTo>
                  <a:pt x="1345990" y="416792"/>
                </a:lnTo>
                <a:lnTo>
                  <a:pt x="1298836" y="408002"/>
                </a:lnTo>
                <a:lnTo>
                  <a:pt x="1251582" y="398561"/>
                </a:lnTo>
                <a:lnTo>
                  <a:pt x="1204232" y="388492"/>
                </a:lnTo>
                <a:lnTo>
                  <a:pt x="1156790" y="377819"/>
                </a:lnTo>
                <a:lnTo>
                  <a:pt x="1109259" y="366564"/>
                </a:lnTo>
                <a:lnTo>
                  <a:pt x="1061643" y="354750"/>
                </a:lnTo>
                <a:lnTo>
                  <a:pt x="1013946" y="342400"/>
                </a:lnTo>
                <a:lnTo>
                  <a:pt x="966170" y="329537"/>
                </a:lnTo>
                <a:lnTo>
                  <a:pt x="918321" y="316185"/>
                </a:lnTo>
                <a:lnTo>
                  <a:pt x="870401" y="302365"/>
                </a:lnTo>
                <a:lnTo>
                  <a:pt x="822415" y="288102"/>
                </a:lnTo>
                <a:lnTo>
                  <a:pt x="774365" y="273418"/>
                </a:lnTo>
                <a:lnTo>
                  <a:pt x="726256" y="258336"/>
                </a:lnTo>
                <a:lnTo>
                  <a:pt x="678092" y="242879"/>
                </a:lnTo>
                <a:lnTo>
                  <a:pt x="629875" y="227070"/>
                </a:lnTo>
                <a:lnTo>
                  <a:pt x="581610" y="210933"/>
                </a:lnTo>
                <a:lnTo>
                  <a:pt x="533301" y="194490"/>
                </a:lnTo>
                <a:lnTo>
                  <a:pt x="484950" y="177763"/>
                </a:lnTo>
                <a:lnTo>
                  <a:pt x="436562" y="160777"/>
                </a:lnTo>
                <a:lnTo>
                  <a:pt x="388141" y="143554"/>
                </a:lnTo>
                <a:lnTo>
                  <a:pt x="339690" y="126117"/>
                </a:lnTo>
                <a:lnTo>
                  <a:pt x="291212" y="108489"/>
                </a:lnTo>
                <a:lnTo>
                  <a:pt x="242711" y="90693"/>
                </a:lnTo>
                <a:lnTo>
                  <a:pt x="194192" y="72752"/>
                </a:lnTo>
                <a:lnTo>
                  <a:pt x="145658" y="54689"/>
                </a:lnTo>
                <a:lnTo>
                  <a:pt x="97112" y="36528"/>
                </a:lnTo>
                <a:lnTo>
                  <a:pt x="48558" y="18290"/>
                </a:lnTo>
                <a:lnTo>
                  <a:pt x="0" y="0"/>
                </a:lnTo>
              </a:path>
            </a:pathLst>
          </a:custGeom>
          <a:ln w="24947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98233" y="4722123"/>
            <a:ext cx="121920" cy="156210"/>
          </a:xfrm>
          <a:custGeom>
            <a:avLst/>
            <a:gdLst/>
            <a:ahLst/>
            <a:cxnLst/>
            <a:rect l="l" t="t" r="r" b="b"/>
            <a:pathLst>
              <a:path w="121919" h="156210">
                <a:moveTo>
                  <a:pt x="63759" y="155805"/>
                </a:moveTo>
                <a:lnTo>
                  <a:pt x="0" y="42965"/>
                </a:lnTo>
                <a:lnTo>
                  <a:pt x="121440" y="0"/>
                </a:lnTo>
                <a:lnTo>
                  <a:pt x="61733" y="66257"/>
                </a:lnTo>
                <a:lnTo>
                  <a:pt x="63759" y="15580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066018" y="5758563"/>
            <a:ext cx="2675255" cy="383540"/>
          </a:xfrm>
          <a:custGeom>
            <a:avLst/>
            <a:gdLst/>
            <a:ahLst/>
            <a:cxnLst/>
            <a:rect l="l" t="t" r="r" b="b"/>
            <a:pathLst>
              <a:path w="2675254" h="383539">
                <a:moveTo>
                  <a:pt x="0" y="2158"/>
                </a:moveTo>
                <a:lnTo>
                  <a:pt x="40719" y="27713"/>
                </a:lnTo>
                <a:lnTo>
                  <a:pt x="81661" y="53137"/>
                </a:lnTo>
                <a:lnTo>
                  <a:pt x="123048" y="78302"/>
                </a:lnTo>
                <a:lnTo>
                  <a:pt x="165103" y="103078"/>
                </a:lnTo>
                <a:lnTo>
                  <a:pt x="208048" y="127334"/>
                </a:lnTo>
                <a:lnTo>
                  <a:pt x="252108" y="150942"/>
                </a:lnTo>
                <a:lnTo>
                  <a:pt x="297503" y="173772"/>
                </a:lnTo>
                <a:lnTo>
                  <a:pt x="344457" y="195694"/>
                </a:lnTo>
                <a:lnTo>
                  <a:pt x="393194" y="216578"/>
                </a:lnTo>
                <a:lnTo>
                  <a:pt x="443935" y="236295"/>
                </a:lnTo>
                <a:lnTo>
                  <a:pt x="496904" y="254716"/>
                </a:lnTo>
                <a:lnTo>
                  <a:pt x="552322" y="271709"/>
                </a:lnTo>
                <a:lnTo>
                  <a:pt x="610414" y="287147"/>
                </a:lnTo>
                <a:lnTo>
                  <a:pt x="652266" y="296942"/>
                </a:lnTo>
                <a:lnTo>
                  <a:pt x="696246" y="306315"/>
                </a:lnTo>
                <a:lnTo>
                  <a:pt x="742126" y="315247"/>
                </a:lnTo>
                <a:lnTo>
                  <a:pt x="789681" y="323719"/>
                </a:lnTo>
                <a:lnTo>
                  <a:pt x="838682" y="331710"/>
                </a:lnTo>
                <a:lnTo>
                  <a:pt x="888903" y="339202"/>
                </a:lnTo>
                <a:lnTo>
                  <a:pt x="940117" y="346173"/>
                </a:lnTo>
                <a:lnTo>
                  <a:pt x="992097" y="352606"/>
                </a:lnTo>
                <a:lnTo>
                  <a:pt x="1044616" y="358479"/>
                </a:lnTo>
                <a:lnTo>
                  <a:pt x="1097447" y="363773"/>
                </a:lnTo>
                <a:lnTo>
                  <a:pt x="1150363" y="368470"/>
                </a:lnTo>
                <a:lnTo>
                  <a:pt x="1203137" y="372548"/>
                </a:lnTo>
                <a:lnTo>
                  <a:pt x="1255542" y="375988"/>
                </a:lnTo>
                <a:lnTo>
                  <a:pt x="1307351" y="378771"/>
                </a:lnTo>
                <a:lnTo>
                  <a:pt x="1358337" y="380877"/>
                </a:lnTo>
                <a:lnTo>
                  <a:pt x="1408274" y="382286"/>
                </a:lnTo>
                <a:lnTo>
                  <a:pt x="1456933" y="382978"/>
                </a:lnTo>
                <a:lnTo>
                  <a:pt x="1504089" y="382935"/>
                </a:lnTo>
                <a:lnTo>
                  <a:pt x="1549513" y="382135"/>
                </a:lnTo>
                <a:lnTo>
                  <a:pt x="1605739" y="379905"/>
                </a:lnTo>
                <a:lnTo>
                  <a:pt x="1661640" y="376271"/>
                </a:lnTo>
                <a:lnTo>
                  <a:pt x="1717088" y="371317"/>
                </a:lnTo>
                <a:lnTo>
                  <a:pt x="1771957" y="365127"/>
                </a:lnTo>
                <a:lnTo>
                  <a:pt x="1826118" y="357787"/>
                </a:lnTo>
                <a:lnTo>
                  <a:pt x="1879444" y="349379"/>
                </a:lnTo>
                <a:lnTo>
                  <a:pt x="1931808" y="339990"/>
                </a:lnTo>
                <a:lnTo>
                  <a:pt x="1983082" y="329702"/>
                </a:lnTo>
                <a:lnTo>
                  <a:pt x="2033140" y="318601"/>
                </a:lnTo>
                <a:lnTo>
                  <a:pt x="2081853" y="306771"/>
                </a:lnTo>
                <a:lnTo>
                  <a:pt x="2129094" y="294297"/>
                </a:lnTo>
                <a:lnTo>
                  <a:pt x="2174736" y="281262"/>
                </a:lnTo>
                <a:lnTo>
                  <a:pt x="2218652" y="267751"/>
                </a:lnTo>
                <a:lnTo>
                  <a:pt x="2260713" y="253849"/>
                </a:lnTo>
                <a:lnTo>
                  <a:pt x="2300793" y="239640"/>
                </a:lnTo>
                <a:lnTo>
                  <a:pt x="2354476" y="218223"/>
                </a:lnTo>
                <a:lnTo>
                  <a:pt x="2404136" y="195079"/>
                </a:lnTo>
                <a:lnTo>
                  <a:pt x="2450197" y="170389"/>
                </a:lnTo>
                <a:lnTo>
                  <a:pt x="2493083" y="144337"/>
                </a:lnTo>
                <a:lnTo>
                  <a:pt x="2533218" y="117103"/>
                </a:lnTo>
                <a:lnTo>
                  <a:pt x="2571027" y="88870"/>
                </a:lnTo>
                <a:lnTo>
                  <a:pt x="2606932" y="59821"/>
                </a:lnTo>
                <a:lnTo>
                  <a:pt x="2641357" y="30137"/>
                </a:lnTo>
                <a:lnTo>
                  <a:pt x="2674728" y="0"/>
                </a:lnTo>
              </a:path>
            </a:pathLst>
          </a:custGeom>
          <a:ln w="24946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660891" y="5713220"/>
            <a:ext cx="128905" cy="128905"/>
          </a:xfrm>
          <a:custGeom>
            <a:avLst/>
            <a:gdLst/>
            <a:ahLst/>
            <a:cxnLst/>
            <a:rect l="l" t="t" r="r" b="b"/>
            <a:pathLst>
              <a:path w="128904" h="128904">
                <a:moveTo>
                  <a:pt x="111728" y="128809"/>
                </a:moveTo>
                <a:lnTo>
                  <a:pt x="80082" y="45123"/>
                </a:lnTo>
                <a:lnTo>
                  <a:pt x="0" y="6562"/>
                </a:lnTo>
                <a:lnTo>
                  <a:pt x="128520" y="0"/>
                </a:lnTo>
                <a:lnTo>
                  <a:pt x="111728" y="12880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6659880" y="2564892"/>
            <a:ext cx="2232660" cy="68453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90805" marR="311150">
              <a:lnSpc>
                <a:spcPct val="100000"/>
              </a:lnSpc>
              <a:spcBef>
                <a:spcPts val="240"/>
              </a:spcBef>
            </a:pP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First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met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key</a:t>
            </a:r>
            <a:r>
              <a:rPr dirty="0" sz="1800" spc="-105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that  is less than</a:t>
            </a:r>
            <a:r>
              <a:rPr dirty="0" sz="1800" spc="-80" b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pivot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985943" y="3357371"/>
            <a:ext cx="1962150" cy="1191260"/>
          </a:xfrm>
          <a:custGeom>
            <a:avLst/>
            <a:gdLst/>
            <a:ahLst/>
            <a:cxnLst/>
            <a:rect l="l" t="t" r="r" b="b"/>
            <a:pathLst>
              <a:path w="1962150" h="1191260">
                <a:moveTo>
                  <a:pt x="1961972" y="0"/>
                </a:moveTo>
                <a:lnTo>
                  <a:pt x="0" y="1190828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931667" y="4509034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45364" y="0"/>
                </a:moveTo>
                <a:lnTo>
                  <a:pt x="0" y="72110"/>
                </a:lnTo>
                <a:lnTo>
                  <a:pt x="84899" y="65138"/>
                </a:lnTo>
                <a:lnTo>
                  <a:pt x="45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588252" y="4942332"/>
            <a:ext cx="2234565" cy="684530"/>
          </a:xfrm>
          <a:prstGeom prst="rect">
            <a:avLst/>
          </a:prstGeom>
          <a:solidFill>
            <a:srgbClr val="FFFF00">
              <a:alpha val="70979"/>
            </a:srgbClr>
          </a:solidFill>
        </p:spPr>
        <p:txBody>
          <a:bodyPr wrap="square" lIns="0" tIns="29845" rIns="0" bIns="0" rtlCol="0" vert="horz">
            <a:spAutoFit/>
          </a:bodyPr>
          <a:lstStyle/>
          <a:p>
            <a:pPr marL="90805" marR="161925">
              <a:lnSpc>
                <a:spcPct val="100000"/>
              </a:lnSpc>
              <a:spcBef>
                <a:spcPts val="235"/>
              </a:spcBef>
            </a:pPr>
            <a:r>
              <a:rPr dirty="0" sz="1800" b="1">
                <a:solidFill>
                  <a:srgbClr val="003300"/>
                </a:solidFill>
                <a:latin typeface="Palatino Linotype"/>
                <a:cs typeface="Palatino Linotype"/>
              </a:rPr>
              <a:t>First </a:t>
            </a:r>
            <a:r>
              <a:rPr dirty="0" sz="1800" spc="-5" b="1">
                <a:solidFill>
                  <a:srgbClr val="003300"/>
                </a:solidFill>
                <a:latin typeface="Palatino Linotype"/>
                <a:cs typeface="Palatino Linotype"/>
              </a:rPr>
              <a:t>met </a:t>
            </a:r>
            <a:r>
              <a:rPr dirty="0" sz="1800" b="1">
                <a:solidFill>
                  <a:srgbClr val="003300"/>
                </a:solidFill>
                <a:latin typeface="Palatino Linotype"/>
                <a:cs typeface="Palatino Linotype"/>
              </a:rPr>
              <a:t>key that  is </a:t>
            </a:r>
            <a:r>
              <a:rPr dirty="0" sz="1800" spc="-5" b="1">
                <a:solidFill>
                  <a:srgbClr val="003300"/>
                </a:solidFill>
                <a:latin typeface="Palatino Linotype"/>
                <a:cs typeface="Palatino Linotype"/>
              </a:rPr>
              <a:t>larger </a:t>
            </a:r>
            <a:r>
              <a:rPr dirty="0" sz="1800" b="1">
                <a:solidFill>
                  <a:srgbClr val="003300"/>
                </a:solidFill>
                <a:latin typeface="Palatino Linotype"/>
                <a:cs typeface="Palatino Linotype"/>
              </a:rPr>
              <a:t>than</a:t>
            </a:r>
            <a:r>
              <a:rPr dirty="0" sz="1800" spc="-70" b="1">
                <a:solidFill>
                  <a:srgbClr val="0033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1">
                <a:solidFill>
                  <a:srgbClr val="003300"/>
                </a:solidFill>
                <a:latin typeface="Palatino Linotype"/>
                <a:cs typeface="Palatino Linotype"/>
              </a:rPr>
              <a:t>pivot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719571" y="4066032"/>
            <a:ext cx="806195" cy="5349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719571" y="4066032"/>
            <a:ext cx="81432" cy="10389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650991" y="4005071"/>
            <a:ext cx="668655" cy="504825"/>
          </a:xfrm>
          <a:custGeom>
            <a:avLst/>
            <a:gdLst/>
            <a:ahLst/>
            <a:cxnLst/>
            <a:rect l="l" t="t" r="r" b="b"/>
            <a:pathLst>
              <a:path w="668654" h="504825">
                <a:moveTo>
                  <a:pt x="198120" y="0"/>
                </a:moveTo>
                <a:lnTo>
                  <a:pt x="0" y="252222"/>
                </a:lnTo>
                <a:lnTo>
                  <a:pt x="198120" y="504444"/>
                </a:lnTo>
                <a:lnTo>
                  <a:pt x="198120" y="378333"/>
                </a:lnTo>
                <a:lnTo>
                  <a:pt x="668655" y="378333"/>
                </a:lnTo>
                <a:lnTo>
                  <a:pt x="668655" y="126111"/>
                </a:lnTo>
                <a:lnTo>
                  <a:pt x="198120" y="126111"/>
                </a:lnTo>
                <a:lnTo>
                  <a:pt x="198120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369177" y="4131183"/>
            <a:ext cx="0" cy="252729"/>
          </a:xfrm>
          <a:custGeom>
            <a:avLst/>
            <a:gdLst/>
            <a:ahLst/>
            <a:cxnLst/>
            <a:rect l="l" t="t" r="r" b="b"/>
            <a:pathLst>
              <a:path w="0" h="252729">
                <a:moveTo>
                  <a:pt x="0" y="0"/>
                </a:moveTo>
                <a:lnTo>
                  <a:pt x="0" y="252222"/>
                </a:lnTo>
              </a:path>
            </a:pathLst>
          </a:custGeom>
          <a:ln w="49529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31089" y="4131183"/>
            <a:ext cx="0" cy="252729"/>
          </a:xfrm>
          <a:custGeom>
            <a:avLst/>
            <a:gdLst/>
            <a:ahLst/>
            <a:cxnLst/>
            <a:rect l="l" t="t" r="r" b="b"/>
            <a:pathLst>
              <a:path w="0" h="252729">
                <a:moveTo>
                  <a:pt x="0" y="0"/>
                </a:moveTo>
                <a:lnTo>
                  <a:pt x="0" y="252222"/>
                </a:lnTo>
              </a:path>
            </a:pathLst>
          </a:custGeom>
          <a:ln w="24764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650993" y="4005071"/>
            <a:ext cx="668655" cy="504825"/>
          </a:xfrm>
          <a:custGeom>
            <a:avLst/>
            <a:gdLst/>
            <a:ahLst/>
            <a:cxnLst/>
            <a:rect l="l" t="t" r="r" b="b"/>
            <a:pathLst>
              <a:path w="668654" h="504825">
                <a:moveTo>
                  <a:pt x="198120" y="504444"/>
                </a:moveTo>
                <a:lnTo>
                  <a:pt x="198120" y="378333"/>
                </a:lnTo>
                <a:lnTo>
                  <a:pt x="668655" y="378333"/>
                </a:lnTo>
                <a:lnTo>
                  <a:pt x="668655" y="126111"/>
                </a:lnTo>
                <a:lnTo>
                  <a:pt x="198120" y="126111"/>
                </a:lnTo>
                <a:lnTo>
                  <a:pt x="198120" y="0"/>
                </a:lnTo>
                <a:lnTo>
                  <a:pt x="0" y="252222"/>
                </a:lnTo>
                <a:lnTo>
                  <a:pt x="198120" y="5044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344411" y="4131183"/>
            <a:ext cx="49530" cy="252729"/>
          </a:xfrm>
          <a:custGeom>
            <a:avLst/>
            <a:gdLst/>
            <a:ahLst/>
            <a:cxnLst/>
            <a:rect l="l" t="t" r="r" b="b"/>
            <a:pathLst>
              <a:path w="49529" h="252729">
                <a:moveTo>
                  <a:pt x="49529" y="0"/>
                </a:moveTo>
                <a:lnTo>
                  <a:pt x="0" y="0"/>
                </a:lnTo>
                <a:lnTo>
                  <a:pt x="0" y="252222"/>
                </a:lnTo>
                <a:lnTo>
                  <a:pt x="49529" y="252222"/>
                </a:lnTo>
                <a:lnTo>
                  <a:pt x="49529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418707" y="4131183"/>
            <a:ext cx="24765" cy="252729"/>
          </a:xfrm>
          <a:custGeom>
            <a:avLst/>
            <a:gdLst/>
            <a:ahLst/>
            <a:cxnLst/>
            <a:rect l="l" t="t" r="r" b="b"/>
            <a:pathLst>
              <a:path w="24764" h="252729">
                <a:moveTo>
                  <a:pt x="24764" y="0"/>
                </a:moveTo>
                <a:lnTo>
                  <a:pt x="0" y="0"/>
                </a:lnTo>
                <a:lnTo>
                  <a:pt x="0" y="252222"/>
                </a:lnTo>
                <a:lnTo>
                  <a:pt x="24764" y="252222"/>
                </a:lnTo>
                <a:lnTo>
                  <a:pt x="2476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28828" y="5937503"/>
            <a:ext cx="806195" cy="53644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34948" y="5876544"/>
            <a:ext cx="668655" cy="506095"/>
          </a:xfrm>
          <a:custGeom>
            <a:avLst/>
            <a:gdLst/>
            <a:ahLst/>
            <a:cxnLst/>
            <a:rect l="l" t="t" r="r" b="b"/>
            <a:pathLst>
              <a:path w="668655" h="506095">
                <a:moveTo>
                  <a:pt x="470534" y="0"/>
                </a:moveTo>
                <a:lnTo>
                  <a:pt x="470534" y="126491"/>
                </a:lnTo>
                <a:lnTo>
                  <a:pt x="0" y="126491"/>
                </a:lnTo>
                <a:lnTo>
                  <a:pt x="0" y="379475"/>
                </a:lnTo>
                <a:lnTo>
                  <a:pt x="470534" y="379475"/>
                </a:lnTo>
                <a:lnTo>
                  <a:pt x="470534" y="505967"/>
                </a:lnTo>
                <a:lnTo>
                  <a:pt x="668655" y="252983"/>
                </a:lnTo>
                <a:lnTo>
                  <a:pt x="470534" y="0"/>
                </a:lnTo>
                <a:close/>
              </a:path>
            </a:pathLst>
          </a:custGeom>
          <a:solidFill>
            <a:srgbClr val="6076B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685419" y="6003035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49529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23506" y="6003035"/>
            <a:ext cx="0" cy="253365"/>
          </a:xfrm>
          <a:custGeom>
            <a:avLst/>
            <a:gdLst/>
            <a:ahLst/>
            <a:cxnLst/>
            <a:rect l="l" t="t" r="r" b="b"/>
            <a:pathLst>
              <a:path w="0" h="253364">
                <a:moveTo>
                  <a:pt x="0" y="0"/>
                </a:moveTo>
                <a:lnTo>
                  <a:pt x="0" y="252983"/>
                </a:lnTo>
              </a:path>
            </a:pathLst>
          </a:custGeom>
          <a:ln w="24765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34948" y="5876544"/>
            <a:ext cx="668655" cy="506095"/>
          </a:xfrm>
          <a:custGeom>
            <a:avLst/>
            <a:gdLst/>
            <a:ahLst/>
            <a:cxnLst/>
            <a:rect l="l" t="t" r="r" b="b"/>
            <a:pathLst>
              <a:path w="668655" h="506095">
                <a:moveTo>
                  <a:pt x="470534" y="0"/>
                </a:moveTo>
                <a:lnTo>
                  <a:pt x="470534" y="126491"/>
                </a:lnTo>
                <a:lnTo>
                  <a:pt x="0" y="126491"/>
                </a:lnTo>
                <a:lnTo>
                  <a:pt x="0" y="379475"/>
                </a:lnTo>
                <a:lnTo>
                  <a:pt x="470534" y="379475"/>
                </a:lnTo>
                <a:lnTo>
                  <a:pt x="470534" y="505967"/>
                </a:lnTo>
                <a:lnTo>
                  <a:pt x="668655" y="252983"/>
                </a:lnTo>
                <a:lnTo>
                  <a:pt x="470534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0654" y="6003035"/>
            <a:ext cx="49530" cy="253365"/>
          </a:xfrm>
          <a:custGeom>
            <a:avLst/>
            <a:gdLst/>
            <a:ahLst/>
            <a:cxnLst/>
            <a:rect l="l" t="t" r="r" b="b"/>
            <a:pathLst>
              <a:path w="49529" h="253364">
                <a:moveTo>
                  <a:pt x="0" y="252983"/>
                </a:moveTo>
                <a:lnTo>
                  <a:pt x="49529" y="252983"/>
                </a:lnTo>
                <a:lnTo>
                  <a:pt x="49529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11123" y="6003035"/>
            <a:ext cx="24765" cy="253365"/>
          </a:xfrm>
          <a:custGeom>
            <a:avLst/>
            <a:gdLst/>
            <a:ahLst/>
            <a:cxnLst/>
            <a:rect l="l" t="t" r="r" b="b"/>
            <a:pathLst>
              <a:path w="24765" h="253364">
                <a:moveTo>
                  <a:pt x="0" y="252983"/>
                </a:moveTo>
                <a:lnTo>
                  <a:pt x="24765" y="252983"/>
                </a:lnTo>
                <a:lnTo>
                  <a:pt x="24765" y="0"/>
                </a:lnTo>
                <a:lnTo>
                  <a:pt x="0" y="0"/>
                </a:lnTo>
                <a:lnTo>
                  <a:pt x="0" y="2529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114410" y="5084064"/>
            <a:ext cx="4474210" cy="499109"/>
          </a:xfrm>
          <a:custGeom>
            <a:avLst/>
            <a:gdLst/>
            <a:ahLst/>
            <a:cxnLst/>
            <a:rect l="l" t="t" r="r" b="b"/>
            <a:pathLst>
              <a:path w="4474209" h="499110">
                <a:moveTo>
                  <a:pt x="4473841" y="0"/>
                </a:moveTo>
                <a:lnTo>
                  <a:pt x="0" y="49893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051309" y="5543717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1500" y="0"/>
                </a:moveTo>
                <a:lnTo>
                  <a:pt x="0" y="46316"/>
                </a:lnTo>
                <a:lnTo>
                  <a:pt x="79946" y="75730"/>
                </a:lnTo>
                <a:lnTo>
                  <a:pt x="71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 txBox="1"/>
          <p:nvPr/>
        </p:nvSpPr>
        <p:spPr>
          <a:xfrm>
            <a:off x="402590" y="4021518"/>
            <a:ext cx="29997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00CC"/>
                </a:solidFill>
                <a:latin typeface="Palatino Linotype"/>
                <a:cs typeface="Palatino Linotype"/>
              </a:rPr>
              <a:t>Moving as far as</a:t>
            </a:r>
            <a:r>
              <a:rPr dirty="0" sz="2000" spc="-150" b="1" i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000" b="1" i="1">
                <a:solidFill>
                  <a:srgbClr val="0000CC"/>
                </a:solidFill>
                <a:latin typeface="Palatino Linotype"/>
                <a:cs typeface="Palatino Linotype"/>
              </a:rPr>
              <a:t>possible!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643628" y="6396228"/>
            <a:ext cx="225552" cy="22555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107940" y="6183083"/>
            <a:ext cx="1617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Palatino Linotype"/>
                <a:cs typeface="Palatino Linotype"/>
              </a:rPr>
              <a:t>Vacant </a:t>
            </a:r>
            <a:r>
              <a:rPr dirty="0" sz="1800">
                <a:latin typeface="Palatino Linotype"/>
                <a:cs typeface="Palatino Linotype"/>
              </a:rPr>
              <a:t>left</a:t>
            </a:r>
            <a:r>
              <a:rPr dirty="0" sz="1800" spc="-4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after  </a:t>
            </a:r>
            <a:r>
              <a:rPr dirty="0" sz="1800" spc="-5">
                <a:latin typeface="Palatino Linotype"/>
                <a:cs typeface="Palatino Linotype"/>
              </a:rPr>
              <a:t>moving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498263" y="4208894"/>
            <a:ext cx="750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highVac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02587" y="5809094"/>
            <a:ext cx="6832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5">
                <a:latin typeface="Calibri"/>
                <a:cs typeface="Calibri"/>
              </a:rPr>
              <a:t>w</a:t>
            </a:r>
            <a:r>
              <a:rPr dirty="0" sz="1800" spc="-100">
                <a:latin typeface="Calibri"/>
                <a:cs typeface="Calibri"/>
              </a:rPr>
              <a:t>V</a:t>
            </a:r>
            <a:r>
              <a:rPr dirty="0" sz="1800">
                <a:latin typeface="Calibri"/>
                <a:cs typeface="Calibri"/>
              </a:rPr>
              <a:t>ac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767675" y="6536221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2015/3/10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72571" y="6521090"/>
            <a:ext cx="3769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Lectures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on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Algorithm Design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&amp; </a:t>
            </a:r>
            <a:r>
              <a:rPr dirty="0" sz="1200" spc="-5">
                <a:solidFill>
                  <a:srgbClr val="3E3E3E"/>
                </a:solidFill>
                <a:latin typeface="Palatino Linotype"/>
                <a:cs typeface="Palatino Linotype"/>
              </a:rPr>
              <a:t>Analysis (LADA)</a:t>
            </a:r>
            <a:r>
              <a:rPr dirty="0" sz="12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1200">
                <a:solidFill>
                  <a:srgbClr val="3E3E3E"/>
                </a:solidFill>
                <a:latin typeface="Palatino Linotype"/>
                <a:cs typeface="Palatino Linotype"/>
              </a:rPr>
              <a:t>2015</a:t>
            </a:r>
            <a:endParaRPr sz="1200">
              <a:latin typeface="Palatino Linotype"/>
              <a:cs typeface="Palatino Linotype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712713" y="6536178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95958"/>
                </a:solidFill>
                <a:latin typeface="Palatino Linotype"/>
                <a:cs typeface="Palatino Linotype"/>
              </a:rPr>
              <a:t>21</a:t>
            </a:r>
            <a:endParaRPr sz="12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3816" y="384047"/>
            <a:ext cx="75133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4755" y="532767"/>
            <a:ext cx="67119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Partition: the</a:t>
            </a:r>
            <a:r>
              <a:rPr dirty="0" spc="-45"/>
              <a:t> </a:t>
            </a:r>
            <a:r>
              <a:rPr dirty="0" spc="-5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618490" y="1821307"/>
            <a:ext cx="7961630" cy="43078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marR="74930" indent="-342900">
              <a:lnSpc>
                <a:spcPct val="9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Input: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pivot, the key around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which to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partition, and indexes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such that  elements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defined for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]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vacant.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It is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assumed that</a:t>
            </a:r>
            <a:r>
              <a:rPr dirty="0" sz="24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&lt;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Output: Returning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, the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elements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origingally 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+1,…,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last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rearranged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into two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subranges,  such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that</a:t>
            </a:r>
            <a:endParaRPr sz="2400">
              <a:latin typeface="Palatino Linotype"/>
              <a:cs typeface="Palatino Linotype"/>
            </a:endParaRPr>
          </a:p>
          <a:p>
            <a:pPr marL="756285" marR="548640" indent="-287020">
              <a:lnSpc>
                <a:spcPts val="2590"/>
              </a:lnSpc>
              <a:spcBef>
                <a:spcPts val="58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4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keys of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], …,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-1]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less than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pivot,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and</a:t>
            </a:r>
            <a:endParaRPr sz="2400">
              <a:latin typeface="Palatino Linotype"/>
              <a:cs typeface="Palatino Linotype"/>
            </a:endParaRPr>
          </a:p>
          <a:p>
            <a:pPr marL="756285" marR="45720" indent="-287020">
              <a:lnSpc>
                <a:spcPts val="2590"/>
              </a:lnSpc>
              <a:spcBef>
                <a:spcPts val="58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2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keys of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+1],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…,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] 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not less than 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pivot,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and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7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first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r>
              <a:rPr dirty="0" sz="24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last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, and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vacant.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4108" y="384047"/>
            <a:ext cx="74127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5078" y="532767"/>
            <a:ext cx="66116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Partition: the</a:t>
            </a:r>
            <a:r>
              <a:rPr dirty="0" spc="-30"/>
              <a:t> </a:t>
            </a:r>
            <a:r>
              <a:rPr dirty="0" spc="-5"/>
              <a:t>Procedure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1977" y="1881568"/>
            <a:ext cx="8109584" cy="3552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partition(Element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[ ]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E,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Key pivot, int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first,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last) 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600" spc="-60" b="1">
                <a:solidFill>
                  <a:srgbClr val="3E3E3E"/>
                </a:solidFill>
                <a:latin typeface="Palatino Linotype"/>
                <a:cs typeface="Palatino Linotype"/>
              </a:rPr>
              <a:t>low,</a:t>
            </a:r>
            <a:r>
              <a:rPr dirty="0" sz="26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high;</a:t>
            </a:r>
            <a:endParaRPr sz="2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6235" algn="l"/>
              </a:tabLst>
            </a:pP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low=first;</a:t>
            </a:r>
            <a:r>
              <a:rPr dirty="0" sz="26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high=last;</a:t>
            </a:r>
            <a:endParaRPr sz="26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356235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26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(low&lt;high)</a:t>
            </a:r>
            <a:endParaRPr sz="2600">
              <a:latin typeface="Palatino Linotype"/>
              <a:cs typeface="Palatino Linotype"/>
            </a:endParaRPr>
          </a:p>
          <a:p>
            <a:pPr marL="520065" indent="-507365">
              <a:lnSpc>
                <a:spcPts val="2810"/>
              </a:lnSpc>
              <a:buAutoNum type="arabicPeriod"/>
              <a:tabLst>
                <a:tab pos="520065" algn="l"/>
                <a:tab pos="520700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600" spc="-40" b="1">
                <a:solidFill>
                  <a:srgbClr val="3E3E3E"/>
                </a:solidFill>
                <a:latin typeface="Palatino Linotype"/>
                <a:cs typeface="Palatino Linotype"/>
              </a:rPr>
              <a:t>highVac</a:t>
            </a:r>
            <a:r>
              <a:rPr dirty="0" sz="2600" spc="-6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endParaRPr sz="2600">
              <a:latin typeface="Palatino Linotype"/>
              <a:cs typeface="Palatino Linotype"/>
            </a:endParaRPr>
          </a:p>
          <a:p>
            <a:pPr marL="927100">
              <a:lnSpc>
                <a:spcPts val="2810"/>
              </a:lnSpc>
            </a:pPr>
            <a:r>
              <a:rPr dirty="0" sz="2600" spc="-10" b="1">
                <a:solidFill>
                  <a:srgbClr val="FF0000"/>
                </a:solidFill>
                <a:latin typeface="Palatino Linotype"/>
                <a:cs typeface="Palatino Linotype"/>
              </a:rPr>
              <a:t>extendLargeRegion</a:t>
            </a:r>
            <a:r>
              <a:rPr dirty="0" sz="2600" spc="-10" b="1">
                <a:solidFill>
                  <a:srgbClr val="3E3E3E"/>
                </a:solidFill>
                <a:latin typeface="Palatino Linotype"/>
                <a:cs typeface="Palatino Linotype"/>
              </a:rPr>
              <a:t>(E,pivot,low,high);</a:t>
            </a:r>
            <a:endParaRPr sz="2600">
              <a:latin typeface="Palatino Linotype"/>
              <a:cs typeface="Palatino Linotype"/>
            </a:endParaRPr>
          </a:p>
          <a:p>
            <a:pPr marL="520700" indent="-507365">
              <a:lnSpc>
                <a:spcPts val="2810"/>
              </a:lnSpc>
              <a:buAutoNum type="arabicPeriod" startAt="4"/>
              <a:tabLst>
                <a:tab pos="520700" algn="l"/>
                <a:tab pos="521334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600" spc="-50" b="1">
                <a:solidFill>
                  <a:srgbClr val="3E3E3E"/>
                </a:solidFill>
                <a:latin typeface="Palatino Linotype"/>
                <a:cs typeface="Palatino Linotype"/>
              </a:rPr>
              <a:t>lowVac</a:t>
            </a:r>
            <a:r>
              <a:rPr dirty="0" sz="26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=</a:t>
            </a:r>
            <a:endParaRPr sz="2600">
              <a:latin typeface="Palatino Linotype"/>
              <a:cs typeface="Palatino Linotype"/>
            </a:endParaRPr>
          </a:p>
          <a:p>
            <a:pPr marL="927735">
              <a:lnSpc>
                <a:spcPts val="2810"/>
              </a:lnSpc>
            </a:pPr>
            <a:r>
              <a:rPr dirty="0" sz="2600" spc="-10" b="1">
                <a:solidFill>
                  <a:srgbClr val="FF0000"/>
                </a:solidFill>
                <a:latin typeface="Palatino Linotype"/>
                <a:cs typeface="Palatino Linotype"/>
              </a:rPr>
              <a:t>extendSmallRegion</a:t>
            </a:r>
            <a:r>
              <a:rPr dirty="0" sz="2600" spc="-10" b="1">
                <a:solidFill>
                  <a:srgbClr val="3E3E3E"/>
                </a:solidFill>
                <a:latin typeface="Palatino Linotype"/>
                <a:cs typeface="Palatino Linotype"/>
              </a:rPr>
              <a:t>(E,pivot,low+1,highVac);</a:t>
            </a:r>
            <a:endParaRPr sz="2600">
              <a:latin typeface="Palatino Linotype"/>
              <a:cs typeface="Palatino Linotype"/>
            </a:endParaRPr>
          </a:p>
          <a:p>
            <a:pPr marL="520700" indent="-507365">
              <a:lnSpc>
                <a:spcPct val="100000"/>
              </a:lnSpc>
              <a:buAutoNum type="arabicPeriod" startAt="5"/>
              <a:tabLst>
                <a:tab pos="520700" algn="l"/>
                <a:tab pos="521334" algn="l"/>
              </a:tabLst>
            </a:pPr>
            <a:r>
              <a:rPr dirty="0" sz="2600" spc="-30" b="1">
                <a:solidFill>
                  <a:srgbClr val="3E3E3E"/>
                </a:solidFill>
                <a:latin typeface="Palatino Linotype"/>
                <a:cs typeface="Palatino Linotype"/>
              </a:rPr>
              <a:t>low=lowVac;</a:t>
            </a:r>
            <a:r>
              <a:rPr dirty="0" sz="2600" spc="-3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-20" b="1">
                <a:solidFill>
                  <a:srgbClr val="3E3E3E"/>
                </a:solidFill>
                <a:latin typeface="Palatino Linotype"/>
                <a:cs typeface="Palatino Linotype"/>
              </a:rPr>
              <a:t>high=highVac-1;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969" y="5527293"/>
            <a:ext cx="542671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6	</a:t>
            </a:r>
            <a:r>
              <a:rPr dirty="0" sz="26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 </a:t>
            </a:r>
            <a:r>
              <a:rPr dirty="0" sz="2600" b="1">
                <a:solidFill>
                  <a:srgbClr val="3E3E3E"/>
                </a:solidFill>
                <a:latin typeface="Palatino Linotype"/>
                <a:cs typeface="Palatino Linotype"/>
              </a:rPr>
              <a:t>low; //</a:t>
            </a:r>
            <a:r>
              <a:rPr dirty="0" sz="2600" b="1" i="1">
                <a:solidFill>
                  <a:srgbClr val="3E3E3E"/>
                </a:solidFill>
                <a:latin typeface="Palatino Linotype"/>
                <a:cs typeface="Palatino Linotype"/>
              </a:rPr>
              <a:t>This </a:t>
            </a:r>
            <a:r>
              <a:rPr dirty="0" sz="2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is the</a:t>
            </a:r>
            <a:r>
              <a:rPr dirty="0" sz="2600" spc="-65" b="1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splitPoint</a:t>
            </a:r>
            <a:endParaRPr sz="26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97395" y="5670803"/>
            <a:ext cx="2346959" cy="7071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80631" y="6271463"/>
            <a:ext cx="2095498" cy="1628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551676" y="5624829"/>
            <a:ext cx="2286000" cy="646430"/>
          </a:xfrm>
          <a:prstGeom prst="rect">
            <a:avLst/>
          </a:prstGeom>
          <a:solidFill>
            <a:srgbClr val="FFFF99"/>
          </a:solidFill>
          <a:ln w="34747">
            <a:solidFill>
              <a:srgbClr val="FF99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 marR="426084">
              <a:lnSpc>
                <a:spcPct val="100000"/>
              </a:lnSpc>
              <a:spcBef>
                <a:spcPts val="235"/>
              </a:spcBef>
            </a:pPr>
            <a:r>
              <a:rPr dirty="0" sz="1800" spc="-25">
                <a:latin typeface="Palatino Linotype"/>
                <a:cs typeface="Palatino Linotype"/>
              </a:rPr>
              <a:t>highVac </a:t>
            </a:r>
            <a:r>
              <a:rPr dirty="0" sz="1800" spc="-5">
                <a:latin typeface="Palatino Linotype"/>
                <a:cs typeface="Palatino Linotype"/>
              </a:rPr>
              <a:t>has</a:t>
            </a:r>
            <a:r>
              <a:rPr dirty="0" sz="1800" spc="-4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been  filled</a:t>
            </a:r>
            <a:r>
              <a:rPr dirty="0" sz="1800" spc="-2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now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4042" y="5325325"/>
            <a:ext cx="842644" cy="281305"/>
          </a:xfrm>
          <a:custGeom>
            <a:avLst/>
            <a:gdLst/>
            <a:ahLst/>
            <a:cxnLst/>
            <a:rect l="l" t="t" r="r" b="b"/>
            <a:pathLst>
              <a:path w="842645" h="281304">
                <a:moveTo>
                  <a:pt x="842111" y="280708"/>
                </a:moveTo>
                <a:lnTo>
                  <a:pt x="0" y="0"/>
                </a:lnTo>
              </a:path>
            </a:pathLst>
          </a:custGeom>
          <a:ln w="19812">
            <a:solidFill>
              <a:srgbClr val="FFCC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51753" y="5281162"/>
            <a:ext cx="140970" cy="120650"/>
          </a:xfrm>
          <a:custGeom>
            <a:avLst/>
            <a:gdLst/>
            <a:ahLst/>
            <a:cxnLst/>
            <a:rect l="l" t="t" r="r" b="b"/>
            <a:pathLst>
              <a:path w="140970" h="120650">
                <a:moveTo>
                  <a:pt x="140563" y="0"/>
                </a:moveTo>
                <a:lnTo>
                  <a:pt x="0" y="20065"/>
                </a:lnTo>
                <a:lnTo>
                  <a:pt x="100393" y="120472"/>
                </a:lnTo>
                <a:lnTo>
                  <a:pt x="72288" y="44170"/>
                </a:lnTo>
                <a:lnTo>
                  <a:pt x="14056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572" y="384047"/>
            <a:ext cx="608533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29542" y="532767"/>
            <a:ext cx="52844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Extending</a:t>
            </a:r>
            <a:r>
              <a:rPr dirty="0" spc="-25"/>
              <a:t> </a:t>
            </a:r>
            <a:r>
              <a:rPr dirty="0" spc="-5"/>
              <a:t>Regions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59988"/>
            <a:ext cx="2678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Specification</a:t>
            </a:r>
            <a:r>
              <a:rPr dirty="0" sz="2400" spc="-7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2926843"/>
            <a:ext cx="7247890" cy="239204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415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Precondition:</a:t>
            </a:r>
            <a:endParaRPr sz="2400">
              <a:latin typeface="Palatino Linotype"/>
              <a:cs typeface="Palatino Linotype"/>
            </a:endParaRPr>
          </a:p>
          <a:p>
            <a:pPr lvl="1" marL="698500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15">
                <a:solidFill>
                  <a:srgbClr val="3E3E3E"/>
                </a:solidFill>
                <a:latin typeface="Palatino Linotype"/>
                <a:cs typeface="Palatino Linotype"/>
              </a:rPr>
              <a:t>lowVac&lt;high</a:t>
            </a:r>
            <a:endParaRPr sz="2000">
              <a:latin typeface="Palatino Linotype"/>
              <a:cs typeface="Palatino Linotype"/>
            </a:endParaRPr>
          </a:p>
          <a:p>
            <a:pPr marL="299085" indent="-286385">
              <a:lnSpc>
                <a:spcPct val="100000"/>
              </a:lnSpc>
              <a:spcBef>
                <a:spcPts val="259"/>
              </a:spcBef>
              <a:buFont typeface="Courier New"/>
              <a:buChar char="o"/>
              <a:tabLst>
                <a:tab pos="2997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Postcondition:</a:t>
            </a:r>
            <a:endParaRPr sz="2400">
              <a:latin typeface="Palatino Linotype"/>
              <a:cs typeface="Palatino Linotype"/>
            </a:endParaRPr>
          </a:p>
          <a:p>
            <a:pPr lvl="1" marL="698500" marR="5080" indent="-228600">
              <a:lnSpc>
                <a:spcPts val="2160"/>
              </a:lnSpc>
              <a:spcBef>
                <a:spcPts val="5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If there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elements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000" spc="-10" i="1">
                <a:solidFill>
                  <a:srgbClr val="3E3E3E"/>
                </a:solidFill>
                <a:latin typeface="Palatino Linotype"/>
                <a:cs typeface="Palatino Linotype"/>
              </a:rPr>
              <a:t>E[lowVac+1],...,E[high]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whose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key is  less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than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pivot,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then the rightmost of them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moved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to  </a:t>
            </a:r>
            <a:r>
              <a:rPr dirty="0" sz="2000" spc="-20" i="1">
                <a:solidFill>
                  <a:srgbClr val="3E3E3E"/>
                </a:solidFill>
                <a:latin typeface="Palatino Linotype"/>
                <a:cs typeface="Palatino Linotype"/>
              </a:rPr>
              <a:t>E[lowVac]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its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original index is</a:t>
            </a:r>
            <a:r>
              <a:rPr dirty="0" sz="2000" spc="-6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returned.</a:t>
            </a:r>
            <a:endParaRPr sz="2000">
              <a:latin typeface="Palatino Linotype"/>
              <a:cs typeface="Palatino Linotype"/>
            </a:endParaRPr>
          </a:p>
          <a:p>
            <a:pPr lvl="1" marL="698500" indent="-228600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If there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no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such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element, </a:t>
            </a:r>
            <a:r>
              <a:rPr dirty="0" sz="2000" spc="-35" i="1">
                <a:solidFill>
                  <a:srgbClr val="3E3E3E"/>
                </a:solidFill>
                <a:latin typeface="Palatino Linotype"/>
                <a:cs typeface="Palatino Linotype"/>
              </a:rPr>
              <a:t>lowVac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000" spc="-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returned.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25068" y="2410967"/>
            <a:ext cx="6934199" cy="490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83920" y="2392679"/>
            <a:ext cx="7019543" cy="5654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72311" y="2438400"/>
            <a:ext cx="6839711" cy="3962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72311" y="2438400"/>
            <a:ext cx="6840220" cy="396240"/>
          </a:xfrm>
          <a:prstGeom prst="rect">
            <a:avLst/>
          </a:prstGeom>
          <a:ln w="9144">
            <a:solidFill>
              <a:srgbClr val="61881B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dirty="0" sz="1800" spc="-5" b="1">
                <a:solidFill>
                  <a:srgbClr val="FF0000"/>
                </a:solidFill>
                <a:latin typeface="Palatino Linotype"/>
                <a:cs typeface="Palatino Linotype"/>
              </a:rPr>
              <a:t>extendLargeRegion</a:t>
            </a:r>
            <a:r>
              <a:rPr dirty="0" sz="1800" spc="-5">
                <a:solidFill>
                  <a:srgbClr val="0099CC"/>
                </a:solidFill>
                <a:latin typeface="Palatino Linotype"/>
                <a:cs typeface="Palatino Linotype"/>
              </a:rPr>
              <a:t>(Element[ </a:t>
            </a:r>
            <a:r>
              <a:rPr dirty="0" sz="1800">
                <a:solidFill>
                  <a:srgbClr val="0099CC"/>
                </a:solidFill>
                <a:latin typeface="Palatino Linotype"/>
                <a:cs typeface="Palatino Linotype"/>
              </a:rPr>
              <a:t>] E, Key </a:t>
            </a:r>
            <a:r>
              <a:rPr dirty="0" sz="1800" spc="-10">
                <a:solidFill>
                  <a:srgbClr val="0099CC"/>
                </a:solidFill>
                <a:latin typeface="Palatino Linotype"/>
                <a:cs typeface="Palatino Linotype"/>
              </a:rPr>
              <a:t>pivot, </a:t>
            </a:r>
            <a:r>
              <a:rPr dirty="0" sz="1800" b="1">
                <a:solidFill>
                  <a:srgbClr val="0099CC"/>
                </a:solidFill>
                <a:latin typeface="Palatino Linotype"/>
                <a:cs typeface="Palatino Linotype"/>
              </a:rPr>
              <a:t>int </a:t>
            </a:r>
            <a:r>
              <a:rPr dirty="0" sz="1800" spc="-25">
                <a:solidFill>
                  <a:srgbClr val="0099CC"/>
                </a:solidFill>
                <a:latin typeface="Palatino Linotype"/>
                <a:cs typeface="Palatino Linotype"/>
              </a:rPr>
              <a:t>lowVac, </a:t>
            </a:r>
            <a:r>
              <a:rPr dirty="0" sz="1800" b="1">
                <a:solidFill>
                  <a:srgbClr val="0099CC"/>
                </a:solidFill>
                <a:latin typeface="Palatino Linotype"/>
                <a:cs typeface="Palatino Linotype"/>
              </a:rPr>
              <a:t>int</a:t>
            </a:r>
            <a:r>
              <a:rPr dirty="0" sz="1800" spc="60" b="1">
                <a:solidFill>
                  <a:srgbClr val="0099CC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>
                <a:solidFill>
                  <a:srgbClr val="0099CC"/>
                </a:solidFill>
                <a:latin typeface="Palatino Linotype"/>
                <a:cs typeface="Palatino Linotype"/>
              </a:rPr>
              <a:t>high)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8212" y="384047"/>
            <a:ext cx="4226052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9182" y="532767"/>
            <a:ext cx="3425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</a:t>
            </a:r>
            <a:r>
              <a:rPr dirty="0" spc="-65"/>
              <a:t> </a:t>
            </a:r>
            <a:r>
              <a:rPr dirty="0" spc="-5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1447800" y="205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47800" y="2057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71600" y="2057400"/>
            <a:ext cx="6400800" cy="346075"/>
          </a:xfrm>
          <a:custGeom>
            <a:avLst/>
            <a:gdLst/>
            <a:ahLst/>
            <a:cxnLst/>
            <a:rect l="l" t="t" r="r" b="b"/>
            <a:pathLst>
              <a:path w="6400800" h="346075">
                <a:moveTo>
                  <a:pt x="0" y="0"/>
                </a:moveTo>
                <a:lnTo>
                  <a:pt x="6400800" y="0"/>
                </a:lnTo>
                <a:lnTo>
                  <a:pt x="6400800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198" y="1953100"/>
            <a:ext cx="648970" cy="266065"/>
          </a:xfrm>
          <a:custGeom>
            <a:avLst/>
            <a:gdLst/>
            <a:ahLst/>
            <a:cxnLst/>
            <a:rect l="l" t="t" r="r" b="b"/>
            <a:pathLst>
              <a:path w="648969" h="266064">
                <a:moveTo>
                  <a:pt x="648601" y="180716"/>
                </a:moveTo>
                <a:lnTo>
                  <a:pt x="619431" y="133752"/>
                </a:lnTo>
                <a:lnTo>
                  <a:pt x="586689" y="90355"/>
                </a:lnTo>
                <a:lnTo>
                  <a:pt x="546803" y="54093"/>
                </a:lnTo>
                <a:lnTo>
                  <a:pt x="496201" y="28532"/>
                </a:lnTo>
                <a:lnTo>
                  <a:pt x="453339" y="16203"/>
                </a:lnTo>
                <a:lnTo>
                  <a:pt x="403068" y="5988"/>
                </a:lnTo>
                <a:lnTo>
                  <a:pt x="348564" y="0"/>
                </a:lnTo>
                <a:lnTo>
                  <a:pt x="293001" y="352"/>
                </a:lnTo>
                <a:lnTo>
                  <a:pt x="239555" y="9158"/>
                </a:lnTo>
                <a:lnTo>
                  <a:pt x="191401" y="28532"/>
                </a:lnTo>
                <a:lnTo>
                  <a:pt x="155845" y="53503"/>
                </a:lnTo>
                <a:lnTo>
                  <a:pt x="122144" y="85888"/>
                </a:lnTo>
                <a:lnTo>
                  <a:pt x="90004" y="124507"/>
                </a:lnTo>
                <a:lnTo>
                  <a:pt x="59130" y="168182"/>
                </a:lnTo>
                <a:lnTo>
                  <a:pt x="29227" y="215733"/>
                </a:lnTo>
                <a:lnTo>
                  <a:pt x="0" y="265984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340" y="2303779"/>
            <a:ext cx="1508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Palatino Linotype"/>
                <a:cs typeface="Palatino Linotype"/>
              </a:rPr>
              <a:t>45 as </a:t>
            </a:r>
            <a:r>
              <a:rPr dirty="0" sz="1800" spc="-10">
                <a:latin typeface="Palatino Linotype"/>
                <a:cs typeface="Palatino Linotype"/>
              </a:rPr>
              <a:t>pivot</a:t>
            </a:r>
            <a:r>
              <a:rPr dirty="0" sz="1800" spc="-60">
                <a:latin typeface="Palatino Linotype"/>
                <a:cs typeface="Palatino Linotype"/>
              </a:rPr>
              <a:t> </a:t>
            </a:r>
            <a:r>
              <a:rPr dirty="0" baseline="-34722" sz="2400" spc="-7">
                <a:latin typeface="Palatino Linotype"/>
                <a:cs typeface="Palatino Linotype"/>
              </a:rPr>
              <a:t>low</a:t>
            </a:r>
            <a:endParaRPr baseline="-34722" sz="2400">
              <a:latin typeface="Palatino Linotype"/>
              <a:cs typeface="Palatino Linotype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71600" y="2057400"/>
          <a:ext cx="7315200" cy="2808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/>
                <a:gridCol w="648335"/>
                <a:gridCol w="919480"/>
                <a:gridCol w="629919"/>
                <a:gridCol w="731519"/>
                <a:gridCol w="732789"/>
                <a:gridCol w="731520"/>
                <a:gridCol w="664845"/>
                <a:gridCol w="1676400"/>
              </a:tblGrid>
              <a:tr h="3459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</a:tr>
              <a:tr h="339851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1855"/>
                        </a:lnSpc>
                      </a:pPr>
                      <a:r>
                        <a:rPr dirty="0" sz="1600" spc="-5">
                          <a:latin typeface="Palatino Linotype"/>
                          <a:cs typeface="Palatino Linotype"/>
                        </a:rPr>
                        <a:t>high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</a:tr>
              <a:tr h="3459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6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600" spc="-25">
                          <a:latin typeface="Palatino Linotype"/>
                          <a:cs typeface="Palatino Linotype"/>
                        </a:rPr>
                        <a:t>highVac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67945"/>
                </a:tc>
              </a:tr>
              <a:tr h="3459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</a:tr>
              <a:tr h="2636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739"/>
                        </a:lnSpc>
                      </a:pPr>
                      <a:r>
                        <a:rPr dirty="0" sz="1500" spc="-25">
                          <a:latin typeface="Palatino Linotype"/>
                          <a:cs typeface="Palatino Linotype"/>
                        </a:rPr>
                        <a:t>lowVac</a:t>
                      </a:r>
                      <a:endParaRPr sz="15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459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1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10">
                          <a:latin typeface="Courier New"/>
                          <a:cs typeface="Courier New"/>
                        </a:rPr>
                        <a:t>8</a:t>
                      </a:r>
                      <a:r>
                        <a:rPr dirty="0" sz="1600">
                          <a:latin typeface="Courier New"/>
                          <a:cs typeface="Courier New"/>
                        </a:rPr>
                        <a:t>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</a:tr>
              <a:tr h="252672">
                <a:tc gridSpan="9">
                  <a:txBody>
                    <a:bodyPr/>
                    <a:lstStyle/>
                    <a:p>
                      <a:pPr marL="1462405">
                        <a:lnSpc>
                          <a:spcPts val="1855"/>
                        </a:lnSpc>
                        <a:tabLst>
                          <a:tab pos="5120005" algn="l"/>
                        </a:tabLst>
                      </a:pPr>
                      <a:r>
                        <a:rPr dirty="0" sz="1600" spc="-5">
                          <a:latin typeface="Palatino Linotype"/>
                          <a:cs typeface="Palatino Linotype"/>
                        </a:rPr>
                        <a:t>low	</a:t>
                      </a:r>
                      <a:r>
                        <a:rPr dirty="0" baseline="3703" sz="2250">
                          <a:latin typeface="Palatino Linotype"/>
                          <a:cs typeface="Palatino Linotype"/>
                        </a:rPr>
                        <a:t>high</a:t>
                      </a:r>
                      <a:r>
                        <a:rPr dirty="0" baseline="3703" sz="2250" spc="-15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dirty="0" baseline="3703" sz="2250" spc="-22">
                          <a:latin typeface="Palatino Linotype"/>
                          <a:cs typeface="Palatino Linotype"/>
                        </a:rPr>
                        <a:t>=highVac-1</a:t>
                      </a:r>
                      <a:endParaRPr baseline="3703" sz="225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61996" y="2144147"/>
            <a:ext cx="117208" cy="1418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1600" y="2743200"/>
            <a:ext cx="6400800" cy="346075"/>
          </a:xfrm>
          <a:custGeom>
            <a:avLst/>
            <a:gdLst/>
            <a:ahLst/>
            <a:cxnLst/>
            <a:rect l="l" t="t" r="r" b="b"/>
            <a:pathLst>
              <a:path w="6400800" h="346075">
                <a:moveTo>
                  <a:pt x="0" y="0"/>
                </a:moveTo>
                <a:lnTo>
                  <a:pt x="6400800" y="0"/>
                </a:lnTo>
                <a:lnTo>
                  <a:pt x="6400800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15200" y="2743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15200" y="2743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815807" y="2362200"/>
            <a:ext cx="5423535" cy="527685"/>
          </a:xfrm>
          <a:custGeom>
            <a:avLst/>
            <a:gdLst/>
            <a:ahLst/>
            <a:cxnLst/>
            <a:rect l="l" t="t" r="r" b="b"/>
            <a:pathLst>
              <a:path w="5423534" h="527685">
                <a:moveTo>
                  <a:pt x="5423192" y="0"/>
                </a:moveTo>
                <a:lnTo>
                  <a:pt x="0" y="527253"/>
                </a:lnTo>
              </a:path>
            </a:pathLst>
          </a:custGeom>
          <a:ln w="12699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752605" y="2850301"/>
            <a:ext cx="80010" cy="76200"/>
          </a:xfrm>
          <a:custGeom>
            <a:avLst/>
            <a:gdLst/>
            <a:ahLst/>
            <a:cxnLst/>
            <a:rect l="l" t="t" r="r" b="b"/>
            <a:pathLst>
              <a:path w="80010" h="76200">
                <a:moveTo>
                  <a:pt x="72148" y="0"/>
                </a:moveTo>
                <a:lnTo>
                  <a:pt x="0" y="45300"/>
                </a:lnTo>
                <a:lnTo>
                  <a:pt x="79527" y="75844"/>
                </a:lnTo>
                <a:lnTo>
                  <a:pt x="7214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1600" y="3505200"/>
            <a:ext cx="6400800" cy="346075"/>
          </a:xfrm>
          <a:custGeom>
            <a:avLst/>
            <a:gdLst/>
            <a:ahLst/>
            <a:cxnLst/>
            <a:rect l="l" t="t" r="r" b="b"/>
            <a:pathLst>
              <a:path w="6400800" h="346075">
                <a:moveTo>
                  <a:pt x="0" y="0"/>
                </a:moveTo>
                <a:lnTo>
                  <a:pt x="6400800" y="0"/>
                </a:lnTo>
                <a:lnTo>
                  <a:pt x="6400800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24200" y="2971800"/>
            <a:ext cx="4128770" cy="675640"/>
          </a:xfrm>
          <a:custGeom>
            <a:avLst/>
            <a:gdLst/>
            <a:ahLst/>
            <a:cxnLst/>
            <a:rect l="l" t="t" r="r" b="b"/>
            <a:pathLst>
              <a:path w="4128770" h="675639">
                <a:moveTo>
                  <a:pt x="0" y="0"/>
                </a:moveTo>
                <a:lnTo>
                  <a:pt x="4128338" y="675551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233849" y="3607691"/>
            <a:ext cx="81915" cy="75565"/>
          </a:xfrm>
          <a:custGeom>
            <a:avLst/>
            <a:gdLst/>
            <a:ahLst/>
            <a:cxnLst/>
            <a:rect l="l" t="t" r="r" b="b"/>
            <a:pathLst>
              <a:path w="81915" h="75564">
                <a:moveTo>
                  <a:pt x="12306" y="0"/>
                </a:moveTo>
                <a:lnTo>
                  <a:pt x="0" y="75196"/>
                </a:lnTo>
                <a:lnTo>
                  <a:pt x="81356" y="49911"/>
                </a:lnTo>
                <a:lnTo>
                  <a:pt x="1230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95600" y="3505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895600" y="3505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1000" y="4114800"/>
            <a:ext cx="8305800" cy="0"/>
          </a:xfrm>
          <a:custGeom>
            <a:avLst/>
            <a:gdLst/>
            <a:ahLst/>
            <a:cxnLst/>
            <a:rect l="l" t="t" r="r" b="b"/>
            <a:pathLst>
              <a:path w="8305800" h="0">
                <a:moveTo>
                  <a:pt x="0" y="0"/>
                </a:moveTo>
                <a:lnTo>
                  <a:pt x="8305800" y="0"/>
                </a:lnTo>
              </a:path>
            </a:pathLst>
          </a:custGeom>
          <a:ln w="9144">
            <a:solidFill>
              <a:srgbClr val="000000"/>
            </a:solidFill>
            <a:prstDash val="sysDashDot"/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71600" y="4267200"/>
            <a:ext cx="6400800" cy="346075"/>
          </a:xfrm>
          <a:custGeom>
            <a:avLst/>
            <a:gdLst/>
            <a:ahLst/>
            <a:cxnLst/>
            <a:rect l="l" t="t" r="r" b="b"/>
            <a:pathLst>
              <a:path w="6400800" h="346075">
                <a:moveTo>
                  <a:pt x="0" y="0"/>
                </a:moveTo>
                <a:lnTo>
                  <a:pt x="6400800" y="0"/>
                </a:lnTo>
                <a:lnTo>
                  <a:pt x="6400800" y="345948"/>
                </a:lnTo>
                <a:lnTo>
                  <a:pt x="0" y="345948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895600" y="426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895600" y="42672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10400" y="4191000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339966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186188" y="4495800"/>
            <a:ext cx="2681605" cy="596265"/>
          </a:xfrm>
          <a:custGeom>
            <a:avLst/>
            <a:gdLst/>
            <a:ahLst/>
            <a:cxnLst/>
            <a:rect l="l" t="t" r="r" b="b"/>
            <a:pathLst>
              <a:path w="2681604" h="596264">
                <a:moveTo>
                  <a:pt x="2681211" y="0"/>
                </a:moveTo>
                <a:lnTo>
                  <a:pt x="0" y="595820"/>
                </a:lnTo>
              </a:path>
            </a:pathLst>
          </a:custGeom>
          <a:ln w="12699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124201" y="5051673"/>
            <a:ext cx="83185" cy="74930"/>
          </a:xfrm>
          <a:custGeom>
            <a:avLst/>
            <a:gdLst/>
            <a:ahLst/>
            <a:cxnLst/>
            <a:rect l="l" t="t" r="r" b="b"/>
            <a:pathLst>
              <a:path w="83185" h="74929">
                <a:moveTo>
                  <a:pt x="66116" y="0"/>
                </a:moveTo>
                <a:lnTo>
                  <a:pt x="0" y="53721"/>
                </a:lnTo>
                <a:lnTo>
                  <a:pt x="82651" y="74383"/>
                </a:lnTo>
                <a:lnTo>
                  <a:pt x="66116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912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791200" y="4953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71600" y="5715000"/>
            <a:ext cx="6400800" cy="346075"/>
          </a:xfrm>
          <a:custGeom>
            <a:avLst/>
            <a:gdLst/>
            <a:ahLst/>
            <a:cxnLst/>
            <a:rect l="l" t="t" r="r" b="b"/>
            <a:pathLst>
              <a:path w="6400800" h="346075">
                <a:moveTo>
                  <a:pt x="0" y="0"/>
                </a:moveTo>
                <a:lnTo>
                  <a:pt x="6400800" y="0"/>
                </a:lnTo>
                <a:lnTo>
                  <a:pt x="6400800" y="345947"/>
                </a:lnTo>
                <a:lnTo>
                  <a:pt x="0" y="34594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886200" y="5105400"/>
            <a:ext cx="1846580" cy="738505"/>
          </a:xfrm>
          <a:custGeom>
            <a:avLst/>
            <a:gdLst/>
            <a:ahLst/>
            <a:cxnLst/>
            <a:rect l="l" t="t" r="r" b="b"/>
            <a:pathLst>
              <a:path w="1846579" h="738504">
                <a:moveTo>
                  <a:pt x="0" y="0"/>
                </a:moveTo>
                <a:lnTo>
                  <a:pt x="1846046" y="738416"/>
                </a:lnTo>
              </a:path>
            </a:pathLst>
          </a:custGeom>
          <a:ln w="12700">
            <a:solidFill>
              <a:srgbClr val="FF66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706294" y="5803722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89" h="71120">
                <a:moveTo>
                  <a:pt x="28308" y="0"/>
                </a:moveTo>
                <a:lnTo>
                  <a:pt x="0" y="70751"/>
                </a:lnTo>
                <a:lnTo>
                  <a:pt x="84899" y="63677"/>
                </a:lnTo>
                <a:lnTo>
                  <a:pt x="28308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76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0"/>
                </a:moveTo>
                <a:lnTo>
                  <a:pt x="104231" y="7769"/>
                </a:lnTo>
                <a:lnTo>
                  <a:pt x="62396" y="29405"/>
                </a:lnTo>
                <a:lnTo>
                  <a:pt x="29405" y="62396"/>
                </a:lnTo>
                <a:lnTo>
                  <a:pt x="7769" y="104231"/>
                </a:lnTo>
                <a:lnTo>
                  <a:pt x="0" y="152400"/>
                </a:lnTo>
                <a:lnTo>
                  <a:pt x="7769" y="200568"/>
                </a:lnTo>
                <a:lnTo>
                  <a:pt x="29405" y="242403"/>
                </a:lnTo>
                <a:lnTo>
                  <a:pt x="62396" y="275394"/>
                </a:lnTo>
                <a:lnTo>
                  <a:pt x="104231" y="297030"/>
                </a:lnTo>
                <a:lnTo>
                  <a:pt x="152400" y="304800"/>
                </a:lnTo>
                <a:lnTo>
                  <a:pt x="200568" y="297030"/>
                </a:lnTo>
                <a:lnTo>
                  <a:pt x="242403" y="275394"/>
                </a:lnTo>
                <a:lnTo>
                  <a:pt x="275394" y="242403"/>
                </a:lnTo>
                <a:lnTo>
                  <a:pt x="297030" y="200568"/>
                </a:lnTo>
                <a:lnTo>
                  <a:pt x="304800" y="152400"/>
                </a:lnTo>
                <a:lnTo>
                  <a:pt x="297030" y="104231"/>
                </a:lnTo>
                <a:lnTo>
                  <a:pt x="275394" y="62396"/>
                </a:lnTo>
                <a:lnTo>
                  <a:pt x="242403" y="29405"/>
                </a:lnTo>
                <a:lnTo>
                  <a:pt x="200568" y="7769"/>
                </a:lnTo>
                <a:lnTo>
                  <a:pt x="1524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657600" y="5715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152400"/>
                </a:moveTo>
                <a:lnTo>
                  <a:pt x="7769" y="104231"/>
                </a:lnTo>
                <a:lnTo>
                  <a:pt x="29405" y="62396"/>
                </a:lnTo>
                <a:lnTo>
                  <a:pt x="62396" y="29405"/>
                </a:lnTo>
                <a:lnTo>
                  <a:pt x="104231" y="7769"/>
                </a:lnTo>
                <a:lnTo>
                  <a:pt x="152400" y="0"/>
                </a:lnTo>
                <a:lnTo>
                  <a:pt x="200568" y="7769"/>
                </a:lnTo>
                <a:lnTo>
                  <a:pt x="242403" y="29405"/>
                </a:lnTo>
                <a:lnTo>
                  <a:pt x="275394" y="62396"/>
                </a:lnTo>
                <a:lnTo>
                  <a:pt x="297030" y="104231"/>
                </a:lnTo>
                <a:lnTo>
                  <a:pt x="304800" y="152400"/>
                </a:lnTo>
                <a:lnTo>
                  <a:pt x="297030" y="200568"/>
                </a:lnTo>
                <a:lnTo>
                  <a:pt x="275394" y="242403"/>
                </a:lnTo>
                <a:lnTo>
                  <a:pt x="242403" y="275394"/>
                </a:lnTo>
                <a:lnTo>
                  <a:pt x="200568" y="297030"/>
                </a:lnTo>
                <a:lnTo>
                  <a:pt x="152400" y="304800"/>
                </a:lnTo>
                <a:lnTo>
                  <a:pt x="104231" y="297030"/>
                </a:lnTo>
                <a:lnTo>
                  <a:pt x="62396" y="275394"/>
                </a:lnTo>
                <a:lnTo>
                  <a:pt x="29405" y="242403"/>
                </a:lnTo>
                <a:lnTo>
                  <a:pt x="7769" y="200568"/>
                </a:lnTo>
                <a:lnTo>
                  <a:pt x="0" y="1524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1367027" y="4953000"/>
          <a:ext cx="6410325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485"/>
                <a:gridCol w="732790"/>
                <a:gridCol w="821055"/>
                <a:gridCol w="642619"/>
                <a:gridCol w="730885"/>
                <a:gridCol w="757554"/>
                <a:gridCol w="846455"/>
                <a:gridCol w="592454"/>
                <a:gridCol w="693420"/>
              </a:tblGrid>
              <a:tr h="3459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L w="9525">
                      <a:solidFill>
                        <a:srgbClr val="FF9900"/>
                      </a:solidFill>
                      <a:prstDash val="solid"/>
                    </a:lnL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74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>
                    <a:lnR w="9525">
                      <a:solidFill>
                        <a:srgbClr val="FF9900"/>
                      </a:solidFill>
                      <a:prstDash val="solid"/>
                    </a:lnR>
                    <a:lnT w="9525">
                      <a:solidFill>
                        <a:srgbClr val="FF9900"/>
                      </a:solidFill>
                      <a:prstDash val="solid"/>
                    </a:lnT>
                    <a:lnB w="9525">
                      <a:solidFill>
                        <a:srgbClr val="FF9900"/>
                      </a:solidFill>
                      <a:prstDash val="solid"/>
                    </a:lnB>
                  </a:tcPr>
                </a:tc>
              </a:tr>
              <a:tr h="4160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80010">
                        <a:lnSpc>
                          <a:spcPts val="1855"/>
                        </a:lnSpc>
                      </a:pPr>
                      <a:r>
                        <a:rPr dirty="0" sz="1600" spc="-25">
                          <a:latin typeface="Palatino Linotype"/>
                          <a:cs typeface="Palatino Linotype"/>
                        </a:rPr>
                        <a:t>highVac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9900"/>
                      </a:solidFill>
                      <a:prstDash val="solid"/>
                    </a:lnT>
                  </a:tcPr>
                </a:tc>
              </a:tr>
              <a:tr h="28641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20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33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75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R="1841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96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ctr" marR="15684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 spc="-5">
                          <a:latin typeface="Courier New"/>
                          <a:cs typeface="Courier New"/>
                        </a:rPr>
                        <a:t>51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84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  <a:tc>
                  <a:txBody>
                    <a:bodyPr/>
                    <a:lstStyle/>
                    <a:p>
                      <a:pPr algn="r" marR="19748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62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22225"/>
                </a:tc>
              </a:tr>
              <a:tr h="399381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latin typeface="Palatino Linotype"/>
                          <a:cs typeface="Palatino Linotype"/>
                        </a:rPr>
                        <a:t>lowVac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14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sz="1600" spc="-25">
                          <a:latin typeface="Palatino Linotype"/>
                          <a:cs typeface="Palatino Linotype"/>
                        </a:rPr>
                        <a:t>highVac</a:t>
                      </a:r>
                      <a:endParaRPr sz="1600">
                        <a:latin typeface="Palatino Linotype"/>
                        <a:cs typeface="Palatino Linotype"/>
                      </a:endParaRPr>
                    </a:p>
                  </a:txBody>
                  <a:tcPr marL="0" marR="0" marB="0" marT="5143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36" name="object 36"/>
          <p:cNvSpPr/>
          <p:nvPr/>
        </p:nvSpPr>
        <p:spPr>
          <a:xfrm>
            <a:off x="3505200" y="5486400"/>
            <a:ext cx="2133600" cy="914400"/>
          </a:xfrm>
          <a:custGeom>
            <a:avLst/>
            <a:gdLst/>
            <a:ahLst/>
            <a:cxnLst/>
            <a:rect l="l" t="t" r="r" b="b"/>
            <a:pathLst>
              <a:path w="2133600" h="914400">
                <a:moveTo>
                  <a:pt x="0" y="0"/>
                </a:moveTo>
                <a:lnTo>
                  <a:pt x="2133600" y="0"/>
                </a:lnTo>
                <a:lnTo>
                  <a:pt x="21336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FF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688340" y="6269228"/>
            <a:ext cx="272034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5">
                <a:latin typeface="Palatino Linotype"/>
                <a:cs typeface="Palatino Linotype"/>
              </a:rPr>
              <a:t>To </a:t>
            </a:r>
            <a:r>
              <a:rPr dirty="0" sz="1500" spc="-5">
                <a:latin typeface="Palatino Linotype"/>
                <a:cs typeface="Palatino Linotype"/>
              </a:rPr>
              <a:t>be processed in </a:t>
            </a:r>
            <a:r>
              <a:rPr dirty="0" sz="1500">
                <a:latin typeface="Palatino Linotype"/>
                <a:cs typeface="Palatino Linotype"/>
              </a:rPr>
              <a:t>the next</a:t>
            </a:r>
            <a:r>
              <a:rPr dirty="0" sz="1500" spc="-25">
                <a:latin typeface="Palatino Linotype"/>
                <a:cs typeface="Palatino Linotype"/>
              </a:rPr>
              <a:t> </a:t>
            </a:r>
            <a:r>
              <a:rPr dirty="0" sz="1500" spc="-5">
                <a:latin typeface="Palatino Linotype"/>
                <a:cs typeface="Palatino Linotype"/>
              </a:rPr>
              <a:t>loop</a:t>
            </a:r>
            <a:endParaRPr sz="15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352800" y="6340005"/>
            <a:ext cx="243204" cy="60960"/>
          </a:xfrm>
          <a:custGeom>
            <a:avLst/>
            <a:gdLst/>
            <a:ahLst/>
            <a:cxnLst/>
            <a:rect l="l" t="t" r="r" b="b"/>
            <a:pathLst>
              <a:path w="243204" h="60960">
                <a:moveTo>
                  <a:pt x="0" y="60794"/>
                </a:moveTo>
                <a:lnTo>
                  <a:pt x="24319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74440" y="6306120"/>
            <a:ext cx="83185" cy="74295"/>
          </a:xfrm>
          <a:custGeom>
            <a:avLst/>
            <a:gdLst/>
            <a:ahLst/>
            <a:cxnLst/>
            <a:rect l="l" t="t" r="r" b="b"/>
            <a:pathLst>
              <a:path w="83185" h="74295">
                <a:moveTo>
                  <a:pt x="0" y="0"/>
                </a:moveTo>
                <a:lnTo>
                  <a:pt x="18478" y="73926"/>
                </a:lnTo>
                <a:lnTo>
                  <a:pt x="83159" y="184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1" y="384047"/>
            <a:ext cx="6906767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8062" y="532767"/>
            <a:ext cx="61055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8260" algn="l"/>
              </a:tabLst>
            </a:pPr>
            <a:r>
              <a:rPr dirty="0" spc="-360"/>
              <a:t>W</a:t>
            </a:r>
            <a:r>
              <a:rPr dirty="0" spc="-10"/>
              <a:t>o</a:t>
            </a:r>
            <a:r>
              <a:rPr dirty="0"/>
              <a:t>r</a:t>
            </a:r>
            <a:r>
              <a:rPr dirty="0" spc="5"/>
              <a:t>s</a:t>
            </a:r>
            <a:r>
              <a:rPr dirty="0"/>
              <a:t>t</a:t>
            </a:r>
            <a:r>
              <a:rPr dirty="0" spc="-5"/>
              <a:t> Ca</a:t>
            </a:r>
            <a:r>
              <a:rPr dirty="0"/>
              <a:t>se:</a:t>
            </a:r>
            <a:r>
              <a:rPr dirty="0" spc="-25"/>
              <a:t> </a:t>
            </a:r>
            <a:r>
              <a:rPr dirty="0"/>
              <a:t>a	</a:t>
            </a:r>
            <a:r>
              <a:rPr dirty="0" spc="-5"/>
              <a:t>Pa</a:t>
            </a:r>
            <a:r>
              <a:rPr dirty="0"/>
              <a:t>ra</a:t>
            </a:r>
            <a:r>
              <a:rPr dirty="0" spc="-5"/>
              <a:t>d</a:t>
            </a:r>
            <a:r>
              <a:rPr dirty="0" spc="-10"/>
              <a:t>o</a:t>
            </a:r>
            <a:r>
              <a:rPr dirty="0"/>
              <a:t>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0" marR="79121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pc="-5"/>
              <a:t>For </a:t>
            </a:r>
            <a:r>
              <a:rPr dirty="0"/>
              <a:t>a </a:t>
            </a:r>
            <a:r>
              <a:rPr dirty="0" spc="-5"/>
              <a:t>range of </a:t>
            </a:r>
            <a:r>
              <a:rPr dirty="0" i="1">
                <a:latin typeface="Palatino Linotype"/>
                <a:cs typeface="Palatino Linotype"/>
              </a:rPr>
              <a:t>k </a:t>
            </a:r>
            <a:r>
              <a:rPr dirty="0" spc="-5"/>
              <a:t>positions, </a:t>
            </a:r>
            <a:r>
              <a:rPr dirty="0" spc="-5" i="1">
                <a:latin typeface="Palatino Linotype"/>
                <a:cs typeface="Palatino Linotype"/>
              </a:rPr>
              <a:t>k</a:t>
            </a:r>
            <a:r>
              <a:rPr dirty="0" spc="-5"/>
              <a:t>-1 </a:t>
            </a:r>
            <a:r>
              <a:rPr dirty="0"/>
              <a:t>keys </a:t>
            </a:r>
            <a:r>
              <a:rPr dirty="0" spc="-5"/>
              <a:t>are  compared with the pivot(one is</a:t>
            </a:r>
            <a:r>
              <a:rPr dirty="0" spc="40"/>
              <a:t> </a:t>
            </a:r>
            <a:r>
              <a:rPr dirty="0" spc="-5"/>
              <a:t>vacant).</a:t>
            </a:r>
          </a:p>
          <a:p>
            <a:pPr lvl="1" marL="756285" marR="25971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the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pivot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 the smallest, than the “large” segment  has all the remaining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k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elements, and the “small”  segment is</a:t>
            </a:r>
            <a:r>
              <a:rPr dirty="0" sz="2400" spc="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0">
                <a:solidFill>
                  <a:srgbClr val="3E3E3E"/>
                </a:solidFill>
                <a:latin typeface="Palatino Linotype"/>
                <a:cs typeface="Palatino Linotype"/>
              </a:rPr>
              <a:t>empty.</a:t>
            </a:r>
            <a:endParaRPr sz="24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58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If the elements in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array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sorted has already in  ascending order(the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Goal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), then the number of  comparison that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Partition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has to do</a:t>
            </a:r>
            <a:r>
              <a:rPr dirty="0" sz="2400" spc="8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80717" y="5638799"/>
            <a:ext cx="1091565" cy="0"/>
          </a:xfrm>
          <a:custGeom>
            <a:avLst/>
            <a:gdLst/>
            <a:ahLst/>
            <a:cxnLst/>
            <a:rect l="l" t="t" r="r" b="b"/>
            <a:pathLst>
              <a:path w="1091564" h="0">
                <a:moveTo>
                  <a:pt x="0" y="0"/>
                </a:moveTo>
                <a:lnTo>
                  <a:pt x="1091036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29781" y="5637377"/>
            <a:ext cx="203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9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6113570" y="5351779"/>
            <a:ext cx="1498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50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8612" y="5132703"/>
            <a:ext cx="149860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150" i="1">
                <a:latin typeface="Times New Roman"/>
                <a:cs typeface="Times New Roman"/>
              </a:rPr>
              <a:t>n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1164" y="5397498"/>
            <a:ext cx="1205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3150" algn="l"/>
              </a:tabLst>
            </a:pPr>
            <a:r>
              <a:rPr dirty="0" sz="2400" spc="280">
                <a:latin typeface="Symbol"/>
                <a:cs typeface="Symbol"/>
              </a:rPr>
              <a:t></a:t>
            </a:r>
            <a:r>
              <a:rPr dirty="0" sz="2400" spc="-225">
                <a:latin typeface="Times New Roman"/>
                <a:cs typeface="Times New Roman"/>
              </a:rPr>
              <a:t> </a:t>
            </a:r>
            <a:r>
              <a:rPr dirty="0" sz="2400" spc="315">
                <a:latin typeface="Symbol"/>
                <a:cs typeface="Symbol"/>
              </a:rPr>
              <a:t></a:t>
            </a:r>
            <a:r>
              <a:rPr dirty="0" sz="2400" spc="200">
                <a:latin typeface="Times New Roman"/>
                <a:cs typeface="Times New Roman"/>
              </a:rPr>
              <a:t>(</a:t>
            </a:r>
            <a:r>
              <a:rPr dirty="0" sz="2400" spc="195" i="1">
                <a:latin typeface="Times New Roman"/>
                <a:cs typeface="Times New Roman"/>
              </a:rPr>
              <a:t>n</a:t>
            </a:r>
            <a:r>
              <a:rPr dirty="0" sz="2400" i="1">
                <a:latin typeface="Times New Roman"/>
                <a:cs typeface="Times New Roman"/>
              </a:rPr>
              <a:t>	</a:t>
            </a:r>
            <a:r>
              <a:rPr dirty="0" sz="2400" spc="13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98028" y="5203341"/>
            <a:ext cx="1064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210" i="1">
                <a:latin typeface="Times New Roman"/>
                <a:cs typeface="Times New Roman"/>
              </a:rPr>
              <a:t>n</a:t>
            </a:r>
            <a:r>
              <a:rPr dirty="0" sz="2400" spc="210">
                <a:latin typeface="Times New Roman"/>
                <a:cs typeface="Times New Roman"/>
              </a:rPr>
              <a:t>(</a:t>
            </a:r>
            <a:r>
              <a:rPr dirty="0" sz="2400" spc="210" i="1">
                <a:latin typeface="Times New Roman"/>
                <a:cs typeface="Times New Roman"/>
              </a:rPr>
              <a:t>n</a:t>
            </a:r>
            <a:r>
              <a:rPr dirty="0" sz="2400" spc="-180" i="1">
                <a:latin typeface="Times New Roman"/>
                <a:cs typeface="Times New Roman"/>
              </a:rPr>
              <a:t> </a:t>
            </a:r>
            <a:r>
              <a:rPr dirty="0" sz="2400" spc="170">
                <a:latin typeface="Symbol"/>
                <a:cs typeface="Symbol"/>
              </a:rPr>
              <a:t></a:t>
            </a:r>
            <a:r>
              <a:rPr dirty="0" sz="2400" spc="17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34346" y="5046200"/>
            <a:ext cx="1664970" cy="1089660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baseline="-10335" sz="6450" spc="600">
                <a:latin typeface="Symbol"/>
                <a:cs typeface="Symbol"/>
              </a:rPr>
              <a:t></a:t>
            </a:r>
            <a:r>
              <a:rPr dirty="0" sz="2400" spc="400">
                <a:latin typeface="Times New Roman"/>
                <a:cs typeface="Times New Roman"/>
              </a:rPr>
              <a:t>(</a:t>
            </a:r>
            <a:r>
              <a:rPr dirty="0" sz="2400" spc="400" i="1">
                <a:latin typeface="Times New Roman"/>
                <a:cs typeface="Times New Roman"/>
              </a:rPr>
              <a:t>k </a:t>
            </a:r>
            <a:r>
              <a:rPr dirty="0" sz="2400" spc="170">
                <a:latin typeface="Symbol"/>
                <a:cs typeface="Symbol"/>
              </a:rPr>
              <a:t></a:t>
            </a:r>
            <a:r>
              <a:rPr dirty="0" sz="2400" spc="170">
                <a:latin typeface="Times New Roman"/>
                <a:cs typeface="Times New Roman"/>
              </a:rPr>
              <a:t>1)</a:t>
            </a:r>
            <a:r>
              <a:rPr dirty="0" sz="2400" spc="-290">
                <a:latin typeface="Times New Roman"/>
                <a:cs typeface="Times New Roman"/>
              </a:rPr>
              <a:t> </a:t>
            </a:r>
            <a:r>
              <a:rPr dirty="0" sz="2400" spc="215">
                <a:latin typeface="Symbol"/>
                <a:cs typeface="Symbol"/>
              </a:rPr>
              <a:t></a:t>
            </a:r>
            <a:endParaRPr sz="2400">
              <a:latin typeface="Symbol"/>
              <a:cs typeface="Symbol"/>
            </a:endParaRPr>
          </a:p>
          <a:p>
            <a:pPr marL="32384">
              <a:lnSpc>
                <a:spcPct val="100000"/>
              </a:lnSpc>
              <a:spcBef>
                <a:spcPts val="365"/>
              </a:spcBef>
            </a:pPr>
            <a:r>
              <a:rPr dirty="0" sz="1650" spc="135" i="1">
                <a:latin typeface="Times New Roman"/>
                <a:cs typeface="Times New Roman"/>
              </a:rPr>
              <a:t>k</a:t>
            </a:r>
            <a:r>
              <a:rPr dirty="0" sz="1650" spc="-160" i="1">
                <a:latin typeface="Times New Roman"/>
                <a:cs typeface="Times New Roman"/>
              </a:rPr>
              <a:t> </a:t>
            </a:r>
            <a:r>
              <a:rPr dirty="0" sz="1650" spc="215">
                <a:latin typeface="Symbol"/>
                <a:cs typeface="Symbol"/>
              </a:rPr>
              <a:t></a:t>
            </a:r>
            <a:r>
              <a:rPr dirty="0" sz="1650" spc="21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7656" y="384047"/>
            <a:ext cx="308609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317747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0439" y="384047"/>
            <a:ext cx="456437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8594" y="532767"/>
            <a:ext cx="62261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Average-case</a:t>
            </a:r>
            <a:r>
              <a:rPr dirty="0" spc="-100"/>
              <a:t> </a:t>
            </a:r>
            <a:r>
              <a:rPr dirty="0" spc="-5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535940" y="1740176"/>
            <a:ext cx="7866380" cy="441071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355600" marR="14604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Assumption: all permutation 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the</a:t>
            </a:r>
            <a:r>
              <a:rPr dirty="0" sz="3200" spc="-1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keys 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32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equally</a:t>
            </a:r>
            <a:r>
              <a:rPr dirty="0" sz="3200" spc="-2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200" b="1" i="1">
                <a:solidFill>
                  <a:srgbClr val="FF0000"/>
                </a:solidFill>
                <a:latin typeface="Palatino Linotype"/>
                <a:cs typeface="Palatino Linotype"/>
              </a:rPr>
              <a:t>likely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32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354965" marR="607060" indent="-342265">
              <a:lnSpc>
                <a:spcPts val="3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A(</a:t>
            </a:r>
            <a:r>
              <a:rPr dirty="0" sz="3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is the average 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key  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comparisons done for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range 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of </a:t>
            </a:r>
            <a:r>
              <a:rPr dirty="0" sz="3200" b="1">
                <a:solidFill>
                  <a:srgbClr val="3E3E3E"/>
                </a:solidFill>
                <a:latin typeface="Palatino Linotype"/>
                <a:cs typeface="Palatino Linotype"/>
              </a:rPr>
              <a:t>size</a:t>
            </a:r>
            <a:r>
              <a:rPr dirty="0" sz="3200" spc="-7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2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3200" spc="-5" b="1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32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810"/>
              </a:lnSpc>
              <a:spcBef>
                <a:spcPts val="64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In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first cycle of </a:t>
            </a:r>
            <a:r>
              <a:rPr dirty="0" sz="2600" spc="-5" i="1">
                <a:solidFill>
                  <a:srgbClr val="3E3E3E"/>
                </a:solidFill>
                <a:latin typeface="Palatino Linotype"/>
                <a:cs typeface="Palatino Linotype"/>
              </a:rPr>
              <a:t>Partition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6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-1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are  done</a:t>
            </a:r>
            <a:endParaRPr sz="2600">
              <a:latin typeface="Palatino Linotype"/>
              <a:cs typeface="Palatino Linotype"/>
            </a:endParaRPr>
          </a:p>
          <a:p>
            <a:pPr lvl="1" marL="756285" marR="423545" indent="-286385">
              <a:lnSpc>
                <a:spcPts val="281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If split point is </a:t>
            </a:r>
            <a:r>
              <a:rPr dirty="0" sz="2600" i="1">
                <a:solidFill>
                  <a:srgbClr val="3E3E3E"/>
                </a:solidFill>
                <a:latin typeface="Palatino Linotype"/>
                <a:cs typeface="Palatino Linotype"/>
              </a:rPr>
              <a:t>E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6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](</a:t>
            </a:r>
            <a:r>
              <a:rPr dirty="0" sz="2600">
                <a:solidFill>
                  <a:srgbClr val="0000CC"/>
                </a:solidFill>
                <a:latin typeface="Palatino Linotype"/>
                <a:cs typeface="Palatino Linotype"/>
              </a:rPr>
              <a:t>each </a:t>
            </a:r>
            <a:r>
              <a:rPr dirty="0" sz="2600" i="1">
                <a:solidFill>
                  <a:srgbClr val="0000CC"/>
                </a:solidFill>
                <a:latin typeface="Palatino Linotype"/>
                <a:cs typeface="Palatino Linotype"/>
              </a:rPr>
              <a:t>i </a:t>
            </a:r>
            <a:r>
              <a:rPr dirty="0" sz="2600">
                <a:solidFill>
                  <a:srgbClr val="0000CC"/>
                </a:solidFill>
                <a:latin typeface="Palatino Linotype"/>
                <a:cs typeface="Palatino Linotype"/>
              </a:rPr>
              <a:t>has </a:t>
            </a:r>
            <a:r>
              <a:rPr dirty="0" sz="2600" spc="-5">
                <a:solidFill>
                  <a:srgbClr val="0000CC"/>
                </a:solidFill>
                <a:latin typeface="Palatino Linotype"/>
                <a:cs typeface="Palatino Linotype"/>
              </a:rPr>
              <a:t>probability </a:t>
            </a:r>
            <a:r>
              <a:rPr dirty="0" sz="2600">
                <a:solidFill>
                  <a:srgbClr val="0000CC"/>
                </a:solidFill>
                <a:latin typeface="Palatino Linotype"/>
                <a:cs typeface="Palatino Linotype"/>
              </a:rPr>
              <a:t>1/</a:t>
            </a:r>
            <a:r>
              <a:rPr dirty="0" sz="2600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),  </a:t>
            </a:r>
            <a:r>
              <a:rPr dirty="0" sz="2600" spc="-5" i="1">
                <a:solidFill>
                  <a:srgbClr val="3E3E3E"/>
                </a:solidFill>
                <a:latin typeface="Palatino Linotype"/>
                <a:cs typeface="Palatino Linotype"/>
              </a:rPr>
              <a:t>Partition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is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executed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recursively on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the  subrange 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[0,…</a:t>
            </a:r>
            <a:r>
              <a:rPr dirty="0" sz="2600" spc="-5" i="1">
                <a:solidFill>
                  <a:srgbClr val="3E3E3E"/>
                </a:solidFill>
                <a:latin typeface="Palatino Linotype"/>
                <a:cs typeface="Palatino Linotype"/>
              </a:rPr>
              <a:t>i-1</a:t>
            </a:r>
            <a:r>
              <a:rPr dirty="0" sz="2600" spc="-5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600" spc="-7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[</a:t>
            </a:r>
            <a:r>
              <a:rPr dirty="0" sz="2600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+1,…,</a:t>
            </a:r>
            <a:r>
              <a:rPr dirty="0" sz="26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600">
                <a:solidFill>
                  <a:srgbClr val="3E3E3E"/>
                </a:solidFill>
                <a:latin typeface="Palatino Linotype"/>
                <a:cs typeface="Palatino Linotype"/>
              </a:rPr>
              <a:t>-1]</a:t>
            </a:r>
            <a:endParaRPr sz="26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128" y="384047"/>
            <a:ext cx="785621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4098" y="532767"/>
            <a:ext cx="7055484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</a:t>
            </a:r>
            <a:r>
              <a:rPr dirty="0"/>
              <a:t>Recurrence</a:t>
            </a:r>
            <a:r>
              <a:rPr dirty="0" spc="-95"/>
              <a:t> </a:t>
            </a:r>
            <a:r>
              <a:rPr dirty="0" spc="-5"/>
              <a:t>Equation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9339" y="5664476"/>
            <a:ext cx="2235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and</a:t>
            </a:r>
            <a:r>
              <a:rPr dirty="0" sz="2400" spc="-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(1)=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(0)=0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04944" y="2430779"/>
            <a:ext cx="2685415" cy="358140"/>
          </a:xfrm>
          <a:custGeom>
            <a:avLst/>
            <a:gdLst/>
            <a:ahLst/>
            <a:cxnLst/>
            <a:rect l="l" t="t" r="r" b="b"/>
            <a:pathLst>
              <a:path w="2685415" h="358139">
                <a:moveTo>
                  <a:pt x="0" y="0"/>
                </a:moveTo>
                <a:lnTo>
                  <a:pt x="2685288" y="0"/>
                </a:lnTo>
                <a:lnTo>
                  <a:pt x="2685288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04944" y="2430779"/>
            <a:ext cx="2685415" cy="358140"/>
          </a:xfrm>
          <a:custGeom>
            <a:avLst/>
            <a:gdLst/>
            <a:ahLst/>
            <a:cxnLst/>
            <a:rect l="l" t="t" r="r" b="b"/>
            <a:pathLst>
              <a:path w="2685415" h="358139">
                <a:moveTo>
                  <a:pt x="0" y="0"/>
                </a:moveTo>
                <a:lnTo>
                  <a:pt x="2685288" y="0"/>
                </a:lnTo>
                <a:lnTo>
                  <a:pt x="2685288" y="358139"/>
                </a:lnTo>
                <a:lnTo>
                  <a:pt x="0" y="358139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93748" y="2430779"/>
            <a:ext cx="2182495" cy="370840"/>
          </a:xfrm>
          <a:custGeom>
            <a:avLst/>
            <a:gdLst/>
            <a:ahLst/>
            <a:cxnLst/>
            <a:rect l="l" t="t" r="r" b="b"/>
            <a:pathLst>
              <a:path w="2182495" h="370839">
                <a:moveTo>
                  <a:pt x="0" y="0"/>
                </a:moveTo>
                <a:lnTo>
                  <a:pt x="2182368" y="0"/>
                </a:lnTo>
                <a:lnTo>
                  <a:pt x="2182368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339966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93748" y="2430779"/>
            <a:ext cx="2182495" cy="370840"/>
          </a:xfrm>
          <a:custGeom>
            <a:avLst/>
            <a:gdLst/>
            <a:ahLst/>
            <a:cxnLst/>
            <a:rect l="l" t="t" r="r" b="b"/>
            <a:pathLst>
              <a:path w="2182495" h="370839">
                <a:moveTo>
                  <a:pt x="0" y="0"/>
                </a:moveTo>
                <a:lnTo>
                  <a:pt x="2182368" y="0"/>
                </a:lnTo>
                <a:lnTo>
                  <a:pt x="2182368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886711" y="2505455"/>
            <a:ext cx="228600" cy="2346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73807" y="2505455"/>
            <a:ext cx="227076" cy="2346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6035" y="2503932"/>
            <a:ext cx="228600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53028" y="2503932"/>
            <a:ext cx="228600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42232" y="2503932"/>
            <a:ext cx="227076" cy="233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00955" y="2503932"/>
            <a:ext cx="228600" cy="2331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14900" y="2503932"/>
            <a:ext cx="230124" cy="2331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181344" y="2503932"/>
            <a:ext cx="227076" cy="233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496811" y="2503932"/>
            <a:ext cx="227076" cy="2331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13804" y="2503932"/>
            <a:ext cx="227075" cy="2331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099192" y="1574572"/>
            <a:ext cx="1470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Palatino Linotype"/>
                <a:cs typeface="Palatino Linotype"/>
              </a:rPr>
              <a:t>splitPoint:</a:t>
            </a:r>
            <a:r>
              <a:rPr dirty="0" sz="1800" spc="-45">
                <a:latin typeface="Palatino Linotype"/>
                <a:cs typeface="Palatino Linotype"/>
              </a:rPr>
              <a:t> </a:t>
            </a:r>
            <a:r>
              <a:rPr dirty="0" sz="1800" i="1">
                <a:latin typeface="Palatino Linotype"/>
                <a:cs typeface="Palatino Linotype"/>
              </a:rPr>
              <a:t>E</a:t>
            </a:r>
            <a:r>
              <a:rPr dirty="0" sz="1800">
                <a:latin typeface="Palatino Linotype"/>
                <a:cs typeface="Palatino Linotype"/>
              </a:rPr>
              <a:t>[</a:t>
            </a:r>
            <a:r>
              <a:rPr dirty="0" sz="1800" i="1">
                <a:latin typeface="Palatino Linotype"/>
                <a:cs typeface="Palatino Linotype"/>
              </a:rPr>
              <a:t>i</a:t>
            </a:r>
            <a:r>
              <a:rPr dirty="0" sz="1800">
                <a:latin typeface="Palatino Linotype"/>
                <a:cs typeface="Palatino Linotype"/>
              </a:rPr>
              <a:t>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95419" y="2020823"/>
            <a:ext cx="506095" cy="402590"/>
          </a:xfrm>
          <a:custGeom>
            <a:avLst/>
            <a:gdLst/>
            <a:ahLst/>
            <a:cxnLst/>
            <a:rect l="l" t="t" r="r" b="b"/>
            <a:pathLst>
              <a:path w="506095" h="402589">
                <a:moveTo>
                  <a:pt x="505764" y="0"/>
                </a:moveTo>
                <a:lnTo>
                  <a:pt x="0" y="402158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35781" y="2361533"/>
            <a:ext cx="123113" cy="1088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65348" y="2877311"/>
            <a:ext cx="0" cy="401320"/>
          </a:xfrm>
          <a:custGeom>
            <a:avLst/>
            <a:gdLst/>
            <a:ahLst/>
            <a:cxnLst/>
            <a:rect l="l" t="t" r="r" b="b"/>
            <a:pathLst>
              <a:path w="0" h="401320">
                <a:moveTo>
                  <a:pt x="0" y="400812"/>
                </a:moveTo>
                <a:lnTo>
                  <a:pt x="0" y="0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27251" y="2801111"/>
            <a:ext cx="76200" cy="127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59779" y="3009900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374903"/>
                </a:moveTo>
                <a:lnTo>
                  <a:pt x="0" y="0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21683" y="2933700"/>
            <a:ext cx="76200" cy="127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666238" y="2617470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7096" y="0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79897" y="2617470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 h="0">
                <a:moveTo>
                  <a:pt x="0" y="0"/>
                </a:moveTo>
                <a:lnTo>
                  <a:pt x="774192" y="0"/>
                </a:lnTo>
              </a:path>
            </a:pathLst>
          </a:custGeom>
          <a:ln w="19812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87295" y="2086355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80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949199" y="2383027"/>
            <a:ext cx="76200" cy="127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678939" y="1680513"/>
            <a:ext cx="5475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2670" algn="l"/>
              </a:tabLst>
            </a:pPr>
            <a:r>
              <a:rPr dirty="0" sz="1800" i="1">
                <a:latin typeface="Palatino Linotype"/>
                <a:cs typeface="Palatino Linotype"/>
              </a:rPr>
              <a:t>E</a:t>
            </a:r>
            <a:r>
              <a:rPr dirty="0" sz="1800">
                <a:latin typeface="Palatino Linotype"/>
                <a:cs typeface="Palatino Linotype"/>
              </a:rPr>
              <a:t>[0]	</a:t>
            </a:r>
            <a:r>
              <a:rPr dirty="0" sz="1800" i="1">
                <a:latin typeface="Palatino Linotype"/>
                <a:cs typeface="Palatino Linotype"/>
              </a:rPr>
              <a:t>E</a:t>
            </a:r>
            <a:r>
              <a:rPr dirty="0" sz="1800">
                <a:latin typeface="Palatino Linotype"/>
                <a:cs typeface="Palatino Linotype"/>
              </a:rPr>
              <a:t>[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>
                <a:latin typeface="Palatino Linotype"/>
                <a:cs typeface="Palatino Linotype"/>
              </a:rPr>
              <a:t>-1]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925056" y="2086355"/>
            <a:ext cx="0" cy="347980"/>
          </a:xfrm>
          <a:custGeom>
            <a:avLst/>
            <a:gdLst/>
            <a:ahLst/>
            <a:cxnLst/>
            <a:rect l="l" t="t" r="r" b="b"/>
            <a:pathLst>
              <a:path w="0" h="347980">
                <a:moveTo>
                  <a:pt x="0" y="0"/>
                </a:moveTo>
                <a:lnTo>
                  <a:pt x="0" y="347472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86959" y="2383027"/>
            <a:ext cx="76200" cy="127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2023826" y="3269645"/>
            <a:ext cx="5140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62580" algn="l"/>
              </a:tabLst>
            </a:pPr>
            <a:r>
              <a:rPr dirty="0" sz="1800" spc="-5">
                <a:latin typeface="Palatino Linotype"/>
                <a:cs typeface="Palatino Linotype"/>
              </a:rPr>
              <a:t>subrange </a:t>
            </a:r>
            <a:r>
              <a:rPr dirty="0" sz="1800">
                <a:latin typeface="Palatino Linotype"/>
                <a:cs typeface="Palatino Linotype"/>
              </a:rPr>
              <a:t>1:</a:t>
            </a:r>
            <a:r>
              <a:rPr dirty="0" sz="1800" spc="25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size=</a:t>
            </a:r>
            <a:r>
              <a:rPr dirty="0" sz="1800" spc="-5">
                <a:latin typeface="Palatino Linotype"/>
                <a:cs typeface="Palatino Linotype"/>
              </a:rPr>
              <a:t> 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i	</a:t>
            </a:r>
            <a:r>
              <a:rPr dirty="0" sz="1800" spc="-5">
                <a:latin typeface="Palatino Linotype"/>
                <a:cs typeface="Palatino Linotype"/>
              </a:rPr>
              <a:t>subrange </a:t>
            </a:r>
            <a:r>
              <a:rPr dirty="0" sz="1800">
                <a:latin typeface="Palatino Linotype"/>
                <a:cs typeface="Palatino Linotype"/>
              </a:rPr>
              <a:t>2: size=</a:t>
            </a:r>
            <a:r>
              <a:rPr dirty="0" sz="1800" spc="-65">
                <a:latin typeface="Palatino Linotype"/>
                <a:cs typeface="Palatino Linotype"/>
              </a:rPr>
              <a:t> </a:t>
            </a:r>
            <a:r>
              <a:rPr dirty="0" sz="1800" b="1">
                <a:solidFill>
                  <a:srgbClr val="FF0000"/>
                </a:solidFill>
                <a:latin typeface="Palatino Linotype"/>
                <a:cs typeface="Palatino Linotype"/>
              </a:rPr>
              <a:t>n-1-</a:t>
            </a:r>
            <a:r>
              <a:rPr dirty="0" sz="1800" b="1" i="1">
                <a:solidFill>
                  <a:srgbClr val="FF0000"/>
                </a:solidFill>
                <a:latin typeface="Palatino Linotype"/>
                <a:cs typeface="Palatino Linotype"/>
              </a:rPr>
              <a:t>i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823746" y="4907280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 h="0">
                <a:moveTo>
                  <a:pt x="0" y="0"/>
                </a:moveTo>
                <a:lnTo>
                  <a:pt x="195738" y="0"/>
                </a:lnTo>
              </a:path>
            </a:pathLst>
          </a:custGeom>
          <a:ln w="15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35940" y="3622316"/>
            <a:ext cx="7660005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92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i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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{0,1,2,…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-1},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value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with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probability 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1/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So, the average number of key comparison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5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is:</a:t>
            </a:r>
            <a:endParaRPr sz="2400">
              <a:latin typeface="Palatino Linotype"/>
              <a:cs typeface="Palatino Linotype"/>
            </a:endParaRPr>
          </a:p>
          <a:p>
            <a:pPr algn="ctr" marR="1293495">
              <a:lnSpc>
                <a:spcPts val="1985"/>
              </a:lnSpc>
            </a:pPr>
            <a:r>
              <a:rPr dirty="0" sz="1700" spc="-25" i="1">
                <a:latin typeface="Times New Roman"/>
                <a:cs typeface="Times New Roman"/>
              </a:rPr>
              <a:t>n</a:t>
            </a:r>
            <a:r>
              <a:rPr dirty="0" sz="1700" spc="-25">
                <a:latin typeface="Symbol"/>
                <a:cs typeface="Symbol"/>
              </a:rPr>
              <a:t></a:t>
            </a:r>
            <a:r>
              <a:rPr dirty="0" sz="1700" spc="-25">
                <a:latin typeface="Times New Roman"/>
                <a:cs typeface="Times New Roman"/>
              </a:rPr>
              <a:t>1</a:t>
            </a:r>
            <a:r>
              <a:rPr dirty="0" sz="1700" spc="235">
                <a:latin typeface="Times New Roman"/>
                <a:cs typeface="Times New Roman"/>
              </a:rPr>
              <a:t> </a:t>
            </a:r>
            <a:r>
              <a:rPr dirty="0" baseline="-30092" sz="3600" spc="-37">
                <a:latin typeface="Times New Roman"/>
                <a:cs typeface="Times New Roman"/>
              </a:rPr>
              <a:t>1</a:t>
            </a:r>
            <a:endParaRPr baseline="-30092"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22285" y="5124080"/>
            <a:ext cx="32956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114" i="1">
                <a:latin typeface="Times New Roman"/>
                <a:cs typeface="Times New Roman"/>
              </a:rPr>
              <a:t>i</a:t>
            </a:r>
            <a:r>
              <a:rPr dirty="0" sz="1700" spc="35">
                <a:latin typeface="Symbol"/>
                <a:cs typeface="Symbol"/>
              </a:rPr>
              <a:t></a:t>
            </a:r>
            <a:r>
              <a:rPr dirty="0" sz="1700" spc="-25">
                <a:latin typeface="Times New Roman"/>
                <a:cs typeface="Times New Roman"/>
              </a:rPr>
              <a:t>0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1294" y="4664023"/>
            <a:ext cx="1077595" cy="3943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20" i="1">
                <a:latin typeface="Times New Roman"/>
                <a:cs typeface="Times New Roman"/>
              </a:rPr>
              <a:t>for </a:t>
            </a:r>
            <a:r>
              <a:rPr dirty="0" sz="2400" spc="-25" i="1">
                <a:latin typeface="Times New Roman"/>
                <a:cs typeface="Times New Roman"/>
              </a:rPr>
              <a:t>n </a:t>
            </a:r>
            <a:r>
              <a:rPr dirty="0" sz="2400" spc="-25">
                <a:latin typeface="Symbol"/>
                <a:cs typeface="Symbol"/>
              </a:rPr>
              <a:t>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42838" y="4418092"/>
            <a:ext cx="4766310" cy="6896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10" i="1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(</a:t>
            </a:r>
            <a:r>
              <a:rPr dirty="0" sz="2400" spc="-10" i="1">
                <a:latin typeface="Times New Roman"/>
                <a:cs typeface="Times New Roman"/>
              </a:rPr>
              <a:t>n</a:t>
            </a:r>
            <a:r>
              <a:rPr dirty="0" sz="2400" spc="-10">
                <a:latin typeface="Times New Roman"/>
                <a:cs typeface="Times New Roman"/>
              </a:rPr>
              <a:t>)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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(</a:t>
            </a:r>
            <a:r>
              <a:rPr dirty="0" sz="2400" spc="10" i="1">
                <a:latin typeface="Times New Roman"/>
                <a:cs typeface="Times New Roman"/>
              </a:rPr>
              <a:t>n</a:t>
            </a:r>
            <a:r>
              <a:rPr dirty="0" sz="2400" spc="-190" i="1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Symbol"/>
                <a:cs typeface="Symbol"/>
              </a:rPr>
              <a:t></a:t>
            </a:r>
            <a:r>
              <a:rPr dirty="0" sz="2400" spc="-30">
                <a:latin typeface="Times New Roman"/>
                <a:cs typeface="Times New Roman"/>
              </a:rPr>
              <a:t>1)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</a:t>
            </a:r>
            <a:r>
              <a:rPr dirty="0" sz="2400" spc="-180">
                <a:latin typeface="Times New Roman"/>
                <a:cs typeface="Times New Roman"/>
              </a:rPr>
              <a:t> </a:t>
            </a:r>
            <a:r>
              <a:rPr dirty="0" baseline="-10217" sz="6525" spc="-112">
                <a:latin typeface="Symbol"/>
                <a:cs typeface="Symbol"/>
              </a:rPr>
              <a:t></a:t>
            </a:r>
            <a:r>
              <a:rPr dirty="0" baseline="-10217" sz="6525" spc="-839">
                <a:latin typeface="Times New Roman"/>
                <a:cs typeface="Times New Roman"/>
              </a:rPr>
              <a:t> </a:t>
            </a:r>
            <a:r>
              <a:rPr dirty="0" baseline="-43981" sz="3600" spc="-37" i="1">
                <a:latin typeface="Times New Roman"/>
                <a:cs typeface="Times New Roman"/>
              </a:rPr>
              <a:t>n</a:t>
            </a:r>
            <a:r>
              <a:rPr dirty="0" baseline="-43981" sz="3600" spc="-330" i="1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[</a:t>
            </a:r>
            <a:r>
              <a:rPr dirty="0" sz="2400" spc="-355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-15" i="1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-19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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15" i="1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-15" i="1">
                <a:latin typeface="Times New Roman"/>
                <a:cs typeface="Times New Roman"/>
              </a:rPr>
              <a:t>n</a:t>
            </a:r>
            <a:r>
              <a:rPr dirty="0" sz="2400" spc="-180" i="1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Symbol"/>
                <a:cs typeface="Symbol"/>
              </a:rPr>
              <a:t></a:t>
            </a:r>
            <a:r>
              <a:rPr dirty="0" sz="2400" spc="95">
                <a:latin typeface="Times New Roman"/>
                <a:cs typeface="Times New Roman"/>
              </a:rPr>
              <a:t>1</a:t>
            </a:r>
            <a:r>
              <a:rPr dirty="0" sz="2400" spc="95">
                <a:latin typeface="Symbol"/>
                <a:cs typeface="Symbol"/>
              </a:rPr>
              <a:t></a:t>
            </a:r>
            <a:r>
              <a:rPr dirty="0" sz="2400" spc="-265">
                <a:latin typeface="Times New Roman"/>
                <a:cs typeface="Times New Roman"/>
              </a:rPr>
              <a:t> </a:t>
            </a:r>
            <a:r>
              <a:rPr dirty="0" sz="2400" spc="10" i="1">
                <a:latin typeface="Times New Roman"/>
                <a:cs typeface="Times New Roman"/>
              </a:rPr>
              <a:t>i</a:t>
            </a:r>
            <a:r>
              <a:rPr dirty="0" sz="2400" spc="10">
                <a:latin typeface="Times New Roman"/>
                <a:cs typeface="Times New Roman"/>
              </a:rPr>
              <a:t>)]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14800" y="5562600"/>
            <a:ext cx="4058920" cy="641985"/>
          </a:xfrm>
          <a:prstGeom prst="rect">
            <a:avLst/>
          </a:prstGeom>
          <a:solidFill>
            <a:srgbClr val="CCFFFF"/>
          </a:solidFill>
        </p:spPr>
        <p:txBody>
          <a:bodyPr wrap="square" lIns="0" tIns="30480" rIns="0" bIns="0" rtlCol="0" vert="horz">
            <a:spAutoFit/>
          </a:bodyPr>
          <a:lstStyle/>
          <a:p>
            <a:pPr marL="90805" marR="94615">
              <a:lnSpc>
                <a:spcPct val="100000"/>
              </a:lnSpc>
              <a:spcBef>
                <a:spcPts val="240"/>
              </a:spcBef>
            </a:pPr>
            <a:r>
              <a:rPr dirty="0" sz="1800" spc="-5">
                <a:latin typeface="Palatino Linotype"/>
                <a:cs typeface="Palatino Linotype"/>
              </a:rPr>
              <a:t>The number </a:t>
            </a:r>
            <a:r>
              <a:rPr dirty="0" sz="1800">
                <a:latin typeface="Palatino Linotype"/>
                <a:cs typeface="Palatino Linotype"/>
              </a:rPr>
              <a:t>of </a:t>
            </a:r>
            <a:r>
              <a:rPr dirty="0" sz="1800" spc="-5">
                <a:latin typeface="Palatino Linotype"/>
                <a:cs typeface="Palatino Linotype"/>
              </a:rPr>
              <a:t>key comparison </a:t>
            </a:r>
            <a:r>
              <a:rPr dirty="0" sz="1800">
                <a:latin typeface="Palatino Linotype"/>
                <a:cs typeface="Palatino Linotype"/>
              </a:rPr>
              <a:t>in </a:t>
            </a:r>
            <a:r>
              <a:rPr dirty="0" sz="1800" spc="-5">
                <a:latin typeface="Palatino Linotype"/>
                <a:cs typeface="Palatino Linotype"/>
              </a:rPr>
              <a:t>the  </a:t>
            </a:r>
            <a:r>
              <a:rPr dirty="0" sz="1800">
                <a:latin typeface="Palatino Linotype"/>
                <a:cs typeface="Palatino Linotype"/>
              </a:rPr>
              <a:t>first </a:t>
            </a:r>
            <a:r>
              <a:rPr dirty="0" sz="1800" spc="-5">
                <a:latin typeface="Palatino Linotype"/>
                <a:cs typeface="Palatino Linotype"/>
              </a:rPr>
              <a:t>cycle(finding the </a:t>
            </a:r>
            <a:r>
              <a:rPr dirty="0" sz="1800" spc="-10">
                <a:latin typeface="Palatino Linotype"/>
                <a:cs typeface="Palatino Linotype"/>
              </a:rPr>
              <a:t>splitPoint) </a:t>
            </a:r>
            <a:r>
              <a:rPr dirty="0" sz="1800">
                <a:latin typeface="Palatino Linotype"/>
                <a:cs typeface="Palatino Linotype"/>
              </a:rPr>
              <a:t>is</a:t>
            </a:r>
            <a:r>
              <a:rPr dirty="0" sz="1800" spc="20">
                <a:latin typeface="Palatino Linotype"/>
                <a:cs typeface="Palatino Linotype"/>
              </a:rPr>
              <a:t> </a:t>
            </a:r>
            <a:r>
              <a:rPr dirty="0" sz="1800" spc="-5" i="1">
                <a:latin typeface="Palatino Linotype"/>
                <a:cs typeface="Palatino Linotype"/>
              </a:rPr>
              <a:t>n</a:t>
            </a:r>
            <a:r>
              <a:rPr dirty="0" sz="1800" spc="-5">
                <a:latin typeface="Palatino Linotype"/>
                <a:cs typeface="Palatino Linotype"/>
              </a:rPr>
              <a:t>-1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121977" y="5188673"/>
            <a:ext cx="993140" cy="450215"/>
          </a:xfrm>
          <a:custGeom>
            <a:avLst/>
            <a:gdLst/>
            <a:ahLst/>
            <a:cxnLst/>
            <a:rect l="l" t="t" r="r" b="b"/>
            <a:pathLst>
              <a:path w="993139" h="450214">
                <a:moveTo>
                  <a:pt x="992822" y="450126"/>
                </a:moveTo>
                <a:lnTo>
                  <a:pt x="0" y="0"/>
                </a:lnTo>
              </a:path>
            </a:pathLst>
          </a:custGeom>
          <a:ln w="1524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052578" y="5157213"/>
            <a:ext cx="131445" cy="87630"/>
          </a:xfrm>
          <a:custGeom>
            <a:avLst/>
            <a:gdLst/>
            <a:ahLst/>
            <a:cxnLst/>
            <a:rect l="l" t="t" r="r" b="b"/>
            <a:pathLst>
              <a:path w="131444" h="87629">
                <a:moveTo>
                  <a:pt x="0" y="0"/>
                </a:moveTo>
                <a:lnTo>
                  <a:pt x="99923" y="87147"/>
                </a:lnTo>
                <a:lnTo>
                  <a:pt x="69392" y="31470"/>
                </a:lnTo>
                <a:lnTo>
                  <a:pt x="131394" y="17754"/>
                </a:lnTo>
                <a:lnTo>
                  <a:pt x="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00900" y="1530096"/>
            <a:ext cx="1847087" cy="18882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659623" y="1639823"/>
            <a:ext cx="1376171" cy="1731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47737" y="1557528"/>
            <a:ext cx="1753005" cy="179374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247737" y="1557531"/>
            <a:ext cx="1753235" cy="1793875"/>
          </a:xfrm>
          <a:custGeom>
            <a:avLst/>
            <a:gdLst/>
            <a:ahLst/>
            <a:cxnLst/>
            <a:rect l="l" t="t" r="r" b="b"/>
            <a:pathLst>
              <a:path w="1753234" h="1793875">
                <a:moveTo>
                  <a:pt x="421030" y="221996"/>
                </a:moveTo>
                <a:lnTo>
                  <a:pt x="425540" y="177255"/>
                </a:lnTo>
                <a:lnTo>
                  <a:pt x="438475" y="135584"/>
                </a:lnTo>
                <a:lnTo>
                  <a:pt x="458943" y="97875"/>
                </a:lnTo>
                <a:lnTo>
                  <a:pt x="486051" y="65020"/>
                </a:lnTo>
                <a:lnTo>
                  <a:pt x="518905" y="37913"/>
                </a:lnTo>
                <a:lnTo>
                  <a:pt x="556615" y="17445"/>
                </a:lnTo>
                <a:lnTo>
                  <a:pt x="598286" y="4510"/>
                </a:lnTo>
                <a:lnTo>
                  <a:pt x="643026" y="0"/>
                </a:lnTo>
                <a:lnTo>
                  <a:pt x="976020" y="0"/>
                </a:lnTo>
                <a:lnTo>
                  <a:pt x="1531010" y="0"/>
                </a:lnTo>
                <a:lnTo>
                  <a:pt x="1575750" y="4510"/>
                </a:lnTo>
                <a:lnTo>
                  <a:pt x="1617421" y="17445"/>
                </a:lnTo>
                <a:lnTo>
                  <a:pt x="1655130" y="37913"/>
                </a:lnTo>
                <a:lnTo>
                  <a:pt x="1687985" y="65020"/>
                </a:lnTo>
                <a:lnTo>
                  <a:pt x="1715093" y="97875"/>
                </a:lnTo>
                <a:lnTo>
                  <a:pt x="1735560" y="135584"/>
                </a:lnTo>
                <a:lnTo>
                  <a:pt x="1748496" y="177255"/>
                </a:lnTo>
                <a:lnTo>
                  <a:pt x="1753006" y="221996"/>
                </a:lnTo>
                <a:lnTo>
                  <a:pt x="1753006" y="298958"/>
                </a:lnTo>
                <a:lnTo>
                  <a:pt x="1753006" y="747395"/>
                </a:lnTo>
                <a:lnTo>
                  <a:pt x="1753006" y="1571739"/>
                </a:lnTo>
                <a:lnTo>
                  <a:pt x="1748496" y="1616480"/>
                </a:lnTo>
                <a:lnTo>
                  <a:pt x="1735560" y="1658152"/>
                </a:lnTo>
                <a:lnTo>
                  <a:pt x="1715093" y="1695863"/>
                </a:lnTo>
                <a:lnTo>
                  <a:pt x="1687985" y="1728720"/>
                </a:lnTo>
                <a:lnTo>
                  <a:pt x="1655130" y="1755830"/>
                </a:lnTo>
                <a:lnTo>
                  <a:pt x="1617421" y="1776300"/>
                </a:lnTo>
                <a:lnTo>
                  <a:pt x="1575750" y="1789237"/>
                </a:lnTo>
                <a:lnTo>
                  <a:pt x="1531010" y="1793748"/>
                </a:lnTo>
                <a:lnTo>
                  <a:pt x="976020" y="1793748"/>
                </a:lnTo>
                <a:lnTo>
                  <a:pt x="643026" y="1793748"/>
                </a:lnTo>
                <a:lnTo>
                  <a:pt x="598286" y="1789237"/>
                </a:lnTo>
                <a:lnTo>
                  <a:pt x="556615" y="1776300"/>
                </a:lnTo>
                <a:lnTo>
                  <a:pt x="518905" y="1755830"/>
                </a:lnTo>
                <a:lnTo>
                  <a:pt x="486051" y="1728720"/>
                </a:lnTo>
                <a:lnTo>
                  <a:pt x="458943" y="1695863"/>
                </a:lnTo>
                <a:lnTo>
                  <a:pt x="438475" y="1658152"/>
                </a:lnTo>
                <a:lnTo>
                  <a:pt x="425540" y="1616480"/>
                </a:lnTo>
                <a:lnTo>
                  <a:pt x="421030" y="1571739"/>
                </a:lnTo>
                <a:lnTo>
                  <a:pt x="421030" y="747395"/>
                </a:lnTo>
                <a:lnTo>
                  <a:pt x="0" y="806450"/>
                </a:lnTo>
                <a:lnTo>
                  <a:pt x="421030" y="298958"/>
                </a:lnTo>
                <a:lnTo>
                  <a:pt x="421030" y="221996"/>
                </a:lnTo>
                <a:close/>
              </a:path>
            </a:pathLst>
          </a:custGeom>
          <a:ln w="9144">
            <a:solidFill>
              <a:srgbClr val="727D8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7812106" y="1697508"/>
            <a:ext cx="1023619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Palatino Linotype"/>
                <a:cs typeface="Palatino Linotype"/>
              </a:rPr>
              <a:t>why </a:t>
            </a:r>
            <a:r>
              <a:rPr dirty="0" sz="1600" spc="-15">
                <a:latin typeface="Palatino Linotype"/>
                <a:cs typeface="Palatino Linotype"/>
              </a:rPr>
              <a:t>the  </a:t>
            </a:r>
            <a:r>
              <a:rPr dirty="0" sz="1600" spc="-5">
                <a:latin typeface="Palatino Linotype"/>
                <a:cs typeface="Palatino Linotype"/>
              </a:rPr>
              <a:t>assumed  </a:t>
            </a:r>
            <a:r>
              <a:rPr dirty="0" sz="1600" spc="-5">
                <a:latin typeface="Palatino Linotype"/>
                <a:cs typeface="Palatino Linotype"/>
              </a:rPr>
              <a:t>p</a:t>
            </a:r>
            <a:r>
              <a:rPr dirty="0" sz="1600">
                <a:latin typeface="Palatino Linotype"/>
                <a:cs typeface="Palatino Linotype"/>
              </a:rPr>
              <a:t>r</a:t>
            </a:r>
            <a:r>
              <a:rPr dirty="0" sz="1600" spc="-5">
                <a:latin typeface="Palatino Linotype"/>
                <a:cs typeface="Palatino Linotype"/>
              </a:rPr>
              <a:t>o</a:t>
            </a:r>
            <a:r>
              <a:rPr dirty="0" sz="1600">
                <a:latin typeface="Palatino Linotype"/>
                <a:cs typeface="Palatino Linotype"/>
              </a:rPr>
              <a:t>bab</a:t>
            </a:r>
            <a:r>
              <a:rPr dirty="0" sz="1600" spc="-5">
                <a:latin typeface="Palatino Linotype"/>
                <a:cs typeface="Palatino Linotype"/>
              </a:rPr>
              <a:t>ili</a:t>
            </a:r>
            <a:r>
              <a:rPr dirty="0" sz="1600" spc="-10">
                <a:latin typeface="Palatino Linotype"/>
                <a:cs typeface="Palatino Linotype"/>
              </a:rPr>
              <a:t>t</a:t>
            </a:r>
            <a:r>
              <a:rPr dirty="0" sz="1600" spc="-5">
                <a:latin typeface="Palatino Linotype"/>
                <a:cs typeface="Palatino Linotype"/>
              </a:rPr>
              <a:t>y  </a:t>
            </a:r>
            <a:r>
              <a:rPr dirty="0" sz="1600" spc="-5">
                <a:latin typeface="Palatino Linotype"/>
                <a:cs typeface="Palatino Linotype"/>
              </a:rPr>
              <a:t>still holds  for each  subrange?</a:t>
            </a:r>
            <a:endParaRPr sz="16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49" name="object 4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8032" y="0"/>
            <a:ext cx="72542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91027" y="699516"/>
            <a:ext cx="335889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2028189" marR="5080" indent="-187325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Simplified</a:t>
            </a:r>
            <a:r>
              <a:rPr dirty="0" spc="-65"/>
              <a:t> </a:t>
            </a:r>
            <a:r>
              <a:rPr dirty="0"/>
              <a:t>Recurrence  </a:t>
            </a:r>
            <a:r>
              <a:rPr dirty="0" spc="-5"/>
              <a:t>Equation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210832"/>
            <a:ext cx="12490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ote: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490991"/>
            <a:ext cx="8718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S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:</a:t>
            </a:r>
            <a:endParaRPr sz="28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710191"/>
            <a:ext cx="6473190" cy="1185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95" b="1">
                <a:solidFill>
                  <a:srgbClr val="3E3E3E"/>
                </a:solidFill>
                <a:latin typeface="Palatino Linotype"/>
                <a:cs typeface="Palatino Linotype"/>
              </a:rPr>
              <a:t>Two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approaches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to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solve the</a:t>
            </a:r>
            <a:r>
              <a:rPr dirty="0" sz="2800" spc="1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equation</a:t>
            </a:r>
            <a:endParaRPr sz="28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Guess,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prove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induction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buFont typeface="Courier New"/>
              <a:buChar char="o"/>
              <a:tabLst>
                <a:tab pos="756920" algn="l"/>
              </a:tabLst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Solve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 directly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76365" y="2180258"/>
            <a:ext cx="2255520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05840" algn="l"/>
              </a:tabLst>
            </a:pPr>
            <a:r>
              <a:rPr dirty="0" sz="3150" spc="-85" i="1">
                <a:latin typeface="Times New Roman"/>
                <a:cs typeface="Times New Roman"/>
              </a:rPr>
              <a:t>and	A</a:t>
            </a:r>
            <a:r>
              <a:rPr dirty="0" sz="3150" spc="-85">
                <a:latin typeface="Times New Roman"/>
                <a:cs typeface="Times New Roman"/>
              </a:rPr>
              <a:t>(0) </a:t>
            </a:r>
            <a:r>
              <a:rPr dirty="0" sz="3150" spc="-95">
                <a:latin typeface="Symbol"/>
                <a:cs typeface="Symbol"/>
              </a:rPr>
              <a:t></a:t>
            </a:r>
            <a:r>
              <a:rPr dirty="0" sz="3150" spc="-245">
                <a:latin typeface="Times New Roman"/>
                <a:cs typeface="Times New Roman"/>
              </a:rPr>
              <a:t> </a:t>
            </a:r>
            <a:r>
              <a:rPr dirty="0" sz="3150" spc="-85">
                <a:latin typeface="Times New Roman"/>
                <a:cs typeface="Times New Roman"/>
              </a:rPr>
              <a:t>0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92813" y="1937985"/>
            <a:ext cx="3768090" cy="1106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2069">
              <a:lnSpc>
                <a:spcPts val="1275"/>
              </a:lnSpc>
              <a:spcBef>
                <a:spcPts val="105"/>
              </a:spcBef>
              <a:tabLst>
                <a:tab pos="1509395" algn="l"/>
              </a:tabLst>
            </a:pPr>
            <a:r>
              <a:rPr dirty="0" sz="1850" spc="-55" i="1">
                <a:latin typeface="Times New Roman"/>
                <a:cs typeface="Times New Roman"/>
              </a:rPr>
              <a:t>n</a:t>
            </a:r>
            <a:r>
              <a:rPr dirty="0" sz="1850" spc="-55">
                <a:latin typeface="Symbol"/>
                <a:cs typeface="Symbol"/>
              </a:rPr>
              <a:t></a:t>
            </a:r>
            <a:r>
              <a:rPr dirty="0" sz="1850" spc="-55">
                <a:latin typeface="Times New Roman"/>
                <a:cs typeface="Times New Roman"/>
              </a:rPr>
              <a:t>1	</a:t>
            </a:r>
            <a:r>
              <a:rPr dirty="0" sz="1850" spc="-55" i="1">
                <a:latin typeface="Times New Roman"/>
                <a:cs typeface="Times New Roman"/>
              </a:rPr>
              <a:t>n</a:t>
            </a:r>
            <a:r>
              <a:rPr dirty="0" sz="1850" spc="-55">
                <a:latin typeface="Symbol"/>
                <a:cs typeface="Symbol"/>
              </a:rPr>
              <a:t></a:t>
            </a:r>
            <a:r>
              <a:rPr dirty="0" sz="1850" spc="-5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4755"/>
              </a:lnSpc>
            </a:pPr>
            <a:r>
              <a:rPr dirty="0" baseline="-8771" sz="7125" spc="-300">
                <a:latin typeface="Symbol"/>
                <a:cs typeface="Symbol"/>
              </a:rPr>
              <a:t></a:t>
            </a:r>
            <a:r>
              <a:rPr dirty="0" baseline="-8771" sz="7125" spc="-855">
                <a:latin typeface="Times New Roman"/>
                <a:cs typeface="Times New Roman"/>
              </a:rPr>
              <a:t> </a:t>
            </a:r>
            <a:r>
              <a:rPr dirty="0" sz="3150" spc="-60" i="1">
                <a:latin typeface="Times New Roman"/>
                <a:cs typeface="Times New Roman"/>
              </a:rPr>
              <a:t>A</a:t>
            </a:r>
            <a:r>
              <a:rPr dirty="0" sz="3150" spc="-60">
                <a:latin typeface="Times New Roman"/>
                <a:cs typeface="Times New Roman"/>
              </a:rPr>
              <a:t>(</a:t>
            </a:r>
            <a:r>
              <a:rPr dirty="0" sz="3150" spc="-60" i="1">
                <a:latin typeface="Times New Roman"/>
                <a:cs typeface="Times New Roman"/>
              </a:rPr>
              <a:t>i</a:t>
            </a:r>
            <a:r>
              <a:rPr dirty="0" sz="3150" spc="-60">
                <a:latin typeface="Times New Roman"/>
                <a:cs typeface="Times New Roman"/>
              </a:rPr>
              <a:t>)</a:t>
            </a:r>
            <a:r>
              <a:rPr dirty="0" sz="3150" spc="-114">
                <a:latin typeface="Times New Roman"/>
                <a:cs typeface="Times New Roman"/>
              </a:rPr>
              <a:t> </a:t>
            </a:r>
            <a:r>
              <a:rPr dirty="0" sz="3150" spc="-95">
                <a:latin typeface="Symbol"/>
                <a:cs typeface="Symbol"/>
              </a:rPr>
              <a:t></a:t>
            </a:r>
            <a:r>
              <a:rPr dirty="0" sz="3150" spc="-135">
                <a:latin typeface="Times New Roman"/>
                <a:cs typeface="Times New Roman"/>
              </a:rPr>
              <a:t> </a:t>
            </a:r>
            <a:r>
              <a:rPr dirty="0" baseline="-8771" sz="7125" spc="-300">
                <a:latin typeface="Symbol"/>
                <a:cs typeface="Symbol"/>
              </a:rPr>
              <a:t></a:t>
            </a:r>
            <a:r>
              <a:rPr dirty="0" baseline="-8771" sz="7125" spc="-847">
                <a:latin typeface="Times New Roman"/>
                <a:cs typeface="Times New Roman"/>
              </a:rPr>
              <a:t> </a:t>
            </a:r>
            <a:r>
              <a:rPr dirty="0" sz="3150" spc="-125" i="1">
                <a:latin typeface="Times New Roman"/>
                <a:cs typeface="Times New Roman"/>
              </a:rPr>
              <a:t>A</a:t>
            </a:r>
            <a:r>
              <a:rPr dirty="0" sz="3150" spc="-125">
                <a:latin typeface="Times New Roman"/>
                <a:cs typeface="Times New Roman"/>
              </a:rPr>
              <a:t>[(</a:t>
            </a:r>
            <a:r>
              <a:rPr dirty="0" sz="3150" spc="-125" i="1">
                <a:latin typeface="Times New Roman"/>
                <a:cs typeface="Times New Roman"/>
              </a:rPr>
              <a:t>n</a:t>
            </a:r>
            <a:r>
              <a:rPr dirty="0" sz="3150" spc="-285" i="1">
                <a:latin typeface="Times New Roman"/>
                <a:cs typeface="Times New Roman"/>
              </a:rPr>
              <a:t> </a:t>
            </a:r>
            <a:r>
              <a:rPr dirty="0" sz="3150" spc="-100">
                <a:latin typeface="Symbol"/>
                <a:cs typeface="Symbol"/>
              </a:rPr>
              <a:t></a:t>
            </a:r>
            <a:r>
              <a:rPr dirty="0" sz="3150" spc="-100">
                <a:latin typeface="Times New Roman"/>
                <a:cs typeface="Times New Roman"/>
              </a:rPr>
              <a:t>1)</a:t>
            </a:r>
            <a:r>
              <a:rPr dirty="0" sz="3150" spc="-295">
                <a:latin typeface="Times New Roman"/>
                <a:cs typeface="Times New Roman"/>
              </a:rPr>
              <a:t> </a:t>
            </a:r>
            <a:r>
              <a:rPr dirty="0" sz="3150" spc="-95">
                <a:latin typeface="Symbol"/>
                <a:cs typeface="Symbol"/>
              </a:rPr>
              <a:t></a:t>
            </a:r>
            <a:r>
              <a:rPr dirty="0" sz="3150" spc="-385">
                <a:latin typeface="Times New Roman"/>
                <a:cs typeface="Times New Roman"/>
              </a:rPr>
              <a:t> </a:t>
            </a:r>
            <a:r>
              <a:rPr dirty="0" sz="3150" spc="-5" i="1">
                <a:latin typeface="Times New Roman"/>
                <a:cs typeface="Times New Roman"/>
              </a:rPr>
              <a:t>i</a:t>
            </a:r>
            <a:r>
              <a:rPr dirty="0" sz="3150" spc="-5">
                <a:latin typeface="Times New Roman"/>
                <a:cs typeface="Times New Roman"/>
              </a:rPr>
              <a:t>]</a:t>
            </a:r>
            <a:endParaRPr sz="315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  <a:spcBef>
                <a:spcPts val="245"/>
              </a:spcBef>
              <a:tabLst>
                <a:tab pos="1510030" algn="l"/>
              </a:tabLst>
            </a:pPr>
            <a:r>
              <a:rPr dirty="0" sz="1850" spc="15" i="1">
                <a:latin typeface="Times New Roman"/>
                <a:cs typeface="Times New Roman"/>
              </a:rPr>
              <a:t>i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sz="1850" spc="15">
                <a:latin typeface="Times New Roman"/>
                <a:cs typeface="Times New Roman"/>
              </a:rPr>
              <a:t>0	</a:t>
            </a:r>
            <a:r>
              <a:rPr dirty="0" sz="1850" spc="20" i="1">
                <a:latin typeface="Times New Roman"/>
                <a:cs typeface="Times New Roman"/>
              </a:rPr>
              <a:t>i</a:t>
            </a:r>
            <a:r>
              <a:rPr dirty="0" sz="1850" spc="20">
                <a:latin typeface="Symbol"/>
                <a:cs typeface="Symbol"/>
              </a:rPr>
              <a:t></a:t>
            </a:r>
            <a:r>
              <a:rPr dirty="0" sz="1850" spc="2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43751" y="3774187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237" y="0"/>
                </a:lnTo>
              </a:path>
            </a:pathLst>
          </a:custGeom>
          <a:ln w="1891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65168" y="3035457"/>
            <a:ext cx="759460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30131" sz="4425" spc="22">
                <a:latin typeface="Times New Roman"/>
                <a:cs typeface="Times New Roman"/>
              </a:rPr>
              <a:t>2</a:t>
            </a:r>
            <a:r>
              <a:rPr dirty="0" baseline="-30131" sz="4425" spc="322">
                <a:latin typeface="Times New Roman"/>
                <a:cs typeface="Times New Roman"/>
              </a:rPr>
              <a:t> </a:t>
            </a:r>
            <a:r>
              <a:rPr dirty="0" sz="2050" spc="20" i="1">
                <a:latin typeface="Times New Roman"/>
                <a:cs typeface="Times New Roman"/>
              </a:rPr>
              <a:t>n</a:t>
            </a:r>
            <a:r>
              <a:rPr dirty="0" sz="2050" spc="20">
                <a:latin typeface="Symbol"/>
                <a:cs typeface="Symbol"/>
              </a:rPr>
              <a:t></a:t>
            </a:r>
            <a:r>
              <a:rPr dirty="0" sz="2050" spc="2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4709518" y="4043973"/>
            <a:ext cx="38417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75" i="1">
                <a:latin typeface="Times New Roman"/>
                <a:cs typeface="Times New Roman"/>
              </a:rPr>
              <a:t>i</a:t>
            </a:r>
            <a:r>
              <a:rPr dirty="0" sz="2050" spc="-95">
                <a:latin typeface="Symbol"/>
                <a:cs typeface="Symbol"/>
              </a:rPr>
              <a:t></a:t>
            </a:r>
            <a:r>
              <a:rPr dirty="0" sz="2050" spc="15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9832" y="3477696"/>
            <a:ext cx="1270000" cy="48005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50" spc="10" i="1">
                <a:latin typeface="Times New Roman"/>
                <a:cs typeface="Times New Roman"/>
              </a:rPr>
              <a:t>for</a:t>
            </a:r>
            <a:r>
              <a:rPr dirty="0" sz="2950" spc="-200" i="1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n</a:t>
            </a:r>
            <a:r>
              <a:rPr dirty="0" sz="2950" spc="-70" i="1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</a:t>
            </a:r>
            <a:r>
              <a:rPr dirty="0" sz="2950" spc="-335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Times New Roman"/>
                <a:cs typeface="Times New Roman"/>
              </a:rPr>
              <a:t>1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94291" y="3174987"/>
            <a:ext cx="3826510" cy="108013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5580"/>
              </a:lnSpc>
              <a:spcBef>
                <a:spcPts val="110"/>
              </a:spcBef>
              <a:tabLst>
                <a:tab pos="2656840" algn="l"/>
              </a:tabLst>
            </a:pPr>
            <a:r>
              <a:rPr dirty="0" sz="2950" spc="30" i="1">
                <a:latin typeface="Times New Roman"/>
                <a:cs typeface="Times New Roman"/>
              </a:rPr>
              <a:t>A</a:t>
            </a:r>
            <a:r>
              <a:rPr dirty="0" sz="2950" spc="30">
                <a:latin typeface="Times New Roman"/>
                <a:cs typeface="Times New Roman"/>
              </a:rPr>
              <a:t>(</a:t>
            </a:r>
            <a:r>
              <a:rPr dirty="0" sz="2950" spc="30" i="1">
                <a:latin typeface="Times New Roman"/>
                <a:cs typeface="Times New Roman"/>
              </a:rPr>
              <a:t>n</a:t>
            </a:r>
            <a:r>
              <a:rPr dirty="0" sz="2950" spc="30">
                <a:latin typeface="Times New Roman"/>
                <a:cs typeface="Times New Roman"/>
              </a:rPr>
              <a:t>) </a:t>
            </a:r>
            <a:r>
              <a:rPr dirty="0" sz="2950" spc="15">
                <a:latin typeface="Symbol"/>
                <a:cs typeface="Symbol"/>
              </a:rPr>
              <a:t></a:t>
            </a:r>
            <a:r>
              <a:rPr dirty="0" sz="2950" spc="15">
                <a:latin typeface="Times New Roman"/>
                <a:cs typeface="Times New Roman"/>
              </a:rPr>
              <a:t> </a:t>
            </a:r>
            <a:r>
              <a:rPr dirty="0" sz="2950" spc="50">
                <a:latin typeface="Times New Roman"/>
                <a:cs typeface="Times New Roman"/>
              </a:rPr>
              <a:t>(</a:t>
            </a:r>
            <a:r>
              <a:rPr dirty="0" sz="2950" spc="50" i="1">
                <a:latin typeface="Times New Roman"/>
                <a:cs typeface="Times New Roman"/>
              </a:rPr>
              <a:t>n</a:t>
            </a:r>
            <a:r>
              <a:rPr dirty="0" sz="2950" spc="-290" i="1">
                <a:latin typeface="Times New Roman"/>
                <a:cs typeface="Times New Roman"/>
              </a:rPr>
              <a:t> </a:t>
            </a:r>
            <a:r>
              <a:rPr dirty="0" sz="2950">
                <a:latin typeface="Symbol"/>
                <a:cs typeface="Symbol"/>
              </a:rPr>
              <a:t></a:t>
            </a:r>
            <a:r>
              <a:rPr dirty="0" sz="2950">
                <a:latin typeface="Times New Roman"/>
                <a:cs typeface="Times New Roman"/>
              </a:rPr>
              <a:t>1)</a:t>
            </a:r>
            <a:r>
              <a:rPr dirty="0" sz="2950" spc="-220">
                <a:latin typeface="Times New Roman"/>
                <a:cs typeface="Times New Roman"/>
              </a:rPr>
              <a:t> </a:t>
            </a:r>
            <a:r>
              <a:rPr dirty="0" sz="2950" spc="15">
                <a:latin typeface="Symbol"/>
                <a:cs typeface="Symbol"/>
              </a:rPr>
              <a:t></a:t>
            </a:r>
            <a:r>
              <a:rPr dirty="0" sz="2950" spc="15">
                <a:latin typeface="Times New Roman"/>
                <a:cs typeface="Times New Roman"/>
              </a:rPr>
              <a:t>	</a:t>
            </a:r>
            <a:r>
              <a:rPr dirty="0" baseline="-10384" sz="8025" spc="15">
                <a:latin typeface="Symbol"/>
                <a:cs typeface="Symbol"/>
              </a:rPr>
              <a:t></a:t>
            </a:r>
            <a:r>
              <a:rPr dirty="0" baseline="-10384" sz="8025" spc="-1200">
                <a:latin typeface="Times New Roman"/>
                <a:cs typeface="Times New Roman"/>
              </a:rPr>
              <a:t> </a:t>
            </a:r>
            <a:r>
              <a:rPr dirty="0" sz="2950" spc="15" i="1">
                <a:latin typeface="Times New Roman"/>
                <a:cs typeface="Times New Roman"/>
              </a:rPr>
              <a:t>A</a:t>
            </a:r>
            <a:r>
              <a:rPr dirty="0" sz="2950" spc="15">
                <a:latin typeface="Times New Roman"/>
                <a:cs typeface="Times New Roman"/>
              </a:rPr>
              <a:t>(</a:t>
            </a:r>
            <a:r>
              <a:rPr dirty="0" sz="2950" spc="15" i="1">
                <a:latin typeface="Times New Roman"/>
                <a:cs typeface="Times New Roman"/>
              </a:rPr>
              <a:t>i</a:t>
            </a:r>
            <a:r>
              <a:rPr dirty="0" sz="2950" spc="15">
                <a:latin typeface="Times New Roman"/>
                <a:cs typeface="Times New Roman"/>
              </a:rPr>
              <a:t>)</a:t>
            </a:r>
            <a:endParaRPr sz="2950">
              <a:latin typeface="Times New Roman"/>
              <a:cs typeface="Times New Roman"/>
            </a:endParaRPr>
          </a:p>
          <a:p>
            <a:pPr marL="2381250">
              <a:lnSpc>
                <a:spcPts val="2700"/>
              </a:lnSpc>
            </a:pPr>
            <a:r>
              <a:rPr dirty="0" sz="2950" spc="15" i="1">
                <a:latin typeface="Times New Roman"/>
                <a:cs typeface="Times New Roman"/>
              </a:rPr>
              <a:t>n</a:t>
            </a:r>
            <a:endParaRPr sz="29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0631" y="384047"/>
            <a:ext cx="375513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1602" y="532767"/>
            <a:ext cx="280035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Qui</a:t>
            </a:r>
            <a:r>
              <a:rPr dirty="0"/>
              <a:t>c</a:t>
            </a:r>
            <a:r>
              <a:rPr dirty="0" spc="-5"/>
              <a:t>k</a:t>
            </a:r>
            <a:r>
              <a:rPr dirty="0" spc="5"/>
              <a:t>s</a:t>
            </a:r>
            <a:r>
              <a:rPr dirty="0" spc="-10"/>
              <a:t>o</a:t>
            </a:r>
            <a:r>
              <a:rPr dirty="0"/>
              <a:t>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90469"/>
            <a:ext cx="4748530" cy="377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30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sorting</a:t>
            </a:r>
            <a:r>
              <a:rPr dirty="0" sz="3000" spc="-35" b="1" i="1">
                <a:solidFill>
                  <a:srgbClr val="FF0000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problem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InsertionSort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Analysis of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InsertionSort</a:t>
            </a:r>
            <a:endParaRPr sz="30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E3E3E"/>
              </a:buClr>
              <a:buFont typeface="Arial"/>
              <a:buChar char="•"/>
            </a:pPr>
            <a:endParaRPr sz="43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Quicksort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Analysis of Quicksort</a:t>
            </a:r>
            <a:endParaRPr sz="3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1139" y="384047"/>
            <a:ext cx="613867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2110" y="532767"/>
            <a:ext cx="533908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Guess the</a:t>
            </a:r>
            <a:r>
              <a:rPr dirty="0" spc="-65"/>
              <a:t> </a:t>
            </a:r>
            <a:r>
              <a:rPr dirty="0" spc="-5"/>
              <a:t>Solution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307340" y="1862189"/>
            <a:ext cx="8296275" cy="36537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A special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case </a:t>
            </a:r>
            <a:r>
              <a:rPr dirty="0" sz="2800" b="1">
                <a:solidFill>
                  <a:srgbClr val="3E3E3E"/>
                </a:solidFill>
                <a:latin typeface="Palatino Linotype"/>
                <a:cs typeface="Palatino Linotype"/>
              </a:rPr>
              <a:t>as </a:t>
            </a:r>
            <a:r>
              <a:rPr dirty="0" sz="2800" spc="-5" b="1">
                <a:solidFill>
                  <a:srgbClr val="3E3E3E"/>
                </a:solidFill>
                <a:latin typeface="Palatino Linotype"/>
                <a:cs typeface="Palatino Linotype"/>
              </a:rPr>
              <a:t>clue for</a:t>
            </a:r>
            <a:r>
              <a:rPr dirty="0" sz="2800" spc="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800" spc="-10" b="1">
                <a:solidFill>
                  <a:srgbClr val="3E3E3E"/>
                </a:solidFill>
                <a:latin typeface="Palatino Linotype"/>
                <a:cs typeface="Palatino Linotype"/>
              </a:rPr>
              <a:t>guess</a:t>
            </a:r>
            <a:endParaRPr sz="28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60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Assuming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that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Partition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divide the problem range into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subranges of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about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size.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number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of comparison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Q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r>
              <a:rPr dirty="0" sz="2400" spc="2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satisfy:</a:t>
            </a:r>
            <a:endParaRPr sz="2400">
              <a:latin typeface="Palatino Linotype"/>
              <a:cs typeface="Palatino Linotype"/>
            </a:endParaRPr>
          </a:p>
          <a:p>
            <a:pPr algn="ctr" marL="535305">
              <a:lnSpc>
                <a:spcPct val="100000"/>
              </a:lnSpc>
              <a:spcBef>
                <a:spcPts val="600"/>
              </a:spcBef>
            </a:pP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Q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) </a:t>
            </a:r>
            <a:r>
              <a:rPr dirty="0" sz="2400">
                <a:solidFill>
                  <a:srgbClr val="3E3E3E"/>
                </a:solidFill>
                <a:latin typeface="Symbol"/>
                <a:cs typeface="Symbol"/>
              </a:rPr>
              <a:t></a:t>
            </a:r>
            <a:r>
              <a:rPr dirty="0" sz="2400" spc="-25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+2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Q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/2)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Applying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Master </a:t>
            </a:r>
            <a:r>
              <a:rPr dirty="0" sz="2400" spc="-10" i="1">
                <a:solidFill>
                  <a:srgbClr val="3E3E3E"/>
                </a:solidFill>
                <a:latin typeface="Palatino Linotype"/>
                <a:cs typeface="Palatino Linotype"/>
              </a:rPr>
              <a:t>Theorem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2:</a:t>
            </a:r>
            <a:endParaRPr sz="2400">
              <a:latin typeface="Palatino Linotype"/>
              <a:cs typeface="Palatino Linotype"/>
            </a:endParaRPr>
          </a:p>
          <a:p>
            <a:pPr algn="ctr" marL="534035">
              <a:lnSpc>
                <a:spcPct val="100000"/>
              </a:lnSpc>
              <a:spcBef>
                <a:spcPts val="600"/>
              </a:spcBef>
            </a:pP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Q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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  <a:p>
            <a:pPr algn="ctr" marL="446405">
              <a:lnSpc>
                <a:spcPct val="100000"/>
              </a:lnSpc>
              <a:spcBef>
                <a:spcPts val="1415"/>
              </a:spcBef>
            </a:pP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Note: here, </a:t>
            </a:r>
            <a:r>
              <a:rPr dirty="0" sz="2400" i="1">
                <a:solidFill>
                  <a:srgbClr val="0000CC"/>
                </a:solidFill>
                <a:latin typeface="Palatino Linotype"/>
                <a:cs typeface="Palatino Linotype"/>
              </a:rPr>
              <a:t>b</a:t>
            </a: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i="1">
                <a:solidFill>
                  <a:srgbClr val="0000CC"/>
                </a:solidFill>
                <a:latin typeface="Palatino Linotype"/>
                <a:cs typeface="Palatino Linotype"/>
              </a:rPr>
              <a:t>c</a:t>
            </a: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=2, so 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=log(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b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)/log(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)=1, and, </a:t>
            </a:r>
            <a:r>
              <a:rPr dirty="0" sz="2400" i="1">
                <a:solidFill>
                  <a:srgbClr val="0000CC"/>
                </a:solidFill>
                <a:latin typeface="Palatino Linotype"/>
                <a:cs typeface="Palatino Linotype"/>
              </a:rPr>
              <a:t>f</a:t>
            </a: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sz="2400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r>
              <a:rPr dirty="0" sz="2400" spc="45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r>
              <a:rPr dirty="0" baseline="24305" sz="2400" spc="-7" i="1">
                <a:solidFill>
                  <a:srgbClr val="0000CC"/>
                </a:solidFill>
                <a:latin typeface="Palatino Linotype"/>
                <a:cs typeface="Palatino Linotype"/>
              </a:rPr>
              <a:t>E</a:t>
            </a:r>
            <a:r>
              <a:rPr dirty="0" sz="2400" spc="-5">
                <a:solidFill>
                  <a:srgbClr val="0000CC"/>
                </a:solidFill>
                <a:latin typeface="Palatino Linotype"/>
                <a:cs typeface="Palatino Linotype"/>
              </a:rPr>
              <a:t>=</a:t>
            </a:r>
            <a:r>
              <a:rPr dirty="0" sz="2400" spc="-5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524" y="0"/>
            <a:ext cx="54818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49423" y="699516"/>
            <a:ext cx="15026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6079" y="699516"/>
            <a:ext cx="11643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64407" y="699516"/>
            <a:ext cx="10286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67100" y="667511"/>
            <a:ext cx="1261871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02964" y="699516"/>
            <a:ext cx="1536191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13147" y="699516"/>
            <a:ext cx="11643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51475" y="699516"/>
            <a:ext cx="1400555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26023" y="699516"/>
            <a:ext cx="116432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64351" y="699516"/>
            <a:ext cx="10286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386840" marR="5080" indent="-342900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Inductive</a:t>
            </a:r>
            <a:r>
              <a:rPr dirty="0" spc="-65"/>
              <a:t> </a:t>
            </a:r>
            <a:r>
              <a:rPr dirty="0" spc="-5"/>
              <a:t>Proof:  A(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)</a:t>
            </a:r>
            <a:r>
              <a:rPr dirty="0" spc="-5">
                <a:latin typeface="Symbol"/>
                <a:cs typeface="Symbol"/>
              </a:rPr>
              <a:t></a:t>
            </a:r>
            <a:r>
              <a:rPr dirty="0" spc="-5"/>
              <a:t>O(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ln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3540" y="1692655"/>
            <a:ext cx="7573645" cy="216154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355600" marR="308610" indent="-342900">
              <a:lnSpc>
                <a:spcPts val="2860"/>
              </a:lnSpc>
              <a:spcBef>
                <a:spcPts val="2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solidFill>
                  <a:srgbClr val="3E3E3E"/>
                </a:solidFill>
                <a:latin typeface="Palatino Linotype"/>
                <a:cs typeface="Palatino Linotype"/>
              </a:rPr>
              <a:t>Theorem: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</a:t>
            </a:r>
            <a:r>
              <a:rPr dirty="0" sz="2400" spc="-5" b="1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cn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ln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some constant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with 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)  defined by the recurrence equation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above.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41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5" b="1">
                <a:solidFill>
                  <a:srgbClr val="3E3E3E"/>
                </a:solidFill>
                <a:latin typeface="Palatino Linotype"/>
                <a:cs typeface="Palatino Linotype"/>
              </a:rPr>
              <a:t>Proof:</a:t>
            </a:r>
            <a:endParaRPr sz="2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ct val="100000"/>
              </a:lnSpc>
              <a:spcBef>
                <a:spcPts val="4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By induction on 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,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the number of elements to be sorted.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Base  case(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=1) is</a:t>
            </a:r>
            <a:r>
              <a:rPr dirty="0" sz="2000" spc="-5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trivial.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49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Inductive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assumption: </a:t>
            </a:r>
            <a:r>
              <a:rPr dirty="0" sz="2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A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(</a:t>
            </a:r>
            <a:r>
              <a:rPr dirty="0" sz="2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i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)</a:t>
            </a:r>
            <a:r>
              <a:rPr dirty="0" sz="2000" spc="-5" b="1">
                <a:solidFill>
                  <a:srgbClr val="0000CC"/>
                </a:solidFill>
                <a:latin typeface="Symbol"/>
                <a:cs typeface="Symbol"/>
              </a:rPr>
              <a:t></a:t>
            </a:r>
            <a:r>
              <a:rPr dirty="0" sz="2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ci</a:t>
            </a:r>
            <a:r>
              <a:rPr dirty="0" sz="2000" spc="-5" b="1">
                <a:solidFill>
                  <a:srgbClr val="0000CC"/>
                </a:solidFill>
                <a:latin typeface="Palatino Linotype"/>
                <a:cs typeface="Palatino Linotype"/>
              </a:rPr>
              <a:t>ln</a:t>
            </a:r>
            <a:r>
              <a:rPr dirty="0" sz="2000" spc="-5" b="1" i="1">
                <a:solidFill>
                  <a:srgbClr val="0000CC"/>
                </a:solidFill>
                <a:latin typeface="Palatino Linotype"/>
                <a:cs typeface="Palatino Linotype"/>
              </a:rPr>
              <a:t>i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2000" spc="-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i="1">
                <a:solidFill>
                  <a:srgbClr val="3E3E3E"/>
                </a:solidFill>
                <a:latin typeface="Palatino Linotype"/>
                <a:cs typeface="Palatino Linotype"/>
              </a:rPr>
              <a:t>i&lt;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45875" y="434643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 h="0">
                <a:moveTo>
                  <a:pt x="0" y="0"/>
                </a:moveTo>
                <a:lnTo>
                  <a:pt x="175754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58363" y="434643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754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59464" y="5132415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4" h="0">
                <a:moveTo>
                  <a:pt x="0" y="0"/>
                </a:moveTo>
                <a:lnTo>
                  <a:pt x="175754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34526" y="513241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 h="0">
                <a:moveTo>
                  <a:pt x="0" y="0"/>
                </a:moveTo>
                <a:lnTo>
                  <a:pt x="297689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52477" y="5132415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 h="0">
                <a:moveTo>
                  <a:pt x="0" y="0"/>
                </a:moveTo>
                <a:lnTo>
                  <a:pt x="297689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326761" y="5132415"/>
            <a:ext cx="882650" cy="0"/>
          </a:xfrm>
          <a:custGeom>
            <a:avLst/>
            <a:gdLst/>
            <a:ahLst/>
            <a:cxnLst/>
            <a:rect l="l" t="t" r="r" b="b"/>
            <a:pathLst>
              <a:path w="882650" h="0">
                <a:moveTo>
                  <a:pt x="0" y="0"/>
                </a:moveTo>
                <a:lnTo>
                  <a:pt x="882136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464540" y="5132414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712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59927" y="5132414"/>
            <a:ext cx="289560" cy="0"/>
          </a:xfrm>
          <a:custGeom>
            <a:avLst/>
            <a:gdLst/>
            <a:ahLst/>
            <a:cxnLst/>
            <a:rect l="l" t="t" r="r" b="b"/>
            <a:pathLst>
              <a:path w="289559" h="0">
                <a:moveTo>
                  <a:pt x="0" y="0"/>
                </a:moveTo>
                <a:lnTo>
                  <a:pt x="289280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998932" y="5871823"/>
            <a:ext cx="172085" cy="0"/>
          </a:xfrm>
          <a:custGeom>
            <a:avLst/>
            <a:gdLst/>
            <a:ahLst/>
            <a:cxnLst/>
            <a:rect l="l" t="t" r="r" b="b"/>
            <a:pathLst>
              <a:path w="172085" h="0">
                <a:moveTo>
                  <a:pt x="0" y="0"/>
                </a:moveTo>
                <a:lnTo>
                  <a:pt x="171549" y="0"/>
                </a:lnTo>
              </a:path>
            </a:pathLst>
          </a:custGeom>
          <a:ln w="114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5691070" y="5128138"/>
            <a:ext cx="16002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5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1" name="object 5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24" name="object 24"/>
          <p:cNvSpPr txBox="1"/>
          <p:nvPr/>
        </p:nvSpPr>
        <p:spPr>
          <a:xfrm>
            <a:off x="3647323" y="5182716"/>
            <a:ext cx="120014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114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66180" y="4801420"/>
            <a:ext cx="28003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50" i="1">
                <a:latin typeface="Times New Roman"/>
                <a:cs typeface="Times New Roman"/>
              </a:rPr>
              <a:t>cn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3895" y="4801422"/>
            <a:ext cx="2806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60">
                <a:latin typeface="Times New Roman"/>
                <a:cs typeface="Times New Roman"/>
              </a:rPr>
              <a:t>2</a:t>
            </a:r>
            <a:r>
              <a:rPr dirty="0" sz="1800" spc="140" i="1"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6319" y="4815921"/>
            <a:ext cx="120014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114" i="1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9907" y="6207330"/>
            <a:ext cx="364871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35" i="1">
                <a:latin typeface="Times New Roman"/>
                <a:cs typeface="Times New Roman"/>
              </a:rPr>
              <a:t>Let</a:t>
            </a:r>
            <a:r>
              <a:rPr dirty="0" sz="1800" spc="-85" i="1">
                <a:latin typeface="Times New Roman"/>
                <a:cs typeface="Times New Roman"/>
              </a:rPr>
              <a:t> </a:t>
            </a:r>
            <a:r>
              <a:rPr dirty="0" sz="1800" spc="140" i="1">
                <a:latin typeface="Times New Roman"/>
                <a:cs typeface="Times New Roman"/>
              </a:rPr>
              <a:t>c</a:t>
            </a:r>
            <a:r>
              <a:rPr dirty="0" sz="1800" spc="90" i="1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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 spc="100">
                <a:latin typeface="Times New Roman"/>
                <a:cs typeface="Times New Roman"/>
              </a:rPr>
              <a:t>2,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 spc="170" i="1">
                <a:latin typeface="Times New Roman"/>
                <a:cs typeface="Times New Roman"/>
              </a:rPr>
              <a:t>we</a:t>
            </a:r>
            <a:r>
              <a:rPr dirty="0" sz="1800" spc="70" i="1">
                <a:latin typeface="Times New Roman"/>
                <a:cs typeface="Times New Roman"/>
              </a:rPr>
              <a:t> </a:t>
            </a:r>
            <a:r>
              <a:rPr dirty="0" sz="1800" spc="150" i="1">
                <a:latin typeface="Times New Roman"/>
                <a:cs typeface="Times New Roman"/>
              </a:rPr>
              <a:t>have</a:t>
            </a:r>
            <a:r>
              <a:rPr dirty="0" sz="1800" spc="215" i="1">
                <a:latin typeface="Times New Roman"/>
                <a:cs typeface="Times New Roman"/>
              </a:rPr>
              <a:t> </a:t>
            </a:r>
            <a:r>
              <a:rPr dirty="0" sz="1800" spc="150" i="1">
                <a:latin typeface="Times New Roman"/>
                <a:cs typeface="Times New Roman"/>
              </a:rPr>
              <a:t>A</a:t>
            </a:r>
            <a:r>
              <a:rPr dirty="0" sz="1800" spc="150">
                <a:latin typeface="Times New Roman"/>
                <a:cs typeface="Times New Roman"/>
              </a:rPr>
              <a:t>(</a:t>
            </a:r>
            <a:r>
              <a:rPr dirty="0" sz="1800" spc="150" i="1">
                <a:latin typeface="Times New Roman"/>
                <a:cs typeface="Times New Roman"/>
              </a:rPr>
              <a:t>n</a:t>
            </a:r>
            <a:r>
              <a:rPr dirty="0" sz="1800" spc="150">
                <a:latin typeface="Times New Roman"/>
                <a:cs typeface="Times New Roman"/>
              </a:rPr>
              <a:t>)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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70">
                <a:latin typeface="Times New Roman"/>
                <a:cs typeface="Times New Roman"/>
              </a:rPr>
              <a:t>2</a:t>
            </a:r>
            <a:r>
              <a:rPr dirty="0" sz="1800" spc="170" i="1">
                <a:latin typeface="Times New Roman"/>
                <a:cs typeface="Times New Roman"/>
              </a:rPr>
              <a:t>n</a:t>
            </a:r>
            <a:r>
              <a:rPr dirty="0" sz="1800" spc="-19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ln(</a:t>
            </a:r>
            <a:r>
              <a:rPr dirty="0" sz="1800" spc="135" i="1">
                <a:latin typeface="Times New Roman"/>
                <a:cs typeface="Times New Roman"/>
              </a:rPr>
              <a:t>n</a:t>
            </a:r>
            <a:r>
              <a:rPr dirty="0" sz="1800" spc="13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08670" y="5867548"/>
            <a:ext cx="31178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55">
                <a:latin typeface="Times New Roman"/>
                <a:cs typeface="Times New Roman"/>
              </a:rPr>
              <a:t>2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baseline="-7716" sz="2700" spc="179">
                <a:latin typeface="Symbol"/>
                <a:cs typeface="Symbol"/>
              </a:rPr>
              <a:t></a:t>
            </a:r>
            <a:endParaRPr baseline="-7716" sz="27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24522" y="5700863"/>
            <a:ext cx="79565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9450" algn="l"/>
              </a:tabLst>
            </a:pPr>
            <a:r>
              <a:rPr dirty="0" sz="1800" spc="120">
                <a:latin typeface="Symbol"/>
                <a:cs typeface="Symbol"/>
              </a:rPr>
              <a:t></a:t>
            </a:r>
            <a:r>
              <a:rPr dirty="0" sz="1800" spc="120">
                <a:latin typeface="Times New Roman"/>
                <a:cs typeface="Times New Roman"/>
              </a:rPr>
              <a:t>	</a:t>
            </a:r>
            <a:r>
              <a:rPr dirty="0" sz="1800" spc="12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24522" y="5899415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55871" y="5554128"/>
            <a:ext cx="3710304" cy="434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350520">
              <a:lnSpc>
                <a:spcPts val="1605"/>
              </a:lnSpc>
              <a:spcBef>
                <a:spcPts val="105"/>
              </a:spcBef>
              <a:tabLst>
                <a:tab pos="487045" algn="l"/>
              </a:tabLst>
            </a:pPr>
            <a:r>
              <a:rPr dirty="0" sz="1800" spc="120">
                <a:latin typeface="Symbol"/>
                <a:cs typeface="Symbol"/>
              </a:rPr>
              <a:t></a:t>
            </a:r>
            <a:r>
              <a:rPr dirty="0" sz="1800" spc="120">
                <a:latin typeface="Times New Roman"/>
                <a:cs typeface="Times New Roman"/>
              </a:rPr>
              <a:t>	</a:t>
            </a:r>
            <a:r>
              <a:rPr dirty="0" baseline="3086" sz="2700" spc="209" i="1">
                <a:latin typeface="Times New Roman"/>
                <a:cs typeface="Times New Roman"/>
              </a:rPr>
              <a:t>c</a:t>
            </a:r>
            <a:r>
              <a:rPr dirty="0" baseline="3086" sz="2700" spc="-120" i="1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Symbol"/>
                <a:cs typeface="Symbol"/>
              </a:rPr>
              <a:t>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605"/>
              </a:lnSpc>
              <a:tabLst>
                <a:tab pos="625475" algn="l"/>
                <a:tab pos="3396615" algn="l"/>
              </a:tabLst>
            </a:pPr>
            <a:r>
              <a:rPr dirty="0" sz="1800" spc="155" i="1">
                <a:latin typeface="Times New Roman"/>
                <a:cs typeface="Times New Roman"/>
              </a:rPr>
              <a:t>S</a:t>
            </a:r>
            <a:r>
              <a:rPr dirty="0" sz="1800" spc="145" i="1">
                <a:latin typeface="Times New Roman"/>
                <a:cs typeface="Times New Roman"/>
              </a:rPr>
              <a:t>o</a:t>
            </a:r>
            <a:r>
              <a:rPr dirty="0" sz="1800" spc="7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145" i="1">
                <a:latin typeface="Times New Roman"/>
                <a:cs typeface="Times New Roman"/>
              </a:rPr>
              <a:t>A</a:t>
            </a:r>
            <a:r>
              <a:rPr dirty="0" sz="1800" spc="165">
                <a:latin typeface="Times New Roman"/>
                <a:cs typeface="Times New Roman"/>
              </a:rPr>
              <a:t>(</a:t>
            </a:r>
            <a:r>
              <a:rPr dirty="0" sz="1800" spc="180" i="1">
                <a:latin typeface="Times New Roman"/>
                <a:cs typeface="Times New Roman"/>
              </a:rPr>
              <a:t>n</a:t>
            </a:r>
            <a:r>
              <a:rPr dirty="0" sz="1800" spc="105">
                <a:latin typeface="Times New Roman"/>
                <a:cs typeface="Times New Roman"/>
              </a:rPr>
              <a:t>)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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50" i="1">
                <a:latin typeface="Times New Roman"/>
                <a:cs typeface="Times New Roman"/>
              </a:rPr>
              <a:t>cn</a:t>
            </a:r>
            <a:r>
              <a:rPr dirty="0" sz="1800" spc="-204" i="1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ln</a:t>
            </a:r>
            <a:r>
              <a:rPr dirty="0" sz="1800" spc="140">
                <a:latin typeface="Times New Roman"/>
                <a:cs typeface="Times New Roman"/>
              </a:rPr>
              <a:t>(</a:t>
            </a:r>
            <a:r>
              <a:rPr dirty="0" sz="1800" spc="180" i="1">
                <a:latin typeface="Times New Roman"/>
                <a:cs typeface="Times New Roman"/>
              </a:rPr>
              <a:t>n</a:t>
            </a:r>
            <a:r>
              <a:rPr dirty="0" sz="1800" spc="105">
                <a:latin typeface="Times New Roman"/>
                <a:cs typeface="Times New Roman"/>
              </a:rPr>
              <a:t>)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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55" i="1">
                <a:latin typeface="Times New Roman"/>
                <a:cs typeface="Times New Roman"/>
              </a:rPr>
              <a:t>n</a:t>
            </a:r>
            <a:r>
              <a:rPr dirty="0" sz="1800" i="1">
                <a:latin typeface="Times New Roman"/>
                <a:cs typeface="Times New Roman"/>
              </a:rPr>
              <a:t> </a:t>
            </a:r>
            <a:r>
              <a:rPr dirty="0" sz="1800" spc="-80" i="1">
                <a:latin typeface="Times New Roman"/>
                <a:cs typeface="Times New Roman"/>
              </a:rPr>
              <a:t> </a:t>
            </a:r>
            <a:r>
              <a:rPr dirty="0" sz="1800" spc="330">
                <a:latin typeface="Times New Roman"/>
                <a:cs typeface="Times New Roman"/>
              </a:rPr>
              <a:t>1</a:t>
            </a:r>
            <a:r>
              <a:rPr dirty="0" sz="1800" spc="175">
                <a:latin typeface="Symbol"/>
                <a:cs typeface="Symbol"/>
              </a:rPr>
              <a:t>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315">
                <a:latin typeface="Symbol"/>
                <a:cs typeface="Symbol"/>
              </a:rPr>
              <a:t></a:t>
            </a:r>
            <a:r>
              <a:rPr dirty="0" sz="1800" spc="155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804016" y="5063251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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04016" y="5210216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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4797" y="4698419"/>
            <a:ext cx="4584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4691" sz="2700" spc="315" i="1">
                <a:latin typeface="Times New Roman"/>
                <a:cs typeface="Times New Roman"/>
              </a:rPr>
              <a:t>n</a:t>
            </a:r>
            <a:r>
              <a:rPr dirty="0" sz="1250" spc="210">
                <a:latin typeface="Times New Roman"/>
                <a:cs typeface="Times New Roman"/>
              </a:rPr>
              <a:t>2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baseline="-15432" sz="2700" spc="179">
                <a:latin typeface="Symbol"/>
                <a:cs typeface="Symbol"/>
              </a:rPr>
              <a:t></a:t>
            </a:r>
            <a:endParaRPr baseline="-15432" sz="27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75167" y="5063251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24256" y="4911471"/>
            <a:ext cx="379730" cy="517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193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</a:t>
            </a:r>
            <a:endParaRPr sz="1800">
              <a:latin typeface="Symbol"/>
              <a:cs typeface="Symbol"/>
            </a:endParaRPr>
          </a:p>
          <a:p>
            <a:pPr marL="12700">
              <a:lnSpc>
                <a:spcPts val="1930"/>
              </a:lnSpc>
            </a:pPr>
            <a:r>
              <a:rPr dirty="0" sz="1800" spc="15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75167" y="5210216"/>
            <a:ext cx="1289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20">
                <a:latin typeface="Symbol"/>
                <a:cs typeface="Symbol"/>
              </a:rPr>
              <a:t>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61710" y="4801422"/>
            <a:ext cx="134239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50">
                <a:latin typeface="Times New Roman"/>
                <a:cs typeface="Times New Roman"/>
              </a:rPr>
              <a:t>2</a:t>
            </a:r>
            <a:r>
              <a:rPr dirty="0" sz="1800" spc="150" i="1">
                <a:latin typeface="Times New Roman"/>
                <a:cs typeface="Times New Roman"/>
              </a:rPr>
              <a:t>c </a:t>
            </a:r>
            <a:r>
              <a:rPr dirty="0" baseline="9259" sz="2700" spc="179">
                <a:latin typeface="Symbol"/>
                <a:cs typeface="Symbol"/>
              </a:rPr>
              <a:t></a:t>
            </a:r>
            <a:r>
              <a:rPr dirty="0" baseline="9259" sz="2700" spc="179">
                <a:latin typeface="Times New Roman"/>
                <a:cs typeface="Times New Roman"/>
              </a:rPr>
              <a:t> </a:t>
            </a:r>
            <a:r>
              <a:rPr dirty="0" sz="1800" spc="210" i="1">
                <a:latin typeface="Times New Roman"/>
                <a:cs typeface="Times New Roman"/>
              </a:rPr>
              <a:t>n</a:t>
            </a:r>
            <a:r>
              <a:rPr dirty="0" baseline="35555" sz="1875" spc="315">
                <a:latin typeface="Times New Roman"/>
                <a:cs typeface="Times New Roman"/>
              </a:rPr>
              <a:t>2</a:t>
            </a:r>
            <a:r>
              <a:rPr dirty="0" baseline="35555" sz="1875" spc="-232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ln(</a:t>
            </a:r>
            <a:r>
              <a:rPr dirty="0" sz="1800" spc="135" i="1">
                <a:latin typeface="Times New Roman"/>
                <a:cs typeface="Times New Roman"/>
              </a:rPr>
              <a:t>n</a:t>
            </a:r>
            <a:r>
              <a:rPr dirty="0" sz="1800" spc="135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52366" y="4947926"/>
            <a:ext cx="2235835" cy="481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63880" indent="-551180">
              <a:lnSpc>
                <a:spcPts val="1789"/>
              </a:lnSpc>
              <a:spcBef>
                <a:spcPts val="105"/>
              </a:spcBef>
              <a:buChar char=""/>
              <a:tabLst>
                <a:tab pos="563880" algn="l"/>
                <a:tab pos="564515" algn="l"/>
              </a:tabLst>
            </a:pPr>
            <a:r>
              <a:rPr dirty="0" baseline="9259" sz="2700" spc="179">
                <a:latin typeface="Symbol"/>
                <a:cs typeface="Symbol"/>
              </a:rPr>
              <a:t></a:t>
            </a:r>
            <a:r>
              <a:rPr dirty="0" baseline="9259" sz="2700" spc="75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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50" i="1">
                <a:latin typeface="Times New Roman"/>
                <a:cs typeface="Times New Roman"/>
              </a:rPr>
              <a:t>cn</a:t>
            </a:r>
            <a:r>
              <a:rPr dirty="0" sz="1800" spc="-215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Times New Roman"/>
                <a:cs typeface="Times New Roman"/>
              </a:rPr>
              <a:t>ln(</a:t>
            </a:r>
            <a:r>
              <a:rPr dirty="0" sz="1800" spc="135" i="1">
                <a:latin typeface="Times New Roman"/>
                <a:cs typeface="Times New Roman"/>
              </a:rPr>
              <a:t>n</a:t>
            </a:r>
            <a:r>
              <a:rPr dirty="0" sz="1800" spc="135">
                <a:latin typeface="Times New Roman"/>
                <a:cs typeface="Times New Roman"/>
              </a:rPr>
              <a:t>)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</a:t>
            </a:r>
            <a:endParaRPr sz="1800">
              <a:latin typeface="Symbol"/>
              <a:cs typeface="Symbol"/>
            </a:endParaRPr>
          </a:p>
          <a:p>
            <a:pPr marL="307340">
              <a:lnSpc>
                <a:spcPts val="1789"/>
              </a:lnSpc>
              <a:tabLst>
                <a:tab pos="2087880" algn="l"/>
              </a:tabLst>
            </a:pPr>
            <a:r>
              <a:rPr dirty="0" sz="1800" spc="155">
                <a:latin typeface="Times New Roman"/>
                <a:cs typeface="Times New Roman"/>
              </a:rPr>
              <a:t>4</a:t>
            </a:r>
            <a:r>
              <a:rPr dirty="0" sz="1800" spc="155">
                <a:latin typeface="Times New Roman"/>
                <a:cs typeface="Times New Roman"/>
              </a:rPr>
              <a:t>	</a:t>
            </a:r>
            <a:r>
              <a:rPr dirty="0" sz="1800" spc="155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757986" y="4947926"/>
            <a:ext cx="103568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140" i="1">
                <a:latin typeface="Times New Roman"/>
                <a:cs typeface="Times New Roman"/>
              </a:rPr>
              <a:t>x</a:t>
            </a:r>
            <a:r>
              <a:rPr dirty="0" sz="1800" spc="-200" i="1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Times New Roman"/>
                <a:cs typeface="Times New Roman"/>
              </a:rPr>
              <a:t>ln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145" i="1">
                <a:latin typeface="Times New Roman"/>
                <a:cs typeface="Times New Roman"/>
              </a:rPr>
              <a:t>xdx</a:t>
            </a:r>
            <a:r>
              <a:rPr dirty="0" sz="1800" spc="50" i="1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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70006" y="4874671"/>
            <a:ext cx="158115" cy="520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50" spc="150">
                <a:latin typeface="Symbol"/>
                <a:cs typeface="Symbol"/>
              </a:rPr>
              <a:t>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64482" y="4764506"/>
            <a:ext cx="2502535" cy="66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85"/>
              </a:lnSpc>
              <a:spcBef>
                <a:spcPts val="100"/>
              </a:spcBef>
              <a:tabLst>
                <a:tab pos="913130" algn="l"/>
              </a:tabLst>
            </a:pPr>
            <a:r>
              <a:rPr dirty="0" sz="1800" spc="145" i="1">
                <a:latin typeface="Times New Roman"/>
                <a:cs typeface="Times New Roman"/>
              </a:rPr>
              <a:t>Note</a:t>
            </a:r>
            <a:r>
              <a:rPr dirty="0" sz="1800" spc="-85" i="1">
                <a:latin typeface="Times New Roman"/>
                <a:cs typeface="Times New Roman"/>
              </a:rPr>
              <a:t> </a:t>
            </a:r>
            <a:r>
              <a:rPr dirty="0" sz="1800" spc="85">
                <a:latin typeface="Times New Roman"/>
                <a:cs typeface="Times New Roman"/>
              </a:rPr>
              <a:t>:	</a:t>
            </a:r>
            <a:r>
              <a:rPr dirty="0" baseline="-10256" sz="4875" spc="427">
                <a:latin typeface="Symbol"/>
                <a:cs typeface="Symbol"/>
              </a:rPr>
              <a:t></a:t>
            </a:r>
            <a:r>
              <a:rPr dirty="0" sz="1800" spc="285" i="1">
                <a:latin typeface="Times New Roman"/>
                <a:cs typeface="Times New Roman"/>
              </a:rPr>
              <a:t>ci</a:t>
            </a:r>
            <a:r>
              <a:rPr dirty="0" sz="1800" spc="-260" i="1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ln(</a:t>
            </a:r>
            <a:r>
              <a:rPr dirty="0" sz="1800" spc="114" i="1">
                <a:latin typeface="Times New Roman"/>
                <a:cs typeface="Times New Roman"/>
              </a:rPr>
              <a:t>i</a:t>
            </a:r>
            <a:r>
              <a:rPr dirty="0" sz="1800" spc="114">
                <a:latin typeface="Times New Roman"/>
                <a:cs typeface="Times New Roman"/>
              </a:rPr>
              <a:t>) </a:t>
            </a:r>
            <a:r>
              <a:rPr dirty="0" sz="1800" spc="175">
                <a:latin typeface="Symbol"/>
                <a:cs typeface="Symbol"/>
              </a:rPr>
              <a:t></a:t>
            </a:r>
            <a:endParaRPr sz="1800">
              <a:latin typeface="Symbol"/>
              <a:cs typeface="Symbol"/>
            </a:endParaRPr>
          </a:p>
          <a:p>
            <a:pPr marL="718185">
              <a:lnSpc>
                <a:spcPts val="1645"/>
              </a:lnSpc>
              <a:tabLst>
                <a:tab pos="2354580" algn="l"/>
              </a:tabLst>
            </a:pPr>
            <a:r>
              <a:rPr dirty="0" sz="1800" spc="155" i="1">
                <a:latin typeface="Times New Roman"/>
                <a:cs typeface="Times New Roman"/>
              </a:rPr>
              <a:t>n</a:t>
            </a:r>
            <a:r>
              <a:rPr dirty="0" sz="1800" spc="155" i="1">
                <a:latin typeface="Times New Roman"/>
                <a:cs typeface="Times New Roman"/>
              </a:rPr>
              <a:t>	</a:t>
            </a:r>
            <a:r>
              <a:rPr dirty="0" sz="1800" spc="155" i="1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72555" y="3978554"/>
            <a:ext cx="5191125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379"/>
              </a:lnSpc>
              <a:spcBef>
                <a:spcPts val="100"/>
              </a:spcBef>
              <a:tabLst>
                <a:tab pos="1891664" algn="l"/>
                <a:tab pos="4104004" algn="l"/>
              </a:tabLst>
            </a:pPr>
            <a:r>
              <a:rPr dirty="0" sz="1800" spc="150" i="1">
                <a:latin typeface="Times New Roman"/>
                <a:cs typeface="Times New Roman"/>
              </a:rPr>
              <a:t>A</a:t>
            </a:r>
            <a:r>
              <a:rPr dirty="0" sz="1800" spc="150">
                <a:latin typeface="Times New Roman"/>
                <a:cs typeface="Times New Roman"/>
              </a:rPr>
              <a:t>(</a:t>
            </a:r>
            <a:r>
              <a:rPr dirty="0" sz="1800" spc="150" i="1">
                <a:latin typeface="Times New Roman"/>
                <a:cs typeface="Times New Roman"/>
              </a:rPr>
              <a:t>n</a:t>
            </a:r>
            <a:r>
              <a:rPr dirty="0" sz="1800" spc="150">
                <a:latin typeface="Times New Roman"/>
                <a:cs typeface="Times New Roman"/>
              </a:rPr>
              <a:t>) </a:t>
            </a:r>
            <a:r>
              <a:rPr dirty="0" sz="1800" spc="175">
                <a:latin typeface="Symbol"/>
                <a:cs typeface="Symbol"/>
              </a:rPr>
              <a:t>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-285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Symbol"/>
                <a:cs typeface="Symbol"/>
              </a:rPr>
              <a:t></a:t>
            </a:r>
            <a:r>
              <a:rPr dirty="0" sz="1800" spc="135">
                <a:latin typeface="Times New Roman"/>
                <a:cs typeface="Times New Roman"/>
              </a:rPr>
              <a:t>1)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</a:t>
            </a:r>
            <a:r>
              <a:rPr dirty="0" sz="1800" spc="175">
                <a:latin typeface="Times New Roman"/>
                <a:cs typeface="Times New Roman"/>
              </a:rPr>
              <a:t>	</a:t>
            </a:r>
            <a:r>
              <a:rPr dirty="0" baseline="-10256" sz="4875" spc="600">
                <a:latin typeface="Symbol"/>
                <a:cs typeface="Symbol"/>
              </a:rPr>
              <a:t></a:t>
            </a:r>
            <a:r>
              <a:rPr dirty="0" baseline="-10256" sz="4875" spc="-562">
                <a:latin typeface="Times New Roman"/>
                <a:cs typeface="Times New Roman"/>
              </a:rPr>
              <a:t> </a:t>
            </a:r>
            <a:r>
              <a:rPr dirty="0" sz="1800" spc="125" i="1">
                <a:latin typeface="Times New Roman"/>
                <a:cs typeface="Times New Roman"/>
              </a:rPr>
              <a:t>A</a:t>
            </a:r>
            <a:r>
              <a:rPr dirty="0" sz="1800" spc="125">
                <a:latin typeface="Times New Roman"/>
                <a:cs typeface="Times New Roman"/>
              </a:rPr>
              <a:t>(</a:t>
            </a:r>
            <a:r>
              <a:rPr dirty="0" sz="1800" spc="125" i="1">
                <a:latin typeface="Times New Roman"/>
                <a:cs typeface="Times New Roman"/>
              </a:rPr>
              <a:t>i</a:t>
            </a:r>
            <a:r>
              <a:rPr dirty="0" sz="1800" spc="125">
                <a:latin typeface="Times New Roman"/>
                <a:cs typeface="Times New Roman"/>
              </a:rPr>
              <a:t>)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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160">
                <a:latin typeface="Times New Roman"/>
                <a:cs typeface="Times New Roman"/>
              </a:rPr>
              <a:t>(</a:t>
            </a:r>
            <a:r>
              <a:rPr dirty="0" sz="1800" spc="160" i="1">
                <a:latin typeface="Times New Roman"/>
                <a:cs typeface="Times New Roman"/>
              </a:rPr>
              <a:t>n</a:t>
            </a:r>
            <a:r>
              <a:rPr dirty="0" sz="1800" spc="-80" i="1">
                <a:latin typeface="Times New Roman"/>
                <a:cs typeface="Times New Roman"/>
              </a:rPr>
              <a:t> </a:t>
            </a:r>
            <a:r>
              <a:rPr dirty="0" sz="1800" spc="135">
                <a:latin typeface="Symbol"/>
                <a:cs typeface="Symbol"/>
              </a:rPr>
              <a:t></a:t>
            </a:r>
            <a:r>
              <a:rPr dirty="0" sz="1800" spc="135">
                <a:latin typeface="Times New Roman"/>
                <a:cs typeface="Times New Roman"/>
              </a:rPr>
              <a:t>1)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175">
                <a:latin typeface="Symbol"/>
                <a:cs typeface="Symbol"/>
              </a:rPr>
              <a:t></a:t>
            </a:r>
            <a:r>
              <a:rPr dirty="0" sz="1800" spc="175">
                <a:latin typeface="Times New Roman"/>
                <a:cs typeface="Times New Roman"/>
              </a:rPr>
              <a:t>	</a:t>
            </a:r>
            <a:r>
              <a:rPr dirty="0" baseline="-10256" sz="4875" spc="427">
                <a:latin typeface="Symbol"/>
                <a:cs typeface="Symbol"/>
              </a:rPr>
              <a:t></a:t>
            </a:r>
            <a:r>
              <a:rPr dirty="0" sz="1800" spc="285" i="1">
                <a:latin typeface="Times New Roman"/>
                <a:cs typeface="Times New Roman"/>
              </a:rPr>
              <a:t>ci</a:t>
            </a:r>
            <a:r>
              <a:rPr dirty="0" sz="1800" spc="-225" i="1">
                <a:latin typeface="Times New Roman"/>
                <a:cs typeface="Times New Roman"/>
              </a:rPr>
              <a:t> </a:t>
            </a:r>
            <a:r>
              <a:rPr dirty="0" sz="1800" spc="114">
                <a:latin typeface="Times New Roman"/>
                <a:cs typeface="Times New Roman"/>
              </a:rPr>
              <a:t>ln(</a:t>
            </a:r>
            <a:r>
              <a:rPr dirty="0" sz="1800" spc="114" i="1">
                <a:latin typeface="Times New Roman"/>
                <a:cs typeface="Times New Roman"/>
              </a:rPr>
              <a:t>i</a:t>
            </a:r>
            <a:r>
              <a:rPr dirty="0" sz="1800" spc="114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696085">
              <a:lnSpc>
                <a:spcPts val="1639"/>
              </a:lnSpc>
              <a:tabLst>
                <a:tab pos="3908425" algn="l"/>
              </a:tabLst>
            </a:pPr>
            <a:r>
              <a:rPr dirty="0" sz="1800" spc="155" i="1">
                <a:latin typeface="Times New Roman"/>
                <a:cs typeface="Times New Roman"/>
              </a:rPr>
              <a:t>n	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670480" y="4679732"/>
            <a:ext cx="54800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9320" sz="2700" spc="232">
                <a:latin typeface="Times New Roman"/>
                <a:cs typeface="Times New Roman"/>
              </a:rPr>
              <a:t>2</a:t>
            </a:r>
            <a:r>
              <a:rPr dirty="0" baseline="-29320" sz="2700" spc="322">
                <a:latin typeface="Times New Roman"/>
                <a:cs typeface="Times New Roman"/>
              </a:rPr>
              <a:t> </a:t>
            </a:r>
            <a:r>
              <a:rPr dirty="0" sz="1250" spc="120" i="1">
                <a:latin typeface="Times New Roman"/>
                <a:cs typeface="Times New Roman"/>
              </a:rPr>
              <a:t>n</a:t>
            </a:r>
            <a:r>
              <a:rPr dirty="0" sz="1250" spc="120">
                <a:latin typeface="Symbol"/>
                <a:cs typeface="Symbol"/>
              </a:rPr>
              <a:t></a:t>
            </a:r>
            <a:r>
              <a:rPr dirty="0" sz="1250" spc="12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15889" y="5290818"/>
            <a:ext cx="28067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175" i="1">
                <a:latin typeface="Times New Roman"/>
                <a:cs typeface="Times New Roman"/>
              </a:rPr>
              <a:t>i</a:t>
            </a:r>
            <a:r>
              <a:rPr dirty="0" sz="1250" spc="45">
                <a:latin typeface="Symbol"/>
                <a:cs typeface="Symbol"/>
              </a:rPr>
              <a:t></a:t>
            </a:r>
            <a:r>
              <a:rPr dirty="0" sz="1250" spc="114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56992" y="3893640"/>
            <a:ext cx="2760345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25040" algn="l"/>
              </a:tabLst>
            </a:pPr>
            <a:r>
              <a:rPr dirty="0" baseline="-29320" sz="2700" spc="232">
                <a:latin typeface="Times New Roman"/>
                <a:cs typeface="Times New Roman"/>
              </a:rPr>
              <a:t>2</a:t>
            </a:r>
            <a:r>
              <a:rPr dirty="0" baseline="-29320" sz="2700" spc="434">
                <a:latin typeface="Times New Roman"/>
                <a:cs typeface="Times New Roman"/>
              </a:rPr>
              <a:t> </a:t>
            </a:r>
            <a:r>
              <a:rPr dirty="0" sz="1250" spc="120" i="1">
                <a:latin typeface="Times New Roman"/>
                <a:cs typeface="Times New Roman"/>
              </a:rPr>
              <a:t>n</a:t>
            </a:r>
            <a:r>
              <a:rPr dirty="0" sz="1250" spc="120">
                <a:latin typeface="Symbol"/>
                <a:cs typeface="Symbol"/>
              </a:rPr>
              <a:t></a:t>
            </a:r>
            <a:r>
              <a:rPr dirty="0" sz="1250" spc="120">
                <a:latin typeface="Times New Roman"/>
                <a:cs typeface="Times New Roman"/>
              </a:rPr>
              <a:t>1	</a:t>
            </a:r>
            <a:r>
              <a:rPr dirty="0" baseline="-29320" sz="2700" spc="232">
                <a:latin typeface="Times New Roman"/>
                <a:cs typeface="Times New Roman"/>
              </a:rPr>
              <a:t>2</a:t>
            </a:r>
            <a:r>
              <a:rPr dirty="0" baseline="-29320" sz="2700" spc="300">
                <a:latin typeface="Times New Roman"/>
                <a:cs typeface="Times New Roman"/>
              </a:rPr>
              <a:t> </a:t>
            </a:r>
            <a:r>
              <a:rPr dirty="0" sz="1250" spc="125" i="1">
                <a:latin typeface="Times New Roman"/>
                <a:cs typeface="Times New Roman"/>
              </a:rPr>
              <a:t>n</a:t>
            </a:r>
            <a:r>
              <a:rPr dirty="0" sz="1250" spc="125">
                <a:latin typeface="Symbol"/>
                <a:cs typeface="Symbol"/>
              </a:rPr>
              <a:t></a:t>
            </a:r>
            <a:r>
              <a:rPr dirty="0" sz="1250" spc="125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902189" y="4504726"/>
            <a:ext cx="2493010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24405" algn="l"/>
              </a:tabLst>
            </a:pPr>
            <a:r>
              <a:rPr dirty="0" sz="1250" spc="175" i="1">
                <a:latin typeface="Times New Roman"/>
                <a:cs typeface="Times New Roman"/>
              </a:rPr>
              <a:t>i</a:t>
            </a:r>
            <a:r>
              <a:rPr dirty="0" sz="1250" spc="45">
                <a:latin typeface="Symbol"/>
                <a:cs typeface="Symbol"/>
              </a:rPr>
              <a:t></a:t>
            </a:r>
            <a:r>
              <a:rPr dirty="0" sz="1250" spc="114">
                <a:latin typeface="Times New Roman"/>
                <a:cs typeface="Times New Roman"/>
              </a:rPr>
              <a:t>1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180" i="1">
                <a:latin typeface="Times New Roman"/>
                <a:cs typeface="Times New Roman"/>
              </a:rPr>
              <a:t>i</a:t>
            </a:r>
            <a:r>
              <a:rPr dirty="0" sz="1250" spc="45">
                <a:latin typeface="Symbol"/>
                <a:cs typeface="Symbol"/>
              </a:rPr>
              <a:t></a:t>
            </a:r>
            <a:r>
              <a:rPr dirty="0" sz="1250" spc="114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5712" y="384047"/>
            <a:ext cx="613105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6682" y="532767"/>
            <a:ext cx="53308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For </a:t>
            </a:r>
            <a:r>
              <a:rPr dirty="0" spc="-95"/>
              <a:t>Your</a:t>
            </a:r>
            <a:r>
              <a:rPr dirty="0" spc="-75"/>
              <a:t> </a:t>
            </a:r>
            <a:r>
              <a:rPr dirty="0"/>
              <a:t>Reference</a:t>
            </a:r>
          </a:p>
        </p:txBody>
      </p:sp>
      <p:sp>
        <p:nvSpPr>
          <p:cNvPr id="4" name="object 4"/>
          <p:cNvSpPr/>
          <p:nvPr/>
        </p:nvSpPr>
        <p:spPr>
          <a:xfrm>
            <a:off x="228600" y="1828800"/>
            <a:ext cx="8763000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09600" y="3505200"/>
            <a:ext cx="0" cy="2819400"/>
          </a:xfrm>
          <a:custGeom>
            <a:avLst/>
            <a:gdLst/>
            <a:ahLst/>
            <a:cxnLst/>
            <a:rect l="l" t="t" r="r" b="b"/>
            <a:pathLst>
              <a:path w="0" h="2819400">
                <a:moveTo>
                  <a:pt x="0" y="0"/>
                </a:moveTo>
                <a:lnTo>
                  <a:pt x="0" y="2819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" y="60198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 h="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0600" y="4572000"/>
            <a:ext cx="2971800" cy="1447800"/>
          </a:xfrm>
          <a:custGeom>
            <a:avLst/>
            <a:gdLst/>
            <a:ahLst/>
            <a:cxnLst/>
            <a:rect l="l" t="t" r="r" b="b"/>
            <a:pathLst>
              <a:path w="2971800" h="1447800">
                <a:moveTo>
                  <a:pt x="0" y="1447800"/>
                </a:moveTo>
                <a:lnTo>
                  <a:pt x="11468" y="1400194"/>
                </a:lnTo>
                <a:lnTo>
                  <a:pt x="23164" y="1352702"/>
                </a:lnTo>
                <a:lnTo>
                  <a:pt x="35318" y="1305439"/>
                </a:lnTo>
                <a:lnTo>
                  <a:pt x="48158" y="1258519"/>
                </a:lnTo>
                <a:lnTo>
                  <a:pt x="61912" y="1212056"/>
                </a:lnTo>
                <a:lnTo>
                  <a:pt x="76809" y="1166164"/>
                </a:lnTo>
                <a:lnTo>
                  <a:pt x="93078" y="1120959"/>
                </a:lnTo>
                <a:lnTo>
                  <a:pt x="110947" y="1076553"/>
                </a:lnTo>
                <a:lnTo>
                  <a:pt x="130644" y="1033062"/>
                </a:lnTo>
                <a:lnTo>
                  <a:pt x="152400" y="990600"/>
                </a:lnTo>
                <a:lnTo>
                  <a:pt x="175979" y="948728"/>
                </a:lnTo>
                <a:lnTo>
                  <a:pt x="201015" y="907084"/>
                </a:lnTo>
                <a:lnTo>
                  <a:pt x="227537" y="865898"/>
                </a:lnTo>
                <a:lnTo>
                  <a:pt x="255574" y="825398"/>
                </a:lnTo>
                <a:lnTo>
                  <a:pt x="285154" y="785812"/>
                </a:lnTo>
                <a:lnTo>
                  <a:pt x="316306" y="747369"/>
                </a:lnTo>
                <a:lnTo>
                  <a:pt x="349057" y="710298"/>
                </a:lnTo>
                <a:lnTo>
                  <a:pt x="383438" y="674827"/>
                </a:lnTo>
                <a:lnTo>
                  <a:pt x="419476" y="641184"/>
                </a:lnTo>
                <a:lnTo>
                  <a:pt x="457200" y="609600"/>
                </a:lnTo>
                <a:lnTo>
                  <a:pt x="497312" y="580136"/>
                </a:lnTo>
                <a:lnTo>
                  <a:pt x="540169" y="552577"/>
                </a:lnTo>
                <a:lnTo>
                  <a:pt x="585273" y="526732"/>
                </a:lnTo>
                <a:lnTo>
                  <a:pt x="632129" y="502412"/>
                </a:lnTo>
                <a:lnTo>
                  <a:pt x="680243" y="479425"/>
                </a:lnTo>
                <a:lnTo>
                  <a:pt x="729119" y="457581"/>
                </a:lnTo>
                <a:lnTo>
                  <a:pt x="778262" y="436689"/>
                </a:lnTo>
                <a:lnTo>
                  <a:pt x="827176" y="416560"/>
                </a:lnTo>
                <a:lnTo>
                  <a:pt x="875366" y="397002"/>
                </a:lnTo>
                <a:lnTo>
                  <a:pt x="922337" y="377825"/>
                </a:lnTo>
                <a:lnTo>
                  <a:pt x="967292" y="359543"/>
                </a:lnTo>
                <a:lnTo>
                  <a:pt x="1010323" y="342633"/>
                </a:lnTo>
                <a:lnTo>
                  <a:pt x="1052268" y="326847"/>
                </a:lnTo>
                <a:lnTo>
                  <a:pt x="1093965" y="311937"/>
                </a:lnTo>
                <a:lnTo>
                  <a:pt x="1136253" y="297656"/>
                </a:lnTo>
                <a:lnTo>
                  <a:pt x="1179969" y="283756"/>
                </a:lnTo>
                <a:lnTo>
                  <a:pt x="1225953" y="269989"/>
                </a:lnTo>
                <a:lnTo>
                  <a:pt x="1275041" y="256108"/>
                </a:lnTo>
                <a:lnTo>
                  <a:pt x="1328073" y="241865"/>
                </a:lnTo>
                <a:lnTo>
                  <a:pt x="1385887" y="227012"/>
                </a:lnTo>
                <a:lnTo>
                  <a:pt x="1427259" y="216714"/>
                </a:lnTo>
                <a:lnTo>
                  <a:pt x="1470613" y="206182"/>
                </a:lnTo>
                <a:lnTo>
                  <a:pt x="1515770" y="195478"/>
                </a:lnTo>
                <a:lnTo>
                  <a:pt x="1562552" y="184664"/>
                </a:lnTo>
                <a:lnTo>
                  <a:pt x="1610783" y="173801"/>
                </a:lnTo>
                <a:lnTo>
                  <a:pt x="1660283" y="162953"/>
                </a:lnTo>
                <a:lnTo>
                  <a:pt x="1710876" y="152181"/>
                </a:lnTo>
                <a:lnTo>
                  <a:pt x="1762383" y="141548"/>
                </a:lnTo>
                <a:lnTo>
                  <a:pt x="1814626" y="131114"/>
                </a:lnTo>
                <a:lnTo>
                  <a:pt x="1867429" y="120943"/>
                </a:lnTo>
                <a:lnTo>
                  <a:pt x="1920612" y="111097"/>
                </a:lnTo>
                <a:lnTo>
                  <a:pt x="1973999" y="101638"/>
                </a:lnTo>
                <a:lnTo>
                  <a:pt x="2027411" y="92627"/>
                </a:lnTo>
                <a:lnTo>
                  <a:pt x="2080670" y="84127"/>
                </a:lnTo>
                <a:lnTo>
                  <a:pt x="2133600" y="76200"/>
                </a:lnTo>
                <a:lnTo>
                  <a:pt x="2180424" y="69670"/>
                </a:lnTo>
                <a:lnTo>
                  <a:pt x="2227849" y="63512"/>
                </a:lnTo>
                <a:lnTo>
                  <a:pt x="2275817" y="57704"/>
                </a:lnTo>
                <a:lnTo>
                  <a:pt x="2324270" y="52221"/>
                </a:lnTo>
                <a:lnTo>
                  <a:pt x="2373149" y="47041"/>
                </a:lnTo>
                <a:lnTo>
                  <a:pt x="2422397" y="42140"/>
                </a:lnTo>
                <a:lnTo>
                  <a:pt x="2471955" y="37495"/>
                </a:lnTo>
                <a:lnTo>
                  <a:pt x="2521765" y="33082"/>
                </a:lnTo>
                <a:lnTo>
                  <a:pt x="2571769" y="28879"/>
                </a:lnTo>
                <a:lnTo>
                  <a:pt x="2621908" y="24862"/>
                </a:lnTo>
                <a:lnTo>
                  <a:pt x="2672126" y="21008"/>
                </a:lnTo>
                <a:lnTo>
                  <a:pt x="2722362" y="17293"/>
                </a:lnTo>
                <a:lnTo>
                  <a:pt x="2772560" y="13695"/>
                </a:lnTo>
                <a:lnTo>
                  <a:pt x="2822660" y="10189"/>
                </a:lnTo>
                <a:lnTo>
                  <a:pt x="2872606" y="6754"/>
                </a:lnTo>
                <a:lnTo>
                  <a:pt x="2922339" y="3365"/>
                </a:lnTo>
                <a:lnTo>
                  <a:pt x="2971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19200" y="5486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0"/>
                </a:lnTo>
                <a:lnTo>
                  <a:pt x="228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19200" y="5486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0"/>
                </a:lnTo>
                <a:lnTo>
                  <a:pt x="228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47800" y="5181600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0" y="0"/>
                </a:moveTo>
                <a:lnTo>
                  <a:pt x="228600" y="0"/>
                </a:lnTo>
                <a:lnTo>
                  <a:pt x="2286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447800" y="5181600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0" y="0"/>
                </a:moveTo>
                <a:lnTo>
                  <a:pt x="228600" y="0"/>
                </a:lnTo>
                <a:lnTo>
                  <a:pt x="2286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676400" y="50292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0"/>
                </a:moveTo>
                <a:lnTo>
                  <a:pt x="228600" y="0"/>
                </a:lnTo>
                <a:lnTo>
                  <a:pt x="228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676400" y="50292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0"/>
                </a:moveTo>
                <a:lnTo>
                  <a:pt x="228600" y="0"/>
                </a:lnTo>
                <a:lnTo>
                  <a:pt x="228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905000" y="49530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0" y="0"/>
                </a:moveTo>
                <a:lnTo>
                  <a:pt x="228600" y="0"/>
                </a:lnTo>
                <a:lnTo>
                  <a:pt x="2286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905000" y="49530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0" y="0"/>
                </a:moveTo>
                <a:lnTo>
                  <a:pt x="228600" y="0"/>
                </a:lnTo>
                <a:lnTo>
                  <a:pt x="2286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33600" y="4876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228600" y="0"/>
                </a:lnTo>
                <a:lnTo>
                  <a:pt x="228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33600" y="4876800"/>
            <a:ext cx="228600" cy="1143000"/>
          </a:xfrm>
          <a:custGeom>
            <a:avLst/>
            <a:gdLst/>
            <a:ahLst/>
            <a:cxnLst/>
            <a:rect l="l" t="t" r="r" b="b"/>
            <a:pathLst>
              <a:path w="228600" h="1143000">
                <a:moveTo>
                  <a:pt x="0" y="0"/>
                </a:moveTo>
                <a:lnTo>
                  <a:pt x="228600" y="0"/>
                </a:lnTo>
                <a:lnTo>
                  <a:pt x="2286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62200" y="48006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0"/>
                </a:moveTo>
                <a:lnTo>
                  <a:pt x="228600" y="0"/>
                </a:lnTo>
                <a:lnTo>
                  <a:pt x="228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62200" y="4800600"/>
            <a:ext cx="228600" cy="1219200"/>
          </a:xfrm>
          <a:custGeom>
            <a:avLst/>
            <a:gdLst/>
            <a:ahLst/>
            <a:cxnLst/>
            <a:rect l="l" t="t" r="r" b="b"/>
            <a:pathLst>
              <a:path w="228600" h="1219200">
                <a:moveTo>
                  <a:pt x="0" y="0"/>
                </a:moveTo>
                <a:lnTo>
                  <a:pt x="228600" y="0"/>
                </a:lnTo>
                <a:lnTo>
                  <a:pt x="2286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90800" y="4724400"/>
            <a:ext cx="228600" cy="1295400"/>
          </a:xfrm>
          <a:custGeom>
            <a:avLst/>
            <a:gdLst/>
            <a:ahLst/>
            <a:cxnLst/>
            <a:rect l="l" t="t" r="r" b="b"/>
            <a:pathLst>
              <a:path w="228600" h="1295400">
                <a:moveTo>
                  <a:pt x="0" y="0"/>
                </a:moveTo>
                <a:lnTo>
                  <a:pt x="228600" y="0"/>
                </a:lnTo>
                <a:lnTo>
                  <a:pt x="2286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90800" y="4724400"/>
            <a:ext cx="228600" cy="1295400"/>
          </a:xfrm>
          <a:custGeom>
            <a:avLst/>
            <a:gdLst/>
            <a:ahLst/>
            <a:cxnLst/>
            <a:rect l="l" t="t" r="r" b="b"/>
            <a:pathLst>
              <a:path w="228600" h="1295400">
                <a:moveTo>
                  <a:pt x="0" y="0"/>
                </a:moveTo>
                <a:lnTo>
                  <a:pt x="228600" y="0"/>
                </a:lnTo>
                <a:lnTo>
                  <a:pt x="228600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90600" y="5486400"/>
            <a:ext cx="228600" cy="533400"/>
          </a:xfrm>
          <a:custGeom>
            <a:avLst/>
            <a:gdLst/>
            <a:ahLst/>
            <a:cxnLst/>
            <a:rect l="l" t="t" r="r" b="b"/>
            <a:pathLst>
              <a:path w="228600" h="533400">
                <a:moveTo>
                  <a:pt x="0" y="0"/>
                </a:moveTo>
                <a:lnTo>
                  <a:pt x="228600" y="0"/>
                </a:lnTo>
                <a:lnTo>
                  <a:pt x="228600" y="533400"/>
                </a:lnTo>
                <a:lnTo>
                  <a:pt x="0" y="5334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219200" y="5181600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0" y="0"/>
                </a:moveTo>
                <a:lnTo>
                  <a:pt x="228600" y="0"/>
                </a:lnTo>
                <a:lnTo>
                  <a:pt x="228600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447800" y="5029200"/>
            <a:ext cx="228600" cy="990600"/>
          </a:xfrm>
          <a:custGeom>
            <a:avLst/>
            <a:gdLst/>
            <a:ahLst/>
            <a:cxnLst/>
            <a:rect l="l" t="t" r="r" b="b"/>
            <a:pathLst>
              <a:path w="228600" h="990600">
                <a:moveTo>
                  <a:pt x="0" y="0"/>
                </a:moveTo>
                <a:lnTo>
                  <a:pt x="228600" y="0"/>
                </a:lnTo>
                <a:lnTo>
                  <a:pt x="2286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676400" y="4953000"/>
            <a:ext cx="228600" cy="1066800"/>
          </a:xfrm>
          <a:custGeom>
            <a:avLst/>
            <a:gdLst/>
            <a:ahLst/>
            <a:cxnLst/>
            <a:rect l="l" t="t" r="r" b="b"/>
            <a:pathLst>
              <a:path w="228600" h="1066800">
                <a:moveTo>
                  <a:pt x="0" y="0"/>
                </a:moveTo>
                <a:lnTo>
                  <a:pt x="228600" y="0"/>
                </a:lnTo>
                <a:lnTo>
                  <a:pt x="228600" y="1066800"/>
                </a:lnTo>
                <a:lnTo>
                  <a:pt x="0" y="106680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61414" y="5964428"/>
            <a:ext cx="11493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Palatino Linotype"/>
                <a:cs typeface="Palatino Linotype"/>
              </a:rPr>
              <a:t>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528502" y="5964428"/>
            <a:ext cx="124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Palatino Linotype"/>
                <a:cs typeface="Palatino Linotype"/>
              </a:rPr>
              <a:t>b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30005" y="5381764"/>
            <a:ext cx="128905" cy="493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50" spc="-165">
                <a:latin typeface="Symbol"/>
                <a:cs typeface="Symbol"/>
              </a:rPr>
              <a:t>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0198" y="5381763"/>
            <a:ext cx="128905" cy="4933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050" spc="-165">
                <a:latin typeface="Symbol"/>
                <a:cs typeface="Symbol"/>
              </a:rPr>
              <a:t>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52926" y="5330346"/>
            <a:ext cx="10795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7399" y="5262604"/>
            <a:ext cx="10795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5" i="1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00579" y="5348612"/>
            <a:ext cx="327660" cy="63373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3495"/>
              </a:lnSpc>
              <a:spcBef>
                <a:spcPts val="114"/>
              </a:spcBef>
            </a:pPr>
            <a:r>
              <a:rPr dirty="0" sz="3050" spc="204">
                <a:latin typeface="Symbol"/>
                <a:cs typeface="Symbol"/>
              </a:rPr>
              <a:t></a:t>
            </a:r>
            <a:endParaRPr sz="3050">
              <a:latin typeface="Symbol"/>
              <a:cs typeface="Symbol"/>
            </a:endParaRPr>
          </a:p>
          <a:p>
            <a:pPr marL="38100">
              <a:lnSpc>
                <a:spcPts val="1275"/>
              </a:lnSpc>
            </a:pPr>
            <a:r>
              <a:rPr dirty="0" sz="1200" spc="100" i="1">
                <a:latin typeface="Times New Roman"/>
                <a:cs typeface="Times New Roman"/>
              </a:rPr>
              <a:t>i</a:t>
            </a:r>
            <a:r>
              <a:rPr dirty="0" sz="1200" spc="100">
                <a:latin typeface="Symbol"/>
                <a:cs typeface="Symbol"/>
              </a:rPr>
              <a:t></a:t>
            </a:r>
            <a:r>
              <a:rPr dirty="0" sz="1200" spc="100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86465" y="5668449"/>
            <a:ext cx="10795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45" i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16160" y="5668600"/>
            <a:ext cx="284480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140" i="1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Symbol"/>
                <a:cs typeface="Symbol"/>
              </a:rPr>
              <a:t></a:t>
            </a:r>
            <a:r>
              <a:rPr dirty="0" sz="1200" spc="4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23231" y="5330368"/>
            <a:ext cx="285115" cy="2076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125" i="1">
                <a:latin typeface="Times New Roman"/>
                <a:cs typeface="Times New Roman"/>
              </a:rPr>
              <a:t>b</a:t>
            </a:r>
            <a:r>
              <a:rPr dirty="0" sz="1200">
                <a:latin typeface="Symbol"/>
                <a:cs typeface="Symbol"/>
              </a:rPr>
              <a:t></a:t>
            </a:r>
            <a:r>
              <a:rPr dirty="0" sz="1200" spc="45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63901" y="5418296"/>
            <a:ext cx="786765" cy="33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45" i="1">
                <a:latin typeface="Times New Roman"/>
                <a:cs typeface="Times New Roman"/>
              </a:rPr>
              <a:t>f</a:t>
            </a:r>
            <a:r>
              <a:rPr dirty="0" sz="2050" spc="-65" i="1">
                <a:latin typeface="Times New Roman"/>
                <a:cs typeface="Times New Roman"/>
              </a:rPr>
              <a:t> </a:t>
            </a:r>
            <a:r>
              <a:rPr dirty="0" sz="2050" spc="125">
                <a:latin typeface="Times New Roman"/>
                <a:cs typeface="Times New Roman"/>
              </a:rPr>
              <a:t>(</a:t>
            </a:r>
            <a:r>
              <a:rPr dirty="0" sz="2050" spc="125" i="1">
                <a:latin typeface="Times New Roman"/>
                <a:cs typeface="Times New Roman"/>
              </a:rPr>
              <a:t>x</a:t>
            </a:r>
            <a:r>
              <a:rPr dirty="0" sz="2050" spc="125">
                <a:latin typeface="Times New Roman"/>
                <a:cs typeface="Times New Roman"/>
              </a:rPr>
              <a:t>)</a:t>
            </a:r>
            <a:r>
              <a:rPr dirty="0" sz="2050" spc="125" i="1">
                <a:latin typeface="Times New Roman"/>
                <a:cs typeface="Times New Roman"/>
              </a:rPr>
              <a:t>dx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93521" y="5418296"/>
            <a:ext cx="662305" cy="33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45" i="1">
                <a:latin typeface="Times New Roman"/>
                <a:cs typeface="Times New Roman"/>
              </a:rPr>
              <a:t>f </a:t>
            </a:r>
            <a:r>
              <a:rPr dirty="0" sz="2050" spc="75">
                <a:latin typeface="Times New Roman"/>
                <a:cs typeface="Times New Roman"/>
              </a:rPr>
              <a:t>(</a:t>
            </a:r>
            <a:r>
              <a:rPr dirty="0" sz="2050" spc="75" i="1">
                <a:latin typeface="Times New Roman"/>
                <a:cs typeface="Times New Roman"/>
              </a:rPr>
              <a:t>i</a:t>
            </a:r>
            <a:r>
              <a:rPr dirty="0" sz="2050" spc="75">
                <a:latin typeface="Times New Roman"/>
                <a:cs typeface="Times New Roman"/>
              </a:rPr>
              <a:t>)</a:t>
            </a:r>
            <a:r>
              <a:rPr dirty="0" sz="2050" spc="-155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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56054" y="5418296"/>
            <a:ext cx="1007110" cy="3371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45" i="1">
                <a:latin typeface="Times New Roman"/>
                <a:cs typeface="Times New Roman"/>
              </a:rPr>
              <a:t>f </a:t>
            </a:r>
            <a:r>
              <a:rPr dirty="0" sz="2050" spc="125">
                <a:latin typeface="Times New Roman"/>
                <a:cs typeface="Times New Roman"/>
              </a:rPr>
              <a:t>(</a:t>
            </a:r>
            <a:r>
              <a:rPr dirty="0" sz="2050" spc="125" i="1">
                <a:latin typeface="Times New Roman"/>
                <a:cs typeface="Times New Roman"/>
              </a:rPr>
              <a:t>x</a:t>
            </a:r>
            <a:r>
              <a:rPr dirty="0" sz="2050" spc="125">
                <a:latin typeface="Times New Roman"/>
                <a:cs typeface="Times New Roman"/>
              </a:rPr>
              <a:t>)</a:t>
            </a:r>
            <a:r>
              <a:rPr dirty="0" sz="2050" spc="125" i="1">
                <a:latin typeface="Times New Roman"/>
                <a:cs typeface="Times New Roman"/>
              </a:rPr>
              <a:t>dx</a:t>
            </a:r>
            <a:r>
              <a:rPr dirty="0" sz="2050" spc="-120" i="1">
                <a:latin typeface="Times New Roman"/>
                <a:cs typeface="Times New Roman"/>
              </a:rPr>
              <a:t> </a:t>
            </a:r>
            <a:r>
              <a:rPr dirty="0" sz="2050" spc="95">
                <a:latin typeface="Symbol"/>
                <a:cs typeface="Symbol"/>
              </a:rPr>
              <a:t>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0732" y="1871353"/>
            <a:ext cx="8646795" cy="4639310"/>
          </a:xfrm>
          <a:custGeom>
            <a:avLst/>
            <a:gdLst/>
            <a:ahLst/>
            <a:cxnLst/>
            <a:rect l="l" t="t" r="r" b="b"/>
            <a:pathLst>
              <a:path w="8646795" h="4639309">
                <a:moveTo>
                  <a:pt x="5956" y="56083"/>
                </a:moveTo>
                <a:lnTo>
                  <a:pt x="0" y="67297"/>
                </a:lnTo>
                <a:lnTo>
                  <a:pt x="8610600" y="4639297"/>
                </a:lnTo>
                <a:lnTo>
                  <a:pt x="8616556" y="4628083"/>
                </a:lnTo>
                <a:lnTo>
                  <a:pt x="5956" y="56083"/>
                </a:lnTo>
                <a:close/>
              </a:path>
              <a:path w="8646795" h="4639309">
                <a:moveTo>
                  <a:pt x="23825" y="22428"/>
                </a:moveTo>
                <a:lnTo>
                  <a:pt x="11912" y="44869"/>
                </a:lnTo>
                <a:lnTo>
                  <a:pt x="8622512" y="4616869"/>
                </a:lnTo>
                <a:lnTo>
                  <a:pt x="8634425" y="4594428"/>
                </a:lnTo>
                <a:lnTo>
                  <a:pt x="23825" y="22428"/>
                </a:lnTo>
                <a:close/>
              </a:path>
              <a:path w="8646795" h="4639309">
                <a:moveTo>
                  <a:pt x="35737" y="0"/>
                </a:moveTo>
                <a:lnTo>
                  <a:pt x="29781" y="11214"/>
                </a:lnTo>
                <a:lnTo>
                  <a:pt x="8640381" y="4583214"/>
                </a:lnTo>
                <a:lnTo>
                  <a:pt x="8646337" y="4572000"/>
                </a:lnTo>
                <a:lnTo>
                  <a:pt x="35737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724082" y="2576946"/>
            <a:ext cx="616585" cy="0"/>
          </a:xfrm>
          <a:custGeom>
            <a:avLst/>
            <a:gdLst/>
            <a:ahLst/>
            <a:cxnLst/>
            <a:rect l="l" t="t" r="r" b="b"/>
            <a:pathLst>
              <a:path w="616585" h="0">
                <a:moveTo>
                  <a:pt x="0" y="0"/>
                </a:moveTo>
                <a:lnTo>
                  <a:pt x="616426" y="0"/>
                </a:lnTo>
              </a:path>
            </a:pathLst>
          </a:custGeom>
          <a:ln w="138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18245" y="2576946"/>
            <a:ext cx="995680" cy="0"/>
          </a:xfrm>
          <a:custGeom>
            <a:avLst/>
            <a:gdLst/>
            <a:ahLst/>
            <a:cxnLst/>
            <a:rect l="l" t="t" r="r" b="b"/>
            <a:pathLst>
              <a:path w="995679" h="0">
                <a:moveTo>
                  <a:pt x="0" y="0"/>
                </a:moveTo>
                <a:lnTo>
                  <a:pt x="995362" y="0"/>
                </a:lnTo>
              </a:path>
            </a:pathLst>
          </a:custGeom>
          <a:ln w="138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710179" y="2268104"/>
            <a:ext cx="150495" cy="624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-440">
                <a:latin typeface="Symbol"/>
                <a:cs typeface="Symbol"/>
              </a:rPr>
              <a:t></a:t>
            </a:r>
            <a:endParaRPr sz="39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58533" y="2165968"/>
            <a:ext cx="52260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572" sz="3900" spc="127" i="1">
                <a:latin typeface="Times New Roman"/>
                <a:cs typeface="Times New Roman"/>
              </a:rPr>
              <a:t>n</a:t>
            </a:r>
            <a:r>
              <a:rPr dirty="0" sz="1500" spc="85" i="1">
                <a:latin typeface="Times New Roman"/>
                <a:cs typeface="Times New Roman"/>
              </a:rPr>
              <a:t>k</a:t>
            </a:r>
            <a:r>
              <a:rPr dirty="0" sz="1500" spc="-229" i="1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Symbol"/>
                <a:cs typeface="Symbol"/>
              </a:rPr>
              <a:t></a:t>
            </a:r>
            <a:r>
              <a:rPr dirty="0" sz="1500" spc="-1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922923" y="2574638"/>
            <a:ext cx="953769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50">
                <a:latin typeface="Times New Roman"/>
                <a:cs typeface="Times New Roman"/>
              </a:rPr>
              <a:t>(</a:t>
            </a:r>
            <a:r>
              <a:rPr dirty="0" sz="2600" spc="50" i="1">
                <a:latin typeface="Times New Roman"/>
                <a:cs typeface="Times New Roman"/>
              </a:rPr>
              <a:t>k</a:t>
            </a:r>
            <a:r>
              <a:rPr dirty="0" sz="2600" spc="-85" i="1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Symbol"/>
                <a:cs typeface="Symbol"/>
              </a:rPr>
              <a:t></a:t>
            </a:r>
            <a:r>
              <a:rPr dirty="0" sz="2600" spc="45">
                <a:latin typeface="Times New Roman"/>
                <a:cs typeface="Times New Roman"/>
              </a:rPr>
              <a:t>1)</a:t>
            </a:r>
            <a:r>
              <a:rPr dirty="0" baseline="42592" sz="2250" spc="67">
                <a:latin typeface="Times New Roman"/>
                <a:cs typeface="Times New Roman"/>
              </a:rPr>
              <a:t>2</a:t>
            </a:r>
            <a:endParaRPr baseline="42592" sz="2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19224" y="2105467"/>
            <a:ext cx="19304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2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85594" y="2314864"/>
            <a:ext cx="148336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85" i="1">
                <a:latin typeface="Times New Roman"/>
                <a:cs typeface="Times New Roman"/>
              </a:rPr>
              <a:t>n</a:t>
            </a:r>
            <a:r>
              <a:rPr dirty="0" baseline="42592" sz="2250" spc="127" i="1">
                <a:latin typeface="Times New Roman"/>
                <a:cs typeface="Times New Roman"/>
              </a:rPr>
              <a:t>k </a:t>
            </a:r>
            <a:r>
              <a:rPr dirty="0" baseline="42592" sz="2250" spc="-15">
                <a:latin typeface="Symbol"/>
                <a:cs typeface="Symbol"/>
              </a:rPr>
              <a:t></a:t>
            </a:r>
            <a:r>
              <a:rPr dirty="0" baseline="42592" sz="2250" spc="-15">
                <a:latin typeface="Times New Roman"/>
                <a:cs typeface="Times New Roman"/>
              </a:rPr>
              <a:t>1 </a:t>
            </a:r>
            <a:r>
              <a:rPr dirty="0" sz="2600" spc="30">
                <a:latin typeface="Times New Roman"/>
                <a:cs typeface="Times New Roman"/>
              </a:rPr>
              <a:t>ln(</a:t>
            </a:r>
            <a:r>
              <a:rPr dirty="0" sz="2600" spc="30" i="1">
                <a:latin typeface="Times New Roman"/>
                <a:cs typeface="Times New Roman"/>
              </a:rPr>
              <a:t>n</a:t>
            </a:r>
            <a:r>
              <a:rPr dirty="0" sz="2600" spc="30">
                <a:latin typeface="Times New Roman"/>
                <a:cs typeface="Times New Roman"/>
              </a:rPr>
              <a:t>)</a:t>
            </a:r>
            <a:r>
              <a:rPr dirty="0" sz="2600" spc="-45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Symbol"/>
                <a:cs typeface="Symbol"/>
              </a:rPr>
              <a:t>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34145" y="2574554"/>
            <a:ext cx="633095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15" i="1">
                <a:latin typeface="Times New Roman"/>
                <a:cs typeface="Times New Roman"/>
              </a:rPr>
              <a:t>k</a:t>
            </a:r>
            <a:r>
              <a:rPr dirty="0" sz="2600" spc="-90" i="1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Symbol"/>
                <a:cs typeface="Symbol"/>
              </a:rPr>
              <a:t></a:t>
            </a:r>
            <a:r>
              <a:rPr dirty="0" sz="2600" spc="114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35384" y="2105467"/>
            <a:ext cx="193040" cy="424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600" spc="2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90507" y="2202295"/>
            <a:ext cx="1863725" cy="6915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83820">
              <a:lnSpc>
                <a:spcPts val="1340"/>
              </a:lnSpc>
              <a:spcBef>
                <a:spcPts val="125"/>
              </a:spcBef>
            </a:pPr>
            <a:r>
              <a:rPr dirty="0" sz="1500" spc="20" i="1">
                <a:latin typeface="Times New Roman"/>
                <a:cs typeface="Times New Roman"/>
              </a:rPr>
              <a:t>n</a:t>
            </a:r>
            <a:endParaRPr sz="1500">
              <a:latin typeface="Times New Roman"/>
              <a:cs typeface="Times New Roman"/>
            </a:endParaRPr>
          </a:p>
          <a:p>
            <a:pPr marL="248920">
              <a:lnSpc>
                <a:spcPts val="2365"/>
              </a:lnSpc>
            </a:pPr>
            <a:r>
              <a:rPr dirty="0" sz="2600" spc="100" i="1">
                <a:latin typeface="Times New Roman"/>
                <a:cs typeface="Times New Roman"/>
              </a:rPr>
              <a:t>x</a:t>
            </a:r>
            <a:r>
              <a:rPr dirty="0" baseline="42592" sz="2250" spc="150" i="1">
                <a:latin typeface="Times New Roman"/>
                <a:cs typeface="Times New Roman"/>
              </a:rPr>
              <a:t>k </a:t>
            </a:r>
            <a:r>
              <a:rPr dirty="0" sz="2600" spc="55">
                <a:latin typeface="Times New Roman"/>
                <a:cs typeface="Times New Roman"/>
              </a:rPr>
              <a:t>ln(</a:t>
            </a:r>
            <a:r>
              <a:rPr dirty="0" sz="2600" spc="55" i="1">
                <a:latin typeface="Times New Roman"/>
                <a:cs typeface="Times New Roman"/>
              </a:rPr>
              <a:t>x</a:t>
            </a:r>
            <a:r>
              <a:rPr dirty="0" sz="2600" spc="55">
                <a:latin typeface="Times New Roman"/>
                <a:cs typeface="Times New Roman"/>
              </a:rPr>
              <a:t>)</a:t>
            </a:r>
            <a:r>
              <a:rPr dirty="0" sz="2600" spc="55" i="1">
                <a:latin typeface="Times New Roman"/>
                <a:cs typeface="Times New Roman"/>
              </a:rPr>
              <a:t>dx</a:t>
            </a:r>
            <a:r>
              <a:rPr dirty="0" sz="2600" spc="-325" i="1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Symbol"/>
                <a:cs typeface="Symbol"/>
              </a:rPr>
              <a:t></a:t>
            </a:r>
            <a:endParaRPr sz="2600">
              <a:latin typeface="Symbol"/>
              <a:cs typeface="Symbol"/>
            </a:endParaRPr>
          </a:p>
          <a:p>
            <a:pPr marL="12700">
              <a:lnSpc>
                <a:spcPts val="1505"/>
              </a:lnSpc>
            </a:pPr>
            <a:r>
              <a:rPr dirty="0" sz="1500" spc="2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29200" y="3352800"/>
            <a:ext cx="3886200" cy="1981200"/>
          </a:xfrm>
          <a:custGeom>
            <a:avLst/>
            <a:gdLst/>
            <a:ahLst/>
            <a:cxnLst/>
            <a:rect l="l" t="t" r="r" b="b"/>
            <a:pathLst>
              <a:path w="3886200" h="1981200">
                <a:moveTo>
                  <a:pt x="1943100" y="0"/>
                </a:moveTo>
                <a:lnTo>
                  <a:pt x="1880212" y="508"/>
                </a:lnTo>
                <a:lnTo>
                  <a:pt x="1817824" y="2025"/>
                </a:lnTo>
                <a:lnTo>
                  <a:pt x="1755965" y="4534"/>
                </a:lnTo>
                <a:lnTo>
                  <a:pt x="1694665" y="8020"/>
                </a:lnTo>
                <a:lnTo>
                  <a:pt x="1633955" y="12468"/>
                </a:lnTo>
                <a:lnTo>
                  <a:pt x="1573864" y="17862"/>
                </a:lnTo>
                <a:lnTo>
                  <a:pt x="1514422" y="24186"/>
                </a:lnTo>
                <a:lnTo>
                  <a:pt x="1455661" y="31426"/>
                </a:lnTo>
                <a:lnTo>
                  <a:pt x="1397610" y="39567"/>
                </a:lnTo>
                <a:lnTo>
                  <a:pt x="1340298" y="48591"/>
                </a:lnTo>
                <a:lnTo>
                  <a:pt x="1283757" y="58486"/>
                </a:lnTo>
                <a:lnTo>
                  <a:pt x="1228017" y="69234"/>
                </a:lnTo>
                <a:lnTo>
                  <a:pt x="1173107" y="80821"/>
                </a:lnTo>
                <a:lnTo>
                  <a:pt x="1119058" y="93231"/>
                </a:lnTo>
                <a:lnTo>
                  <a:pt x="1065900" y="106448"/>
                </a:lnTo>
                <a:lnTo>
                  <a:pt x="1013663" y="120459"/>
                </a:lnTo>
                <a:lnTo>
                  <a:pt x="962377" y="135246"/>
                </a:lnTo>
                <a:lnTo>
                  <a:pt x="912073" y="150795"/>
                </a:lnTo>
                <a:lnTo>
                  <a:pt x="862780" y="167090"/>
                </a:lnTo>
                <a:lnTo>
                  <a:pt x="814529" y="184117"/>
                </a:lnTo>
                <a:lnTo>
                  <a:pt x="767350" y="201859"/>
                </a:lnTo>
                <a:lnTo>
                  <a:pt x="721273" y="220301"/>
                </a:lnTo>
                <a:lnTo>
                  <a:pt x="676329" y="239428"/>
                </a:lnTo>
                <a:lnTo>
                  <a:pt x="632546" y="259224"/>
                </a:lnTo>
                <a:lnTo>
                  <a:pt x="589957" y="279675"/>
                </a:lnTo>
                <a:lnTo>
                  <a:pt x="548589" y="300764"/>
                </a:lnTo>
                <a:lnTo>
                  <a:pt x="508475" y="322477"/>
                </a:lnTo>
                <a:lnTo>
                  <a:pt x="469644" y="344797"/>
                </a:lnTo>
                <a:lnTo>
                  <a:pt x="432126" y="367710"/>
                </a:lnTo>
                <a:lnTo>
                  <a:pt x="395951" y="391200"/>
                </a:lnTo>
                <a:lnTo>
                  <a:pt x="361150" y="415252"/>
                </a:lnTo>
                <a:lnTo>
                  <a:pt x="327752" y="439851"/>
                </a:lnTo>
                <a:lnTo>
                  <a:pt x="295788" y="464981"/>
                </a:lnTo>
                <a:lnTo>
                  <a:pt x="265288" y="490626"/>
                </a:lnTo>
                <a:lnTo>
                  <a:pt x="236283" y="516772"/>
                </a:lnTo>
                <a:lnTo>
                  <a:pt x="208801" y="543402"/>
                </a:lnTo>
                <a:lnTo>
                  <a:pt x="158532" y="598057"/>
                </a:lnTo>
                <a:lnTo>
                  <a:pt x="114721" y="654466"/>
                </a:lnTo>
                <a:lnTo>
                  <a:pt x="77611" y="712509"/>
                </a:lnTo>
                <a:lnTo>
                  <a:pt x="47442" y="772060"/>
                </a:lnTo>
                <a:lnTo>
                  <a:pt x="24456" y="832998"/>
                </a:lnTo>
                <a:lnTo>
                  <a:pt x="8894" y="895199"/>
                </a:lnTo>
                <a:lnTo>
                  <a:pt x="998" y="958540"/>
                </a:lnTo>
                <a:lnTo>
                  <a:pt x="0" y="990600"/>
                </a:lnTo>
                <a:lnTo>
                  <a:pt x="998" y="1022659"/>
                </a:lnTo>
                <a:lnTo>
                  <a:pt x="8894" y="1086000"/>
                </a:lnTo>
                <a:lnTo>
                  <a:pt x="24456" y="1148201"/>
                </a:lnTo>
                <a:lnTo>
                  <a:pt x="47442" y="1209139"/>
                </a:lnTo>
                <a:lnTo>
                  <a:pt x="77611" y="1268690"/>
                </a:lnTo>
                <a:lnTo>
                  <a:pt x="114721" y="1326733"/>
                </a:lnTo>
                <a:lnTo>
                  <a:pt x="158532" y="1383142"/>
                </a:lnTo>
                <a:lnTo>
                  <a:pt x="208801" y="1437797"/>
                </a:lnTo>
                <a:lnTo>
                  <a:pt x="236283" y="1464427"/>
                </a:lnTo>
                <a:lnTo>
                  <a:pt x="265288" y="1490573"/>
                </a:lnTo>
                <a:lnTo>
                  <a:pt x="295788" y="1516218"/>
                </a:lnTo>
                <a:lnTo>
                  <a:pt x="327752" y="1541348"/>
                </a:lnTo>
                <a:lnTo>
                  <a:pt x="361150" y="1565947"/>
                </a:lnTo>
                <a:lnTo>
                  <a:pt x="395951" y="1589999"/>
                </a:lnTo>
                <a:lnTo>
                  <a:pt x="432126" y="1613489"/>
                </a:lnTo>
                <a:lnTo>
                  <a:pt x="469644" y="1636402"/>
                </a:lnTo>
                <a:lnTo>
                  <a:pt x="508475" y="1658722"/>
                </a:lnTo>
                <a:lnTo>
                  <a:pt x="548589" y="1680435"/>
                </a:lnTo>
                <a:lnTo>
                  <a:pt x="589957" y="1701524"/>
                </a:lnTo>
                <a:lnTo>
                  <a:pt x="632546" y="1721975"/>
                </a:lnTo>
                <a:lnTo>
                  <a:pt x="676329" y="1741771"/>
                </a:lnTo>
                <a:lnTo>
                  <a:pt x="721273" y="1760898"/>
                </a:lnTo>
                <a:lnTo>
                  <a:pt x="767350" y="1779340"/>
                </a:lnTo>
                <a:lnTo>
                  <a:pt x="814529" y="1797082"/>
                </a:lnTo>
                <a:lnTo>
                  <a:pt x="862780" y="1814109"/>
                </a:lnTo>
                <a:lnTo>
                  <a:pt x="912073" y="1830404"/>
                </a:lnTo>
                <a:lnTo>
                  <a:pt x="962377" y="1845953"/>
                </a:lnTo>
                <a:lnTo>
                  <a:pt x="1013663" y="1860740"/>
                </a:lnTo>
                <a:lnTo>
                  <a:pt x="1065900" y="1874751"/>
                </a:lnTo>
                <a:lnTo>
                  <a:pt x="1119058" y="1887968"/>
                </a:lnTo>
                <a:lnTo>
                  <a:pt x="1173107" y="1900378"/>
                </a:lnTo>
                <a:lnTo>
                  <a:pt x="1228017" y="1911965"/>
                </a:lnTo>
                <a:lnTo>
                  <a:pt x="1283757" y="1922713"/>
                </a:lnTo>
                <a:lnTo>
                  <a:pt x="1340298" y="1932608"/>
                </a:lnTo>
                <a:lnTo>
                  <a:pt x="1397610" y="1941632"/>
                </a:lnTo>
                <a:lnTo>
                  <a:pt x="1455661" y="1949773"/>
                </a:lnTo>
                <a:lnTo>
                  <a:pt x="1514422" y="1957013"/>
                </a:lnTo>
                <a:lnTo>
                  <a:pt x="1573864" y="1963337"/>
                </a:lnTo>
                <a:lnTo>
                  <a:pt x="1633955" y="1968731"/>
                </a:lnTo>
                <a:lnTo>
                  <a:pt x="1694665" y="1973179"/>
                </a:lnTo>
                <a:lnTo>
                  <a:pt x="1755965" y="1976665"/>
                </a:lnTo>
                <a:lnTo>
                  <a:pt x="1817824" y="1979174"/>
                </a:lnTo>
                <a:lnTo>
                  <a:pt x="1880212" y="1980691"/>
                </a:lnTo>
                <a:lnTo>
                  <a:pt x="1943100" y="1981200"/>
                </a:lnTo>
                <a:lnTo>
                  <a:pt x="2005987" y="1980691"/>
                </a:lnTo>
                <a:lnTo>
                  <a:pt x="2068375" y="1979174"/>
                </a:lnTo>
                <a:lnTo>
                  <a:pt x="2130234" y="1976665"/>
                </a:lnTo>
                <a:lnTo>
                  <a:pt x="2191534" y="1973179"/>
                </a:lnTo>
                <a:lnTo>
                  <a:pt x="2252244" y="1968731"/>
                </a:lnTo>
                <a:lnTo>
                  <a:pt x="2312335" y="1963337"/>
                </a:lnTo>
                <a:lnTo>
                  <a:pt x="2371777" y="1957013"/>
                </a:lnTo>
                <a:lnTo>
                  <a:pt x="2430538" y="1949773"/>
                </a:lnTo>
                <a:lnTo>
                  <a:pt x="2488589" y="1941632"/>
                </a:lnTo>
                <a:lnTo>
                  <a:pt x="2545901" y="1932608"/>
                </a:lnTo>
                <a:lnTo>
                  <a:pt x="2602442" y="1922713"/>
                </a:lnTo>
                <a:lnTo>
                  <a:pt x="2658182" y="1911965"/>
                </a:lnTo>
                <a:lnTo>
                  <a:pt x="2713092" y="1900378"/>
                </a:lnTo>
                <a:lnTo>
                  <a:pt x="2767141" y="1887968"/>
                </a:lnTo>
                <a:lnTo>
                  <a:pt x="2820299" y="1874751"/>
                </a:lnTo>
                <a:lnTo>
                  <a:pt x="2872536" y="1860740"/>
                </a:lnTo>
                <a:lnTo>
                  <a:pt x="2923822" y="1845953"/>
                </a:lnTo>
                <a:lnTo>
                  <a:pt x="2974126" y="1830404"/>
                </a:lnTo>
                <a:lnTo>
                  <a:pt x="3023419" y="1814109"/>
                </a:lnTo>
                <a:lnTo>
                  <a:pt x="3071670" y="1797082"/>
                </a:lnTo>
                <a:lnTo>
                  <a:pt x="3118849" y="1779340"/>
                </a:lnTo>
                <a:lnTo>
                  <a:pt x="3164926" y="1760898"/>
                </a:lnTo>
                <a:lnTo>
                  <a:pt x="3209870" y="1741771"/>
                </a:lnTo>
                <a:lnTo>
                  <a:pt x="3253653" y="1721975"/>
                </a:lnTo>
                <a:lnTo>
                  <a:pt x="3296242" y="1701524"/>
                </a:lnTo>
                <a:lnTo>
                  <a:pt x="3337610" y="1680435"/>
                </a:lnTo>
                <a:lnTo>
                  <a:pt x="3377724" y="1658722"/>
                </a:lnTo>
                <a:lnTo>
                  <a:pt x="3416555" y="1636402"/>
                </a:lnTo>
                <a:lnTo>
                  <a:pt x="3454073" y="1613489"/>
                </a:lnTo>
                <a:lnTo>
                  <a:pt x="3490248" y="1589999"/>
                </a:lnTo>
                <a:lnTo>
                  <a:pt x="3525049" y="1565947"/>
                </a:lnTo>
                <a:lnTo>
                  <a:pt x="3558447" y="1541348"/>
                </a:lnTo>
                <a:lnTo>
                  <a:pt x="3590411" y="1516218"/>
                </a:lnTo>
                <a:lnTo>
                  <a:pt x="3620911" y="1490573"/>
                </a:lnTo>
                <a:lnTo>
                  <a:pt x="3649916" y="1464427"/>
                </a:lnTo>
                <a:lnTo>
                  <a:pt x="3677398" y="1437797"/>
                </a:lnTo>
                <a:lnTo>
                  <a:pt x="3727667" y="1383142"/>
                </a:lnTo>
                <a:lnTo>
                  <a:pt x="3771478" y="1326733"/>
                </a:lnTo>
                <a:lnTo>
                  <a:pt x="3808588" y="1268690"/>
                </a:lnTo>
                <a:lnTo>
                  <a:pt x="3838757" y="1209139"/>
                </a:lnTo>
                <a:lnTo>
                  <a:pt x="3861743" y="1148201"/>
                </a:lnTo>
                <a:lnTo>
                  <a:pt x="3877305" y="1086000"/>
                </a:lnTo>
                <a:lnTo>
                  <a:pt x="3885201" y="1022659"/>
                </a:lnTo>
                <a:lnTo>
                  <a:pt x="3886200" y="990600"/>
                </a:lnTo>
                <a:lnTo>
                  <a:pt x="3885201" y="958540"/>
                </a:lnTo>
                <a:lnTo>
                  <a:pt x="3877305" y="895199"/>
                </a:lnTo>
                <a:lnTo>
                  <a:pt x="3861743" y="832998"/>
                </a:lnTo>
                <a:lnTo>
                  <a:pt x="3838757" y="772060"/>
                </a:lnTo>
                <a:lnTo>
                  <a:pt x="3808588" y="712509"/>
                </a:lnTo>
                <a:lnTo>
                  <a:pt x="3771478" y="654466"/>
                </a:lnTo>
                <a:lnTo>
                  <a:pt x="3727667" y="598057"/>
                </a:lnTo>
                <a:lnTo>
                  <a:pt x="3677398" y="543402"/>
                </a:lnTo>
                <a:lnTo>
                  <a:pt x="3649916" y="516772"/>
                </a:lnTo>
                <a:lnTo>
                  <a:pt x="3620911" y="490626"/>
                </a:lnTo>
                <a:lnTo>
                  <a:pt x="3590411" y="464981"/>
                </a:lnTo>
                <a:lnTo>
                  <a:pt x="3558447" y="439851"/>
                </a:lnTo>
                <a:lnTo>
                  <a:pt x="3525049" y="415252"/>
                </a:lnTo>
                <a:lnTo>
                  <a:pt x="3490248" y="391200"/>
                </a:lnTo>
                <a:lnTo>
                  <a:pt x="3454073" y="367710"/>
                </a:lnTo>
                <a:lnTo>
                  <a:pt x="3416555" y="344797"/>
                </a:lnTo>
                <a:lnTo>
                  <a:pt x="3377724" y="322477"/>
                </a:lnTo>
                <a:lnTo>
                  <a:pt x="3337610" y="300764"/>
                </a:lnTo>
                <a:lnTo>
                  <a:pt x="3296242" y="279675"/>
                </a:lnTo>
                <a:lnTo>
                  <a:pt x="3253653" y="259224"/>
                </a:lnTo>
                <a:lnTo>
                  <a:pt x="3209870" y="239428"/>
                </a:lnTo>
                <a:lnTo>
                  <a:pt x="3164926" y="220301"/>
                </a:lnTo>
                <a:lnTo>
                  <a:pt x="3118849" y="201859"/>
                </a:lnTo>
                <a:lnTo>
                  <a:pt x="3071670" y="184117"/>
                </a:lnTo>
                <a:lnTo>
                  <a:pt x="3023419" y="167090"/>
                </a:lnTo>
                <a:lnTo>
                  <a:pt x="2974126" y="150795"/>
                </a:lnTo>
                <a:lnTo>
                  <a:pt x="2923822" y="135246"/>
                </a:lnTo>
                <a:lnTo>
                  <a:pt x="2872536" y="120459"/>
                </a:lnTo>
                <a:lnTo>
                  <a:pt x="2820299" y="106448"/>
                </a:lnTo>
                <a:lnTo>
                  <a:pt x="2767141" y="93231"/>
                </a:lnTo>
                <a:lnTo>
                  <a:pt x="2713092" y="80821"/>
                </a:lnTo>
                <a:lnTo>
                  <a:pt x="2658182" y="69234"/>
                </a:lnTo>
                <a:lnTo>
                  <a:pt x="2602442" y="58486"/>
                </a:lnTo>
                <a:lnTo>
                  <a:pt x="2545901" y="48591"/>
                </a:lnTo>
                <a:lnTo>
                  <a:pt x="2488589" y="39567"/>
                </a:lnTo>
                <a:lnTo>
                  <a:pt x="2430538" y="31426"/>
                </a:lnTo>
                <a:lnTo>
                  <a:pt x="2371777" y="24186"/>
                </a:lnTo>
                <a:lnTo>
                  <a:pt x="2312335" y="17862"/>
                </a:lnTo>
                <a:lnTo>
                  <a:pt x="2252244" y="12468"/>
                </a:lnTo>
                <a:lnTo>
                  <a:pt x="2191534" y="8020"/>
                </a:lnTo>
                <a:lnTo>
                  <a:pt x="2130234" y="4534"/>
                </a:lnTo>
                <a:lnTo>
                  <a:pt x="2068375" y="2025"/>
                </a:lnTo>
                <a:lnTo>
                  <a:pt x="2005987" y="508"/>
                </a:lnTo>
                <a:lnTo>
                  <a:pt x="1943100" y="0"/>
                </a:lnTo>
                <a:close/>
              </a:path>
            </a:pathLst>
          </a:custGeom>
          <a:solidFill>
            <a:srgbClr val="CCFFCC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29200" y="3352800"/>
            <a:ext cx="3886200" cy="1981200"/>
          </a:xfrm>
          <a:custGeom>
            <a:avLst/>
            <a:gdLst/>
            <a:ahLst/>
            <a:cxnLst/>
            <a:rect l="l" t="t" r="r" b="b"/>
            <a:pathLst>
              <a:path w="3886200" h="1981200">
                <a:moveTo>
                  <a:pt x="0" y="990600"/>
                </a:moveTo>
                <a:lnTo>
                  <a:pt x="3973" y="926734"/>
                </a:lnTo>
                <a:lnTo>
                  <a:pt x="15732" y="863948"/>
                </a:lnTo>
                <a:lnTo>
                  <a:pt x="35036" y="802363"/>
                </a:lnTo>
                <a:lnTo>
                  <a:pt x="61644" y="742103"/>
                </a:lnTo>
                <a:lnTo>
                  <a:pt x="95313" y="683291"/>
                </a:lnTo>
                <a:lnTo>
                  <a:pt x="135804" y="626050"/>
                </a:lnTo>
                <a:lnTo>
                  <a:pt x="182874" y="570502"/>
                </a:lnTo>
                <a:lnTo>
                  <a:pt x="236283" y="516772"/>
                </a:lnTo>
                <a:lnTo>
                  <a:pt x="265288" y="490626"/>
                </a:lnTo>
                <a:lnTo>
                  <a:pt x="295788" y="464981"/>
                </a:lnTo>
                <a:lnTo>
                  <a:pt x="327752" y="439851"/>
                </a:lnTo>
                <a:lnTo>
                  <a:pt x="361150" y="415252"/>
                </a:lnTo>
                <a:lnTo>
                  <a:pt x="395951" y="391200"/>
                </a:lnTo>
                <a:lnTo>
                  <a:pt x="432126" y="367710"/>
                </a:lnTo>
                <a:lnTo>
                  <a:pt x="469644" y="344797"/>
                </a:lnTo>
                <a:lnTo>
                  <a:pt x="508475" y="322477"/>
                </a:lnTo>
                <a:lnTo>
                  <a:pt x="548589" y="300764"/>
                </a:lnTo>
                <a:lnTo>
                  <a:pt x="589957" y="279675"/>
                </a:lnTo>
                <a:lnTo>
                  <a:pt x="632546" y="259224"/>
                </a:lnTo>
                <a:lnTo>
                  <a:pt x="676329" y="239428"/>
                </a:lnTo>
                <a:lnTo>
                  <a:pt x="721273" y="220301"/>
                </a:lnTo>
                <a:lnTo>
                  <a:pt x="767350" y="201859"/>
                </a:lnTo>
                <a:lnTo>
                  <a:pt x="814529" y="184117"/>
                </a:lnTo>
                <a:lnTo>
                  <a:pt x="862780" y="167090"/>
                </a:lnTo>
                <a:lnTo>
                  <a:pt x="912073" y="150795"/>
                </a:lnTo>
                <a:lnTo>
                  <a:pt x="962377" y="135246"/>
                </a:lnTo>
                <a:lnTo>
                  <a:pt x="1013663" y="120459"/>
                </a:lnTo>
                <a:lnTo>
                  <a:pt x="1065900" y="106448"/>
                </a:lnTo>
                <a:lnTo>
                  <a:pt x="1119058" y="93231"/>
                </a:lnTo>
                <a:lnTo>
                  <a:pt x="1173107" y="80821"/>
                </a:lnTo>
                <a:lnTo>
                  <a:pt x="1228017" y="69234"/>
                </a:lnTo>
                <a:lnTo>
                  <a:pt x="1283757" y="58486"/>
                </a:lnTo>
                <a:lnTo>
                  <a:pt x="1340298" y="48591"/>
                </a:lnTo>
                <a:lnTo>
                  <a:pt x="1397610" y="39567"/>
                </a:lnTo>
                <a:lnTo>
                  <a:pt x="1455661" y="31426"/>
                </a:lnTo>
                <a:lnTo>
                  <a:pt x="1514422" y="24186"/>
                </a:lnTo>
                <a:lnTo>
                  <a:pt x="1573864" y="17862"/>
                </a:lnTo>
                <a:lnTo>
                  <a:pt x="1633955" y="12468"/>
                </a:lnTo>
                <a:lnTo>
                  <a:pt x="1694665" y="8020"/>
                </a:lnTo>
                <a:lnTo>
                  <a:pt x="1755965" y="4534"/>
                </a:lnTo>
                <a:lnTo>
                  <a:pt x="1817824" y="2025"/>
                </a:lnTo>
                <a:lnTo>
                  <a:pt x="1880212" y="508"/>
                </a:lnTo>
                <a:lnTo>
                  <a:pt x="1943100" y="0"/>
                </a:lnTo>
                <a:lnTo>
                  <a:pt x="2005987" y="508"/>
                </a:lnTo>
                <a:lnTo>
                  <a:pt x="2068375" y="2025"/>
                </a:lnTo>
                <a:lnTo>
                  <a:pt x="2130234" y="4534"/>
                </a:lnTo>
                <a:lnTo>
                  <a:pt x="2191534" y="8020"/>
                </a:lnTo>
                <a:lnTo>
                  <a:pt x="2252244" y="12468"/>
                </a:lnTo>
                <a:lnTo>
                  <a:pt x="2312335" y="17862"/>
                </a:lnTo>
                <a:lnTo>
                  <a:pt x="2371777" y="24186"/>
                </a:lnTo>
                <a:lnTo>
                  <a:pt x="2430538" y="31426"/>
                </a:lnTo>
                <a:lnTo>
                  <a:pt x="2488589" y="39567"/>
                </a:lnTo>
                <a:lnTo>
                  <a:pt x="2545901" y="48591"/>
                </a:lnTo>
                <a:lnTo>
                  <a:pt x="2602442" y="58486"/>
                </a:lnTo>
                <a:lnTo>
                  <a:pt x="2658182" y="69234"/>
                </a:lnTo>
                <a:lnTo>
                  <a:pt x="2713092" y="80821"/>
                </a:lnTo>
                <a:lnTo>
                  <a:pt x="2767141" y="93231"/>
                </a:lnTo>
                <a:lnTo>
                  <a:pt x="2820299" y="106448"/>
                </a:lnTo>
                <a:lnTo>
                  <a:pt x="2872536" y="120459"/>
                </a:lnTo>
                <a:lnTo>
                  <a:pt x="2923822" y="135246"/>
                </a:lnTo>
                <a:lnTo>
                  <a:pt x="2974126" y="150795"/>
                </a:lnTo>
                <a:lnTo>
                  <a:pt x="3023419" y="167090"/>
                </a:lnTo>
                <a:lnTo>
                  <a:pt x="3071670" y="184117"/>
                </a:lnTo>
                <a:lnTo>
                  <a:pt x="3118849" y="201859"/>
                </a:lnTo>
                <a:lnTo>
                  <a:pt x="3164926" y="220301"/>
                </a:lnTo>
                <a:lnTo>
                  <a:pt x="3209870" y="239428"/>
                </a:lnTo>
                <a:lnTo>
                  <a:pt x="3253653" y="259224"/>
                </a:lnTo>
                <a:lnTo>
                  <a:pt x="3296242" y="279675"/>
                </a:lnTo>
                <a:lnTo>
                  <a:pt x="3337610" y="300764"/>
                </a:lnTo>
                <a:lnTo>
                  <a:pt x="3377724" y="322477"/>
                </a:lnTo>
                <a:lnTo>
                  <a:pt x="3416555" y="344797"/>
                </a:lnTo>
                <a:lnTo>
                  <a:pt x="3454073" y="367710"/>
                </a:lnTo>
                <a:lnTo>
                  <a:pt x="3490248" y="391200"/>
                </a:lnTo>
                <a:lnTo>
                  <a:pt x="3525049" y="415252"/>
                </a:lnTo>
                <a:lnTo>
                  <a:pt x="3558447" y="439851"/>
                </a:lnTo>
                <a:lnTo>
                  <a:pt x="3590411" y="464981"/>
                </a:lnTo>
                <a:lnTo>
                  <a:pt x="3620911" y="490626"/>
                </a:lnTo>
                <a:lnTo>
                  <a:pt x="3649916" y="516772"/>
                </a:lnTo>
                <a:lnTo>
                  <a:pt x="3677398" y="543402"/>
                </a:lnTo>
                <a:lnTo>
                  <a:pt x="3727667" y="598057"/>
                </a:lnTo>
                <a:lnTo>
                  <a:pt x="3771478" y="654466"/>
                </a:lnTo>
                <a:lnTo>
                  <a:pt x="3808588" y="712509"/>
                </a:lnTo>
                <a:lnTo>
                  <a:pt x="3838757" y="772060"/>
                </a:lnTo>
                <a:lnTo>
                  <a:pt x="3861743" y="832998"/>
                </a:lnTo>
                <a:lnTo>
                  <a:pt x="3877305" y="895199"/>
                </a:lnTo>
                <a:lnTo>
                  <a:pt x="3885201" y="958540"/>
                </a:lnTo>
                <a:lnTo>
                  <a:pt x="3886200" y="990600"/>
                </a:lnTo>
                <a:lnTo>
                  <a:pt x="3885201" y="1022659"/>
                </a:lnTo>
                <a:lnTo>
                  <a:pt x="3877305" y="1086000"/>
                </a:lnTo>
                <a:lnTo>
                  <a:pt x="3861743" y="1148201"/>
                </a:lnTo>
                <a:lnTo>
                  <a:pt x="3838757" y="1209139"/>
                </a:lnTo>
                <a:lnTo>
                  <a:pt x="3808588" y="1268690"/>
                </a:lnTo>
                <a:lnTo>
                  <a:pt x="3771478" y="1326733"/>
                </a:lnTo>
                <a:lnTo>
                  <a:pt x="3727667" y="1383142"/>
                </a:lnTo>
                <a:lnTo>
                  <a:pt x="3677398" y="1437797"/>
                </a:lnTo>
                <a:lnTo>
                  <a:pt x="3649916" y="1464427"/>
                </a:lnTo>
                <a:lnTo>
                  <a:pt x="3620911" y="1490573"/>
                </a:lnTo>
                <a:lnTo>
                  <a:pt x="3590411" y="1516218"/>
                </a:lnTo>
                <a:lnTo>
                  <a:pt x="3558447" y="1541348"/>
                </a:lnTo>
                <a:lnTo>
                  <a:pt x="3525049" y="1565947"/>
                </a:lnTo>
                <a:lnTo>
                  <a:pt x="3490248" y="1589999"/>
                </a:lnTo>
                <a:lnTo>
                  <a:pt x="3454073" y="1613489"/>
                </a:lnTo>
                <a:lnTo>
                  <a:pt x="3416555" y="1636402"/>
                </a:lnTo>
                <a:lnTo>
                  <a:pt x="3377724" y="1658722"/>
                </a:lnTo>
                <a:lnTo>
                  <a:pt x="3337610" y="1680435"/>
                </a:lnTo>
                <a:lnTo>
                  <a:pt x="3296242" y="1701524"/>
                </a:lnTo>
                <a:lnTo>
                  <a:pt x="3253653" y="1721975"/>
                </a:lnTo>
                <a:lnTo>
                  <a:pt x="3209870" y="1741771"/>
                </a:lnTo>
                <a:lnTo>
                  <a:pt x="3164926" y="1760898"/>
                </a:lnTo>
                <a:lnTo>
                  <a:pt x="3118849" y="1779340"/>
                </a:lnTo>
                <a:lnTo>
                  <a:pt x="3071670" y="1797082"/>
                </a:lnTo>
                <a:lnTo>
                  <a:pt x="3023419" y="1814109"/>
                </a:lnTo>
                <a:lnTo>
                  <a:pt x="2974126" y="1830404"/>
                </a:lnTo>
                <a:lnTo>
                  <a:pt x="2923822" y="1845953"/>
                </a:lnTo>
                <a:lnTo>
                  <a:pt x="2872536" y="1860740"/>
                </a:lnTo>
                <a:lnTo>
                  <a:pt x="2820299" y="1874751"/>
                </a:lnTo>
                <a:lnTo>
                  <a:pt x="2767141" y="1887968"/>
                </a:lnTo>
                <a:lnTo>
                  <a:pt x="2713092" y="1900378"/>
                </a:lnTo>
                <a:lnTo>
                  <a:pt x="2658182" y="1911965"/>
                </a:lnTo>
                <a:lnTo>
                  <a:pt x="2602442" y="1922713"/>
                </a:lnTo>
                <a:lnTo>
                  <a:pt x="2545901" y="1932608"/>
                </a:lnTo>
                <a:lnTo>
                  <a:pt x="2488589" y="1941632"/>
                </a:lnTo>
                <a:lnTo>
                  <a:pt x="2430538" y="1949773"/>
                </a:lnTo>
                <a:lnTo>
                  <a:pt x="2371777" y="1957013"/>
                </a:lnTo>
                <a:lnTo>
                  <a:pt x="2312335" y="1963337"/>
                </a:lnTo>
                <a:lnTo>
                  <a:pt x="2252244" y="1968731"/>
                </a:lnTo>
                <a:lnTo>
                  <a:pt x="2191534" y="1973179"/>
                </a:lnTo>
                <a:lnTo>
                  <a:pt x="2130234" y="1976665"/>
                </a:lnTo>
                <a:lnTo>
                  <a:pt x="2068375" y="1979174"/>
                </a:lnTo>
                <a:lnTo>
                  <a:pt x="2005987" y="1980691"/>
                </a:lnTo>
                <a:lnTo>
                  <a:pt x="1943100" y="1981200"/>
                </a:lnTo>
                <a:lnTo>
                  <a:pt x="1880212" y="1980691"/>
                </a:lnTo>
                <a:lnTo>
                  <a:pt x="1817824" y="1979174"/>
                </a:lnTo>
                <a:lnTo>
                  <a:pt x="1755965" y="1976665"/>
                </a:lnTo>
                <a:lnTo>
                  <a:pt x="1694665" y="1973179"/>
                </a:lnTo>
                <a:lnTo>
                  <a:pt x="1633955" y="1968731"/>
                </a:lnTo>
                <a:lnTo>
                  <a:pt x="1573864" y="1963337"/>
                </a:lnTo>
                <a:lnTo>
                  <a:pt x="1514422" y="1957013"/>
                </a:lnTo>
                <a:lnTo>
                  <a:pt x="1455661" y="1949773"/>
                </a:lnTo>
                <a:lnTo>
                  <a:pt x="1397610" y="1941632"/>
                </a:lnTo>
                <a:lnTo>
                  <a:pt x="1340298" y="1932608"/>
                </a:lnTo>
                <a:lnTo>
                  <a:pt x="1283757" y="1922713"/>
                </a:lnTo>
                <a:lnTo>
                  <a:pt x="1228017" y="1911965"/>
                </a:lnTo>
                <a:lnTo>
                  <a:pt x="1173107" y="1900378"/>
                </a:lnTo>
                <a:lnTo>
                  <a:pt x="1119058" y="1887968"/>
                </a:lnTo>
                <a:lnTo>
                  <a:pt x="1065900" y="1874751"/>
                </a:lnTo>
                <a:lnTo>
                  <a:pt x="1013663" y="1860740"/>
                </a:lnTo>
                <a:lnTo>
                  <a:pt x="962377" y="1845953"/>
                </a:lnTo>
                <a:lnTo>
                  <a:pt x="912073" y="1830404"/>
                </a:lnTo>
                <a:lnTo>
                  <a:pt x="862780" y="1814109"/>
                </a:lnTo>
                <a:lnTo>
                  <a:pt x="814529" y="1797082"/>
                </a:lnTo>
                <a:lnTo>
                  <a:pt x="767350" y="1779340"/>
                </a:lnTo>
                <a:lnTo>
                  <a:pt x="721273" y="1760898"/>
                </a:lnTo>
                <a:lnTo>
                  <a:pt x="676329" y="1741771"/>
                </a:lnTo>
                <a:lnTo>
                  <a:pt x="632546" y="1721975"/>
                </a:lnTo>
                <a:lnTo>
                  <a:pt x="589957" y="1701524"/>
                </a:lnTo>
                <a:lnTo>
                  <a:pt x="548589" y="1680435"/>
                </a:lnTo>
                <a:lnTo>
                  <a:pt x="508475" y="1658722"/>
                </a:lnTo>
                <a:lnTo>
                  <a:pt x="469644" y="1636402"/>
                </a:lnTo>
                <a:lnTo>
                  <a:pt x="432126" y="1613489"/>
                </a:lnTo>
                <a:lnTo>
                  <a:pt x="395951" y="1589999"/>
                </a:lnTo>
                <a:lnTo>
                  <a:pt x="361150" y="1565947"/>
                </a:lnTo>
                <a:lnTo>
                  <a:pt x="327752" y="1541348"/>
                </a:lnTo>
                <a:lnTo>
                  <a:pt x="295788" y="1516218"/>
                </a:lnTo>
                <a:lnTo>
                  <a:pt x="265288" y="1490573"/>
                </a:lnTo>
                <a:lnTo>
                  <a:pt x="236283" y="1464427"/>
                </a:lnTo>
                <a:lnTo>
                  <a:pt x="208801" y="1437797"/>
                </a:lnTo>
                <a:lnTo>
                  <a:pt x="158532" y="1383142"/>
                </a:lnTo>
                <a:lnTo>
                  <a:pt x="114721" y="1326733"/>
                </a:lnTo>
                <a:lnTo>
                  <a:pt x="77611" y="1268690"/>
                </a:lnTo>
                <a:lnTo>
                  <a:pt x="47442" y="1209139"/>
                </a:lnTo>
                <a:lnTo>
                  <a:pt x="24456" y="1148201"/>
                </a:lnTo>
                <a:lnTo>
                  <a:pt x="8894" y="1086000"/>
                </a:lnTo>
                <a:lnTo>
                  <a:pt x="998" y="1022659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601208" y="3664310"/>
            <a:ext cx="396240" cy="791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10160">
              <a:lnSpc>
                <a:spcPts val="1165"/>
              </a:lnSpc>
              <a:spcBef>
                <a:spcPts val="114"/>
              </a:spcBef>
            </a:pPr>
            <a:r>
              <a:rPr dirty="0" sz="1300" spc="170" i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3454"/>
              </a:lnSpc>
            </a:pPr>
            <a:r>
              <a:rPr dirty="0" sz="3350" spc="-1305">
                <a:latin typeface="Symbol"/>
                <a:cs typeface="Symbol"/>
              </a:rPr>
              <a:t></a:t>
            </a:r>
            <a:endParaRPr sz="3350">
              <a:latin typeface="Symbol"/>
              <a:cs typeface="Symbol"/>
            </a:endParaRPr>
          </a:p>
          <a:p>
            <a:pPr algn="ctr" marL="24130">
              <a:lnSpc>
                <a:spcPts val="1390"/>
              </a:lnSpc>
            </a:pPr>
            <a:r>
              <a:rPr dirty="0" sz="1300" spc="165" i="1">
                <a:latin typeface="Times New Roman"/>
                <a:cs typeface="Times New Roman"/>
              </a:rPr>
              <a:t>i</a:t>
            </a:r>
            <a:r>
              <a:rPr dirty="0" sz="1300" spc="165">
                <a:latin typeface="Symbol"/>
                <a:cs typeface="Symbol"/>
              </a:rPr>
              <a:t></a:t>
            </a:r>
            <a:r>
              <a:rPr dirty="0" sz="1300" spc="165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5" name="object 5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53" name="object 53"/>
          <p:cNvSpPr txBox="1"/>
          <p:nvPr/>
        </p:nvSpPr>
        <p:spPr>
          <a:xfrm>
            <a:off x="6022877" y="3836027"/>
            <a:ext cx="2389505" cy="9309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230"/>
              </a:lnSpc>
              <a:spcBef>
                <a:spcPts val="105"/>
              </a:spcBef>
            </a:pPr>
            <a:r>
              <a:rPr dirty="0" u="sng" baseline="34567" sz="3375" spc="42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4567" sz="3375" spc="60">
                <a:latin typeface="Times New Roman"/>
                <a:cs typeface="Times New Roman"/>
              </a:rPr>
              <a:t> </a:t>
            </a:r>
            <a:r>
              <a:rPr dirty="0" sz="2250" spc="310">
                <a:latin typeface="Symbol"/>
                <a:cs typeface="Symbol"/>
              </a:rPr>
              <a:t></a:t>
            </a:r>
            <a:r>
              <a:rPr dirty="0" sz="2250" spc="25">
                <a:latin typeface="Times New Roman"/>
                <a:cs typeface="Times New Roman"/>
              </a:rPr>
              <a:t> </a:t>
            </a:r>
            <a:r>
              <a:rPr dirty="0" sz="2250" spc="235">
                <a:latin typeface="Times New Roman"/>
                <a:cs typeface="Times New Roman"/>
              </a:rPr>
              <a:t>ln(</a:t>
            </a:r>
            <a:r>
              <a:rPr dirty="0" sz="2250" spc="235" i="1">
                <a:latin typeface="Times New Roman"/>
                <a:cs typeface="Times New Roman"/>
              </a:rPr>
              <a:t>n</a:t>
            </a:r>
            <a:r>
              <a:rPr dirty="0" sz="2250" spc="235">
                <a:latin typeface="Times New Roman"/>
                <a:cs typeface="Times New Roman"/>
              </a:rPr>
              <a:t>)</a:t>
            </a:r>
            <a:r>
              <a:rPr dirty="0" sz="2250" spc="-110">
                <a:latin typeface="Times New Roman"/>
                <a:cs typeface="Times New Roman"/>
              </a:rPr>
              <a:t> </a:t>
            </a:r>
            <a:r>
              <a:rPr dirty="0" sz="2250" spc="310">
                <a:latin typeface="Symbol"/>
                <a:cs typeface="Symbol"/>
              </a:rPr>
              <a:t></a:t>
            </a:r>
            <a:r>
              <a:rPr dirty="0" sz="2250" spc="-105">
                <a:latin typeface="Times New Roman"/>
                <a:cs typeface="Times New Roman"/>
              </a:rPr>
              <a:t> </a:t>
            </a:r>
            <a:r>
              <a:rPr dirty="0" sz="2250" spc="254">
                <a:latin typeface="Times New Roman"/>
                <a:cs typeface="Times New Roman"/>
              </a:rPr>
              <a:t>0.577</a:t>
            </a:r>
            <a:endParaRPr sz="2250">
              <a:latin typeface="Times New Roman"/>
              <a:cs typeface="Times New Roman"/>
            </a:endParaRPr>
          </a:p>
          <a:p>
            <a:pPr marL="45720">
              <a:lnSpc>
                <a:spcPts val="2230"/>
              </a:lnSpc>
            </a:pPr>
            <a:r>
              <a:rPr dirty="0" sz="2250" spc="155" i="1">
                <a:latin typeface="Times New Roman"/>
                <a:cs typeface="Times New Roman"/>
              </a:rPr>
              <a:t>i</a:t>
            </a:r>
            <a:endParaRPr sz="22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  <a:spcBef>
                <a:spcPts val="254"/>
              </a:spcBef>
            </a:pPr>
            <a:r>
              <a:rPr dirty="0" sz="2000" b="1" i="1">
                <a:solidFill>
                  <a:srgbClr val="2F5897"/>
                </a:solidFill>
                <a:latin typeface="Palatino Linotype"/>
                <a:cs typeface="Palatino Linotype"/>
              </a:rPr>
              <a:t>Harmonic</a:t>
            </a:r>
            <a:r>
              <a:rPr dirty="0" sz="2000" spc="-100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b="1" i="1">
                <a:solidFill>
                  <a:srgbClr val="2F5897"/>
                </a:solidFill>
                <a:latin typeface="Palatino Linotype"/>
                <a:cs typeface="Palatino Linotype"/>
              </a:rPr>
              <a:t>Series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6524" y="0"/>
            <a:ext cx="5481827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67711" y="699516"/>
            <a:ext cx="1502663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4367" y="699516"/>
            <a:ext cx="11643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282695" y="699516"/>
            <a:ext cx="1028699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5388" y="667511"/>
            <a:ext cx="1261871" cy="13746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21251" y="667511"/>
            <a:ext cx="1295399" cy="137464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90643" y="699516"/>
            <a:ext cx="1028699" cy="13746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93335" y="699516"/>
            <a:ext cx="1164323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1663" y="699516"/>
            <a:ext cx="1400555" cy="13746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506211" y="699516"/>
            <a:ext cx="1164335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44539" y="699516"/>
            <a:ext cx="1028699" cy="137464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404620" marR="5080" indent="-36131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Inductive</a:t>
            </a:r>
            <a:r>
              <a:rPr dirty="0" spc="-65"/>
              <a:t> </a:t>
            </a:r>
            <a:r>
              <a:rPr dirty="0" spc="-5"/>
              <a:t>Proof:  A(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)</a:t>
            </a:r>
            <a:r>
              <a:rPr dirty="0" spc="-5">
                <a:latin typeface="Symbol"/>
                <a:cs typeface="Symbol"/>
              </a:rPr>
              <a:t></a:t>
            </a:r>
            <a:r>
              <a:rPr dirty="0" spc="-5"/>
              <a:t>(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ln</a:t>
            </a:r>
            <a:r>
              <a:rPr dirty="0" spc="-5" i="1">
                <a:latin typeface="Palatino Linotype"/>
                <a:cs typeface="Palatino Linotype"/>
              </a:rPr>
              <a:t>n</a:t>
            </a:r>
            <a:r>
              <a:rPr dirty="0" spc="-5"/>
              <a:t>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2590" y="1640268"/>
            <a:ext cx="697738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Theorem: 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A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)&gt;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cn</a:t>
            </a:r>
            <a:r>
              <a:rPr dirty="0" sz="2400" spc="-5" b="1">
                <a:solidFill>
                  <a:srgbClr val="FF0000"/>
                </a:solidFill>
                <a:latin typeface="Palatino Linotype"/>
                <a:cs typeface="Palatino Linotype"/>
              </a:rPr>
              <a:t>ln</a:t>
            </a:r>
            <a:r>
              <a:rPr dirty="0" sz="2400" spc="-5" b="1" i="1">
                <a:solidFill>
                  <a:srgbClr val="FF0000"/>
                </a:solidFill>
                <a:latin typeface="Palatino Linotype"/>
                <a:cs typeface="Palatino Linotype"/>
              </a:rPr>
              <a:t>n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for some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co </a:t>
            </a:r>
            <a:r>
              <a:rPr dirty="0" sz="2400" b="1" i="1">
                <a:solidFill>
                  <a:srgbClr val="3E3E3E"/>
                </a:solidFill>
                <a:latin typeface="Palatino Linotype"/>
                <a:cs typeface="Palatino Linotype"/>
              </a:rPr>
              <a:t>c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, with </a:t>
            </a:r>
            <a:r>
              <a:rPr dirty="0" sz="2400" spc="-5" b="1">
                <a:solidFill>
                  <a:srgbClr val="0000CC"/>
                </a:solidFill>
                <a:latin typeface="Palatino Linotype"/>
                <a:cs typeface="Palatino Linotype"/>
              </a:rPr>
              <a:t>large</a:t>
            </a:r>
            <a:r>
              <a:rPr dirty="0" sz="2400" spc="5" b="1">
                <a:solidFill>
                  <a:srgbClr val="0000CC"/>
                </a:solidFill>
                <a:latin typeface="Palatino Linotype"/>
                <a:cs typeface="Palatino Linotype"/>
              </a:rPr>
              <a:t> </a:t>
            </a:r>
            <a:r>
              <a:rPr dirty="0" sz="2400" b="1" i="1">
                <a:solidFill>
                  <a:srgbClr val="0000CC"/>
                </a:solidFill>
                <a:latin typeface="Palatino Linotype"/>
                <a:cs typeface="Palatino Linotype"/>
              </a:rPr>
              <a:t>n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Inductive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reasoning: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11607" y="3046831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 h="0">
                <a:moveTo>
                  <a:pt x="0" y="0"/>
                </a:moveTo>
                <a:lnTo>
                  <a:pt x="156637" y="0"/>
                </a:lnTo>
              </a:path>
            </a:pathLst>
          </a:custGeom>
          <a:ln w="100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10085" y="3046832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637" y="0"/>
                </a:lnTo>
              </a:path>
            </a:pathLst>
          </a:custGeom>
          <a:ln w="100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489516" y="470447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637" y="0"/>
                </a:lnTo>
              </a:path>
            </a:pathLst>
          </a:custGeom>
          <a:ln w="100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849805" y="581755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4" h="0">
                <a:moveTo>
                  <a:pt x="0" y="0"/>
                </a:moveTo>
                <a:lnTo>
                  <a:pt x="156637" y="0"/>
                </a:lnTo>
              </a:path>
            </a:pathLst>
          </a:custGeom>
          <a:ln w="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831032" y="5457665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30" h="0">
                <a:moveTo>
                  <a:pt x="0" y="0"/>
                </a:moveTo>
                <a:lnTo>
                  <a:pt x="1128731" y="0"/>
                </a:lnTo>
              </a:path>
            </a:pathLst>
          </a:custGeom>
          <a:ln w="100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54590" y="5817557"/>
            <a:ext cx="156845" cy="0"/>
          </a:xfrm>
          <a:custGeom>
            <a:avLst/>
            <a:gdLst/>
            <a:ahLst/>
            <a:cxnLst/>
            <a:rect l="l" t="t" r="r" b="b"/>
            <a:pathLst>
              <a:path w="156845" h="0">
                <a:moveTo>
                  <a:pt x="0" y="0"/>
                </a:moveTo>
                <a:lnTo>
                  <a:pt x="156637" y="0"/>
                </a:lnTo>
              </a:path>
            </a:pathLst>
          </a:custGeom>
          <a:ln w="50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835817" y="5457665"/>
            <a:ext cx="1129030" cy="0"/>
          </a:xfrm>
          <a:custGeom>
            <a:avLst/>
            <a:gdLst/>
            <a:ahLst/>
            <a:cxnLst/>
            <a:rect l="l" t="t" r="r" b="b"/>
            <a:pathLst>
              <a:path w="1129029" h="0">
                <a:moveTo>
                  <a:pt x="0" y="0"/>
                </a:moveTo>
                <a:lnTo>
                  <a:pt x="1128731" y="0"/>
                </a:lnTo>
              </a:path>
            </a:pathLst>
          </a:custGeom>
          <a:ln w="1008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6858268" y="5812607"/>
            <a:ext cx="15684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53073" y="5812890"/>
            <a:ext cx="15684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08503" y="3915267"/>
            <a:ext cx="11048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3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18126" y="5233188"/>
            <a:ext cx="44640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5">
                <a:latin typeface="Symbol"/>
                <a:cs typeface="Symbol"/>
              </a:rPr>
              <a:t></a:t>
            </a:r>
            <a:r>
              <a:rPr dirty="0" sz="2200" spc="-180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2)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3348" y="3637941"/>
            <a:ext cx="128270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55">
                <a:latin typeface="Symbol"/>
                <a:cs typeface="Symbol"/>
              </a:rPr>
              <a:t>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59927" y="3603250"/>
            <a:ext cx="280670" cy="5099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150" spc="-153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5228" y="5056994"/>
            <a:ext cx="51943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 i="1">
                <a:latin typeface="Times New Roman"/>
                <a:cs typeface="Times New Roman"/>
              </a:rPr>
              <a:t>n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430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76640" y="4505532"/>
            <a:ext cx="3820795" cy="109220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1655"/>
              </a:spcBef>
            </a:pPr>
            <a:r>
              <a:rPr dirty="0" sz="2200" spc="-70">
                <a:latin typeface="Times New Roman"/>
                <a:cs typeface="Times New Roman"/>
              </a:rPr>
              <a:t>2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321310" algn="l"/>
                <a:tab pos="1049020" algn="l"/>
              </a:tabLst>
            </a:pPr>
            <a:r>
              <a:rPr dirty="0" sz="2200" spc="-35">
                <a:latin typeface="Times New Roman"/>
                <a:cs typeface="Times New Roman"/>
              </a:rPr>
              <a:t>,	</a:t>
            </a:r>
            <a:r>
              <a:rPr dirty="0" sz="2200" spc="-60" i="1">
                <a:latin typeface="Times New Roman"/>
                <a:cs typeface="Times New Roman"/>
              </a:rPr>
              <a:t>then	</a:t>
            </a:r>
            <a:r>
              <a:rPr dirty="0" sz="2200" spc="-50" i="1">
                <a:latin typeface="Times New Roman"/>
                <a:cs typeface="Times New Roman"/>
              </a:rPr>
              <a:t>A</a:t>
            </a:r>
            <a:r>
              <a:rPr dirty="0" sz="2200" spc="-50">
                <a:latin typeface="Times New Roman"/>
                <a:cs typeface="Times New Roman"/>
              </a:rPr>
              <a:t>(</a:t>
            </a:r>
            <a:r>
              <a:rPr dirty="0" sz="2200" spc="-50" i="1">
                <a:latin typeface="Times New Roman"/>
                <a:cs typeface="Times New Roman"/>
              </a:rPr>
              <a:t>n</a:t>
            </a:r>
            <a:r>
              <a:rPr dirty="0" sz="2200" spc="-50">
                <a:latin typeface="Times New Roman"/>
                <a:cs typeface="Times New Roman"/>
              </a:rPr>
              <a:t>) </a:t>
            </a:r>
            <a:r>
              <a:rPr dirty="0" sz="2200" spc="-75">
                <a:latin typeface="Symbol"/>
                <a:cs typeface="Symbol"/>
              </a:rPr>
              <a:t></a:t>
            </a:r>
            <a:r>
              <a:rPr dirty="0" sz="2200" spc="-7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cn</a:t>
            </a:r>
            <a:r>
              <a:rPr dirty="0" sz="2200" spc="-25">
                <a:latin typeface="Times New Roman"/>
                <a:cs typeface="Times New Roman"/>
              </a:rPr>
              <a:t>ln(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r>
              <a:rPr dirty="0" sz="2200" spc="-25">
                <a:latin typeface="Times New Roman"/>
                <a:cs typeface="Times New Roman"/>
              </a:rPr>
              <a:t>) </a:t>
            </a:r>
            <a:r>
              <a:rPr dirty="0" sz="2200" spc="-30">
                <a:latin typeface="Times New Roman"/>
                <a:cs typeface="Times New Roman"/>
              </a:rPr>
              <a:t>(</a:t>
            </a:r>
            <a:r>
              <a:rPr dirty="0" sz="2200" spc="-30" i="1">
                <a:latin typeface="Times New Roman"/>
                <a:cs typeface="Times New Roman"/>
              </a:rPr>
              <a:t>Note </a:t>
            </a:r>
            <a:r>
              <a:rPr dirty="0" sz="2200" spc="-40">
                <a:latin typeface="Times New Roman"/>
                <a:cs typeface="Times New Roman"/>
              </a:rPr>
              <a:t>:</a:t>
            </a:r>
            <a:r>
              <a:rPr dirty="0" sz="2200" spc="-65">
                <a:latin typeface="Times New Roman"/>
                <a:cs typeface="Times New Roman"/>
              </a:rPr>
              <a:t> lim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51991" y="5593491"/>
            <a:ext cx="111125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35353" sz="3300" spc="-104" i="1">
                <a:latin typeface="Times New Roman"/>
                <a:cs typeface="Times New Roman"/>
              </a:rPr>
              <a:t>n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2ln(</a:t>
            </a:r>
            <a:r>
              <a:rPr dirty="0" sz="2200" spc="-20" i="1">
                <a:latin typeface="Times New Roman"/>
                <a:cs typeface="Times New Roman"/>
              </a:rPr>
              <a:t>n</a:t>
            </a:r>
            <a:r>
              <a:rPr dirty="0" sz="2200" spc="-2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0558" y="5057276"/>
            <a:ext cx="51879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 i="1">
                <a:latin typeface="Times New Roman"/>
                <a:cs typeface="Times New Roman"/>
              </a:rPr>
              <a:t>n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434">
                <a:latin typeface="Times New Roman"/>
                <a:cs typeface="Times New Roman"/>
              </a:rPr>
              <a:t> </a:t>
            </a:r>
            <a:r>
              <a:rPr dirty="0" sz="2200" spc="-7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6715" y="5233188"/>
            <a:ext cx="74612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60" i="1">
                <a:latin typeface="Times New Roman"/>
                <a:cs typeface="Times New Roman"/>
              </a:rPr>
              <a:t>Let c</a:t>
            </a:r>
            <a:r>
              <a:rPr dirty="0" sz="2200" spc="-150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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28357" y="4480683"/>
            <a:ext cx="3605529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5">
                <a:latin typeface="Symbol"/>
                <a:cs typeface="Symbol"/>
              </a:rPr>
              <a:t>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Times New Roman"/>
                <a:cs typeface="Times New Roman"/>
              </a:rPr>
              <a:t>cn</a:t>
            </a:r>
            <a:r>
              <a:rPr dirty="0" sz="2200" spc="-25">
                <a:latin typeface="Times New Roman"/>
                <a:cs typeface="Times New Roman"/>
              </a:rPr>
              <a:t>ln(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r>
              <a:rPr dirty="0" sz="2200" spc="-25">
                <a:latin typeface="Times New Roman"/>
                <a:cs typeface="Times New Roman"/>
              </a:rPr>
              <a:t>)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[(</a:t>
            </a:r>
            <a:r>
              <a:rPr dirty="0" sz="2200" spc="-40" i="1">
                <a:latin typeface="Times New Roman"/>
                <a:cs typeface="Times New Roman"/>
              </a:rPr>
              <a:t>n</a:t>
            </a:r>
            <a:r>
              <a:rPr dirty="0" sz="2200" spc="-95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330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1)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130">
                <a:latin typeface="Times New Roman"/>
                <a:cs typeface="Times New Roman"/>
              </a:rPr>
              <a:t> </a:t>
            </a:r>
            <a:r>
              <a:rPr dirty="0" sz="2200" spc="-30" i="1">
                <a:latin typeface="Times New Roman"/>
                <a:cs typeface="Times New Roman"/>
              </a:rPr>
              <a:t>c</a:t>
            </a:r>
            <a:r>
              <a:rPr dirty="0" sz="2200" spc="-30">
                <a:latin typeface="Times New Roman"/>
                <a:cs typeface="Times New Roman"/>
              </a:rPr>
              <a:t>(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baseline="35353" sz="3300" spc="-104" i="1">
                <a:latin typeface="Times New Roman"/>
                <a:cs typeface="Times New Roman"/>
              </a:rPr>
              <a:t>n</a:t>
            </a:r>
            <a:r>
              <a:rPr dirty="0" baseline="35353" sz="3300" spc="75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-7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2ln</a:t>
            </a:r>
            <a:r>
              <a:rPr dirty="0" sz="2200" spc="-270">
                <a:latin typeface="Times New Roman"/>
                <a:cs typeface="Times New Roman"/>
              </a:rPr>
              <a:t> </a:t>
            </a:r>
            <a:r>
              <a:rPr dirty="0" sz="2200" spc="-45" i="1">
                <a:latin typeface="Times New Roman"/>
                <a:cs typeface="Times New Roman"/>
              </a:rPr>
              <a:t>n</a:t>
            </a:r>
            <a:r>
              <a:rPr dirty="0" sz="2200" spc="-45">
                <a:latin typeface="Times New Roman"/>
                <a:cs typeface="Times New Roman"/>
              </a:rPr>
              <a:t>)]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94738" y="3666338"/>
            <a:ext cx="184213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60" i="1">
                <a:latin typeface="Times New Roman"/>
                <a:cs typeface="Times New Roman"/>
              </a:rPr>
              <a:t>x</a:t>
            </a:r>
            <a:r>
              <a:rPr dirty="0" sz="2200" spc="-345" i="1">
                <a:latin typeface="Times New Roman"/>
                <a:cs typeface="Times New Roman"/>
              </a:rPr>
              <a:t> </a:t>
            </a:r>
            <a:r>
              <a:rPr dirty="0" sz="2200" spc="-55">
                <a:latin typeface="Times New Roman"/>
                <a:cs typeface="Times New Roman"/>
              </a:rPr>
              <a:t>ln</a:t>
            </a:r>
            <a:r>
              <a:rPr dirty="0" sz="2200" spc="-185">
                <a:latin typeface="Times New Roman"/>
                <a:cs typeface="Times New Roman"/>
              </a:rPr>
              <a:t> </a:t>
            </a:r>
            <a:r>
              <a:rPr dirty="0" sz="2200" spc="-65" i="1">
                <a:latin typeface="Times New Roman"/>
                <a:cs typeface="Times New Roman"/>
              </a:rPr>
              <a:t>xdx</a:t>
            </a:r>
            <a:r>
              <a:rPr dirty="0" sz="2200" spc="-100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65">
                <a:latin typeface="Times New Roman"/>
                <a:cs typeface="Times New Roman"/>
              </a:rPr>
              <a:t>2</a:t>
            </a:r>
            <a:r>
              <a:rPr dirty="0" sz="2200" spc="-65" i="1">
                <a:latin typeface="Times New Roman"/>
                <a:cs typeface="Times New Roman"/>
              </a:rPr>
              <a:t>c</a:t>
            </a:r>
            <a:r>
              <a:rPr dirty="0" sz="2200" spc="-345" i="1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ln(</a:t>
            </a:r>
            <a:r>
              <a:rPr dirty="0" sz="2200" spc="-45" i="1">
                <a:latin typeface="Times New Roman"/>
                <a:cs typeface="Times New Roman"/>
              </a:rPr>
              <a:t>n</a:t>
            </a:r>
            <a:r>
              <a:rPr dirty="0" sz="2200" spc="-45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9674" y="3433517"/>
            <a:ext cx="274320" cy="815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25" marR="5080" indent="-60960">
              <a:lnSpc>
                <a:spcPct val="117900"/>
              </a:lnSpc>
              <a:spcBef>
                <a:spcPts val="95"/>
              </a:spcBef>
            </a:pPr>
            <a:r>
              <a:rPr dirty="0" u="sng" sz="2200" spc="-7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2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 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 spc="-70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748479" y="3666338"/>
            <a:ext cx="274701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40" i="1">
                <a:latin typeface="Times New Roman"/>
                <a:cs typeface="Times New Roman"/>
              </a:rPr>
              <a:t>i</a:t>
            </a:r>
            <a:r>
              <a:rPr dirty="0" sz="2200" spc="-320" i="1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ln(</a:t>
            </a:r>
            <a:r>
              <a:rPr dirty="0" sz="2200" spc="-40" i="1">
                <a:latin typeface="Times New Roman"/>
                <a:cs typeface="Times New Roman"/>
              </a:rPr>
              <a:t>i</a:t>
            </a:r>
            <a:r>
              <a:rPr dirty="0" sz="2200" spc="-40">
                <a:latin typeface="Times New Roman"/>
                <a:cs typeface="Times New Roman"/>
              </a:rPr>
              <a:t>)</a:t>
            </a:r>
            <a:r>
              <a:rPr dirty="0" sz="2200" spc="-11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114">
                <a:latin typeface="Times New Roman"/>
                <a:cs typeface="Times New Roman"/>
              </a:rPr>
              <a:t> </a:t>
            </a:r>
            <a:r>
              <a:rPr dirty="0" sz="2200" spc="-60">
                <a:latin typeface="Times New Roman"/>
                <a:cs typeface="Times New Roman"/>
              </a:rPr>
              <a:t>2</a:t>
            </a:r>
            <a:r>
              <a:rPr dirty="0" sz="2200" spc="-60" i="1">
                <a:latin typeface="Times New Roman"/>
                <a:cs typeface="Times New Roman"/>
              </a:rPr>
              <a:t>c</a:t>
            </a:r>
            <a:r>
              <a:rPr dirty="0" sz="2200" spc="-340" i="1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ln(</a:t>
            </a:r>
            <a:r>
              <a:rPr dirty="0" sz="2200" spc="-40" i="1">
                <a:latin typeface="Times New Roman"/>
                <a:cs typeface="Times New Roman"/>
              </a:rPr>
              <a:t>n</a:t>
            </a:r>
            <a:r>
              <a:rPr dirty="0" sz="2200" spc="-40">
                <a:latin typeface="Times New Roman"/>
                <a:cs typeface="Times New Roman"/>
              </a:rPr>
              <a:t>)</a:t>
            </a:r>
            <a:r>
              <a:rPr dirty="0" sz="2200" spc="-13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</a:t>
            </a:r>
            <a:r>
              <a:rPr dirty="0" sz="2200" spc="-145">
                <a:latin typeface="Times New Roman"/>
                <a:cs typeface="Times New Roman"/>
              </a:rPr>
              <a:t> </a:t>
            </a:r>
            <a:r>
              <a:rPr dirty="0" sz="2200" spc="-30">
                <a:latin typeface="Times New Roman"/>
                <a:cs typeface="Times New Roman"/>
              </a:rPr>
              <a:t>(</a:t>
            </a:r>
            <a:r>
              <a:rPr dirty="0" sz="2200" spc="-30" i="1">
                <a:latin typeface="Times New Roman"/>
                <a:cs typeface="Times New Roman"/>
              </a:rPr>
              <a:t>n</a:t>
            </a:r>
            <a:r>
              <a:rPr dirty="0" sz="2200" spc="-105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1)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62152" y="3433517"/>
            <a:ext cx="274320" cy="815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025" marR="5080" indent="-60960">
              <a:lnSpc>
                <a:spcPct val="117900"/>
              </a:lnSpc>
              <a:spcBef>
                <a:spcPts val="95"/>
              </a:spcBef>
            </a:pPr>
            <a:r>
              <a:rPr dirty="0" u="sng" sz="2200" spc="-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sng" sz="2200" spc="-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 </a:t>
            </a:r>
            <a:r>
              <a:rPr dirty="0" sz="2200" spc="-35" i="1">
                <a:latin typeface="Times New Roman"/>
                <a:cs typeface="Times New Roman"/>
              </a:rPr>
              <a:t> </a:t>
            </a:r>
            <a:r>
              <a:rPr dirty="0" sz="2200" spc="-70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8357" y="3666338"/>
            <a:ext cx="108013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5">
                <a:latin typeface="Symbol"/>
                <a:cs typeface="Symbol"/>
              </a:rPr>
              <a:t></a:t>
            </a:r>
            <a:r>
              <a:rPr dirty="0" sz="2200" spc="-16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(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r>
              <a:rPr dirty="0" sz="2200" spc="-114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34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1)</a:t>
            </a:r>
            <a:r>
              <a:rPr dirty="0" sz="2200" spc="-12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812426" y="3041611"/>
            <a:ext cx="15684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714050" y="3041611"/>
            <a:ext cx="15684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70" i="1"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09489" y="5593206"/>
            <a:ext cx="1558925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55555" sz="2100" spc="-67" i="1">
                <a:latin typeface="Times New Roman"/>
                <a:cs typeface="Times New Roman"/>
              </a:rPr>
              <a:t>n</a:t>
            </a:r>
            <a:r>
              <a:rPr dirty="0" baseline="55555" sz="2100" spc="-67">
                <a:latin typeface="Symbol"/>
                <a:cs typeface="Symbol"/>
              </a:rPr>
              <a:t></a:t>
            </a:r>
            <a:r>
              <a:rPr dirty="0" baseline="55555" sz="2100" spc="-67">
                <a:latin typeface="Times New Roman"/>
                <a:cs typeface="Times New Roman"/>
              </a:rPr>
              <a:t> </a:t>
            </a:r>
            <a:r>
              <a:rPr dirty="0" baseline="35353" sz="3300" spc="-104" i="1">
                <a:latin typeface="Times New Roman"/>
                <a:cs typeface="Times New Roman"/>
              </a:rPr>
              <a:t>n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-20">
                <a:latin typeface="Times New Roman"/>
                <a:cs typeface="Times New Roman"/>
              </a:rPr>
              <a:t>2ln(</a:t>
            </a:r>
            <a:r>
              <a:rPr dirty="0" sz="2200" spc="-20" i="1">
                <a:latin typeface="Times New Roman"/>
                <a:cs typeface="Times New Roman"/>
              </a:rPr>
              <a:t>n</a:t>
            </a:r>
            <a:r>
              <a:rPr dirty="0" sz="2200" spc="-2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64791" y="3567285"/>
            <a:ext cx="11048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3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551665" y="3483422"/>
            <a:ext cx="110489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35" i="1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73099" y="4044507"/>
            <a:ext cx="26479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50" i="1">
                <a:latin typeface="Times New Roman"/>
                <a:cs typeface="Times New Roman"/>
              </a:rPr>
              <a:t>i</a:t>
            </a:r>
            <a:r>
              <a:rPr dirty="0" sz="1400" spc="5">
                <a:latin typeface="Symbol"/>
                <a:cs typeface="Symbol"/>
              </a:rPr>
              <a:t></a:t>
            </a:r>
            <a:r>
              <a:rPr dirty="0" sz="1400" spc="-3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91708" y="2759780"/>
            <a:ext cx="293370" cy="685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629"/>
              </a:lnSpc>
              <a:spcBef>
                <a:spcPts val="125"/>
              </a:spcBef>
            </a:pPr>
            <a:r>
              <a:rPr dirty="0" sz="3150" spc="-14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41275">
              <a:lnSpc>
                <a:spcPts val="1530"/>
              </a:lnSpc>
            </a:pPr>
            <a:r>
              <a:rPr dirty="0" sz="1400" spc="-45" i="1">
                <a:latin typeface="Times New Roman"/>
                <a:cs typeface="Times New Roman"/>
              </a:rPr>
              <a:t>i</a:t>
            </a:r>
            <a:r>
              <a:rPr dirty="0" sz="1400" spc="-45">
                <a:latin typeface="Symbol"/>
                <a:cs typeface="Symbol"/>
              </a:rPr>
              <a:t></a:t>
            </a:r>
            <a:r>
              <a:rPr dirty="0" sz="1400" spc="-4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49331" y="2822908"/>
            <a:ext cx="4933950" cy="3644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 spc="-50" i="1">
                <a:latin typeface="Times New Roman"/>
                <a:cs typeface="Times New Roman"/>
              </a:rPr>
              <a:t>A</a:t>
            </a:r>
            <a:r>
              <a:rPr dirty="0" sz="2200" spc="-50">
                <a:latin typeface="Times New Roman"/>
                <a:cs typeface="Times New Roman"/>
              </a:rPr>
              <a:t>(</a:t>
            </a:r>
            <a:r>
              <a:rPr dirty="0" sz="2200" spc="-50" i="1">
                <a:latin typeface="Times New Roman"/>
                <a:cs typeface="Times New Roman"/>
              </a:rPr>
              <a:t>n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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(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r>
              <a:rPr dirty="0" sz="2200" spc="-95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1)</a:t>
            </a:r>
            <a:r>
              <a:rPr dirty="0" sz="2200" spc="-9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85">
                <a:latin typeface="Times New Roman"/>
                <a:cs typeface="Times New Roman"/>
              </a:rPr>
              <a:t> </a:t>
            </a:r>
            <a:r>
              <a:rPr dirty="0" baseline="35353" sz="3300" spc="-104">
                <a:latin typeface="Times New Roman"/>
                <a:cs typeface="Times New Roman"/>
              </a:rPr>
              <a:t>2</a:t>
            </a:r>
            <a:r>
              <a:rPr dirty="0" baseline="35353" sz="3300" spc="-120">
                <a:latin typeface="Times New Roman"/>
                <a:cs typeface="Times New Roman"/>
              </a:rPr>
              <a:t> </a:t>
            </a:r>
            <a:r>
              <a:rPr dirty="0" baseline="89285" sz="2100" spc="-89" i="1">
                <a:latin typeface="Times New Roman"/>
                <a:cs typeface="Times New Roman"/>
              </a:rPr>
              <a:t>n</a:t>
            </a:r>
            <a:r>
              <a:rPr dirty="0" baseline="89285" sz="2100" spc="-89">
                <a:latin typeface="Symbol"/>
                <a:cs typeface="Symbol"/>
              </a:rPr>
              <a:t></a:t>
            </a:r>
            <a:r>
              <a:rPr dirty="0" baseline="89285" sz="2100" spc="-89">
                <a:latin typeface="Times New Roman"/>
                <a:cs typeface="Times New Roman"/>
              </a:rPr>
              <a:t>1</a:t>
            </a:r>
            <a:r>
              <a:rPr dirty="0" baseline="89285" sz="2100" spc="37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A</a:t>
            </a:r>
            <a:r>
              <a:rPr dirty="0" sz="2200" spc="-50">
                <a:latin typeface="Times New Roman"/>
                <a:cs typeface="Times New Roman"/>
              </a:rPr>
              <a:t>(</a:t>
            </a:r>
            <a:r>
              <a:rPr dirty="0" sz="2200" spc="-50" i="1">
                <a:latin typeface="Times New Roman"/>
                <a:cs typeface="Times New Roman"/>
              </a:rPr>
              <a:t>i</a:t>
            </a:r>
            <a:r>
              <a:rPr dirty="0" sz="2200" spc="-50">
                <a:latin typeface="Times New Roman"/>
                <a:cs typeface="Times New Roman"/>
              </a:rPr>
              <a:t>)</a:t>
            </a:r>
            <a:r>
              <a:rPr dirty="0" sz="2200" spc="-105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</a:t>
            </a:r>
            <a:r>
              <a:rPr dirty="0" sz="2200" spc="-14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(</a:t>
            </a:r>
            <a:r>
              <a:rPr dirty="0" sz="2200" spc="-25" i="1">
                <a:latin typeface="Times New Roman"/>
                <a:cs typeface="Times New Roman"/>
              </a:rPr>
              <a:t>n</a:t>
            </a:r>
            <a:r>
              <a:rPr dirty="0" sz="2200" spc="-95" i="1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</a:t>
            </a:r>
            <a:r>
              <a:rPr dirty="0" sz="2200" spc="-335">
                <a:latin typeface="Times New Roman"/>
                <a:cs typeface="Times New Roman"/>
              </a:rPr>
              <a:t> </a:t>
            </a:r>
            <a:r>
              <a:rPr dirty="0" sz="2200" spc="-140">
                <a:latin typeface="Times New Roman"/>
                <a:cs typeface="Times New Roman"/>
              </a:rPr>
              <a:t>1)</a:t>
            </a:r>
            <a:r>
              <a:rPr dirty="0" sz="2200" spc="-100">
                <a:latin typeface="Times New Roman"/>
                <a:cs typeface="Times New Roman"/>
              </a:rPr>
              <a:t> </a:t>
            </a:r>
            <a:r>
              <a:rPr dirty="0" sz="2200" spc="-75">
                <a:latin typeface="Symbol"/>
                <a:cs typeface="Symbol"/>
              </a:rPr>
              <a:t></a:t>
            </a:r>
            <a:r>
              <a:rPr dirty="0" sz="2200" spc="90">
                <a:latin typeface="Times New Roman"/>
                <a:cs typeface="Times New Roman"/>
              </a:rPr>
              <a:t> </a:t>
            </a:r>
            <a:r>
              <a:rPr dirty="0" baseline="35353" sz="3300" spc="-104">
                <a:latin typeface="Times New Roman"/>
                <a:cs typeface="Times New Roman"/>
              </a:rPr>
              <a:t>2</a:t>
            </a:r>
            <a:r>
              <a:rPr dirty="0" baseline="35353" sz="3300" spc="-120">
                <a:latin typeface="Times New Roman"/>
                <a:cs typeface="Times New Roman"/>
              </a:rPr>
              <a:t> </a:t>
            </a:r>
            <a:r>
              <a:rPr dirty="0" baseline="89285" sz="2100" spc="-89" i="1">
                <a:latin typeface="Times New Roman"/>
                <a:cs typeface="Times New Roman"/>
              </a:rPr>
              <a:t>n</a:t>
            </a:r>
            <a:r>
              <a:rPr dirty="0" baseline="89285" sz="2100" spc="-89">
                <a:latin typeface="Symbol"/>
                <a:cs typeface="Symbol"/>
              </a:rPr>
              <a:t></a:t>
            </a:r>
            <a:r>
              <a:rPr dirty="0" baseline="89285" sz="2100" spc="-89">
                <a:latin typeface="Times New Roman"/>
                <a:cs typeface="Times New Roman"/>
              </a:rPr>
              <a:t>1</a:t>
            </a:r>
            <a:r>
              <a:rPr dirty="0" baseline="89285" sz="2100" spc="-254">
                <a:latin typeface="Times New Roman"/>
                <a:cs typeface="Times New Roman"/>
              </a:rPr>
              <a:t> </a:t>
            </a:r>
            <a:r>
              <a:rPr dirty="0" sz="2200" spc="-50" i="1">
                <a:latin typeface="Times New Roman"/>
                <a:cs typeface="Times New Roman"/>
              </a:rPr>
              <a:t>ci</a:t>
            </a:r>
            <a:r>
              <a:rPr dirty="0" sz="2200" spc="-330" i="1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ln(</a:t>
            </a:r>
            <a:r>
              <a:rPr dirty="0" sz="2200" spc="-40" i="1">
                <a:latin typeface="Times New Roman"/>
                <a:cs typeface="Times New Roman"/>
              </a:rPr>
              <a:t>i</a:t>
            </a:r>
            <a:r>
              <a:rPr dirty="0" sz="2200" spc="-4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90162" y="2759780"/>
            <a:ext cx="293370" cy="6851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629"/>
              </a:lnSpc>
              <a:spcBef>
                <a:spcPts val="125"/>
              </a:spcBef>
            </a:pPr>
            <a:r>
              <a:rPr dirty="0" sz="3150" spc="-14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  <a:p>
            <a:pPr marL="41275">
              <a:lnSpc>
                <a:spcPts val="1530"/>
              </a:lnSpc>
            </a:pPr>
            <a:r>
              <a:rPr dirty="0" sz="1400" spc="-45" i="1">
                <a:latin typeface="Times New Roman"/>
                <a:cs typeface="Times New Roman"/>
              </a:rPr>
              <a:t>i</a:t>
            </a:r>
            <a:r>
              <a:rPr dirty="0" sz="1400" spc="-45">
                <a:latin typeface="Symbol"/>
                <a:cs typeface="Symbol"/>
              </a:rPr>
              <a:t></a:t>
            </a:r>
            <a:r>
              <a:rPr dirty="0" sz="1400" spc="-4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04659" y="2205227"/>
            <a:ext cx="1511935" cy="73152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14604" rIns="0" bIns="0" rtlCol="0" vert="horz">
            <a:spAutoFit/>
          </a:bodyPr>
          <a:lstStyle/>
          <a:p>
            <a:pPr marL="90805" marR="212725">
              <a:lnSpc>
                <a:spcPts val="2640"/>
              </a:lnSpc>
              <a:spcBef>
                <a:spcPts val="114"/>
              </a:spcBef>
            </a:pPr>
            <a:r>
              <a:rPr dirty="0" sz="2000" spc="-5">
                <a:latin typeface="Calibri"/>
                <a:cs typeface="Calibri"/>
              </a:rPr>
              <a:t>Inductive 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5">
                <a:latin typeface="Calibri"/>
                <a:cs typeface="Calibri"/>
              </a:rPr>
              <a:t>ss</a:t>
            </a:r>
            <a:r>
              <a:rPr dirty="0" sz="2000">
                <a:latin typeface="Calibri"/>
                <a:cs typeface="Calibri"/>
              </a:rPr>
              <a:t>u</a:t>
            </a:r>
            <a:r>
              <a:rPr dirty="0" sz="2000" spc="-5">
                <a:latin typeface="Calibri"/>
                <a:cs typeface="Calibri"/>
              </a:rPr>
              <a:t>m</a:t>
            </a:r>
            <a:r>
              <a:rPr dirty="0" sz="2000" spc="-10">
                <a:latin typeface="Calibri"/>
                <a:cs typeface="Calibri"/>
              </a:rPr>
              <a:t>p</a:t>
            </a: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io</a:t>
            </a:r>
            <a:r>
              <a:rPr dirty="0" sz="200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856351" y="2458973"/>
            <a:ext cx="949325" cy="338455"/>
          </a:xfrm>
          <a:custGeom>
            <a:avLst/>
            <a:gdLst/>
            <a:ahLst/>
            <a:cxnLst/>
            <a:rect l="l" t="t" r="r" b="b"/>
            <a:pathLst>
              <a:path w="949325" h="338455">
                <a:moveTo>
                  <a:pt x="949071" y="0"/>
                </a:moveTo>
                <a:lnTo>
                  <a:pt x="0" y="338340"/>
                </a:lnTo>
              </a:path>
            </a:pathLst>
          </a:custGeom>
          <a:ln w="19811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796534" y="2757159"/>
            <a:ext cx="85090" cy="72390"/>
          </a:xfrm>
          <a:custGeom>
            <a:avLst/>
            <a:gdLst/>
            <a:ahLst/>
            <a:cxnLst/>
            <a:rect l="l" t="t" r="r" b="b"/>
            <a:pathLst>
              <a:path w="85089" h="72389">
                <a:moveTo>
                  <a:pt x="58978" y="0"/>
                </a:moveTo>
                <a:lnTo>
                  <a:pt x="0" y="61480"/>
                </a:lnTo>
                <a:lnTo>
                  <a:pt x="84569" y="71780"/>
                </a:lnTo>
                <a:lnTo>
                  <a:pt x="5897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15084" y="0"/>
            <a:ext cx="5664706" cy="1338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60347" y="699516"/>
            <a:ext cx="6620255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398145" marR="5080" indent="554355">
              <a:lnSpc>
                <a:spcPct val="100600"/>
              </a:lnSpc>
              <a:spcBef>
                <a:spcPts val="65"/>
              </a:spcBef>
            </a:pPr>
            <a:r>
              <a:rPr dirty="0" spc="-5"/>
              <a:t>Directly Derived  </a:t>
            </a:r>
            <a:r>
              <a:rPr dirty="0"/>
              <a:t>Recurrence</a:t>
            </a:r>
            <a:r>
              <a:rPr dirty="0" spc="-110"/>
              <a:t> </a:t>
            </a:r>
            <a:r>
              <a:rPr dirty="0" spc="-5"/>
              <a:t>Equation</a:t>
            </a:r>
          </a:p>
        </p:txBody>
      </p:sp>
      <p:sp>
        <p:nvSpPr>
          <p:cNvPr id="5" name="object 5"/>
          <p:cNvSpPr/>
          <p:nvPr/>
        </p:nvSpPr>
        <p:spPr>
          <a:xfrm>
            <a:off x="3707398" y="2101507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 h="0">
                <a:moveTo>
                  <a:pt x="0" y="0"/>
                </a:moveTo>
                <a:lnTo>
                  <a:pt x="170564" y="0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273391" y="2956645"/>
            <a:ext cx="539115" cy="0"/>
          </a:xfrm>
          <a:custGeom>
            <a:avLst/>
            <a:gdLst/>
            <a:ahLst/>
            <a:cxnLst/>
            <a:rect l="l" t="t" r="r" b="b"/>
            <a:pathLst>
              <a:path w="539114" h="0">
                <a:moveTo>
                  <a:pt x="0" y="0"/>
                </a:moveTo>
                <a:lnTo>
                  <a:pt x="538524" y="0"/>
                </a:lnTo>
              </a:path>
            </a:pathLst>
          </a:custGeom>
          <a:ln w="102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62434" y="2550254"/>
            <a:ext cx="1689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844576" y="2665933"/>
            <a:ext cx="316865" cy="694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70"/>
              </a:lnSpc>
              <a:spcBef>
                <a:spcPts val="120"/>
              </a:spcBef>
            </a:pPr>
            <a:r>
              <a:rPr dirty="0" sz="3200" spc="1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  <a:p>
            <a:pPr marL="43815">
              <a:lnSpc>
                <a:spcPts val="1570"/>
              </a:lnSpc>
            </a:pPr>
            <a:r>
              <a:rPr dirty="0" sz="1450" spc="-15" i="1">
                <a:latin typeface="Times New Roman"/>
                <a:cs typeface="Times New Roman"/>
              </a:rPr>
              <a:t>i</a:t>
            </a:r>
            <a:r>
              <a:rPr dirty="0" sz="1450" spc="-15">
                <a:latin typeface="Symbol"/>
                <a:cs typeface="Symbol"/>
              </a:rPr>
              <a:t></a:t>
            </a:r>
            <a:r>
              <a:rPr dirty="0" sz="1450" spc="-1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05051" y="1810643"/>
            <a:ext cx="316865" cy="694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70"/>
              </a:lnSpc>
              <a:spcBef>
                <a:spcPts val="120"/>
              </a:spcBef>
            </a:pPr>
            <a:r>
              <a:rPr dirty="0" sz="3200" spc="10">
                <a:latin typeface="Symbol"/>
                <a:cs typeface="Symbol"/>
              </a:rPr>
              <a:t></a:t>
            </a:r>
            <a:endParaRPr sz="3200">
              <a:latin typeface="Symbol"/>
              <a:cs typeface="Symbol"/>
            </a:endParaRPr>
          </a:p>
          <a:p>
            <a:pPr marL="43815">
              <a:lnSpc>
                <a:spcPts val="1570"/>
              </a:lnSpc>
            </a:pPr>
            <a:r>
              <a:rPr dirty="0" sz="1450" spc="-15" i="1">
                <a:latin typeface="Times New Roman"/>
                <a:cs typeface="Times New Roman"/>
              </a:rPr>
              <a:t>i</a:t>
            </a:r>
            <a:r>
              <a:rPr dirty="0" sz="1450" spc="-15">
                <a:latin typeface="Symbol"/>
                <a:cs typeface="Symbol"/>
              </a:rPr>
              <a:t></a:t>
            </a:r>
            <a:r>
              <a:rPr dirty="0" sz="1450" spc="-15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42657" y="2544503"/>
            <a:ext cx="821055" cy="553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 sz="1450" spc="30" i="1">
                <a:latin typeface="Times New Roman"/>
                <a:cs typeface="Times New Roman"/>
              </a:rPr>
              <a:t>n</a:t>
            </a:r>
            <a:r>
              <a:rPr dirty="0" sz="1450" spc="30">
                <a:latin typeface="Symbol"/>
                <a:cs typeface="Symbol"/>
              </a:rPr>
              <a:t></a:t>
            </a:r>
            <a:r>
              <a:rPr dirty="0" sz="1450" spc="3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  <a:p>
            <a:pPr marL="359410">
              <a:lnSpc>
                <a:spcPts val="2560"/>
              </a:lnSpc>
            </a:pPr>
            <a:r>
              <a:rPr dirty="0" sz="2250" spc="-40" i="1">
                <a:latin typeface="Times New Roman"/>
                <a:cs typeface="Times New Roman"/>
              </a:rPr>
              <a:t>A</a:t>
            </a:r>
            <a:r>
              <a:rPr dirty="0" sz="2250" spc="-15">
                <a:latin typeface="Times New Roman"/>
                <a:cs typeface="Times New Roman"/>
              </a:rPr>
              <a:t>(</a:t>
            </a:r>
            <a:r>
              <a:rPr dirty="0" sz="2250" spc="75" i="1">
                <a:latin typeface="Times New Roman"/>
                <a:cs typeface="Times New Roman"/>
              </a:rPr>
              <a:t>i</a:t>
            </a:r>
            <a:r>
              <a:rPr dirty="0" sz="2250">
                <a:latin typeface="Times New Roman"/>
                <a:cs typeface="Times New Roman"/>
              </a:rPr>
              <a:t>)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6552" y="2951682"/>
            <a:ext cx="56388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i="1">
                <a:latin typeface="Times New Roman"/>
                <a:cs typeface="Times New Roman"/>
              </a:rPr>
              <a:t>n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470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1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41975" y="2729208"/>
            <a:ext cx="217297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5" i="1">
                <a:latin typeface="Times New Roman"/>
                <a:cs typeface="Times New Roman"/>
              </a:rPr>
              <a:t>A</a:t>
            </a:r>
            <a:r>
              <a:rPr dirty="0" sz="2250" spc="5">
                <a:latin typeface="Times New Roman"/>
                <a:cs typeface="Times New Roman"/>
              </a:rPr>
              <a:t>(</a:t>
            </a:r>
            <a:r>
              <a:rPr dirty="0" sz="2250" spc="5" i="1">
                <a:latin typeface="Times New Roman"/>
                <a:cs typeface="Times New Roman"/>
              </a:rPr>
              <a:t>n</a:t>
            </a:r>
            <a:r>
              <a:rPr dirty="0" sz="2250" spc="-80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325">
                <a:latin typeface="Times New Roman"/>
                <a:cs typeface="Times New Roman"/>
              </a:rPr>
              <a:t> </a:t>
            </a:r>
            <a:r>
              <a:rPr dirty="0" sz="2250" spc="-90">
                <a:latin typeface="Times New Roman"/>
                <a:cs typeface="Times New Roman"/>
              </a:rPr>
              <a:t>1) </a:t>
            </a:r>
            <a:r>
              <a:rPr dirty="0" sz="2250">
                <a:latin typeface="Symbol"/>
                <a:cs typeface="Symbol"/>
              </a:rPr>
              <a:t></a:t>
            </a:r>
            <a:r>
              <a:rPr dirty="0" sz="2250" spc="-114">
                <a:latin typeface="Times New Roman"/>
                <a:cs typeface="Times New Roman"/>
              </a:rPr>
              <a:t> </a:t>
            </a:r>
            <a:r>
              <a:rPr dirty="0" sz="2250" spc="25">
                <a:latin typeface="Times New Roman"/>
                <a:cs typeface="Times New Roman"/>
              </a:rPr>
              <a:t>(</a:t>
            </a:r>
            <a:r>
              <a:rPr dirty="0" sz="2250" spc="25" i="1">
                <a:latin typeface="Times New Roman"/>
                <a:cs typeface="Times New Roman"/>
              </a:rPr>
              <a:t>n</a:t>
            </a:r>
            <a:r>
              <a:rPr dirty="0" sz="2250" spc="-75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85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2)</a:t>
            </a:r>
            <a:r>
              <a:rPr dirty="0" sz="2250" spc="-90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0467" y="2096432"/>
            <a:ext cx="1689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i="1">
                <a:latin typeface="Times New Roman"/>
                <a:cs typeface="Times New Roman"/>
              </a:rPr>
              <a:t>n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6326" y="1873958"/>
            <a:ext cx="48933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73505" algn="l"/>
                <a:tab pos="4450715" algn="l"/>
              </a:tabLst>
            </a:pPr>
            <a:r>
              <a:rPr dirty="0" sz="2250" i="1">
                <a:latin typeface="Times New Roman"/>
                <a:cs typeface="Times New Roman"/>
              </a:rPr>
              <a:t>We</a:t>
            </a:r>
            <a:r>
              <a:rPr dirty="0" sz="2250" spc="-90" i="1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have</a:t>
            </a:r>
            <a:r>
              <a:rPr dirty="0" sz="2250" spc="-275" i="1">
                <a:latin typeface="Times New Roman"/>
                <a:cs typeface="Times New Roman"/>
              </a:rPr>
              <a:t> </a:t>
            </a:r>
            <a:r>
              <a:rPr dirty="0" sz="2250">
                <a:latin typeface="Times New Roman"/>
                <a:cs typeface="Times New Roman"/>
              </a:rPr>
              <a:t>: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spc="-45" i="1">
                <a:latin typeface="Times New Roman"/>
                <a:cs typeface="Times New Roman"/>
              </a:rPr>
              <a:t>A</a:t>
            </a:r>
            <a:r>
              <a:rPr dirty="0" sz="2250" spc="60">
                <a:latin typeface="Times New Roman"/>
                <a:cs typeface="Times New Roman"/>
              </a:rPr>
              <a:t>(</a:t>
            </a:r>
            <a:r>
              <a:rPr dirty="0" sz="2250" spc="30" i="1">
                <a:latin typeface="Times New Roman"/>
                <a:cs typeface="Times New Roman"/>
              </a:rPr>
              <a:t>n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</a:t>
            </a:r>
            <a:r>
              <a:rPr dirty="0" sz="2250" spc="-110">
                <a:latin typeface="Times New Roman"/>
                <a:cs typeface="Times New Roman"/>
              </a:rPr>
              <a:t> </a:t>
            </a:r>
            <a:r>
              <a:rPr dirty="0" sz="2250" spc="60">
                <a:latin typeface="Times New Roman"/>
                <a:cs typeface="Times New Roman"/>
              </a:rPr>
              <a:t>(</a:t>
            </a:r>
            <a:r>
              <a:rPr dirty="0" sz="2250" i="1">
                <a:latin typeface="Times New Roman"/>
                <a:cs typeface="Times New Roman"/>
              </a:rPr>
              <a:t>n</a:t>
            </a:r>
            <a:r>
              <a:rPr dirty="0" sz="2250" spc="-65" i="1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</a:t>
            </a:r>
            <a:r>
              <a:rPr dirty="0" sz="2250" spc="-320">
                <a:latin typeface="Times New Roman"/>
                <a:cs typeface="Times New Roman"/>
              </a:rPr>
              <a:t> </a:t>
            </a:r>
            <a:r>
              <a:rPr dirty="0" sz="2250" spc="-180">
                <a:latin typeface="Times New Roman"/>
                <a:cs typeface="Times New Roman"/>
              </a:rPr>
              <a:t>1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 spc="-75">
                <a:latin typeface="Times New Roman"/>
                <a:cs typeface="Times New Roman"/>
              </a:rPr>
              <a:t> </a:t>
            </a:r>
            <a:r>
              <a:rPr dirty="0" sz="2250">
                <a:latin typeface="Symbol"/>
                <a:cs typeface="Symbol"/>
              </a:rPr>
              <a:t></a:t>
            </a:r>
            <a:r>
              <a:rPr dirty="0" sz="2250" spc="140">
                <a:latin typeface="Times New Roman"/>
                <a:cs typeface="Times New Roman"/>
              </a:rPr>
              <a:t> </a:t>
            </a:r>
            <a:r>
              <a:rPr dirty="0" baseline="34567" sz="3375">
                <a:latin typeface="Times New Roman"/>
                <a:cs typeface="Times New Roman"/>
              </a:rPr>
              <a:t>2</a:t>
            </a:r>
            <a:r>
              <a:rPr dirty="0" baseline="34567" sz="3375" spc="-82">
                <a:latin typeface="Times New Roman"/>
                <a:cs typeface="Times New Roman"/>
              </a:rPr>
              <a:t> </a:t>
            </a:r>
            <a:r>
              <a:rPr dirty="0" baseline="86206" sz="2175" spc="67" i="1">
                <a:latin typeface="Times New Roman"/>
                <a:cs typeface="Times New Roman"/>
              </a:rPr>
              <a:t>n</a:t>
            </a:r>
            <a:r>
              <a:rPr dirty="0" baseline="86206" sz="2175" spc="-179">
                <a:latin typeface="Symbol"/>
                <a:cs typeface="Symbol"/>
              </a:rPr>
              <a:t></a:t>
            </a:r>
            <a:r>
              <a:rPr dirty="0" baseline="86206" sz="2175" spc="-7">
                <a:latin typeface="Times New Roman"/>
                <a:cs typeface="Times New Roman"/>
              </a:rPr>
              <a:t>1</a:t>
            </a:r>
            <a:r>
              <a:rPr dirty="0" baseline="86206" sz="2175" spc="60">
                <a:latin typeface="Times New Roman"/>
                <a:cs typeface="Times New Roman"/>
              </a:rPr>
              <a:t> </a:t>
            </a:r>
            <a:r>
              <a:rPr dirty="0" sz="2250" spc="-40" i="1">
                <a:latin typeface="Times New Roman"/>
                <a:cs typeface="Times New Roman"/>
              </a:rPr>
              <a:t>A</a:t>
            </a:r>
            <a:r>
              <a:rPr dirty="0" sz="2250" spc="-15">
                <a:latin typeface="Times New Roman"/>
                <a:cs typeface="Times New Roman"/>
              </a:rPr>
              <a:t>(</a:t>
            </a:r>
            <a:r>
              <a:rPr dirty="0" sz="2250" spc="75" i="1">
                <a:latin typeface="Times New Roman"/>
                <a:cs typeface="Times New Roman"/>
              </a:rPr>
              <a:t>i</a:t>
            </a:r>
            <a:r>
              <a:rPr dirty="0" sz="2250">
                <a:latin typeface="Times New Roman"/>
                <a:cs typeface="Times New Roman"/>
              </a:rPr>
              <a:t>)</a:t>
            </a:r>
            <a:r>
              <a:rPr dirty="0" sz="2250">
                <a:latin typeface="Times New Roman"/>
                <a:cs typeface="Times New Roman"/>
              </a:rPr>
              <a:t>	</a:t>
            </a:r>
            <a:r>
              <a:rPr dirty="0" sz="2250" i="1">
                <a:latin typeface="Times New Roman"/>
                <a:cs typeface="Times New Roman"/>
              </a:rPr>
              <a:t>and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6157" y="5307072"/>
            <a:ext cx="289560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400" spc="135" i="1">
                <a:latin typeface="Times New Roman"/>
                <a:cs typeface="Times New Roman"/>
              </a:rPr>
              <a:t>i</a:t>
            </a:r>
            <a:r>
              <a:rPr dirty="0" sz="1400" spc="-20">
                <a:latin typeface="Symbol"/>
                <a:cs typeface="Symbol"/>
              </a:rPr>
              <a:t></a:t>
            </a:r>
            <a:r>
              <a:rPr dirty="0" sz="1400" spc="95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41706" y="4751905"/>
            <a:ext cx="3611245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3270250" algn="l"/>
              </a:tabLst>
            </a:pPr>
            <a:r>
              <a:rPr dirty="0" sz="1400" spc="155" i="1">
                <a:latin typeface="Times New Roman"/>
                <a:cs typeface="Times New Roman"/>
              </a:rPr>
              <a:t>n</a:t>
            </a:r>
            <a:r>
              <a:rPr dirty="0" sz="1400" spc="-20">
                <a:latin typeface="Symbol"/>
                <a:cs typeface="Symbol"/>
              </a:rPr>
              <a:t></a:t>
            </a:r>
            <a:r>
              <a:rPr dirty="0" sz="1400" spc="95">
                <a:latin typeface="Times New Roman"/>
                <a:cs typeface="Times New Roman"/>
              </a:rPr>
              <a:t>1</a:t>
            </a:r>
            <a:r>
              <a:rPr dirty="0" sz="1400">
                <a:latin typeface="Times New Roman"/>
                <a:cs typeface="Times New Roman"/>
              </a:rPr>
              <a:t>	</a:t>
            </a:r>
            <a:r>
              <a:rPr dirty="0" sz="1400" spc="155" i="1">
                <a:latin typeface="Times New Roman"/>
                <a:cs typeface="Times New Roman"/>
              </a:rPr>
              <a:t>n</a:t>
            </a:r>
            <a:r>
              <a:rPr dirty="0" sz="1400" spc="155">
                <a:latin typeface="Symbol"/>
                <a:cs typeface="Symbol"/>
              </a:rPr>
              <a:t></a:t>
            </a:r>
            <a:r>
              <a:rPr dirty="0" sz="1400" spc="95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2908" y="5280806"/>
            <a:ext cx="4563745" cy="1062990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algn="ctr" marR="873760">
              <a:lnSpc>
                <a:spcPct val="100000"/>
              </a:lnSpc>
              <a:spcBef>
                <a:spcPts val="320"/>
              </a:spcBef>
            </a:pPr>
            <a:r>
              <a:rPr dirty="0" sz="1400" spc="70" i="1">
                <a:latin typeface="Times New Roman"/>
                <a:cs typeface="Times New Roman"/>
              </a:rPr>
              <a:t>i</a:t>
            </a:r>
            <a:r>
              <a:rPr dirty="0" sz="1400" spc="70">
                <a:latin typeface="Symbol"/>
                <a:cs typeface="Symbol"/>
              </a:rPr>
              <a:t></a:t>
            </a:r>
            <a:r>
              <a:rPr dirty="0" sz="1400" spc="7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2200" spc="150">
                <a:latin typeface="Symbol"/>
                <a:cs typeface="Symbol"/>
              </a:rPr>
              <a:t>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2</a:t>
            </a:r>
            <a:r>
              <a:rPr dirty="0" sz="2200" spc="-315">
                <a:latin typeface="Times New Roman"/>
                <a:cs typeface="Times New Roman"/>
              </a:rPr>
              <a:t> </a:t>
            </a:r>
            <a:r>
              <a:rPr dirty="0" sz="2200" spc="135" i="1">
                <a:latin typeface="Times New Roman"/>
                <a:cs typeface="Times New Roman"/>
              </a:rPr>
              <a:t>A</a:t>
            </a:r>
            <a:r>
              <a:rPr dirty="0" sz="2200" spc="135">
                <a:latin typeface="Times New Roman"/>
                <a:cs typeface="Times New Roman"/>
              </a:rPr>
              <a:t>(</a:t>
            </a:r>
            <a:r>
              <a:rPr dirty="0" sz="2200" spc="135" i="1">
                <a:latin typeface="Times New Roman"/>
                <a:cs typeface="Times New Roman"/>
              </a:rPr>
              <a:t>n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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2(</a:t>
            </a:r>
            <a:r>
              <a:rPr dirty="0" sz="2200" spc="140" i="1">
                <a:latin typeface="Times New Roman"/>
                <a:cs typeface="Times New Roman"/>
              </a:rPr>
              <a:t>n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60"/>
              </a:spcBef>
            </a:pPr>
            <a:r>
              <a:rPr dirty="0" sz="2200" spc="110" i="1">
                <a:latin typeface="Times New Roman"/>
                <a:cs typeface="Times New Roman"/>
              </a:rPr>
              <a:t>So</a:t>
            </a:r>
            <a:r>
              <a:rPr dirty="0" sz="2200" spc="110">
                <a:latin typeface="Times New Roman"/>
                <a:cs typeface="Times New Roman"/>
              </a:rPr>
              <a:t>,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135" i="1">
                <a:latin typeface="Times New Roman"/>
                <a:cs typeface="Times New Roman"/>
              </a:rPr>
              <a:t>nA</a:t>
            </a:r>
            <a:r>
              <a:rPr dirty="0" sz="2200" spc="135">
                <a:latin typeface="Times New Roman"/>
                <a:cs typeface="Times New Roman"/>
              </a:rPr>
              <a:t>(</a:t>
            </a:r>
            <a:r>
              <a:rPr dirty="0" sz="2200" spc="135" i="1">
                <a:latin typeface="Times New Roman"/>
                <a:cs typeface="Times New Roman"/>
              </a:rPr>
              <a:t>n</a:t>
            </a:r>
            <a:r>
              <a:rPr dirty="0" sz="2200" spc="135">
                <a:latin typeface="Times New Roman"/>
                <a:cs typeface="Times New Roman"/>
              </a:rPr>
              <a:t>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</a:t>
            </a:r>
            <a:r>
              <a:rPr dirty="0" sz="2200" spc="-55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Times New Roman"/>
                <a:cs typeface="Times New Roman"/>
              </a:rPr>
              <a:t>(</a:t>
            </a:r>
            <a:r>
              <a:rPr dirty="0" sz="2200" spc="145" i="1">
                <a:latin typeface="Times New Roman"/>
                <a:cs typeface="Times New Roman"/>
              </a:rPr>
              <a:t>n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</a:t>
            </a:r>
            <a:r>
              <a:rPr dirty="0" sz="2200" spc="-24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r>
              <a:rPr dirty="0" sz="2200" spc="-295">
                <a:latin typeface="Times New Roman"/>
                <a:cs typeface="Times New Roman"/>
              </a:rPr>
              <a:t> </a:t>
            </a:r>
            <a:r>
              <a:rPr dirty="0" sz="2200" spc="135" i="1">
                <a:latin typeface="Times New Roman"/>
                <a:cs typeface="Times New Roman"/>
              </a:rPr>
              <a:t>A</a:t>
            </a:r>
            <a:r>
              <a:rPr dirty="0" sz="2200" spc="135">
                <a:latin typeface="Times New Roman"/>
                <a:cs typeface="Times New Roman"/>
              </a:rPr>
              <a:t>(</a:t>
            </a:r>
            <a:r>
              <a:rPr dirty="0" sz="2200" spc="135" i="1">
                <a:latin typeface="Times New Roman"/>
                <a:cs typeface="Times New Roman"/>
              </a:rPr>
              <a:t>n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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2(</a:t>
            </a:r>
            <a:r>
              <a:rPr dirty="0" sz="2200" spc="140" i="1">
                <a:latin typeface="Times New Roman"/>
                <a:cs typeface="Times New Roman"/>
              </a:rPr>
              <a:t>n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029" y="3529458"/>
            <a:ext cx="7052945" cy="1787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34035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Palatino Linotype"/>
                <a:cs typeface="Palatino Linotype"/>
              </a:rPr>
              <a:t>Combining </a:t>
            </a:r>
            <a:r>
              <a:rPr dirty="0" sz="2000" i="1">
                <a:latin typeface="Palatino Linotype"/>
                <a:cs typeface="Palatino Linotype"/>
              </a:rPr>
              <a:t>the 2 </a:t>
            </a:r>
            <a:r>
              <a:rPr dirty="0" sz="2000" spc="-5" i="1">
                <a:latin typeface="Palatino Linotype"/>
                <a:cs typeface="Palatino Linotype"/>
              </a:rPr>
              <a:t>equations in </a:t>
            </a:r>
            <a:r>
              <a:rPr dirty="0" sz="2000" i="1">
                <a:latin typeface="Palatino Linotype"/>
                <a:cs typeface="Palatino Linotype"/>
              </a:rPr>
              <a:t>some </a:t>
            </a:r>
            <a:r>
              <a:rPr dirty="0" sz="2000" spc="-20" i="1">
                <a:latin typeface="Palatino Linotype"/>
                <a:cs typeface="Palatino Linotype"/>
              </a:rPr>
              <a:t>way, </a:t>
            </a:r>
            <a:r>
              <a:rPr dirty="0" sz="2000" i="1">
                <a:latin typeface="Palatino Linotype"/>
                <a:cs typeface="Palatino Linotype"/>
              </a:rPr>
              <a:t>we can </a:t>
            </a:r>
            <a:r>
              <a:rPr dirty="0" sz="2000" spc="-5" i="1">
                <a:latin typeface="Palatino Linotype"/>
                <a:cs typeface="Palatino Linotype"/>
              </a:rPr>
              <a:t>remove all A(i)  </a:t>
            </a:r>
            <a:r>
              <a:rPr dirty="0" sz="2000" spc="-5" i="1">
                <a:latin typeface="Palatino Linotype"/>
                <a:cs typeface="Palatino Linotype"/>
              </a:rPr>
              <a:t>for</a:t>
            </a:r>
            <a:r>
              <a:rPr dirty="0" sz="2000" spc="-15" i="1">
                <a:latin typeface="Palatino Linotype"/>
                <a:cs typeface="Palatino Linotype"/>
              </a:rPr>
              <a:t> </a:t>
            </a:r>
            <a:r>
              <a:rPr dirty="0" sz="2000" spc="-5" i="1">
                <a:latin typeface="Palatino Linotype"/>
                <a:cs typeface="Palatino Linotype"/>
              </a:rPr>
              <a:t>i=1,2,…,n-2</a:t>
            </a:r>
            <a:endParaRPr sz="2000">
              <a:latin typeface="Palatino Linotype"/>
              <a:cs typeface="Palatino Linotype"/>
            </a:endParaRPr>
          </a:p>
          <a:p>
            <a:pPr marL="1229995">
              <a:lnSpc>
                <a:spcPct val="100000"/>
              </a:lnSpc>
              <a:spcBef>
                <a:spcPts val="1335"/>
              </a:spcBef>
            </a:pPr>
            <a:r>
              <a:rPr dirty="0" sz="2200" spc="130" i="1">
                <a:latin typeface="Times New Roman"/>
                <a:cs typeface="Times New Roman"/>
              </a:rPr>
              <a:t>nA</a:t>
            </a:r>
            <a:r>
              <a:rPr dirty="0" sz="2200" spc="130">
                <a:latin typeface="Times New Roman"/>
                <a:cs typeface="Times New Roman"/>
              </a:rPr>
              <a:t>(</a:t>
            </a:r>
            <a:r>
              <a:rPr dirty="0" sz="2200" spc="130" i="1">
                <a:latin typeface="Times New Roman"/>
                <a:cs typeface="Times New Roman"/>
              </a:rPr>
              <a:t>n</a:t>
            </a:r>
            <a:r>
              <a:rPr dirty="0" sz="2200" spc="130">
                <a:latin typeface="Times New Roman"/>
                <a:cs typeface="Times New Roman"/>
              </a:rPr>
              <a:t>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Times New Roman"/>
                <a:cs typeface="Times New Roman"/>
              </a:rPr>
              <a:t>(</a:t>
            </a:r>
            <a:r>
              <a:rPr dirty="0" sz="2200" spc="145" i="1">
                <a:latin typeface="Times New Roman"/>
                <a:cs typeface="Times New Roman"/>
              </a:rPr>
              <a:t>n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r>
              <a:rPr dirty="0" sz="2200" spc="-285">
                <a:latin typeface="Times New Roman"/>
                <a:cs typeface="Times New Roman"/>
              </a:rPr>
              <a:t> </a:t>
            </a:r>
            <a:r>
              <a:rPr dirty="0" sz="2200" spc="135" i="1">
                <a:latin typeface="Times New Roman"/>
                <a:cs typeface="Times New Roman"/>
              </a:rPr>
              <a:t>A</a:t>
            </a:r>
            <a:r>
              <a:rPr dirty="0" sz="2200" spc="135">
                <a:latin typeface="Times New Roman"/>
                <a:cs typeface="Times New Roman"/>
              </a:rPr>
              <a:t>(</a:t>
            </a:r>
            <a:r>
              <a:rPr dirty="0" sz="2200" spc="135" i="1">
                <a:latin typeface="Times New Roman"/>
                <a:cs typeface="Times New Roman"/>
              </a:rPr>
              <a:t>n</a:t>
            </a:r>
            <a:r>
              <a:rPr dirty="0" sz="2200" spc="-2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  <a:p>
            <a:pPr marL="1229360">
              <a:lnSpc>
                <a:spcPct val="100000"/>
              </a:lnSpc>
              <a:spcBef>
                <a:spcPts val="1315"/>
              </a:spcBef>
            </a:pPr>
            <a:r>
              <a:rPr dirty="0" sz="2200" spc="150">
                <a:latin typeface="Symbol"/>
                <a:cs typeface="Symbol"/>
              </a:rPr>
              <a:t>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155" i="1">
                <a:latin typeface="Times New Roman"/>
                <a:cs typeface="Times New Roman"/>
              </a:rPr>
              <a:t>n</a:t>
            </a:r>
            <a:r>
              <a:rPr dirty="0" sz="2200" spc="155">
                <a:latin typeface="Times New Roman"/>
                <a:cs typeface="Times New Roman"/>
              </a:rPr>
              <a:t>(</a:t>
            </a:r>
            <a:r>
              <a:rPr dirty="0" sz="2200" spc="155" i="1">
                <a:latin typeface="Times New Roman"/>
                <a:cs typeface="Times New Roman"/>
              </a:rPr>
              <a:t>n</a:t>
            </a:r>
            <a:r>
              <a:rPr dirty="0" sz="2200" spc="-15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1)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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215">
                <a:latin typeface="Times New Roman"/>
                <a:cs typeface="Times New Roman"/>
              </a:rPr>
              <a:t>2</a:t>
            </a:r>
            <a:r>
              <a:rPr dirty="0" baseline="-7936" sz="4725" spc="322">
                <a:latin typeface="Symbol"/>
                <a:cs typeface="Symbol"/>
              </a:rPr>
              <a:t></a:t>
            </a:r>
            <a:r>
              <a:rPr dirty="0" baseline="-7936" sz="4725" spc="-494">
                <a:latin typeface="Times New Roman"/>
                <a:cs typeface="Times New Roman"/>
              </a:rPr>
              <a:t> </a:t>
            </a:r>
            <a:r>
              <a:rPr dirty="0" sz="2200" spc="110" i="1">
                <a:latin typeface="Times New Roman"/>
                <a:cs typeface="Times New Roman"/>
              </a:rPr>
              <a:t>A</a:t>
            </a:r>
            <a:r>
              <a:rPr dirty="0" sz="2200" spc="110">
                <a:latin typeface="Times New Roman"/>
                <a:cs typeface="Times New Roman"/>
              </a:rPr>
              <a:t>(</a:t>
            </a:r>
            <a:r>
              <a:rPr dirty="0" sz="2200" spc="110" i="1">
                <a:latin typeface="Times New Roman"/>
                <a:cs typeface="Times New Roman"/>
              </a:rPr>
              <a:t>i</a:t>
            </a:r>
            <a:r>
              <a:rPr dirty="0" sz="2200" spc="110">
                <a:latin typeface="Times New Roman"/>
                <a:cs typeface="Times New Roman"/>
              </a:rPr>
              <a:t>)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145">
                <a:latin typeface="Times New Roman"/>
                <a:cs typeface="Times New Roman"/>
              </a:rPr>
              <a:t>(</a:t>
            </a:r>
            <a:r>
              <a:rPr dirty="0" sz="2200" spc="145" i="1">
                <a:latin typeface="Times New Roman"/>
                <a:cs typeface="Times New Roman"/>
              </a:rPr>
              <a:t>n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28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1)(</a:t>
            </a:r>
            <a:r>
              <a:rPr dirty="0" sz="2200" spc="75" i="1">
                <a:latin typeface="Times New Roman"/>
                <a:cs typeface="Times New Roman"/>
              </a:rPr>
              <a:t>n</a:t>
            </a:r>
            <a:r>
              <a:rPr dirty="0" sz="2200" spc="-10" i="1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2)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50">
                <a:latin typeface="Symbol"/>
                <a:cs typeface="Symbol"/>
              </a:rPr>
              <a:t>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240">
                <a:latin typeface="Times New Roman"/>
                <a:cs typeface="Times New Roman"/>
              </a:rPr>
              <a:t>2</a:t>
            </a:r>
            <a:r>
              <a:rPr dirty="0" baseline="-7936" sz="4725" spc="359">
                <a:latin typeface="Symbol"/>
                <a:cs typeface="Symbol"/>
              </a:rPr>
              <a:t></a:t>
            </a:r>
            <a:r>
              <a:rPr dirty="0" baseline="-7936" sz="4725" spc="-494">
                <a:latin typeface="Times New Roman"/>
                <a:cs typeface="Times New Roman"/>
              </a:rPr>
              <a:t> </a:t>
            </a:r>
            <a:r>
              <a:rPr dirty="0" sz="2200" spc="110" i="1">
                <a:latin typeface="Times New Roman"/>
                <a:cs typeface="Times New Roman"/>
              </a:rPr>
              <a:t>A</a:t>
            </a:r>
            <a:r>
              <a:rPr dirty="0" sz="2200" spc="110">
                <a:latin typeface="Times New Roman"/>
                <a:cs typeface="Times New Roman"/>
              </a:rPr>
              <a:t>(</a:t>
            </a:r>
            <a:r>
              <a:rPr dirty="0" sz="2200" spc="110" i="1">
                <a:latin typeface="Times New Roman"/>
                <a:cs typeface="Times New Roman"/>
              </a:rPr>
              <a:t>i</a:t>
            </a:r>
            <a:r>
              <a:rPr dirty="0" sz="2200" spc="11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9428" y="384047"/>
            <a:ext cx="6103618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93139" y="3424196"/>
            <a:ext cx="3146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Thus: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B(n)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=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log</a:t>
            </a:r>
            <a:r>
              <a:rPr dirty="0" sz="2400" spc="-125" i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324880"/>
            <a:ext cx="2844165" cy="1026794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Finally we</a:t>
            </a:r>
            <a:r>
              <a:rPr dirty="0" sz="3000" spc="-4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get</a:t>
            </a:r>
            <a:endParaRPr sz="3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625"/>
              </a:spcBef>
            </a:pPr>
            <a:r>
              <a:rPr dirty="0" sz="2400" spc="-5">
                <a:solidFill>
                  <a:srgbClr val="3E3E3E"/>
                </a:solidFill>
                <a:latin typeface="Courier New"/>
                <a:cs typeface="Courier New"/>
              </a:rPr>
              <a:t>o</a:t>
            </a:r>
            <a:r>
              <a:rPr dirty="0" sz="2400" spc="-695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A(n) =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O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nlogn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9524" y="2080936"/>
            <a:ext cx="4157979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0" i="1">
                <a:latin typeface="Times New Roman"/>
                <a:cs typeface="Times New Roman"/>
              </a:rPr>
              <a:t>nA</a:t>
            </a:r>
            <a:r>
              <a:rPr dirty="0" sz="2200" spc="150">
                <a:latin typeface="Times New Roman"/>
                <a:cs typeface="Times New Roman"/>
              </a:rPr>
              <a:t>(</a:t>
            </a:r>
            <a:r>
              <a:rPr dirty="0" sz="2200" spc="150" i="1">
                <a:latin typeface="Times New Roman"/>
                <a:cs typeface="Times New Roman"/>
              </a:rPr>
              <a:t>n</a:t>
            </a:r>
            <a:r>
              <a:rPr dirty="0" sz="2200" spc="150">
                <a:latin typeface="Times New Roman"/>
                <a:cs typeface="Times New Roman"/>
              </a:rPr>
              <a:t>)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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160">
                <a:latin typeface="Times New Roman"/>
                <a:cs typeface="Times New Roman"/>
              </a:rPr>
              <a:t>(</a:t>
            </a:r>
            <a:r>
              <a:rPr dirty="0" sz="2200" spc="160" i="1">
                <a:latin typeface="Times New Roman"/>
                <a:cs typeface="Times New Roman"/>
              </a:rPr>
              <a:t>n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</a:t>
            </a:r>
            <a:r>
              <a:rPr dirty="0" sz="2200" spc="-24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1)</a:t>
            </a:r>
            <a:r>
              <a:rPr dirty="0" sz="2200" spc="-290">
                <a:latin typeface="Times New Roman"/>
                <a:cs typeface="Times New Roman"/>
              </a:rPr>
              <a:t> </a:t>
            </a:r>
            <a:r>
              <a:rPr dirty="0" sz="2200" spc="155" i="1">
                <a:latin typeface="Times New Roman"/>
                <a:cs typeface="Times New Roman"/>
              </a:rPr>
              <a:t>A</a:t>
            </a:r>
            <a:r>
              <a:rPr dirty="0" sz="2200" spc="155">
                <a:latin typeface="Times New Roman"/>
                <a:cs typeface="Times New Roman"/>
              </a:rPr>
              <a:t>(</a:t>
            </a:r>
            <a:r>
              <a:rPr dirty="0" sz="2200" spc="155" i="1">
                <a:latin typeface="Times New Roman"/>
                <a:cs typeface="Times New Roman"/>
              </a:rPr>
              <a:t>n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1)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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155">
                <a:latin typeface="Times New Roman"/>
                <a:cs typeface="Times New Roman"/>
              </a:rPr>
              <a:t>2(</a:t>
            </a:r>
            <a:r>
              <a:rPr dirty="0" sz="2200" spc="155" i="1">
                <a:latin typeface="Times New Roman"/>
                <a:cs typeface="Times New Roman"/>
              </a:rPr>
              <a:t>n</a:t>
            </a:r>
            <a:r>
              <a:rPr dirty="0" sz="2200" spc="-5" i="1">
                <a:latin typeface="Times New Roman"/>
                <a:cs typeface="Times New Roman"/>
              </a:rPr>
              <a:t> </a:t>
            </a:r>
            <a:r>
              <a:rPr dirty="0" sz="2200" spc="170">
                <a:latin typeface="Symbol"/>
                <a:cs typeface="Symbol"/>
              </a:rPr>
              <a:t></a:t>
            </a:r>
            <a:r>
              <a:rPr dirty="0" sz="2200" spc="-280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90346" y="2279968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066" y="0"/>
                </a:lnTo>
              </a:path>
            </a:pathLst>
          </a:custGeom>
          <a:ln w="9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18784" y="2279967"/>
            <a:ext cx="897890" cy="0"/>
          </a:xfrm>
          <a:custGeom>
            <a:avLst/>
            <a:gdLst/>
            <a:ahLst/>
            <a:cxnLst/>
            <a:rect l="l" t="t" r="r" b="b"/>
            <a:pathLst>
              <a:path w="897890" h="0">
                <a:moveTo>
                  <a:pt x="0" y="0"/>
                </a:moveTo>
                <a:lnTo>
                  <a:pt x="897320" y="0"/>
                </a:lnTo>
              </a:path>
            </a:pathLst>
          </a:custGeom>
          <a:ln w="9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05780" y="2279967"/>
            <a:ext cx="859155" cy="0"/>
          </a:xfrm>
          <a:custGeom>
            <a:avLst/>
            <a:gdLst/>
            <a:ahLst/>
            <a:cxnLst/>
            <a:rect l="l" t="t" r="r" b="b"/>
            <a:pathLst>
              <a:path w="859154" h="0">
                <a:moveTo>
                  <a:pt x="0" y="0"/>
                </a:moveTo>
                <a:lnTo>
                  <a:pt x="858573" y="0"/>
                </a:lnTo>
              </a:path>
            </a:pathLst>
          </a:custGeom>
          <a:ln w="9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702487" y="1832508"/>
            <a:ext cx="2865120" cy="79883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560"/>
              </a:spcBef>
            </a:pPr>
            <a:r>
              <a:rPr dirty="0" sz="2150" spc="15" i="1">
                <a:latin typeface="Times New Roman"/>
                <a:cs typeface="Times New Roman"/>
              </a:rPr>
              <a:t>A</a:t>
            </a:r>
            <a:r>
              <a:rPr dirty="0" sz="2150" spc="15">
                <a:latin typeface="Times New Roman"/>
                <a:cs typeface="Times New Roman"/>
              </a:rPr>
              <a:t>(</a:t>
            </a:r>
            <a:r>
              <a:rPr dirty="0" sz="2150" spc="15" i="1">
                <a:latin typeface="Times New Roman"/>
                <a:cs typeface="Times New Roman"/>
              </a:rPr>
              <a:t>n</a:t>
            </a:r>
            <a:r>
              <a:rPr dirty="0" sz="2150" spc="15">
                <a:latin typeface="Times New Roman"/>
                <a:cs typeface="Times New Roman"/>
              </a:rPr>
              <a:t>) </a:t>
            </a:r>
            <a:r>
              <a:rPr dirty="0" baseline="-34883" sz="3225" spc="15">
                <a:latin typeface="Symbol"/>
                <a:cs typeface="Symbol"/>
              </a:rPr>
              <a:t></a:t>
            </a:r>
            <a:r>
              <a:rPr dirty="0" baseline="-34883" sz="3225" spc="15">
                <a:latin typeface="Times New Roman"/>
                <a:cs typeface="Times New Roman"/>
              </a:rPr>
              <a:t> </a:t>
            </a:r>
            <a:r>
              <a:rPr dirty="0" sz="2150" spc="10" i="1">
                <a:latin typeface="Times New Roman"/>
                <a:cs typeface="Times New Roman"/>
              </a:rPr>
              <a:t>A</a:t>
            </a:r>
            <a:r>
              <a:rPr dirty="0" sz="2150" spc="10">
                <a:latin typeface="Times New Roman"/>
                <a:cs typeface="Times New Roman"/>
              </a:rPr>
              <a:t>(</a:t>
            </a:r>
            <a:r>
              <a:rPr dirty="0" sz="2150" spc="10" i="1">
                <a:latin typeface="Times New Roman"/>
                <a:cs typeface="Times New Roman"/>
              </a:rPr>
              <a:t>n </a:t>
            </a:r>
            <a:r>
              <a:rPr dirty="0" sz="2150" spc="10">
                <a:latin typeface="Symbol"/>
                <a:cs typeface="Symbol"/>
              </a:rPr>
              <a:t></a:t>
            </a:r>
            <a:r>
              <a:rPr dirty="0" sz="2150" spc="10">
                <a:latin typeface="Times New Roman"/>
                <a:cs typeface="Times New Roman"/>
              </a:rPr>
              <a:t> </a:t>
            </a:r>
            <a:r>
              <a:rPr dirty="0" sz="2150" spc="-80">
                <a:latin typeface="Times New Roman"/>
                <a:cs typeface="Times New Roman"/>
              </a:rPr>
              <a:t>1) </a:t>
            </a:r>
            <a:r>
              <a:rPr dirty="0" baseline="-34883" sz="3225" spc="15">
                <a:latin typeface="Symbol"/>
                <a:cs typeface="Symbol"/>
              </a:rPr>
              <a:t></a:t>
            </a:r>
            <a:r>
              <a:rPr dirty="0" baseline="-34883" sz="3225" spc="15">
                <a:latin typeface="Times New Roman"/>
                <a:cs typeface="Times New Roman"/>
              </a:rPr>
              <a:t> </a:t>
            </a:r>
            <a:r>
              <a:rPr dirty="0" sz="2150" spc="25">
                <a:latin typeface="Times New Roman"/>
                <a:cs typeface="Times New Roman"/>
              </a:rPr>
              <a:t>2(</a:t>
            </a:r>
            <a:r>
              <a:rPr dirty="0" sz="2150" spc="25" i="1">
                <a:latin typeface="Times New Roman"/>
                <a:cs typeface="Times New Roman"/>
              </a:rPr>
              <a:t>n </a:t>
            </a:r>
            <a:r>
              <a:rPr dirty="0" sz="2150" spc="10">
                <a:latin typeface="Symbol"/>
                <a:cs typeface="Symbol"/>
              </a:rPr>
              <a:t></a:t>
            </a:r>
            <a:r>
              <a:rPr dirty="0" sz="2150" spc="-185">
                <a:latin typeface="Times New Roman"/>
                <a:cs typeface="Times New Roman"/>
              </a:rPr>
              <a:t> </a:t>
            </a:r>
            <a:r>
              <a:rPr dirty="0" sz="2150" spc="-8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  <a:tabLst>
                <a:tab pos="1197610" algn="l"/>
                <a:tab pos="2018030" algn="l"/>
              </a:tabLst>
            </a:pPr>
            <a:r>
              <a:rPr dirty="0" sz="2150" spc="5" i="1">
                <a:latin typeface="Times New Roman"/>
                <a:cs typeface="Times New Roman"/>
              </a:rPr>
              <a:t>n</a:t>
            </a:r>
            <a:r>
              <a:rPr dirty="0" sz="2150" spc="-60" i="1">
                <a:latin typeface="Times New Roman"/>
                <a:cs typeface="Times New Roman"/>
              </a:rPr>
              <a:t> </a:t>
            </a:r>
            <a:r>
              <a:rPr dirty="0" sz="2150" spc="10">
                <a:latin typeface="Symbol"/>
                <a:cs typeface="Symbol"/>
              </a:rPr>
              <a:t></a:t>
            </a:r>
            <a:r>
              <a:rPr dirty="0" sz="2150" spc="-265">
                <a:latin typeface="Times New Roman"/>
                <a:cs typeface="Times New Roman"/>
              </a:rPr>
              <a:t> </a:t>
            </a:r>
            <a:r>
              <a:rPr dirty="0" sz="2150" spc="5">
                <a:latin typeface="Times New Roman"/>
                <a:cs typeface="Times New Roman"/>
              </a:rPr>
              <a:t>1	</a:t>
            </a:r>
            <a:r>
              <a:rPr dirty="0" sz="2150" spc="5" i="1">
                <a:latin typeface="Times New Roman"/>
                <a:cs typeface="Times New Roman"/>
              </a:rPr>
              <a:t>n	</a:t>
            </a:r>
            <a:r>
              <a:rPr dirty="0" sz="2150" spc="35" i="1">
                <a:latin typeface="Times New Roman"/>
                <a:cs typeface="Times New Roman"/>
              </a:rPr>
              <a:t>n</a:t>
            </a:r>
            <a:r>
              <a:rPr dirty="0" sz="2150" spc="35">
                <a:latin typeface="Times New Roman"/>
                <a:cs typeface="Times New Roman"/>
              </a:rPr>
              <a:t>(</a:t>
            </a:r>
            <a:r>
              <a:rPr dirty="0" sz="2150" spc="35" i="1">
                <a:latin typeface="Times New Roman"/>
                <a:cs typeface="Times New Roman"/>
              </a:rPr>
              <a:t>n </a:t>
            </a:r>
            <a:r>
              <a:rPr dirty="0" sz="2150" spc="10">
                <a:latin typeface="Symbol"/>
                <a:cs typeface="Symbol"/>
              </a:rPr>
              <a:t></a:t>
            </a:r>
            <a:r>
              <a:rPr dirty="0" sz="2150" spc="-445">
                <a:latin typeface="Times New Roman"/>
                <a:cs typeface="Times New Roman"/>
              </a:rPr>
              <a:t> </a:t>
            </a:r>
            <a:r>
              <a:rPr dirty="0" sz="2150" spc="-80">
                <a:latin typeface="Times New Roman"/>
                <a:cs typeface="Times New Roman"/>
              </a:rPr>
              <a:t>1)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06339" y="2063495"/>
            <a:ext cx="509015" cy="5074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31664" y="1988820"/>
            <a:ext cx="506095" cy="504825"/>
          </a:xfrm>
          <a:custGeom>
            <a:avLst/>
            <a:gdLst/>
            <a:ahLst/>
            <a:cxnLst/>
            <a:rect l="l" t="t" r="r" b="b"/>
            <a:pathLst>
              <a:path w="506095" h="504825">
                <a:moveTo>
                  <a:pt x="379857" y="0"/>
                </a:moveTo>
                <a:lnTo>
                  <a:pt x="379857" y="126111"/>
                </a:lnTo>
                <a:lnTo>
                  <a:pt x="0" y="126111"/>
                </a:lnTo>
                <a:lnTo>
                  <a:pt x="0" y="378333"/>
                </a:lnTo>
                <a:lnTo>
                  <a:pt x="379857" y="378333"/>
                </a:lnTo>
                <a:lnTo>
                  <a:pt x="379857" y="504444"/>
                </a:lnTo>
                <a:lnTo>
                  <a:pt x="505968" y="252222"/>
                </a:lnTo>
                <a:lnTo>
                  <a:pt x="37985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40552" y="1503540"/>
            <a:ext cx="664210" cy="377190"/>
          </a:xfrm>
          <a:custGeom>
            <a:avLst/>
            <a:gdLst/>
            <a:ahLst/>
            <a:cxnLst/>
            <a:rect l="l" t="t" r="r" b="b"/>
            <a:pathLst>
              <a:path w="664209" h="377189">
                <a:moveTo>
                  <a:pt x="0" y="377075"/>
                </a:moveTo>
                <a:lnTo>
                  <a:pt x="664108" y="0"/>
                </a:lnTo>
              </a:path>
            </a:pathLst>
          </a:custGeom>
          <a:ln w="1524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574801" y="1472177"/>
            <a:ext cx="85090" cy="71120"/>
          </a:xfrm>
          <a:custGeom>
            <a:avLst/>
            <a:gdLst/>
            <a:ahLst/>
            <a:cxnLst/>
            <a:rect l="l" t="t" r="r" b="b"/>
            <a:pathLst>
              <a:path w="85090" h="71119">
                <a:moveTo>
                  <a:pt x="85077" y="0"/>
                </a:moveTo>
                <a:lnTo>
                  <a:pt x="0" y="4508"/>
                </a:lnTo>
                <a:lnTo>
                  <a:pt x="37630" y="70764"/>
                </a:lnTo>
                <a:lnTo>
                  <a:pt x="85077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20398" y="348478"/>
            <a:ext cx="6136005" cy="1285240"/>
          </a:xfrm>
          <a:prstGeom prst="rect"/>
        </p:spPr>
        <p:txBody>
          <a:bodyPr wrap="square" lIns="0" tIns="196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spc="-5"/>
              <a:t>Solve the</a:t>
            </a:r>
            <a:r>
              <a:rPr dirty="0" spc="10"/>
              <a:t> </a:t>
            </a:r>
            <a:r>
              <a:rPr dirty="0" spc="-5"/>
              <a:t>Equation</a:t>
            </a:r>
          </a:p>
          <a:p>
            <a:pPr algn="r" marR="5080">
              <a:lnSpc>
                <a:spcPct val="100000"/>
              </a:lnSpc>
              <a:spcBef>
                <a:spcPts val="545"/>
              </a:spcBef>
            </a:pPr>
            <a:r>
              <a:rPr dirty="0" sz="1800" b="0">
                <a:solidFill>
                  <a:srgbClr val="000000"/>
                </a:solidFill>
                <a:latin typeface="Palatino Linotype"/>
                <a:cs typeface="Palatino Linotype"/>
              </a:rPr>
              <a:t>Let it be</a:t>
            </a:r>
            <a:r>
              <a:rPr dirty="0" sz="1800" spc="-105" b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dirty="0" sz="1800" spc="-5" b="0" i="1">
                <a:solidFill>
                  <a:srgbClr val="000000"/>
                </a:solidFill>
                <a:latin typeface="Palatino Linotype"/>
                <a:cs typeface="Palatino Linotype"/>
              </a:rPr>
              <a:t>B(n)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48836" y="2955986"/>
            <a:ext cx="114109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90" i="1">
                <a:latin typeface="Times New Roman"/>
                <a:cs typeface="Times New Roman"/>
              </a:rPr>
              <a:t>B</a:t>
            </a:r>
            <a:r>
              <a:rPr dirty="0" sz="2400" spc="90">
                <a:latin typeface="Times New Roman"/>
                <a:cs typeface="Times New Roman"/>
              </a:rPr>
              <a:t>(1) </a:t>
            </a:r>
            <a:r>
              <a:rPr dirty="0" sz="2400" spc="229">
                <a:latin typeface="Symbol"/>
                <a:cs typeface="Symbol"/>
              </a:rPr>
              <a:t></a:t>
            </a:r>
            <a:r>
              <a:rPr dirty="0" sz="2400" spc="-200">
                <a:latin typeface="Times New Roman"/>
                <a:cs typeface="Times New Roman"/>
              </a:rPr>
              <a:t> </a:t>
            </a:r>
            <a:r>
              <a:rPr dirty="0" sz="2400" spc="21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6065" y="3194122"/>
            <a:ext cx="1109345" cy="393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220" i="1">
                <a:latin typeface="Times New Roman"/>
                <a:cs typeface="Times New Roman"/>
              </a:rPr>
              <a:t>n</a:t>
            </a:r>
            <a:r>
              <a:rPr dirty="0" sz="2400" spc="220">
                <a:latin typeface="Times New Roman"/>
                <a:cs typeface="Times New Roman"/>
              </a:rPr>
              <a:t>(</a:t>
            </a:r>
            <a:r>
              <a:rPr dirty="0" sz="2400" spc="220" i="1">
                <a:latin typeface="Times New Roman"/>
                <a:cs typeface="Times New Roman"/>
              </a:rPr>
              <a:t>n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 spc="229">
                <a:latin typeface="Symbol"/>
                <a:cs typeface="Symbol"/>
              </a:rPr>
              <a:t></a:t>
            </a:r>
            <a:r>
              <a:rPr dirty="0" sz="2400" spc="-275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40" y="2887748"/>
            <a:ext cx="57543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2129790" algn="l"/>
              </a:tabLst>
            </a:pPr>
            <a:r>
              <a:rPr dirty="0" sz="3000" spc="-114" b="1">
                <a:solidFill>
                  <a:srgbClr val="3E3E3E"/>
                </a:solidFill>
                <a:latin typeface="Palatino Linotype"/>
                <a:cs typeface="Palatino Linotype"/>
              </a:rPr>
              <a:t>We</a:t>
            </a:r>
            <a:r>
              <a:rPr dirty="0" sz="3000" spc="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have:	</a:t>
            </a:r>
            <a:r>
              <a:rPr dirty="0" baseline="1157" sz="3600" spc="345" i="1">
                <a:latin typeface="Times New Roman"/>
                <a:cs typeface="Times New Roman"/>
              </a:rPr>
              <a:t>B</a:t>
            </a:r>
            <a:r>
              <a:rPr dirty="0" baseline="1157" sz="3600" spc="345">
                <a:latin typeface="Times New Roman"/>
                <a:cs typeface="Times New Roman"/>
              </a:rPr>
              <a:t>(</a:t>
            </a:r>
            <a:r>
              <a:rPr dirty="0" baseline="1157" sz="3600" spc="345" i="1">
                <a:latin typeface="Times New Roman"/>
                <a:cs typeface="Times New Roman"/>
              </a:rPr>
              <a:t>n</a:t>
            </a:r>
            <a:r>
              <a:rPr dirty="0" baseline="1157" sz="3600" spc="345">
                <a:latin typeface="Times New Roman"/>
                <a:cs typeface="Times New Roman"/>
              </a:rPr>
              <a:t>)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baseline="1157" sz="3600" spc="345">
                <a:latin typeface="Symbol"/>
                <a:cs typeface="Symbol"/>
              </a:rPr>
              <a:t></a:t>
            </a:r>
            <a:r>
              <a:rPr dirty="0" baseline="1157" sz="3600" spc="150">
                <a:latin typeface="Times New Roman"/>
                <a:cs typeface="Times New Roman"/>
              </a:rPr>
              <a:t> </a:t>
            </a:r>
            <a:r>
              <a:rPr dirty="0" baseline="1157" sz="3600" spc="375" i="1">
                <a:latin typeface="Times New Roman"/>
                <a:cs typeface="Times New Roman"/>
              </a:rPr>
              <a:t>B</a:t>
            </a:r>
            <a:r>
              <a:rPr dirty="0" baseline="1157" sz="3600" spc="375">
                <a:latin typeface="Times New Roman"/>
                <a:cs typeface="Times New Roman"/>
              </a:rPr>
              <a:t>(</a:t>
            </a:r>
            <a:r>
              <a:rPr dirty="0" baseline="1157" sz="3600" spc="375" i="1">
                <a:latin typeface="Times New Roman"/>
                <a:cs typeface="Times New Roman"/>
              </a:rPr>
              <a:t>n</a:t>
            </a:r>
            <a:r>
              <a:rPr dirty="0" baseline="1157" sz="3600" spc="15" i="1">
                <a:latin typeface="Times New Roman"/>
                <a:cs typeface="Times New Roman"/>
              </a:rPr>
              <a:t> </a:t>
            </a:r>
            <a:r>
              <a:rPr dirty="0" baseline="1157" sz="3600" spc="345">
                <a:latin typeface="Symbol"/>
                <a:cs typeface="Symbol"/>
              </a:rPr>
              <a:t></a:t>
            </a:r>
            <a:r>
              <a:rPr dirty="0" baseline="1157" sz="3600" spc="-450">
                <a:latin typeface="Times New Roman"/>
                <a:cs typeface="Times New Roman"/>
              </a:rPr>
              <a:t> </a:t>
            </a:r>
            <a:r>
              <a:rPr dirty="0" baseline="1157" sz="3600" spc="89">
                <a:latin typeface="Times New Roman"/>
                <a:cs typeface="Times New Roman"/>
              </a:rPr>
              <a:t>1)</a:t>
            </a:r>
            <a:r>
              <a:rPr dirty="0" baseline="1157" sz="3600">
                <a:latin typeface="Times New Roman"/>
                <a:cs typeface="Times New Roman"/>
              </a:rPr>
              <a:t> </a:t>
            </a:r>
            <a:r>
              <a:rPr dirty="0" baseline="1157" sz="3600" spc="345">
                <a:latin typeface="Symbol"/>
                <a:cs typeface="Symbol"/>
              </a:rPr>
              <a:t></a:t>
            </a:r>
            <a:r>
              <a:rPr dirty="0" baseline="35879" sz="3600" spc="442">
                <a:latin typeface="Times New Roman"/>
                <a:cs typeface="Times New Roman"/>
              </a:rPr>
              <a:t> </a:t>
            </a:r>
            <a:r>
              <a:rPr dirty="0" u="sng" baseline="35879" sz="3600" spc="3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2(</a:t>
            </a:r>
            <a:r>
              <a:rPr dirty="0" u="sng" baseline="35879" sz="3600" spc="3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dirty="0" u="sng" baseline="35879" sz="3600" spc="22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5879" sz="3600" spc="34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baseline="35879" sz="3600" spc="-450">
                <a:latin typeface="Times New Roman"/>
                <a:cs typeface="Times New Roman"/>
              </a:rPr>
              <a:t> </a:t>
            </a:r>
            <a:r>
              <a:rPr dirty="0" u="sng" baseline="35879" sz="3600" spc="8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endParaRPr baseline="35879" sz="3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773153" y="4469864"/>
            <a:ext cx="3726231" cy="16566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606290" y="3931063"/>
            <a:ext cx="4081779" cy="2307590"/>
          </a:xfrm>
          <a:custGeom>
            <a:avLst/>
            <a:gdLst/>
            <a:ahLst/>
            <a:cxnLst/>
            <a:rect l="l" t="t" r="r" b="b"/>
            <a:pathLst>
              <a:path w="4081779" h="2307590">
                <a:moveTo>
                  <a:pt x="0" y="736447"/>
                </a:moveTo>
                <a:lnTo>
                  <a:pt x="3406" y="690016"/>
                </a:lnTo>
                <a:lnTo>
                  <a:pt x="13303" y="645699"/>
                </a:lnTo>
                <a:lnTo>
                  <a:pt x="29203" y="603984"/>
                </a:lnTo>
                <a:lnTo>
                  <a:pt x="50621" y="565357"/>
                </a:lnTo>
                <a:lnTo>
                  <a:pt x="77070" y="530302"/>
                </a:lnTo>
                <a:lnTo>
                  <a:pt x="108065" y="499307"/>
                </a:lnTo>
                <a:lnTo>
                  <a:pt x="143120" y="472858"/>
                </a:lnTo>
                <a:lnTo>
                  <a:pt x="181747" y="451440"/>
                </a:lnTo>
                <a:lnTo>
                  <a:pt x="223462" y="435540"/>
                </a:lnTo>
                <a:lnTo>
                  <a:pt x="267779" y="425643"/>
                </a:lnTo>
                <a:lnTo>
                  <a:pt x="314210" y="422236"/>
                </a:lnTo>
                <a:lnTo>
                  <a:pt x="680212" y="422236"/>
                </a:lnTo>
                <a:lnTo>
                  <a:pt x="24853" y="0"/>
                </a:lnTo>
                <a:lnTo>
                  <a:pt x="1700530" y="422236"/>
                </a:lnTo>
                <a:lnTo>
                  <a:pt x="3767061" y="422236"/>
                </a:lnTo>
                <a:lnTo>
                  <a:pt x="3813492" y="425643"/>
                </a:lnTo>
                <a:lnTo>
                  <a:pt x="3857809" y="435540"/>
                </a:lnTo>
                <a:lnTo>
                  <a:pt x="3899524" y="451440"/>
                </a:lnTo>
                <a:lnTo>
                  <a:pt x="3938151" y="472858"/>
                </a:lnTo>
                <a:lnTo>
                  <a:pt x="3973206" y="499307"/>
                </a:lnTo>
                <a:lnTo>
                  <a:pt x="4004201" y="530302"/>
                </a:lnTo>
                <a:lnTo>
                  <a:pt x="4030650" y="565357"/>
                </a:lnTo>
                <a:lnTo>
                  <a:pt x="4052068" y="603984"/>
                </a:lnTo>
                <a:lnTo>
                  <a:pt x="4067968" y="645699"/>
                </a:lnTo>
                <a:lnTo>
                  <a:pt x="4077865" y="690016"/>
                </a:lnTo>
                <a:lnTo>
                  <a:pt x="4081272" y="736447"/>
                </a:lnTo>
                <a:lnTo>
                  <a:pt x="4081272" y="1207731"/>
                </a:lnTo>
                <a:lnTo>
                  <a:pt x="4081272" y="1993226"/>
                </a:lnTo>
                <a:lnTo>
                  <a:pt x="4077865" y="2039658"/>
                </a:lnTo>
                <a:lnTo>
                  <a:pt x="4067968" y="2083973"/>
                </a:lnTo>
                <a:lnTo>
                  <a:pt x="4052068" y="2125687"/>
                </a:lnTo>
                <a:lnTo>
                  <a:pt x="4030650" y="2164313"/>
                </a:lnTo>
                <a:lnTo>
                  <a:pt x="4004201" y="2199366"/>
                </a:lnTo>
                <a:lnTo>
                  <a:pt x="3973206" y="2230359"/>
                </a:lnTo>
                <a:lnTo>
                  <a:pt x="3938151" y="2256807"/>
                </a:lnTo>
                <a:lnTo>
                  <a:pt x="3899524" y="2278223"/>
                </a:lnTo>
                <a:lnTo>
                  <a:pt x="3857809" y="2294122"/>
                </a:lnTo>
                <a:lnTo>
                  <a:pt x="3813492" y="2304018"/>
                </a:lnTo>
                <a:lnTo>
                  <a:pt x="3767061" y="2307424"/>
                </a:lnTo>
                <a:lnTo>
                  <a:pt x="1700530" y="2307424"/>
                </a:lnTo>
                <a:lnTo>
                  <a:pt x="680212" y="2307424"/>
                </a:lnTo>
                <a:lnTo>
                  <a:pt x="314210" y="2307424"/>
                </a:lnTo>
                <a:lnTo>
                  <a:pt x="267779" y="2304018"/>
                </a:lnTo>
                <a:lnTo>
                  <a:pt x="223462" y="2294122"/>
                </a:lnTo>
                <a:lnTo>
                  <a:pt x="181747" y="2278223"/>
                </a:lnTo>
                <a:lnTo>
                  <a:pt x="143120" y="2256807"/>
                </a:lnTo>
                <a:lnTo>
                  <a:pt x="108065" y="2230359"/>
                </a:lnTo>
                <a:lnTo>
                  <a:pt x="77070" y="2199366"/>
                </a:lnTo>
                <a:lnTo>
                  <a:pt x="50621" y="2164313"/>
                </a:lnTo>
                <a:lnTo>
                  <a:pt x="29203" y="2125687"/>
                </a:lnTo>
                <a:lnTo>
                  <a:pt x="13303" y="2083973"/>
                </a:lnTo>
                <a:lnTo>
                  <a:pt x="3406" y="2039658"/>
                </a:lnTo>
                <a:lnTo>
                  <a:pt x="0" y="1993226"/>
                </a:lnTo>
                <a:lnTo>
                  <a:pt x="0" y="1207731"/>
                </a:lnTo>
                <a:lnTo>
                  <a:pt x="0" y="736434"/>
                </a:lnTo>
                <a:close/>
              </a:path>
            </a:pathLst>
          </a:custGeom>
          <a:ln w="28956">
            <a:solidFill>
              <a:srgbClr val="6076B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4396" y="384047"/>
            <a:ext cx="5853683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5366" y="532767"/>
            <a:ext cx="50539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Space</a:t>
            </a:r>
            <a:r>
              <a:rPr dirty="0" spc="-55"/>
              <a:t> </a:t>
            </a:r>
            <a:r>
              <a:rPr dirty="0" spc="-5"/>
              <a:t>Complexity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407352" y="1849564"/>
            <a:ext cx="8202930" cy="245999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Good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news: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Partition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in-place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Bad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news: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worst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case,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depth of recursion will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</a:t>
            </a:r>
            <a:r>
              <a:rPr dirty="0" sz="2400" spc="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-1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0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So, the largest size of the recursion stack will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</a:t>
            </a:r>
            <a:r>
              <a:rPr dirty="0" sz="2400" spc="9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500" spc="-25" i="1">
                <a:solidFill>
                  <a:srgbClr val="3E3E3E"/>
                </a:solidFill>
                <a:latin typeface="Symbol"/>
                <a:cs typeface="Symbol"/>
              </a:rPr>
              <a:t>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(</a:t>
            </a:r>
            <a:r>
              <a:rPr dirty="0" sz="2400" spc="-25" i="1">
                <a:solidFill>
                  <a:srgbClr val="3E3E3E"/>
                </a:solidFill>
                <a:latin typeface="Palatino Linotype"/>
                <a:cs typeface="Palatino Linotype"/>
              </a:rPr>
              <a:t>n</a:t>
            </a:r>
            <a:r>
              <a:rPr dirty="0" sz="2400" spc="-25">
                <a:solidFill>
                  <a:srgbClr val="3E3E3E"/>
                </a:solidFill>
                <a:latin typeface="Palatino Linotype"/>
                <a:cs typeface="Palatino Linotype"/>
              </a:rPr>
              <a:t>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5064" y="1490472"/>
            <a:ext cx="5722619" cy="181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89547" y="1490472"/>
            <a:ext cx="1295399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86090" y="1655352"/>
            <a:ext cx="4865370" cy="10007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710" i="1">
                <a:latin typeface="Palatino Linotype"/>
                <a:cs typeface="Palatino Linotype"/>
              </a:rPr>
              <a:t>Thank</a:t>
            </a:r>
            <a:r>
              <a:rPr dirty="0" sz="6400" spc="445" i="1">
                <a:latin typeface="Palatino Linotype"/>
                <a:cs typeface="Palatino Linotype"/>
              </a:rPr>
              <a:t> </a:t>
            </a:r>
            <a:r>
              <a:rPr dirty="0" sz="6400" spc="360" i="1">
                <a:latin typeface="Palatino Linotype"/>
                <a:cs typeface="Palatino Linotype"/>
              </a:rPr>
              <a:t>you!</a:t>
            </a:r>
            <a:endParaRPr sz="6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3680" y="3267455"/>
            <a:ext cx="3691127" cy="18196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601968" y="5302008"/>
            <a:ext cx="1498079" cy="4830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304706" y="3432336"/>
            <a:ext cx="5433060" cy="2527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400" spc="-585" b="1" i="1">
                <a:solidFill>
                  <a:srgbClr val="2F5897"/>
                </a:solidFill>
                <a:latin typeface="Palatino Linotype"/>
                <a:cs typeface="Palatino Linotype"/>
              </a:rPr>
              <a:t>Q </a:t>
            </a:r>
            <a:r>
              <a:rPr dirty="0" sz="6400" spc="-95" b="1" i="1">
                <a:solidFill>
                  <a:srgbClr val="2F5897"/>
                </a:solidFill>
                <a:latin typeface="Palatino Linotype"/>
                <a:cs typeface="Palatino Linotype"/>
              </a:rPr>
              <a:t>&amp;</a:t>
            </a:r>
            <a:r>
              <a:rPr dirty="0" sz="6400" spc="615" b="1" i="1">
                <a:solidFill>
                  <a:srgbClr val="2F5897"/>
                </a:solidFill>
                <a:latin typeface="Palatino Linotype"/>
                <a:cs typeface="Palatino Linotype"/>
              </a:rPr>
              <a:t> </a:t>
            </a:r>
            <a:r>
              <a:rPr dirty="0" sz="6400" spc="1610" b="1" i="1">
                <a:solidFill>
                  <a:srgbClr val="2F5897"/>
                </a:solidFill>
                <a:latin typeface="Palatino Linotype"/>
                <a:cs typeface="Palatino Linotype"/>
              </a:rPr>
              <a:t>A</a:t>
            </a:r>
            <a:endParaRPr sz="6400">
              <a:latin typeface="Palatino Linotype"/>
              <a:cs typeface="Palatino Linotype"/>
            </a:endParaRPr>
          </a:p>
          <a:p>
            <a:pPr algn="ctr" marL="2639060">
              <a:lnSpc>
                <a:spcPct val="100000"/>
              </a:lnSpc>
              <a:spcBef>
                <a:spcPts val="7309"/>
              </a:spcBef>
            </a:pPr>
            <a:r>
              <a:rPr dirty="0" sz="1700" spc="300" b="1" i="1">
                <a:solidFill>
                  <a:srgbClr val="595958"/>
                </a:solidFill>
                <a:latin typeface="Palatino Linotype"/>
                <a:cs typeface="Palatino Linotype"/>
              </a:rPr>
              <a:t>Yu</a:t>
            </a:r>
            <a:r>
              <a:rPr dirty="0" sz="1700" spc="105" b="1" i="1">
                <a:solidFill>
                  <a:srgbClr val="595958"/>
                </a:solidFill>
                <a:latin typeface="Palatino Linotype"/>
                <a:cs typeface="Palatino Linotype"/>
              </a:rPr>
              <a:t> </a:t>
            </a:r>
            <a:r>
              <a:rPr dirty="0" sz="1700" spc="270" b="1" i="1">
                <a:solidFill>
                  <a:srgbClr val="595958"/>
                </a:solidFill>
                <a:latin typeface="Palatino Linotype"/>
                <a:cs typeface="Palatino Linotype"/>
              </a:rPr>
              <a:t>Huang</a:t>
            </a:r>
            <a:endParaRPr sz="1700">
              <a:latin typeface="Palatino Linotype"/>
              <a:cs typeface="Palatino Linotype"/>
            </a:endParaRPr>
          </a:p>
          <a:p>
            <a:pPr algn="ctr" marL="2642235">
              <a:lnSpc>
                <a:spcPct val="100000"/>
              </a:lnSpc>
              <a:spcBef>
                <a:spcPts val="635"/>
              </a:spcBef>
            </a:pPr>
            <a:r>
              <a:rPr dirty="0" sz="1700" spc="-5">
                <a:solidFill>
                  <a:srgbClr val="595958"/>
                </a:solidFill>
                <a:latin typeface="Palatino Linotype"/>
                <a:cs typeface="Palatino Linotype"/>
                <a:hlinkClick r:id="rId6"/>
              </a:rPr>
              <a:t>http://cs.nju.edu.cn/yuhuang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25</a:t>
            </a:fld>
          </a:p>
        </p:txBody>
      </p:sp>
    </p:spTree>
  </p:cSld>
  <p:clrMapOvr>
    <a:masterClrMapping/>
  </p:clrMapOvr>
  <p:transition spd="slow">
    <p:pull dir="l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5108" y="384047"/>
            <a:ext cx="665225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46047" y="532767"/>
            <a:ext cx="585089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 Sorting</a:t>
            </a:r>
            <a:r>
              <a:rPr dirty="0" spc="-10"/>
              <a:t> Problem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91409"/>
            <a:ext cx="7656195" cy="36239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E.g., sort all the students according to their</a:t>
            </a:r>
            <a:r>
              <a:rPr dirty="0" sz="2400" spc="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5">
                <a:solidFill>
                  <a:srgbClr val="3E3E3E"/>
                </a:solidFill>
                <a:latin typeface="Palatino Linotype"/>
                <a:cs typeface="Palatino Linotype"/>
              </a:rPr>
              <a:t>GPA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Assumptions for analysis of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sorting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What to</a:t>
            </a:r>
            <a:r>
              <a:rPr dirty="0" sz="2400" spc="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sort?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Problem size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n: elements 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a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1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,a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2</a:t>
            </a:r>
            <a:r>
              <a:rPr dirty="0" sz="2000" spc="5">
                <a:solidFill>
                  <a:srgbClr val="3E3E3E"/>
                </a:solidFill>
                <a:latin typeface="Palatino Linotype"/>
                <a:cs typeface="Palatino Linotype"/>
              </a:rPr>
              <a:t>,…,a</a:t>
            </a:r>
            <a:r>
              <a:rPr dirty="0" baseline="-21367" sz="1950" spc="7">
                <a:solidFill>
                  <a:srgbClr val="3E3E3E"/>
                </a:solidFill>
                <a:latin typeface="Palatino Linotype"/>
                <a:cs typeface="Palatino Linotype"/>
              </a:rPr>
              <a:t>n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with no identical</a:t>
            </a:r>
            <a:r>
              <a:rPr dirty="0" sz="2000" spc="-17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keys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How to</a:t>
            </a:r>
            <a:r>
              <a:rPr dirty="0" sz="2400" spc="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sort?</a:t>
            </a:r>
            <a:endParaRPr sz="2400">
              <a:latin typeface="Palatino Linotype"/>
              <a:cs typeface="Palatino Linotype"/>
            </a:endParaRPr>
          </a:p>
          <a:p>
            <a:pPr lvl="2" marL="1155700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Sorting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in increasing</a:t>
            </a:r>
            <a:r>
              <a:rPr dirty="0" sz="2000" spc="-4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order</a:t>
            </a:r>
            <a:endParaRPr sz="2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What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the inputs likely to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be?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339" y="5353580"/>
            <a:ext cx="398526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Each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possible input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appears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with  the </a:t>
            </a: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same</a:t>
            </a: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probability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02224" y="4440935"/>
            <a:ext cx="3482339" cy="2013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49666" y="4945456"/>
            <a:ext cx="3387182" cy="14407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40209" y="4467453"/>
            <a:ext cx="80009" cy="80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30684" y="4568901"/>
            <a:ext cx="384745" cy="4002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49667" y="4945480"/>
            <a:ext cx="3387725" cy="1440815"/>
          </a:xfrm>
          <a:custGeom>
            <a:avLst/>
            <a:gdLst/>
            <a:ahLst/>
            <a:cxnLst/>
            <a:rect l="l" t="t" r="r" b="b"/>
            <a:pathLst>
              <a:path w="3387725" h="1440814">
                <a:moveTo>
                  <a:pt x="308284" y="474387"/>
                </a:moveTo>
                <a:lnTo>
                  <a:pt x="303496" y="438705"/>
                </a:lnTo>
                <a:lnTo>
                  <a:pt x="305779" y="403687"/>
                </a:lnTo>
                <a:lnTo>
                  <a:pt x="314793" y="369594"/>
                </a:lnTo>
                <a:lnTo>
                  <a:pt x="351656" y="305213"/>
                </a:lnTo>
                <a:lnTo>
                  <a:pt x="378825" y="275443"/>
                </a:lnTo>
                <a:lnTo>
                  <a:pt x="411367" y="247631"/>
                </a:lnTo>
                <a:lnTo>
                  <a:pt x="448941" y="222037"/>
                </a:lnTo>
                <a:lnTo>
                  <a:pt x="491208" y="198918"/>
                </a:lnTo>
                <a:lnTo>
                  <a:pt x="537829" y="178534"/>
                </a:lnTo>
                <a:lnTo>
                  <a:pt x="588463" y="161143"/>
                </a:lnTo>
                <a:lnTo>
                  <a:pt x="642772" y="147005"/>
                </a:lnTo>
                <a:lnTo>
                  <a:pt x="700414" y="136377"/>
                </a:lnTo>
                <a:lnTo>
                  <a:pt x="761052" y="129518"/>
                </a:lnTo>
                <a:lnTo>
                  <a:pt x="811376" y="126961"/>
                </a:lnTo>
                <a:lnTo>
                  <a:pt x="861607" y="127190"/>
                </a:lnTo>
                <a:lnTo>
                  <a:pt x="911412" y="130164"/>
                </a:lnTo>
                <a:lnTo>
                  <a:pt x="960456" y="135846"/>
                </a:lnTo>
                <a:lnTo>
                  <a:pt x="1008405" y="144197"/>
                </a:lnTo>
                <a:lnTo>
                  <a:pt x="1054926" y="155177"/>
                </a:lnTo>
                <a:lnTo>
                  <a:pt x="1099685" y="168748"/>
                </a:lnTo>
                <a:lnTo>
                  <a:pt x="1129637" y="140754"/>
                </a:lnTo>
                <a:lnTo>
                  <a:pt x="1164945" y="115932"/>
                </a:lnTo>
                <a:lnTo>
                  <a:pt x="1204934" y="94401"/>
                </a:lnTo>
                <a:lnTo>
                  <a:pt x="1248932" y="76280"/>
                </a:lnTo>
                <a:lnTo>
                  <a:pt x="1296265" y="61690"/>
                </a:lnTo>
                <a:lnTo>
                  <a:pt x="1346261" y="50749"/>
                </a:lnTo>
                <a:lnTo>
                  <a:pt x="1398247" y="43578"/>
                </a:lnTo>
                <a:lnTo>
                  <a:pt x="1451550" y="40296"/>
                </a:lnTo>
                <a:lnTo>
                  <a:pt x="1505496" y="41022"/>
                </a:lnTo>
                <a:lnTo>
                  <a:pt x="1559413" y="45875"/>
                </a:lnTo>
                <a:lnTo>
                  <a:pt x="1612627" y="54976"/>
                </a:lnTo>
                <a:lnTo>
                  <a:pt x="1664466" y="68444"/>
                </a:lnTo>
                <a:lnTo>
                  <a:pt x="1715576" y="87056"/>
                </a:lnTo>
                <a:lnTo>
                  <a:pt x="1761532" y="109744"/>
                </a:lnTo>
                <a:lnTo>
                  <a:pt x="1790288" y="82136"/>
                </a:lnTo>
                <a:lnTo>
                  <a:pt x="1825359" y="58200"/>
                </a:lnTo>
                <a:lnTo>
                  <a:pt x="1865802" y="38118"/>
                </a:lnTo>
                <a:lnTo>
                  <a:pt x="1910673" y="22074"/>
                </a:lnTo>
                <a:lnTo>
                  <a:pt x="1959028" y="10251"/>
                </a:lnTo>
                <a:lnTo>
                  <a:pt x="2009924" y="2832"/>
                </a:lnTo>
                <a:lnTo>
                  <a:pt x="2062415" y="0"/>
                </a:lnTo>
                <a:lnTo>
                  <a:pt x="2115559" y="1938"/>
                </a:lnTo>
                <a:lnTo>
                  <a:pt x="2168411" y="8829"/>
                </a:lnTo>
                <a:lnTo>
                  <a:pt x="2220028" y="20857"/>
                </a:lnTo>
                <a:lnTo>
                  <a:pt x="2285301" y="45482"/>
                </a:lnTo>
                <a:lnTo>
                  <a:pt x="2339268" y="78032"/>
                </a:lnTo>
                <a:lnTo>
                  <a:pt x="2378760" y="54791"/>
                </a:lnTo>
                <a:lnTo>
                  <a:pt x="2422589" y="35615"/>
                </a:lnTo>
                <a:lnTo>
                  <a:pt x="2469926" y="20544"/>
                </a:lnTo>
                <a:lnTo>
                  <a:pt x="2519942" y="9616"/>
                </a:lnTo>
                <a:lnTo>
                  <a:pt x="2571807" y="2872"/>
                </a:lnTo>
                <a:lnTo>
                  <a:pt x="2624691" y="351"/>
                </a:lnTo>
                <a:lnTo>
                  <a:pt x="2677766" y="2093"/>
                </a:lnTo>
                <a:lnTo>
                  <a:pt x="2730203" y="8138"/>
                </a:lnTo>
                <a:lnTo>
                  <a:pt x="2781171" y="18524"/>
                </a:lnTo>
                <a:lnTo>
                  <a:pt x="2829842" y="33291"/>
                </a:lnTo>
                <a:lnTo>
                  <a:pt x="2875386" y="52480"/>
                </a:lnTo>
                <a:lnTo>
                  <a:pt x="2921666" y="79452"/>
                </a:lnTo>
                <a:lnTo>
                  <a:pt x="2958979" y="110387"/>
                </a:lnTo>
                <a:lnTo>
                  <a:pt x="2986598" y="144554"/>
                </a:lnTo>
                <a:lnTo>
                  <a:pt x="3003796" y="181220"/>
                </a:lnTo>
                <a:lnTo>
                  <a:pt x="3062157" y="193169"/>
                </a:lnTo>
                <a:lnTo>
                  <a:pt x="3115539" y="209522"/>
                </a:lnTo>
                <a:lnTo>
                  <a:pt x="3163488" y="229817"/>
                </a:lnTo>
                <a:lnTo>
                  <a:pt x="3205550" y="253594"/>
                </a:lnTo>
                <a:lnTo>
                  <a:pt x="3241271" y="280394"/>
                </a:lnTo>
                <a:lnTo>
                  <a:pt x="3270199" y="309755"/>
                </a:lnTo>
                <a:lnTo>
                  <a:pt x="3291879" y="341217"/>
                </a:lnTo>
                <a:lnTo>
                  <a:pt x="3311682" y="408604"/>
                </a:lnTo>
                <a:lnTo>
                  <a:pt x="3308897" y="443607"/>
                </a:lnTo>
                <a:lnTo>
                  <a:pt x="3292989" y="486972"/>
                </a:lnTo>
                <a:lnTo>
                  <a:pt x="3277925" y="510721"/>
                </a:lnTo>
                <a:lnTo>
                  <a:pt x="3315188" y="542756"/>
                </a:lnTo>
                <a:lnTo>
                  <a:pt x="3344653" y="576458"/>
                </a:lnTo>
                <a:lnTo>
                  <a:pt x="3366413" y="611423"/>
                </a:lnTo>
                <a:lnTo>
                  <a:pt x="3380559" y="647248"/>
                </a:lnTo>
                <a:lnTo>
                  <a:pt x="3387182" y="683529"/>
                </a:lnTo>
                <a:lnTo>
                  <a:pt x="3386373" y="719862"/>
                </a:lnTo>
                <a:lnTo>
                  <a:pt x="3362829" y="791066"/>
                </a:lnTo>
                <a:lnTo>
                  <a:pt x="3340276" y="825130"/>
                </a:lnTo>
                <a:lnTo>
                  <a:pt x="3310657" y="857631"/>
                </a:lnTo>
                <a:lnTo>
                  <a:pt x="3274065" y="888163"/>
                </a:lnTo>
                <a:lnTo>
                  <a:pt x="3230591" y="916324"/>
                </a:lnTo>
                <a:lnTo>
                  <a:pt x="3180326" y="941708"/>
                </a:lnTo>
                <a:lnTo>
                  <a:pt x="3135414" y="959647"/>
                </a:lnTo>
                <a:lnTo>
                  <a:pt x="3087751" y="974764"/>
                </a:lnTo>
                <a:lnTo>
                  <a:pt x="3037735" y="986963"/>
                </a:lnTo>
                <a:lnTo>
                  <a:pt x="2985762" y="996149"/>
                </a:lnTo>
                <a:lnTo>
                  <a:pt x="2932231" y="1002224"/>
                </a:lnTo>
                <a:lnTo>
                  <a:pt x="2927602" y="1037792"/>
                </a:lnTo>
                <a:lnTo>
                  <a:pt x="2895215" y="1104142"/>
                </a:lnTo>
                <a:lnTo>
                  <a:pt x="2868544" y="1134304"/>
                </a:lnTo>
                <a:lnTo>
                  <a:pt x="2835615" y="1162044"/>
                </a:lnTo>
                <a:lnTo>
                  <a:pt x="2796970" y="1187052"/>
                </a:lnTo>
                <a:lnTo>
                  <a:pt x="2753154" y="1209018"/>
                </a:lnTo>
                <a:lnTo>
                  <a:pt x="2704711" y="1227632"/>
                </a:lnTo>
                <a:lnTo>
                  <a:pt x="2652185" y="1242584"/>
                </a:lnTo>
                <a:lnTo>
                  <a:pt x="2596121" y="1253565"/>
                </a:lnTo>
                <a:lnTo>
                  <a:pt x="2537062" y="1260264"/>
                </a:lnTo>
                <a:lnTo>
                  <a:pt x="2475552" y="1262371"/>
                </a:lnTo>
                <a:lnTo>
                  <a:pt x="2425686" y="1260548"/>
                </a:lnTo>
                <a:lnTo>
                  <a:pt x="2376688" y="1255586"/>
                </a:lnTo>
                <a:lnTo>
                  <a:pt x="2328994" y="1247557"/>
                </a:lnTo>
                <a:lnTo>
                  <a:pt x="2283038" y="1236536"/>
                </a:lnTo>
                <a:lnTo>
                  <a:pt x="2239256" y="1222594"/>
                </a:lnTo>
                <a:lnTo>
                  <a:pt x="2219591" y="1254109"/>
                </a:lnTo>
                <a:lnTo>
                  <a:pt x="2194713" y="1283615"/>
                </a:lnTo>
                <a:lnTo>
                  <a:pt x="2165024" y="1310989"/>
                </a:lnTo>
                <a:lnTo>
                  <a:pt x="2130927" y="1336105"/>
                </a:lnTo>
                <a:lnTo>
                  <a:pt x="2092823" y="1358838"/>
                </a:lnTo>
                <a:lnTo>
                  <a:pt x="2051114" y="1379062"/>
                </a:lnTo>
                <a:lnTo>
                  <a:pt x="2006204" y="1396654"/>
                </a:lnTo>
                <a:lnTo>
                  <a:pt x="1958494" y="1411488"/>
                </a:lnTo>
                <a:lnTo>
                  <a:pt x="1908387" y="1423438"/>
                </a:lnTo>
                <a:lnTo>
                  <a:pt x="1856285" y="1432380"/>
                </a:lnTo>
                <a:lnTo>
                  <a:pt x="1802589" y="1438188"/>
                </a:lnTo>
                <a:lnTo>
                  <a:pt x="1747703" y="1440738"/>
                </a:lnTo>
                <a:lnTo>
                  <a:pt x="1692028" y="1439904"/>
                </a:lnTo>
                <a:lnTo>
                  <a:pt x="1635967" y="1435561"/>
                </a:lnTo>
                <a:lnTo>
                  <a:pt x="1579922" y="1427585"/>
                </a:lnTo>
                <a:lnTo>
                  <a:pt x="1522758" y="1415405"/>
                </a:lnTo>
                <a:lnTo>
                  <a:pt x="1468729" y="1399603"/>
                </a:lnTo>
                <a:lnTo>
                  <a:pt x="1418315" y="1380384"/>
                </a:lnTo>
                <a:lnTo>
                  <a:pt x="1371994" y="1357955"/>
                </a:lnTo>
                <a:lnTo>
                  <a:pt x="1330246" y="1332523"/>
                </a:lnTo>
                <a:lnTo>
                  <a:pt x="1293550" y="1304293"/>
                </a:lnTo>
                <a:lnTo>
                  <a:pt x="1245110" y="1319545"/>
                </a:lnTo>
                <a:lnTo>
                  <a:pt x="1195384" y="1331991"/>
                </a:lnTo>
                <a:lnTo>
                  <a:pt x="1144665" y="1341673"/>
                </a:lnTo>
                <a:lnTo>
                  <a:pt x="1093246" y="1348634"/>
                </a:lnTo>
                <a:lnTo>
                  <a:pt x="1041419" y="1352917"/>
                </a:lnTo>
                <a:lnTo>
                  <a:pt x="989477" y="1354563"/>
                </a:lnTo>
                <a:lnTo>
                  <a:pt x="937714" y="1353616"/>
                </a:lnTo>
                <a:lnTo>
                  <a:pt x="886422" y="1350117"/>
                </a:lnTo>
                <a:lnTo>
                  <a:pt x="835894" y="1344110"/>
                </a:lnTo>
                <a:lnTo>
                  <a:pt x="786424" y="1335635"/>
                </a:lnTo>
                <a:lnTo>
                  <a:pt x="738303" y="1324737"/>
                </a:lnTo>
                <a:lnTo>
                  <a:pt x="691825" y="1311457"/>
                </a:lnTo>
                <a:lnTo>
                  <a:pt x="647283" y="1295838"/>
                </a:lnTo>
                <a:lnTo>
                  <a:pt x="604969" y="1277922"/>
                </a:lnTo>
                <a:lnTo>
                  <a:pt x="565177" y="1257752"/>
                </a:lnTo>
                <a:lnTo>
                  <a:pt x="528199" y="1235369"/>
                </a:lnTo>
                <a:lnTo>
                  <a:pt x="494329" y="1210818"/>
                </a:lnTo>
                <a:lnTo>
                  <a:pt x="463859" y="1184139"/>
                </a:lnTo>
                <a:lnTo>
                  <a:pt x="457471" y="1177814"/>
                </a:lnTo>
                <a:lnTo>
                  <a:pt x="401941" y="1178980"/>
                </a:lnTo>
                <a:lnTo>
                  <a:pt x="348250" y="1175093"/>
                </a:lnTo>
                <a:lnTo>
                  <a:pt x="297178" y="1166511"/>
                </a:lnTo>
                <a:lnTo>
                  <a:pt x="249505" y="1153589"/>
                </a:lnTo>
                <a:lnTo>
                  <a:pt x="206012" y="1136684"/>
                </a:lnTo>
                <a:lnTo>
                  <a:pt x="167479" y="1116151"/>
                </a:lnTo>
                <a:lnTo>
                  <a:pt x="134685" y="1092346"/>
                </a:lnTo>
                <a:lnTo>
                  <a:pt x="89436" y="1036348"/>
                </a:lnTo>
                <a:lnTo>
                  <a:pt x="77973" y="961834"/>
                </a:lnTo>
                <a:lnTo>
                  <a:pt x="93305" y="920225"/>
                </a:lnTo>
                <a:lnTo>
                  <a:pt x="123715" y="881480"/>
                </a:lnTo>
                <a:lnTo>
                  <a:pt x="168381" y="847043"/>
                </a:lnTo>
                <a:lnTo>
                  <a:pt x="118368" y="826283"/>
                </a:lnTo>
                <a:lnTo>
                  <a:pt x="76676" y="801393"/>
                </a:lnTo>
                <a:lnTo>
                  <a:pt x="43650" y="773140"/>
                </a:lnTo>
                <a:lnTo>
                  <a:pt x="19633" y="742290"/>
                </a:lnTo>
                <a:lnTo>
                  <a:pt x="0" y="675856"/>
                </a:lnTo>
                <a:lnTo>
                  <a:pt x="5070" y="641805"/>
                </a:lnTo>
                <a:lnTo>
                  <a:pt x="46702" y="575860"/>
                </a:lnTo>
                <a:lnTo>
                  <a:pt x="77401" y="550207"/>
                </a:lnTo>
                <a:lnTo>
                  <a:pt x="114163" y="527939"/>
                </a:lnTo>
                <a:lnTo>
                  <a:pt x="156168" y="509362"/>
                </a:lnTo>
                <a:lnTo>
                  <a:pt x="202596" y="494787"/>
                </a:lnTo>
                <a:lnTo>
                  <a:pt x="252626" y="484520"/>
                </a:lnTo>
                <a:lnTo>
                  <a:pt x="305439" y="478870"/>
                </a:lnTo>
                <a:lnTo>
                  <a:pt x="308284" y="474387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240213" y="4467453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010" h="80010">
                <a:moveTo>
                  <a:pt x="80010" y="40004"/>
                </a:moveTo>
                <a:lnTo>
                  <a:pt x="76866" y="55578"/>
                </a:lnTo>
                <a:lnTo>
                  <a:pt x="68294" y="68294"/>
                </a:lnTo>
                <a:lnTo>
                  <a:pt x="55578" y="76866"/>
                </a:lnTo>
                <a:lnTo>
                  <a:pt x="40005" y="80009"/>
                </a:lnTo>
                <a:lnTo>
                  <a:pt x="24431" y="76866"/>
                </a:lnTo>
                <a:lnTo>
                  <a:pt x="11715" y="68294"/>
                </a:lnTo>
                <a:lnTo>
                  <a:pt x="3143" y="55578"/>
                </a:lnTo>
                <a:lnTo>
                  <a:pt x="0" y="40004"/>
                </a:lnTo>
                <a:lnTo>
                  <a:pt x="3143" y="24431"/>
                </a:lnTo>
                <a:lnTo>
                  <a:pt x="11715" y="11715"/>
                </a:lnTo>
                <a:lnTo>
                  <a:pt x="24431" y="3143"/>
                </a:lnTo>
                <a:lnTo>
                  <a:pt x="40005" y="0"/>
                </a:lnTo>
                <a:lnTo>
                  <a:pt x="55578" y="3143"/>
                </a:lnTo>
                <a:lnTo>
                  <a:pt x="68294" y="11715"/>
                </a:lnTo>
                <a:lnTo>
                  <a:pt x="76866" y="24431"/>
                </a:lnTo>
                <a:lnTo>
                  <a:pt x="80010" y="40004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30684" y="4568899"/>
            <a:ext cx="160020" cy="160020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160020" y="80010"/>
                </a:moveTo>
                <a:lnTo>
                  <a:pt x="153731" y="111151"/>
                </a:lnTo>
                <a:lnTo>
                  <a:pt x="136583" y="136583"/>
                </a:lnTo>
                <a:lnTo>
                  <a:pt x="111151" y="153731"/>
                </a:lnTo>
                <a:lnTo>
                  <a:pt x="80010" y="160020"/>
                </a:lnTo>
                <a:lnTo>
                  <a:pt x="48868" y="153731"/>
                </a:lnTo>
                <a:lnTo>
                  <a:pt x="23436" y="136583"/>
                </a:lnTo>
                <a:lnTo>
                  <a:pt x="6288" y="111151"/>
                </a:lnTo>
                <a:lnTo>
                  <a:pt x="0" y="80010"/>
                </a:lnTo>
                <a:lnTo>
                  <a:pt x="6288" y="48868"/>
                </a:lnTo>
                <a:lnTo>
                  <a:pt x="23436" y="23436"/>
                </a:lnTo>
                <a:lnTo>
                  <a:pt x="48868" y="6288"/>
                </a:lnTo>
                <a:lnTo>
                  <a:pt x="80010" y="0"/>
                </a:lnTo>
                <a:lnTo>
                  <a:pt x="111151" y="6288"/>
                </a:lnTo>
                <a:lnTo>
                  <a:pt x="136583" y="23436"/>
                </a:lnTo>
                <a:lnTo>
                  <a:pt x="153731" y="48868"/>
                </a:lnTo>
                <a:lnTo>
                  <a:pt x="160020" y="80010"/>
                </a:lnTo>
                <a:close/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75402" y="4729158"/>
            <a:ext cx="240029" cy="240029"/>
          </a:xfrm>
          <a:custGeom>
            <a:avLst/>
            <a:gdLst/>
            <a:ahLst/>
            <a:cxnLst/>
            <a:rect l="l" t="t" r="r" b="b"/>
            <a:pathLst>
              <a:path w="240029" h="240029">
                <a:moveTo>
                  <a:pt x="240029" y="120014"/>
                </a:moveTo>
                <a:lnTo>
                  <a:pt x="230598" y="166729"/>
                </a:lnTo>
                <a:lnTo>
                  <a:pt x="204877" y="204877"/>
                </a:lnTo>
                <a:lnTo>
                  <a:pt x="166729" y="230598"/>
                </a:lnTo>
                <a:lnTo>
                  <a:pt x="120014" y="240029"/>
                </a:lnTo>
                <a:lnTo>
                  <a:pt x="73300" y="230598"/>
                </a:lnTo>
                <a:lnTo>
                  <a:pt x="35152" y="204877"/>
                </a:lnTo>
                <a:lnTo>
                  <a:pt x="9431" y="166729"/>
                </a:lnTo>
                <a:lnTo>
                  <a:pt x="0" y="120014"/>
                </a:lnTo>
                <a:lnTo>
                  <a:pt x="9431" y="73300"/>
                </a:lnTo>
                <a:lnTo>
                  <a:pt x="35152" y="35152"/>
                </a:lnTo>
                <a:lnTo>
                  <a:pt x="73300" y="9431"/>
                </a:lnTo>
                <a:lnTo>
                  <a:pt x="120014" y="0"/>
                </a:lnTo>
                <a:lnTo>
                  <a:pt x="166729" y="9431"/>
                </a:lnTo>
                <a:lnTo>
                  <a:pt x="204877" y="35152"/>
                </a:lnTo>
                <a:lnTo>
                  <a:pt x="230598" y="73300"/>
                </a:lnTo>
                <a:lnTo>
                  <a:pt x="240029" y="120014"/>
                </a:lnTo>
                <a:close/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21672" y="5786914"/>
            <a:ext cx="198755" cy="26670"/>
          </a:xfrm>
          <a:custGeom>
            <a:avLst/>
            <a:gdLst/>
            <a:ahLst/>
            <a:cxnLst/>
            <a:rect l="l" t="t" r="r" b="b"/>
            <a:pathLst>
              <a:path w="198754" h="26670">
                <a:moveTo>
                  <a:pt x="198386" y="26568"/>
                </a:moveTo>
                <a:lnTo>
                  <a:pt x="146605" y="26614"/>
                </a:lnTo>
                <a:lnTo>
                  <a:pt x="95702" y="22123"/>
                </a:lnTo>
                <a:lnTo>
                  <a:pt x="46544" y="13213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108298" y="6104249"/>
            <a:ext cx="86995" cy="13335"/>
          </a:xfrm>
          <a:custGeom>
            <a:avLst/>
            <a:gdLst/>
            <a:ahLst/>
            <a:cxnLst/>
            <a:rect l="l" t="t" r="r" b="b"/>
            <a:pathLst>
              <a:path w="86995" h="13335">
                <a:moveTo>
                  <a:pt x="86804" y="0"/>
                </a:moveTo>
                <a:lnTo>
                  <a:pt x="65677" y="4415"/>
                </a:lnTo>
                <a:lnTo>
                  <a:pt x="44121" y="8015"/>
                </a:lnTo>
                <a:lnTo>
                  <a:pt x="22205" y="10788"/>
                </a:lnTo>
                <a:lnTo>
                  <a:pt x="0" y="12725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90720" y="6185961"/>
            <a:ext cx="52705" cy="58419"/>
          </a:xfrm>
          <a:custGeom>
            <a:avLst/>
            <a:gdLst/>
            <a:ahLst/>
            <a:cxnLst/>
            <a:rect l="l" t="t" r="r" b="b"/>
            <a:pathLst>
              <a:path w="52704" h="58420">
                <a:moveTo>
                  <a:pt x="52298" y="58013"/>
                </a:moveTo>
                <a:lnTo>
                  <a:pt x="37236" y="44134"/>
                </a:lnTo>
                <a:lnTo>
                  <a:pt x="23482" y="29816"/>
                </a:lnTo>
                <a:lnTo>
                  <a:pt x="11061" y="15093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889270" y="6099322"/>
            <a:ext cx="20955" cy="64135"/>
          </a:xfrm>
          <a:custGeom>
            <a:avLst/>
            <a:gdLst/>
            <a:ahLst/>
            <a:cxnLst/>
            <a:rect l="l" t="t" r="r" b="b"/>
            <a:pathLst>
              <a:path w="20954" h="64135">
                <a:moveTo>
                  <a:pt x="20878" y="0"/>
                </a:moveTo>
                <a:lnTo>
                  <a:pt x="17839" y="16132"/>
                </a:lnTo>
                <a:lnTo>
                  <a:pt x="13339" y="32140"/>
                </a:lnTo>
                <a:lnTo>
                  <a:pt x="7389" y="47991"/>
                </a:lnTo>
                <a:lnTo>
                  <a:pt x="0" y="63652"/>
                </a:lnTo>
              </a:path>
            </a:pathLst>
          </a:custGeom>
          <a:ln w="9143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25388" y="5706041"/>
            <a:ext cx="254635" cy="238125"/>
          </a:xfrm>
          <a:custGeom>
            <a:avLst/>
            <a:gdLst/>
            <a:ahLst/>
            <a:cxnLst/>
            <a:rect l="l" t="t" r="r" b="b"/>
            <a:pathLst>
              <a:path w="254634" h="238125">
                <a:moveTo>
                  <a:pt x="0" y="0"/>
                </a:moveTo>
                <a:lnTo>
                  <a:pt x="56067" y="18783"/>
                </a:lnTo>
                <a:lnTo>
                  <a:pt x="106207" y="41627"/>
                </a:lnTo>
                <a:lnTo>
                  <a:pt x="149921" y="68066"/>
                </a:lnTo>
                <a:lnTo>
                  <a:pt x="186710" y="97634"/>
                </a:lnTo>
                <a:lnTo>
                  <a:pt x="216075" y="129866"/>
                </a:lnTo>
                <a:lnTo>
                  <a:pt x="237517" y="164295"/>
                </a:lnTo>
                <a:lnTo>
                  <a:pt x="250536" y="200456"/>
                </a:lnTo>
                <a:lnTo>
                  <a:pt x="254634" y="237883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812610" y="5452676"/>
            <a:ext cx="113664" cy="89535"/>
          </a:xfrm>
          <a:custGeom>
            <a:avLst/>
            <a:gdLst/>
            <a:ahLst/>
            <a:cxnLst/>
            <a:rect l="l" t="t" r="r" b="b"/>
            <a:pathLst>
              <a:path w="113665" h="89535">
                <a:moveTo>
                  <a:pt x="113385" y="0"/>
                </a:moveTo>
                <a:lnTo>
                  <a:pt x="91856" y="25046"/>
                </a:lnTo>
                <a:lnTo>
                  <a:pt x="65593" y="48410"/>
                </a:lnTo>
                <a:lnTo>
                  <a:pt x="34881" y="69867"/>
                </a:lnTo>
                <a:lnTo>
                  <a:pt x="0" y="89192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653924" y="5121701"/>
            <a:ext cx="6350" cy="42545"/>
          </a:xfrm>
          <a:custGeom>
            <a:avLst/>
            <a:gdLst/>
            <a:ahLst/>
            <a:cxnLst/>
            <a:rect l="l" t="t" r="r" b="b"/>
            <a:pathLst>
              <a:path w="6350" h="42545">
                <a:moveTo>
                  <a:pt x="0" y="0"/>
                </a:moveTo>
                <a:lnTo>
                  <a:pt x="2811" y="10457"/>
                </a:lnTo>
                <a:lnTo>
                  <a:pt x="4749" y="20977"/>
                </a:lnTo>
                <a:lnTo>
                  <a:pt x="5811" y="31539"/>
                </a:lnTo>
                <a:lnTo>
                  <a:pt x="5994" y="42125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929808" y="5018831"/>
            <a:ext cx="58419" cy="53975"/>
          </a:xfrm>
          <a:custGeom>
            <a:avLst/>
            <a:gdLst/>
            <a:ahLst/>
            <a:cxnLst/>
            <a:rect l="l" t="t" r="r" b="b"/>
            <a:pathLst>
              <a:path w="58420" h="53975">
                <a:moveTo>
                  <a:pt x="0" y="53720"/>
                </a:moveTo>
                <a:lnTo>
                  <a:pt x="11967" y="39406"/>
                </a:lnTo>
                <a:lnTo>
                  <a:pt x="25677" y="25646"/>
                </a:lnTo>
                <a:lnTo>
                  <a:pt x="41071" y="12492"/>
                </a:lnTo>
                <a:lnTo>
                  <a:pt x="58089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86528" y="5051826"/>
            <a:ext cx="28575" cy="46355"/>
          </a:xfrm>
          <a:custGeom>
            <a:avLst/>
            <a:gdLst/>
            <a:ahLst/>
            <a:cxnLst/>
            <a:rect l="l" t="t" r="r" b="b"/>
            <a:pathLst>
              <a:path w="28575" h="46354">
                <a:moveTo>
                  <a:pt x="0" y="46329"/>
                </a:moveTo>
                <a:lnTo>
                  <a:pt x="5161" y="34386"/>
                </a:lnTo>
                <a:lnTo>
                  <a:pt x="11583" y="22659"/>
                </a:lnTo>
                <a:lnTo>
                  <a:pt x="19247" y="11185"/>
                </a:lnTo>
                <a:lnTo>
                  <a:pt x="2813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748950" y="5113891"/>
            <a:ext cx="102235" cy="45085"/>
          </a:xfrm>
          <a:custGeom>
            <a:avLst/>
            <a:gdLst/>
            <a:ahLst/>
            <a:cxnLst/>
            <a:rect l="l" t="t" r="r" b="b"/>
            <a:pathLst>
              <a:path w="102234" h="45085">
                <a:moveTo>
                  <a:pt x="0" y="0"/>
                </a:moveTo>
                <a:lnTo>
                  <a:pt x="27184" y="9882"/>
                </a:lnTo>
                <a:lnTo>
                  <a:pt x="53259" y="20688"/>
                </a:lnTo>
                <a:lnTo>
                  <a:pt x="78154" y="32389"/>
                </a:lnTo>
                <a:lnTo>
                  <a:pt x="101803" y="44958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957968" y="5419885"/>
            <a:ext cx="17780" cy="47625"/>
          </a:xfrm>
          <a:custGeom>
            <a:avLst/>
            <a:gdLst/>
            <a:ahLst/>
            <a:cxnLst/>
            <a:rect l="l" t="t" r="r" b="b"/>
            <a:pathLst>
              <a:path w="17779" h="47625">
                <a:moveTo>
                  <a:pt x="17767" y="47294"/>
                </a:moveTo>
                <a:lnTo>
                  <a:pt x="12117" y="35629"/>
                </a:lnTo>
                <a:lnTo>
                  <a:pt x="7269" y="23847"/>
                </a:lnTo>
                <a:lnTo>
                  <a:pt x="3227" y="11965"/>
                </a:lnTo>
                <a:lnTo>
                  <a:pt x="0" y="0"/>
                </a:lnTo>
              </a:path>
            </a:pathLst>
          </a:custGeom>
          <a:ln w="9144">
            <a:solidFill>
              <a:srgbClr val="5C72B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35755" y="5325617"/>
            <a:ext cx="19773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8305" marR="5080" indent="-39624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2060"/>
                </a:solidFill>
                <a:latin typeface="Calibri"/>
                <a:cs typeface="Calibri"/>
              </a:rPr>
              <a:t>Are </a:t>
            </a:r>
            <a:r>
              <a:rPr dirty="0" sz="1800" b="1">
                <a:solidFill>
                  <a:srgbClr val="002060"/>
                </a:solidFill>
                <a:latin typeface="Calibri"/>
                <a:cs typeface="Calibri"/>
              </a:rPr>
              <a:t>the</a:t>
            </a:r>
            <a:r>
              <a:rPr dirty="0" sz="1800" spc="-60" b="1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002060"/>
                </a:solidFill>
                <a:latin typeface="Calibri"/>
                <a:cs typeface="Calibri"/>
              </a:rPr>
              <a:t>assumptions  </a:t>
            </a:r>
            <a:r>
              <a:rPr dirty="0" sz="1800" spc="-10" b="1">
                <a:solidFill>
                  <a:srgbClr val="002060"/>
                </a:solidFill>
                <a:latin typeface="Calibri"/>
                <a:cs typeface="Calibri"/>
              </a:rPr>
              <a:t>reasonable?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9956" y="384047"/>
            <a:ext cx="4245850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9811" y="384047"/>
            <a:ext cx="1028699" cy="1374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32503" y="384047"/>
            <a:ext cx="2636519" cy="1374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43015" y="384047"/>
            <a:ext cx="2889503" cy="13746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10894" y="532767"/>
            <a:ext cx="752157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Comparison-Based</a:t>
            </a:r>
            <a:r>
              <a:rPr dirty="0" spc="-30"/>
              <a:t> </a:t>
            </a:r>
            <a:r>
              <a:rPr dirty="0" spc="-5"/>
              <a:t>Sorting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/>
          <p:nvPr/>
        </p:nvSpPr>
        <p:spPr>
          <a:xfrm>
            <a:off x="535940" y="1691409"/>
            <a:ext cx="7818755" cy="380682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Sorting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a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number of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keys</a:t>
            </a:r>
            <a:endParaRPr sz="3000">
              <a:latin typeface="Palatino Linotype"/>
              <a:cs typeface="Palatino Linotype"/>
            </a:endParaRPr>
          </a:p>
          <a:p>
            <a:pPr lvl="1" marL="756285" marR="173990" indent="-286385">
              <a:lnSpc>
                <a:spcPct val="100000"/>
              </a:lnSpc>
              <a:spcBef>
                <a:spcPts val="620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class of “algorithms that sort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Palatino Linotype"/>
                <a:cs typeface="Palatino Linotype"/>
              </a:rPr>
              <a:t>comparison of  keys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”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Critical operation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Comparing the</a:t>
            </a:r>
            <a:r>
              <a:rPr dirty="0" sz="2400" spc="3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keys</a:t>
            </a:r>
            <a:endParaRPr sz="24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57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No other operations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allowed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for</a:t>
            </a:r>
            <a:r>
              <a:rPr dirty="0" sz="2400" spc="5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sorting</a:t>
            </a:r>
            <a:endParaRPr sz="24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Amount of work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done</a:t>
            </a:r>
            <a:endParaRPr sz="3000">
              <a:latin typeface="Palatino Linotype"/>
              <a:cs typeface="Palatino Linotype"/>
            </a:endParaRPr>
          </a:p>
          <a:p>
            <a:pPr lvl="1" marL="756285" indent="-28638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The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number of critical operations (key</a:t>
            </a:r>
            <a:r>
              <a:rPr dirty="0" sz="2400" spc="6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comparisons)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268" y="384047"/>
            <a:ext cx="7139939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2238" y="532767"/>
            <a:ext cx="633984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As Simple </a:t>
            </a:r>
            <a:r>
              <a:rPr dirty="0"/>
              <a:t>as</a:t>
            </a:r>
            <a:r>
              <a:rPr dirty="0" spc="-40"/>
              <a:t> </a:t>
            </a:r>
            <a:r>
              <a:rPr dirty="0" spc="-5"/>
              <a:t>Inserting</a:t>
            </a:r>
          </a:p>
        </p:txBody>
      </p:sp>
      <p:sp>
        <p:nvSpPr>
          <p:cNvPr id="4" name="object 4"/>
          <p:cNvSpPr/>
          <p:nvPr/>
        </p:nvSpPr>
        <p:spPr>
          <a:xfrm>
            <a:off x="5099122" y="3372674"/>
            <a:ext cx="2754630" cy="490220"/>
          </a:xfrm>
          <a:custGeom>
            <a:avLst/>
            <a:gdLst/>
            <a:ahLst/>
            <a:cxnLst/>
            <a:rect l="l" t="t" r="r" b="b"/>
            <a:pathLst>
              <a:path w="2754629" h="490220">
                <a:moveTo>
                  <a:pt x="0" y="0"/>
                </a:moveTo>
                <a:lnTo>
                  <a:pt x="2754234" y="0"/>
                </a:lnTo>
                <a:lnTo>
                  <a:pt x="2754234" y="489980"/>
                </a:lnTo>
                <a:lnTo>
                  <a:pt x="0" y="48998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99123" y="3372673"/>
            <a:ext cx="2754630" cy="490220"/>
          </a:xfrm>
          <a:custGeom>
            <a:avLst/>
            <a:gdLst/>
            <a:ahLst/>
            <a:cxnLst/>
            <a:rect l="l" t="t" r="r" b="b"/>
            <a:pathLst>
              <a:path w="2754629" h="490220">
                <a:moveTo>
                  <a:pt x="0" y="489980"/>
                </a:moveTo>
                <a:lnTo>
                  <a:pt x="2754234" y="489980"/>
                </a:lnTo>
                <a:lnTo>
                  <a:pt x="2754234" y="0"/>
                </a:lnTo>
                <a:lnTo>
                  <a:pt x="0" y="0"/>
                </a:lnTo>
                <a:lnTo>
                  <a:pt x="0" y="489980"/>
                </a:lnTo>
                <a:close/>
              </a:path>
            </a:pathLst>
          </a:custGeom>
          <a:ln w="140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01200" y="3372674"/>
            <a:ext cx="1830070" cy="490220"/>
          </a:xfrm>
          <a:custGeom>
            <a:avLst/>
            <a:gdLst/>
            <a:ahLst/>
            <a:cxnLst/>
            <a:rect l="l" t="t" r="r" b="b"/>
            <a:pathLst>
              <a:path w="1830070" h="490220">
                <a:moveTo>
                  <a:pt x="0" y="0"/>
                </a:moveTo>
                <a:lnTo>
                  <a:pt x="1829748" y="0"/>
                </a:lnTo>
                <a:lnTo>
                  <a:pt x="1829748" y="489980"/>
                </a:lnTo>
                <a:lnTo>
                  <a:pt x="0" y="48998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01198" y="3372673"/>
            <a:ext cx="1830070" cy="490220"/>
          </a:xfrm>
          <a:custGeom>
            <a:avLst/>
            <a:gdLst/>
            <a:ahLst/>
            <a:cxnLst/>
            <a:rect l="l" t="t" r="r" b="b"/>
            <a:pathLst>
              <a:path w="1830070" h="490220">
                <a:moveTo>
                  <a:pt x="0" y="489980"/>
                </a:moveTo>
                <a:lnTo>
                  <a:pt x="1829748" y="489980"/>
                </a:lnTo>
                <a:lnTo>
                  <a:pt x="1829748" y="0"/>
                </a:lnTo>
                <a:lnTo>
                  <a:pt x="0" y="0"/>
                </a:lnTo>
                <a:lnTo>
                  <a:pt x="0" y="489980"/>
                </a:lnTo>
                <a:close/>
              </a:path>
            </a:pathLst>
          </a:custGeom>
          <a:ln w="140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0933" y="2151923"/>
            <a:ext cx="4628515" cy="504190"/>
          </a:xfrm>
          <a:custGeom>
            <a:avLst/>
            <a:gdLst/>
            <a:ahLst/>
            <a:cxnLst/>
            <a:rect l="l" t="t" r="r" b="b"/>
            <a:pathLst>
              <a:path w="4628515" h="504189">
                <a:moveTo>
                  <a:pt x="0" y="0"/>
                </a:moveTo>
                <a:lnTo>
                  <a:pt x="4628189" y="0"/>
                </a:lnTo>
                <a:lnTo>
                  <a:pt x="4628189" y="503979"/>
                </a:lnTo>
                <a:lnTo>
                  <a:pt x="0" y="503979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30933" y="2151922"/>
            <a:ext cx="4628515" cy="504190"/>
          </a:xfrm>
          <a:custGeom>
            <a:avLst/>
            <a:gdLst/>
            <a:ahLst/>
            <a:cxnLst/>
            <a:rect l="l" t="t" r="r" b="b"/>
            <a:pathLst>
              <a:path w="4628515" h="504189">
                <a:moveTo>
                  <a:pt x="0" y="503979"/>
                </a:moveTo>
                <a:lnTo>
                  <a:pt x="4628189" y="503979"/>
                </a:lnTo>
                <a:lnTo>
                  <a:pt x="4628189" y="0"/>
                </a:lnTo>
                <a:lnTo>
                  <a:pt x="0" y="0"/>
                </a:lnTo>
                <a:lnTo>
                  <a:pt x="0" y="503979"/>
                </a:lnTo>
                <a:close/>
              </a:path>
            </a:pathLst>
          </a:custGeom>
          <a:ln w="14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29918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29918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420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10420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75545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75545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039946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039946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05071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05071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56742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56742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423790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423790" y="2263918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816588" y="2392713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0" y="0"/>
                </a:moveTo>
                <a:lnTo>
                  <a:pt x="1009052" y="0"/>
                </a:lnTo>
              </a:path>
            </a:pathLst>
          </a:custGeom>
          <a:ln w="3733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99277" y="2151923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3979"/>
                </a:lnTo>
              </a:path>
            </a:pathLst>
          </a:custGeom>
          <a:ln w="38440">
            <a:solidFill>
              <a:srgbClr val="3399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299573" y="2956228"/>
            <a:ext cx="93281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25" b="1">
                <a:solidFill>
                  <a:srgbClr val="FF0000"/>
                </a:solidFill>
                <a:latin typeface="Times New Roman"/>
                <a:cs typeface="Times New Roman"/>
              </a:rPr>
              <a:t>Unsorted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39952" y="2942789"/>
            <a:ext cx="67627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40" b="1">
                <a:solidFill>
                  <a:srgbClr val="008000"/>
                </a:solidFill>
                <a:latin typeface="Times New Roman"/>
                <a:cs typeface="Times New Roman"/>
              </a:rPr>
              <a:t>S</a:t>
            </a:r>
            <a:r>
              <a:rPr dirty="0" sz="1750" spc="30" b="1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dirty="0" sz="1750" spc="15" b="1">
                <a:solidFill>
                  <a:srgbClr val="008000"/>
                </a:solidFill>
                <a:latin typeface="Times New Roman"/>
                <a:cs typeface="Times New Roman"/>
              </a:rPr>
              <a:t>rt</a:t>
            </a:r>
            <a:r>
              <a:rPr dirty="0" sz="1750" spc="20" b="1">
                <a:solidFill>
                  <a:srgbClr val="008000"/>
                </a:solidFill>
                <a:latin typeface="Times New Roman"/>
                <a:cs typeface="Times New Roman"/>
              </a:rPr>
              <a:t>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22936" y="2612995"/>
            <a:ext cx="396875" cy="396240"/>
          </a:xfrm>
          <a:custGeom>
            <a:avLst/>
            <a:gdLst/>
            <a:ahLst/>
            <a:cxnLst/>
            <a:rect l="l" t="t" r="r" b="b"/>
            <a:pathLst>
              <a:path w="396875" h="396239">
                <a:moveTo>
                  <a:pt x="396256" y="395693"/>
                </a:moveTo>
                <a:lnTo>
                  <a:pt x="0" y="0"/>
                </a:lnTo>
              </a:path>
            </a:pathLst>
          </a:custGeom>
          <a:ln w="236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42536" y="2532707"/>
            <a:ext cx="175339" cy="172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65815" y="2685330"/>
            <a:ext cx="149225" cy="278765"/>
          </a:xfrm>
          <a:custGeom>
            <a:avLst/>
            <a:gdLst/>
            <a:ahLst/>
            <a:cxnLst/>
            <a:rect l="l" t="t" r="r" b="b"/>
            <a:pathLst>
              <a:path w="149225" h="278764">
                <a:moveTo>
                  <a:pt x="148726" y="278559"/>
                </a:moveTo>
                <a:lnTo>
                  <a:pt x="0" y="0"/>
                </a:lnTo>
              </a:path>
            </a:pathLst>
          </a:custGeom>
          <a:ln w="238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12730" y="2585905"/>
            <a:ext cx="139669" cy="1914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191534" y="3495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191534" y="3495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471840" y="3481870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471840" y="3481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185211" y="3481870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185211" y="3481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575378" y="3495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75378" y="3495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138525" y="3481870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138525" y="3481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40224" y="3481870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40224" y="3481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010558" y="3481870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010558" y="3481869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948803" y="3106684"/>
            <a:ext cx="81915" cy="257175"/>
          </a:xfrm>
          <a:custGeom>
            <a:avLst/>
            <a:gdLst/>
            <a:ahLst/>
            <a:cxnLst/>
            <a:rect l="l" t="t" r="r" b="b"/>
            <a:pathLst>
              <a:path w="81914" h="257175">
                <a:moveTo>
                  <a:pt x="0" y="0"/>
                </a:moveTo>
                <a:lnTo>
                  <a:pt x="81406" y="256942"/>
                </a:lnTo>
              </a:path>
            </a:pathLst>
          </a:custGeom>
          <a:ln w="239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952496" y="3275796"/>
            <a:ext cx="111627" cy="1948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26380" y="3148683"/>
            <a:ext cx="342900" cy="266065"/>
          </a:xfrm>
          <a:custGeom>
            <a:avLst/>
            <a:gdLst/>
            <a:ahLst/>
            <a:cxnLst/>
            <a:rect l="l" t="t" r="r" b="b"/>
            <a:pathLst>
              <a:path w="342900" h="266064">
                <a:moveTo>
                  <a:pt x="0" y="0"/>
                </a:moveTo>
                <a:lnTo>
                  <a:pt x="342402" y="266022"/>
                </a:lnTo>
              </a:path>
            </a:pathLst>
          </a:custGeom>
          <a:ln w="235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472730" y="3324331"/>
            <a:ext cx="186099" cy="1603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575934" y="3610664"/>
            <a:ext cx="433070" cy="0"/>
          </a:xfrm>
          <a:custGeom>
            <a:avLst/>
            <a:gdLst/>
            <a:ahLst/>
            <a:cxnLst/>
            <a:rect l="l" t="t" r="r" b="b"/>
            <a:pathLst>
              <a:path w="433070" h="0">
                <a:moveTo>
                  <a:pt x="0" y="0"/>
                </a:moveTo>
                <a:lnTo>
                  <a:pt x="432451" y="0"/>
                </a:lnTo>
              </a:path>
            </a:pathLst>
          </a:custGeom>
          <a:ln w="3733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80418" y="3624664"/>
            <a:ext cx="1038225" cy="0"/>
          </a:xfrm>
          <a:custGeom>
            <a:avLst/>
            <a:gdLst/>
            <a:ahLst/>
            <a:cxnLst/>
            <a:rect l="l" t="t" r="r" b="b"/>
            <a:pathLst>
              <a:path w="1038225" h="0">
                <a:moveTo>
                  <a:pt x="0" y="0"/>
                </a:moveTo>
                <a:lnTo>
                  <a:pt x="1037882" y="0"/>
                </a:lnTo>
              </a:path>
            </a:pathLst>
          </a:custGeom>
          <a:ln w="3733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5675517" y="4026907"/>
            <a:ext cx="2746375" cy="51625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1750"/>
              </a:lnSpc>
              <a:spcBef>
                <a:spcPts val="459"/>
              </a:spcBef>
            </a:pPr>
            <a:r>
              <a:rPr dirty="0" sz="1750" spc="40" b="1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dirty="0" sz="1750" spc="25" b="1">
                <a:solidFill>
                  <a:srgbClr val="0000FF"/>
                </a:solidFill>
                <a:latin typeface="Times New Roman"/>
                <a:cs typeface="Times New Roman"/>
              </a:rPr>
              <a:t>“vacancy”, </a:t>
            </a:r>
            <a:r>
              <a:rPr dirty="0" sz="1750" spc="20" b="1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dirty="0" sz="1750" spc="35" b="1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dirty="0" sz="1750" spc="25" b="1">
                <a:solidFill>
                  <a:srgbClr val="0000FF"/>
                </a:solidFill>
                <a:latin typeface="Times New Roman"/>
                <a:cs typeface="Times New Roman"/>
              </a:rPr>
              <a:t>shifed  leftward, </a:t>
            </a:r>
            <a:r>
              <a:rPr dirty="0" sz="1750" spc="35" b="1">
                <a:solidFill>
                  <a:srgbClr val="0000FF"/>
                </a:solidFill>
                <a:latin typeface="Times New Roman"/>
                <a:cs typeface="Times New Roman"/>
              </a:rPr>
              <a:t>by</a:t>
            </a:r>
            <a:r>
              <a:rPr dirty="0" sz="1750" spc="-5" b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750" spc="25" b="1">
                <a:solidFill>
                  <a:srgbClr val="0000FF"/>
                </a:solidFill>
                <a:latin typeface="Times New Roman"/>
                <a:cs typeface="Times New Roman"/>
              </a:rPr>
              <a:t>comparisons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372249" y="3714809"/>
            <a:ext cx="293370" cy="386080"/>
          </a:xfrm>
          <a:custGeom>
            <a:avLst/>
            <a:gdLst/>
            <a:ahLst/>
            <a:cxnLst/>
            <a:rect l="l" t="t" r="r" b="b"/>
            <a:pathLst>
              <a:path w="293370" h="386079">
                <a:moveTo>
                  <a:pt x="292904" y="385835"/>
                </a:moveTo>
                <a:lnTo>
                  <a:pt x="0" y="0"/>
                </a:lnTo>
              </a:path>
            </a:pathLst>
          </a:custGeom>
          <a:ln w="2377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303816" y="3624662"/>
            <a:ext cx="160470" cy="1834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496575" y="3792657"/>
            <a:ext cx="725170" cy="440055"/>
          </a:xfrm>
          <a:custGeom>
            <a:avLst/>
            <a:gdLst/>
            <a:ahLst/>
            <a:cxnLst/>
            <a:rect l="l" t="t" r="r" b="b"/>
            <a:pathLst>
              <a:path w="725170" h="440054">
                <a:moveTo>
                  <a:pt x="720751" y="13999"/>
                </a:moveTo>
                <a:lnTo>
                  <a:pt x="722950" y="61306"/>
                </a:lnTo>
                <a:lnTo>
                  <a:pt x="724734" y="107762"/>
                </a:lnTo>
                <a:lnTo>
                  <a:pt x="724073" y="152963"/>
                </a:lnTo>
                <a:lnTo>
                  <a:pt x="718938" y="196507"/>
                </a:lnTo>
                <a:lnTo>
                  <a:pt x="707298" y="237990"/>
                </a:lnTo>
                <a:lnTo>
                  <a:pt x="688524" y="279854"/>
                </a:lnTo>
                <a:lnTo>
                  <a:pt x="663891" y="322480"/>
                </a:lnTo>
                <a:lnTo>
                  <a:pt x="634231" y="362373"/>
                </a:lnTo>
                <a:lnTo>
                  <a:pt x="600373" y="396038"/>
                </a:lnTo>
                <a:lnTo>
                  <a:pt x="563148" y="419983"/>
                </a:lnTo>
                <a:lnTo>
                  <a:pt x="519395" y="433691"/>
                </a:lnTo>
                <a:lnTo>
                  <a:pt x="468446" y="439604"/>
                </a:lnTo>
                <a:lnTo>
                  <a:pt x="414868" y="438664"/>
                </a:lnTo>
                <a:lnTo>
                  <a:pt x="363228" y="431810"/>
                </a:lnTo>
                <a:lnTo>
                  <a:pt x="318092" y="419983"/>
                </a:lnTo>
                <a:lnTo>
                  <a:pt x="272369" y="398108"/>
                </a:lnTo>
                <a:lnTo>
                  <a:pt x="233403" y="367485"/>
                </a:lnTo>
                <a:lnTo>
                  <a:pt x="197140" y="328111"/>
                </a:lnTo>
                <a:lnTo>
                  <a:pt x="159527" y="279988"/>
                </a:lnTo>
                <a:lnTo>
                  <a:pt x="131226" y="238184"/>
                </a:lnTo>
                <a:lnTo>
                  <a:pt x="100656" y="186659"/>
                </a:lnTo>
                <a:lnTo>
                  <a:pt x="70033" y="131244"/>
                </a:lnTo>
                <a:lnTo>
                  <a:pt x="41572" y="77774"/>
                </a:lnTo>
                <a:lnTo>
                  <a:pt x="17489" y="32081"/>
                </a:lnTo>
                <a:lnTo>
                  <a:pt x="0" y="0"/>
                </a:lnTo>
              </a:path>
            </a:pathLst>
          </a:custGeom>
          <a:ln w="28222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539552" y="3876134"/>
            <a:ext cx="15240" cy="28575"/>
          </a:xfrm>
          <a:custGeom>
            <a:avLst/>
            <a:gdLst/>
            <a:ahLst/>
            <a:cxnLst/>
            <a:rect l="l" t="t" r="r" b="b"/>
            <a:pathLst>
              <a:path w="15239" h="28575">
                <a:moveTo>
                  <a:pt x="14682" y="28518"/>
                </a:moveTo>
                <a:lnTo>
                  <a:pt x="0" y="0"/>
                </a:lnTo>
              </a:path>
            </a:pathLst>
          </a:custGeom>
          <a:ln w="19103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96575" y="3792658"/>
            <a:ext cx="103505" cy="125730"/>
          </a:xfrm>
          <a:custGeom>
            <a:avLst/>
            <a:gdLst/>
            <a:ahLst/>
            <a:cxnLst/>
            <a:rect l="l" t="t" r="r" b="b"/>
            <a:pathLst>
              <a:path w="103504" h="125729">
                <a:moveTo>
                  <a:pt x="4" y="125213"/>
                </a:moveTo>
                <a:lnTo>
                  <a:pt x="0" y="0"/>
                </a:lnTo>
                <a:lnTo>
                  <a:pt x="103149" y="75124"/>
                </a:lnTo>
                <a:lnTo>
                  <a:pt x="4" y="1252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056991" y="4951811"/>
            <a:ext cx="4628515" cy="504190"/>
          </a:xfrm>
          <a:custGeom>
            <a:avLst/>
            <a:gdLst/>
            <a:ahLst/>
            <a:cxnLst/>
            <a:rect l="l" t="t" r="r" b="b"/>
            <a:pathLst>
              <a:path w="4628515" h="504189">
                <a:moveTo>
                  <a:pt x="0" y="0"/>
                </a:moveTo>
                <a:lnTo>
                  <a:pt x="4628189" y="0"/>
                </a:lnTo>
                <a:lnTo>
                  <a:pt x="4628189" y="503979"/>
                </a:lnTo>
                <a:lnTo>
                  <a:pt x="0" y="503979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056994" y="4951810"/>
            <a:ext cx="4628515" cy="504190"/>
          </a:xfrm>
          <a:custGeom>
            <a:avLst/>
            <a:gdLst/>
            <a:ahLst/>
            <a:cxnLst/>
            <a:rect l="l" t="t" r="r" b="b"/>
            <a:pathLst>
              <a:path w="4628515" h="504189">
                <a:moveTo>
                  <a:pt x="0" y="503979"/>
                </a:moveTo>
                <a:lnTo>
                  <a:pt x="4628189" y="503979"/>
                </a:lnTo>
                <a:lnTo>
                  <a:pt x="4628189" y="0"/>
                </a:lnTo>
                <a:lnTo>
                  <a:pt x="0" y="0"/>
                </a:lnTo>
                <a:lnTo>
                  <a:pt x="0" y="503979"/>
                </a:lnTo>
                <a:close/>
              </a:path>
            </a:pathLst>
          </a:custGeom>
          <a:ln w="1400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155977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155977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636478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636478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101603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8" y="257391"/>
                </a:lnTo>
                <a:lnTo>
                  <a:pt x="55670" y="238644"/>
                </a:lnTo>
                <a:lnTo>
                  <a:pt x="26234" y="210057"/>
                </a:lnTo>
                <a:lnTo>
                  <a:pt x="6931" y="173804"/>
                </a:lnTo>
                <a:lnTo>
                  <a:pt x="0" y="132060"/>
                </a:lnTo>
                <a:lnTo>
                  <a:pt x="6931" y="90318"/>
                </a:lnTo>
                <a:lnTo>
                  <a:pt x="26234" y="54065"/>
                </a:lnTo>
                <a:lnTo>
                  <a:pt x="55670" y="25479"/>
                </a:lnTo>
                <a:lnTo>
                  <a:pt x="92998" y="6732"/>
                </a:lnTo>
                <a:lnTo>
                  <a:pt x="135981" y="0"/>
                </a:lnTo>
                <a:lnTo>
                  <a:pt x="178962" y="6732"/>
                </a:lnTo>
                <a:lnTo>
                  <a:pt x="216291" y="25479"/>
                </a:lnTo>
                <a:lnTo>
                  <a:pt x="245726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6" y="210057"/>
                </a:lnTo>
                <a:lnTo>
                  <a:pt x="216291" y="238644"/>
                </a:lnTo>
                <a:lnTo>
                  <a:pt x="178962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101603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8" y="6732"/>
                </a:lnTo>
                <a:lnTo>
                  <a:pt x="55670" y="25479"/>
                </a:lnTo>
                <a:lnTo>
                  <a:pt x="26234" y="54065"/>
                </a:lnTo>
                <a:lnTo>
                  <a:pt x="6931" y="90318"/>
                </a:lnTo>
                <a:lnTo>
                  <a:pt x="0" y="132060"/>
                </a:lnTo>
                <a:lnTo>
                  <a:pt x="6931" y="173804"/>
                </a:lnTo>
                <a:lnTo>
                  <a:pt x="26234" y="210057"/>
                </a:lnTo>
                <a:lnTo>
                  <a:pt x="55670" y="238644"/>
                </a:lnTo>
                <a:lnTo>
                  <a:pt x="92998" y="257391"/>
                </a:lnTo>
                <a:lnTo>
                  <a:pt x="135981" y="264123"/>
                </a:lnTo>
                <a:lnTo>
                  <a:pt x="178962" y="257391"/>
                </a:lnTo>
                <a:lnTo>
                  <a:pt x="216291" y="238644"/>
                </a:lnTo>
                <a:lnTo>
                  <a:pt x="245726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6" y="54065"/>
                </a:lnTo>
                <a:lnTo>
                  <a:pt x="216291" y="25479"/>
                </a:lnTo>
                <a:lnTo>
                  <a:pt x="178962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866004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866004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4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31129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31129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782800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782800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249848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264123"/>
                </a:moveTo>
                <a:lnTo>
                  <a:pt x="92999" y="257391"/>
                </a:lnTo>
                <a:lnTo>
                  <a:pt x="55671" y="238644"/>
                </a:lnTo>
                <a:lnTo>
                  <a:pt x="26235" y="210057"/>
                </a:lnTo>
                <a:lnTo>
                  <a:pt x="6932" y="173804"/>
                </a:lnTo>
                <a:lnTo>
                  <a:pt x="0" y="132060"/>
                </a:lnTo>
                <a:lnTo>
                  <a:pt x="6932" y="90318"/>
                </a:lnTo>
                <a:lnTo>
                  <a:pt x="26235" y="54065"/>
                </a:lnTo>
                <a:lnTo>
                  <a:pt x="55671" y="25479"/>
                </a:lnTo>
                <a:lnTo>
                  <a:pt x="92999" y="6732"/>
                </a:lnTo>
                <a:lnTo>
                  <a:pt x="135981" y="0"/>
                </a:lnTo>
                <a:lnTo>
                  <a:pt x="178963" y="6732"/>
                </a:lnTo>
                <a:lnTo>
                  <a:pt x="216292" y="25479"/>
                </a:lnTo>
                <a:lnTo>
                  <a:pt x="245727" y="54065"/>
                </a:lnTo>
                <a:lnTo>
                  <a:pt x="265030" y="90318"/>
                </a:lnTo>
                <a:lnTo>
                  <a:pt x="271962" y="132060"/>
                </a:lnTo>
                <a:lnTo>
                  <a:pt x="265030" y="173804"/>
                </a:lnTo>
                <a:lnTo>
                  <a:pt x="245727" y="210057"/>
                </a:lnTo>
                <a:lnTo>
                  <a:pt x="216292" y="238644"/>
                </a:lnTo>
                <a:lnTo>
                  <a:pt x="178963" y="257391"/>
                </a:lnTo>
                <a:lnTo>
                  <a:pt x="135981" y="264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249848" y="5063806"/>
            <a:ext cx="272415" cy="264160"/>
          </a:xfrm>
          <a:custGeom>
            <a:avLst/>
            <a:gdLst/>
            <a:ahLst/>
            <a:cxnLst/>
            <a:rect l="l" t="t" r="r" b="b"/>
            <a:pathLst>
              <a:path w="272415" h="264160">
                <a:moveTo>
                  <a:pt x="135981" y="0"/>
                </a:moveTo>
                <a:lnTo>
                  <a:pt x="92999" y="6732"/>
                </a:lnTo>
                <a:lnTo>
                  <a:pt x="55671" y="25479"/>
                </a:lnTo>
                <a:lnTo>
                  <a:pt x="26235" y="54065"/>
                </a:lnTo>
                <a:lnTo>
                  <a:pt x="6932" y="90318"/>
                </a:lnTo>
                <a:lnTo>
                  <a:pt x="0" y="132060"/>
                </a:lnTo>
                <a:lnTo>
                  <a:pt x="6932" y="173804"/>
                </a:lnTo>
                <a:lnTo>
                  <a:pt x="26235" y="210057"/>
                </a:lnTo>
                <a:lnTo>
                  <a:pt x="55671" y="238644"/>
                </a:lnTo>
                <a:lnTo>
                  <a:pt x="92999" y="257391"/>
                </a:lnTo>
                <a:lnTo>
                  <a:pt x="135981" y="264123"/>
                </a:lnTo>
                <a:lnTo>
                  <a:pt x="178963" y="257391"/>
                </a:lnTo>
                <a:lnTo>
                  <a:pt x="216292" y="238644"/>
                </a:lnTo>
                <a:lnTo>
                  <a:pt x="245727" y="210057"/>
                </a:lnTo>
                <a:lnTo>
                  <a:pt x="265030" y="173804"/>
                </a:lnTo>
                <a:lnTo>
                  <a:pt x="271962" y="132060"/>
                </a:lnTo>
                <a:lnTo>
                  <a:pt x="265030" y="90318"/>
                </a:lnTo>
                <a:lnTo>
                  <a:pt x="245727" y="54065"/>
                </a:lnTo>
                <a:lnTo>
                  <a:pt x="216292" y="25479"/>
                </a:lnTo>
                <a:lnTo>
                  <a:pt x="178963" y="6732"/>
                </a:lnTo>
                <a:lnTo>
                  <a:pt x="135981" y="0"/>
                </a:lnTo>
                <a:close/>
              </a:path>
            </a:pathLst>
          </a:custGeom>
          <a:ln w="14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642647" y="5192601"/>
            <a:ext cx="1009650" cy="0"/>
          </a:xfrm>
          <a:custGeom>
            <a:avLst/>
            <a:gdLst/>
            <a:ahLst/>
            <a:cxnLst/>
            <a:rect l="l" t="t" r="r" b="b"/>
            <a:pathLst>
              <a:path w="1009650" h="0">
                <a:moveTo>
                  <a:pt x="0" y="0"/>
                </a:moveTo>
                <a:lnTo>
                  <a:pt x="1009052" y="0"/>
                </a:lnTo>
              </a:path>
            </a:pathLst>
          </a:custGeom>
          <a:ln w="37332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812034" y="4951811"/>
            <a:ext cx="0" cy="504190"/>
          </a:xfrm>
          <a:custGeom>
            <a:avLst/>
            <a:gdLst/>
            <a:ahLst/>
            <a:cxnLst/>
            <a:rect l="l" t="t" r="r" b="b"/>
            <a:pathLst>
              <a:path w="0" h="504189">
                <a:moveTo>
                  <a:pt x="0" y="0"/>
                </a:moveTo>
                <a:lnTo>
                  <a:pt x="0" y="503979"/>
                </a:lnTo>
              </a:path>
            </a:pathLst>
          </a:custGeom>
          <a:ln w="3844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4146369" y="5543326"/>
            <a:ext cx="676275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40" b="1">
                <a:solidFill>
                  <a:srgbClr val="008000"/>
                </a:solidFill>
                <a:latin typeface="Times New Roman"/>
                <a:cs typeface="Times New Roman"/>
              </a:rPr>
              <a:t>S</a:t>
            </a:r>
            <a:r>
              <a:rPr dirty="0" sz="1750" spc="30" b="1">
                <a:solidFill>
                  <a:srgbClr val="008000"/>
                </a:solidFill>
                <a:latin typeface="Times New Roman"/>
                <a:cs typeface="Times New Roman"/>
              </a:rPr>
              <a:t>o</a:t>
            </a:r>
            <a:r>
              <a:rPr dirty="0" sz="1750" spc="15" b="1">
                <a:solidFill>
                  <a:srgbClr val="008000"/>
                </a:solidFill>
                <a:latin typeface="Times New Roman"/>
                <a:cs typeface="Times New Roman"/>
              </a:rPr>
              <a:t>rt</a:t>
            </a:r>
            <a:r>
              <a:rPr dirty="0" sz="1750" spc="20" b="1">
                <a:solidFill>
                  <a:srgbClr val="008000"/>
                </a:solidFill>
                <a:latin typeface="Times New Roman"/>
                <a:cs typeface="Times New Roman"/>
              </a:rPr>
              <a:t>ed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7" name="object 77"/>
          <p:cNvSpPr txBox="1"/>
          <p:nvPr/>
        </p:nvSpPr>
        <p:spPr>
          <a:xfrm>
            <a:off x="7361499" y="5427055"/>
            <a:ext cx="932815" cy="59817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750" spc="25" b="1">
                <a:solidFill>
                  <a:srgbClr val="FF0000"/>
                </a:solidFill>
                <a:latin typeface="Times New Roman"/>
                <a:cs typeface="Times New Roman"/>
              </a:rPr>
              <a:t>Unsorted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550" spc="10">
                <a:latin typeface="Times New Roman"/>
                <a:cs typeface="Times New Roman"/>
              </a:rPr>
              <a:t>(empty)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263363" y="2237217"/>
            <a:ext cx="119253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15">
                <a:latin typeface="Times New Roman"/>
                <a:cs typeface="Times New Roman"/>
              </a:rPr>
              <a:t>Initial</a:t>
            </a:r>
            <a:r>
              <a:rPr dirty="0" sz="1750" spc="-45">
                <a:latin typeface="Times New Roman"/>
                <a:cs typeface="Times New Roman"/>
              </a:rPr>
              <a:t> </a:t>
            </a:r>
            <a:r>
              <a:rPr dirty="0" sz="1750" spc="20">
                <a:latin typeface="Times New Roman"/>
                <a:cs typeface="Times New Roman"/>
              </a:rPr>
              <a:t>Status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321023" y="3345974"/>
            <a:ext cx="941069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35">
                <a:latin typeface="Times New Roman"/>
                <a:cs typeface="Times New Roman"/>
              </a:rPr>
              <a:t>On</a:t>
            </a:r>
            <a:r>
              <a:rPr dirty="0" sz="1750" spc="-55">
                <a:latin typeface="Times New Roman"/>
                <a:cs typeface="Times New Roman"/>
              </a:rPr>
              <a:t> </a:t>
            </a:r>
            <a:r>
              <a:rPr dirty="0" sz="1750" spc="30">
                <a:latin typeface="Times New Roman"/>
                <a:cs typeface="Times New Roman"/>
              </a:rPr>
              <a:t>Going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351005" y="4956469"/>
            <a:ext cx="1116330" cy="294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50" spc="20">
                <a:latin typeface="Times New Roman"/>
                <a:cs typeface="Times New Roman"/>
              </a:rPr>
              <a:t>Final</a:t>
            </a:r>
            <a:r>
              <a:rPr dirty="0" sz="1750" spc="-50">
                <a:latin typeface="Times New Roman"/>
                <a:cs typeface="Times New Roman"/>
              </a:rPr>
              <a:t> </a:t>
            </a:r>
            <a:r>
              <a:rPr dirty="0" sz="1750" spc="20">
                <a:latin typeface="Times New Roman"/>
                <a:cs typeface="Times New Roman"/>
              </a:rPr>
              <a:t>Status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272" y="384047"/>
            <a:ext cx="5550406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96242" y="532767"/>
            <a:ext cx="474980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Shifting</a:t>
            </a:r>
            <a:r>
              <a:rPr dirty="0" spc="-65"/>
              <a:t> </a:t>
            </a:r>
            <a:r>
              <a:rPr dirty="0" spc="-75"/>
              <a:t>Vacancy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699028"/>
            <a:ext cx="7905750" cy="407352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3000" spc="-25" b="1">
                <a:solidFill>
                  <a:srgbClr val="3E3E3E"/>
                </a:solidFill>
                <a:latin typeface="Palatino Linotype"/>
                <a:cs typeface="Palatino Linotype"/>
              </a:rPr>
              <a:t>shiftVac(Element[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]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E, int vacant, Key</a:t>
            </a:r>
            <a:r>
              <a:rPr dirty="0" sz="3000" spc="9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x)</a:t>
            </a:r>
            <a:endParaRPr sz="3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Precondition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: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vacant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is</a:t>
            </a:r>
            <a:r>
              <a:rPr dirty="0" sz="30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nonnegative</a:t>
            </a:r>
            <a:endParaRPr sz="3000">
              <a:latin typeface="Palatino Linotype"/>
              <a:cs typeface="Palatino Linotype"/>
            </a:endParaRPr>
          </a:p>
          <a:p>
            <a:pPr marL="355600" marR="1113790" indent="-342900">
              <a:lnSpc>
                <a:spcPts val="324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 b="1" i="1">
                <a:solidFill>
                  <a:srgbClr val="3E3E3E"/>
                </a:solidFill>
                <a:latin typeface="Palatino Linotype"/>
                <a:cs typeface="Palatino Linotype"/>
              </a:rPr>
              <a:t>Postconditions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: Let xLoc </a:t>
            </a:r>
            <a:r>
              <a:rPr dirty="0" sz="3000" b="1">
                <a:solidFill>
                  <a:srgbClr val="3E3E3E"/>
                </a:solidFill>
                <a:latin typeface="Palatino Linotype"/>
                <a:cs typeface="Palatino Linotype"/>
              </a:rPr>
              <a:t>be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 value  returned to the </a:t>
            </a:r>
            <a:r>
              <a:rPr dirty="0" sz="3000" spc="-30" b="1">
                <a:solidFill>
                  <a:srgbClr val="3E3E3E"/>
                </a:solidFill>
                <a:latin typeface="Palatino Linotype"/>
                <a:cs typeface="Palatino Linotype"/>
              </a:rPr>
              <a:t>caller,</a:t>
            </a:r>
            <a:r>
              <a:rPr dirty="0" sz="3000" spc="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3000" spc="-5" b="1">
                <a:solidFill>
                  <a:srgbClr val="3E3E3E"/>
                </a:solidFill>
                <a:latin typeface="Palatino Linotype"/>
                <a:cs typeface="Palatino Linotype"/>
              </a:rPr>
              <a:t>then:</a:t>
            </a:r>
            <a:endParaRPr sz="3000">
              <a:latin typeface="Palatino Linotype"/>
              <a:cs typeface="Palatino Linotype"/>
            </a:endParaRPr>
          </a:p>
          <a:p>
            <a:pPr lvl="1" marL="756285" marR="5080" indent="-286385">
              <a:lnSpc>
                <a:spcPts val="2590"/>
              </a:lnSpc>
              <a:spcBef>
                <a:spcPts val="61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in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indexes less than xLoc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in their  original positions and 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have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keys less than or equal to 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.</a:t>
            </a:r>
            <a:endParaRPr sz="2400">
              <a:latin typeface="Palatino Linotype"/>
              <a:cs typeface="Palatino Linotype"/>
            </a:endParaRPr>
          </a:p>
          <a:p>
            <a:pPr lvl="1" marL="756285" marR="340995" indent="-286385">
              <a:lnSpc>
                <a:spcPts val="2590"/>
              </a:lnSpc>
              <a:spcBef>
                <a:spcPts val="585"/>
              </a:spcBef>
              <a:buFont typeface="Courier New"/>
              <a:buChar char="o"/>
              <a:tabLst>
                <a:tab pos="756920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Elements in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E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at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positions (xLoc+1,…,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vacant)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are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greater than </a:t>
            </a:r>
            <a:r>
              <a:rPr dirty="0" sz="2400" i="1">
                <a:solidFill>
                  <a:srgbClr val="3E3E3E"/>
                </a:solidFill>
                <a:latin typeface="Palatino Linotype"/>
                <a:cs typeface="Palatino Linotype"/>
              </a:rPr>
              <a:t>x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and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were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shifted 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up by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one position  from their positions when </a:t>
            </a:r>
            <a:r>
              <a:rPr dirty="0" sz="2400" spc="-30">
                <a:solidFill>
                  <a:srgbClr val="3E3E3E"/>
                </a:solidFill>
                <a:latin typeface="Palatino Linotype"/>
                <a:cs typeface="Palatino Linotype"/>
              </a:rPr>
              <a:t>shiftVac </a:t>
            </a:r>
            <a:r>
              <a:rPr dirty="0" sz="2400" spc="-20">
                <a:solidFill>
                  <a:srgbClr val="3E3E3E"/>
                </a:solidFill>
                <a:latin typeface="Palatino Linotype"/>
                <a:cs typeface="Palatino Linotype"/>
              </a:rPr>
              <a:t>was</a:t>
            </a:r>
            <a:r>
              <a:rPr dirty="0" sz="2400" spc="80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invoked.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0792" y="384047"/>
            <a:ext cx="8660891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730" y="532767"/>
            <a:ext cx="785939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Shifting </a:t>
            </a:r>
            <a:r>
              <a:rPr dirty="0" spc="-70"/>
              <a:t>Vacancy:</a:t>
            </a:r>
            <a:r>
              <a:rPr dirty="0" spc="-45"/>
              <a:t> </a:t>
            </a:r>
            <a:r>
              <a:rPr dirty="0"/>
              <a:t>Recursion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723412"/>
            <a:ext cx="6396990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shiftVacRec(Element[]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E, int vacant,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Key x)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</a:t>
            </a:r>
            <a:r>
              <a:rPr dirty="0" sz="2400" spc="-1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xLoc</a:t>
            </a:r>
            <a:endParaRPr sz="2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1. if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 (vacant==0)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927372"/>
            <a:ext cx="3894454" cy="836294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409"/>
              </a:spcBef>
              <a:buAutoNum type="arabicPeriod" startAt="2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xLoc=vacant;</a:t>
            </a:r>
            <a:endParaRPr sz="2400">
              <a:latin typeface="Palatino Linotype"/>
              <a:cs typeface="Palatino Linotype"/>
            </a:endParaRPr>
          </a:p>
          <a:p>
            <a:pPr marL="317500" indent="-304800">
              <a:lnSpc>
                <a:spcPct val="100000"/>
              </a:lnSpc>
              <a:spcBef>
                <a:spcPts val="310"/>
              </a:spcBef>
              <a:buAutoNum type="arabicPeriod" startAt="2"/>
              <a:tabLst>
                <a:tab pos="317500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 if</a:t>
            </a:r>
            <a:r>
              <a:rPr dirty="0" sz="2400" spc="-3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(E[vacant-1].key</a:t>
            </a:r>
            <a:r>
              <a:rPr dirty="0" sz="2400" spc="-5" b="1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x)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71669"/>
            <a:ext cx="2402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4.	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xLoc=vacant;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174004"/>
            <a:ext cx="8731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5.</a:t>
            </a:r>
            <a:r>
              <a:rPr dirty="0" sz="2400" spc="-85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else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539764"/>
            <a:ext cx="4991100" cy="83058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385"/>
              </a:spcBef>
              <a:buAutoNum type="arabicPeriod" startAt="6"/>
              <a:tabLst>
                <a:tab pos="621665" algn="l"/>
                <a:tab pos="622300" algn="l"/>
              </a:tabLst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E[vacant]=E[vacant-1];</a:t>
            </a:r>
            <a:endParaRPr sz="2400">
              <a:latin typeface="Palatino Linotype"/>
              <a:cs typeface="Palatino Linotype"/>
            </a:endParaRPr>
          </a:p>
          <a:p>
            <a:pPr marL="622300" indent="-609600">
              <a:lnSpc>
                <a:spcPct val="100000"/>
              </a:lnSpc>
              <a:spcBef>
                <a:spcPts val="290"/>
              </a:spcBef>
              <a:buAutoNum type="arabicPeriod" startAt="6"/>
              <a:tabLst>
                <a:tab pos="621665" algn="l"/>
                <a:tab pos="622300" algn="l"/>
              </a:tabLst>
            </a:pP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xLoc=shiftVacRec(E,vacant-1,x);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381012"/>
            <a:ext cx="20097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8.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8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xLoc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000" y="2997707"/>
            <a:ext cx="4343400" cy="133223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9844" rIns="0" bIns="0" rtlCol="0" vert="horz">
            <a:spAutoFit/>
          </a:bodyPr>
          <a:lstStyle/>
          <a:p>
            <a:pPr marL="90805" marR="848360">
              <a:lnSpc>
                <a:spcPct val="100000"/>
              </a:lnSpc>
              <a:spcBef>
                <a:spcPts val="234"/>
              </a:spcBef>
            </a:pP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 spc="-10">
                <a:latin typeface="Palatino Linotype"/>
                <a:cs typeface="Palatino Linotype"/>
              </a:rPr>
              <a:t>recursive </a:t>
            </a:r>
            <a:r>
              <a:rPr dirty="0" sz="1800">
                <a:latin typeface="Palatino Linotype"/>
                <a:cs typeface="Palatino Linotype"/>
              </a:rPr>
              <a:t>call is </a:t>
            </a:r>
            <a:r>
              <a:rPr dirty="0" sz="1800" spc="-10">
                <a:latin typeface="Palatino Linotype"/>
                <a:cs typeface="Palatino Linotype"/>
              </a:rPr>
              <a:t>working </a:t>
            </a:r>
            <a:r>
              <a:rPr dirty="0" sz="1800">
                <a:latin typeface="Palatino Linotype"/>
                <a:cs typeface="Palatino Linotype"/>
              </a:rPr>
              <a:t>on a  </a:t>
            </a:r>
            <a:r>
              <a:rPr dirty="0" sz="1800" spc="-5">
                <a:latin typeface="Palatino Linotype"/>
                <a:cs typeface="Palatino Linotype"/>
              </a:rPr>
              <a:t>smaller range, </a:t>
            </a:r>
            <a:r>
              <a:rPr dirty="0" sz="1800">
                <a:latin typeface="Palatino Linotype"/>
                <a:cs typeface="Palatino Linotype"/>
              </a:rPr>
              <a:t>so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terminating;</a:t>
            </a:r>
            <a:endParaRPr sz="1800">
              <a:latin typeface="Palatino Linotype"/>
              <a:cs typeface="Palatino Linotype"/>
            </a:endParaRPr>
          </a:p>
          <a:p>
            <a:pPr marL="90805" marR="109855">
              <a:lnSpc>
                <a:spcPct val="100000"/>
              </a:lnSpc>
              <a:spcBef>
                <a:spcPts val="1080"/>
              </a:spcBef>
            </a:pPr>
            <a:r>
              <a:rPr dirty="0" sz="1800" spc="-5">
                <a:latin typeface="Palatino Linotype"/>
                <a:cs typeface="Palatino Linotype"/>
              </a:rPr>
              <a:t>The </a:t>
            </a:r>
            <a:r>
              <a:rPr dirty="0" sz="1800">
                <a:latin typeface="Palatino Linotype"/>
                <a:cs typeface="Palatino Linotype"/>
              </a:rPr>
              <a:t>second </a:t>
            </a:r>
            <a:r>
              <a:rPr dirty="0" sz="1800" spc="-5">
                <a:latin typeface="Palatino Linotype"/>
                <a:cs typeface="Palatino Linotype"/>
              </a:rPr>
              <a:t>argument </a:t>
            </a:r>
            <a:r>
              <a:rPr dirty="0" sz="1800">
                <a:latin typeface="Palatino Linotype"/>
                <a:cs typeface="Palatino Linotype"/>
              </a:rPr>
              <a:t>is </a:t>
            </a:r>
            <a:r>
              <a:rPr dirty="0" sz="1800" spc="-5">
                <a:latin typeface="Palatino Linotype"/>
                <a:cs typeface="Palatino Linotype"/>
              </a:rPr>
              <a:t>non-negative, </a:t>
            </a:r>
            <a:r>
              <a:rPr dirty="0" sz="1800">
                <a:latin typeface="Palatino Linotype"/>
                <a:cs typeface="Palatino Linotype"/>
              </a:rPr>
              <a:t>so  </a:t>
            </a:r>
            <a:r>
              <a:rPr dirty="0" sz="1800" spc="-5">
                <a:latin typeface="Palatino Linotype"/>
                <a:cs typeface="Palatino Linotype"/>
              </a:rPr>
              <a:t>precondition</a:t>
            </a:r>
            <a:r>
              <a:rPr dirty="0" sz="1800" spc="5">
                <a:latin typeface="Palatino Linotype"/>
                <a:cs typeface="Palatino Linotype"/>
              </a:rPr>
              <a:t> </a:t>
            </a:r>
            <a:r>
              <a:rPr dirty="0" sz="1800" spc="-5">
                <a:latin typeface="Palatino Linotype"/>
                <a:cs typeface="Palatino Linotype"/>
              </a:rPr>
              <a:t>holding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5671" y="4381499"/>
            <a:ext cx="1007363" cy="879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09958" y="4420361"/>
            <a:ext cx="534670" cy="427355"/>
          </a:xfrm>
          <a:custGeom>
            <a:avLst/>
            <a:gdLst/>
            <a:ahLst/>
            <a:cxnLst/>
            <a:rect l="l" t="t" r="r" b="b"/>
            <a:pathLst>
              <a:path w="534670" h="427354">
                <a:moveTo>
                  <a:pt x="534403" y="0"/>
                </a:moveTo>
                <a:lnTo>
                  <a:pt x="0" y="427024"/>
                </a:lnTo>
              </a:path>
            </a:pathLst>
          </a:custGeom>
          <a:ln w="50292">
            <a:solidFill>
              <a:srgbClr val="9C52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292084" y="4686369"/>
            <a:ext cx="274955" cy="255270"/>
          </a:xfrm>
          <a:custGeom>
            <a:avLst/>
            <a:gdLst/>
            <a:ahLst/>
            <a:cxnLst/>
            <a:rect l="l" t="t" r="r" b="b"/>
            <a:pathLst>
              <a:path w="274954" h="255270">
                <a:moveTo>
                  <a:pt x="117957" y="0"/>
                </a:moveTo>
                <a:lnTo>
                  <a:pt x="0" y="255206"/>
                </a:lnTo>
                <a:lnTo>
                  <a:pt x="274942" y="196443"/>
                </a:lnTo>
                <a:lnTo>
                  <a:pt x="117868" y="161010"/>
                </a:lnTo>
                <a:lnTo>
                  <a:pt x="117957" y="0"/>
                </a:lnTo>
                <a:close/>
              </a:path>
            </a:pathLst>
          </a:custGeom>
          <a:solidFill>
            <a:srgbClr val="9C52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7400" y="5590032"/>
            <a:ext cx="2988945" cy="647700"/>
          </a:xfrm>
          <a:custGeom>
            <a:avLst/>
            <a:gdLst/>
            <a:ahLst/>
            <a:cxnLst/>
            <a:rect l="l" t="t" r="r" b="b"/>
            <a:pathLst>
              <a:path w="2988945" h="647700">
                <a:moveTo>
                  <a:pt x="0" y="0"/>
                </a:moveTo>
                <a:lnTo>
                  <a:pt x="2988563" y="0"/>
                </a:lnTo>
                <a:lnTo>
                  <a:pt x="2988563" y="647700"/>
                </a:lnTo>
                <a:lnTo>
                  <a:pt x="0" y="64770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867400" y="5607091"/>
            <a:ext cx="2988945" cy="57975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90805" marR="107950">
              <a:lnSpc>
                <a:spcPts val="2180"/>
              </a:lnSpc>
              <a:spcBef>
                <a:spcPts val="155"/>
              </a:spcBef>
            </a:pPr>
            <a:r>
              <a:rPr dirty="0" sz="1800" spc="-25">
                <a:latin typeface="Palatino Linotype"/>
                <a:cs typeface="Palatino Linotype"/>
              </a:rPr>
              <a:t>Worse </a:t>
            </a:r>
            <a:r>
              <a:rPr dirty="0" sz="1800">
                <a:latin typeface="Palatino Linotype"/>
                <a:cs typeface="Palatino Linotype"/>
              </a:rPr>
              <a:t>case </a:t>
            </a:r>
            <a:r>
              <a:rPr dirty="0" sz="1800" spc="-5">
                <a:latin typeface="Palatino Linotype"/>
                <a:cs typeface="Palatino Linotype"/>
              </a:rPr>
              <a:t>frame </a:t>
            </a:r>
            <a:r>
              <a:rPr dirty="0" sz="1800">
                <a:latin typeface="Palatino Linotype"/>
                <a:cs typeface="Palatino Linotype"/>
              </a:rPr>
              <a:t>stack</a:t>
            </a:r>
            <a:r>
              <a:rPr dirty="0" sz="1800" spc="-70">
                <a:latin typeface="Palatino Linotype"/>
                <a:cs typeface="Palatino Linotype"/>
              </a:rPr>
              <a:t> </a:t>
            </a:r>
            <a:r>
              <a:rPr dirty="0" sz="1800">
                <a:latin typeface="Palatino Linotype"/>
                <a:cs typeface="Palatino Linotype"/>
              </a:rPr>
              <a:t>size  is</a:t>
            </a:r>
            <a:r>
              <a:rPr dirty="0" sz="1800" spc="-10">
                <a:latin typeface="Palatino Linotype"/>
                <a:cs typeface="Palatino Linotype"/>
              </a:rPr>
              <a:t> </a:t>
            </a:r>
            <a:r>
              <a:rPr dirty="0" sz="1900" spc="-25" i="1">
                <a:latin typeface="Symbol"/>
                <a:cs typeface="Symbol"/>
              </a:rPr>
              <a:t></a:t>
            </a:r>
            <a:r>
              <a:rPr dirty="0" sz="1800" spc="-25">
                <a:latin typeface="Palatino Linotype"/>
                <a:cs typeface="Palatino Linotype"/>
              </a:rPr>
              <a:t>(</a:t>
            </a:r>
            <a:r>
              <a:rPr dirty="0" sz="1800" spc="-25" i="1">
                <a:latin typeface="Palatino Linotype"/>
                <a:cs typeface="Palatino Linotype"/>
              </a:rPr>
              <a:t>n</a:t>
            </a:r>
            <a:r>
              <a:rPr dirty="0" sz="1800" spc="-25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9599" y="5138927"/>
            <a:ext cx="1501139" cy="8945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52936" y="5474347"/>
            <a:ext cx="1015365" cy="470534"/>
          </a:xfrm>
          <a:custGeom>
            <a:avLst/>
            <a:gdLst/>
            <a:ahLst/>
            <a:cxnLst/>
            <a:rect l="l" t="t" r="r" b="b"/>
            <a:pathLst>
              <a:path w="1015364" h="470535">
                <a:moveTo>
                  <a:pt x="1015225" y="470014"/>
                </a:moveTo>
                <a:lnTo>
                  <a:pt x="0" y="0"/>
                </a:lnTo>
              </a:path>
            </a:pathLst>
          </a:custGeom>
          <a:ln w="50292">
            <a:solidFill>
              <a:srgbClr val="84664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716024" y="5402524"/>
            <a:ext cx="281305" cy="228600"/>
          </a:xfrm>
          <a:custGeom>
            <a:avLst/>
            <a:gdLst/>
            <a:ahLst/>
            <a:cxnLst/>
            <a:rect l="l" t="t" r="r" b="b"/>
            <a:pathLst>
              <a:path w="281304" h="228600">
                <a:moveTo>
                  <a:pt x="281012" y="0"/>
                </a:moveTo>
                <a:lnTo>
                  <a:pt x="0" y="8432"/>
                </a:lnTo>
                <a:lnTo>
                  <a:pt x="175348" y="228180"/>
                </a:lnTo>
                <a:lnTo>
                  <a:pt x="136905" y="71831"/>
                </a:lnTo>
                <a:lnTo>
                  <a:pt x="281012" y="0"/>
                </a:lnTo>
                <a:close/>
              </a:path>
            </a:pathLst>
          </a:custGeom>
          <a:solidFill>
            <a:srgbClr val="84664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  <p:transition spd="slow">
    <p:pull dir="l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1960" y="384047"/>
            <a:ext cx="8258555" cy="1374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899" y="532767"/>
            <a:ext cx="74587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265" algn="l"/>
              </a:tabLst>
            </a:pPr>
            <a:r>
              <a:rPr dirty="0" spc="-5"/>
              <a:t>Shifting</a:t>
            </a:r>
            <a:r>
              <a:rPr dirty="0" spc="35"/>
              <a:t> </a:t>
            </a:r>
            <a:r>
              <a:rPr dirty="0" spc="-70"/>
              <a:t>Vacancy:	</a:t>
            </a:r>
            <a:r>
              <a:rPr dirty="0" spc="-5"/>
              <a:t>Iteration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 spc="-5"/>
              <a:t>Lectures </a:t>
            </a:r>
            <a:r>
              <a:rPr dirty="0"/>
              <a:t>on </a:t>
            </a:r>
            <a:r>
              <a:rPr dirty="0" spc="-5"/>
              <a:t>Algorithm Design </a:t>
            </a:r>
            <a:r>
              <a:rPr dirty="0"/>
              <a:t>&amp; </a:t>
            </a:r>
            <a:r>
              <a:rPr dirty="0" spc="-5"/>
              <a:t>Analysis (LADA)</a:t>
            </a:r>
            <a:r>
              <a:rPr dirty="0" spc="-55"/>
              <a:t> </a:t>
            </a:r>
            <a:r>
              <a:rPr dirty="0"/>
              <a:t>2015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20"/>
              </a:lnSpc>
            </a:pPr>
            <a:r>
              <a:rPr dirty="0"/>
              <a:t>2015/3/10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22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535940" y="1723412"/>
            <a:ext cx="5925820" cy="4250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shiftVac(Element[]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E, int xindex, </a:t>
            </a:r>
            <a:r>
              <a:rPr dirty="0" sz="2400" b="1">
                <a:solidFill>
                  <a:srgbClr val="3E3E3E"/>
                </a:solidFill>
                <a:latin typeface="Palatino Linotype"/>
                <a:cs typeface="Palatino Linotype"/>
              </a:rPr>
              <a:t>Key x) 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int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vacant,</a:t>
            </a:r>
            <a:r>
              <a:rPr dirty="0" sz="2400" spc="-15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xLoc;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85"/>
              </a:spcBef>
            </a:pP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vacant=xindex;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  <a:tabLst>
                <a:tab pos="1647189" algn="l"/>
              </a:tabLst>
            </a:pP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xLoc=0;	</a:t>
            </a:r>
            <a:r>
              <a:rPr dirty="0" sz="2400" spc="-5">
                <a:solidFill>
                  <a:srgbClr val="AE1808"/>
                </a:solidFill>
                <a:latin typeface="Palatino Linotype"/>
                <a:cs typeface="Palatino Linotype"/>
              </a:rPr>
              <a:t>//</a:t>
            </a:r>
            <a:r>
              <a:rPr dirty="0" sz="2400" spc="-5" i="1">
                <a:solidFill>
                  <a:srgbClr val="AE1808"/>
                </a:solidFill>
                <a:latin typeface="Palatino Linotype"/>
                <a:cs typeface="Palatino Linotype"/>
              </a:rPr>
              <a:t>Assume</a:t>
            </a:r>
            <a:r>
              <a:rPr dirty="0" sz="2400" spc="20" i="1">
                <a:solidFill>
                  <a:srgbClr val="AE1808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 i="1">
                <a:solidFill>
                  <a:srgbClr val="AE1808"/>
                </a:solidFill>
                <a:latin typeface="Palatino Linotype"/>
                <a:cs typeface="Palatino Linotype"/>
              </a:rPr>
              <a:t>failure</a:t>
            </a:r>
            <a:endParaRPr sz="24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while</a:t>
            </a:r>
            <a:r>
              <a:rPr dirty="0" sz="2400" spc="-2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10">
                <a:solidFill>
                  <a:srgbClr val="3E3E3E"/>
                </a:solidFill>
                <a:latin typeface="Palatino Linotype"/>
                <a:cs typeface="Palatino Linotype"/>
              </a:rPr>
              <a:t>(vacant&gt;0)</a:t>
            </a:r>
            <a:endParaRPr sz="2400">
              <a:latin typeface="Palatino Linotype"/>
              <a:cs typeface="Palatino Linotype"/>
            </a:endParaRPr>
          </a:p>
          <a:p>
            <a:pPr marL="1383665" marR="1396365" indent="-457200">
              <a:lnSpc>
                <a:spcPct val="110200"/>
              </a:lnSpc>
              <a:spcBef>
                <a:spcPts val="35"/>
              </a:spcBef>
              <a:tabLst>
                <a:tab pos="3366135" algn="l"/>
              </a:tabLst>
            </a:pPr>
            <a:r>
              <a:rPr dirty="0" sz="2000">
                <a:solidFill>
                  <a:srgbClr val="3E3E3E"/>
                </a:solidFill>
                <a:latin typeface="Palatino Linotype"/>
                <a:cs typeface="Palatino Linotype"/>
              </a:rPr>
              <a:t>if 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(E[vacant-1].key</a:t>
            </a:r>
            <a:r>
              <a:rPr dirty="0" sz="2000" spc="-5">
                <a:solidFill>
                  <a:srgbClr val="3E3E3E"/>
                </a:solidFill>
                <a:latin typeface="Symbol"/>
                <a:cs typeface="Symbol"/>
              </a:rPr>
              <a:t></a:t>
            </a:r>
            <a:r>
              <a:rPr dirty="0" sz="2000" spc="-5">
                <a:solidFill>
                  <a:srgbClr val="3E3E3E"/>
                </a:solidFill>
                <a:latin typeface="Palatino Linotype"/>
                <a:cs typeface="Palatino Linotype"/>
              </a:rPr>
              <a:t>x) 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xLo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c=</a:t>
            </a:r>
            <a:r>
              <a:rPr dirty="0" sz="2400" spc="-60">
                <a:solidFill>
                  <a:srgbClr val="3E3E3E"/>
                </a:solidFill>
                <a:latin typeface="Palatino Linotype"/>
                <a:cs typeface="Palatino Linotype"/>
              </a:rPr>
              <a:t>v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aca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nt</a:t>
            </a:r>
            <a:r>
              <a:rPr dirty="0" sz="2400">
                <a:solidFill>
                  <a:srgbClr val="3E3E3E"/>
                </a:solidFill>
                <a:latin typeface="Palatino Linotype"/>
                <a:cs typeface="Palatino Linotype"/>
              </a:rPr>
              <a:t>;	</a:t>
            </a:r>
            <a:r>
              <a:rPr dirty="0" sz="2400" spc="-5" i="1">
                <a:solidFill>
                  <a:srgbClr val="AE1808"/>
                </a:solidFill>
                <a:latin typeface="Palatino Linotype"/>
                <a:cs typeface="Palatino Linotype"/>
              </a:rPr>
              <a:t>//Su</a:t>
            </a:r>
            <a:r>
              <a:rPr dirty="0" sz="2400" spc="-10" i="1">
                <a:solidFill>
                  <a:srgbClr val="AE1808"/>
                </a:solidFill>
                <a:latin typeface="Palatino Linotype"/>
                <a:cs typeface="Palatino Linotype"/>
              </a:rPr>
              <a:t>c</a:t>
            </a:r>
            <a:r>
              <a:rPr dirty="0" sz="2400" spc="-5" i="1">
                <a:solidFill>
                  <a:srgbClr val="AE1808"/>
                </a:solidFill>
                <a:latin typeface="Palatino Linotype"/>
                <a:cs typeface="Palatino Linotype"/>
              </a:rPr>
              <a:t>c</a:t>
            </a:r>
            <a:r>
              <a:rPr dirty="0" sz="2400" i="1">
                <a:solidFill>
                  <a:srgbClr val="AE1808"/>
                </a:solidFill>
                <a:latin typeface="Palatino Linotype"/>
                <a:cs typeface="Palatino Linotype"/>
              </a:rPr>
              <a:t>eed </a:t>
            </a:r>
            <a:r>
              <a:rPr dirty="0" sz="2400" i="1">
                <a:solidFill>
                  <a:srgbClr val="AE1808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break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;</a:t>
            </a:r>
            <a:endParaRPr sz="2400">
              <a:latin typeface="Palatino Linotype"/>
              <a:cs typeface="Palatino Linotype"/>
            </a:endParaRPr>
          </a:p>
          <a:p>
            <a:pPr marL="927100" marR="2308860">
              <a:lnSpc>
                <a:spcPct val="110000"/>
              </a:lnSpc>
              <a:spcBef>
                <a:spcPts val="25"/>
              </a:spcBef>
              <a:tabLst>
                <a:tab pos="2082164" algn="l"/>
              </a:tabLst>
            </a:pPr>
            <a:r>
              <a:rPr dirty="0" sz="2000" spc="-10">
                <a:solidFill>
                  <a:srgbClr val="3E3E3E"/>
                </a:solidFill>
                <a:latin typeface="Palatino Linotype"/>
                <a:cs typeface="Palatino Linotype"/>
              </a:rPr>
              <a:t>E[vacant]=E[vacant-1];  vacant--;	</a:t>
            </a:r>
            <a:r>
              <a:rPr dirty="0" sz="2000" spc="-5" i="1">
                <a:solidFill>
                  <a:srgbClr val="AE1808"/>
                </a:solidFill>
                <a:latin typeface="Palatino Linotype"/>
                <a:cs typeface="Palatino Linotype"/>
              </a:rPr>
              <a:t>//Keep</a:t>
            </a:r>
            <a:r>
              <a:rPr dirty="0" sz="2000" spc="-60" i="1">
                <a:solidFill>
                  <a:srgbClr val="AE1808"/>
                </a:solidFill>
                <a:latin typeface="Palatino Linotype"/>
                <a:cs typeface="Palatino Linotype"/>
              </a:rPr>
              <a:t> </a:t>
            </a:r>
            <a:r>
              <a:rPr dirty="0" sz="2000" spc="-5" i="1">
                <a:solidFill>
                  <a:srgbClr val="AE1808"/>
                </a:solidFill>
                <a:latin typeface="Palatino Linotype"/>
                <a:cs typeface="Palatino Linotype"/>
              </a:rPr>
              <a:t>Looking</a:t>
            </a:r>
            <a:endParaRPr sz="2000">
              <a:latin typeface="Palatino Linotype"/>
              <a:cs typeface="Palatino Linotype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dirty="0" sz="2400" spc="-5" b="1">
                <a:solidFill>
                  <a:srgbClr val="3E3E3E"/>
                </a:solidFill>
                <a:latin typeface="Palatino Linotype"/>
                <a:cs typeface="Palatino Linotype"/>
              </a:rPr>
              <a:t>return</a:t>
            </a:r>
            <a:r>
              <a:rPr dirty="0" sz="2400" spc="-10" b="1">
                <a:solidFill>
                  <a:srgbClr val="3E3E3E"/>
                </a:solidFill>
                <a:latin typeface="Palatino Linotype"/>
                <a:cs typeface="Palatino Linotype"/>
              </a:rPr>
              <a:t> </a:t>
            </a:r>
            <a:r>
              <a:rPr dirty="0" sz="2400" spc="-5">
                <a:solidFill>
                  <a:srgbClr val="3E3E3E"/>
                </a:solidFill>
                <a:latin typeface="Palatino Linotype"/>
                <a:cs typeface="Palatino Linotype"/>
              </a:rPr>
              <a:t>xLoc</a:t>
            </a:r>
            <a:endParaRPr sz="24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ll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yangyiling</dc:creator>
  <dc:title>Introduction to Algorithm Design and Analysis</dc:title>
  <dcterms:created xsi:type="dcterms:W3CDTF">2019-09-27T15:37:15Z</dcterms:created>
  <dcterms:modified xsi:type="dcterms:W3CDTF">2019-09-27T15:37:15Z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2015-03-10T00:00:00Z</vt:filetime>
  </property>
  <property fmtid="{D5CDD505-2E9C-101B-9397-08002B2CF9AE}" pid="3" name="Creator">
    <vt:lpwstr>Acrobat PDFMaker 11 PowerPoint 版</vt:lpwstr>
  </property>
  <property fmtid="{D5CDD505-2E9C-101B-9397-08002B2CF9AE}" pid="4" name="LastSaved">
    <vt:filetime>2019-09-27T00:00:00Z</vt:filetime>
  </property>
</Properties>
</file>