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3652" y="541020"/>
            <a:ext cx="2756915" cy="1095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359151" y="541020"/>
            <a:ext cx="1380743" cy="1095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078479" y="541020"/>
            <a:ext cx="822959" cy="10957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240023" y="541020"/>
            <a:ext cx="5637274" cy="109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9570" y="112800"/>
            <a:ext cx="7884858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9521" y="3106279"/>
            <a:ext cx="6592570" cy="2953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72571" y="6561943"/>
            <a:ext cx="37699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9958" y="6577074"/>
            <a:ext cx="20320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9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57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14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hyperlink" Target="mailto:yuhuang@nju.edu.cn" TargetMode="External"/><Relationship Id="rId7" Type="http://schemas.openxmlformats.org/officeDocument/2006/relationships/hyperlink" Target="http://cs.nju.edu.cn/yuhuang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28816" y="3589019"/>
            <a:ext cx="1054607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56118" y="3589019"/>
            <a:ext cx="2004059" cy="870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79107" y="3681083"/>
            <a:ext cx="20294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[5]</a:t>
            </a:r>
            <a:r>
              <a:rPr dirty="0" sz="3000" spc="-65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HeapSort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slow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088" y="384047"/>
            <a:ext cx="316229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1058" y="532767"/>
            <a:ext cx="23628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</a:t>
            </a:r>
            <a:r>
              <a:rPr dirty="0"/>
              <a:t>x</a:t>
            </a:r>
            <a:r>
              <a:rPr dirty="0" spc="-5"/>
              <a:t>H</a:t>
            </a:r>
            <a:r>
              <a:rPr dirty="0"/>
              <a:t>eap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69132"/>
            <a:ext cx="7923530" cy="94043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Input: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A nonempty binary tree H with a “vacant” root and its</a:t>
            </a:r>
            <a:r>
              <a:rPr dirty="0" sz="2000" spc="-2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two  subtrees in partial </a:t>
            </a:r>
            <a:r>
              <a:rPr dirty="0" sz="2000" spc="-20" b="1">
                <a:solidFill>
                  <a:srgbClr val="3E3E3E"/>
                </a:solidFill>
                <a:latin typeface="Palatino Linotype"/>
                <a:cs typeface="Palatino Linotype"/>
              </a:rPr>
              <a:t>order.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An element K to be</a:t>
            </a:r>
            <a:r>
              <a:rPr dirty="0" sz="2000" spc="-1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inserted.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Output: H with K inserted and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satisfying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the partial order</a:t>
            </a:r>
            <a:r>
              <a:rPr dirty="0" sz="2000" spc="-2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01341"/>
            <a:ext cx="4484370" cy="228092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295"/>
              </a:spcBef>
            </a:pPr>
            <a:r>
              <a:rPr dirty="0" sz="2000" spc="-20" b="1">
                <a:solidFill>
                  <a:srgbClr val="3E3E3E"/>
                </a:solidFill>
                <a:latin typeface="Palatino Linotype"/>
                <a:cs typeface="Palatino Linotype"/>
              </a:rPr>
              <a:t>property.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Procedure:</a:t>
            </a:r>
            <a:endParaRPr sz="2000">
              <a:latin typeface="Palatino Linotype"/>
              <a:cs typeface="Palatino Linotype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fixHeap(H,K)</a:t>
            </a:r>
            <a:endParaRPr sz="2000">
              <a:latin typeface="Palatino Linotype"/>
              <a:cs typeface="Palatino Linotype"/>
            </a:endParaRPr>
          </a:p>
          <a:p>
            <a:pPr marL="72390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(H is a </a:t>
            </a:r>
            <a:r>
              <a:rPr dirty="0" sz="2000" spc="20">
                <a:solidFill>
                  <a:srgbClr val="3E3E3E"/>
                </a:solidFill>
                <a:latin typeface="Palatino Linotype"/>
                <a:cs typeface="Palatino Linotype"/>
              </a:rPr>
              <a:t>leaf)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insert K in</a:t>
            </a:r>
            <a:r>
              <a:rPr dirty="0" sz="2000" spc="-1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root(H);</a:t>
            </a:r>
            <a:endParaRPr sz="2000">
              <a:latin typeface="Palatino Linotype"/>
              <a:cs typeface="Palatino Linotype"/>
            </a:endParaRPr>
          </a:p>
          <a:p>
            <a:pPr marL="72390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000">
              <a:latin typeface="Palatino Linotype"/>
              <a:cs typeface="Palatino Linotype"/>
            </a:endParaRPr>
          </a:p>
          <a:p>
            <a:pPr marL="977265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Set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2F5897"/>
                </a:solidFill>
                <a:latin typeface="Palatino Linotype"/>
                <a:cs typeface="Palatino Linotype"/>
              </a:rPr>
              <a:t>largerSubHeap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0603" y="4759464"/>
            <a:ext cx="6171565" cy="102806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(K.key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root(largerSubHeap).key)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insert K in</a:t>
            </a: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root(H)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000">
              <a:latin typeface="Palatino Linotype"/>
              <a:cs typeface="Palatino Linotype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insert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root(largerSubHeap)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</a:t>
            </a:r>
            <a:r>
              <a:rPr dirty="0" sz="2000" spc="-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root(H);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486" y="5761971"/>
            <a:ext cx="3705860" cy="69596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584200">
              <a:lnSpc>
                <a:spcPct val="100000"/>
              </a:lnSpc>
              <a:spcBef>
                <a:spcPts val="335"/>
              </a:spcBef>
            </a:pPr>
            <a:r>
              <a:rPr dirty="0" sz="2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fixHeap(largerSubHeap,</a:t>
            </a:r>
            <a:r>
              <a:rPr dirty="0" sz="2000" spc="-5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2F5897"/>
                </a:solidFill>
                <a:latin typeface="Palatino Linotype"/>
                <a:cs typeface="Palatino Linotype"/>
              </a:rPr>
              <a:t>K)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6152" y="2944367"/>
            <a:ext cx="4056886" cy="1709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69764" y="2918460"/>
            <a:ext cx="4041647" cy="1837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73396" y="2971800"/>
            <a:ext cx="3962400" cy="1615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73396" y="2971800"/>
            <a:ext cx="3962400" cy="1615440"/>
          </a:xfrm>
          <a:prstGeom prst="rect">
            <a:avLst/>
          </a:prstGeom>
          <a:ln w="9144">
            <a:solidFill>
              <a:srgbClr val="727D82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2075" marR="723265">
              <a:lnSpc>
                <a:spcPct val="100000"/>
              </a:lnSpc>
              <a:spcBef>
                <a:spcPts val="290"/>
              </a:spcBef>
            </a:pP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comparison:  </a:t>
            </a:r>
            <a:r>
              <a:rPr dirty="0" sz="2000" spc="-5">
                <a:latin typeface="Times New Roman"/>
                <a:cs typeface="Times New Roman"/>
              </a:rPr>
              <a:t>largerSubHeap is left-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right-</a:t>
            </a:r>
            <a:endParaRPr sz="2000">
              <a:latin typeface="Times New Roman"/>
              <a:cs typeface="Times New Roman"/>
            </a:endParaRPr>
          </a:p>
          <a:p>
            <a:pPr marL="92075" marR="27241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Subtree(H),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10">
                <a:latin typeface="Times New Roman"/>
                <a:cs typeface="Times New Roman"/>
              </a:rPr>
              <a:t>larger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  </a:t>
            </a:r>
            <a:r>
              <a:rPr dirty="0" sz="2000" spc="-5">
                <a:latin typeface="Times New Roman"/>
                <a:cs typeface="Times New Roman"/>
              </a:rPr>
              <a:t>at 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root.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Special case: rightSubtree is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08653" y="4306328"/>
            <a:ext cx="1251585" cy="275590"/>
          </a:xfrm>
          <a:custGeom>
            <a:avLst/>
            <a:gdLst/>
            <a:ahLst/>
            <a:cxnLst/>
            <a:rect l="l" t="t" r="r" b="b"/>
            <a:pathLst>
              <a:path w="1251585" h="275589">
                <a:moveTo>
                  <a:pt x="0" y="275577"/>
                </a:moveTo>
                <a:lnTo>
                  <a:pt x="1251038" y="0"/>
                </a:lnTo>
              </a:path>
            </a:pathLst>
          </a:custGeom>
          <a:ln w="28956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15837" y="4241865"/>
            <a:ext cx="100965" cy="141605"/>
          </a:xfrm>
          <a:custGeom>
            <a:avLst/>
            <a:gdLst/>
            <a:ahLst/>
            <a:cxnLst/>
            <a:rect l="l" t="t" r="r" b="b"/>
            <a:pathLst>
              <a:path w="100964" h="141604">
                <a:moveTo>
                  <a:pt x="0" y="0"/>
                </a:moveTo>
                <a:lnTo>
                  <a:pt x="43853" y="64465"/>
                </a:lnTo>
                <a:lnTo>
                  <a:pt x="31153" y="141389"/>
                </a:lnTo>
                <a:lnTo>
                  <a:pt x="100406" y="52006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72555" y="6028944"/>
            <a:ext cx="2913887" cy="490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16167" y="5989320"/>
            <a:ext cx="2918459" cy="635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19800" y="6056376"/>
            <a:ext cx="2819400" cy="396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19800" y="6056376"/>
            <a:ext cx="2819400" cy="396240"/>
          </a:xfrm>
          <a:prstGeom prst="rect">
            <a:avLst/>
          </a:prstGeom>
          <a:ln w="9144">
            <a:solidFill>
              <a:srgbClr val="727D82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dirty="0" sz="2000" spc="-30">
                <a:latin typeface="宋体"/>
                <a:cs typeface="宋体"/>
              </a:rPr>
              <a:t>“</a:t>
            </a:r>
            <a:r>
              <a:rPr dirty="0" sz="2000" spc="-30">
                <a:latin typeface="Times New Roman"/>
                <a:cs typeface="Times New Roman"/>
              </a:rPr>
              <a:t>Vacant”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down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93614" y="5773673"/>
            <a:ext cx="673100" cy="262890"/>
          </a:xfrm>
          <a:custGeom>
            <a:avLst/>
            <a:gdLst/>
            <a:ahLst/>
            <a:cxnLst/>
            <a:rect l="l" t="t" r="r" b="b"/>
            <a:pathLst>
              <a:path w="673100" h="262889">
                <a:moveTo>
                  <a:pt x="0" y="0"/>
                </a:moveTo>
                <a:lnTo>
                  <a:pt x="672998" y="262420"/>
                </a:lnTo>
              </a:path>
            </a:pathLst>
          </a:custGeom>
          <a:ln w="28956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13330" y="5958131"/>
            <a:ext cx="107314" cy="135255"/>
          </a:xfrm>
          <a:custGeom>
            <a:avLst/>
            <a:gdLst/>
            <a:ahLst/>
            <a:cxnLst/>
            <a:rect l="l" t="t" r="r" b="b"/>
            <a:pathLst>
              <a:path w="107314" h="135254">
                <a:moveTo>
                  <a:pt x="52603" y="0"/>
                </a:moveTo>
                <a:lnTo>
                  <a:pt x="53276" y="77965"/>
                </a:lnTo>
                <a:lnTo>
                  <a:pt x="0" y="134886"/>
                </a:lnTo>
                <a:lnTo>
                  <a:pt x="107226" y="99009"/>
                </a:lnTo>
                <a:lnTo>
                  <a:pt x="52603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2588" y="5129784"/>
            <a:ext cx="1313687" cy="4922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200" y="5103875"/>
            <a:ext cx="1423415" cy="6187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9831" y="5157216"/>
            <a:ext cx="1219199" cy="3977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9831" y="5157215"/>
            <a:ext cx="1219200" cy="398145"/>
          </a:xfrm>
          <a:prstGeom prst="rect">
            <a:avLst/>
          </a:prstGeom>
          <a:ln w="9143">
            <a:solidFill>
              <a:srgbClr val="727D82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Recursion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0194" y="5555741"/>
            <a:ext cx="927100" cy="413384"/>
          </a:xfrm>
          <a:custGeom>
            <a:avLst/>
            <a:gdLst/>
            <a:ahLst/>
            <a:cxnLst/>
            <a:rect l="l" t="t" r="r" b="b"/>
            <a:pathLst>
              <a:path w="927100" h="413385">
                <a:moveTo>
                  <a:pt x="0" y="0"/>
                </a:moveTo>
                <a:lnTo>
                  <a:pt x="926515" y="413232"/>
                </a:lnTo>
              </a:path>
            </a:pathLst>
          </a:custGeom>
          <a:ln w="25908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66657" y="5899263"/>
            <a:ext cx="97790" cy="118745"/>
          </a:xfrm>
          <a:custGeom>
            <a:avLst/>
            <a:gdLst/>
            <a:ahLst/>
            <a:cxnLst/>
            <a:rect l="l" t="t" r="r" b="b"/>
            <a:pathLst>
              <a:path w="97789" h="118745">
                <a:moveTo>
                  <a:pt x="52781" y="0"/>
                </a:moveTo>
                <a:lnTo>
                  <a:pt x="50050" y="69710"/>
                </a:lnTo>
                <a:lnTo>
                  <a:pt x="0" y="118313"/>
                </a:lnTo>
                <a:lnTo>
                  <a:pt x="97370" y="90817"/>
                </a:lnTo>
                <a:lnTo>
                  <a:pt x="52781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0724" y="384047"/>
            <a:ext cx="316229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57015" y="384047"/>
            <a:ext cx="436321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1694" y="532767"/>
            <a:ext cx="58991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FixHeap: </a:t>
            </a:r>
            <a:r>
              <a:rPr dirty="0"/>
              <a:t>an</a:t>
            </a:r>
            <a:r>
              <a:rPr dirty="0" spc="-40"/>
              <a:t> </a:t>
            </a:r>
            <a:r>
              <a:rPr dirty="0" spc="-5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1792223" y="243230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4">
                <a:moveTo>
                  <a:pt x="0" y="179832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2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4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5400" y="299770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9914" y="246697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166" y="3028873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55392" y="2997707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2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2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4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52027" y="364013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67355" y="1918716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4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4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8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24065" y="3592576"/>
            <a:ext cx="4806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Times New Roman"/>
                <a:cs typeface="Times New Roman"/>
              </a:rPr>
              <a:t>K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8997" y="5900709"/>
            <a:ext cx="4806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Times New Roman"/>
                <a:cs typeface="Times New Roman"/>
              </a:rPr>
              <a:t>K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14527" y="5591555"/>
            <a:ext cx="311785" cy="359410"/>
          </a:xfrm>
          <a:custGeom>
            <a:avLst/>
            <a:gdLst/>
            <a:ahLst/>
            <a:cxnLst/>
            <a:rect l="l" t="t" r="r" b="b"/>
            <a:pathLst>
              <a:path w="311784" h="359410">
                <a:moveTo>
                  <a:pt x="311746" y="358902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63563" y="5532875"/>
            <a:ext cx="133985" cy="140335"/>
          </a:xfrm>
          <a:custGeom>
            <a:avLst/>
            <a:gdLst/>
            <a:ahLst/>
            <a:cxnLst/>
            <a:rect l="l" t="t" r="r" b="b"/>
            <a:pathLst>
              <a:path w="133984" h="140335">
                <a:moveTo>
                  <a:pt x="0" y="0"/>
                </a:moveTo>
                <a:lnTo>
                  <a:pt x="36042" y="140284"/>
                </a:lnTo>
                <a:lnTo>
                  <a:pt x="50965" y="58686"/>
                </a:lnTo>
                <a:lnTo>
                  <a:pt x="133845" y="5533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48684" y="2244851"/>
            <a:ext cx="1321307" cy="534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95928" y="2276855"/>
            <a:ext cx="1223771" cy="431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95928" y="2276855"/>
            <a:ext cx="1224280" cy="431800"/>
          </a:xfrm>
          <a:custGeom>
            <a:avLst/>
            <a:gdLst/>
            <a:ahLst/>
            <a:cxnLst/>
            <a:rect l="l" t="t" r="r" b="b"/>
            <a:pathLst>
              <a:path w="1224279" h="431800">
                <a:moveTo>
                  <a:pt x="0" y="107823"/>
                </a:moveTo>
                <a:lnTo>
                  <a:pt x="918146" y="107823"/>
                </a:lnTo>
                <a:lnTo>
                  <a:pt x="918146" y="0"/>
                </a:lnTo>
                <a:lnTo>
                  <a:pt x="1223772" y="215646"/>
                </a:lnTo>
                <a:lnTo>
                  <a:pt x="918146" y="431292"/>
                </a:lnTo>
                <a:lnTo>
                  <a:pt x="918146" y="323469"/>
                </a:lnTo>
                <a:lnTo>
                  <a:pt x="0" y="323469"/>
                </a:lnTo>
                <a:lnTo>
                  <a:pt x="0" y="107823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90572" y="2997707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2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2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4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27504" y="359664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4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4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8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28772" y="2427732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4">
                <a:moveTo>
                  <a:pt x="0" y="179832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5" y="6424"/>
                </a:lnTo>
                <a:lnTo>
                  <a:pt x="271746" y="24553"/>
                </a:lnTo>
                <a:lnTo>
                  <a:pt x="308295" y="52673"/>
                </a:lnTo>
                <a:lnTo>
                  <a:pt x="336533" y="89069"/>
                </a:lnTo>
                <a:lnTo>
                  <a:pt x="354737" y="132027"/>
                </a:lnTo>
                <a:lnTo>
                  <a:pt x="361188" y="179832"/>
                </a:lnTo>
                <a:lnTo>
                  <a:pt x="354737" y="227636"/>
                </a:lnTo>
                <a:lnTo>
                  <a:pt x="336533" y="270594"/>
                </a:lnTo>
                <a:lnTo>
                  <a:pt x="308295" y="306990"/>
                </a:lnTo>
                <a:lnTo>
                  <a:pt x="271746" y="335110"/>
                </a:lnTo>
                <a:lnTo>
                  <a:pt x="228605" y="353239"/>
                </a:lnTo>
                <a:lnTo>
                  <a:pt x="180594" y="359664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03676" y="299770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71244" y="3596640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0" y="180594"/>
                </a:moveTo>
                <a:lnTo>
                  <a:pt x="6451" y="132587"/>
                </a:lnTo>
                <a:lnTo>
                  <a:pt x="24657" y="89447"/>
                </a:lnTo>
                <a:lnTo>
                  <a:pt x="52897" y="52897"/>
                </a:lnTo>
                <a:lnTo>
                  <a:pt x="89447" y="24657"/>
                </a:lnTo>
                <a:lnTo>
                  <a:pt x="132587" y="6451"/>
                </a:lnTo>
                <a:lnTo>
                  <a:pt x="180594" y="0"/>
                </a:lnTo>
                <a:lnTo>
                  <a:pt x="228600" y="6451"/>
                </a:lnTo>
                <a:lnTo>
                  <a:pt x="271740" y="24657"/>
                </a:lnTo>
                <a:lnTo>
                  <a:pt x="308290" y="52897"/>
                </a:lnTo>
                <a:lnTo>
                  <a:pt x="336530" y="89447"/>
                </a:lnTo>
                <a:lnTo>
                  <a:pt x="354736" y="132587"/>
                </a:lnTo>
                <a:lnTo>
                  <a:pt x="361188" y="180594"/>
                </a:lnTo>
                <a:lnTo>
                  <a:pt x="354736" y="228600"/>
                </a:lnTo>
                <a:lnTo>
                  <a:pt x="336530" y="271740"/>
                </a:lnTo>
                <a:lnTo>
                  <a:pt x="308290" y="308290"/>
                </a:lnTo>
                <a:lnTo>
                  <a:pt x="271740" y="336530"/>
                </a:lnTo>
                <a:lnTo>
                  <a:pt x="228600" y="354736"/>
                </a:lnTo>
                <a:lnTo>
                  <a:pt x="180594" y="361188"/>
                </a:lnTo>
                <a:lnTo>
                  <a:pt x="132587" y="354736"/>
                </a:lnTo>
                <a:lnTo>
                  <a:pt x="89447" y="336530"/>
                </a:lnTo>
                <a:lnTo>
                  <a:pt x="52897" y="308290"/>
                </a:lnTo>
                <a:lnTo>
                  <a:pt x="24657" y="271740"/>
                </a:lnTo>
                <a:lnTo>
                  <a:pt x="6451" y="228600"/>
                </a:lnTo>
                <a:lnTo>
                  <a:pt x="0" y="180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8032" y="359664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4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4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8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28077" y="3624262"/>
            <a:ext cx="795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020" algn="l"/>
              </a:tabLst>
            </a:pPr>
            <a:r>
              <a:rPr dirty="0" sz="1800">
                <a:latin typeface="Times New Roman"/>
                <a:cs typeface="Times New Roman"/>
              </a:rPr>
              <a:t>12	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11029" y="301138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10929" y="302258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29954" y="303538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8230" y="245268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03120" y="2191511"/>
            <a:ext cx="388620" cy="304800"/>
          </a:xfrm>
          <a:custGeom>
            <a:avLst/>
            <a:gdLst/>
            <a:ahLst/>
            <a:cxnLst/>
            <a:rect l="l" t="t" r="r" b="b"/>
            <a:pathLst>
              <a:path w="388619" h="304800">
                <a:moveTo>
                  <a:pt x="388619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14827" y="2176272"/>
            <a:ext cx="378460" cy="291465"/>
          </a:xfrm>
          <a:custGeom>
            <a:avLst/>
            <a:gdLst/>
            <a:ahLst/>
            <a:cxnLst/>
            <a:rect l="l" t="t" r="r" b="b"/>
            <a:pathLst>
              <a:path w="378460" h="291464">
                <a:moveTo>
                  <a:pt x="0" y="0"/>
                </a:moveTo>
                <a:lnTo>
                  <a:pt x="377952" y="2910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66672" y="2766060"/>
            <a:ext cx="277495" cy="266700"/>
          </a:xfrm>
          <a:custGeom>
            <a:avLst/>
            <a:gdLst/>
            <a:ahLst/>
            <a:cxnLst/>
            <a:rect l="l" t="t" r="r" b="b"/>
            <a:pathLst>
              <a:path w="277494" h="266700">
                <a:moveTo>
                  <a:pt x="277368" y="0"/>
                </a:moveTo>
                <a:lnTo>
                  <a:pt x="0" y="266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18360" y="2712720"/>
            <a:ext cx="276225" cy="291465"/>
          </a:xfrm>
          <a:custGeom>
            <a:avLst/>
            <a:gdLst/>
            <a:ahLst/>
            <a:cxnLst/>
            <a:rect l="l" t="t" r="r" b="b"/>
            <a:pathLst>
              <a:path w="276225" h="291464">
                <a:moveTo>
                  <a:pt x="0" y="0"/>
                </a:moveTo>
                <a:lnTo>
                  <a:pt x="275844" y="2910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17520" y="2741676"/>
            <a:ext cx="160020" cy="276225"/>
          </a:xfrm>
          <a:custGeom>
            <a:avLst/>
            <a:gdLst/>
            <a:ahLst/>
            <a:cxnLst/>
            <a:rect l="l" t="t" r="r" b="b"/>
            <a:pathLst>
              <a:path w="160019" h="276225">
                <a:moveTo>
                  <a:pt x="160019" y="0"/>
                </a:moveTo>
                <a:lnTo>
                  <a:pt x="0" y="275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10711" y="2756916"/>
            <a:ext cx="170815" cy="241300"/>
          </a:xfrm>
          <a:custGeom>
            <a:avLst/>
            <a:gdLst/>
            <a:ahLst/>
            <a:cxnLst/>
            <a:rect l="l" t="t" r="r" b="b"/>
            <a:pathLst>
              <a:path w="170814" h="241300">
                <a:moveTo>
                  <a:pt x="0" y="0"/>
                </a:moveTo>
                <a:lnTo>
                  <a:pt x="170688" y="2407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61872" y="3342132"/>
            <a:ext cx="151130" cy="242570"/>
          </a:xfrm>
          <a:custGeom>
            <a:avLst/>
            <a:gdLst/>
            <a:ahLst/>
            <a:cxnLst/>
            <a:rect l="l" t="t" r="r" b="b"/>
            <a:pathLst>
              <a:path w="151130" h="242570">
                <a:moveTo>
                  <a:pt x="150875" y="0"/>
                </a:moveTo>
                <a:lnTo>
                  <a:pt x="0" y="2423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66672" y="3337559"/>
            <a:ext cx="144780" cy="276225"/>
          </a:xfrm>
          <a:custGeom>
            <a:avLst/>
            <a:gdLst/>
            <a:ahLst/>
            <a:cxnLst/>
            <a:rect l="l" t="t" r="r" b="b"/>
            <a:pathLst>
              <a:path w="144780" h="276225">
                <a:moveTo>
                  <a:pt x="0" y="0"/>
                </a:moveTo>
                <a:lnTo>
                  <a:pt x="144780" y="275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21051" y="3342132"/>
            <a:ext cx="100965" cy="256540"/>
          </a:xfrm>
          <a:custGeom>
            <a:avLst/>
            <a:gdLst/>
            <a:ahLst/>
            <a:cxnLst/>
            <a:rect l="l" t="t" r="r" b="b"/>
            <a:pathLst>
              <a:path w="100964" h="256539">
                <a:moveTo>
                  <a:pt x="100583" y="0"/>
                </a:moveTo>
                <a:lnTo>
                  <a:pt x="0" y="2560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31664" y="1691639"/>
            <a:ext cx="2854452" cy="2196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777865" y="2392363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73116" y="295426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46027" y="3549650"/>
            <a:ext cx="795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020" algn="l"/>
              </a:tabLst>
            </a:pPr>
            <a:r>
              <a:rPr dirty="0" sz="1800">
                <a:latin typeface="Times New Roman"/>
                <a:cs typeface="Times New Roman"/>
              </a:rPr>
              <a:t>12	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28979" y="293677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28879" y="294797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7904" y="296077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86180" y="237807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43000" y="4351020"/>
            <a:ext cx="2855976" cy="2048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990089" y="490378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85341" y="546568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58252" y="6061075"/>
            <a:ext cx="795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020" algn="l"/>
              </a:tabLst>
            </a:pPr>
            <a:r>
              <a:rPr dirty="0" sz="1800">
                <a:latin typeface="Times New Roman"/>
                <a:cs typeface="Times New Roman"/>
              </a:rPr>
              <a:t>12	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41204" y="544819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41104" y="545939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60129" y="547220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45752" y="4399153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18727" y="1436751"/>
            <a:ext cx="5270500" cy="798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 spc="-5">
                <a:latin typeface="Times New Roman"/>
                <a:cs typeface="Times New Roman"/>
              </a:rPr>
              <a:t>aca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800">
                <a:solidFill>
                  <a:srgbClr val="FF6600"/>
                </a:solidFill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64635" y="3738384"/>
            <a:ext cx="1144523" cy="9174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14321" y="3768280"/>
            <a:ext cx="1044953" cy="8193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14322" y="3768284"/>
            <a:ext cx="1045210" cy="819785"/>
          </a:xfrm>
          <a:custGeom>
            <a:avLst/>
            <a:gdLst/>
            <a:ahLst/>
            <a:cxnLst/>
            <a:rect l="l" t="t" r="r" b="b"/>
            <a:pathLst>
              <a:path w="1045210" h="819785">
                <a:moveTo>
                  <a:pt x="1044955" y="172923"/>
                </a:moveTo>
                <a:lnTo>
                  <a:pt x="309714" y="722553"/>
                </a:lnTo>
                <a:lnTo>
                  <a:pt x="374345" y="809015"/>
                </a:lnTo>
                <a:lnTo>
                  <a:pt x="0" y="819302"/>
                </a:lnTo>
                <a:lnTo>
                  <a:pt x="115811" y="463168"/>
                </a:lnTo>
                <a:lnTo>
                  <a:pt x="180441" y="549630"/>
                </a:lnTo>
                <a:lnTo>
                  <a:pt x="915682" y="0"/>
                </a:lnTo>
                <a:lnTo>
                  <a:pt x="1044955" y="172923"/>
                </a:lnTo>
                <a:close/>
              </a:path>
            </a:pathLst>
          </a:custGeom>
          <a:ln w="9525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20311" y="4910328"/>
            <a:ext cx="1321307" cy="534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67555" y="4942332"/>
            <a:ext cx="1223771" cy="4312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67555" y="4942332"/>
            <a:ext cx="1224280" cy="431800"/>
          </a:xfrm>
          <a:custGeom>
            <a:avLst/>
            <a:gdLst/>
            <a:ahLst/>
            <a:cxnLst/>
            <a:rect l="l" t="t" r="r" b="b"/>
            <a:pathLst>
              <a:path w="1224279" h="431800">
                <a:moveTo>
                  <a:pt x="0" y="107823"/>
                </a:moveTo>
                <a:lnTo>
                  <a:pt x="918146" y="107823"/>
                </a:lnTo>
                <a:lnTo>
                  <a:pt x="918146" y="0"/>
                </a:lnTo>
                <a:lnTo>
                  <a:pt x="1223772" y="215646"/>
                </a:lnTo>
                <a:lnTo>
                  <a:pt x="918146" y="431292"/>
                </a:lnTo>
                <a:lnTo>
                  <a:pt x="918146" y="323469"/>
                </a:lnTo>
                <a:lnTo>
                  <a:pt x="0" y="323469"/>
                </a:lnTo>
                <a:lnTo>
                  <a:pt x="0" y="107823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204459" y="4192523"/>
            <a:ext cx="2854452" cy="20482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050915" y="474503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4" name="object 64"/>
          <p:cNvSpPr txBox="1"/>
          <p:nvPr/>
        </p:nvSpPr>
        <p:spPr>
          <a:xfrm>
            <a:off x="5546166" y="530693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19077" y="5902325"/>
            <a:ext cx="795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020" algn="l"/>
              </a:tabLst>
            </a:pPr>
            <a:r>
              <a:rPr dirty="0" sz="1800">
                <a:latin typeface="Times New Roman"/>
                <a:cs typeface="Times New Roman"/>
              </a:rPr>
              <a:t>12	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02029" y="528944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373404" y="474972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20954" y="531322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706578" y="424017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0"/>
            <a:ext cx="8229600" cy="3505200"/>
          </a:xfrm>
          <a:custGeom>
            <a:avLst/>
            <a:gdLst/>
            <a:ahLst/>
            <a:cxnLst/>
            <a:rect l="l" t="t" r="r" b="b"/>
            <a:pathLst>
              <a:path w="8229600" h="3505200">
                <a:moveTo>
                  <a:pt x="0" y="0"/>
                </a:moveTo>
                <a:lnTo>
                  <a:pt x="8229600" y="0"/>
                </a:lnTo>
                <a:lnTo>
                  <a:pt x="8229600" y="3505200"/>
                </a:lnTo>
                <a:lnTo>
                  <a:pt x="0" y="35052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3048000"/>
            <a:ext cx="8229600" cy="3505200"/>
          </a:xfrm>
          <a:custGeom>
            <a:avLst/>
            <a:gdLst/>
            <a:ahLst/>
            <a:cxnLst/>
            <a:rect l="l" t="t" r="r" b="b"/>
            <a:pathLst>
              <a:path w="8229600" h="3505200">
                <a:moveTo>
                  <a:pt x="0" y="0"/>
                </a:moveTo>
                <a:lnTo>
                  <a:pt x="8229600" y="0"/>
                </a:lnTo>
                <a:lnTo>
                  <a:pt x="8229600" y="3505200"/>
                </a:lnTo>
                <a:lnTo>
                  <a:pt x="0" y="3505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6675" y="0"/>
            <a:ext cx="761999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0379" y="699516"/>
            <a:ext cx="306019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823845" marR="5080" indent="-2204085">
              <a:lnSpc>
                <a:spcPct val="100600"/>
              </a:lnSpc>
              <a:spcBef>
                <a:spcPts val="65"/>
              </a:spcBef>
            </a:pPr>
            <a:r>
              <a:rPr dirty="0" spc="-75"/>
              <a:t>Worst </a:t>
            </a:r>
            <a:r>
              <a:rPr dirty="0" spc="-5"/>
              <a:t>Case Analysis for  fixHeap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9740" y="1708505"/>
            <a:ext cx="7519670" cy="13061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 i="1">
                <a:solidFill>
                  <a:srgbClr val="FF6600"/>
                </a:solidFill>
                <a:latin typeface="Palatino Linotype"/>
                <a:cs typeface="Palatino Linotype"/>
              </a:rPr>
              <a:t>2 comparisons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most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 one activation of the</a:t>
            </a:r>
            <a:r>
              <a:rPr dirty="0" sz="2000" spc="-1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procedure</a:t>
            </a:r>
            <a:endParaRPr sz="2000">
              <a:latin typeface="Palatino Linotype"/>
              <a:cs typeface="Palatino Linotype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000" b="1" i="1">
                <a:solidFill>
                  <a:srgbClr val="990099"/>
                </a:solidFill>
                <a:latin typeface="Palatino Linotype"/>
                <a:cs typeface="Palatino Linotype"/>
              </a:rPr>
              <a:t>height </a:t>
            </a:r>
            <a:r>
              <a:rPr dirty="0" sz="2000" spc="-5" b="1" i="1">
                <a:solidFill>
                  <a:srgbClr val="990099"/>
                </a:solidFill>
                <a:latin typeface="Palatino Linotype"/>
                <a:cs typeface="Palatino Linotype"/>
              </a:rPr>
              <a:t>decreases </a:t>
            </a:r>
            <a:r>
              <a:rPr dirty="0" sz="2000" b="1" i="1">
                <a:solidFill>
                  <a:srgbClr val="990099"/>
                </a:solidFill>
                <a:latin typeface="Palatino Linotype"/>
                <a:cs typeface="Palatino Linotype"/>
              </a:rPr>
              <a:t>by one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 the recursive</a:t>
            </a:r>
            <a:r>
              <a:rPr dirty="0" sz="2000" spc="-1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call</a:t>
            </a:r>
            <a:endParaRPr sz="2000">
              <a:latin typeface="Palatino Linotype"/>
              <a:cs typeface="Palatino Linotype"/>
            </a:endParaRPr>
          </a:p>
          <a:p>
            <a:pPr marL="354965" marR="5080" indent="-342265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So,</a:t>
            </a: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u="sng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2h comparisons are </a:t>
            </a:r>
            <a:r>
              <a:rPr dirty="0" u="sng" sz="20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needed </a:t>
            </a:r>
            <a:r>
              <a:rPr dirty="0" u="sng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in the worst </a:t>
            </a:r>
            <a:r>
              <a:rPr dirty="0" u="sng" sz="20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case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where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000" spc="-18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the  height of the</a:t>
            </a:r>
            <a:r>
              <a:rPr dirty="0" sz="2000" spc="-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3110678"/>
            <a:ext cx="2018664" cy="69596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Procesure:</a:t>
            </a:r>
            <a:endParaRPr sz="2000">
              <a:latin typeface="Palatino Linotype"/>
              <a:cs typeface="Palatino Linotype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fi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xHe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(H,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422" y="3810830"/>
            <a:ext cx="37084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(H is a </a:t>
            </a:r>
            <a:r>
              <a:rPr dirty="0" sz="2000" spc="20">
                <a:solidFill>
                  <a:srgbClr val="3E3E3E"/>
                </a:solidFill>
                <a:latin typeface="Palatino Linotype"/>
                <a:cs typeface="Palatino Linotype"/>
              </a:rPr>
              <a:t>leaf)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insert K in</a:t>
            </a:r>
            <a:r>
              <a:rPr dirty="0" sz="2000" spc="-1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root(H)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7049" y="3891755"/>
            <a:ext cx="64135" cy="259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4"/>
              </a:lnSpc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1422" y="4116239"/>
            <a:ext cx="2424430" cy="69596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000">
              <a:latin typeface="Palatino Linotype"/>
              <a:cs typeface="Palatino Linotype"/>
            </a:endParaRPr>
          </a:p>
          <a:p>
            <a:pPr marL="26543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Set</a:t>
            </a:r>
            <a:r>
              <a:rPr dirty="0" sz="2000" spc="-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0000CC"/>
                </a:solidFill>
                <a:latin typeface="Palatino Linotype"/>
                <a:cs typeface="Palatino Linotype"/>
              </a:rPr>
              <a:t>largerSubHeap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4403" y="4789667"/>
            <a:ext cx="6171565" cy="102806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(K.key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root(largerSubHeap).key)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insert K in</a:t>
            </a: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root(H)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000">
              <a:latin typeface="Palatino Linotype"/>
              <a:cs typeface="Palatino Linotype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insert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root(largerSubHeap)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</a:t>
            </a:r>
            <a:r>
              <a:rPr dirty="0" sz="2000" spc="-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root(H);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7286" y="5792174"/>
            <a:ext cx="3705860" cy="69596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584200">
              <a:lnSpc>
                <a:spcPct val="100000"/>
              </a:lnSpc>
              <a:spcBef>
                <a:spcPts val="335"/>
              </a:spcBef>
            </a:pPr>
            <a:r>
              <a:rPr dirty="0" sz="2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fixHeap(largerSubHeap,</a:t>
            </a:r>
            <a:r>
              <a:rPr dirty="0" sz="2000" spc="-5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2F5897"/>
                </a:solidFill>
                <a:latin typeface="Palatino Linotype"/>
                <a:cs typeface="Palatino Linotype"/>
              </a:rPr>
              <a:t>K)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" y="5300471"/>
            <a:ext cx="1219200" cy="398145"/>
          </a:xfrm>
          <a:custGeom>
            <a:avLst/>
            <a:gdLst/>
            <a:ahLst/>
            <a:cxnLst/>
            <a:rect l="l" t="t" r="r" b="b"/>
            <a:pathLst>
              <a:path w="1219200" h="398145">
                <a:moveTo>
                  <a:pt x="0" y="0"/>
                </a:moveTo>
                <a:lnTo>
                  <a:pt x="1219200" y="0"/>
                </a:lnTo>
                <a:lnTo>
                  <a:pt x="1219200" y="397763"/>
                </a:lnTo>
                <a:lnTo>
                  <a:pt x="0" y="397763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2400" y="5325084"/>
            <a:ext cx="12192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Recursion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4702" y="5662421"/>
            <a:ext cx="408305" cy="136525"/>
          </a:xfrm>
          <a:custGeom>
            <a:avLst/>
            <a:gdLst/>
            <a:ahLst/>
            <a:cxnLst/>
            <a:rect l="l" t="t" r="r" b="b"/>
            <a:pathLst>
              <a:path w="408305" h="136525">
                <a:moveTo>
                  <a:pt x="0" y="0"/>
                </a:moveTo>
                <a:lnTo>
                  <a:pt x="408038" y="136016"/>
                </a:lnTo>
              </a:path>
            </a:pathLst>
          </a:custGeom>
          <a:ln w="25908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07685" y="5728799"/>
            <a:ext cx="94615" cy="123189"/>
          </a:xfrm>
          <a:custGeom>
            <a:avLst/>
            <a:gdLst/>
            <a:ahLst/>
            <a:cxnLst/>
            <a:rect l="l" t="t" r="r" b="b"/>
            <a:pathLst>
              <a:path w="94615" h="123189">
                <a:moveTo>
                  <a:pt x="40970" y="0"/>
                </a:moveTo>
                <a:lnTo>
                  <a:pt x="45059" y="69634"/>
                </a:lnTo>
                <a:lnTo>
                  <a:pt x="0" y="122885"/>
                </a:lnTo>
                <a:lnTo>
                  <a:pt x="94221" y="86017"/>
                </a:lnTo>
                <a:lnTo>
                  <a:pt x="4097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60035" y="3124200"/>
            <a:ext cx="3962400" cy="1615440"/>
          </a:xfrm>
          <a:custGeom>
            <a:avLst/>
            <a:gdLst/>
            <a:ahLst/>
            <a:cxnLst/>
            <a:rect l="l" t="t" r="r" b="b"/>
            <a:pathLst>
              <a:path w="3962400" h="1615439">
                <a:moveTo>
                  <a:pt x="0" y="0"/>
                </a:moveTo>
                <a:lnTo>
                  <a:pt x="3962400" y="0"/>
                </a:lnTo>
                <a:lnTo>
                  <a:pt x="3962400" y="1615439"/>
                </a:lnTo>
                <a:lnTo>
                  <a:pt x="0" y="1615439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60035" y="3148076"/>
            <a:ext cx="396240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0805" marR="7239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comparison:  </a:t>
            </a:r>
            <a:r>
              <a:rPr dirty="0" sz="2000" spc="-5">
                <a:latin typeface="Times New Roman"/>
                <a:cs typeface="Times New Roman"/>
              </a:rPr>
              <a:t>largerSubHeap is left-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right-</a:t>
            </a:r>
            <a:endParaRPr sz="2000">
              <a:latin typeface="Times New Roman"/>
              <a:cs typeface="Times New Roman"/>
            </a:endParaRPr>
          </a:p>
          <a:p>
            <a:pPr marL="91440" marR="27305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Subtree(H),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10">
                <a:latin typeface="Times New Roman"/>
                <a:cs typeface="Times New Roman"/>
              </a:rPr>
              <a:t>larger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  </a:t>
            </a:r>
            <a:r>
              <a:rPr dirty="0" sz="2000" spc="-5">
                <a:latin typeface="Times New Roman"/>
                <a:cs typeface="Times New Roman"/>
              </a:rPr>
              <a:t>at 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root.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Special case: rightSubtree is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0617" y="4058488"/>
            <a:ext cx="1469390" cy="514350"/>
          </a:xfrm>
          <a:custGeom>
            <a:avLst/>
            <a:gdLst/>
            <a:ahLst/>
            <a:cxnLst/>
            <a:rect l="l" t="t" r="r" b="b"/>
            <a:pathLst>
              <a:path w="1469389" h="514350">
                <a:moveTo>
                  <a:pt x="0" y="514273"/>
                </a:moveTo>
                <a:lnTo>
                  <a:pt x="1469339" y="0"/>
                </a:lnTo>
              </a:path>
            </a:pathLst>
          </a:custGeom>
          <a:ln w="28956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38713" y="3999732"/>
            <a:ext cx="106045" cy="137160"/>
          </a:xfrm>
          <a:custGeom>
            <a:avLst/>
            <a:gdLst/>
            <a:ahLst/>
            <a:cxnLst/>
            <a:rect l="l" t="t" r="r" b="b"/>
            <a:pathLst>
              <a:path w="106045" h="137160">
                <a:moveTo>
                  <a:pt x="0" y="0"/>
                </a:moveTo>
                <a:lnTo>
                  <a:pt x="51244" y="58762"/>
                </a:lnTo>
                <a:lnTo>
                  <a:pt x="47828" y="136652"/>
                </a:lnTo>
                <a:lnTo>
                  <a:pt x="105905" y="39624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19800" y="5867400"/>
            <a:ext cx="2819400" cy="396240"/>
          </a:xfrm>
          <a:custGeom>
            <a:avLst/>
            <a:gdLst/>
            <a:ahLst/>
            <a:cxnLst/>
            <a:rect l="l" t="t" r="r" b="b"/>
            <a:pathLst>
              <a:path w="2819400" h="396239">
                <a:moveTo>
                  <a:pt x="0" y="0"/>
                </a:moveTo>
                <a:lnTo>
                  <a:pt x="2819400" y="0"/>
                </a:lnTo>
                <a:lnTo>
                  <a:pt x="2819400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019800" y="5894323"/>
            <a:ext cx="28194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000" spc="-30">
                <a:latin typeface="宋体"/>
                <a:cs typeface="宋体"/>
              </a:rPr>
              <a:t>“</a:t>
            </a:r>
            <a:r>
              <a:rPr dirty="0" sz="2000" spc="-30">
                <a:latin typeface="Times New Roman"/>
                <a:cs typeface="Times New Roman"/>
              </a:rPr>
              <a:t>Vacant”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down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06161" y="5734050"/>
            <a:ext cx="935355" cy="288290"/>
          </a:xfrm>
          <a:custGeom>
            <a:avLst/>
            <a:gdLst/>
            <a:ahLst/>
            <a:cxnLst/>
            <a:rect l="l" t="t" r="r" b="b"/>
            <a:pathLst>
              <a:path w="935354" h="288289">
                <a:moveTo>
                  <a:pt x="0" y="0"/>
                </a:moveTo>
                <a:lnTo>
                  <a:pt x="935253" y="287769"/>
                </a:lnTo>
              </a:path>
            </a:pathLst>
          </a:custGeom>
          <a:ln w="28956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92440" y="5944118"/>
            <a:ext cx="104775" cy="138430"/>
          </a:xfrm>
          <a:custGeom>
            <a:avLst/>
            <a:gdLst/>
            <a:ahLst/>
            <a:cxnLst/>
            <a:rect l="l" t="t" r="r" b="b"/>
            <a:pathLst>
              <a:path w="104775" h="138429">
                <a:moveTo>
                  <a:pt x="42583" y="0"/>
                </a:moveTo>
                <a:lnTo>
                  <a:pt x="48971" y="77698"/>
                </a:lnTo>
                <a:lnTo>
                  <a:pt x="0" y="138366"/>
                </a:lnTo>
                <a:lnTo>
                  <a:pt x="104317" y="94729"/>
                </a:lnTo>
                <a:lnTo>
                  <a:pt x="42583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4606" y="1981200"/>
            <a:ext cx="938530" cy="2847975"/>
          </a:xfrm>
          <a:custGeom>
            <a:avLst/>
            <a:gdLst/>
            <a:ahLst/>
            <a:cxnLst/>
            <a:rect l="l" t="t" r="r" b="b"/>
            <a:pathLst>
              <a:path w="938530" h="2847975">
                <a:moveTo>
                  <a:pt x="557393" y="0"/>
                </a:moveTo>
                <a:lnTo>
                  <a:pt x="513635" y="22932"/>
                </a:lnTo>
                <a:lnTo>
                  <a:pt x="470220" y="46321"/>
                </a:lnTo>
                <a:lnTo>
                  <a:pt x="427491" y="70625"/>
                </a:lnTo>
                <a:lnTo>
                  <a:pt x="385790" y="96300"/>
                </a:lnTo>
                <a:lnTo>
                  <a:pt x="345461" y="123804"/>
                </a:lnTo>
                <a:lnTo>
                  <a:pt x="306847" y="153593"/>
                </a:lnTo>
                <a:lnTo>
                  <a:pt x="270290" y="186125"/>
                </a:lnTo>
                <a:lnTo>
                  <a:pt x="236133" y="221857"/>
                </a:lnTo>
                <a:lnTo>
                  <a:pt x="204720" y="261246"/>
                </a:lnTo>
                <a:lnTo>
                  <a:pt x="176393" y="304749"/>
                </a:lnTo>
                <a:lnTo>
                  <a:pt x="156762" y="340397"/>
                </a:lnTo>
                <a:lnTo>
                  <a:pt x="138830" y="377156"/>
                </a:lnTo>
                <a:lnTo>
                  <a:pt x="122494" y="415231"/>
                </a:lnTo>
                <a:lnTo>
                  <a:pt x="107649" y="454833"/>
                </a:lnTo>
                <a:lnTo>
                  <a:pt x="94192" y="496168"/>
                </a:lnTo>
                <a:lnTo>
                  <a:pt x="82018" y="539444"/>
                </a:lnTo>
                <a:lnTo>
                  <a:pt x="71024" y="584871"/>
                </a:lnTo>
                <a:lnTo>
                  <a:pt x="61104" y="632656"/>
                </a:lnTo>
                <a:lnTo>
                  <a:pt x="52156" y="683007"/>
                </a:lnTo>
                <a:lnTo>
                  <a:pt x="44074" y="736132"/>
                </a:lnTo>
                <a:lnTo>
                  <a:pt x="36756" y="792240"/>
                </a:lnTo>
                <a:lnTo>
                  <a:pt x="30097" y="851538"/>
                </a:lnTo>
                <a:lnTo>
                  <a:pt x="23993" y="914234"/>
                </a:lnTo>
                <a:lnTo>
                  <a:pt x="20454" y="955729"/>
                </a:lnTo>
                <a:lnTo>
                  <a:pt x="17114" y="1000186"/>
                </a:lnTo>
                <a:lnTo>
                  <a:pt x="13995" y="1047283"/>
                </a:lnTo>
                <a:lnTo>
                  <a:pt x="11124" y="1096700"/>
                </a:lnTo>
                <a:lnTo>
                  <a:pt x="8524" y="1148116"/>
                </a:lnTo>
                <a:lnTo>
                  <a:pt x="6220" y="1201211"/>
                </a:lnTo>
                <a:lnTo>
                  <a:pt x="4237" y="1255663"/>
                </a:lnTo>
                <a:lnTo>
                  <a:pt x="2600" y="1311151"/>
                </a:lnTo>
                <a:lnTo>
                  <a:pt x="1332" y="1367355"/>
                </a:lnTo>
                <a:lnTo>
                  <a:pt x="460" y="1423954"/>
                </a:lnTo>
                <a:lnTo>
                  <a:pt x="8" y="1480627"/>
                </a:lnTo>
                <a:lnTo>
                  <a:pt x="0" y="1537054"/>
                </a:lnTo>
                <a:lnTo>
                  <a:pt x="460" y="1592912"/>
                </a:lnTo>
                <a:lnTo>
                  <a:pt x="1415" y="1647882"/>
                </a:lnTo>
                <a:lnTo>
                  <a:pt x="2888" y="1701643"/>
                </a:lnTo>
                <a:lnTo>
                  <a:pt x="4903" y="1753874"/>
                </a:lnTo>
                <a:lnTo>
                  <a:pt x="7487" y="1804253"/>
                </a:lnTo>
                <a:lnTo>
                  <a:pt x="10663" y="1852461"/>
                </a:lnTo>
                <a:lnTo>
                  <a:pt x="14456" y="1898176"/>
                </a:lnTo>
                <a:lnTo>
                  <a:pt x="18891" y="1941077"/>
                </a:lnTo>
                <a:lnTo>
                  <a:pt x="23993" y="1980844"/>
                </a:lnTo>
                <a:lnTo>
                  <a:pt x="34069" y="2044687"/>
                </a:lnTo>
                <a:lnTo>
                  <a:pt x="45336" y="2103240"/>
                </a:lnTo>
                <a:lnTo>
                  <a:pt x="57925" y="2157030"/>
                </a:lnTo>
                <a:lnTo>
                  <a:pt x="71970" y="2206587"/>
                </a:lnTo>
                <a:lnTo>
                  <a:pt x="87603" y="2252441"/>
                </a:lnTo>
                <a:lnTo>
                  <a:pt x="104955" y="2295120"/>
                </a:lnTo>
                <a:lnTo>
                  <a:pt x="124159" y="2335153"/>
                </a:lnTo>
                <a:lnTo>
                  <a:pt x="145348" y="2373070"/>
                </a:lnTo>
                <a:lnTo>
                  <a:pt x="168653" y="2409399"/>
                </a:lnTo>
                <a:lnTo>
                  <a:pt x="194208" y="2444671"/>
                </a:lnTo>
                <a:lnTo>
                  <a:pt x="222143" y="2479413"/>
                </a:lnTo>
                <a:lnTo>
                  <a:pt x="252593" y="2514155"/>
                </a:lnTo>
                <a:lnTo>
                  <a:pt x="287584" y="2548522"/>
                </a:lnTo>
                <a:lnTo>
                  <a:pt x="328263" y="2581699"/>
                </a:lnTo>
                <a:lnTo>
                  <a:pt x="373441" y="2613554"/>
                </a:lnTo>
                <a:lnTo>
                  <a:pt x="421926" y="2643953"/>
                </a:lnTo>
                <a:lnTo>
                  <a:pt x="472527" y="2672765"/>
                </a:lnTo>
                <a:lnTo>
                  <a:pt x="524055" y="2699858"/>
                </a:lnTo>
                <a:lnTo>
                  <a:pt x="575318" y="2725099"/>
                </a:lnTo>
                <a:lnTo>
                  <a:pt x="625126" y="2748356"/>
                </a:lnTo>
                <a:lnTo>
                  <a:pt x="672288" y="2769498"/>
                </a:lnTo>
                <a:lnTo>
                  <a:pt x="715613" y="2788391"/>
                </a:lnTo>
                <a:lnTo>
                  <a:pt x="753912" y="2804904"/>
                </a:lnTo>
                <a:lnTo>
                  <a:pt x="785993" y="2818904"/>
                </a:lnTo>
                <a:lnTo>
                  <a:pt x="855346" y="2843900"/>
                </a:lnTo>
                <a:lnTo>
                  <a:pt x="897911" y="2847470"/>
                </a:lnTo>
                <a:lnTo>
                  <a:pt x="922617" y="2836756"/>
                </a:lnTo>
                <a:lnTo>
                  <a:pt x="938393" y="2818904"/>
                </a:lnTo>
              </a:path>
            </a:pathLst>
          </a:custGeom>
          <a:ln w="9144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43000" y="4736719"/>
            <a:ext cx="255904" cy="64135"/>
          </a:xfrm>
          <a:custGeom>
            <a:avLst/>
            <a:gdLst/>
            <a:ahLst/>
            <a:cxnLst/>
            <a:rect l="l" t="t" r="r" b="b"/>
            <a:pathLst>
              <a:path w="255905" h="64135">
                <a:moveTo>
                  <a:pt x="0" y="63880"/>
                </a:moveTo>
                <a:lnTo>
                  <a:pt x="255511" y="0"/>
                </a:lnTo>
              </a:path>
            </a:pathLst>
          </a:custGeom>
          <a:ln w="1270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58474" y="4681287"/>
            <a:ext cx="89535" cy="123825"/>
          </a:xfrm>
          <a:custGeom>
            <a:avLst/>
            <a:gdLst/>
            <a:ahLst/>
            <a:cxnLst/>
            <a:rect l="l" t="t" r="r" b="b"/>
            <a:pathLst>
              <a:path w="89534" h="123825">
                <a:moveTo>
                  <a:pt x="0" y="0"/>
                </a:moveTo>
                <a:lnTo>
                  <a:pt x="40043" y="55435"/>
                </a:lnTo>
                <a:lnTo>
                  <a:pt x="30810" y="123202"/>
                </a:lnTo>
                <a:lnTo>
                  <a:pt x="89331" y="43116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04900" y="4831079"/>
            <a:ext cx="214629" cy="149860"/>
          </a:xfrm>
          <a:custGeom>
            <a:avLst/>
            <a:gdLst/>
            <a:ahLst/>
            <a:cxnLst/>
            <a:rect l="l" t="t" r="r" b="b"/>
            <a:pathLst>
              <a:path w="214630" h="149860">
                <a:moveTo>
                  <a:pt x="0" y="0"/>
                </a:moveTo>
                <a:lnTo>
                  <a:pt x="214350" y="149275"/>
                </a:lnTo>
              </a:path>
            </a:pathLst>
          </a:custGeom>
          <a:ln w="12699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62109" y="4913730"/>
            <a:ext cx="99060" cy="104775"/>
          </a:xfrm>
          <a:custGeom>
            <a:avLst/>
            <a:gdLst/>
            <a:ahLst/>
            <a:cxnLst/>
            <a:rect l="l" t="t" r="r" b="b"/>
            <a:pathLst>
              <a:path w="99059" h="104775">
                <a:moveTo>
                  <a:pt x="72580" y="0"/>
                </a:moveTo>
                <a:lnTo>
                  <a:pt x="57137" y="66624"/>
                </a:lnTo>
                <a:lnTo>
                  <a:pt x="0" y="104216"/>
                </a:lnTo>
                <a:lnTo>
                  <a:pt x="98818" y="95656"/>
                </a:lnTo>
                <a:lnTo>
                  <a:pt x="7258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712658" y="6577074"/>
            <a:ext cx="17780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12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5523" y="384047"/>
            <a:ext cx="608990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6463" y="532767"/>
            <a:ext cx="52895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Heap</a:t>
            </a:r>
            <a:r>
              <a:rPr dirty="0" spc="-55"/>
              <a:t> </a:t>
            </a:r>
            <a:r>
              <a:rPr dirty="0" spc="-5"/>
              <a:t>Construction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59988"/>
            <a:ext cx="7748905" cy="159829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Note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dirty="0" sz="2400" b="1" i="1">
                <a:solidFill>
                  <a:srgbClr val="FF0000"/>
                </a:solidFill>
                <a:latin typeface="Palatino Linotype"/>
                <a:cs typeface="Palatino Linotype"/>
              </a:rPr>
              <a:t>if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left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subtree and right subtree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both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satisfy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 partial order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400" spc="-30" b="1">
                <a:solidFill>
                  <a:srgbClr val="3E3E3E"/>
                </a:solidFill>
                <a:latin typeface="Palatino Linotype"/>
                <a:cs typeface="Palatino Linotype"/>
              </a:rPr>
              <a:t>property,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then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fixHeap(H,root(H))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gets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the thing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done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4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90" b="1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begin from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a Heap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Structure</a:t>
            </a:r>
            <a:r>
              <a:rPr dirty="0" sz="2400" spc="6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3485388"/>
            <a:ext cx="5715000" cy="2895600"/>
          </a:xfrm>
          <a:prstGeom prst="rect">
            <a:avLst/>
          </a:prstGeom>
          <a:solidFill>
            <a:srgbClr val="CCFFCC"/>
          </a:solidFill>
          <a:ln w="12192">
            <a:solidFill>
              <a:srgbClr val="99CC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395605">
              <a:lnSpc>
                <a:spcPct val="100000"/>
              </a:lnSpc>
              <a:spcBef>
                <a:spcPts val="335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constructHeap(H)</a:t>
            </a:r>
            <a:endParaRPr sz="2400">
              <a:latin typeface="Palatino Linotype"/>
              <a:cs typeface="Palatino Linotype"/>
            </a:endParaRPr>
          </a:p>
          <a:p>
            <a:pPr marL="1005205" marR="37465" indent="-304800">
              <a:lnSpc>
                <a:spcPct val="110000"/>
              </a:lnSpc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not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leaf)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constructHeap(left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subtree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H);  constructHeap(right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subtree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H);  Element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K=root(H);</a:t>
            </a:r>
            <a:endParaRPr sz="2400">
              <a:latin typeface="Palatino Linotype"/>
              <a:cs typeface="Palatino Linotype"/>
            </a:endParaRPr>
          </a:p>
          <a:p>
            <a:pPr algn="ctr" marR="185928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fixHeap(H,K)</a:t>
            </a:r>
            <a:endParaRPr sz="2400">
              <a:latin typeface="Palatino Linotype"/>
              <a:cs typeface="Palatino Linotype"/>
            </a:endParaRPr>
          </a:p>
          <a:p>
            <a:pPr marL="701040">
              <a:lnSpc>
                <a:spcPct val="100000"/>
              </a:lnSpc>
              <a:spcBef>
                <a:spcPts val="29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3200" y="4724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342900" y="0"/>
                </a:moveTo>
                <a:lnTo>
                  <a:pt x="0" y="990600"/>
                </a:lnTo>
                <a:lnTo>
                  <a:pt x="685800" y="990600"/>
                </a:lnTo>
                <a:lnTo>
                  <a:pt x="342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53200" y="4724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0" y="990600"/>
                </a:moveTo>
                <a:lnTo>
                  <a:pt x="342900" y="0"/>
                </a:lnTo>
                <a:lnTo>
                  <a:pt x="685800" y="990600"/>
                </a:lnTo>
                <a:lnTo>
                  <a:pt x="0" y="990600"/>
                </a:lnTo>
                <a:close/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01000" y="4724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342900" y="0"/>
                </a:moveTo>
                <a:lnTo>
                  <a:pt x="0" y="990600"/>
                </a:lnTo>
                <a:lnTo>
                  <a:pt x="685800" y="990600"/>
                </a:lnTo>
                <a:lnTo>
                  <a:pt x="342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01000" y="4724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0" y="990600"/>
                </a:moveTo>
                <a:lnTo>
                  <a:pt x="342900" y="0"/>
                </a:lnTo>
                <a:lnTo>
                  <a:pt x="685800" y="990600"/>
                </a:lnTo>
                <a:lnTo>
                  <a:pt x="0" y="990600"/>
                </a:lnTo>
                <a:close/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91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91400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4"/>
                </a:lnTo>
                <a:lnTo>
                  <a:pt x="356411" y="39041"/>
                </a:lnTo>
                <a:lnTo>
                  <a:pt x="390244" y="66955"/>
                </a:lnTo>
                <a:lnTo>
                  <a:pt x="418158" y="100788"/>
                </a:lnTo>
                <a:lnTo>
                  <a:pt x="439235" y="139619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0"/>
                </a:lnTo>
                <a:lnTo>
                  <a:pt x="418158" y="356411"/>
                </a:lnTo>
                <a:lnTo>
                  <a:pt x="390244" y="390244"/>
                </a:lnTo>
                <a:lnTo>
                  <a:pt x="356411" y="418158"/>
                </a:lnTo>
                <a:lnTo>
                  <a:pt x="317580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5"/>
                </a:lnTo>
                <a:lnTo>
                  <a:pt x="100788" y="418158"/>
                </a:lnTo>
                <a:lnTo>
                  <a:pt x="66955" y="390244"/>
                </a:lnTo>
                <a:lnTo>
                  <a:pt x="39041" y="356411"/>
                </a:lnTo>
                <a:lnTo>
                  <a:pt x="17964" y="317580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CC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34200" y="4191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533400" y="0"/>
                </a:lnTo>
              </a:path>
            </a:pathLst>
          </a:custGeom>
          <a:ln w="1524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48600" y="4191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457200" y="533400"/>
                </a:lnTo>
              </a:path>
            </a:pathLst>
          </a:custGeom>
          <a:ln w="1524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08140" y="5815076"/>
            <a:ext cx="3644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le</a:t>
            </a:r>
            <a:r>
              <a:rPr dirty="0" sz="2000">
                <a:latin typeface="Times New Roman"/>
                <a:cs typeface="Times New Roman"/>
              </a:rPr>
              <a:t>ft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8079683" y="5815076"/>
            <a:ext cx="50863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ght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93784" y="3376634"/>
            <a:ext cx="4387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oot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5689" y="4367179"/>
            <a:ext cx="21551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Times New Roman"/>
                <a:cs typeface="Times New Roman"/>
              </a:rPr>
              <a:t>Post-order</a:t>
            </a:r>
            <a:r>
              <a:rPr dirty="0" sz="2000" spc="-75" i="1">
                <a:latin typeface="Times New Roman"/>
                <a:cs typeface="Times New Roman"/>
              </a:rPr>
              <a:t> </a:t>
            </a:r>
            <a:r>
              <a:rPr dirty="0" sz="2000" spc="-15" i="1">
                <a:latin typeface="Times New Roman"/>
                <a:cs typeface="Times New Roman"/>
              </a:rPr>
              <a:t>Traversal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3429000"/>
            <a:ext cx="5105400" cy="2590800"/>
          </a:xfrm>
          <a:custGeom>
            <a:avLst/>
            <a:gdLst/>
            <a:ahLst/>
            <a:cxnLst/>
            <a:rect l="l" t="t" r="r" b="b"/>
            <a:pathLst>
              <a:path w="5105400" h="2590800">
                <a:moveTo>
                  <a:pt x="0" y="0"/>
                </a:moveTo>
                <a:lnTo>
                  <a:pt x="5105400" y="0"/>
                </a:lnTo>
                <a:lnTo>
                  <a:pt x="5105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3429000"/>
            <a:ext cx="5105400" cy="2590800"/>
          </a:xfrm>
          <a:custGeom>
            <a:avLst/>
            <a:gdLst/>
            <a:ahLst/>
            <a:cxnLst/>
            <a:rect l="l" t="t" r="r" b="b"/>
            <a:pathLst>
              <a:path w="5105400" h="2590800">
                <a:moveTo>
                  <a:pt x="0" y="0"/>
                </a:moveTo>
                <a:lnTo>
                  <a:pt x="5105400" y="0"/>
                </a:lnTo>
                <a:lnTo>
                  <a:pt x="5105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719835"/>
            <a:ext cx="7889240" cy="165481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1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pecification</a:t>
            </a:r>
            <a:endParaRPr sz="2400">
              <a:latin typeface="Palatino Linotype"/>
              <a:cs typeface="Palatino Linotype"/>
            </a:endParaRPr>
          </a:p>
          <a:p>
            <a:pPr lvl="1" marL="756285" marR="393065" indent="-286385">
              <a:lnSpc>
                <a:spcPts val="2160"/>
              </a:lnSpc>
              <a:spcBef>
                <a:spcPts val="54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Input: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 heap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structure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necessarily having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dirty="0" sz="2000" spc="-30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partial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order tree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property.</a:t>
            </a:r>
            <a:endParaRPr sz="2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16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Output: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with 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same nodes rearranged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satisfy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partial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order tree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property.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330" y="3500332"/>
            <a:ext cx="26447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void</a:t>
            </a:r>
            <a:r>
              <a:rPr dirty="0" sz="20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constructHeap(H)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838" y="3805742"/>
            <a:ext cx="4161154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5430" marR="5080" indent="-253365">
              <a:lnSpc>
                <a:spcPct val="110000"/>
              </a:lnSpc>
              <a:spcBef>
                <a:spcPts val="95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(H is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000" spc="20">
                <a:solidFill>
                  <a:srgbClr val="3E3E3E"/>
                </a:solidFill>
                <a:latin typeface="Palatino Linotype"/>
                <a:cs typeface="Palatino Linotype"/>
              </a:rPr>
              <a:t>leaf)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constructHeap(left subtree of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H);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constructHeap(right subtree of</a:t>
            </a:r>
            <a:r>
              <a:rPr dirty="0" sz="2000" spc="-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H);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0819" y="4841080"/>
            <a:ext cx="2236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Element</a:t>
            </a:r>
            <a:r>
              <a:rPr dirty="0" sz="2000" spc="-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K=root(H);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0819" y="5176268"/>
            <a:ext cx="1918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50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fixHeap(H</a:t>
            </a:r>
            <a:r>
              <a:rPr dirty="0" u="heavy" sz="2000">
                <a:solidFill>
                  <a:srgbClr val="3E3E3E"/>
                </a:solidFill>
                <a:uFill>
                  <a:solidFill>
                    <a:srgbClr val="FF6600"/>
                  </a:solidFill>
                </a:uFill>
                <a:latin typeface="Palatino Linotype"/>
                <a:cs typeface="Palatino Linotype"/>
              </a:rPr>
              <a:t>,K)	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7838" y="5511455"/>
            <a:ext cx="748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000" spc="5" b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turn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70176" y="0"/>
            <a:ext cx="495451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76272" y="699516"/>
            <a:ext cx="478993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71146" y="112800"/>
            <a:ext cx="4001135" cy="1493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Correctness</a:t>
            </a:r>
            <a:r>
              <a:rPr dirty="0" spc="-90"/>
              <a:t> </a:t>
            </a:r>
            <a:r>
              <a:rPr dirty="0" spc="-5"/>
              <a:t>of</a:t>
            </a:r>
          </a:p>
          <a:p>
            <a:pPr marL="18415">
              <a:lnSpc>
                <a:spcPct val="100000"/>
              </a:lnSpc>
              <a:spcBef>
                <a:spcPts val="35"/>
              </a:spcBef>
            </a:pPr>
            <a:r>
              <a:rPr dirty="0" i="1">
                <a:latin typeface="Palatino Linotype"/>
                <a:cs typeface="Palatino Linotype"/>
              </a:rPr>
              <a:t>constructHeap</a:t>
            </a:r>
          </a:p>
        </p:txBody>
      </p:sp>
      <p:sp>
        <p:nvSpPr>
          <p:cNvPr id="13" name="object 13"/>
          <p:cNvSpPr/>
          <p:nvPr/>
        </p:nvSpPr>
        <p:spPr>
          <a:xfrm>
            <a:off x="4337303" y="3346703"/>
            <a:ext cx="4431791" cy="419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80915" y="3320796"/>
            <a:ext cx="4265675" cy="108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80915" y="3836047"/>
            <a:ext cx="4265675" cy="21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67200" y="3429000"/>
            <a:ext cx="4419600" cy="407034"/>
          </a:xfrm>
          <a:custGeom>
            <a:avLst/>
            <a:gdLst/>
            <a:ahLst/>
            <a:cxnLst/>
            <a:rect l="l" t="t" r="r" b="b"/>
            <a:pathLst>
              <a:path w="4419600" h="407035">
                <a:moveTo>
                  <a:pt x="0" y="0"/>
                </a:moveTo>
                <a:lnTo>
                  <a:pt x="4419600" y="0"/>
                </a:lnTo>
                <a:lnTo>
                  <a:pt x="4419600" y="406907"/>
                </a:lnTo>
                <a:lnTo>
                  <a:pt x="0" y="406907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67200" y="3429000"/>
            <a:ext cx="4419600" cy="407034"/>
          </a:xfrm>
          <a:custGeom>
            <a:avLst/>
            <a:gdLst/>
            <a:ahLst/>
            <a:cxnLst/>
            <a:rect l="l" t="t" r="r" b="b"/>
            <a:pathLst>
              <a:path w="4419600" h="407035">
                <a:moveTo>
                  <a:pt x="0" y="0"/>
                </a:moveTo>
                <a:lnTo>
                  <a:pt x="4419600" y="0"/>
                </a:lnTo>
                <a:lnTo>
                  <a:pt x="4419600" y="406907"/>
                </a:lnTo>
                <a:lnTo>
                  <a:pt x="0" y="4069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345940" y="3445255"/>
            <a:ext cx="39820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Calibri"/>
                <a:cs typeface="Calibri"/>
              </a:rPr>
              <a:t>H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leaf: </a:t>
            </a:r>
            <a:r>
              <a:rPr dirty="0" sz="2000">
                <a:latin typeface="Calibri"/>
                <a:cs typeface="Calibri"/>
              </a:rPr>
              <a:t>base </a:t>
            </a:r>
            <a:r>
              <a:rPr dirty="0" sz="2000" spc="-5">
                <a:latin typeface="Calibri"/>
                <a:cs typeface="Calibri"/>
              </a:rPr>
              <a:t>case, </a:t>
            </a:r>
            <a:r>
              <a:rPr dirty="0" sz="2000" spc="-10">
                <a:latin typeface="Calibri"/>
                <a:cs typeface="Calibri"/>
              </a:rPr>
              <a:t>satisfied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trivially.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39288" y="3505200"/>
            <a:ext cx="1528445" cy="509905"/>
          </a:xfrm>
          <a:custGeom>
            <a:avLst/>
            <a:gdLst/>
            <a:ahLst/>
            <a:cxnLst/>
            <a:rect l="l" t="t" r="r" b="b"/>
            <a:pathLst>
              <a:path w="1528445" h="509904">
                <a:moveTo>
                  <a:pt x="1527911" y="0"/>
                </a:moveTo>
                <a:lnTo>
                  <a:pt x="0" y="509308"/>
                </a:lnTo>
              </a:path>
            </a:pathLst>
          </a:custGeom>
          <a:ln w="12700">
            <a:solidFill>
              <a:srgbClr val="FF66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67000" y="3938198"/>
            <a:ext cx="140970" cy="120650"/>
          </a:xfrm>
          <a:custGeom>
            <a:avLst/>
            <a:gdLst/>
            <a:ahLst/>
            <a:cxnLst/>
            <a:rect l="l" t="t" r="r" b="b"/>
            <a:pathLst>
              <a:path w="140969" h="120650">
                <a:moveTo>
                  <a:pt x="100393" y="0"/>
                </a:moveTo>
                <a:lnTo>
                  <a:pt x="0" y="100406"/>
                </a:lnTo>
                <a:lnTo>
                  <a:pt x="140563" y="120472"/>
                </a:lnTo>
                <a:lnTo>
                  <a:pt x="72288" y="76301"/>
                </a:lnTo>
                <a:lnTo>
                  <a:pt x="10039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51703" y="4946903"/>
            <a:ext cx="3669791" cy="419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95315" y="4920996"/>
            <a:ext cx="3653027" cy="536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81600" y="5029200"/>
            <a:ext cx="3657600" cy="407034"/>
          </a:xfrm>
          <a:custGeom>
            <a:avLst/>
            <a:gdLst/>
            <a:ahLst/>
            <a:cxnLst/>
            <a:rect l="l" t="t" r="r" b="b"/>
            <a:pathLst>
              <a:path w="3657600" h="407035">
                <a:moveTo>
                  <a:pt x="0" y="0"/>
                </a:moveTo>
                <a:lnTo>
                  <a:pt x="3657600" y="0"/>
                </a:lnTo>
                <a:lnTo>
                  <a:pt x="3657600" y="406907"/>
                </a:lnTo>
                <a:lnTo>
                  <a:pt x="0" y="406907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81600" y="5029200"/>
            <a:ext cx="3657600" cy="407034"/>
          </a:xfrm>
          <a:custGeom>
            <a:avLst/>
            <a:gdLst/>
            <a:ahLst/>
            <a:cxnLst/>
            <a:rect l="l" t="t" r="r" b="b"/>
            <a:pathLst>
              <a:path w="3657600" h="407035">
                <a:moveTo>
                  <a:pt x="0" y="0"/>
                </a:moveTo>
                <a:lnTo>
                  <a:pt x="3657600" y="0"/>
                </a:lnTo>
                <a:lnTo>
                  <a:pt x="3657600" y="406907"/>
                </a:lnTo>
                <a:lnTo>
                  <a:pt x="0" y="4069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260340" y="5045455"/>
            <a:ext cx="33699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Preconditions hold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respectively?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16399" y="4252065"/>
            <a:ext cx="1451610" cy="701040"/>
          </a:xfrm>
          <a:custGeom>
            <a:avLst/>
            <a:gdLst/>
            <a:ahLst/>
            <a:cxnLst/>
            <a:rect l="l" t="t" r="r" b="b"/>
            <a:pathLst>
              <a:path w="1451610" h="701039">
                <a:moveTo>
                  <a:pt x="1451000" y="700934"/>
                </a:moveTo>
                <a:lnTo>
                  <a:pt x="1447759" y="648563"/>
                </a:lnTo>
                <a:lnTo>
                  <a:pt x="1444121" y="596524"/>
                </a:lnTo>
                <a:lnTo>
                  <a:pt x="1439689" y="545146"/>
                </a:lnTo>
                <a:lnTo>
                  <a:pt x="1434067" y="494762"/>
                </a:lnTo>
                <a:lnTo>
                  <a:pt x="1426857" y="445701"/>
                </a:lnTo>
                <a:lnTo>
                  <a:pt x="1417662" y="398296"/>
                </a:lnTo>
                <a:lnTo>
                  <a:pt x="1406087" y="352876"/>
                </a:lnTo>
                <a:lnTo>
                  <a:pt x="1391733" y="309774"/>
                </a:lnTo>
                <a:lnTo>
                  <a:pt x="1374205" y="269319"/>
                </a:lnTo>
                <a:lnTo>
                  <a:pt x="1353104" y="231843"/>
                </a:lnTo>
                <a:lnTo>
                  <a:pt x="1328035" y="197678"/>
                </a:lnTo>
                <a:lnTo>
                  <a:pt x="1298600" y="167153"/>
                </a:lnTo>
                <a:lnTo>
                  <a:pt x="1266275" y="142511"/>
                </a:lnTo>
                <a:lnTo>
                  <a:pt x="1228470" y="121166"/>
                </a:lnTo>
                <a:lnTo>
                  <a:pt x="1186017" y="102806"/>
                </a:lnTo>
                <a:lnTo>
                  <a:pt x="1139749" y="87118"/>
                </a:lnTo>
                <a:lnTo>
                  <a:pt x="1090498" y="73790"/>
                </a:lnTo>
                <a:lnTo>
                  <a:pt x="1039097" y="62509"/>
                </a:lnTo>
                <a:lnTo>
                  <a:pt x="986378" y="52964"/>
                </a:lnTo>
                <a:lnTo>
                  <a:pt x="933173" y="44841"/>
                </a:lnTo>
                <a:lnTo>
                  <a:pt x="880315" y="37829"/>
                </a:lnTo>
                <a:lnTo>
                  <a:pt x="828636" y="31615"/>
                </a:lnTo>
                <a:lnTo>
                  <a:pt x="778969" y="25887"/>
                </a:lnTo>
                <a:lnTo>
                  <a:pt x="732146" y="20332"/>
                </a:lnTo>
                <a:lnTo>
                  <a:pt x="689000" y="14638"/>
                </a:lnTo>
                <a:lnTo>
                  <a:pt x="630674" y="7527"/>
                </a:lnTo>
                <a:lnTo>
                  <a:pt x="574230" y="2926"/>
                </a:lnTo>
                <a:lnTo>
                  <a:pt x="519667" y="522"/>
                </a:lnTo>
                <a:lnTo>
                  <a:pt x="466985" y="0"/>
                </a:lnTo>
                <a:lnTo>
                  <a:pt x="416185" y="1046"/>
                </a:lnTo>
                <a:lnTo>
                  <a:pt x="367267" y="3347"/>
                </a:lnTo>
                <a:lnTo>
                  <a:pt x="320230" y="6588"/>
                </a:lnTo>
                <a:lnTo>
                  <a:pt x="275074" y="10457"/>
                </a:lnTo>
                <a:lnTo>
                  <a:pt x="231800" y="14638"/>
                </a:lnTo>
                <a:lnTo>
                  <a:pt x="181080" y="21595"/>
                </a:lnTo>
                <a:lnTo>
                  <a:pt x="131450" y="31542"/>
                </a:lnTo>
                <a:lnTo>
                  <a:pt x="84000" y="43390"/>
                </a:lnTo>
                <a:lnTo>
                  <a:pt x="39820" y="56047"/>
                </a:lnTo>
                <a:lnTo>
                  <a:pt x="0" y="68423"/>
                </a:lnTo>
              </a:path>
            </a:pathLst>
          </a:custGeom>
          <a:ln w="12700">
            <a:solidFill>
              <a:srgbClr val="FF66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43403" y="4244900"/>
            <a:ext cx="140335" cy="121920"/>
          </a:xfrm>
          <a:custGeom>
            <a:avLst/>
            <a:gdLst/>
            <a:ahLst/>
            <a:cxnLst/>
            <a:rect l="l" t="t" r="r" b="b"/>
            <a:pathLst>
              <a:path w="140335" h="121920">
                <a:moveTo>
                  <a:pt x="102692" y="0"/>
                </a:moveTo>
                <a:lnTo>
                  <a:pt x="0" y="98069"/>
                </a:lnTo>
                <a:lnTo>
                  <a:pt x="140055" y="121386"/>
                </a:lnTo>
                <a:lnTo>
                  <a:pt x="72821" y="75641"/>
                </a:lnTo>
                <a:lnTo>
                  <a:pt x="10269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99800" y="4639164"/>
            <a:ext cx="1068070" cy="85725"/>
          </a:xfrm>
          <a:custGeom>
            <a:avLst/>
            <a:gdLst/>
            <a:ahLst/>
            <a:cxnLst/>
            <a:rect l="l" t="t" r="r" b="b"/>
            <a:pathLst>
              <a:path w="1068070" h="85725">
                <a:moveTo>
                  <a:pt x="1067600" y="85236"/>
                </a:moveTo>
                <a:lnTo>
                  <a:pt x="1017631" y="73434"/>
                </a:lnTo>
                <a:lnTo>
                  <a:pt x="967885" y="61854"/>
                </a:lnTo>
                <a:lnTo>
                  <a:pt x="918585" y="50719"/>
                </a:lnTo>
                <a:lnTo>
                  <a:pt x="869956" y="40251"/>
                </a:lnTo>
                <a:lnTo>
                  <a:pt x="822219" y="30669"/>
                </a:lnTo>
                <a:lnTo>
                  <a:pt x="775599" y="22197"/>
                </a:lnTo>
                <a:lnTo>
                  <a:pt x="730318" y="15056"/>
                </a:lnTo>
                <a:lnTo>
                  <a:pt x="686600" y="9467"/>
                </a:lnTo>
                <a:lnTo>
                  <a:pt x="633154" y="4207"/>
                </a:lnTo>
                <a:lnTo>
                  <a:pt x="585000" y="1051"/>
                </a:lnTo>
                <a:lnTo>
                  <a:pt x="538962" y="0"/>
                </a:lnTo>
                <a:lnTo>
                  <a:pt x="491866" y="1051"/>
                </a:lnTo>
                <a:lnTo>
                  <a:pt x="440537" y="4207"/>
                </a:lnTo>
                <a:lnTo>
                  <a:pt x="381800" y="9467"/>
                </a:lnTo>
                <a:lnTo>
                  <a:pt x="341309" y="14216"/>
                </a:lnTo>
                <a:lnTo>
                  <a:pt x="295717" y="20727"/>
                </a:lnTo>
                <a:lnTo>
                  <a:pt x="246540" y="28570"/>
                </a:lnTo>
                <a:lnTo>
                  <a:pt x="195295" y="37312"/>
                </a:lnTo>
                <a:lnTo>
                  <a:pt x="143502" y="46524"/>
                </a:lnTo>
                <a:lnTo>
                  <a:pt x="92676" y="55773"/>
                </a:lnTo>
                <a:lnTo>
                  <a:pt x="44336" y="64630"/>
                </a:lnTo>
                <a:lnTo>
                  <a:pt x="0" y="72663"/>
                </a:lnTo>
              </a:path>
            </a:pathLst>
          </a:custGeom>
          <a:ln w="12700">
            <a:solidFill>
              <a:srgbClr val="FF66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24403" y="4640873"/>
            <a:ext cx="135890" cy="125730"/>
          </a:xfrm>
          <a:custGeom>
            <a:avLst/>
            <a:gdLst/>
            <a:ahLst/>
            <a:cxnLst/>
            <a:rect l="l" t="t" r="r" b="b"/>
            <a:pathLst>
              <a:path w="135889" h="125729">
                <a:moveTo>
                  <a:pt x="114820" y="0"/>
                </a:moveTo>
                <a:lnTo>
                  <a:pt x="0" y="83527"/>
                </a:lnTo>
                <a:lnTo>
                  <a:pt x="135712" y="125272"/>
                </a:lnTo>
                <a:lnTo>
                  <a:pt x="75158" y="70993"/>
                </a:lnTo>
                <a:lnTo>
                  <a:pt x="11482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90803" y="5338409"/>
            <a:ext cx="131445" cy="127000"/>
          </a:xfrm>
          <a:custGeom>
            <a:avLst/>
            <a:gdLst/>
            <a:ahLst/>
            <a:cxnLst/>
            <a:rect l="l" t="t" r="r" b="b"/>
            <a:pathLst>
              <a:path w="131444" h="127000">
                <a:moveTo>
                  <a:pt x="122593" y="0"/>
                </a:moveTo>
                <a:lnTo>
                  <a:pt x="0" y="71628"/>
                </a:lnTo>
                <a:lnTo>
                  <a:pt x="130860" y="126733"/>
                </a:lnTo>
                <a:lnTo>
                  <a:pt x="76034" y="66675"/>
                </a:lnTo>
                <a:lnTo>
                  <a:pt x="12259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70503" y="6013703"/>
            <a:ext cx="4584191" cy="4190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14116" y="5987796"/>
            <a:ext cx="4596383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200400" y="6096000"/>
            <a:ext cx="4572000" cy="407034"/>
          </a:xfrm>
          <a:prstGeom prst="rect">
            <a:avLst/>
          </a:prstGeom>
          <a:solidFill>
            <a:srgbClr val="FFFF99"/>
          </a:solidFill>
          <a:ln w="9144">
            <a:solidFill>
              <a:srgbClr val="FFFF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dirty="0" sz="2000" spc="-10">
                <a:latin typeface="Calibri"/>
                <a:cs typeface="Calibri"/>
              </a:rPr>
              <a:t>Postcondition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10" b="1" i="1">
                <a:solidFill>
                  <a:srgbClr val="0000CC"/>
                </a:solidFill>
                <a:latin typeface="Calibri"/>
                <a:cs typeface="Calibri"/>
              </a:rPr>
              <a:t>constructHeap</a:t>
            </a:r>
            <a:r>
              <a:rPr dirty="0" sz="2000" spc="-50" b="1" i="1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satisfied?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25256" y="5737948"/>
            <a:ext cx="1375410" cy="434340"/>
          </a:xfrm>
          <a:custGeom>
            <a:avLst/>
            <a:gdLst/>
            <a:ahLst/>
            <a:cxnLst/>
            <a:rect l="l" t="t" r="r" b="b"/>
            <a:pathLst>
              <a:path w="1375410" h="434339">
                <a:moveTo>
                  <a:pt x="1375143" y="434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FF66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52605" y="5692700"/>
            <a:ext cx="140335" cy="121285"/>
          </a:xfrm>
          <a:custGeom>
            <a:avLst/>
            <a:gdLst/>
            <a:ahLst/>
            <a:cxnLst/>
            <a:rect l="l" t="t" r="r" b="b"/>
            <a:pathLst>
              <a:path w="140335" h="121285">
                <a:moveTo>
                  <a:pt x="140220" y="0"/>
                </a:moveTo>
                <a:lnTo>
                  <a:pt x="0" y="22301"/>
                </a:lnTo>
                <a:lnTo>
                  <a:pt x="101968" y="121107"/>
                </a:lnTo>
                <a:lnTo>
                  <a:pt x="72656" y="45250"/>
                </a:lnTo>
                <a:lnTo>
                  <a:pt x="14022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968" y="0"/>
            <a:ext cx="435557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8552" y="0"/>
            <a:ext cx="2470402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63140" y="699516"/>
            <a:ext cx="4616194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046605" marR="5080" indent="-614680">
              <a:lnSpc>
                <a:spcPct val="100600"/>
              </a:lnSpc>
              <a:spcBef>
                <a:spcPts val="65"/>
              </a:spcBef>
            </a:pPr>
            <a:r>
              <a:rPr dirty="0" spc="-5">
                <a:solidFill>
                  <a:srgbClr val="FF0000"/>
                </a:solidFill>
              </a:rPr>
              <a:t>Linear </a:t>
            </a:r>
            <a:r>
              <a:rPr dirty="0" spc="-50">
                <a:solidFill>
                  <a:srgbClr val="FF0000"/>
                </a:solidFill>
              </a:rPr>
              <a:t>Time </a:t>
            </a:r>
            <a:r>
              <a:rPr dirty="0" spc="-5"/>
              <a:t>Heap  Construction!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759988"/>
            <a:ext cx="3676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recursion</a:t>
            </a:r>
            <a:r>
              <a:rPr dirty="0" sz="2400" spc="-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equation: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125749"/>
            <a:ext cx="7474584" cy="27019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385"/>
              </a:spcBef>
              <a:tabLst>
                <a:tab pos="623951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W(n)=W(n-r-1)+W(r)+2log(n)	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special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case: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complete binary</a:t>
            </a:r>
            <a:r>
              <a:rPr dirty="0" sz="2400" spc="-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tree: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size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=2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-1,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dirty="0" sz="2000" spc="-5">
                <a:solidFill>
                  <a:srgbClr val="008000"/>
                </a:solidFill>
                <a:latin typeface="Palatino Linotype"/>
                <a:cs typeface="Palatino Linotype"/>
              </a:rPr>
              <a:t>(then, </a:t>
            </a:r>
            <a:r>
              <a:rPr dirty="0" sz="2000">
                <a:solidFill>
                  <a:srgbClr val="008000"/>
                </a:solidFill>
                <a:latin typeface="Palatino Linotype"/>
                <a:cs typeface="Palatino Linotype"/>
              </a:rPr>
              <a:t>for arbitrary </a:t>
            </a:r>
            <a:r>
              <a:rPr dirty="0" sz="2000" i="1">
                <a:solidFill>
                  <a:srgbClr val="008000"/>
                </a:solidFill>
                <a:latin typeface="Palatino Linotype"/>
                <a:cs typeface="Palatino Linotype"/>
              </a:rPr>
              <a:t>n</a:t>
            </a:r>
            <a:r>
              <a:rPr dirty="0" sz="2000">
                <a:solidFill>
                  <a:srgbClr val="008000"/>
                </a:solidFill>
                <a:latin typeface="Palatino Linotype"/>
                <a:cs typeface="Palatino Linotype"/>
              </a:rPr>
              <a:t>, </a:t>
            </a:r>
            <a:r>
              <a:rPr dirty="0" sz="2000" spc="-5" i="1">
                <a:solidFill>
                  <a:srgbClr val="008000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008000"/>
                </a:solidFill>
                <a:latin typeface="Palatino Linotype"/>
                <a:cs typeface="Palatino Linotype"/>
              </a:rPr>
              <a:t>/2&lt;</a:t>
            </a:r>
            <a:r>
              <a:rPr dirty="0" sz="2000" spc="-5" i="1">
                <a:solidFill>
                  <a:srgbClr val="008000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008000"/>
                </a:solidFill>
                <a:latin typeface="Symbol"/>
                <a:cs typeface="Symbol"/>
              </a:rPr>
              <a:t></a:t>
            </a:r>
            <a:r>
              <a:rPr dirty="0" sz="2000" spc="-5" i="1">
                <a:solidFill>
                  <a:srgbClr val="008000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008000"/>
                </a:solidFill>
                <a:latin typeface="Symbol"/>
                <a:cs typeface="Symbol"/>
              </a:rPr>
              <a:t></a:t>
            </a:r>
            <a:r>
              <a:rPr dirty="0" sz="2000" spc="-5">
                <a:solidFill>
                  <a:srgbClr val="008000"/>
                </a:solidFill>
                <a:latin typeface="Palatino Linotype"/>
                <a:cs typeface="Palatino Linotype"/>
              </a:rPr>
              <a:t>2</a:t>
            </a:r>
            <a:r>
              <a:rPr dirty="0" sz="2000" spc="-5" i="1">
                <a:solidFill>
                  <a:srgbClr val="008000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008000"/>
                </a:solidFill>
                <a:latin typeface="Palatino Linotype"/>
                <a:cs typeface="Palatino Linotype"/>
              </a:rPr>
              <a:t>, </a:t>
            </a:r>
            <a:r>
              <a:rPr dirty="0" sz="2000">
                <a:solidFill>
                  <a:srgbClr val="008000"/>
                </a:solidFill>
                <a:latin typeface="Palatino Linotype"/>
                <a:cs typeface="Palatino Linotype"/>
              </a:rPr>
              <a:t>so </a:t>
            </a:r>
            <a:r>
              <a:rPr dirty="0" sz="2000" spc="-5">
                <a:solidFill>
                  <a:srgbClr val="008000"/>
                </a:solidFill>
                <a:latin typeface="Palatino Linotype"/>
                <a:cs typeface="Palatino Linotype"/>
              </a:rPr>
              <a:t>W(n)</a:t>
            </a:r>
            <a:r>
              <a:rPr dirty="0" sz="2000" spc="-5">
                <a:solidFill>
                  <a:srgbClr val="008000"/>
                </a:solidFill>
                <a:latin typeface="Symbol"/>
                <a:cs typeface="Symbol"/>
              </a:rPr>
              <a:t></a:t>
            </a:r>
            <a:r>
              <a:rPr dirty="0" sz="2000" spc="-5">
                <a:solidFill>
                  <a:srgbClr val="008000"/>
                </a:solidFill>
                <a:latin typeface="Palatino Linotype"/>
                <a:cs typeface="Palatino Linotype"/>
              </a:rPr>
              <a:t>W(</a:t>
            </a:r>
            <a:r>
              <a:rPr dirty="0" sz="2000" spc="-5" i="1">
                <a:solidFill>
                  <a:srgbClr val="008000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008000"/>
                </a:solidFill>
                <a:latin typeface="Palatino Linotype"/>
                <a:cs typeface="Palatino Linotype"/>
              </a:rPr>
              <a:t>)</a:t>
            </a:r>
            <a:r>
              <a:rPr dirty="0" sz="2000" spc="-5">
                <a:solidFill>
                  <a:srgbClr val="008000"/>
                </a:solidFill>
                <a:latin typeface="Symbol"/>
                <a:cs typeface="Symbol"/>
              </a:rPr>
              <a:t></a:t>
            </a:r>
            <a:r>
              <a:rPr dirty="0" sz="2000" spc="-5">
                <a:solidFill>
                  <a:srgbClr val="008000"/>
                </a:solidFill>
                <a:latin typeface="Palatino Linotype"/>
                <a:cs typeface="Palatino Linotype"/>
              </a:rPr>
              <a:t>W(2</a:t>
            </a:r>
            <a:r>
              <a:rPr dirty="0" sz="2000" spc="-5" i="1">
                <a:solidFill>
                  <a:srgbClr val="008000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008000"/>
                </a:solidFill>
                <a:latin typeface="Palatino Linotype"/>
                <a:cs typeface="Palatino Linotype"/>
              </a:rPr>
              <a:t>)</a:t>
            </a:r>
            <a:r>
              <a:rPr dirty="0" sz="2000" spc="-120">
                <a:solidFill>
                  <a:srgbClr val="008000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008000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1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Note: W(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)=2W((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-1)/2)+2log(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590"/>
              </a:lnSpc>
              <a:spcBef>
                <a:spcPts val="6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Master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Theorem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applies, with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b=c=2,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the  critical exponent E=1,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)=2log(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4948196"/>
            <a:ext cx="1052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70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Note: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682764"/>
            <a:ext cx="6445885" cy="8305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When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0&lt;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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&lt;1,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this limit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equal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zero</a:t>
            </a:r>
            <a:endParaRPr sz="2400">
              <a:latin typeface="Palatino Linotype"/>
              <a:cs typeface="Palatino Linotype"/>
            </a:endParaRPr>
          </a:p>
          <a:p>
            <a:pPr marL="2990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So, 2log(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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E-</a:t>
            </a:r>
            <a:r>
              <a:rPr dirty="0" baseline="24305" sz="2400" spc="-7">
                <a:solidFill>
                  <a:srgbClr val="3E3E3E"/>
                </a:solidFill>
                <a:latin typeface="Symbol"/>
                <a:cs typeface="Symbol"/>
              </a:rPr>
              <a:t>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 1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satisfied,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have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45186" y="5300755"/>
            <a:ext cx="871219" cy="0"/>
          </a:xfrm>
          <a:custGeom>
            <a:avLst/>
            <a:gdLst/>
            <a:ahLst/>
            <a:cxnLst/>
            <a:rect l="l" t="t" r="r" b="b"/>
            <a:pathLst>
              <a:path w="871220" h="0">
                <a:moveTo>
                  <a:pt x="0" y="0"/>
                </a:moveTo>
                <a:lnTo>
                  <a:pt x="871023" y="0"/>
                </a:lnTo>
              </a:path>
            </a:pathLst>
          </a:custGeom>
          <a:ln w="10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15114" y="5300755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 h="0">
                <a:moveTo>
                  <a:pt x="0" y="0"/>
                </a:moveTo>
                <a:lnTo>
                  <a:pt x="949910" y="0"/>
                </a:lnTo>
              </a:path>
            </a:pathLst>
          </a:custGeom>
          <a:ln w="10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63929" y="5300755"/>
            <a:ext cx="1434465" cy="0"/>
          </a:xfrm>
          <a:custGeom>
            <a:avLst/>
            <a:gdLst/>
            <a:ahLst/>
            <a:cxnLst/>
            <a:rect l="l" t="t" r="r" b="b"/>
            <a:pathLst>
              <a:path w="1434465" h="0">
                <a:moveTo>
                  <a:pt x="0" y="0"/>
                </a:moveTo>
                <a:lnTo>
                  <a:pt x="1434319" y="0"/>
                </a:lnTo>
              </a:path>
            </a:pathLst>
          </a:custGeom>
          <a:ln w="10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70060" y="5122218"/>
            <a:ext cx="223901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61160" algn="l"/>
              </a:tabLst>
            </a:pPr>
            <a:r>
              <a:rPr dirty="0" sz="2000" spc="-20">
                <a:latin typeface="Times New Roman"/>
                <a:cs typeface="Times New Roman"/>
              </a:rPr>
              <a:t>=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lim	</a:t>
            </a:r>
            <a:r>
              <a:rPr dirty="0" sz="2000" spc="-20">
                <a:latin typeface="Times New Roman"/>
                <a:cs typeface="Times New Roman"/>
              </a:rPr>
              <a:t>=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lim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9259" y="4939121"/>
            <a:ext cx="4133215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85925" algn="l"/>
                <a:tab pos="3716020" algn="l"/>
              </a:tabLst>
            </a:pPr>
            <a:r>
              <a:rPr dirty="0" sz="2000" spc="30">
                <a:latin typeface="Times New Roman"/>
                <a:cs typeface="Times New Roman"/>
              </a:rPr>
              <a:t>2</a:t>
            </a:r>
            <a:r>
              <a:rPr dirty="0" sz="2000" spc="30" i="1">
                <a:latin typeface="Times New Roman"/>
                <a:cs typeface="Times New Roman"/>
              </a:rPr>
              <a:t>log</a:t>
            </a:r>
            <a:r>
              <a:rPr dirty="0" sz="2000" spc="30">
                <a:latin typeface="Times New Roman"/>
                <a:cs typeface="Times New Roman"/>
              </a:rPr>
              <a:t>(</a:t>
            </a:r>
            <a:r>
              <a:rPr dirty="0" sz="2000" spc="30" i="1">
                <a:latin typeface="Times New Roman"/>
                <a:cs typeface="Times New Roman"/>
              </a:rPr>
              <a:t>N</a:t>
            </a:r>
            <a:r>
              <a:rPr dirty="0" sz="2000" spc="-275" i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)	</a:t>
            </a:r>
            <a:r>
              <a:rPr dirty="0" sz="2000" spc="-15">
                <a:latin typeface="Times New Roman"/>
                <a:cs typeface="Times New Roman"/>
              </a:rPr>
              <a:t>2</a:t>
            </a:r>
            <a:r>
              <a:rPr dirty="0" sz="2000" spc="-29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log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20" i="1">
                <a:latin typeface="Times New Roman"/>
                <a:cs typeface="Times New Roman"/>
              </a:rPr>
              <a:t>N	</a:t>
            </a:r>
            <a:r>
              <a:rPr dirty="0" sz="2000" spc="40">
                <a:latin typeface="Times New Roman"/>
                <a:cs typeface="Times New Roman"/>
              </a:rPr>
              <a:t>2</a:t>
            </a:r>
            <a:r>
              <a:rPr dirty="0" sz="2000" spc="40" i="1">
                <a:latin typeface="Times New Roman"/>
                <a:cs typeface="Times New Roman"/>
              </a:rPr>
              <a:t>N</a:t>
            </a:r>
            <a:r>
              <a:rPr dirty="0" sz="2000" spc="-265" i="1">
                <a:latin typeface="Times New Roman"/>
                <a:cs typeface="Times New Roman"/>
              </a:rPr>
              <a:t> </a:t>
            </a:r>
            <a:r>
              <a:rPr dirty="0" baseline="43478" sz="1725" i="1">
                <a:latin typeface="Times New Roman"/>
                <a:cs typeface="Times New Roman"/>
              </a:rPr>
              <a:t>ε</a:t>
            </a:r>
            <a:endParaRPr baseline="43478" sz="17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0177" y="5288056"/>
            <a:ext cx="20574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60">
                <a:latin typeface="Times New Roman"/>
                <a:cs typeface="Times New Roman"/>
              </a:rPr>
              <a:t>1</a:t>
            </a:r>
            <a:r>
              <a:rPr dirty="0" sz="1150" spc="60" i="1">
                <a:latin typeface="Times New Roman"/>
                <a:cs typeface="Times New Roman"/>
              </a:rPr>
              <a:t>-</a:t>
            </a:r>
            <a:r>
              <a:rPr dirty="0" sz="1150" i="1">
                <a:latin typeface="Times New Roman"/>
                <a:cs typeface="Times New Roman"/>
              </a:rPr>
              <a:t>ε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5366" y="5288056"/>
            <a:ext cx="206375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5">
                <a:latin typeface="Times New Roman"/>
                <a:cs typeface="Times New Roman"/>
              </a:rPr>
              <a:t>1</a:t>
            </a:r>
            <a:r>
              <a:rPr dirty="0" sz="1150" spc="60" i="1">
                <a:latin typeface="Times New Roman"/>
                <a:cs typeface="Times New Roman"/>
              </a:rPr>
              <a:t>-</a:t>
            </a:r>
            <a:r>
              <a:rPr dirty="0" sz="1150" i="1">
                <a:latin typeface="Times New Roman"/>
                <a:cs typeface="Times New Roman"/>
              </a:rPr>
              <a:t>ε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6202" y="5295958"/>
            <a:ext cx="4397375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98320" algn="l"/>
                <a:tab pos="2566670" algn="l"/>
              </a:tabLst>
            </a:pPr>
            <a:r>
              <a:rPr dirty="0" sz="2000" spc="-20" i="1">
                <a:latin typeface="Times New Roman"/>
                <a:cs typeface="Times New Roman"/>
              </a:rPr>
              <a:t>N	</a:t>
            </a:r>
            <a:r>
              <a:rPr dirty="0" sz="2000" spc="-15">
                <a:latin typeface="Times New Roman"/>
                <a:cs typeface="Times New Roman"/>
              </a:rPr>
              <a:t>log</a:t>
            </a:r>
            <a:r>
              <a:rPr dirty="0" sz="2000" spc="-2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2	</a:t>
            </a:r>
            <a:r>
              <a:rPr dirty="0" baseline="9661" sz="1725" i="1">
                <a:latin typeface="Times New Roman"/>
                <a:cs typeface="Times New Roman"/>
              </a:rPr>
              <a:t>N</a:t>
            </a:r>
            <a:r>
              <a:rPr dirty="0" baseline="9661" sz="1725" spc="-277" i="1">
                <a:latin typeface="Times New Roman"/>
                <a:cs typeface="Times New Roman"/>
              </a:rPr>
              <a:t> </a:t>
            </a:r>
            <a:r>
              <a:rPr dirty="0" baseline="9661" sz="1725" spc="-82">
                <a:latin typeface="宋体"/>
                <a:cs typeface="宋体"/>
              </a:rPr>
              <a:t>→∞</a:t>
            </a:r>
            <a:r>
              <a:rPr dirty="0" baseline="9661" sz="1725" spc="-382">
                <a:latin typeface="宋体"/>
                <a:cs typeface="宋体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((1</a:t>
            </a:r>
            <a:r>
              <a:rPr dirty="0" sz="2000" spc="-25" i="1">
                <a:latin typeface="Times New Roman"/>
                <a:cs typeface="Times New Roman"/>
              </a:rPr>
              <a:t>-</a:t>
            </a:r>
            <a:r>
              <a:rPr dirty="0" sz="2000" spc="-195" i="1">
                <a:latin typeface="Times New Roman"/>
                <a:cs typeface="Times New Roman"/>
              </a:rPr>
              <a:t> </a:t>
            </a:r>
            <a:r>
              <a:rPr dirty="0" sz="2000" spc="30" i="1">
                <a:latin typeface="Times New Roman"/>
                <a:cs typeface="Times New Roman"/>
              </a:rPr>
              <a:t>ε</a:t>
            </a:r>
            <a:r>
              <a:rPr dirty="0" sz="2000" spc="30">
                <a:latin typeface="Times New Roman"/>
                <a:cs typeface="Times New Roman"/>
              </a:rPr>
              <a:t>)</a:t>
            </a:r>
            <a:r>
              <a:rPr dirty="0" sz="2000" spc="-27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log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2)</a:t>
            </a:r>
            <a:r>
              <a:rPr dirty="0" sz="2000" spc="30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2142" y="5269626"/>
            <a:ext cx="641985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 i="1">
                <a:latin typeface="Times New Roman"/>
                <a:cs typeface="Times New Roman"/>
              </a:rPr>
              <a:t>N </a:t>
            </a:r>
            <a:r>
              <a:rPr dirty="0" sz="1150" spc="-60">
                <a:latin typeface="宋体"/>
                <a:cs typeface="宋体"/>
              </a:rPr>
              <a:t>→∞</a:t>
            </a:r>
            <a:r>
              <a:rPr dirty="0" sz="1150" spc="-360">
                <a:latin typeface="宋体"/>
                <a:cs typeface="宋体"/>
              </a:rPr>
              <a:t> </a:t>
            </a:r>
            <a:r>
              <a:rPr dirty="0" baseline="-5555" sz="3000" spc="-30" i="1">
                <a:latin typeface="Times New Roman"/>
                <a:cs typeface="Times New Roman"/>
              </a:rPr>
              <a:t>N</a:t>
            </a:r>
            <a:endParaRPr baseline="-5555" sz="3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12213" y="5122218"/>
            <a:ext cx="415290" cy="4552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480">
              <a:lnSpc>
                <a:spcPts val="2205"/>
              </a:lnSpc>
              <a:spcBef>
                <a:spcPts val="90"/>
              </a:spcBef>
            </a:pPr>
            <a:r>
              <a:rPr dirty="0" sz="2000" spc="-15">
                <a:latin typeface="Times New Roman"/>
                <a:cs typeface="Times New Roman"/>
              </a:rPr>
              <a:t>lim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185"/>
              </a:lnSpc>
            </a:pPr>
            <a:r>
              <a:rPr dirty="0" sz="1150" spc="-5" i="1">
                <a:latin typeface="Times New Roman"/>
                <a:cs typeface="Times New Roman"/>
              </a:rPr>
              <a:t>N</a:t>
            </a:r>
            <a:r>
              <a:rPr dirty="0" sz="1150" spc="-180" i="1">
                <a:latin typeface="Times New Roman"/>
                <a:cs typeface="Times New Roman"/>
              </a:rPr>
              <a:t> </a:t>
            </a:r>
            <a:r>
              <a:rPr dirty="0" sz="1150" spc="-114">
                <a:latin typeface="宋体"/>
                <a:cs typeface="宋体"/>
              </a:rPr>
              <a:t>→</a:t>
            </a:r>
            <a:r>
              <a:rPr dirty="0" sz="1150" spc="-5">
                <a:latin typeface="宋体"/>
                <a:cs typeface="宋体"/>
              </a:rPr>
              <a:t>∞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8812" y="1719535"/>
            <a:ext cx="335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CC"/>
                </a:solidFill>
                <a:latin typeface="Times New Roman"/>
                <a:cs typeface="Times New Roman"/>
              </a:rPr>
              <a:t>Number </a:t>
            </a:r>
            <a:r>
              <a:rPr dirty="0" sz="1800" b="1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dirty="0" sz="1800" spc="-5" b="1">
                <a:solidFill>
                  <a:srgbClr val="0000CC"/>
                </a:solidFill>
                <a:latin typeface="Times New Roman"/>
                <a:cs typeface="Times New Roman"/>
              </a:rPr>
              <a:t>nodes in right</a:t>
            </a:r>
            <a:r>
              <a:rPr dirty="0" sz="1800" spc="-5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000CC"/>
                </a:solidFill>
                <a:latin typeface="Times New Roman"/>
                <a:cs typeface="Times New Roman"/>
              </a:rPr>
              <a:t>subheap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54435" y="2302236"/>
            <a:ext cx="1551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CC"/>
                </a:solidFill>
                <a:latin typeface="Times New Roman"/>
                <a:cs typeface="Times New Roman"/>
              </a:rPr>
              <a:t>Cost </a:t>
            </a:r>
            <a:r>
              <a:rPr dirty="0" sz="1800" b="1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dirty="0" sz="1800" spc="-6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CC"/>
                </a:solidFill>
                <a:latin typeface="Times New Roman"/>
                <a:cs typeface="Times New Roman"/>
              </a:rPr>
              <a:t>fixHeap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65639" y="1877567"/>
            <a:ext cx="1654175" cy="391160"/>
          </a:xfrm>
          <a:custGeom>
            <a:avLst/>
            <a:gdLst/>
            <a:ahLst/>
            <a:cxnLst/>
            <a:rect l="l" t="t" r="r" b="b"/>
            <a:pathLst>
              <a:path w="1654175" h="391160">
                <a:moveTo>
                  <a:pt x="1654060" y="0"/>
                </a:moveTo>
                <a:lnTo>
                  <a:pt x="0" y="390906"/>
                </a:lnTo>
              </a:path>
            </a:pathLst>
          </a:custGeom>
          <a:ln w="12700">
            <a:solidFill>
              <a:srgbClr val="82644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91485" y="2194989"/>
            <a:ext cx="138430" cy="123825"/>
          </a:xfrm>
          <a:custGeom>
            <a:avLst/>
            <a:gdLst/>
            <a:ahLst/>
            <a:cxnLst/>
            <a:rect l="l" t="t" r="r" b="b"/>
            <a:pathLst>
              <a:path w="138429" h="123825">
                <a:moveTo>
                  <a:pt x="108978" y="0"/>
                </a:moveTo>
                <a:lnTo>
                  <a:pt x="0" y="91008"/>
                </a:lnTo>
                <a:lnTo>
                  <a:pt x="138201" y="123596"/>
                </a:lnTo>
                <a:lnTo>
                  <a:pt x="74155" y="73482"/>
                </a:lnTo>
                <a:lnTo>
                  <a:pt x="108978" y="0"/>
                </a:lnTo>
                <a:close/>
              </a:path>
            </a:pathLst>
          </a:custGeom>
          <a:solidFill>
            <a:srgbClr val="8264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43628" y="239623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76200" y="63500"/>
                </a:lnTo>
                <a:lnTo>
                  <a:pt x="127000" y="0"/>
                </a:lnTo>
                <a:close/>
              </a:path>
            </a:pathLst>
          </a:custGeom>
          <a:solidFill>
            <a:srgbClr val="8264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582689" y="6176839"/>
            <a:ext cx="1146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W(n)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</a:t>
            </a:r>
            <a:r>
              <a:rPr dirty="0" sz="1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(n)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" y="0"/>
            <a:ext cx="766571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32304" y="699516"/>
            <a:ext cx="4277868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215515" marR="5080" indent="-161734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Direct Analysis of Heap  construction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4199255" cy="146558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Heap construction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From </a:t>
            </a:r>
            <a:r>
              <a:rPr dirty="0" sz="2400" spc="-10" i="1">
                <a:solidFill>
                  <a:srgbClr val="FF0000"/>
                </a:solidFill>
                <a:latin typeface="Palatino Linotype"/>
                <a:cs typeface="Palatino Linotype"/>
              </a:rPr>
              <a:t>recursion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i="1">
                <a:solidFill>
                  <a:srgbClr val="FF0000"/>
                </a:solidFill>
                <a:latin typeface="Palatino Linotype"/>
                <a:cs typeface="Palatino Linotype"/>
              </a:rPr>
              <a:t>iteration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Sum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rowsums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532" y="3430406"/>
            <a:ext cx="3543867" cy="2384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42337" y="2180238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0" y="6350"/>
                </a:moveTo>
                <a:lnTo>
                  <a:pt x="36499" y="6350"/>
                </a:lnTo>
                <a:lnTo>
                  <a:pt x="36499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71636" y="2034188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20087" y="2180238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0" y="6350"/>
                </a:moveTo>
                <a:lnTo>
                  <a:pt x="36512" y="6350"/>
                </a:lnTo>
                <a:lnTo>
                  <a:pt x="36512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27294" y="2034188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14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448162" y="1978604"/>
            <a:ext cx="40259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5">
                <a:latin typeface="Cambria Math"/>
                <a:cs typeface="Cambria Math"/>
              </a:rPr>
              <a:t>𝑙𝑙𝑙𝑙𝑙𝑙𝑙𝑙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08558" y="243479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 h="0">
                <a:moveTo>
                  <a:pt x="0" y="0"/>
                </a:moveTo>
                <a:lnTo>
                  <a:pt x="481583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95860" y="2085283"/>
            <a:ext cx="506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0">
                <a:latin typeface="Cambria Math"/>
                <a:cs typeface="Cambria Math"/>
              </a:rPr>
              <a:t>𝑂</a:t>
            </a:r>
            <a:r>
              <a:rPr dirty="0" sz="1800" spc="-869">
                <a:latin typeface="Cambria Math"/>
                <a:cs typeface="Cambria Math"/>
              </a:rPr>
              <a:t>𝑂</a:t>
            </a:r>
            <a:r>
              <a:rPr dirty="0" sz="1800" spc="5">
                <a:latin typeface="Cambria Math"/>
                <a:cs typeface="Cambria Math"/>
              </a:rPr>
              <a:t>(</a:t>
            </a:r>
            <a:r>
              <a:rPr dirty="0" sz="1800" spc="30">
                <a:latin typeface="Cambria Math"/>
                <a:cs typeface="Cambria Math"/>
              </a:rPr>
              <a:t>ℎ</a:t>
            </a:r>
            <a:r>
              <a:rPr dirty="0" sz="180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6472546" y="2153033"/>
            <a:ext cx="1912620" cy="68516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935"/>
              </a:spcBef>
              <a:tabLst>
                <a:tab pos="461645" algn="l"/>
              </a:tabLst>
            </a:pPr>
            <a:r>
              <a:rPr dirty="0" sz="1800" spc="1825">
                <a:latin typeface="Cambria Math"/>
                <a:cs typeface="Cambria Math"/>
              </a:rPr>
              <a:t>�	</a:t>
            </a:r>
            <a:r>
              <a:rPr dirty="0" sz="1800" spc="-520">
                <a:latin typeface="Cambria Math"/>
                <a:cs typeface="Cambria Math"/>
              </a:rPr>
              <a:t>𝑛𝑛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baseline="-37037" sz="2700" spc="52">
                <a:latin typeface="Cambria Math"/>
                <a:cs typeface="Cambria Math"/>
              </a:rPr>
              <a:t>2</a:t>
            </a:r>
            <a:r>
              <a:rPr dirty="0" baseline="-27777" sz="1950" spc="52">
                <a:latin typeface="Cambria Math"/>
                <a:cs typeface="Cambria Math"/>
              </a:rPr>
              <a:t>ℎ+1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 spc="-365">
                <a:latin typeface="Cambria Math"/>
                <a:cs typeface="Cambria Math"/>
              </a:rPr>
              <a:t>𝑂𝑂(𝑛𝑛)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300" spc="50">
                <a:latin typeface="Cambria Math"/>
                <a:cs typeface="Cambria Math"/>
              </a:rPr>
              <a:t>ℎ=0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58851" y="2263756"/>
            <a:ext cx="656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Cost</a:t>
            </a:r>
            <a:r>
              <a:rPr dirty="0" sz="1800" spc="-8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=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4854" y="3052518"/>
            <a:ext cx="3719829" cy="324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7045" algn="l"/>
                <a:tab pos="3102610" algn="l"/>
              </a:tabLst>
            </a:pP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c =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logn</a:t>
            </a: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 fix;	h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=</a:t>
            </a:r>
            <a:r>
              <a:rPr dirty="0" sz="2400" spc="5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logn;	</a:t>
            </a: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# =</a:t>
            </a:r>
            <a:r>
              <a:rPr dirty="0" sz="2400" spc="-10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1</a:t>
            </a:r>
            <a:endParaRPr sz="2400">
              <a:latin typeface="Palatino Linotype"/>
              <a:cs typeface="Palatino Linotype"/>
            </a:endParaRPr>
          </a:p>
          <a:p>
            <a:pPr marL="13335" marR="676910">
              <a:lnSpc>
                <a:spcPct val="196800"/>
              </a:lnSpc>
              <a:spcBef>
                <a:spcPts val="235"/>
              </a:spcBef>
              <a:tabLst>
                <a:tab pos="1283335" algn="l"/>
                <a:tab pos="2154555" algn="l"/>
              </a:tabLst>
            </a:pP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c = 2 fix;	h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= 2;	# =</a:t>
            </a:r>
            <a:r>
              <a:rPr dirty="0" sz="2400" spc="-10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n/8  </a:t>
            </a: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c = 1 fix;	h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= 1;	# =</a:t>
            </a:r>
            <a:r>
              <a:rPr dirty="0" sz="2400" spc="-10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n/4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tabLst>
                <a:tab pos="1283335" algn="l"/>
                <a:tab pos="2154555" algn="l"/>
              </a:tabLst>
            </a:pP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c = 0 fix;	h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2F5897"/>
                </a:solidFill>
                <a:latin typeface="Palatino Linotype"/>
                <a:cs typeface="Palatino Linotype"/>
              </a:rPr>
              <a:t>= 0;	# =</a:t>
            </a:r>
            <a:r>
              <a:rPr dirty="0" sz="2400" spc="-10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2F5897"/>
                </a:solidFill>
                <a:latin typeface="Palatino Linotype"/>
                <a:cs typeface="Palatino Linotype"/>
              </a:rPr>
              <a:t>n/2</a:t>
            </a:r>
            <a:endParaRPr sz="24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1 fix = 2</a:t>
            </a:r>
            <a:r>
              <a:rPr dirty="0" sz="2000" spc="-4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2F5897"/>
                </a:solidFill>
                <a:latin typeface="Palatino Linotype"/>
                <a:cs typeface="Palatino Linotype"/>
              </a:rPr>
              <a:t>comparisons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9596" y="0"/>
            <a:ext cx="661720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55163" y="699516"/>
            <a:ext cx="423062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238375" marR="5080" indent="-111569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Implementing</a:t>
            </a:r>
            <a:r>
              <a:rPr dirty="0" spc="-50"/>
              <a:t> </a:t>
            </a:r>
            <a:r>
              <a:rPr dirty="0" spc="-5"/>
              <a:t>Heap  Using Array</a:t>
            </a:r>
          </a:p>
        </p:txBody>
      </p:sp>
      <p:sp>
        <p:nvSpPr>
          <p:cNvPr id="5" name="object 5"/>
          <p:cNvSpPr/>
          <p:nvPr/>
        </p:nvSpPr>
        <p:spPr>
          <a:xfrm>
            <a:off x="2199132" y="2414016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54480" y="324002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71216" y="324002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0724" y="4120896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49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49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699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4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94332" y="4120896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49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49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699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4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72511" y="4120896"/>
            <a:ext cx="264160" cy="266700"/>
          </a:xfrm>
          <a:custGeom>
            <a:avLst/>
            <a:gdLst/>
            <a:ahLst/>
            <a:cxnLst/>
            <a:rect l="l" t="t" r="r" b="b"/>
            <a:pathLst>
              <a:path w="264160" h="266700">
                <a:moveTo>
                  <a:pt x="0" y="133349"/>
                </a:moveTo>
                <a:lnTo>
                  <a:pt x="6720" y="91201"/>
                </a:lnTo>
                <a:lnTo>
                  <a:pt x="25433" y="54595"/>
                </a:lnTo>
                <a:lnTo>
                  <a:pt x="53969" y="25728"/>
                </a:lnTo>
                <a:lnTo>
                  <a:pt x="90157" y="6798"/>
                </a:lnTo>
                <a:lnTo>
                  <a:pt x="131826" y="0"/>
                </a:lnTo>
                <a:lnTo>
                  <a:pt x="173494" y="6798"/>
                </a:lnTo>
                <a:lnTo>
                  <a:pt x="209682" y="25728"/>
                </a:lnTo>
                <a:lnTo>
                  <a:pt x="238218" y="54595"/>
                </a:lnTo>
                <a:lnTo>
                  <a:pt x="256931" y="91201"/>
                </a:lnTo>
                <a:lnTo>
                  <a:pt x="263652" y="133349"/>
                </a:lnTo>
                <a:lnTo>
                  <a:pt x="256931" y="175498"/>
                </a:lnTo>
                <a:lnTo>
                  <a:pt x="238218" y="212104"/>
                </a:lnTo>
                <a:lnTo>
                  <a:pt x="209682" y="240971"/>
                </a:lnTo>
                <a:lnTo>
                  <a:pt x="173494" y="259901"/>
                </a:lnTo>
                <a:lnTo>
                  <a:pt x="131826" y="266699"/>
                </a:lnTo>
                <a:lnTo>
                  <a:pt x="90157" y="259901"/>
                </a:lnTo>
                <a:lnTo>
                  <a:pt x="53969" y="240971"/>
                </a:lnTo>
                <a:lnTo>
                  <a:pt x="25433" y="212104"/>
                </a:lnTo>
                <a:lnTo>
                  <a:pt x="6720" y="175498"/>
                </a:lnTo>
                <a:lnTo>
                  <a:pt x="0" y="13334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49167" y="4120896"/>
            <a:ext cx="265430" cy="266700"/>
          </a:xfrm>
          <a:custGeom>
            <a:avLst/>
            <a:gdLst/>
            <a:ahLst/>
            <a:cxnLst/>
            <a:rect l="l" t="t" r="r" b="b"/>
            <a:pathLst>
              <a:path w="265429" h="266700">
                <a:moveTo>
                  <a:pt x="0" y="133349"/>
                </a:moveTo>
                <a:lnTo>
                  <a:pt x="6759" y="91201"/>
                </a:lnTo>
                <a:lnTo>
                  <a:pt x="25581" y="54595"/>
                </a:lnTo>
                <a:lnTo>
                  <a:pt x="54282" y="25728"/>
                </a:lnTo>
                <a:lnTo>
                  <a:pt x="90679" y="6798"/>
                </a:lnTo>
                <a:lnTo>
                  <a:pt x="132588" y="0"/>
                </a:lnTo>
                <a:lnTo>
                  <a:pt x="174496" y="6798"/>
                </a:lnTo>
                <a:lnTo>
                  <a:pt x="210893" y="25728"/>
                </a:lnTo>
                <a:lnTo>
                  <a:pt x="239594" y="54595"/>
                </a:lnTo>
                <a:lnTo>
                  <a:pt x="258416" y="91201"/>
                </a:lnTo>
                <a:lnTo>
                  <a:pt x="265176" y="133349"/>
                </a:lnTo>
                <a:lnTo>
                  <a:pt x="258416" y="175498"/>
                </a:lnTo>
                <a:lnTo>
                  <a:pt x="239594" y="212104"/>
                </a:lnTo>
                <a:lnTo>
                  <a:pt x="210893" y="240971"/>
                </a:lnTo>
                <a:lnTo>
                  <a:pt x="174496" y="259901"/>
                </a:lnTo>
                <a:lnTo>
                  <a:pt x="132588" y="266699"/>
                </a:lnTo>
                <a:lnTo>
                  <a:pt x="90679" y="259901"/>
                </a:lnTo>
                <a:lnTo>
                  <a:pt x="54282" y="240971"/>
                </a:lnTo>
                <a:lnTo>
                  <a:pt x="25581" y="212104"/>
                </a:lnTo>
                <a:lnTo>
                  <a:pt x="6759" y="175498"/>
                </a:lnTo>
                <a:lnTo>
                  <a:pt x="0" y="13334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81555" y="2667000"/>
            <a:ext cx="474345" cy="600710"/>
          </a:xfrm>
          <a:custGeom>
            <a:avLst/>
            <a:gdLst/>
            <a:ahLst/>
            <a:cxnLst/>
            <a:rect l="l" t="t" r="r" b="b"/>
            <a:pathLst>
              <a:path w="474344" h="600710">
                <a:moveTo>
                  <a:pt x="473963" y="0"/>
                </a:moveTo>
                <a:lnTo>
                  <a:pt x="0" y="6004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23160" y="2638044"/>
            <a:ext cx="504825" cy="629920"/>
          </a:xfrm>
          <a:custGeom>
            <a:avLst/>
            <a:gdLst/>
            <a:ahLst/>
            <a:cxnLst/>
            <a:rect l="l" t="t" r="r" b="b"/>
            <a:pathLst>
              <a:path w="504825" h="629920">
                <a:moveTo>
                  <a:pt x="0" y="0"/>
                </a:moveTo>
                <a:lnTo>
                  <a:pt x="504444" y="62941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88363" y="3491484"/>
            <a:ext cx="236220" cy="645160"/>
          </a:xfrm>
          <a:custGeom>
            <a:avLst/>
            <a:gdLst/>
            <a:ahLst/>
            <a:cxnLst/>
            <a:rect l="l" t="t" r="r" b="b"/>
            <a:pathLst>
              <a:path w="236219" h="645160">
                <a:moveTo>
                  <a:pt x="236220" y="0"/>
                </a:moveTo>
                <a:lnTo>
                  <a:pt x="0" y="64465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81555" y="3477767"/>
            <a:ext cx="224154" cy="658495"/>
          </a:xfrm>
          <a:custGeom>
            <a:avLst/>
            <a:gdLst/>
            <a:ahLst/>
            <a:cxnLst/>
            <a:rect l="l" t="t" r="r" b="b"/>
            <a:pathLst>
              <a:path w="224155" h="658495">
                <a:moveTo>
                  <a:pt x="0" y="0"/>
                </a:moveTo>
                <a:lnTo>
                  <a:pt x="224028" y="65836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32532" y="3491484"/>
            <a:ext cx="207645" cy="645160"/>
          </a:xfrm>
          <a:custGeom>
            <a:avLst/>
            <a:gdLst/>
            <a:ahLst/>
            <a:cxnLst/>
            <a:rect l="l" t="t" r="r" b="b"/>
            <a:pathLst>
              <a:path w="207644" h="645160">
                <a:moveTo>
                  <a:pt x="207263" y="0"/>
                </a:moveTo>
                <a:lnTo>
                  <a:pt x="0" y="64465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80004" y="3491484"/>
            <a:ext cx="268605" cy="657225"/>
          </a:xfrm>
          <a:custGeom>
            <a:avLst/>
            <a:gdLst/>
            <a:ahLst/>
            <a:cxnLst/>
            <a:rect l="l" t="t" r="r" b="b"/>
            <a:pathLst>
              <a:path w="268604" h="657225">
                <a:moveTo>
                  <a:pt x="0" y="0"/>
                </a:moveTo>
                <a:lnTo>
                  <a:pt x="268224" y="65684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35112" y="322968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5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5811" y="409653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8000"/>
                </a:solidFill>
                <a:latin typeface="Palatino Linotype"/>
                <a:cs typeface="Palatino Linotype"/>
              </a:rPr>
              <a:t>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1611" y="411231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8000"/>
                </a:solidFill>
                <a:latin typeface="Palatino Linotype"/>
                <a:cs typeface="Palatino Linotype"/>
              </a:rPr>
              <a:t>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3560" y="323128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7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43009" y="408213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8000"/>
                </a:solidFill>
                <a:latin typeface="Palatino Linotype"/>
                <a:cs typeface="Palatino Linotype"/>
              </a:rPr>
              <a:t>3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30409" y="409630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8000"/>
                </a:solidFill>
                <a:latin typeface="Palatino Linotype"/>
                <a:cs typeface="Palatino Linotype"/>
              </a:rPr>
              <a:t>6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95800" y="4610100"/>
            <a:ext cx="265430" cy="266700"/>
          </a:xfrm>
          <a:custGeom>
            <a:avLst/>
            <a:gdLst/>
            <a:ahLst/>
            <a:cxnLst/>
            <a:rect l="l" t="t" r="r" b="b"/>
            <a:pathLst>
              <a:path w="265429" h="266700">
                <a:moveTo>
                  <a:pt x="0" y="133350"/>
                </a:moveTo>
                <a:lnTo>
                  <a:pt x="6759" y="91201"/>
                </a:lnTo>
                <a:lnTo>
                  <a:pt x="25581" y="54595"/>
                </a:lnTo>
                <a:lnTo>
                  <a:pt x="54282" y="25728"/>
                </a:lnTo>
                <a:lnTo>
                  <a:pt x="90679" y="6798"/>
                </a:lnTo>
                <a:lnTo>
                  <a:pt x="132588" y="0"/>
                </a:lnTo>
                <a:lnTo>
                  <a:pt x="174496" y="6798"/>
                </a:lnTo>
                <a:lnTo>
                  <a:pt x="210893" y="25728"/>
                </a:lnTo>
                <a:lnTo>
                  <a:pt x="239594" y="54595"/>
                </a:lnTo>
                <a:lnTo>
                  <a:pt x="258416" y="91201"/>
                </a:lnTo>
                <a:lnTo>
                  <a:pt x="265176" y="133350"/>
                </a:lnTo>
                <a:lnTo>
                  <a:pt x="258416" y="175498"/>
                </a:lnTo>
                <a:lnTo>
                  <a:pt x="239594" y="212104"/>
                </a:lnTo>
                <a:lnTo>
                  <a:pt x="210893" y="240971"/>
                </a:lnTo>
                <a:lnTo>
                  <a:pt x="174496" y="259901"/>
                </a:lnTo>
                <a:lnTo>
                  <a:pt x="132588" y="266700"/>
                </a:lnTo>
                <a:lnTo>
                  <a:pt x="90679" y="259901"/>
                </a:lnTo>
                <a:lnTo>
                  <a:pt x="54282" y="240971"/>
                </a:lnTo>
                <a:lnTo>
                  <a:pt x="25581" y="212104"/>
                </a:lnTo>
                <a:lnTo>
                  <a:pt x="6759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70932" y="461010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46064" y="461010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61915" y="3982211"/>
            <a:ext cx="238125" cy="641985"/>
          </a:xfrm>
          <a:custGeom>
            <a:avLst/>
            <a:gdLst/>
            <a:ahLst/>
            <a:cxnLst/>
            <a:rect l="l" t="t" r="r" b="b"/>
            <a:pathLst>
              <a:path w="238125" h="641985">
                <a:moveTo>
                  <a:pt x="237743" y="0"/>
                </a:moveTo>
                <a:lnTo>
                  <a:pt x="0" y="64160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53584" y="3968496"/>
            <a:ext cx="226060" cy="655320"/>
          </a:xfrm>
          <a:custGeom>
            <a:avLst/>
            <a:gdLst/>
            <a:ahLst/>
            <a:cxnLst/>
            <a:rect l="l" t="t" r="r" b="b"/>
            <a:pathLst>
              <a:path w="226060" h="655320">
                <a:moveTo>
                  <a:pt x="0" y="0"/>
                </a:moveTo>
                <a:lnTo>
                  <a:pt x="225552" y="65531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06084" y="3982211"/>
            <a:ext cx="210820" cy="641985"/>
          </a:xfrm>
          <a:custGeom>
            <a:avLst/>
            <a:gdLst/>
            <a:ahLst/>
            <a:cxnLst/>
            <a:rect l="l" t="t" r="r" b="b"/>
            <a:pathLst>
              <a:path w="210820" h="641985">
                <a:moveTo>
                  <a:pt x="210312" y="0"/>
                </a:moveTo>
                <a:lnTo>
                  <a:pt x="0" y="64160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489450" y="458692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90099"/>
                </a:solidFill>
                <a:latin typeface="Palatino Linotype"/>
                <a:cs typeface="Palatino Linotype"/>
              </a:rPr>
              <a:t>12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46801" y="459972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90099"/>
                </a:solidFill>
                <a:latin typeface="Palatino Linotype"/>
                <a:cs typeface="Palatino Linotype"/>
              </a:rPr>
              <a:t>5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75732" y="290474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29555" y="3730752"/>
            <a:ext cx="266700" cy="265430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132587"/>
                </a:moveTo>
                <a:lnTo>
                  <a:pt x="6798" y="90679"/>
                </a:lnTo>
                <a:lnTo>
                  <a:pt x="25728" y="54282"/>
                </a:lnTo>
                <a:lnTo>
                  <a:pt x="54595" y="25581"/>
                </a:lnTo>
                <a:lnTo>
                  <a:pt x="91201" y="6759"/>
                </a:lnTo>
                <a:lnTo>
                  <a:pt x="133350" y="0"/>
                </a:lnTo>
                <a:lnTo>
                  <a:pt x="175498" y="6759"/>
                </a:lnTo>
                <a:lnTo>
                  <a:pt x="212104" y="25581"/>
                </a:lnTo>
                <a:lnTo>
                  <a:pt x="240971" y="54282"/>
                </a:lnTo>
                <a:lnTo>
                  <a:pt x="259901" y="90679"/>
                </a:lnTo>
                <a:lnTo>
                  <a:pt x="266700" y="132587"/>
                </a:lnTo>
                <a:lnTo>
                  <a:pt x="259901" y="174496"/>
                </a:lnTo>
                <a:lnTo>
                  <a:pt x="240971" y="210893"/>
                </a:lnTo>
                <a:lnTo>
                  <a:pt x="212104" y="239594"/>
                </a:lnTo>
                <a:lnTo>
                  <a:pt x="175498" y="258416"/>
                </a:lnTo>
                <a:lnTo>
                  <a:pt x="133350" y="265175"/>
                </a:lnTo>
                <a:lnTo>
                  <a:pt x="91201" y="258416"/>
                </a:lnTo>
                <a:lnTo>
                  <a:pt x="54595" y="239594"/>
                </a:lnTo>
                <a:lnTo>
                  <a:pt x="25728" y="210893"/>
                </a:lnTo>
                <a:lnTo>
                  <a:pt x="6798" y="174496"/>
                </a:lnTo>
                <a:lnTo>
                  <a:pt x="0" y="13258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46291" y="3730752"/>
            <a:ext cx="266700" cy="265430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132587"/>
                </a:moveTo>
                <a:lnTo>
                  <a:pt x="6798" y="90679"/>
                </a:lnTo>
                <a:lnTo>
                  <a:pt x="25728" y="54282"/>
                </a:lnTo>
                <a:lnTo>
                  <a:pt x="54595" y="25581"/>
                </a:lnTo>
                <a:lnTo>
                  <a:pt x="91201" y="6759"/>
                </a:lnTo>
                <a:lnTo>
                  <a:pt x="133350" y="0"/>
                </a:lnTo>
                <a:lnTo>
                  <a:pt x="175498" y="6759"/>
                </a:lnTo>
                <a:lnTo>
                  <a:pt x="212104" y="25581"/>
                </a:lnTo>
                <a:lnTo>
                  <a:pt x="240971" y="54282"/>
                </a:lnTo>
                <a:lnTo>
                  <a:pt x="259901" y="90679"/>
                </a:lnTo>
                <a:lnTo>
                  <a:pt x="266700" y="132587"/>
                </a:lnTo>
                <a:lnTo>
                  <a:pt x="259901" y="174496"/>
                </a:lnTo>
                <a:lnTo>
                  <a:pt x="240971" y="210893"/>
                </a:lnTo>
                <a:lnTo>
                  <a:pt x="212104" y="239594"/>
                </a:lnTo>
                <a:lnTo>
                  <a:pt x="175498" y="258416"/>
                </a:lnTo>
                <a:lnTo>
                  <a:pt x="133350" y="265175"/>
                </a:lnTo>
                <a:lnTo>
                  <a:pt x="91201" y="258416"/>
                </a:lnTo>
                <a:lnTo>
                  <a:pt x="54595" y="239594"/>
                </a:lnTo>
                <a:lnTo>
                  <a:pt x="25728" y="210893"/>
                </a:lnTo>
                <a:lnTo>
                  <a:pt x="6798" y="174496"/>
                </a:lnTo>
                <a:lnTo>
                  <a:pt x="0" y="13258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53584" y="3156204"/>
            <a:ext cx="477520" cy="601980"/>
          </a:xfrm>
          <a:custGeom>
            <a:avLst/>
            <a:gdLst/>
            <a:ahLst/>
            <a:cxnLst/>
            <a:rect l="l" t="t" r="r" b="b"/>
            <a:pathLst>
              <a:path w="477520" h="601979">
                <a:moveTo>
                  <a:pt x="477012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99759" y="3128772"/>
            <a:ext cx="502920" cy="629920"/>
          </a:xfrm>
          <a:custGeom>
            <a:avLst/>
            <a:gdLst/>
            <a:ahLst/>
            <a:cxnLst/>
            <a:rect l="l" t="t" r="r" b="b"/>
            <a:pathLst>
              <a:path w="502920" h="629920">
                <a:moveTo>
                  <a:pt x="0" y="0"/>
                </a:moveTo>
                <a:lnTo>
                  <a:pt x="502920" y="62941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484812" y="288035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24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38788" y="370583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8000"/>
                </a:solidFill>
                <a:latin typeface="Palatino Linotype"/>
                <a:cs typeface="Palatino Linotype"/>
              </a:rPr>
              <a:t>20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59639" y="370583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8000"/>
                </a:solidFill>
                <a:latin typeface="Palatino Linotype"/>
                <a:cs typeface="Palatino Linotype"/>
              </a:rPr>
              <a:t>21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19838" y="457268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90099"/>
                </a:solidFill>
                <a:latin typeface="Palatino Linotype"/>
                <a:cs typeface="Palatino Linotype"/>
              </a:rPr>
              <a:t>6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66431" y="2892551"/>
            <a:ext cx="266700" cy="264160"/>
          </a:xfrm>
          <a:custGeom>
            <a:avLst/>
            <a:gdLst/>
            <a:ahLst/>
            <a:cxnLst/>
            <a:rect l="l" t="t" r="r" b="b"/>
            <a:pathLst>
              <a:path w="266700" h="264160">
                <a:moveTo>
                  <a:pt x="0" y="131825"/>
                </a:moveTo>
                <a:lnTo>
                  <a:pt x="6798" y="90157"/>
                </a:lnTo>
                <a:lnTo>
                  <a:pt x="25728" y="53969"/>
                </a:lnTo>
                <a:lnTo>
                  <a:pt x="54595" y="25433"/>
                </a:lnTo>
                <a:lnTo>
                  <a:pt x="91201" y="6720"/>
                </a:lnTo>
                <a:lnTo>
                  <a:pt x="133350" y="0"/>
                </a:lnTo>
                <a:lnTo>
                  <a:pt x="175498" y="6720"/>
                </a:lnTo>
                <a:lnTo>
                  <a:pt x="212104" y="25433"/>
                </a:lnTo>
                <a:lnTo>
                  <a:pt x="240971" y="53969"/>
                </a:lnTo>
                <a:lnTo>
                  <a:pt x="259901" y="90157"/>
                </a:lnTo>
                <a:lnTo>
                  <a:pt x="266700" y="131825"/>
                </a:lnTo>
                <a:lnTo>
                  <a:pt x="259901" y="173494"/>
                </a:lnTo>
                <a:lnTo>
                  <a:pt x="240971" y="209682"/>
                </a:lnTo>
                <a:lnTo>
                  <a:pt x="212104" y="238218"/>
                </a:lnTo>
                <a:lnTo>
                  <a:pt x="175498" y="256931"/>
                </a:lnTo>
                <a:lnTo>
                  <a:pt x="133350" y="263652"/>
                </a:lnTo>
                <a:lnTo>
                  <a:pt x="91201" y="256931"/>
                </a:lnTo>
                <a:lnTo>
                  <a:pt x="54595" y="238218"/>
                </a:lnTo>
                <a:lnTo>
                  <a:pt x="25728" y="209682"/>
                </a:lnTo>
                <a:lnTo>
                  <a:pt x="6798" y="173494"/>
                </a:lnTo>
                <a:lnTo>
                  <a:pt x="0" y="13182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621780" y="371551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38516" y="371551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845807" y="3144011"/>
            <a:ext cx="477520" cy="600710"/>
          </a:xfrm>
          <a:custGeom>
            <a:avLst/>
            <a:gdLst/>
            <a:ahLst/>
            <a:cxnLst/>
            <a:rect l="l" t="t" r="r" b="b"/>
            <a:pathLst>
              <a:path w="477520" h="600710">
                <a:moveTo>
                  <a:pt x="477012" y="0"/>
                </a:moveTo>
                <a:lnTo>
                  <a:pt x="0" y="6004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91983" y="3113532"/>
            <a:ext cx="502920" cy="631190"/>
          </a:xfrm>
          <a:custGeom>
            <a:avLst/>
            <a:gdLst/>
            <a:ahLst/>
            <a:cxnLst/>
            <a:rect l="l" t="t" r="r" b="b"/>
            <a:pathLst>
              <a:path w="502920" h="631189">
                <a:moveTo>
                  <a:pt x="0" y="0"/>
                </a:moveTo>
                <a:lnTo>
                  <a:pt x="502920" y="6309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277100" y="286607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30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31076" y="369154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8000"/>
                </a:solidFill>
                <a:latin typeface="Palatino Linotype"/>
                <a:cs typeface="Palatino Linotype"/>
              </a:rPr>
              <a:t>18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07477" y="369154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8000"/>
                </a:solidFill>
                <a:latin typeface="Palatino Linotype"/>
                <a:cs typeface="Palatino Linotype"/>
              </a:rPr>
              <a:t>3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47459" y="2066544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29" h="265430">
                <a:moveTo>
                  <a:pt x="0" y="132587"/>
                </a:moveTo>
                <a:lnTo>
                  <a:pt x="6759" y="90679"/>
                </a:lnTo>
                <a:lnTo>
                  <a:pt x="25581" y="54282"/>
                </a:lnTo>
                <a:lnTo>
                  <a:pt x="54282" y="25581"/>
                </a:lnTo>
                <a:lnTo>
                  <a:pt x="90679" y="6759"/>
                </a:lnTo>
                <a:lnTo>
                  <a:pt x="132588" y="0"/>
                </a:lnTo>
                <a:lnTo>
                  <a:pt x="174496" y="6759"/>
                </a:lnTo>
                <a:lnTo>
                  <a:pt x="210893" y="25581"/>
                </a:lnTo>
                <a:lnTo>
                  <a:pt x="239594" y="54282"/>
                </a:lnTo>
                <a:lnTo>
                  <a:pt x="258416" y="90679"/>
                </a:lnTo>
                <a:lnTo>
                  <a:pt x="265176" y="132587"/>
                </a:lnTo>
                <a:lnTo>
                  <a:pt x="258416" y="174496"/>
                </a:lnTo>
                <a:lnTo>
                  <a:pt x="239594" y="210893"/>
                </a:lnTo>
                <a:lnTo>
                  <a:pt x="210893" y="239594"/>
                </a:lnTo>
                <a:lnTo>
                  <a:pt x="174496" y="258416"/>
                </a:lnTo>
                <a:lnTo>
                  <a:pt x="132588" y="265175"/>
                </a:lnTo>
                <a:lnTo>
                  <a:pt x="90679" y="258416"/>
                </a:lnTo>
                <a:lnTo>
                  <a:pt x="54282" y="239594"/>
                </a:lnTo>
                <a:lnTo>
                  <a:pt x="25581" y="210893"/>
                </a:lnTo>
                <a:lnTo>
                  <a:pt x="6759" y="174496"/>
                </a:lnTo>
                <a:lnTo>
                  <a:pt x="0" y="13258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265362" y="1995804"/>
            <a:ext cx="4342130" cy="69532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75"/>
              </a:spcBef>
            </a:pP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50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9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725667" y="2302764"/>
            <a:ext cx="660400" cy="629920"/>
          </a:xfrm>
          <a:custGeom>
            <a:avLst/>
            <a:gdLst/>
            <a:ahLst/>
            <a:cxnLst/>
            <a:rect l="l" t="t" r="r" b="b"/>
            <a:pathLst>
              <a:path w="660400" h="629919">
                <a:moveTo>
                  <a:pt x="659891" y="0"/>
                </a:moveTo>
                <a:lnTo>
                  <a:pt x="0" y="62941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594347" y="2260092"/>
            <a:ext cx="698500" cy="672465"/>
          </a:xfrm>
          <a:custGeom>
            <a:avLst/>
            <a:gdLst/>
            <a:ahLst/>
            <a:cxnLst/>
            <a:rect l="l" t="t" r="r" b="b"/>
            <a:pathLst>
              <a:path w="698500" h="672464">
                <a:moveTo>
                  <a:pt x="0" y="0"/>
                </a:moveTo>
                <a:lnTo>
                  <a:pt x="697992" y="67208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731519" y="4626864"/>
          <a:ext cx="3214370" cy="390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81000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Palatino Linotype"/>
                          <a:cs typeface="Palatino Linotype"/>
                        </a:rPr>
                        <a:t>9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5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7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Palatino Linotype"/>
                          <a:cs typeface="Palatino Linotype"/>
                        </a:rPr>
                        <a:t>4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Palatino Linotype"/>
                          <a:cs typeface="Palatino Linotype"/>
                        </a:rPr>
                        <a:t>6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3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5" name="object 5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18</a:t>
            </a:fld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4034028" y="5329428"/>
          <a:ext cx="4585970" cy="390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8100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Palatino Linotype"/>
                          <a:cs typeface="Palatino Linotype"/>
                        </a:rPr>
                        <a:t>50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24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30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Palatino Linotype"/>
                          <a:cs typeface="Palatino Linotype"/>
                        </a:rPr>
                        <a:t>20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Palatino Linotype"/>
                          <a:cs typeface="Palatino Linotype"/>
                        </a:rPr>
                        <a:t>21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Palatino Linotype"/>
                          <a:cs typeface="Palatino Linotype"/>
                        </a:rPr>
                        <a:t>18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990099"/>
                          </a:solidFill>
                          <a:latin typeface="Palatino Linotype"/>
                          <a:cs typeface="Palatino Linotype"/>
                        </a:rPr>
                        <a:t>12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990099"/>
                          </a:solidFill>
                          <a:latin typeface="Palatino Linotype"/>
                          <a:cs typeface="Palatino Linotype"/>
                        </a:rPr>
                        <a:t>5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990099"/>
                          </a:solidFill>
                          <a:latin typeface="Palatino Linotype"/>
                          <a:cs typeface="Palatino Linotype"/>
                        </a:rPr>
                        <a:t>6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0344" y="0"/>
            <a:ext cx="5314187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94688" y="598932"/>
            <a:ext cx="5751574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5658" y="12191"/>
            <a:ext cx="495109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29527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Looking for the  Children</a:t>
            </a:r>
            <a:r>
              <a:rPr dirty="0" spc="-60"/>
              <a:t> </a:t>
            </a:r>
            <a:r>
              <a:rPr dirty="0" spc="-5"/>
              <a:t>Quickly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251" y="1729232"/>
            <a:ext cx="4512310" cy="17081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1042035">
              <a:lnSpc>
                <a:spcPts val="2590"/>
              </a:lnSpc>
              <a:spcBef>
                <a:spcPts val="425"/>
              </a:spcBef>
            </a:pP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Starting from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1,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not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zero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,  then the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j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th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level has</a:t>
            </a:r>
            <a:r>
              <a:rPr dirty="0" sz="2400" spc="-7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2</a:t>
            </a:r>
            <a:r>
              <a:rPr dirty="0" baseline="24305" sz="2400" spc="-7" b="1">
                <a:solidFill>
                  <a:srgbClr val="0000CC"/>
                </a:solidFill>
                <a:latin typeface="Palatino Linotype"/>
                <a:cs typeface="Palatino Linotype"/>
              </a:rPr>
              <a:t>j-1 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elements. and there</a:t>
            </a:r>
            <a:r>
              <a:rPr dirty="0" sz="2400" spc="-4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are</a:t>
            </a:r>
            <a:endParaRPr sz="2400">
              <a:latin typeface="Palatino Linotype"/>
              <a:cs typeface="Palatino Linotype"/>
            </a:endParaRPr>
          </a:p>
          <a:p>
            <a:pPr algn="just" marL="12700">
              <a:lnSpc>
                <a:spcPts val="2415"/>
              </a:lnSpc>
            </a:pP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2</a:t>
            </a:r>
            <a:r>
              <a:rPr dirty="0" baseline="24305" sz="2400" spc="-7" b="1">
                <a:solidFill>
                  <a:srgbClr val="0000CC"/>
                </a:solidFill>
                <a:latin typeface="Palatino Linotype"/>
                <a:cs typeface="Palatino Linotype"/>
              </a:rPr>
              <a:t>j-1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-1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elements in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the</a:t>
            </a:r>
            <a:r>
              <a:rPr dirty="0" sz="2400" spc="-5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proceeding</a:t>
            </a:r>
            <a:endParaRPr sz="2400">
              <a:latin typeface="Palatino Linotype"/>
              <a:cs typeface="Palatino Linotype"/>
            </a:endParaRPr>
          </a:p>
          <a:p>
            <a:pPr algn="just" marL="12700">
              <a:lnSpc>
                <a:spcPts val="2735"/>
              </a:lnSpc>
            </a:pP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j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-1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levels</a:t>
            </a:r>
            <a:r>
              <a:rPr dirty="0" sz="2400" spc="-2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15" b="1">
                <a:solidFill>
                  <a:srgbClr val="0000CC"/>
                </a:solidFill>
                <a:latin typeface="Palatino Linotype"/>
                <a:cs typeface="Palatino Linotype"/>
              </a:rPr>
              <a:t>altogether.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51" y="3814063"/>
            <a:ext cx="4039870" cy="189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6600"/>
                </a:solidFill>
                <a:latin typeface="Palatino Linotype"/>
                <a:cs typeface="Palatino Linotype"/>
              </a:rPr>
              <a:t>So,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E[i]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24305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th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element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level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then</a:t>
            </a: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i=(2</a:t>
            </a:r>
            <a:r>
              <a:rPr dirty="0" baseline="24305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j-1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-1)+k,</a:t>
            </a:r>
            <a:endParaRPr sz="2400">
              <a:latin typeface="Palatino Linotype"/>
              <a:cs typeface="Palatino Linotype"/>
            </a:endParaRPr>
          </a:p>
          <a:p>
            <a:pPr marL="508000" marR="337185" indent="-38100">
              <a:lnSpc>
                <a:spcPts val="2590"/>
              </a:lnSpc>
              <a:spcBef>
                <a:spcPts val="615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the index of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its</a:t>
            </a:r>
            <a:r>
              <a:rPr dirty="0" sz="2400" spc="-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left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child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(if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existing)</a:t>
            </a:r>
            <a:r>
              <a:rPr dirty="0" sz="24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endParaRPr sz="2400">
              <a:latin typeface="Palatino Linotype"/>
              <a:cs typeface="Palatino Linotype"/>
            </a:endParaRPr>
          </a:p>
          <a:p>
            <a:pPr marL="774700">
              <a:lnSpc>
                <a:spcPts val="2555"/>
              </a:lnSpc>
            </a:pPr>
            <a:r>
              <a:rPr dirty="0" sz="2400" spc="-5" b="1">
                <a:solidFill>
                  <a:srgbClr val="FF6600"/>
                </a:solidFill>
                <a:latin typeface="Palatino Linotype"/>
                <a:cs typeface="Palatino Linotype"/>
              </a:rPr>
              <a:t>i+(2</a:t>
            </a:r>
            <a:r>
              <a:rPr dirty="0" baseline="24305" sz="2400" spc="-7" b="1">
                <a:solidFill>
                  <a:srgbClr val="FF6600"/>
                </a:solidFill>
                <a:latin typeface="Palatino Linotype"/>
                <a:cs typeface="Palatino Linotype"/>
              </a:rPr>
              <a:t>j-1</a:t>
            </a:r>
            <a:r>
              <a:rPr dirty="0" sz="2400" spc="-5" b="1">
                <a:solidFill>
                  <a:srgbClr val="FF6600"/>
                </a:solidFill>
                <a:latin typeface="Palatino Linotype"/>
                <a:cs typeface="Palatino Linotype"/>
              </a:rPr>
              <a:t>-k)+2(k-1)+1=2i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2667" y="4151376"/>
            <a:ext cx="265430" cy="266700"/>
          </a:xfrm>
          <a:custGeom>
            <a:avLst/>
            <a:gdLst/>
            <a:ahLst/>
            <a:cxnLst/>
            <a:rect l="l" t="t" r="r" b="b"/>
            <a:pathLst>
              <a:path w="265429" h="266700">
                <a:moveTo>
                  <a:pt x="0" y="133350"/>
                </a:moveTo>
                <a:lnTo>
                  <a:pt x="6759" y="91201"/>
                </a:lnTo>
                <a:lnTo>
                  <a:pt x="25581" y="54595"/>
                </a:lnTo>
                <a:lnTo>
                  <a:pt x="54282" y="25728"/>
                </a:lnTo>
                <a:lnTo>
                  <a:pt x="90679" y="6798"/>
                </a:lnTo>
                <a:lnTo>
                  <a:pt x="132588" y="0"/>
                </a:lnTo>
                <a:lnTo>
                  <a:pt x="174496" y="6798"/>
                </a:lnTo>
                <a:lnTo>
                  <a:pt x="210893" y="25728"/>
                </a:lnTo>
                <a:lnTo>
                  <a:pt x="239594" y="54595"/>
                </a:lnTo>
                <a:lnTo>
                  <a:pt x="258416" y="91201"/>
                </a:lnTo>
                <a:lnTo>
                  <a:pt x="265176" y="133350"/>
                </a:lnTo>
                <a:lnTo>
                  <a:pt x="258416" y="175498"/>
                </a:lnTo>
                <a:lnTo>
                  <a:pt x="239594" y="212104"/>
                </a:lnTo>
                <a:lnTo>
                  <a:pt x="210893" y="240971"/>
                </a:lnTo>
                <a:lnTo>
                  <a:pt x="174496" y="259901"/>
                </a:lnTo>
                <a:lnTo>
                  <a:pt x="132588" y="266700"/>
                </a:lnTo>
                <a:lnTo>
                  <a:pt x="90679" y="259901"/>
                </a:lnTo>
                <a:lnTo>
                  <a:pt x="54282" y="240971"/>
                </a:lnTo>
                <a:lnTo>
                  <a:pt x="25581" y="212104"/>
                </a:lnTo>
                <a:lnTo>
                  <a:pt x="6759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57800" y="4151376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34455" y="4151376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50308" y="3521964"/>
            <a:ext cx="236220" cy="643255"/>
          </a:xfrm>
          <a:custGeom>
            <a:avLst/>
            <a:gdLst/>
            <a:ahLst/>
            <a:cxnLst/>
            <a:rect l="l" t="t" r="r" b="b"/>
            <a:pathLst>
              <a:path w="236220" h="643254">
                <a:moveTo>
                  <a:pt x="236220" y="0"/>
                </a:moveTo>
                <a:lnTo>
                  <a:pt x="0" y="64312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40452" y="3509771"/>
            <a:ext cx="226060" cy="655320"/>
          </a:xfrm>
          <a:custGeom>
            <a:avLst/>
            <a:gdLst/>
            <a:ahLst/>
            <a:cxnLst/>
            <a:rect l="l" t="t" r="r" b="b"/>
            <a:pathLst>
              <a:path w="226060" h="655320">
                <a:moveTo>
                  <a:pt x="0" y="0"/>
                </a:moveTo>
                <a:lnTo>
                  <a:pt x="225552" y="65532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2952" y="3521964"/>
            <a:ext cx="210820" cy="643255"/>
          </a:xfrm>
          <a:custGeom>
            <a:avLst/>
            <a:gdLst/>
            <a:ahLst/>
            <a:cxnLst/>
            <a:rect l="l" t="t" r="r" b="b"/>
            <a:pathLst>
              <a:path w="210820" h="643254">
                <a:moveTo>
                  <a:pt x="210312" y="0"/>
                </a:moveTo>
                <a:lnTo>
                  <a:pt x="0" y="64312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76762" y="412813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90099"/>
                </a:solidFill>
                <a:latin typeface="Palatino Linotype"/>
                <a:cs typeface="Palatino Linotype"/>
              </a:rPr>
              <a:t>12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114" y="414093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90099"/>
                </a:solidFill>
                <a:latin typeface="Palatino Linotype"/>
                <a:cs typeface="Palatino Linotype"/>
              </a:rPr>
              <a:t>5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62600" y="244602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16423" y="3272028"/>
            <a:ext cx="266700" cy="265430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132587"/>
                </a:moveTo>
                <a:lnTo>
                  <a:pt x="6798" y="90679"/>
                </a:lnTo>
                <a:lnTo>
                  <a:pt x="25728" y="54282"/>
                </a:lnTo>
                <a:lnTo>
                  <a:pt x="54595" y="25581"/>
                </a:lnTo>
                <a:lnTo>
                  <a:pt x="91201" y="6759"/>
                </a:lnTo>
                <a:lnTo>
                  <a:pt x="133350" y="0"/>
                </a:lnTo>
                <a:lnTo>
                  <a:pt x="175498" y="6759"/>
                </a:lnTo>
                <a:lnTo>
                  <a:pt x="212104" y="25581"/>
                </a:lnTo>
                <a:lnTo>
                  <a:pt x="240971" y="54282"/>
                </a:lnTo>
                <a:lnTo>
                  <a:pt x="259901" y="90679"/>
                </a:lnTo>
                <a:lnTo>
                  <a:pt x="266700" y="132587"/>
                </a:lnTo>
                <a:lnTo>
                  <a:pt x="259901" y="174496"/>
                </a:lnTo>
                <a:lnTo>
                  <a:pt x="240971" y="210893"/>
                </a:lnTo>
                <a:lnTo>
                  <a:pt x="212104" y="239594"/>
                </a:lnTo>
                <a:lnTo>
                  <a:pt x="175498" y="258416"/>
                </a:lnTo>
                <a:lnTo>
                  <a:pt x="133350" y="265175"/>
                </a:lnTo>
                <a:lnTo>
                  <a:pt x="91201" y="258416"/>
                </a:lnTo>
                <a:lnTo>
                  <a:pt x="54595" y="239594"/>
                </a:lnTo>
                <a:lnTo>
                  <a:pt x="25728" y="210893"/>
                </a:lnTo>
                <a:lnTo>
                  <a:pt x="6798" y="174496"/>
                </a:lnTo>
                <a:lnTo>
                  <a:pt x="0" y="13258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34684" y="3272028"/>
            <a:ext cx="266700" cy="265430"/>
          </a:xfrm>
          <a:custGeom>
            <a:avLst/>
            <a:gdLst/>
            <a:ahLst/>
            <a:cxnLst/>
            <a:rect l="l" t="t" r="r" b="b"/>
            <a:pathLst>
              <a:path w="266700" h="265429">
                <a:moveTo>
                  <a:pt x="0" y="132587"/>
                </a:moveTo>
                <a:lnTo>
                  <a:pt x="6798" y="90679"/>
                </a:lnTo>
                <a:lnTo>
                  <a:pt x="25728" y="54282"/>
                </a:lnTo>
                <a:lnTo>
                  <a:pt x="54595" y="25581"/>
                </a:lnTo>
                <a:lnTo>
                  <a:pt x="91201" y="6759"/>
                </a:lnTo>
                <a:lnTo>
                  <a:pt x="133350" y="0"/>
                </a:lnTo>
                <a:lnTo>
                  <a:pt x="175498" y="6759"/>
                </a:lnTo>
                <a:lnTo>
                  <a:pt x="212104" y="25581"/>
                </a:lnTo>
                <a:lnTo>
                  <a:pt x="240971" y="54282"/>
                </a:lnTo>
                <a:lnTo>
                  <a:pt x="259901" y="90679"/>
                </a:lnTo>
                <a:lnTo>
                  <a:pt x="266700" y="132587"/>
                </a:lnTo>
                <a:lnTo>
                  <a:pt x="259901" y="174496"/>
                </a:lnTo>
                <a:lnTo>
                  <a:pt x="240971" y="210893"/>
                </a:lnTo>
                <a:lnTo>
                  <a:pt x="212104" y="239594"/>
                </a:lnTo>
                <a:lnTo>
                  <a:pt x="175498" y="258416"/>
                </a:lnTo>
                <a:lnTo>
                  <a:pt x="133350" y="265175"/>
                </a:lnTo>
                <a:lnTo>
                  <a:pt x="91201" y="258416"/>
                </a:lnTo>
                <a:lnTo>
                  <a:pt x="54595" y="239594"/>
                </a:lnTo>
                <a:lnTo>
                  <a:pt x="25728" y="210893"/>
                </a:lnTo>
                <a:lnTo>
                  <a:pt x="6798" y="174496"/>
                </a:lnTo>
                <a:lnTo>
                  <a:pt x="0" y="13258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40452" y="2697479"/>
            <a:ext cx="477520" cy="601980"/>
          </a:xfrm>
          <a:custGeom>
            <a:avLst/>
            <a:gdLst/>
            <a:ahLst/>
            <a:cxnLst/>
            <a:rect l="l" t="t" r="r" b="b"/>
            <a:pathLst>
              <a:path w="477520" h="601979">
                <a:moveTo>
                  <a:pt x="477012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86628" y="2670048"/>
            <a:ext cx="502920" cy="629920"/>
          </a:xfrm>
          <a:custGeom>
            <a:avLst/>
            <a:gdLst/>
            <a:ahLst/>
            <a:cxnLst/>
            <a:rect l="l" t="t" r="r" b="b"/>
            <a:pathLst>
              <a:path w="502920" h="629920">
                <a:moveTo>
                  <a:pt x="0" y="0"/>
                </a:moveTo>
                <a:lnTo>
                  <a:pt x="502920" y="62941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72125" y="242157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24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26101" y="324704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8000"/>
                </a:solidFill>
                <a:latin typeface="Palatino Linotype"/>
                <a:cs typeface="Palatino Linotype"/>
              </a:rPr>
              <a:t>20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46952" y="324704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8000"/>
                </a:solidFill>
                <a:latin typeface="Palatino Linotype"/>
                <a:cs typeface="Palatino Linotype"/>
              </a:rPr>
              <a:t>21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07150" y="411389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90099"/>
                </a:solidFill>
                <a:latin typeface="Palatino Linotype"/>
                <a:cs typeface="Palatino Linotype"/>
              </a:rPr>
              <a:t>6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53300" y="2433827"/>
            <a:ext cx="266700" cy="264160"/>
          </a:xfrm>
          <a:custGeom>
            <a:avLst/>
            <a:gdLst/>
            <a:ahLst/>
            <a:cxnLst/>
            <a:rect l="l" t="t" r="r" b="b"/>
            <a:pathLst>
              <a:path w="266700" h="264160">
                <a:moveTo>
                  <a:pt x="0" y="131825"/>
                </a:moveTo>
                <a:lnTo>
                  <a:pt x="6798" y="90157"/>
                </a:lnTo>
                <a:lnTo>
                  <a:pt x="25728" y="53969"/>
                </a:lnTo>
                <a:lnTo>
                  <a:pt x="54595" y="25433"/>
                </a:lnTo>
                <a:lnTo>
                  <a:pt x="91201" y="6720"/>
                </a:lnTo>
                <a:lnTo>
                  <a:pt x="133350" y="0"/>
                </a:lnTo>
                <a:lnTo>
                  <a:pt x="175498" y="6720"/>
                </a:lnTo>
                <a:lnTo>
                  <a:pt x="212104" y="25433"/>
                </a:lnTo>
                <a:lnTo>
                  <a:pt x="240971" y="53969"/>
                </a:lnTo>
                <a:lnTo>
                  <a:pt x="259901" y="90157"/>
                </a:lnTo>
                <a:lnTo>
                  <a:pt x="266700" y="131825"/>
                </a:lnTo>
                <a:lnTo>
                  <a:pt x="259901" y="173494"/>
                </a:lnTo>
                <a:lnTo>
                  <a:pt x="240971" y="209682"/>
                </a:lnTo>
                <a:lnTo>
                  <a:pt x="212104" y="238218"/>
                </a:lnTo>
                <a:lnTo>
                  <a:pt x="175498" y="256931"/>
                </a:lnTo>
                <a:lnTo>
                  <a:pt x="133350" y="263652"/>
                </a:lnTo>
                <a:lnTo>
                  <a:pt x="91201" y="256931"/>
                </a:lnTo>
                <a:lnTo>
                  <a:pt x="54595" y="238218"/>
                </a:lnTo>
                <a:lnTo>
                  <a:pt x="25728" y="209682"/>
                </a:lnTo>
                <a:lnTo>
                  <a:pt x="6798" y="173494"/>
                </a:lnTo>
                <a:lnTo>
                  <a:pt x="0" y="13182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708647" y="325526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26907" y="325526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32676" y="2683764"/>
            <a:ext cx="478790" cy="601980"/>
          </a:xfrm>
          <a:custGeom>
            <a:avLst/>
            <a:gdLst/>
            <a:ahLst/>
            <a:cxnLst/>
            <a:rect l="l" t="t" r="r" b="b"/>
            <a:pathLst>
              <a:path w="478790" h="601979">
                <a:moveTo>
                  <a:pt x="478535" y="0"/>
                </a:moveTo>
                <a:lnTo>
                  <a:pt x="0" y="60198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78852" y="2654807"/>
            <a:ext cx="502920" cy="631190"/>
          </a:xfrm>
          <a:custGeom>
            <a:avLst/>
            <a:gdLst/>
            <a:ahLst/>
            <a:cxnLst/>
            <a:rect l="l" t="t" r="r" b="b"/>
            <a:pathLst>
              <a:path w="502920" h="631189">
                <a:moveTo>
                  <a:pt x="0" y="0"/>
                </a:moveTo>
                <a:lnTo>
                  <a:pt x="502920" y="6309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364414" y="240728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CC"/>
                </a:solidFill>
                <a:latin typeface="Palatino Linotype"/>
                <a:cs typeface="Palatino Linotype"/>
              </a:rPr>
              <a:t>30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18389" y="323275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8000"/>
                </a:solidFill>
                <a:latin typeface="Palatino Linotype"/>
                <a:cs typeface="Palatino Linotype"/>
              </a:rPr>
              <a:t>18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94790" y="323275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8000"/>
                </a:solidFill>
                <a:latin typeface="Palatino Linotype"/>
                <a:cs typeface="Palatino Linotype"/>
              </a:rPr>
              <a:t>3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34328" y="1607819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29" h="265430">
                <a:moveTo>
                  <a:pt x="0" y="132587"/>
                </a:moveTo>
                <a:lnTo>
                  <a:pt x="6759" y="90679"/>
                </a:lnTo>
                <a:lnTo>
                  <a:pt x="25581" y="54282"/>
                </a:lnTo>
                <a:lnTo>
                  <a:pt x="54282" y="25581"/>
                </a:lnTo>
                <a:lnTo>
                  <a:pt x="90679" y="6759"/>
                </a:lnTo>
                <a:lnTo>
                  <a:pt x="132588" y="0"/>
                </a:lnTo>
                <a:lnTo>
                  <a:pt x="174496" y="6759"/>
                </a:lnTo>
                <a:lnTo>
                  <a:pt x="210893" y="25581"/>
                </a:lnTo>
                <a:lnTo>
                  <a:pt x="239594" y="54282"/>
                </a:lnTo>
                <a:lnTo>
                  <a:pt x="258416" y="90679"/>
                </a:lnTo>
                <a:lnTo>
                  <a:pt x="265176" y="132587"/>
                </a:lnTo>
                <a:lnTo>
                  <a:pt x="258416" y="174496"/>
                </a:lnTo>
                <a:lnTo>
                  <a:pt x="239594" y="210893"/>
                </a:lnTo>
                <a:lnTo>
                  <a:pt x="210893" y="239594"/>
                </a:lnTo>
                <a:lnTo>
                  <a:pt x="174496" y="258416"/>
                </a:lnTo>
                <a:lnTo>
                  <a:pt x="132588" y="265175"/>
                </a:lnTo>
                <a:lnTo>
                  <a:pt x="90679" y="258416"/>
                </a:lnTo>
                <a:lnTo>
                  <a:pt x="54282" y="239594"/>
                </a:lnTo>
                <a:lnTo>
                  <a:pt x="25581" y="210893"/>
                </a:lnTo>
                <a:lnTo>
                  <a:pt x="6759" y="174496"/>
                </a:lnTo>
                <a:lnTo>
                  <a:pt x="0" y="13258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440488" y="159765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50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814059" y="1844039"/>
            <a:ext cx="658495" cy="629920"/>
          </a:xfrm>
          <a:custGeom>
            <a:avLst/>
            <a:gdLst/>
            <a:ahLst/>
            <a:cxnLst/>
            <a:rect l="l" t="t" r="r" b="b"/>
            <a:pathLst>
              <a:path w="658495" h="629919">
                <a:moveTo>
                  <a:pt x="658368" y="0"/>
                </a:moveTo>
                <a:lnTo>
                  <a:pt x="0" y="62941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81216" y="1801367"/>
            <a:ext cx="699770" cy="672465"/>
          </a:xfrm>
          <a:custGeom>
            <a:avLst/>
            <a:gdLst/>
            <a:ahLst/>
            <a:cxnLst/>
            <a:rect l="l" t="t" r="r" b="b"/>
            <a:pathLst>
              <a:path w="699770" h="672464">
                <a:moveTo>
                  <a:pt x="0" y="0"/>
                </a:moveTo>
                <a:lnTo>
                  <a:pt x="699516" y="6720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424171" y="4491228"/>
          <a:ext cx="4585970" cy="390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66089"/>
              </a:tblGrid>
              <a:tr h="38100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Palatino Linotype"/>
                          <a:cs typeface="Palatino Linotype"/>
                        </a:rPr>
                        <a:t>50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24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0000CC"/>
                          </a:solidFill>
                          <a:latin typeface="Palatino Linotype"/>
                          <a:cs typeface="Palatino Linotype"/>
                        </a:rPr>
                        <a:t>30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Palatino Linotype"/>
                          <a:cs typeface="Palatino Linotype"/>
                        </a:rPr>
                        <a:t>20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Palatino Linotype"/>
                          <a:cs typeface="Palatino Linotype"/>
                        </a:rPr>
                        <a:t>21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Palatino Linotype"/>
                          <a:cs typeface="Palatino Linotype"/>
                        </a:rPr>
                        <a:t>18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990099"/>
                          </a:solidFill>
                          <a:latin typeface="Palatino Linotype"/>
                          <a:cs typeface="Palatino Linotype"/>
                        </a:rPr>
                        <a:t>12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990099"/>
                          </a:solidFill>
                          <a:latin typeface="Palatino Linotype"/>
                          <a:cs typeface="Palatino Linotype"/>
                        </a:rPr>
                        <a:t>5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b="1">
                          <a:solidFill>
                            <a:srgbClr val="990099"/>
                          </a:solidFill>
                          <a:latin typeface="Palatino Linotype"/>
                          <a:cs typeface="Palatino Linotype"/>
                        </a:rPr>
                        <a:t>6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5603747" y="5346191"/>
            <a:ext cx="2913887" cy="1138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47359" y="5320296"/>
            <a:ext cx="2924555" cy="12283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50991" y="5373623"/>
            <a:ext cx="2819399" cy="1043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650991" y="5373623"/>
            <a:ext cx="2819400" cy="1043940"/>
          </a:xfrm>
          <a:prstGeom prst="rect">
            <a:avLst/>
          </a:prstGeom>
          <a:ln w="9144">
            <a:solidFill>
              <a:srgbClr val="61881B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For</a:t>
            </a:r>
            <a:r>
              <a:rPr dirty="0" sz="2000" spc="-1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E[i]:</a:t>
            </a:r>
            <a:endParaRPr sz="2000">
              <a:latin typeface="Palatino Linotype"/>
              <a:cs typeface="Palatino Linotype"/>
            </a:endParaRPr>
          </a:p>
          <a:p>
            <a:pPr marL="91440" marR="184150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Left subheap: E[2i]  right subheap:</a:t>
            </a:r>
            <a:r>
              <a:rPr dirty="0" sz="2000" spc="-10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E[2i+1]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31814" y="31889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4"/>
                </a:lnTo>
                <a:lnTo>
                  <a:pt x="356411" y="39041"/>
                </a:lnTo>
                <a:lnTo>
                  <a:pt x="390244" y="66955"/>
                </a:lnTo>
                <a:lnTo>
                  <a:pt x="418158" y="100788"/>
                </a:lnTo>
                <a:lnTo>
                  <a:pt x="439235" y="139619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0"/>
                </a:lnTo>
                <a:lnTo>
                  <a:pt x="418158" y="356411"/>
                </a:lnTo>
                <a:lnTo>
                  <a:pt x="390244" y="390244"/>
                </a:lnTo>
                <a:lnTo>
                  <a:pt x="356411" y="418158"/>
                </a:lnTo>
                <a:lnTo>
                  <a:pt x="317580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5"/>
                </a:lnTo>
                <a:lnTo>
                  <a:pt x="100788" y="418158"/>
                </a:lnTo>
                <a:lnTo>
                  <a:pt x="66955" y="390244"/>
                </a:lnTo>
                <a:lnTo>
                  <a:pt x="39041" y="356411"/>
                </a:lnTo>
                <a:lnTo>
                  <a:pt x="17964" y="317580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250940" y="4902200"/>
            <a:ext cx="398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&lt;5&gt;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60816" y="4902200"/>
            <a:ext cx="513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&lt;10&gt;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477000" y="3657600"/>
            <a:ext cx="234315" cy="765175"/>
          </a:xfrm>
          <a:custGeom>
            <a:avLst/>
            <a:gdLst/>
            <a:ahLst/>
            <a:cxnLst/>
            <a:rect l="l" t="t" r="r" b="b"/>
            <a:pathLst>
              <a:path w="234315" h="765175">
                <a:moveTo>
                  <a:pt x="0" y="0"/>
                </a:moveTo>
                <a:lnTo>
                  <a:pt x="43407" y="29991"/>
                </a:lnTo>
                <a:lnTo>
                  <a:pt x="85479" y="60315"/>
                </a:lnTo>
                <a:lnTo>
                  <a:pt x="124879" y="91306"/>
                </a:lnTo>
                <a:lnTo>
                  <a:pt x="160273" y="123297"/>
                </a:lnTo>
                <a:lnTo>
                  <a:pt x="190324" y="156620"/>
                </a:lnTo>
                <a:lnTo>
                  <a:pt x="213697" y="191610"/>
                </a:lnTo>
                <a:lnTo>
                  <a:pt x="229057" y="228600"/>
                </a:lnTo>
                <a:lnTo>
                  <a:pt x="234177" y="270143"/>
                </a:lnTo>
                <a:lnTo>
                  <a:pt x="229502" y="316796"/>
                </a:lnTo>
                <a:lnTo>
                  <a:pt x="217704" y="365893"/>
                </a:lnTo>
                <a:lnTo>
                  <a:pt x="201454" y="414767"/>
                </a:lnTo>
                <a:lnTo>
                  <a:pt x="183423" y="460754"/>
                </a:lnTo>
                <a:lnTo>
                  <a:pt x="166283" y="501187"/>
                </a:lnTo>
                <a:lnTo>
                  <a:pt x="152704" y="533400"/>
                </a:lnTo>
                <a:lnTo>
                  <a:pt x="133616" y="564951"/>
                </a:lnTo>
                <a:lnTo>
                  <a:pt x="114528" y="576262"/>
                </a:lnTo>
                <a:lnTo>
                  <a:pt x="95440" y="585192"/>
                </a:lnTo>
                <a:lnTo>
                  <a:pt x="76352" y="609600"/>
                </a:lnTo>
                <a:lnTo>
                  <a:pt x="62569" y="640608"/>
                </a:lnTo>
                <a:lnTo>
                  <a:pt x="48787" y="677721"/>
                </a:lnTo>
                <a:lnTo>
                  <a:pt x="35004" y="719594"/>
                </a:lnTo>
                <a:lnTo>
                  <a:pt x="21221" y="764882"/>
                </a:lnTo>
              </a:path>
            </a:pathLst>
          </a:custGeom>
          <a:ln w="12700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51309" y="4356156"/>
            <a:ext cx="121996" cy="139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58127" y="6119748"/>
            <a:ext cx="21088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 spc="-10">
                <a:latin typeface="Times New Roman"/>
                <a:cs typeface="Times New Roman"/>
              </a:rPr>
              <a:t>number </a:t>
            </a:r>
            <a:r>
              <a:rPr dirty="0" sz="1600">
                <a:latin typeface="Times New Roman"/>
                <a:cs typeface="Times New Roman"/>
              </a:rPr>
              <a:t>of node on  the </a:t>
            </a:r>
            <a:r>
              <a:rPr dirty="0" sz="1600" spc="-5">
                <a:latin typeface="Times New Roman"/>
                <a:cs typeface="Times New Roman"/>
              </a:rPr>
              <a:t>right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E[i] </a:t>
            </a:r>
            <a:r>
              <a:rPr dirty="0" sz="1600">
                <a:latin typeface="Times New Roman"/>
                <a:cs typeface="Times New Roman"/>
              </a:rPr>
              <a:t>on </a:t>
            </a:r>
            <a:r>
              <a:rPr dirty="0" sz="1600" spc="-5">
                <a:latin typeface="Times New Roman"/>
                <a:cs typeface="Times New Roman"/>
              </a:rPr>
              <a:t>level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91639" y="5794463"/>
            <a:ext cx="103505" cy="372110"/>
          </a:xfrm>
          <a:custGeom>
            <a:avLst/>
            <a:gdLst/>
            <a:ahLst/>
            <a:cxnLst/>
            <a:rect l="l" t="t" r="r" b="b"/>
            <a:pathLst>
              <a:path w="103505" h="372110">
                <a:moveTo>
                  <a:pt x="0" y="371640"/>
                </a:moveTo>
                <a:lnTo>
                  <a:pt x="1033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54906" y="5733293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57124" y="0"/>
                </a:moveTo>
                <a:lnTo>
                  <a:pt x="0" y="63195"/>
                </a:lnTo>
                <a:lnTo>
                  <a:pt x="73418" y="83616"/>
                </a:lnTo>
                <a:lnTo>
                  <a:pt x="57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563177" y="5903848"/>
            <a:ext cx="2873375" cy="542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 spc="-10">
                <a:latin typeface="Times New Roman"/>
                <a:cs typeface="Times New Roman"/>
              </a:rPr>
              <a:t>number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children </a:t>
            </a:r>
            <a:r>
              <a:rPr dirty="0" sz="1600">
                <a:latin typeface="Times New Roman"/>
                <a:cs typeface="Times New Roman"/>
              </a:rPr>
              <a:t>of the  nodes </a:t>
            </a:r>
            <a:r>
              <a:rPr dirty="0" sz="1800">
                <a:latin typeface="Times New Roman"/>
                <a:cs typeface="Times New Roman"/>
              </a:rPr>
              <a:t>on level j </a:t>
            </a:r>
            <a:r>
              <a:rPr dirty="0" sz="1600">
                <a:latin typeface="Times New Roman"/>
                <a:cs typeface="Times New Roman"/>
              </a:rPr>
              <a:t>on the </a:t>
            </a:r>
            <a:r>
              <a:rPr dirty="0" sz="1600" spc="-5">
                <a:latin typeface="Times New Roman"/>
                <a:cs typeface="Times New Roman"/>
              </a:rPr>
              <a:t>left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E[i]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51899" y="5787821"/>
            <a:ext cx="107314" cy="161925"/>
          </a:xfrm>
          <a:custGeom>
            <a:avLst/>
            <a:gdLst/>
            <a:ahLst/>
            <a:cxnLst/>
            <a:rect l="l" t="t" r="r" b="b"/>
            <a:pathLst>
              <a:path w="107314" h="161925">
                <a:moveTo>
                  <a:pt x="106768" y="16187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916934" y="5734817"/>
            <a:ext cx="74295" cy="85090"/>
          </a:xfrm>
          <a:custGeom>
            <a:avLst/>
            <a:gdLst/>
            <a:ahLst/>
            <a:cxnLst/>
            <a:rect l="l" t="t" r="r" b="b"/>
            <a:pathLst>
              <a:path w="74294" h="85089">
                <a:moveTo>
                  <a:pt x="0" y="0"/>
                </a:moveTo>
                <a:lnTo>
                  <a:pt x="10147" y="84581"/>
                </a:lnTo>
                <a:lnTo>
                  <a:pt x="73761" y="426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294" y="659259"/>
            <a:ext cx="7976870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HeapSort: In-Space</a:t>
            </a:r>
            <a:r>
              <a:rPr dirty="0" sz="3800" spc="-95"/>
              <a:t> </a:t>
            </a:r>
            <a:r>
              <a:rPr dirty="0" sz="3800" spc="-5"/>
              <a:t>Implementation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685800" y="38862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0"/>
                </a:moveTo>
                <a:lnTo>
                  <a:pt x="3810000" y="0"/>
                </a:lnTo>
                <a:lnTo>
                  <a:pt x="3810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" y="38862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0"/>
                </a:moveTo>
                <a:lnTo>
                  <a:pt x="3810000" y="0"/>
                </a:lnTo>
                <a:lnTo>
                  <a:pt x="3810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00" y="2133600"/>
            <a:ext cx="5943600" cy="381000"/>
          </a:xfrm>
          <a:custGeom>
            <a:avLst/>
            <a:gdLst/>
            <a:ahLst/>
            <a:cxnLst/>
            <a:rect l="l" t="t" r="r" b="b"/>
            <a:pathLst>
              <a:path w="5943600" h="381000">
                <a:moveTo>
                  <a:pt x="0" y="0"/>
                </a:moveTo>
                <a:lnTo>
                  <a:pt x="5943600" y="0"/>
                </a:lnTo>
                <a:lnTo>
                  <a:pt x="594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6800" y="21336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3540" y="2844800"/>
            <a:ext cx="19564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E[1]: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largest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key  to be </a:t>
            </a:r>
            <a:r>
              <a:rPr dirty="0" sz="1800" spc="-5">
                <a:latin typeface="Times New Roman"/>
                <a:cs typeface="Times New Roman"/>
              </a:rPr>
              <a:t>moved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E[n]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2428354"/>
            <a:ext cx="267335" cy="467359"/>
          </a:xfrm>
          <a:custGeom>
            <a:avLst/>
            <a:gdLst/>
            <a:ahLst/>
            <a:cxnLst/>
            <a:rect l="l" t="t" r="r" b="b"/>
            <a:pathLst>
              <a:path w="267334" h="467360">
                <a:moveTo>
                  <a:pt x="0" y="467245"/>
                </a:moveTo>
                <a:lnTo>
                  <a:pt x="266992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6256" y="2362194"/>
            <a:ext cx="118148" cy="141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48400" y="21336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03140" y="2768600"/>
            <a:ext cx="19792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E[n]</a:t>
            </a:r>
            <a:r>
              <a:rPr dirty="0" sz="1800" spc="-5">
                <a:latin typeface="Symbol"/>
                <a:cs typeface="Symbol"/>
              </a:rPr>
              <a:t></a:t>
            </a:r>
            <a:r>
              <a:rPr dirty="0" sz="1800" spc="-5">
                <a:latin typeface="Times New Roman"/>
                <a:cs typeface="Times New Roman"/>
              </a:rPr>
              <a:t>K: removed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 be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inserted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3600" y="2416086"/>
            <a:ext cx="403860" cy="403860"/>
          </a:xfrm>
          <a:custGeom>
            <a:avLst/>
            <a:gdLst/>
            <a:ahLst/>
            <a:cxnLst/>
            <a:rect l="l" t="t" r="r" b="b"/>
            <a:pathLst>
              <a:path w="403860" h="403860">
                <a:moveTo>
                  <a:pt x="0" y="403313"/>
                </a:moveTo>
                <a:lnTo>
                  <a:pt x="403313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6098" y="2362197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134696" y="0"/>
                </a:moveTo>
                <a:lnTo>
                  <a:pt x="0" y="44907"/>
                </a:lnTo>
                <a:lnTo>
                  <a:pt x="80822" y="53886"/>
                </a:lnTo>
                <a:lnTo>
                  <a:pt x="89801" y="134708"/>
                </a:lnTo>
                <a:lnTo>
                  <a:pt x="1346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34556" y="1725167"/>
            <a:ext cx="2228086" cy="99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3407" y="1706879"/>
            <a:ext cx="2208274" cy="1114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81800" y="1752600"/>
            <a:ext cx="2133600" cy="900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81800" y="1752600"/>
            <a:ext cx="2133600" cy="901065"/>
          </a:xfrm>
          <a:prstGeom prst="rect">
            <a:avLst/>
          </a:prstGeom>
          <a:ln w="9144">
            <a:solidFill>
              <a:srgbClr val="727D82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1440" marR="243840">
              <a:lnSpc>
                <a:spcPct val="100000"/>
              </a:lnSpc>
              <a:spcBef>
                <a:spcPts val="240"/>
              </a:spcBef>
            </a:pPr>
            <a:r>
              <a:rPr dirty="0" sz="1800" spc="-5">
                <a:latin typeface="Palatino Linotype"/>
                <a:cs typeface="Palatino Linotype"/>
              </a:rPr>
              <a:t>Heap  implemented </a:t>
            </a:r>
            <a:r>
              <a:rPr dirty="0" sz="1800">
                <a:latin typeface="Palatino Linotype"/>
                <a:cs typeface="Palatino Linotype"/>
              </a:rPr>
              <a:t>as</a:t>
            </a:r>
            <a:r>
              <a:rPr dirty="0" sz="1800" spc="-7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a  </a:t>
            </a:r>
            <a:r>
              <a:rPr dirty="0" sz="1800" spc="-5">
                <a:latin typeface="Palatino Linotype"/>
                <a:cs typeface="Palatino Linotype"/>
              </a:rPr>
              <a:t>array</a:t>
            </a:r>
            <a:r>
              <a:rPr dirty="0" sz="180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(initial)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5800" y="3886200"/>
            <a:ext cx="5943600" cy="381000"/>
          </a:xfrm>
          <a:custGeom>
            <a:avLst/>
            <a:gdLst/>
            <a:ahLst/>
            <a:cxnLst/>
            <a:rect l="l" t="t" r="r" b="b"/>
            <a:pathLst>
              <a:path w="5943600" h="381000">
                <a:moveTo>
                  <a:pt x="0" y="0"/>
                </a:moveTo>
                <a:lnTo>
                  <a:pt x="5943600" y="0"/>
                </a:lnTo>
                <a:lnTo>
                  <a:pt x="5943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66800" y="38862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1361" y="1813902"/>
            <a:ext cx="5486400" cy="473075"/>
          </a:xfrm>
          <a:custGeom>
            <a:avLst/>
            <a:gdLst/>
            <a:ahLst/>
            <a:cxnLst/>
            <a:rect l="l" t="t" r="r" b="b"/>
            <a:pathLst>
              <a:path w="5486400" h="473075">
                <a:moveTo>
                  <a:pt x="0" y="472859"/>
                </a:moveTo>
                <a:lnTo>
                  <a:pt x="31358" y="448355"/>
                </a:lnTo>
                <a:lnTo>
                  <a:pt x="63092" y="423935"/>
                </a:lnTo>
                <a:lnTo>
                  <a:pt x="95576" y="399681"/>
                </a:lnTo>
                <a:lnTo>
                  <a:pt x="129184" y="375677"/>
                </a:lnTo>
                <a:lnTo>
                  <a:pt x="164292" y="352006"/>
                </a:lnTo>
                <a:lnTo>
                  <a:pt x="201274" y="328752"/>
                </a:lnTo>
                <a:lnTo>
                  <a:pt x="240506" y="305998"/>
                </a:lnTo>
                <a:lnTo>
                  <a:pt x="282362" y="283829"/>
                </a:lnTo>
                <a:lnTo>
                  <a:pt x="327217" y="262326"/>
                </a:lnTo>
                <a:lnTo>
                  <a:pt x="375446" y="241574"/>
                </a:lnTo>
                <a:lnTo>
                  <a:pt x="427423" y="221656"/>
                </a:lnTo>
                <a:lnTo>
                  <a:pt x="483525" y="202656"/>
                </a:lnTo>
                <a:lnTo>
                  <a:pt x="544126" y="184656"/>
                </a:lnTo>
                <a:lnTo>
                  <a:pt x="609600" y="167742"/>
                </a:lnTo>
                <a:lnTo>
                  <a:pt x="647392" y="159052"/>
                </a:lnTo>
                <a:lnTo>
                  <a:pt x="687395" y="150588"/>
                </a:lnTo>
                <a:lnTo>
                  <a:pt x="729453" y="142350"/>
                </a:lnTo>
                <a:lnTo>
                  <a:pt x="773410" y="134337"/>
                </a:lnTo>
                <a:lnTo>
                  <a:pt x="819110" y="126551"/>
                </a:lnTo>
                <a:lnTo>
                  <a:pt x="866397" y="118990"/>
                </a:lnTo>
                <a:lnTo>
                  <a:pt x="915115" y="111655"/>
                </a:lnTo>
                <a:lnTo>
                  <a:pt x="965107" y="104546"/>
                </a:lnTo>
                <a:lnTo>
                  <a:pt x="1016218" y="97662"/>
                </a:lnTo>
                <a:lnTo>
                  <a:pt x="1068291" y="91004"/>
                </a:lnTo>
                <a:lnTo>
                  <a:pt x="1121170" y="84572"/>
                </a:lnTo>
                <a:lnTo>
                  <a:pt x="1174700" y="78366"/>
                </a:lnTo>
                <a:lnTo>
                  <a:pt x="1228725" y="72385"/>
                </a:lnTo>
                <a:lnTo>
                  <a:pt x="1283087" y="66630"/>
                </a:lnTo>
                <a:lnTo>
                  <a:pt x="1337631" y="61101"/>
                </a:lnTo>
                <a:lnTo>
                  <a:pt x="1392202" y="55798"/>
                </a:lnTo>
                <a:lnTo>
                  <a:pt x="1446642" y="50720"/>
                </a:lnTo>
                <a:lnTo>
                  <a:pt x="1500796" y="45868"/>
                </a:lnTo>
                <a:lnTo>
                  <a:pt x="1554508" y="41241"/>
                </a:lnTo>
                <a:lnTo>
                  <a:pt x="1607622" y="36841"/>
                </a:lnTo>
                <a:lnTo>
                  <a:pt x="1659981" y="32666"/>
                </a:lnTo>
                <a:lnTo>
                  <a:pt x="1711430" y="28717"/>
                </a:lnTo>
                <a:lnTo>
                  <a:pt x="1761812" y="24993"/>
                </a:lnTo>
                <a:lnTo>
                  <a:pt x="1810972" y="21495"/>
                </a:lnTo>
                <a:lnTo>
                  <a:pt x="1858753" y="18223"/>
                </a:lnTo>
                <a:lnTo>
                  <a:pt x="1905000" y="15176"/>
                </a:lnTo>
                <a:lnTo>
                  <a:pt x="1960428" y="11789"/>
                </a:lnTo>
                <a:lnTo>
                  <a:pt x="2014338" y="8878"/>
                </a:lnTo>
                <a:lnTo>
                  <a:pt x="2066897" y="6420"/>
                </a:lnTo>
                <a:lnTo>
                  <a:pt x="2118271" y="4395"/>
                </a:lnTo>
                <a:lnTo>
                  <a:pt x="2168626" y="2781"/>
                </a:lnTo>
                <a:lnTo>
                  <a:pt x="2218130" y="1556"/>
                </a:lnTo>
                <a:lnTo>
                  <a:pt x="2266950" y="698"/>
                </a:lnTo>
                <a:lnTo>
                  <a:pt x="2315250" y="187"/>
                </a:lnTo>
                <a:lnTo>
                  <a:pt x="2363199" y="0"/>
                </a:lnTo>
                <a:lnTo>
                  <a:pt x="2410963" y="115"/>
                </a:lnTo>
                <a:lnTo>
                  <a:pt x="2458708" y="511"/>
                </a:lnTo>
                <a:lnTo>
                  <a:pt x="2506602" y="1167"/>
                </a:lnTo>
                <a:lnTo>
                  <a:pt x="2554810" y="2061"/>
                </a:lnTo>
                <a:lnTo>
                  <a:pt x="2603499" y="3171"/>
                </a:lnTo>
                <a:lnTo>
                  <a:pt x="2652837" y="4475"/>
                </a:lnTo>
                <a:lnTo>
                  <a:pt x="2702989" y="5952"/>
                </a:lnTo>
                <a:lnTo>
                  <a:pt x="2754122" y="7581"/>
                </a:lnTo>
                <a:lnTo>
                  <a:pt x="2806403" y="9339"/>
                </a:lnTo>
                <a:lnTo>
                  <a:pt x="2859999" y="11206"/>
                </a:lnTo>
                <a:lnTo>
                  <a:pt x="2915075" y="13159"/>
                </a:lnTo>
                <a:lnTo>
                  <a:pt x="2971800" y="15176"/>
                </a:lnTo>
                <a:lnTo>
                  <a:pt x="3017100" y="16698"/>
                </a:lnTo>
                <a:lnTo>
                  <a:pt x="3063349" y="18106"/>
                </a:lnTo>
                <a:lnTo>
                  <a:pt x="3110476" y="19429"/>
                </a:lnTo>
                <a:lnTo>
                  <a:pt x="3158410" y="20697"/>
                </a:lnTo>
                <a:lnTo>
                  <a:pt x="3207081" y="21939"/>
                </a:lnTo>
                <a:lnTo>
                  <a:pt x="3256417" y="23185"/>
                </a:lnTo>
                <a:lnTo>
                  <a:pt x="3306349" y="24464"/>
                </a:lnTo>
                <a:lnTo>
                  <a:pt x="3356805" y="25806"/>
                </a:lnTo>
                <a:lnTo>
                  <a:pt x="3407715" y="27241"/>
                </a:lnTo>
                <a:lnTo>
                  <a:pt x="3459009" y="28798"/>
                </a:lnTo>
                <a:lnTo>
                  <a:pt x="3510615" y="30507"/>
                </a:lnTo>
                <a:lnTo>
                  <a:pt x="3562463" y="32397"/>
                </a:lnTo>
                <a:lnTo>
                  <a:pt x="3614482" y="34498"/>
                </a:lnTo>
                <a:lnTo>
                  <a:pt x="3666602" y="36838"/>
                </a:lnTo>
                <a:lnTo>
                  <a:pt x="3718752" y="39449"/>
                </a:lnTo>
                <a:lnTo>
                  <a:pt x="3770861" y="42359"/>
                </a:lnTo>
                <a:lnTo>
                  <a:pt x="3822859" y="45598"/>
                </a:lnTo>
                <a:lnTo>
                  <a:pt x="3874675" y="49195"/>
                </a:lnTo>
                <a:lnTo>
                  <a:pt x="3926239" y="53181"/>
                </a:lnTo>
                <a:lnTo>
                  <a:pt x="3977479" y="57584"/>
                </a:lnTo>
                <a:lnTo>
                  <a:pt x="4028325" y="62434"/>
                </a:lnTo>
                <a:lnTo>
                  <a:pt x="4078707" y="67761"/>
                </a:lnTo>
                <a:lnTo>
                  <a:pt x="4128554" y="73593"/>
                </a:lnTo>
                <a:lnTo>
                  <a:pt x="4177794" y="79962"/>
                </a:lnTo>
                <a:lnTo>
                  <a:pt x="4226358" y="86896"/>
                </a:lnTo>
                <a:lnTo>
                  <a:pt x="4274175" y="94425"/>
                </a:lnTo>
                <a:lnTo>
                  <a:pt x="4321175" y="102578"/>
                </a:lnTo>
                <a:lnTo>
                  <a:pt x="4373975" y="112830"/>
                </a:lnTo>
                <a:lnTo>
                  <a:pt x="4427503" y="124433"/>
                </a:lnTo>
                <a:lnTo>
                  <a:pt x="4481608" y="137263"/>
                </a:lnTo>
                <a:lnTo>
                  <a:pt x="4536141" y="151198"/>
                </a:lnTo>
                <a:lnTo>
                  <a:pt x="4590952" y="166116"/>
                </a:lnTo>
                <a:lnTo>
                  <a:pt x="4645893" y="181892"/>
                </a:lnTo>
                <a:lnTo>
                  <a:pt x="4700812" y="198406"/>
                </a:lnTo>
                <a:lnTo>
                  <a:pt x="4755562" y="215533"/>
                </a:lnTo>
                <a:lnTo>
                  <a:pt x="4809991" y="233151"/>
                </a:lnTo>
                <a:lnTo>
                  <a:pt x="4863952" y="251137"/>
                </a:lnTo>
                <a:lnTo>
                  <a:pt x="4917293" y="269369"/>
                </a:lnTo>
                <a:lnTo>
                  <a:pt x="4969867" y="287723"/>
                </a:lnTo>
                <a:lnTo>
                  <a:pt x="5021522" y="306078"/>
                </a:lnTo>
                <a:lnTo>
                  <a:pt x="5072111" y="324309"/>
                </a:lnTo>
                <a:lnTo>
                  <a:pt x="5121482" y="342295"/>
                </a:lnTo>
                <a:lnTo>
                  <a:pt x="5169487" y="359913"/>
                </a:lnTo>
                <a:lnTo>
                  <a:pt x="5215977" y="377039"/>
                </a:lnTo>
                <a:lnTo>
                  <a:pt x="5260801" y="393552"/>
                </a:lnTo>
                <a:lnTo>
                  <a:pt x="5303810" y="409327"/>
                </a:lnTo>
                <a:lnTo>
                  <a:pt x="5344855" y="424244"/>
                </a:lnTo>
                <a:lnTo>
                  <a:pt x="5383786" y="438178"/>
                </a:lnTo>
                <a:lnTo>
                  <a:pt x="5420453" y="451007"/>
                </a:lnTo>
                <a:lnTo>
                  <a:pt x="5454707" y="462608"/>
                </a:lnTo>
                <a:lnTo>
                  <a:pt x="5486400" y="472859"/>
                </a:lnTo>
              </a:path>
            </a:pathLst>
          </a:custGeom>
          <a:ln w="25908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49161" y="2210561"/>
            <a:ext cx="154940" cy="52069"/>
          </a:xfrm>
          <a:custGeom>
            <a:avLst/>
            <a:gdLst/>
            <a:ahLst/>
            <a:cxnLst/>
            <a:rect l="l" t="t" r="r" b="b"/>
            <a:pathLst>
              <a:path w="154939" h="52069">
                <a:moveTo>
                  <a:pt x="0" y="0"/>
                </a:moveTo>
                <a:lnTo>
                  <a:pt x="154863" y="51625"/>
                </a:lnTo>
              </a:path>
            </a:pathLst>
          </a:custGeom>
          <a:ln w="25908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34381" y="2184341"/>
            <a:ext cx="143510" cy="123189"/>
          </a:xfrm>
          <a:custGeom>
            <a:avLst/>
            <a:gdLst/>
            <a:ahLst/>
            <a:cxnLst/>
            <a:rect l="l" t="t" r="r" b="b"/>
            <a:pathLst>
              <a:path w="143510" h="123189">
                <a:moveTo>
                  <a:pt x="40970" y="0"/>
                </a:moveTo>
                <a:lnTo>
                  <a:pt x="69646" y="77838"/>
                </a:lnTo>
                <a:lnTo>
                  <a:pt x="0" y="122897"/>
                </a:lnTo>
                <a:lnTo>
                  <a:pt x="143382" y="102425"/>
                </a:lnTo>
                <a:lnTo>
                  <a:pt x="4097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14800" y="38862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117340" y="4749800"/>
            <a:ext cx="21164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E[heapsize]</a:t>
            </a:r>
            <a:r>
              <a:rPr dirty="0" sz="1800" spc="-5">
                <a:latin typeface="Symbol"/>
                <a:cs typeface="Symbol"/>
              </a:rPr>
              <a:t></a:t>
            </a:r>
            <a:r>
              <a:rPr dirty="0" sz="1800" spc="-5">
                <a:latin typeface="Times New Roman"/>
                <a:cs typeface="Times New Roman"/>
              </a:rPr>
              <a:t>K:  removed </a:t>
            </a:r>
            <a:r>
              <a:rPr dirty="0" sz="1800">
                <a:latin typeface="Times New Roman"/>
                <a:cs typeface="Times New Roman"/>
              </a:rPr>
              <a:t>to be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inserted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83735" y="4189183"/>
            <a:ext cx="135890" cy="611505"/>
          </a:xfrm>
          <a:custGeom>
            <a:avLst/>
            <a:gdLst/>
            <a:ahLst/>
            <a:cxnLst/>
            <a:rect l="l" t="t" r="r" b="b"/>
            <a:pathLst>
              <a:path w="135889" h="611504">
                <a:moveTo>
                  <a:pt x="135864" y="611416"/>
                </a:moveTo>
                <a:lnTo>
                  <a:pt x="0" y="0"/>
                </a:lnTo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32761" y="4114802"/>
            <a:ext cx="123977" cy="137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12140" y="4749800"/>
            <a:ext cx="202183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E[1]: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largest </a:t>
            </a:r>
            <a:r>
              <a:rPr dirty="0" sz="1800">
                <a:latin typeface="Times New Roman"/>
                <a:cs typeface="Times New Roman"/>
              </a:rPr>
              <a:t>key  in current heap, to be  </a:t>
            </a:r>
            <a:r>
              <a:rPr dirty="0" sz="1800" spc="-5">
                <a:latin typeface="Times New Roman"/>
                <a:cs typeface="Times New Roman"/>
              </a:rPr>
              <a:t>moved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E[heapsize]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2878" y="4188726"/>
            <a:ext cx="133985" cy="535940"/>
          </a:xfrm>
          <a:custGeom>
            <a:avLst/>
            <a:gdLst/>
            <a:ahLst/>
            <a:cxnLst/>
            <a:rect l="l" t="t" r="r" b="b"/>
            <a:pathLst>
              <a:path w="133984" h="535939">
                <a:moveTo>
                  <a:pt x="133921" y="535673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83588" y="4114798"/>
            <a:ext cx="123215" cy="1386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495800" y="3886200"/>
            <a:ext cx="21336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90"/>
              </a:spcBef>
            </a:pP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Sorted</a:t>
            </a:r>
            <a:r>
              <a:rPr dirty="0" sz="2000" spc="-35" b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portion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48355" y="5458967"/>
            <a:ext cx="2761487" cy="8336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91967" y="5433059"/>
            <a:ext cx="2609087" cy="9540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95600" y="5486400"/>
            <a:ext cx="2667000" cy="7391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895600" y="5486400"/>
            <a:ext cx="2667000" cy="739140"/>
          </a:xfrm>
          <a:prstGeom prst="rect">
            <a:avLst/>
          </a:prstGeom>
          <a:ln w="9144">
            <a:solidFill>
              <a:srgbClr val="727D82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90805" marR="349250">
              <a:lnSpc>
                <a:spcPts val="2640"/>
              </a:lnSpc>
              <a:spcBef>
                <a:spcPts val="120"/>
              </a:spcBef>
            </a:pPr>
            <a:r>
              <a:rPr dirty="0" sz="2000" spc="-10">
                <a:latin typeface="Calibri"/>
                <a:cs typeface="Calibri"/>
              </a:rPr>
              <a:t>Current </a:t>
            </a:r>
            <a:r>
              <a:rPr dirty="0" sz="2000">
                <a:latin typeface="Calibri"/>
                <a:cs typeface="Calibri"/>
              </a:rPr>
              <a:t>heap:  </a:t>
            </a:r>
            <a:r>
              <a:rPr dirty="0" sz="2000" spc="-10">
                <a:latin typeface="Calibri"/>
                <a:cs typeface="Calibri"/>
              </a:rPr>
              <a:t>processed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fixHeap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87992" y="4332008"/>
            <a:ext cx="794385" cy="1155700"/>
          </a:xfrm>
          <a:custGeom>
            <a:avLst/>
            <a:gdLst/>
            <a:ahLst/>
            <a:cxnLst/>
            <a:rect l="l" t="t" r="r" b="b"/>
            <a:pathLst>
              <a:path w="794385" h="1155700">
                <a:moveTo>
                  <a:pt x="794169" y="1155153"/>
                </a:moveTo>
                <a:lnTo>
                  <a:pt x="0" y="0"/>
                </a:lnTo>
              </a:path>
            </a:pathLst>
          </a:custGeom>
          <a:ln w="25908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43960" y="4267965"/>
            <a:ext cx="126758" cy="1434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539" y="384047"/>
            <a:ext cx="583387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4510" y="532767"/>
            <a:ext cx="50336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 </a:t>
            </a:r>
            <a:r>
              <a:rPr dirty="0"/>
              <a:t>class</a:t>
            </a:r>
            <a:r>
              <a:rPr dirty="0" spc="-105"/>
              <a:t> </a:t>
            </a:r>
            <a:r>
              <a:rPr dirty="0"/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3923029" cy="387985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sorting</a:t>
            </a:r>
            <a:r>
              <a:rPr dirty="0" sz="3000" spc="-8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Assumptions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InsertionSort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Design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Analysis: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inverse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QuickSort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Design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Analysis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3856" y="384047"/>
            <a:ext cx="316229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70147" y="384047"/>
            <a:ext cx="4536948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4826" y="532767"/>
            <a:ext cx="60737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FixHeap: Using</a:t>
            </a:r>
            <a:r>
              <a:rPr dirty="0" spc="-25"/>
              <a:t> </a:t>
            </a:r>
            <a:r>
              <a:rPr dirty="0" spc="-5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5762622"/>
            <a:ext cx="11493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39262"/>
            <a:ext cx="7778115" cy="47802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5" b="1">
                <a:solidFill>
                  <a:srgbClr val="3E3E3E"/>
                </a:solidFill>
                <a:latin typeface="Palatino Linotype"/>
                <a:cs typeface="Palatino Linotype"/>
              </a:rPr>
              <a:t>Void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fixHeap(Element[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E,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 heapSize, int root, Element</a:t>
            </a:r>
            <a:r>
              <a:rPr dirty="0" sz="2000" spc="-1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K)</a:t>
            </a:r>
            <a:endParaRPr sz="2000">
              <a:latin typeface="Palatino Linotype"/>
              <a:cs typeface="Palatino Linotype"/>
            </a:endParaRPr>
          </a:p>
          <a:p>
            <a:pPr marL="609600" indent="-596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09600" algn="l"/>
                <a:tab pos="610235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left=2*root;</a:t>
            </a:r>
            <a:r>
              <a:rPr dirty="0" sz="2000" spc="-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right=2*root+1;</a:t>
            </a:r>
            <a:endParaRPr sz="2000">
              <a:latin typeface="Palatino Linotype"/>
              <a:cs typeface="Palatino Linotype"/>
            </a:endParaRPr>
          </a:p>
          <a:p>
            <a:pPr marL="609600" indent="-596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09600" algn="l"/>
                <a:tab pos="610235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if (left&gt;heapSize)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E[root]=K;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//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Root is a</a:t>
            </a:r>
            <a:r>
              <a:rPr dirty="0" sz="2000" spc="-140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leaf.</a:t>
            </a:r>
            <a:endParaRPr sz="2000">
              <a:latin typeface="Palatino Linotype"/>
              <a:cs typeface="Palatino Linotype"/>
            </a:endParaRPr>
          </a:p>
          <a:p>
            <a:pPr marL="609600" indent="-596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09600" algn="l"/>
                <a:tab pos="610235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000">
              <a:latin typeface="Palatino Linotype"/>
              <a:cs typeface="Palatino Linotype"/>
            </a:endParaRPr>
          </a:p>
          <a:p>
            <a:pPr marL="862965" indent="-850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 largerSubHeap; //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Right or Left </a:t>
            </a:r>
            <a:r>
              <a:rPr dirty="0" sz="2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to filter</a:t>
            </a:r>
            <a:r>
              <a:rPr dirty="0" sz="2000" spc="-180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down.</a:t>
            </a:r>
            <a:endParaRPr sz="2000">
              <a:latin typeface="Palatino Linotype"/>
              <a:cs typeface="Palatino Linotype"/>
            </a:endParaRPr>
          </a:p>
          <a:p>
            <a:pPr marL="862965" indent="-850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(left==heapSize) largerSubHeap=left; //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No right</a:t>
            </a:r>
            <a:r>
              <a:rPr dirty="0" sz="2000" spc="-60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SubHeap.</a:t>
            </a:r>
            <a:endParaRPr sz="2000">
              <a:latin typeface="Palatino Linotype"/>
              <a:cs typeface="Palatino Linotype"/>
            </a:endParaRPr>
          </a:p>
          <a:p>
            <a:pPr marL="862965" indent="-850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else if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(E[left].key&gt;E[right].key)</a:t>
            </a:r>
            <a:r>
              <a:rPr dirty="0" sz="2000" spc="-7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largerSubHeap=left;</a:t>
            </a:r>
            <a:endParaRPr sz="2000">
              <a:latin typeface="Palatino Linotype"/>
              <a:cs typeface="Palatino Linotype"/>
            </a:endParaRPr>
          </a:p>
          <a:p>
            <a:pPr marL="862965" indent="-850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r>
              <a:rPr dirty="0" sz="20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largerSubHeap=right;</a:t>
            </a:r>
            <a:endParaRPr sz="2000">
              <a:latin typeface="Palatino Linotype"/>
              <a:cs typeface="Palatino Linotype"/>
            </a:endParaRPr>
          </a:p>
          <a:p>
            <a:pPr marL="862965" indent="-85026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(K.key</a:t>
            </a:r>
            <a:r>
              <a:rPr dirty="0" sz="2000" spc="-5" b="1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E[largerSubHeap].key)</a:t>
            </a:r>
            <a:r>
              <a:rPr dirty="0" sz="2000" spc="4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E[root]=K;</a:t>
            </a:r>
            <a:endParaRPr sz="2000">
              <a:latin typeface="Palatino Linotype"/>
              <a:cs typeface="Palatino Linotype"/>
            </a:endParaRPr>
          </a:p>
          <a:p>
            <a:pPr marL="355600" marR="131445" indent="-342900">
              <a:lnSpc>
                <a:spcPct val="100000"/>
              </a:lnSpc>
              <a:spcBef>
                <a:spcPts val="470"/>
              </a:spcBef>
              <a:buClr>
                <a:srgbClr val="3E3E3E"/>
              </a:buClr>
              <a:buFont typeface="Arial"/>
              <a:buChar char="•"/>
              <a:tabLst>
                <a:tab pos="862965" algn="l"/>
                <a:tab pos="863600" algn="l"/>
              </a:tabLst>
            </a:pPr>
            <a:r>
              <a:rPr dirty="0"/>
              <a:t>	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else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E[root]=E[largerSubHeap];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//vacant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filtering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down one  level.</a:t>
            </a:r>
            <a:endParaRPr sz="2000">
              <a:latin typeface="Palatino Linotype"/>
              <a:cs typeface="Palatino Linotype"/>
            </a:endParaRPr>
          </a:p>
          <a:p>
            <a:pPr marL="609600" marR="2188845" indent="252729">
              <a:lnSpc>
                <a:spcPct val="120000"/>
              </a:lnSpc>
            </a:pP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fixHeap(E, heapSize, </a:t>
            </a: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largerSubHeap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,</a:t>
            </a:r>
            <a:r>
              <a:rPr dirty="0" sz="2000" spc="-17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K); 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" y="2110232"/>
            <a:ext cx="816165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nput: E,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unsorted array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with n(&gt;0) elements,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indexed  from</a:t>
            </a:r>
            <a:r>
              <a:rPr dirty="0" sz="24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2805176"/>
            <a:ext cx="4911725" cy="15621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Sorted E,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nondecreasing</a:t>
            </a:r>
            <a:r>
              <a:rPr dirty="0" sz="2400" spc="-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order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Procedure:</a:t>
            </a:r>
            <a:endParaRPr sz="2400">
              <a:latin typeface="Palatino Linotype"/>
              <a:cs typeface="Palatino Linotype"/>
            </a:endParaRPr>
          </a:p>
          <a:p>
            <a:pPr marL="621665" marR="10160" indent="-304800">
              <a:lnSpc>
                <a:spcPts val="2590"/>
              </a:lnSpc>
              <a:spcBef>
                <a:spcPts val="615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 heapSort(Element[] E, int n)  int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heapsize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9037" y="3658361"/>
            <a:ext cx="3916679" cy="2040255"/>
          </a:xfrm>
          <a:custGeom>
            <a:avLst/>
            <a:gdLst/>
            <a:ahLst/>
            <a:cxnLst/>
            <a:rect l="l" t="t" r="r" b="b"/>
            <a:pathLst>
              <a:path w="3916679" h="2040254">
                <a:moveTo>
                  <a:pt x="3916324" y="0"/>
                </a:moveTo>
                <a:lnTo>
                  <a:pt x="0" y="2039785"/>
                </a:lnTo>
              </a:path>
            </a:pathLst>
          </a:custGeom>
          <a:ln w="25908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40099" y="5616761"/>
            <a:ext cx="145415" cy="117475"/>
          </a:xfrm>
          <a:custGeom>
            <a:avLst/>
            <a:gdLst/>
            <a:ahLst/>
            <a:cxnLst/>
            <a:rect l="l" t="t" r="r" b="b"/>
            <a:pathLst>
              <a:path w="145414" h="117475">
                <a:moveTo>
                  <a:pt x="84962" y="0"/>
                </a:moveTo>
                <a:lnTo>
                  <a:pt x="0" y="117284"/>
                </a:lnTo>
                <a:lnTo>
                  <a:pt x="144818" y="114884"/>
                </a:lnTo>
                <a:lnTo>
                  <a:pt x="68935" y="81381"/>
                </a:lnTo>
                <a:lnTo>
                  <a:pt x="8496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0265" y="3429761"/>
            <a:ext cx="3107055" cy="984250"/>
          </a:xfrm>
          <a:custGeom>
            <a:avLst/>
            <a:gdLst/>
            <a:ahLst/>
            <a:cxnLst/>
            <a:rect l="l" t="t" r="r" b="b"/>
            <a:pathLst>
              <a:path w="3107054" h="984250">
                <a:moveTo>
                  <a:pt x="3106496" y="0"/>
                </a:moveTo>
                <a:lnTo>
                  <a:pt x="0" y="983894"/>
                </a:lnTo>
              </a:path>
            </a:pathLst>
          </a:custGeom>
          <a:ln w="25908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16177" y="4336261"/>
            <a:ext cx="143510" cy="123825"/>
          </a:xfrm>
          <a:custGeom>
            <a:avLst/>
            <a:gdLst/>
            <a:ahLst/>
            <a:cxnLst/>
            <a:rect l="l" t="t" r="r" b="b"/>
            <a:pathLst>
              <a:path w="143510" h="123825">
                <a:moveTo>
                  <a:pt x="103924" y="0"/>
                </a:moveTo>
                <a:lnTo>
                  <a:pt x="0" y="100863"/>
                </a:lnTo>
                <a:lnTo>
                  <a:pt x="143052" y="123494"/>
                </a:lnTo>
                <a:lnTo>
                  <a:pt x="74091" y="77393"/>
                </a:lnTo>
                <a:lnTo>
                  <a:pt x="103924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3523" y="384047"/>
            <a:ext cx="336499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02508" y="384047"/>
            <a:ext cx="507644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64463" y="532767"/>
            <a:ext cx="68148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Heapsort: the</a:t>
            </a:r>
            <a:r>
              <a:rPr dirty="0" spc="-40"/>
              <a:t> </a:t>
            </a:r>
            <a:r>
              <a:rPr dirty="0" spc="-5"/>
              <a:t>Algorithm</a:t>
            </a:r>
          </a:p>
        </p:txBody>
      </p:sp>
      <p:sp>
        <p:nvSpPr>
          <p:cNvPr id="11" name="object 11"/>
          <p:cNvSpPr/>
          <p:nvPr/>
        </p:nvSpPr>
        <p:spPr>
          <a:xfrm>
            <a:off x="6124955" y="3096767"/>
            <a:ext cx="2238743" cy="556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47232" y="3055620"/>
            <a:ext cx="2391155" cy="7254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72200" y="3124200"/>
            <a:ext cx="2144267" cy="461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72200" y="3124200"/>
            <a:ext cx="2144395" cy="462280"/>
          </a:xfrm>
          <a:prstGeom prst="rect">
            <a:avLst/>
          </a:prstGeom>
          <a:ln w="9144">
            <a:solidFill>
              <a:srgbClr val="727D82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204"/>
              </a:spcBef>
            </a:pPr>
            <a:r>
              <a:rPr dirty="0" sz="2400" i="1">
                <a:solidFill>
                  <a:srgbClr val="008000"/>
                </a:solidFill>
                <a:latin typeface="Palatino Linotype"/>
                <a:cs typeface="Palatino Linotype"/>
              </a:rPr>
              <a:t>“array</a:t>
            </a:r>
            <a:r>
              <a:rPr dirty="0" sz="2400" spc="-45" i="1">
                <a:solidFill>
                  <a:srgbClr val="008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008000"/>
                </a:solidFill>
                <a:latin typeface="Palatino Linotype"/>
                <a:cs typeface="Palatino Linotype"/>
              </a:rPr>
              <a:t>version”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571" y="4304792"/>
            <a:ext cx="6050280" cy="2455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2120">
              <a:lnSpc>
                <a:spcPts val="275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constructHeap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(E,n,root)</a:t>
            </a:r>
            <a:endParaRPr sz="2400">
              <a:latin typeface="Palatino Linotype"/>
              <a:cs typeface="Palatino Linotype"/>
            </a:endParaRPr>
          </a:p>
          <a:p>
            <a:pPr marL="756920" marR="5080" indent="-304800">
              <a:lnSpc>
                <a:spcPts val="2570"/>
              </a:lnSpc>
              <a:spcBef>
                <a:spcPts val="21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(heapsize=n; heapsize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2; heapsize--;)  Element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curMax=E[1];</a:t>
            </a:r>
            <a:endParaRPr sz="2400">
              <a:latin typeface="Palatino Linotype"/>
              <a:cs typeface="Palatino Linotype"/>
            </a:endParaRPr>
          </a:p>
          <a:p>
            <a:pPr marL="756920" marR="1612265">
              <a:lnSpc>
                <a:spcPts val="2590"/>
              </a:lnSpc>
              <a:spcBef>
                <a:spcPts val="5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Element K=E[heapsize]; 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fixHeap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(E,heapsize-1,1,K);  E[heapsize]=curMax;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200" spc="-265">
                <a:solidFill>
                  <a:srgbClr val="3E3E3E"/>
                </a:solidFill>
                <a:latin typeface="Palatino Linotype"/>
                <a:cs typeface="Palatino Linotype"/>
              </a:rPr>
              <a:t>Lecture</a:t>
            </a:r>
            <a:r>
              <a:rPr dirty="0" baseline="16203" sz="3600" spc="-397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1200" spc="-265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16203" sz="3600" spc="-397" b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1200" spc="-265">
                <a:solidFill>
                  <a:srgbClr val="3E3E3E"/>
                </a:solidFill>
                <a:latin typeface="Palatino Linotype"/>
                <a:cs typeface="Palatino Linotype"/>
              </a:rPr>
              <a:t>on</a:t>
            </a:r>
            <a:r>
              <a:rPr dirty="0" baseline="16203" sz="3600" spc="-397" b="1">
                <a:solidFill>
                  <a:srgbClr val="3E3E3E"/>
                </a:solidFill>
                <a:latin typeface="Palatino Linotype"/>
                <a:cs typeface="Palatino Linotype"/>
              </a:rPr>
              <a:t>tu</a:t>
            </a:r>
            <a:r>
              <a:rPr dirty="0" sz="1200" spc="-265">
                <a:solidFill>
                  <a:srgbClr val="3E3E3E"/>
                </a:solidFill>
                <a:latin typeface="Palatino Linotype"/>
                <a:cs typeface="Palatino Linotype"/>
              </a:rPr>
              <a:t>Alg</a:t>
            </a:r>
            <a:r>
              <a:rPr dirty="0" baseline="16203" sz="3600" spc="-397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1200" spc="-265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baseline="16203" sz="3600" spc="-397" b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1200" spc="-265">
                <a:solidFill>
                  <a:srgbClr val="3E3E3E"/>
                </a:solidFill>
                <a:latin typeface="Palatino Linotype"/>
                <a:cs typeface="Palatino Linotype"/>
              </a:rPr>
              <a:t>rith</a:t>
            </a:r>
            <a:r>
              <a:rPr dirty="0" baseline="16203" sz="3600" spc="-397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r>
              <a:rPr dirty="0" sz="1200" spc="-265">
                <a:solidFill>
                  <a:srgbClr val="3E3E3E"/>
                </a:solidFill>
                <a:latin typeface="Palatino Linotype"/>
                <a:cs typeface="Palatino Linotype"/>
              </a:rPr>
              <a:t>m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Design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Analysis (LADA)</a:t>
            </a:r>
            <a:r>
              <a:rPr dirty="0" sz="1200" spc="-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2015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12658" y="653622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21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1308" y="0"/>
            <a:ext cx="665378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23744" y="699516"/>
            <a:ext cx="15544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52215" y="699516"/>
            <a:ext cx="3364991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2278" y="112800"/>
            <a:ext cx="569849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14755" marR="5080" indent="-1202690">
              <a:lnSpc>
                <a:spcPct val="100600"/>
              </a:lnSpc>
              <a:spcBef>
                <a:spcPts val="65"/>
              </a:spcBef>
            </a:pPr>
            <a:r>
              <a:rPr dirty="0" spc="-75"/>
              <a:t>Worst </a:t>
            </a:r>
            <a:r>
              <a:rPr dirty="0" spc="-5"/>
              <a:t>Case Analysis  of</a:t>
            </a:r>
            <a:r>
              <a:rPr dirty="0" spc="-10"/>
              <a:t> </a:t>
            </a:r>
            <a:r>
              <a:rPr dirty="0" spc="-5"/>
              <a:t>Heapsort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1954720"/>
            <a:ext cx="3592195" cy="1781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90" b="1">
                <a:solidFill>
                  <a:srgbClr val="3E3E3E"/>
                </a:solidFill>
                <a:latin typeface="Palatino Linotype"/>
                <a:cs typeface="Palatino Linotype"/>
              </a:rPr>
              <a:t>We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 have: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has been shown</a:t>
            </a:r>
            <a:r>
              <a:rPr dirty="0" sz="2400" spc="-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that: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Recall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that: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5103305"/>
            <a:ext cx="676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W(n) 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lg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 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+ 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that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4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W(n)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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4060" y="5777484"/>
            <a:ext cx="6348983" cy="495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28444" y="5751576"/>
            <a:ext cx="6298678" cy="618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1304" y="5804916"/>
            <a:ext cx="6254495" cy="4008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51304" y="5804915"/>
            <a:ext cx="6254750" cy="401320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29844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234"/>
              </a:spcBef>
            </a:pPr>
            <a:r>
              <a:rPr dirty="0" sz="2000" spc="-5">
                <a:latin typeface="Palatino Linotype"/>
                <a:cs typeface="Palatino Linotype"/>
              </a:rPr>
              <a:t>Coefficient doubles that of </a:t>
            </a:r>
            <a:r>
              <a:rPr dirty="0" sz="2000">
                <a:latin typeface="Palatino Linotype"/>
                <a:cs typeface="Palatino Linotype"/>
              </a:rPr>
              <a:t>mergeSort</a:t>
            </a:r>
            <a:r>
              <a:rPr dirty="0" sz="2000" spc="-25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approximately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3149" y="4479137"/>
            <a:ext cx="1059180" cy="1325880"/>
          </a:xfrm>
          <a:custGeom>
            <a:avLst/>
            <a:gdLst/>
            <a:ahLst/>
            <a:cxnLst/>
            <a:rect l="l" t="t" r="r" b="b"/>
            <a:pathLst>
              <a:path w="1059179" h="1325879">
                <a:moveTo>
                  <a:pt x="1058875" y="1325778"/>
                </a:moveTo>
                <a:lnTo>
                  <a:pt x="0" y="0"/>
                </a:lnTo>
              </a:path>
            </a:pathLst>
          </a:custGeom>
          <a:ln w="12699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05602" y="4419605"/>
            <a:ext cx="128866" cy="138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24964" y="2888327"/>
            <a:ext cx="4579481" cy="281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79676" y="1807464"/>
            <a:ext cx="3599687" cy="8412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3316" y="3948684"/>
            <a:ext cx="7920227" cy="810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28232" y="3869435"/>
            <a:ext cx="2362200" cy="914400"/>
          </a:xfrm>
          <a:custGeom>
            <a:avLst/>
            <a:gdLst/>
            <a:ahLst/>
            <a:cxnLst/>
            <a:rect l="l" t="t" r="r" b="b"/>
            <a:pathLst>
              <a:path w="2362200" h="914400">
                <a:moveTo>
                  <a:pt x="1181100" y="0"/>
                </a:moveTo>
                <a:lnTo>
                  <a:pt x="1114078" y="723"/>
                </a:lnTo>
                <a:lnTo>
                  <a:pt x="1048036" y="2869"/>
                </a:lnTo>
                <a:lnTo>
                  <a:pt x="983076" y="6398"/>
                </a:lnTo>
                <a:lnTo>
                  <a:pt x="919295" y="11271"/>
                </a:lnTo>
                <a:lnTo>
                  <a:pt x="856795" y="17450"/>
                </a:lnTo>
                <a:lnTo>
                  <a:pt x="795674" y="24897"/>
                </a:lnTo>
                <a:lnTo>
                  <a:pt x="736032" y="33573"/>
                </a:lnTo>
                <a:lnTo>
                  <a:pt x="677970" y="43438"/>
                </a:lnTo>
                <a:lnTo>
                  <a:pt x="621586" y="54456"/>
                </a:lnTo>
                <a:lnTo>
                  <a:pt x="566980" y="66586"/>
                </a:lnTo>
                <a:lnTo>
                  <a:pt x="514253" y="79791"/>
                </a:lnTo>
                <a:lnTo>
                  <a:pt x="463504" y="94032"/>
                </a:lnTo>
                <a:lnTo>
                  <a:pt x="414832" y="109269"/>
                </a:lnTo>
                <a:lnTo>
                  <a:pt x="368338" y="125466"/>
                </a:lnTo>
                <a:lnTo>
                  <a:pt x="324120" y="142582"/>
                </a:lnTo>
                <a:lnTo>
                  <a:pt x="282279" y="160580"/>
                </a:lnTo>
                <a:lnTo>
                  <a:pt x="242915" y="179421"/>
                </a:lnTo>
                <a:lnTo>
                  <a:pt x="206127" y="199066"/>
                </a:lnTo>
                <a:lnTo>
                  <a:pt x="172015" y="219476"/>
                </a:lnTo>
                <a:lnTo>
                  <a:pt x="112216" y="262440"/>
                </a:lnTo>
                <a:lnTo>
                  <a:pt x="64318" y="308003"/>
                </a:lnTo>
                <a:lnTo>
                  <a:pt x="29117" y="355856"/>
                </a:lnTo>
                <a:lnTo>
                  <a:pt x="7412" y="405691"/>
                </a:lnTo>
                <a:lnTo>
                  <a:pt x="0" y="457200"/>
                </a:lnTo>
                <a:lnTo>
                  <a:pt x="1869" y="483143"/>
                </a:lnTo>
                <a:lnTo>
                  <a:pt x="16528" y="533854"/>
                </a:lnTo>
                <a:lnTo>
                  <a:pt x="45081" y="582737"/>
                </a:lnTo>
                <a:lnTo>
                  <a:pt x="86730" y="629483"/>
                </a:lnTo>
                <a:lnTo>
                  <a:pt x="140678" y="673785"/>
                </a:lnTo>
                <a:lnTo>
                  <a:pt x="206127" y="715333"/>
                </a:lnTo>
                <a:lnTo>
                  <a:pt x="242915" y="734978"/>
                </a:lnTo>
                <a:lnTo>
                  <a:pt x="282279" y="753819"/>
                </a:lnTo>
                <a:lnTo>
                  <a:pt x="324120" y="771817"/>
                </a:lnTo>
                <a:lnTo>
                  <a:pt x="368338" y="788933"/>
                </a:lnTo>
                <a:lnTo>
                  <a:pt x="414832" y="805130"/>
                </a:lnTo>
                <a:lnTo>
                  <a:pt x="463504" y="820367"/>
                </a:lnTo>
                <a:lnTo>
                  <a:pt x="514253" y="834608"/>
                </a:lnTo>
                <a:lnTo>
                  <a:pt x="566980" y="847813"/>
                </a:lnTo>
                <a:lnTo>
                  <a:pt x="621586" y="859943"/>
                </a:lnTo>
                <a:lnTo>
                  <a:pt x="677970" y="870961"/>
                </a:lnTo>
                <a:lnTo>
                  <a:pt x="736032" y="880826"/>
                </a:lnTo>
                <a:lnTo>
                  <a:pt x="795674" y="889502"/>
                </a:lnTo>
                <a:lnTo>
                  <a:pt x="856795" y="896949"/>
                </a:lnTo>
                <a:lnTo>
                  <a:pt x="919295" y="903128"/>
                </a:lnTo>
                <a:lnTo>
                  <a:pt x="983076" y="908001"/>
                </a:lnTo>
                <a:lnTo>
                  <a:pt x="1048036" y="911530"/>
                </a:lnTo>
                <a:lnTo>
                  <a:pt x="1114078" y="913676"/>
                </a:lnTo>
                <a:lnTo>
                  <a:pt x="1181100" y="914400"/>
                </a:lnTo>
                <a:lnTo>
                  <a:pt x="1248121" y="913676"/>
                </a:lnTo>
                <a:lnTo>
                  <a:pt x="1314163" y="911530"/>
                </a:lnTo>
                <a:lnTo>
                  <a:pt x="1379123" y="908001"/>
                </a:lnTo>
                <a:lnTo>
                  <a:pt x="1442904" y="903128"/>
                </a:lnTo>
                <a:lnTo>
                  <a:pt x="1505404" y="896949"/>
                </a:lnTo>
                <a:lnTo>
                  <a:pt x="1566525" y="889502"/>
                </a:lnTo>
                <a:lnTo>
                  <a:pt x="1626167" y="880826"/>
                </a:lnTo>
                <a:lnTo>
                  <a:pt x="1684229" y="870961"/>
                </a:lnTo>
                <a:lnTo>
                  <a:pt x="1740613" y="859943"/>
                </a:lnTo>
                <a:lnTo>
                  <a:pt x="1795219" y="847813"/>
                </a:lnTo>
                <a:lnTo>
                  <a:pt x="1847946" y="834608"/>
                </a:lnTo>
                <a:lnTo>
                  <a:pt x="1898695" y="820367"/>
                </a:lnTo>
                <a:lnTo>
                  <a:pt x="1947367" y="805130"/>
                </a:lnTo>
                <a:lnTo>
                  <a:pt x="1993861" y="788933"/>
                </a:lnTo>
                <a:lnTo>
                  <a:pt x="2038079" y="771817"/>
                </a:lnTo>
                <a:lnTo>
                  <a:pt x="2079920" y="753819"/>
                </a:lnTo>
                <a:lnTo>
                  <a:pt x="2119284" y="734978"/>
                </a:lnTo>
                <a:lnTo>
                  <a:pt x="2156072" y="715333"/>
                </a:lnTo>
                <a:lnTo>
                  <a:pt x="2190184" y="694923"/>
                </a:lnTo>
                <a:lnTo>
                  <a:pt x="2249983" y="651959"/>
                </a:lnTo>
                <a:lnTo>
                  <a:pt x="2297881" y="606396"/>
                </a:lnTo>
                <a:lnTo>
                  <a:pt x="2333082" y="558543"/>
                </a:lnTo>
                <a:lnTo>
                  <a:pt x="2354787" y="508708"/>
                </a:lnTo>
                <a:lnTo>
                  <a:pt x="2362200" y="457200"/>
                </a:lnTo>
                <a:lnTo>
                  <a:pt x="2360330" y="431256"/>
                </a:lnTo>
                <a:lnTo>
                  <a:pt x="2345671" y="380545"/>
                </a:lnTo>
                <a:lnTo>
                  <a:pt x="2317118" y="331662"/>
                </a:lnTo>
                <a:lnTo>
                  <a:pt x="2275469" y="284916"/>
                </a:lnTo>
                <a:lnTo>
                  <a:pt x="2221521" y="240614"/>
                </a:lnTo>
                <a:lnTo>
                  <a:pt x="2156072" y="199066"/>
                </a:lnTo>
                <a:lnTo>
                  <a:pt x="2119284" y="179421"/>
                </a:lnTo>
                <a:lnTo>
                  <a:pt x="2079920" y="160580"/>
                </a:lnTo>
                <a:lnTo>
                  <a:pt x="2038079" y="142582"/>
                </a:lnTo>
                <a:lnTo>
                  <a:pt x="1993861" y="125466"/>
                </a:lnTo>
                <a:lnTo>
                  <a:pt x="1947367" y="109269"/>
                </a:lnTo>
                <a:lnTo>
                  <a:pt x="1898695" y="94032"/>
                </a:lnTo>
                <a:lnTo>
                  <a:pt x="1847946" y="79791"/>
                </a:lnTo>
                <a:lnTo>
                  <a:pt x="1795219" y="66586"/>
                </a:lnTo>
                <a:lnTo>
                  <a:pt x="1740613" y="54456"/>
                </a:lnTo>
                <a:lnTo>
                  <a:pt x="1684229" y="43438"/>
                </a:lnTo>
                <a:lnTo>
                  <a:pt x="1626167" y="33573"/>
                </a:lnTo>
                <a:lnTo>
                  <a:pt x="1566525" y="24897"/>
                </a:lnTo>
                <a:lnTo>
                  <a:pt x="1505404" y="17450"/>
                </a:lnTo>
                <a:lnTo>
                  <a:pt x="1442904" y="11271"/>
                </a:lnTo>
                <a:lnTo>
                  <a:pt x="1379123" y="6398"/>
                </a:lnTo>
                <a:lnTo>
                  <a:pt x="1314163" y="2869"/>
                </a:lnTo>
                <a:lnTo>
                  <a:pt x="1248121" y="723"/>
                </a:lnTo>
                <a:lnTo>
                  <a:pt x="1181100" y="0"/>
                </a:lnTo>
                <a:close/>
              </a:path>
            </a:pathLst>
          </a:custGeom>
          <a:solidFill>
            <a:srgbClr val="CC99FF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384047"/>
            <a:ext cx="346557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90088" y="384047"/>
            <a:ext cx="5801866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1458" y="532767"/>
            <a:ext cx="76403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HeapSort: the Right Choice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703600"/>
            <a:ext cx="7553959" cy="4135754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heapSort, 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W(n) </a:t>
            </a:r>
            <a:r>
              <a:rPr dirty="0" sz="3000" spc="-5" b="1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dirty="0" sz="30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log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course, 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A(n) </a:t>
            </a:r>
            <a:r>
              <a:rPr dirty="0" sz="3000" spc="-5" b="1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dirty="0" sz="3000" spc="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log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More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good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news: HeapSort is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in-space  algorithm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(using iteration instead of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recursion)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E3E3E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algn="just" marL="355600" marR="6223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It will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more competitive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if only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 coefficient of the leading term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can be 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decreased to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852" y="0"/>
            <a:ext cx="861517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0379" y="699516"/>
            <a:ext cx="306019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823845" marR="5080" indent="-270065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Number of Comparisons in  fixHeap</a:t>
            </a:r>
          </a:p>
        </p:txBody>
      </p:sp>
      <p:sp>
        <p:nvSpPr>
          <p:cNvPr id="5" name="object 5"/>
          <p:cNvSpPr/>
          <p:nvPr/>
        </p:nvSpPr>
        <p:spPr>
          <a:xfrm>
            <a:off x="324611" y="1988820"/>
            <a:ext cx="8229600" cy="4464050"/>
          </a:xfrm>
          <a:custGeom>
            <a:avLst/>
            <a:gdLst/>
            <a:ahLst/>
            <a:cxnLst/>
            <a:rect l="l" t="t" r="r" b="b"/>
            <a:pathLst>
              <a:path w="8229600" h="4464050">
                <a:moveTo>
                  <a:pt x="0" y="0"/>
                </a:moveTo>
                <a:lnTo>
                  <a:pt x="8229600" y="0"/>
                </a:lnTo>
                <a:lnTo>
                  <a:pt x="8229600" y="4463796"/>
                </a:lnTo>
                <a:lnTo>
                  <a:pt x="0" y="4463796"/>
                </a:lnTo>
                <a:lnTo>
                  <a:pt x="0" y="0"/>
                </a:lnTo>
                <a:close/>
              </a:path>
            </a:pathLst>
          </a:custGeom>
          <a:solidFill>
            <a:srgbClr val="CC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4611" y="1988820"/>
            <a:ext cx="8229600" cy="4464050"/>
          </a:xfrm>
          <a:custGeom>
            <a:avLst/>
            <a:gdLst/>
            <a:ahLst/>
            <a:cxnLst/>
            <a:rect l="l" t="t" r="r" b="b"/>
            <a:pathLst>
              <a:path w="8229600" h="4464050">
                <a:moveTo>
                  <a:pt x="0" y="0"/>
                </a:moveTo>
                <a:lnTo>
                  <a:pt x="8229600" y="0"/>
                </a:lnTo>
                <a:lnTo>
                  <a:pt x="8229600" y="4463796"/>
                </a:lnTo>
                <a:lnTo>
                  <a:pt x="0" y="44637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9468" y="2233311"/>
            <a:ext cx="4573270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Procedure: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0"/>
              </a:spcBef>
            </a:pPr>
            <a:r>
              <a:rPr dirty="0" sz="2400" spc="-5">
                <a:solidFill>
                  <a:srgbClr val="9C5252"/>
                </a:solidFill>
                <a:latin typeface="Calibri"/>
                <a:cs typeface="Calibri"/>
              </a:rPr>
              <a:t>fixHeap(H,K)</a:t>
            </a:r>
            <a:endParaRPr sz="2400">
              <a:latin typeface="Calibri"/>
              <a:cs typeface="Calibri"/>
            </a:endParaRPr>
          </a:p>
          <a:p>
            <a:pPr marL="586740">
              <a:lnSpc>
                <a:spcPct val="100000"/>
              </a:lnSpc>
              <a:spcBef>
                <a:spcPts val="15"/>
              </a:spcBef>
            </a:pPr>
            <a:r>
              <a:rPr dirty="0" sz="2400" spc="-5" b="1">
                <a:solidFill>
                  <a:srgbClr val="9C5252"/>
                </a:solidFill>
                <a:latin typeface="Calibri"/>
                <a:cs typeface="Calibri"/>
              </a:rPr>
              <a:t>if </a:t>
            </a:r>
            <a:r>
              <a:rPr dirty="0" sz="2400">
                <a:solidFill>
                  <a:srgbClr val="9C5252"/>
                </a:solidFill>
                <a:latin typeface="Calibri"/>
                <a:cs typeface="Calibri"/>
              </a:rPr>
              <a:t>(H is a </a:t>
            </a:r>
            <a:r>
              <a:rPr dirty="0" sz="2400" spc="5">
                <a:solidFill>
                  <a:srgbClr val="9C5252"/>
                </a:solidFill>
                <a:latin typeface="Calibri"/>
                <a:cs typeface="Calibri"/>
              </a:rPr>
              <a:t>leaf) </a:t>
            </a:r>
            <a:r>
              <a:rPr dirty="0" sz="2400" spc="-5">
                <a:solidFill>
                  <a:srgbClr val="9C5252"/>
                </a:solidFill>
                <a:latin typeface="Calibri"/>
                <a:cs typeface="Calibri"/>
              </a:rPr>
              <a:t>insert </a:t>
            </a:r>
            <a:r>
              <a:rPr dirty="0" sz="2400">
                <a:solidFill>
                  <a:srgbClr val="9C5252"/>
                </a:solidFill>
                <a:latin typeface="Calibri"/>
                <a:cs typeface="Calibri"/>
              </a:rPr>
              <a:t>K in</a:t>
            </a:r>
            <a:r>
              <a:rPr dirty="0" sz="2400" spc="-114">
                <a:solidFill>
                  <a:srgbClr val="9C5252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9C5252"/>
                </a:solidFill>
                <a:latin typeface="Calibri"/>
                <a:cs typeface="Calibri"/>
              </a:rPr>
              <a:t>root(H);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5436" y="3335163"/>
            <a:ext cx="6910070" cy="259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9C5252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10"/>
              </a:spcBef>
            </a:pPr>
            <a:r>
              <a:rPr dirty="0" sz="2400" spc="-5">
                <a:solidFill>
                  <a:srgbClr val="9C5252"/>
                </a:solidFill>
                <a:latin typeface="Calibri"/>
                <a:cs typeface="Calibri"/>
              </a:rPr>
              <a:t>Set</a:t>
            </a:r>
            <a:r>
              <a:rPr dirty="0" sz="2400" spc="-20">
                <a:solidFill>
                  <a:srgbClr val="9C5252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000CC"/>
                </a:solidFill>
                <a:latin typeface="Calibri"/>
                <a:cs typeface="Calibri"/>
              </a:rPr>
              <a:t>largerSubHeap</a:t>
            </a:r>
            <a:r>
              <a:rPr dirty="0" sz="2400" spc="-5">
                <a:solidFill>
                  <a:srgbClr val="9C5252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ts val="2875"/>
              </a:lnSpc>
              <a:spcBef>
                <a:spcPts val="35"/>
              </a:spcBef>
            </a:pPr>
            <a:r>
              <a:rPr dirty="0" sz="2400" spc="-5" b="1">
                <a:solidFill>
                  <a:srgbClr val="9C5252"/>
                </a:solidFill>
                <a:latin typeface="Calibri"/>
                <a:cs typeface="Calibri"/>
              </a:rPr>
              <a:t>if </a:t>
            </a:r>
            <a:r>
              <a:rPr dirty="0" sz="2400" spc="-15">
                <a:solidFill>
                  <a:srgbClr val="9C5252"/>
                </a:solidFill>
                <a:latin typeface="Calibri"/>
                <a:cs typeface="Calibri"/>
              </a:rPr>
              <a:t>(K.key</a:t>
            </a:r>
            <a:r>
              <a:rPr dirty="0" sz="2400" spc="-15">
                <a:solidFill>
                  <a:srgbClr val="9C5252"/>
                </a:solidFill>
                <a:latin typeface="Symbol"/>
                <a:cs typeface="Symbol"/>
              </a:rPr>
              <a:t></a:t>
            </a:r>
            <a:r>
              <a:rPr dirty="0" sz="2400" spc="-15">
                <a:solidFill>
                  <a:srgbClr val="9C5252"/>
                </a:solidFill>
                <a:latin typeface="Calibri"/>
                <a:cs typeface="Calibri"/>
              </a:rPr>
              <a:t>root(largerSubHeap).key) </a:t>
            </a:r>
            <a:r>
              <a:rPr dirty="0" sz="2400" spc="-5">
                <a:solidFill>
                  <a:srgbClr val="9C5252"/>
                </a:solidFill>
                <a:latin typeface="Calibri"/>
                <a:cs typeface="Calibri"/>
              </a:rPr>
              <a:t>insert </a:t>
            </a:r>
            <a:r>
              <a:rPr dirty="0" sz="2400">
                <a:solidFill>
                  <a:srgbClr val="9C5252"/>
                </a:solidFill>
                <a:latin typeface="Calibri"/>
                <a:cs typeface="Calibri"/>
              </a:rPr>
              <a:t>K in</a:t>
            </a:r>
            <a:r>
              <a:rPr dirty="0" sz="2400" spc="25">
                <a:solidFill>
                  <a:srgbClr val="9C5252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9C5252"/>
                </a:solidFill>
                <a:latin typeface="Calibri"/>
                <a:cs typeface="Calibri"/>
              </a:rPr>
              <a:t>root(H)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ts val="2875"/>
              </a:lnSpc>
            </a:pPr>
            <a:r>
              <a:rPr dirty="0" sz="2400" spc="-5" b="1">
                <a:solidFill>
                  <a:srgbClr val="9C5252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626745">
              <a:lnSpc>
                <a:spcPct val="100000"/>
              </a:lnSpc>
              <a:spcBef>
                <a:spcPts val="15"/>
              </a:spcBef>
            </a:pPr>
            <a:r>
              <a:rPr dirty="0" sz="2400" spc="-5">
                <a:solidFill>
                  <a:srgbClr val="9C5252"/>
                </a:solidFill>
                <a:latin typeface="Calibri"/>
                <a:cs typeface="Calibri"/>
              </a:rPr>
              <a:t>insert </a:t>
            </a:r>
            <a:r>
              <a:rPr dirty="0" sz="2400" spc="-10">
                <a:solidFill>
                  <a:srgbClr val="9C5252"/>
                </a:solidFill>
                <a:latin typeface="Calibri"/>
                <a:cs typeface="Calibri"/>
              </a:rPr>
              <a:t>root(largerSubHeap) </a:t>
            </a:r>
            <a:r>
              <a:rPr dirty="0" sz="2400">
                <a:solidFill>
                  <a:srgbClr val="9C5252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9C5252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9C5252"/>
                </a:solidFill>
                <a:latin typeface="Calibri"/>
                <a:cs typeface="Calibri"/>
              </a:rPr>
              <a:t>root(H);</a:t>
            </a:r>
            <a:endParaRPr sz="2400">
              <a:latin typeface="Calibri"/>
              <a:cs typeface="Calibri"/>
            </a:endParaRPr>
          </a:p>
          <a:p>
            <a:pPr marL="626745">
              <a:lnSpc>
                <a:spcPct val="100000"/>
              </a:lnSpc>
              <a:spcBef>
                <a:spcPts val="10"/>
              </a:spcBef>
            </a:pPr>
            <a:r>
              <a:rPr dirty="0" sz="2400" spc="-5" b="1" i="1">
                <a:solidFill>
                  <a:srgbClr val="2F5897"/>
                </a:solidFill>
                <a:latin typeface="Calibri"/>
                <a:cs typeface="Calibri"/>
              </a:rPr>
              <a:t>fixHeap(largerSubHeap,</a:t>
            </a:r>
            <a:r>
              <a:rPr dirty="0" sz="2400" spc="-40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2F5897"/>
                </a:solidFill>
                <a:latin typeface="Calibri"/>
                <a:cs typeface="Calibri"/>
              </a:rPr>
              <a:t>K)</a:t>
            </a:r>
            <a:r>
              <a:rPr dirty="0" sz="2400" spc="-5">
                <a:solidFill>
                  <a:srgbClr val="9C5252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400" spc="-10" b="1">
                <a:solidFill>
                  <a:srgbClr val="9C5252"/>
                </a:solidFill>
                <a:latin typeface="Calibri"/>
                <a:cs typeface="Calibri"/>
              </a:rPr>
              <a:t>return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38088" y="2106180"/>
            <a:ext cx="2901683" cy="1338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51220" y="2065032"/>
            <a:ext cx="3057131" cy="14569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85332" y="2133600"/>
            <a:ext cx="2807207" cy="1243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85332" y="2133600"/>
            <a:ext cx="2807335" cy="1243965"/>
          </a:xfrm>
          <a:custGeom>
            <a:avLst/>
            <a:gdLst/>
            <a:ahLst/>
            <a:cxnLst/>
            <a:rect l="l" t="t" r="r" b="b"/>
            <a:pathLst>
              <a:path w="2807334" h="1243964">
                <a:moveTo>
                  <a:pt x="0" y="0"/>
                </a:moveTo>
                <a:lnTo>
                  <a:pt x="2807208" y="0"/>
                </a:lnTo>
                <a:lnTo>
                  <a:pt x="2807208" y="1243584"/>
                </a:lnTo>
                <a:lnTo>
                  <a:pt x="0" y="12435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63627" y="2146062"/>
            <a:ext cx="2466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Palatino Linotype"/>
                <a:cs typeface="Palatino Linotype"/>
              </a:rPr>
              <a:t>2 </a:t>
            </a:r>
            <a:r>
              <a:rPr dirty="0" sz="2400" spc="-5">
                <a:latin typeface="Palatino Linotype"/>
                <a:cs typeface="Palatino Linotype"/>
              </a:rPr>
              <a:t>comparisons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are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63627" y="2511822"/>
            <a:ext cx="2200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Palatino Linotype"/>
                <a:cs typeface="Palatino Linotype"/>
              </a:rPr>
              <a:t>done in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Palatino Linotype"/>
                <a:cs typeface="Palatino Linotype"/>
              </a:rPr>
              <a:t>filtering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27" y="2877582"/>
            <a:ext cx="2631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Palatino Linotype"/>
                <a:cs typeface="Palatino Linotype"/>
              </a:rPr>
              <a:t>down for one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level.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69396" y="3286505"/>
            <a:ext cx="1517015" cy="825500"/>
          </a:xfrm>
          <a:custGeom>
            <a:avLst/>
            <a:gdLst/>
            <a:ahLst/>
            <a:cxnLst/>
            <a:rect l="l" t="t" r="r" b="b"/>
            <a:pathLst>
              <a:path w="1517014" h="825500">
                <a:moveTo>
                  <a:pt x="1516697" y="0"/>
                </a:moveTo>
                <a:lnTo>
                  <a:pt x="0" y="825436"/>
                </a:lnTo>
              </a:path>
            </a:pathLst>
          </a:custGeom>
          <a:ln w="25908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01137" y="4030271"/>
            <a:ext cx="144780" cy="119380"/>
          </a:xfrm>
          <a:custGeom>
            <a:avLst/>
            <a:gdLst/>
            <a:ahLst/>
            <a:cxnLst/>
            <a:rect l="l" t="t" r="r" b="b"/>
            <a:pathLst>
              <a:path w="144779" h="119379">
                <a:moveTo>
                  <a:pt x="82804" y="0"/>
                </a:moveTo>
                <a:lnTo>
                  <a:pt x="0" y="118821"/>
                </a:lnTo>
                <a:lnTo>
                  <a:pt x="144741" y="113779"/>
                </a:lnTo>
                <a:lnTo>
                  <a:pt x="68262" y="81661"/>
                </a:lnTo>
                <a:lnTo>
                  <a:pt x="8280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812" y="0"/>
            <a:ext cx="263651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92323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95016" y="0"/>
            <a:ext cx="4245863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14871" y="0"/>
            <a:ext cx="1028698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7564" y="0"/>
            <a:ext cx="1740395" cy="1338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31964" y="0"/>
            <a:ext cx="102869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41448" y="699516"/>
            <a:ext cx="4259580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225040" marR="5080" indent="-1659889">
              <a:lnSpc>
                <a:spcPct val="100600"/>
              </a:lnSpc>
              <a:spcBef>
                <a:spcPts val="65"/>
              </a:spcBef>
            </a:pPr>
            <a:r>
              <a:rPr dirty="0"/>
              <a:t>A</a:t>
            </a:r>
            <a:r>
              <a:rPr dirty="0" spc="-70"/>
              <a:t> </a:t>
            </a:r>
            <a:r>
              <a:rPr dirty="0" spc="-5"/>
              <a:t>One-Comparison-per-  Level Fixing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723412"/>
            <a:ext cx="7756525" cy="15621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Bubble-Up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Heap</a:t>
            </a:r>
            <a:r>
              <a:rPr dirty="0" sz="24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Algorithm:</a:t>
            </a:r>
            <a:endParaRPr sz="2400">
              <a:latin typeface="Palatino Linotype"/>
              <a:cs typeface="Palatino Linotype"/>
            </a:endParaRPr>
          </a:p>
          <a:p>
            <a:pPr marL="469265">
              <a:lnSpc>
                <a:spcPts val="2735"/>
              </a:lnSpc>
              <a:spcBef>
                <a:spcPts val="29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bubbleUpHeap(Element []E,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root, Element</a:t>
            </a:r>
            <a:r>
              <a:rPr dirty="0" sz="2400" spc="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K,</a:t>
            </a:r>
            <a:endParaRPr sz="2400">
              <a:latin typeface="Palatino Linotype"/>
              <a:cs typeface="Palatino Linotype"/>
            </a:endParaRPr>
          </a:p>
          <a:p>
            <a:pPr marL="756285">
              <a:lnSpc>
                <a:spcPts val="2735"/>
              </a:lnSpc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vacant)</a:t>
            </a:r>
            <a:endParaRPr sz="2400">
              <a:latin typeface="Palatino Linotype"/>
              <a:cs typeface="Palatino Linotype"/>
            </a:endParaRPr>
          </a:p>
          <a:p>
            <a:pPr marL="774065">
              <a:lnSpc>
                <a:spcPct val="100000"/>
              </a:lnSpc>
              <a:spcBef>
                <a:spcPts val="290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(vacant==root)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E[vacant]=K;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7939" y="3259604"/>
            <a:ext cx="3609340" cy="24396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400">
              <a:latin typeface="Palatino Linotype"/>
              <a:cs typeface="Palatino Linotype"/>
            </a:endParaRP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parent=vacant/2;</a:t>
            </a:r>
            <a:endParaRPr sz="2400">
              <a:latin typeface="Palatino Linotype"/>
              <a:cs typeface="Palatino Linotype"/>
            </a:endParaRPr>
          </a:p>
          <a:p>
            <a:pPr marL="317500">
              <a:lnSpc>
                <a:spcPct val="100000"/>
              </a:lnSpc>
              <a:spcBef>
                <a:spcPts val="310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</a:t>
            </a:r>
            <a:r>
              <a:rPr dirty="0" sz="2400" spc="-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(K.key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E[parent].key)</a:t>
            </a:r>
            <a:endParaRPr sz="2400">
              <a:latin typeface="Palatino Linotype"/>
              <a:cs typeface="Palatino Linotype"/>
            </a:endParaRPr>
          </a:p>
          <a:p>
            <a:pPr marL="621665">
              <a:lnSpc>
                <a:spcPct val="100000"/>
              </a:lnSpc>
              <a:spcBef>
                <a:spcPts val="265"/>
              </a:spcBef>
            </a:pP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E[vacant]=K</a:t>
            </a:r>
            <a:endParaRPr sz="2400">
              <a:latin typeface="Palatino Linotype"/>
              <a:cs typeface="Palatino Linotype"/>
            </a:endParaRPr>
          </a:p>
          <a:p>
            <a:pPr marL="316865">
              <a:lnSpc>
                <a:spcPct val="100000"/>
              </a:lnSpc>
              <a:spcBef>
                <a:spcPts val="290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400">
              <a:latin typeface="Palatino Linotype"/>
              <a:cs typeface="Palatino Linotype"/>
            </a:endParaRPr>
          </a:p>
          <a:p>
            <a:pPr marL="621665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E[vacant]=E[parent];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39" y="5710196"/>
            <a:ext cx="4453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bubbleUpHeap(E,root,K,parent);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48528" y="3401567"/>
            <a:ext cx="2903219" cy="13197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61659" y="3360420"/>
            <a:ext cx="3105911" cy="14569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95771" y="3429000"/>
            <a:ext cx="2808731" cy="1225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95771" y="3429000"/>
            <a:ext cx="2809240" cy="1225550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 marR="129539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Bubbling up </a:t>
            </a:r>
            <a:r>
              <a:rPr dirty="0" sz="2400" spc="-5">
                <a:latin typeface="Times New Roman"/>
                <a:cs typeface="Times New Roman"/>
              </a:rPr>
              <a:t>from  </a:t>
            </a:r>
            <a:r>
              <a:rPr dirty="0" sz="2400">
                <a:latin typeface="Times New Roman"/>
                <a:cs typeface="Times New Roman"/>
              </a:rPr>
              <a:t>vacant through to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 root,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recursively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62056" y="3789426"/>
            <a:ext cx="1363345" cy="137160"/>
          </a:xfrm>
          <a:custGeom>
            <a:avLst/>
            <a:gdLst/>
            <a:ahLst/>
            <a:cxnLst/>
            <a:rect l="l" t="t" r="r" b="b"/>
            <a:pathLst>
              <a:path w="1363345" h="137160">
                <a:moveTo>
                  <a:pt x="1362849" y="0"/>
                </a:moveTo>
                <a:lnTo>
                  <a:pt x="0" y="137007"/>
                </a:lnTo>
              </a:path>
            </a:pathLst>
          </a:custGeom>
          <a:ln w="25908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84729" y="3856794"/>
            <a:ext cx="135890" cy="128905"/>
          </a:xfrm>
          <a:custGeom>
            <a:avLst/>
            <a:gdLst/>
            <a:ahLst/>
            <a:cxnLst/>
            <a:rect l="l" t="t" r="r" b="b"/>
            <a:pathLst>
              <a:path w="135889" h="128904">
                <a:moveTo>
                  <a:pt x="122402" y="0"/>
                </a:moveTo>
                <a:lnTo>
                  <a:pt x="0" y="77406"/>
                </a:lnTo>
                <a:lnTo>
                  <a:pt x="135369" y="128892"/>
                </a:lnTo>
                <a:lnTo>
                  <a:pt x="77330" y="69634"/>
                </a:lnTo>
                <a:lnTo>
                  <a:pt x="12240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94110" y="4437126"/>
            <a:ext cx="1031240" cy="1238885"/>
          </a:xfrm>
          <a:custGeom>
            <a:avLst/>
            <a:gdLst/>
            <a:ahLst/>
            <a:cxnLst/>
            <a:rect l="l" t="t" r="r" b="b"/>
            <a:pathLst>
              <a:path w="1031239" h="1238885">
                <a:moveTo>
                  <a:pt x="1030795" y="0"/>
                </a:moveTo>
                <a:lnTo>
                  <a:pt x="0" y="1238707"/>
                </a:lnTo>
              </a:path>
            </a:pathLst>
          </a:custGeom>
          <a:ln w="25908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44395" y="5594573"/>
            <a:ext cx="132715" cy="141605"/>
          </a:xfrm>
          <a:custGeom>
            <a:avLst/>
            <a:gdLst/>
            <a:ahLst/>
            <a:cxnLst/>
            <a:rect l="l" t="t" r="r" b="b"/>
            <a:pathLst>
              <a:path w="132714" h="141604">
                <a:moveTo>
                  <a:pt x="33058" y="0"/>
                </a:moveTo>
                <a:lnTo>
                  <a:pt x="0" y="140995"/>
                </a:lnTo>
                <a:lnTo>
                  <a:pt x="132638" y="82854"/>
                </a:lnTo>
                <a:lnTo>
                  <a:pt x="49707" y="81254"/>
                </a:lnTo>
                <a:lnTo>
                  <a:pt x="3305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636" y="384047"/>
            <a:ext cx="241705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80616" y="384047"/>
            <a:ext cx="31622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32767"/>
            <a:ext cx="41078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i="1">
                <a:latin typeface="Palatino Linotype"/>
                <a:cs typeface="Palatino Linotype"/>
              </a:rPr>
              <a:t>Risky</a:t>
            </a:r>
            <a:r>
              <a:rPr dirty="0" spc="-60" i="1">
                <a:latin typeface="Palatino Linotype"/>
                <a:cs typeface="Palatino Linotype"/>
              </a:rPr>
              <a:t> </a:t>
            </a:r>
            <a:r>
              <a:rPr dirty="0" spc="-5"/>
              <a:t>FixHeap</a:t>
            </a:r>
          </a:p>
        </p:txBody>
      </p:sp>
      <p:sp>
        <p:nvSpPr>
          <p:cNvPr id="5" name="object 5"/>
          <p:cNvSpPr/>
          <p:nvPr/>
        </p:nvSpPr>
        <p:spPr>
          <a:xfrm>
            <a:off x="5853684" y="553212"/>
            <a:ext cx="3119627" cy="1319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66816" y="512064"/>
            <a:ext cx="3249167" cy="1456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00928" y="580644"/>
            <a:ext cx="3025139" cy="1225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00928" y="580644"/>
            <a:ext cx="3025140" cy="1225550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0805" marR="197485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fact,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“risk”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  </a:t>
            </a:r>
            <a:r>
              <a:rPr dirty="0" sz="2400" spc="-15">
                <a:latin typeface="Calibri"/>
                <a:cs typeface="Calibri"/>
              </a:rPr>
              <a:t>more </a:t>
            </a:r>
            <a:r>
              <a:rPr dirty="0" sz="2400">
                <a:latin typeface="Calibri"/>
                <a:cs typeface="Calibri"/>
              </a:rPr>
              <a:t>than </a:t>
            </a:r>
            <a:r>
              <a:rPr dirty="0" sz="2400" spc="-5">
                <a:latin typeface="Calibri"/>
                <a:cs typeface="Calibri"/>
              </a:rPr>
              <a:t>“no  improvement”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9379" y="4194047"/>
            <a:ext cx="2325623" cy="1109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12991" y="4168152"/>
            <a:ext cx="2517635" cy="12283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16623" y="4221479"/>
            <a:ext cx="2231135" cy="1014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16623" y="4221479"/>
            <a:ext cx="2231390" cy="1015365"/>
          </a:xfrm>
          <a:custGeom>
            <a:avLst/>
            <a:gdLst/>
            <a:ahLst/>
            <a:cxnLst/>
            <a:rect l="l" t="t" r="r" b="b"/>
            <a:pathLst>
              <a:path w="2231390" h="1015364">
                <a:moveTo>
                  <a:pt x="0" y="0"/>
                </a:moveTo>
                <a:lnTo>
                  <a:pt x="2231135" y="0"/>
                </a:lnTo>
                <a:lnTo>
                  <a:pt x="2231135" y="1014984"/>
                </a:lnTo>
                <a:lnTo>
                  <a:pt x="0" y="101498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95203" y="4237418"/>
            <a:ext cx="209677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Element(55)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be  </a:t>
            </a:r>
            <a:r>
              <a:rPr dirty="0" sz="2000" spc="-5">
                <a:latin typeface="Calibri"/>
                <a:cs typeface="Calibri"/>
              </a:rPr>
              <a:t>inserted bubling up:  element </a:t>
            </a:r>
            <a:r>
              <a:rPr dirty="0" sz="2000" spc="-10">
                <a:latin typeface="Calibri"/>
                <a:cs typeface="Calibri"/>
              </a:rPr>
              <a:t>vs.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60" y="1746504"/>
            <a:ext cx="2470403" cy="13197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705355"/>
            <a:ext cx="2631947" cy="14569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8204" y="1773935"/>
            <a:ext cx="2375915" cy="1225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8204" y="1773935"/>
            <a:ext cx="2376170" cy="1225550"/>
          </a:xfrm>
          <a:custGeom>
            <a:avLst/>
            <a:gdLst/>
            <a:ahLst/>
            <a:cxnLst/>
            <a:rect l="l" t="t" r="r" b="b"/>
            <a:pathLst>
              <a:path w="2376170" h="1225550">
                <a:moveTo>
                  <a:pt x="0" y="0"/>
                </a:moveTo>
                <a:lnTo>
                  <a:pt x="2375916" y="0"/>
                </a:lnTo>
                <a:lnTo>
                  <a:pt x="2375916" y="1225296"/>
                </a:lnTo>
                <a:lnTo>
                  <a:pt x="0" y="12252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6689" y="1786445"/>
            <a:ext cx="216598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“Vacant”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filtering  down: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left vs. right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2811" y="1787905"/>
            <a:ext cx="6551676" cy="41435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355340" y="23876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4506277" y="244633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45739" y="30734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55139" y="36068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1739" y="41402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02814" y="41751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7989" y="48228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6052" y="48228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47277" y="554196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37852" y="54705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55340" y="36068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0015" y="309403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06502" y="251777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87590" y="244633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41340" y="31496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50740" y="36703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45915" y="424656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07940" y="42164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50740" y="48228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87365" y="48228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22340" y="55118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50940" y="36830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82765" y="309403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82765" y="187007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8088" y="4049280"/>
            <a:ext cx="2901683" cy="1319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51220" y="4008120"/>
            <a:ext cx="2884930" cy="1456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85332" y="4076700"/>
            <a:ext cx="2807207" cy="1225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85332" y="4076700"/>
            <a:ext cx="2807335" cy="1225550"/>
          </a:xfrm>
          <a:custGeom>
            <a:avLst/>
            <a:gdLst/>
            <a:ahLst/>
            <a:cxnLst/>
            <a:rect l="l" t="t" r="r" b="b"/>
            <a:pathLst>
              <a:path w="2807334" h="1225550">
                <a:moveTo>
                  <a:pt x="0" y="0"/>
                </a:moveTo>
                <a:lnTo>
                  <a:pt x="2807208" y="0"/>
                </a:lnTo>
                <a:lnTo>
                  <a:pt x="2807208" y="1225296"/>
                </a:lnTo>
                <a:lnTo>
                  <a:pt x="0" y="12252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63627" y="4089907"/>
            <a:ext cx="24536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If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element </a:t>
            </a:r>
            <a:r>
              <a:rPr dirty="0" sz="2400">
                <a:latin typeface="Calibri"/>
                <a:cs typeface="Calibri"/>
              </a:rPr>
              <a:t>is  </a:t>
            </a:r>
            <a:r>
              <a:rPr dirty="0" sz="2400" spc="-30">
                <a:latin typeface="Calibri"/>
                <a:cs typeface="Calibri"/>
              </a:rPr>
              <a:t>smaller, </a:t>
            </a:r>
            <a:r>
              <a:rPr dirty="0" sz="2400" spc="-5">
                <a:latin typeface="Calibri"/>
                <a:cs typeface="Calibri"/>
              </a:rPr>
              <a:t>filtering  </a:t>
            </a:r>
            <a:r>
              <a:rPr dirty="0" sz="2400" spc="-10">
                <a:latin typeface="Calibri"/>
                <a:cs typeface="Calibri"/>
              </a:rPr>
              <a:t>down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half-half-way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588" y="2031492"/>
            <a:ext cx="2470403" cy="1321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19" y="1990344"/>
            <a:ext cx="2657855" cy="14569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9831" y="2058923"/>
            <a:ext cx="2375915" cy="1226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9831" y="2058923"/>
            <a:ext cx="2376170" cy="1226820"/>
          </a:xfrm>
          <a:custGeom>
            <a:avLst/>
            <a:gdLst/>
            <a:ahLst/>
            <a:cxnLst/>
            <a:rect l="l" t="t" r="r" b="b"/>
            <a:pathLst>
              <a:path w="2376170" h="1226820">
                <a:moveTo>
                  <a:pt x="0" y="0"/>
                </a:moveTo>
                <a:lnTo>
                  <a:pt x="2375916" y="0"/>
                </a:lnTo>
                <a:lnTo>
                  <a:pt x="2375916" y="1226820"/>
                </a:lnTo>
                <a:lnTo>
                  <a:pt x="0" y="12268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8028" y="2072641"/>
            <a:ext cx="216598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“Vacant”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filtering  </a:t>
            </a:r>
            <a:r>
              <a:rPr dirty="0" sz="2400" spc="-10">
                <a:latin typeface="Calibri"/>
                <a:cs typeface="Calibri"/>
              </a:rPr>
              <a:t>down </a:t>
            </a:r>
            <a:r>
              <a:rPr dirty="0" sz="2400" spc="-5">
                <a:latin typeface="Calibri"/>
                <a:cs typeface="Calibri"/>
              </a:rPr>
              <a:t>only </a:t>
            </a:r>
            <a:r>
              <a:rPr dirty="0" sz="2400" spc="-5" b="1">
                <a:latin typeface="Calibri"/>
                <a:cs typeface="Calibri"/>
              </a:rPr>
              <a:t>half-  </a:t>
            </a:r>
            <a:r>
              <a:rPr dirty="0" sz="2400" spc="-40" b="1">
                <a:latin typeface="Calibri"/>
                <a:cs typeface="Calibri"/>
              </a:rPr>
              <a:t>way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2811" y="1787905"/>
            <a:ext cx="6551676" cy="4128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355340" y="23749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6277" y="244633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06052" y="30226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8939" y="36068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1739" y="41402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2814" y="41751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97989" y="48228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6052" y="48228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37852" y="54705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5340" y="359886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30015" y="309403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06502" y="251777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87590" y="244633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41340" y="31496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2540" y="41751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45915" y="424656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87365" y="48228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50740" y="482282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47277" y="5541962"/>
            <a:ext cx="3133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1790" algn="l"/>
              </a:tabLst>
            </a:pPr>
            <a:r>
              <a:rPr dirty="0" sz="1800">
                <a:latin typeface="Times New Roman"/>
                <a:cs typeface="Times New Roman"/>
              </a:rPr>
              <a:t>40	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90602" y="554196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35065" y="367030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82765" y="309403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75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82765" y="1870075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29789" y="5827839"/>
            <a:ext cx="31229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The bubbling up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dirty="0" sz="2400" spc="-5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 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beyond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last</a:t>
            </a:r>
            <a:r>
              <a:rPr dirty="0" sz="2400" spc="-2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vacStop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30324" y="0"/>
            <a:ext cx="4771643" cy="1338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75959" y="0"/>
            <a:ext cx="1690115" cy="13380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48156" y="699516"/>
            <a:ext cx="2752343" cy="13746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74491" y="699516"/>
            <a:ext cx="1028699" cy="13746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77183" y="699516"/>
            <a:ext cx="1874519" cy="13746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5695" y="699516"/>
            <a:ext cx="1028699" cy="13746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28388" y="699516"/>
            <a:ext cx="3265932" cy="13746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649095" y="112800"/>
            <a:ext cx="584517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58166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Improvement by  </a:t>
            </a:r>
            <a:r>
              <a:rPr dirty="0" spc="-10"/>
              <a:t>Divid</a:t>
            </a:r>
            <a:r>
              <a:rPr dirty="0" spc="5"/>
              <a:t>e</a:t>
            </a:r>
            <a:r>
              <a:rPr dirty="0" spc="-5"/>
              <a:t>-</a:t>
            </a:r>
            <a:r>
              <a:rPr dirty="0"/>
              <a:t>a</a:t>
            </a:r>
            <a:r>
              <a:rPr dirty="0" spc="-5"/>
              <a:t>nd-</a:t>
            </a:r>
            <a:r>
              <a:rPr dirty="0"/>
              <a:t>C</a:t>
            </a:r>
            <a:r>
              <a:rPr dirty="0" spc="-10"/>
              <a:t>o</a:t>
            </a:r>
            <a:r>
              <a:rPr dirty="0" spc="5"/>
              <a:t>nq</a:t>
            </a:r>
            <a:r>
              <a:rPr dirty="0" spc="-5"/>
              <a:t>u</a:t>
            </a:r>
            <a:r>
              <a:rPr dirty="0"/>
              <a:t>er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96" y="36576"/>
            <a:ext cx="798880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96411" y="772667"/>
            <a:ext cx="2549652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4735" y="184807"/>
            <a:ext cx="703453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654935" marR="5080" indent="-264287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Depth Bounded Filtering  </a:t>
            </a:r>
            <a:r>
              <a:rPr dirty="0" spc="-10"/>
              <a:t>Down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590" y="1881596"/>
            <a:ext cx="7709534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promote(Element [ ] E, int </a:t>
            </a:r>
            <a:r>
              <a:rPr dirty="0" sz="2500" spc="-5" b="1">
                <a:solidFill>
                  <a:srgbClr val="FF0000"/>
                </a:solidFill>
                <a:latin typeface="Palatino Linotype"/>
                <a:cs typeface="Palatino Linotype"/>
              </a:rPr>
              <a:t>hStop</a:t>
            </a:r>
            <a:r>
              <a:rPr dirty="0" sz="2500" spc="-5" b="1">
                <a:solidFill>
                  <a:srgbClr val="3E3E3E"/>
                </a:solidFill>
                <a:latin typeface="Palatino Linotype"/>
                <a:cs typeface="Palatino Linotype"/>
              </a:rPr>
              <a:t>, int vacant, int</a:t>
            </a:r>
            <a:r>
              <a:rPr dirty="0" sz="2500" spc="1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500" spc="-5" b="1">
                <a:solidFill>
                  <a:srgbClr val="3E3E3E"/>
                </a:solidFill>
                <a:latin typeface="Palatino Linotype"/>
                <a:cs typeface="Palatino Linotype"/>
              </a:rPr>
              <a:t>h)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581" y="2258867"/>
            <a:ext cx="4174490" cy="8699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5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5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500" spc="-5" b="1">
                <a:solidFill>
                  <a:srgbClr val="3E3E3E"/>
                </a:solidFill>
                <a:latin typeface="Palatino Linotype"/>
                <a:cs typeface="Palatino Linotype"/>
              </a:rPr>
              <a:t>vacStop;</a:t>
            </a:r>
            <a:endParaRPr sz="25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500" spc="-5" b="1">
                <a:solidFill>
                  <a:srgbClr val="3E3E3E"/>
                </a:solidFill>
                <a:latin typeface="Palatino Linotype"/>
                <a:cs typeface="Palatino Linotype"/>
              </a:rPr>
              <a:t>if (h</a:t>
            </a:r>
            <a:r>
              <a:rPr dirty="0" sz="25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500" spc="-5" b="1">
                <a:solidFill>
                  <a:srgbClr val="3E3E3E"/>
                </a:solidFill>
                <a:latin typeface="Palatino Linotype"/>
                <a:cs typeface="Palatino Linotype"/>
              </a:rPr>
              <a:t>hStop)</a:t>
            </a:r>
            <a:r>
              <a:rPr dirty="0" sz="25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500" spc="-5" b="1">
                <a:solidFill>
                  <a:srgbClr val="3E3E3E"/>
                </a:solidFill>
                <a:latin typeface="Palatino Linotype"/>
                <a:cs typeface="Palatino Linotype"/>
              </a:rPr>
              <a:t>vacStop=vacant;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30835" marR="5080" indent="-318770">
              <a:lnSpc>
                <a:spcPct val="109600"/>
              </a:lnSpc>
              <a:spcBef>
                <a:spcPts val="85"/>
              </a:spcBef>
            </a:pPr>
            <a:r>
              <a:rPr dirty="0" spc="-5"/>
              <a:t>else if (E[2*vacant].key</a:t>
            </a:r>
            <a:r>
              <a:rPr dirty="0" spc="-5">
                <a:latin typeface="Symbol"/>
                <a:cs typeface="Symbol"/>
              </a:rPr>
              <a:t></a:t>
            </a:r>
            <a:r>
              <a:rPr dirty="0" spc="-5"/>
              <a:t>E[2*vacant+1].key)  E[vacant]=E[2*vacant+1];  vacStop=promote(E, hStop, 2*vacan+1,</a:t>
            </a:r>
            <a:r>
              <a:rPr dirty="0" spc="25"/>
              <a:t> </a:t>
            </a:r>
            <a:r>
              <a:rPr dirty="0" spc="-5"/>
              <a:t>h-1);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pc="-5"/>
              <a:t>else</a:t>
            </a:r>
          </a:p>
          <a:p>
            <a:pPr marL="330835" marR="216535">
              <a:lnSpc>
                <a:spcPct val="110000"/>
              </a:lnSpc>
            </a:pPr>
            <a:r>
              <a:rPr dirty="0" spc="-5"/>
              <a:t>E[vacant]=E[2*vacant];  vacStop=promote(E, hStop, 2*vacant,</a:t>
            </a:r>
            <a:r>
              <a:rPr dirty="0" spc="40"/>
              <a:t> </a:t>
            </a:r>
            <a:r>
              <a:rPr dirty="0" spc="-10"/>
              <a:t>h-1);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pc="-10"/>
              <a:t>return</a:t>
            </a:r>
            <a:r>
              <a:rPr dirty="0" spc="15"/>
              <a:t> </a:t>
            </a:r>
            <a:r>
              <a:rPr dirty="0" spc="-5"/>
              <a:t>vacStop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35065" y="2443289"/>
            <a:ext cx="1709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Depth</a:t>
            </a:r>
            <a:r>
              <a:rPr dirty="0" sz="2400" spc="-6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Bound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0047" y="2187575"/>
            <a:ext cx="568325" cy="378460"/>
          </a:xfrm>
          <a:custGeom>
            <a:avLst/>
            <a:gdLst/>
            <a:ahLst/>
            <a:cxnLst/>
            <a:rect l="l" t="t" r="r" b="b"/>
            <a:pathLst>
              <a:path w="568325" h="378460">
                <a:moveTo>
                  <a:pt x="567778" y="378078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0131" y="2134367"/>
            <a:ext cx="177800" cy="155575"/>
          </a:xfrm>
          <a:custGeom>
            <a:avLst/>
            <a:gdLst/>
            <a:ahLst/>
            <a:cxnLst/>
            <a:rect l="l" t="t" r="r" b="b"/>
            <a:pathLst>
              <a:path w="177800" h="155575">
                <a:moveTo>
                  <a:pt x="0" y="0"/>
                </a:moveTo>
                <a:lnTo>
                  <a:pt x="88836" y="155282"/>
                </a:lnTo>
                <a:lnTo>
                  <a:pt x="79908" y="53212"/>
                </a:lnTo>
                <a:lnTo>
                  <a:pt x="177533" y="2209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65" y="1792351"/>
            <a:ext cx="8305165" cy="434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4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 fixHeapFast(Element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[ ]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E, Element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K,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vacant, int</a:t>
            </a:r>
            <a:r>
              <a:rPr dirty="0" sz="24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h)</a:t>
            </a:r>
            <a:endParaRPr sz="2400">
              <a:latin typeface="Palatino Linotype"/>
              <a:cs typeface="Palatino Linotype"/>
            </a:endParaRPr>
          </a:p>
          <a:p>
            <a:pPr marL="355600">
              <a:lnSpc>
                <a:spcPts val="2650"/>
              </a:lnSpc>
            </a:pPr>
            <a:r>
              <a:rPr dirty="0" sz="2400" spc="-10" b="1">
                <a:solidFill>
                  <a:srgbClr val="008000"/>
                </a:solidFill>
                <a:latin typeface="Palatino Linotype"/>
                <a:cs typeface="Palatino Linotype"/>
              </a:rPr>
              <a:t>//</a:t>
            </a:r>
            <a:r>
              <a:rPr dirty="0" sz="2400" spc="-10" b="1" i="1">
                <a:solidFill>
                  <a:srgbClr val="008000"/>
                </a:solidFill>
                <a:latin typeface="Palatino Linotype"/>
                <a:cs typeface="Palatino Linotype"/>
              </a:rPr>
              <a:t>h=</a:t>
            </a:r>
            <a:r>
              <a:rPr dirty="0" sz="2500" spc="-10" b="1" i="1">
                <a:solidFill>
                  <a:srgbClr val="008000"/>
                </a:solidFill>
                <a:latin typeface="Symbol"/>
                <a:cs typeface="Symbol"/>
              </a:rPr>
              <a:t></a:t>
            </a:r>
            <a:r>
              <a:rPr dirty="0" sz="2400" spc="-10" b="1" i="1">
                <a:solidFill>
                  <a:srgbClr val="008000"/>
                </a:solidFill>
                <a:latin typeface="Palatino Linotype"/>
                <a:cs typeface="Palatino Linotype"/>
              </a:rPr>
              <a:t>lg(n+1)/2</a:t>
            </a:r>
            <a:r>
              <a:rPr dirty="0" sz="2500" spc="-10" b="1" i="1">
                <a:solidFill>
                  <a:srgbClr val="008000"/>
                </a:solidFill>
                <a:latin typeface="Symbol"/>
                <a:cs typeface="Symbol"/>
              </a:rPr>
              <a:t></a:t>
            </a:r>
            <a:r>
              <a:rPr dirty="0" sz="2500" spc="-10" b="1" i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8000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 i="1">
                <a:solidFill>
                  <a:srgbClr val="008000"/>
                </a:solidFill>
                <a:latin typeface="Palatino Linotype"/>
                <a:cs typeface="Palatino Linotype"/>
              </a:rPr>
              <a:t>uppermost</a:t>
            </a:r>
            <a:r>
              <a:rPr dirty="0" sz="2400" spc="-20" b="1" i="1">
                <a:solidFill>
                  <a:srgbClr val="008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008000"/>
                </a:solidFill>
                <a:latin typeface="Palatino Linotype"/>
                <a:cs typeface="Palatino Linotype"/>
              </a:rPr>
              <a:t>call</a:t>
            </a:r>
            <a:endParaRPr sz="2400">
              <a:latin typeface="Palatino Linotype"/>
              <a:cs typeface="Palatino Linotype"/>
            </a:endParaRPr>
          </a:p>
          <a:p>
            <a:pPr marL="317500" marR="2975610">
              <a:lnSpc>
                <a:spcPts val="2880"/>
              </a:lnSpc>
              <a:spcBef>
                <a:spcPts val="85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(h</a:t>
            </a:r>
            <a:r>
              <a:rPr dirty="0" sz="2400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1)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Process heap of height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0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or 1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;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400">
              <a:latin typeface="Palatino Linotype"/>
              <a:cs typeface="Palatino Linotype"/>
            </a:endParaRPr>
          </a:p>
          <a:p>
            <a:pPr marL="622300">
              <a:lnSpc>
                <a:spcPts val="2785"/>
              </a:lnSpc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hStop=h/2;</a:t>
            </a:r>
            <a:endParaRPr sz="2400">
              <a:latin typeface="Palatino Linotype"/>
              <a:cs typeface="Palatino Linotype"/>
            </a:endParaRPr>
          </a:p>
          <a:p>
            <a:pPr marL="622300" marR="1952625">
              <a:lnSpc>
                <a:spcPct val="100000"/>
              </a:lnSpc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vacStop=promote(E, hStop, vacant,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h);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vacParent=vacStop/2;</a:t>
            </a:r>
            <a:endParaRPr sz="2400">
              <a:latin typeface="Palatino Linotype"/>
              <a:cs typeface="Palatino Linotype"/>
            </a:endParaRPr>
          </a:p>
          <a:p>
            <a:pPr marL="927100" marR="1797685" indent="-304800">
              <a:lnSpc>
                <a:spcPct val="100000"/>
              </a:lnSpc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(E[vacParent].key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K.key)  E[vacStop]=E[vacParent];  bubbleUpHeap(E, vacant,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K,</a:t>
            </a:r>
            <a:r>
              <a:rPr dirty="0" sz="24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vacParent);</a:t>
            </a:r>
            <a:endParaRPr sz="2400">
              <a:latin typeface="Palatino Linotype"/>
              <a:cs typeface="Palatino Linotype"/>
            </a:endParaRPr>
          </a:p>
          <a:p>
            <a:pPr marL="622300">
              <a:lnSpc>
                <a:spcPct val="100000"/>
              </a:lnSpc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400">
              <a:latin typeface="Palatino Linotype"/>
              <a:cs typeface="Palatino Linotype"/>
            </a:endParaRPr>
          </a:p>
          <a:p>
            <a:pPr marL="927100">
              <a:lnSpc>
                <a:spcPct val="100000"/>
              </a:lnSpc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fixHeapFast(E,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K,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vacStop,</a:t>
            </a: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hStop)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520" y="0"/>
            <a:ext cx="309370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5204" y="0"/>
            <a:ext cx="4562855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12052" y="0"/>
            <a:ext cx="1028699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14743" y="0"/>
            <a:ext cx="1874518" cy="1338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63256" y="0"/>
            <a:ext cx="1028698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39796" y="699516"/>
            <a:ext cx="3262884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723515" marR="5080" indent="-2589530">
              <a:lnSpc>
                <a:spcPct val="100600"/>
              </a:lnSpc>
              <a:spcBef>
                <a:spcPts val="65"/>
              </a:spcBef>
            </a:pPr>
            <a:r>
              <a:rPr dirty="0" spc="-10" i="1">
                <a:latin typeface="Palatino Linotype"/>
                <a:cs typeface="Palatino Linotype"/>
              </a:rPr>
              <a:t>FixHeap </a:t>
            </a:r>
            <a:r>
              <a:rPr dirty="0" spc="-5"/>
              <a:t>Using Divide-and-  </a:t>
            </a:r>
            <a:r>
              <a:rPr dirty="0" spc="-10"/>
              <a:t>Conquer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7979" y="384047"/>
            <a:ext cx="336499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8919" y="532767"/>
            <a:ext cx="25647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Heapsort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9028"/>
            <a:ext cx="4535805" cy="40487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Heap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HeapSort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FixHeap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ConstructHeap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E3E3E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Complexity of</a:t>
            </a:r>
            <a:r>
              <a:rPr dirty="0" sz="3000" spc="-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Heapsort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Accelerated</a:t>
            </a:r>
            <a:r>
              <a:rPr dirty="0" sz="30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Heapsort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881632"/>
            <a:ext cx="8260715" cy="17811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934719" indent="-342900">
              <a:lnSpc>
                <a:spcPts val="2590"/>
              </a:lnSpc>
              <a:spcBef>
                <a:spcPts val="42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oving the vacant one level up or down need one  comparison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exactly in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promote or bubbleUpHeap.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259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cycle,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calls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of promote and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1 call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of bubbleUpHeap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are executed at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most. So,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number of comparisons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promote and bubbleUpHeap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calls</a:t>
            </a:r>
            <a:r>
              <a:rPr dirty="0" sz="24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are: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771135"/>
            <a:ext cx="8023225" cy="160147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most, lg(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 checks for reverse direction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executed.  So, the number of comparisons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cycle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at most 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+log(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for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accelerated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heapSort: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W(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)=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loglog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852" y="0"/>
            <a:ext cx="788669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00543" y="0"/>
            <a:ext cx="155447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89304" y="699516"/>
            <a:ext cx="422757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90871" y="699516"/>
            <a:ext cx="316229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073150" marR="5080" indent="-94996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Number of Comparisons in  Accelerated</a:t>
            </a:r>
            <a:r>
              <a:rPr dirty="0" spc="-25"/>
              <a:t> </a:t>
            </a:r>
            <a:r>
              <a:rPr dirty="0" spc="-5"/>
              <a:t>FixHeap</a:t>
            </a:r>
          </a:p>
        </p:txBody>
      </p:sp>
      <p:sp>
        <p:nvSpPr>
          <p:cNvPr id="9" name="object 9"/>
          <p:cNvSpPr/>
          <p:nvPr/>
        </p:nvSpPr>
        <p:spPr>
          <a:xfrm>
            <a:off x="2423160" y="3645408"/>
            <a:ext cx="4320539" cy="1013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469660"/>
            <a:ext cx="3632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ssuming T(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400" spc="-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then: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898" y="3595142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 h="0">
                <a:moveTo>
                  <a:pt x="0" y="0"/>
                </a:moveTo>
                <a:lnTo>
                  <a:pt x="225183" y="0"/>
                </a:lnTo>
              </a:path>
            </a:pathLst>
          </a:custGeom>
          <a:ln w="137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20399" y="3595142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 h="0">
                <a:moveTo>
                  <a:pt x="0" y="0"/>
                </a:moveTo>
                <a:lnTo>
                  <a:pt x="225183" y="0"/>
                </a:lnTo>
              </a:path>
            </a:pathLst>
          </a:custGeom>
          <a:ln w="137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1270" y="3595142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 h="0">
                <a:moveTo>
                  <a:pt x="0" y="0"/>
                </a:moveTo>
                <a:lnTo>
                  <a:pt x="225183" y="0"/>
                </a:lnTo>
              </a:path>
            </a:pathLst>
          </a:custGeom>
          <a:ln w="137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38388" y="3516956"/>
            <a:ext cx="205104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290">
                <a:latin typeface="Symbol"/>
                <a:cs typeface="Symbol"/>
              </a:rPr>
              <a:t></a:t>
            </a:r>
            <a:r>
              <a:rPr dirty="0" baseline="-33119" sz="3900" spc="187">
                <a:latin typeface="Symbol"/>
                <a:cs typeface="Symbol"/>
              </a:rPr>
              <a:t></a:t>
            </a:r>
            <a:endParaRPr baseline="-33119" sz="3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388" y="2951805"/>
            <a:ext cx="205104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125">
                <a:latin typeface="Symbol"/>
                <a:cs typeface="Symbol"/>
              </a:rPr>
              <a:t>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6552" y="3307167"/>
            <a:ext cx="51752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6709" sz="3900" spc="150">
                <a:latin typeface="Symbol"/>
                <a:cs typeface="Symbol"/>
              </a:rPr>
              <a:t></a:t>
            </a:r>
            <a:r>
              <a:rPr dirty="0" baseline="-26709" sz="3900" spc="-585">
                <a:latin typeface="Times New Roman"/>
                <a:cs typeface="Times New Roman"/>
              </a:rPr>
              <a:t> </a:t>
            </a:r>
            <a:r>
              <a:rPr dirty="0" baseline="-4273" sz="3900" spc="322" b="1">
                <a:latin typeface="Symbol"/>
                <a:cs typeface="Symbol"/>
              </a:rPr>
              <a:t></a:t>
            </a:r>
            <a:r>
              <a:rPr dirty="0" sz="2600" spc="215">
                <a:latin typeface="Symbol"/>
                <a:cs typeface="Symbol"/>
              </a:rPr>
              <a:t>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7971" y="3632419"/>
            <a:ext cx="110553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4273" sz="3900" spc="150">
                <a:latin typeface="Symbol"/>
                <a:cs typeface="Symbol"/>
              </a:rPr>
              <a:t></a:t>
            </a:r>
            <a:r>
              <a:rPr dirty="0" baseline="-4273" sz="3900" spc="-4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Symbol"/>
                <a:cs typeface="Symbol"/>
              </a:rPr>
              <a:t></a:t>
            </a:r>
            <a:r>
              <a:rPr dirty="0" sz="2600" spc="-355">
                <a:latin typeface="Times New Roman"/>
                <a:cs typeface="Times New Roman"/>
              </a:rPr>
              <a:t> </a:t>
            </a:r>
            <a:r>
              <a:rPr dirty="0" baseline="6410" sz="3900" spc="195">
                <a:latin typeface="Times New Roman"/>
                <a:cs typeface="Times New Roman"/>
              </a:rPr>
              <a:t>2</a:t>
            </a:r>
            <a:r>
              <a:rPr dirty="0" baseline="6410" sz="3900" spc="-562">
                <a:latin typeface="Times New Roman"/>
                <a:cs typeface="Times New Roman"/>
              </a:rPr>
              <a:t> </a:t>
            </a:r>
            <a:r>
              <a:rPr dirty="0" sz="2600" spc="290">
                <a:latin typeface="Symbol"/>
                <a:cs typeface="Symbol"/>
              </a:rPr>
              <a:t></a:t>
            </a:r>
            <a:r>
              <a:rPr dirty="0" baseline="-4273" sz="3900" spc="434">
                <a:latin typeface="Symbol"/>
                <a:cs typeface="Symbol"/>
              </a:rPr>
              <a:t></a:t>
            </a:r>
            <a:r>
              <a:rPr dirty="0" baseline="-9615" sz="3900" spc="434">
                <a:latin typeface="Symbol"/>
                <a:cs typeface="Symbol"/>
              </a:rPr>
              <a:t></a:t>
            </a:r>
            <a:endParaRPr baseline="-9615" sz="3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7297" y="3632419"/>
            <a:ext cx="75374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9615" sz="3900" spc="150">
                <a:latin typeface="Symbol"/>
                <a:cs typeface="Symbol"/>
              </a:rPr>
              <a:t></a:t>
            </a:r>
            <a:r>
              <a:rPr dirty="0" baseline="-9615" sz="3900" spc="-4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Symbol"/>
                <a:cs typeface="Symbol"/>
              </a:rPr>
              <a:t></a:t>
            </a:r>
            <a:r>
              <a:rPr dirty="0" sz="2600" spc="-360">
                <a:latin typeface="Times New Roman"/>
                <a:cs typeface="Times New Roman"/>
              </a:rPr>
              <a:t> </a:t>
            </a:r>
            <a:r>
              <a:rPr dirty="0" baseline="6410" sz="3900" spc="195">
                <a:latin typeface="Times New Roman"/>
                <a:cs typeface="Times New Roman"/>
              </a:rPr>
              <a:t>2</a:t>
            </a:r>
            <a:r>
              <a:rPr dirty="0" baseline="6410" sz="3900" spc="-55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Symbol"/>
                <a:cs typeface="Symbol"/>
              </a:rPr>
              <a:t>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9512" y="3632419"/>
            <a:ext cx="56642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100">
                <a:latin typeface="Symbol"/>
                <a:cs typeface="Symbol"/>
              </a:rPr>
              <a:t></a:t>
            </a:r>
            <a:r>
              <a:rPr dirty="0" sz="2600" spc="-375">
                <a:latin typeface="Times New Roman"/>
                <a:cs typeface="Times New Roman"/>
              </a:rPr>
              <a:t> </a:t>
            </a:r>
            <a:r>
              <a:rPr dirty="0" baseline="6410" sz="3900" spc="195">
                <a:latin typeface="Times New Roman"/>
                <a:cs typeface="Times New Roman"/>
              </a:rPr>
              <a:t>2</a:t>
            </a:r>
            <a:r>
              <a:rPr dirty="0" baseline="6410" sz="3900" spc="-577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Symbol"/>
                <a:cs typeface="Symbol"/>
              </a:rPr>
              <a:t>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7971" y="3126177"/>
            <a:ext cx="110553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068" sz="3900" spc="150">
                <a:latin typeface="Symbol"/>
                <a:cs typeface="Symbol"/>
              </a:rPr>
              <a:t></a:t>
            </a:r>
            <a:r>
              <a:rPr dirty="0" baseline="1068" sz="3900" spc="-465">
                <a:latin typeface="Times New Roman"/>
                <a:cs typeface="Times New Roman"/>
              </a:rPr>
              <a:t> </a:t>
            </a:r>
            <a:r>
              <a:rPr dirty="0" baseline="-4273" sz="3900" spc="150">
                <a:latin typeface="Symbol"/>
                <a:cs typeface="Symbol"/>
              </a:rPr>
              <a:t></a:t>
            </a:r>
            <a:r>
              <a:rPr dirty="0" baseline="-4273" sz="3900" spc="-562">
                <a:latin typeface="Times New Roman"/>
                <a:cs typeface="Times New Roman"/>
              </a:rPr>
              <a:t> </a:t>
            </a:r>
            <a:r>
              <a:rPr dirty="0" sz="2600" spc="130" i="1">
                <a:latin typeface="Times New Roman"/>
                <a:cs typeface="Times New Roman"/>
              </a:rPr>
              <a:t>h</a:t>
            </a:r>
            <a:r>
              <a:rPr dirty="0" sz="2600" spc="-355" i="1">
                <a:latin typeface="Times New Roman"/>
                <a:cs typeface="Times New Roman"/>
              </a:rPr>
              <a:t> </a:t>
            </a:r>
            <a:r>
              <a:rPr dirty="0" baseline="-4273" sz="3900" spc="434">
                <a:latin typeface="Symbol"/>
                <a:cs typeface="Symbol"/>
              </a:rPr>
              <a:t></a:t>
            </a:r>
            <a:r>
              <a:rPr dirty="0" baseline="1068" sz="3900" spc="434">
                <a:latin typeface="Symbol"/>
                <a:cs typeface="Symbol"/>
              </a:rPr>
              <a:t></a:t>
            </a:r>
            <a:r>
              <a:rPr dirty="0" baseline="5341" sz="3900" spc="434">
                <a:latin typeface="Symbol"/>
                <a:cs typeface="Symbol"/>
              </a:rPr>
              <a:t></a:t>
            </a:r>
            <a:endParaRPr baseline="5341" sz="3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9512" y="3150000"/>
            <a:ext cx="226123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0190" algn="l"/>
              </a:tabLst>
            </a:pPr>
            <a:r>
              <a:rPr dirty="0" sz="2600" spc="100">
                <a:latin typeface="Symbol"/>
                <a:cs typeface="Symbol"/>
              </a:rPr>
              <a:t></a:t>
            </a:r>
            <a:r>
              <a:rPr dirty="0" sz="2600" spc="-350">
                <a:latin typeface="Times New Roman"/>
                <a:cs typeface="Times New Roman"/>
              </a:rPr>
              <a:t> </a:t>
            </a:r>
            <a:r>
              <a:rPr dirty="0" baseline="4273" sz="3900" spc="195" i="1">
                <a:latin typeface="Times New Roman"/>
                <a:cs typeface="Times New Roman"/>
              </a:rPr>
              <a:t>h</a:t>
            </a:r>
            <a:r>
              <a:rPr dirty="0" baseline="4273" sz="3900" spc="-487" i="1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Symbol"/>
                <a:cs typeface="Symbol"/>
              </a:rPr>
              <a:t></a:t>
            </a:r>
            <a:r>
              <a:rPr dirty="0" sz="2600" spc="100">
                <a:latin typeface="Times New Roman"/>
                <a:cs typeface="Times New Roman"/>
              </a:rPr>
              <a:t>	</a:t>
            </a:r>
            <a:r>
              <a:rPr dirty="0" baseline="9615" sz="3900" spc="150">
                <a:latin typeface="Symbol"/>
                <a:cs typeface="Symbol"/>
              </a:rPr>
              <a:t></a:t>
            </a:r>
            <a:r>
              <a:rPr dirty="0" baseline="9615" sz="3900" spc="-46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Symbol"/>
                <a:cs typeface="Symbol"/>
              </a:rPr>
              <a:t></a:t>
            </a:r>
            <a:r>
              <a:rPr dirty="0" sz="2600" spc="-380">
                <a:latin typeface="Times New Roman"/>
                <a:cs typeface="Times New Roman"/>
              </a:rPr>
              <a:t> </a:t>
            </a:r>
            <a:r>
              <a:rPr dirty="0" baseline="4273" sz="3900" spc="195" i="1">
                <a:latin typeface="Times New Roman"/>
                <a:cs typeface="Times New Roman"/>
              </a:rPr>
              <a:t>h</a:t>
            </a:r>
            <a:r>
              <a:rPr dirty="0" baseline="4273" sz="3900" spc="-525" i="1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Symbol"/>
                <a:cs typeface="Symbol"/>
              </a:rPr>
              <a:t>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8388" y="3334630"/>
            <a:ext cx="461200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34489" algn="l"/>
                <a:tab pos="3329940" algn="l"/>
              </a:tabLst>
            </a:pPr>
            <a:r>
              <a:rPr dirty="0" baseline="22435" sz="3900" spc="75">
                <a:latin typeface="Symbol"/>
                <a:cs typeface="Symbol"/>
              </a:rPr>
              <a:t></a:t>
            </a:r>
            <a:r>
              <a:rPr dirty="0" sz="2600" spc="50" i="1">
                <a:latin typeface="Times New Roman"/>
                <a:cs typeface="Times New Roman"/>
              </a:rPr>
              <a:t>T </a:t>
            </a:r>
            <a:r>
              <a:rPr dirty="0" sz="2600" spc="135">
                <a:latin typeface="Times New Roman"/>
                <a:cs typeface="Times New Roman"/>
              </a:rPr>
              <a:t>(</a:t>
            </a:r>
            <a:r>
              <a:rPr dirty="0" sz="2600" spc="135" i="1">
                <a:latin typeface="Times New Roman"/>
                <a:cs typeface="Times New Roman"/>
              </a:rPr>
              <a:t>h</a:t>
            </a:r>
            <a:r>
              <a:rPr dirty="0" sz="2600" spc="135">
                <a:latin typeface="Times New Roman"/>
                <a:cs typeface="Times New Roman"/>
              </a:rPr>
              <a:t>)</a:t>
            </a:r>
            <a:r>
              <a:rPr dirty="0" sz="2600" spc="-315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Symbol"/>
                <a:cs typeface="Symbol"/>
              </a:rPr>
              <a:t>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baseline="-22435" sz="3900" spc="150">
                <a:latin typeface="Symbol"/>
                <a:cs typeface="Symbol"/>
              </a:rPr>
              <a:t></a:t>
            </a:r>
            <a:r>
              <a:rPr dirty="0" baseline="-22435" sz="3900" spc="150">
                <a:latin typeface="Times New Roman"/>
                <a:cs typeface="Times New Roman"/>
              </a:rPr>
              <a:t>	</a:t>
            </a:r>
            <a:r>
              <a:rPr dirty="0" baseline="-22435" sz="3900" spc="150">
                <a:latin typeface="Symbol"/>
                <a:cs typeface="Symbol"/>
              </a:rPr>
              <a:t></a:t>
            </a:r>
            <a:r>
              <a:rPr dirty="0" baseline="-22435" sz="3900" spc="150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Symbol"/>
                <a:cs typeface="Symbol"/>
              </a:rPr>
              <a:t></a:t>
            </a:r>
            <a:r>
              <a:rPr dirty="0" sz="2600" spc="-315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Times New Roman"/>
                <a:cs typeface="Times New Roman"/>
              </a:rPr>
              <a:t>max</a:t>
            </a:r>
            <a:r>
              <a:rPr dirty="0" baseline="4273" sz="3900" spc="209">
                <a:latin typeface="Symbol"/>
                <a:cs typeface="Symbol"/>
              </a:rPr>
              <a:t></a:t>
            </a:r>
            <a:r>
              <a:rPr dirty="0" baseline="4273" sz="3900" spc="-405">
                <a:latin typeface="Times New Roman"/>
                <a:cs typeface="Times New Roman"/>
              </a:rPr>
              <a:t> </a:t>
            </a:r>
            <a:r>
              <a:rPr dirty="0" baseline="-22435" sz="3900" spc="150">
                <a:latin typeface="Symbol"/>
                <a:cs typeface="Symbol"/>
              </a:rPr>
              <a:t></a:t>
            </a:r>
            <a:r>
              <a:rPr dirty="0" baseline="-22435" sz="3900" spc="150">
                <a:latin typeface="Times New Roman"/>
                <a:cs typeface="Times New Roman"/>
              </a:rPr>
              <a:t>	</a:t>
            </a:r>
            <a:r>
              <a:rPr dirty="0" baseline="-22435" sz="3900" spc="284">
                <a:latin typeface="Symbol"/>
                <a:cs typeface="Symbol"/>
              </a:rPr>
              <a:t></a:t>
            </a:r>
            <a:r>
              <a:rPr dirty="0" sz="2600" spc="190">
                <a:latin typeface="Times New Roman"/>
                <a:cs typeface="Times New Roman"/>
              </a:rPr>
              <a:t>,1</a:t>
            </a:r>
            <a:r>
              <a:rPr dirty="0" sz="2600" spc="190">
                <a:latin typeface="Symbol"/>
                <a:cs typeface="Symbol"/>
              </a:rPr>
              <a:t></a:t>
            </a:r>
            <a:r>
              <a:rPr dirty="0" sz="2600" spc="-330">
                <a:latin typeface="Times New Roman"/>
                <a:cs typeface="Times New Roman"/>
              </a:rPr>
              <a:t> </a:t>
            </a:r>
            <a:r>
              <a:rPr dirty="0" sz="2600" spc="140" i="1">
                <a:latin typeface="Times New Roman"/>
                <a:cs typeface="Times New Roman"/>
              </a:rPr>
              <a:t>T</a:t>
            </a:r>
            <a:r>
              <a:rPr dirty="0" sz="2600" spc="-345" i="1">
                <a:latin typeface="Times New Roman"/>
                <a:cs typeface="Times New Roman"/>
              </a:rPr>
              <a:t> </a:t>
            </a:r>
            <a:r>
              <a:rPr dirty="0" sz="2600" spc="95" b="1">
                <a:latin typeface="Symbol"/>
                <a:cs typeface="Symbol"/>
              </a:rPr>
              <a:t></a:t>
            </a:r>
            <a:r>
              <a:rPr dirty="0" sz="2600" spc="-305" b="1">
                <a:latin typeface="Times New Roman"/>
                <a:cs typeface="Times New Roman"/>
              </a:rPr>
              <a:t> </a:t>
            </a:r>
            <a:r>
              <a:rPr dirty="0" baseline="-22435" sz="3900" spc="150">
                <a:latin typeface="Symbol"/>
                <a:cs typeface="Symbol"/>
              </a:rPr>
              <a:t></a:t>
            </a:r>
            <a:endParaRPr baseline="-22435" sz="39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1796564"/>
            <a:ext cx="7068820" cy="1287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recurrence equation about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which is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about  log(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+1)</a:t>
            </a:r>
            <a:endParaRPr sz="2400">
              <a:latin typeface="Palatino Linotype"/>
              <a:cs typeface="Palatino Linotype"/>
            </a:endParaRPr>
          </a:p>
          <a:p>
            <a:pPr marL="1214755">
              <a:lnSpc>
                <a:spcPct val="100000"/>
              </a:lnSpc>
              <a:spcBef>
                <a:spcPts val="1050"/>
              </a:spcBef>
              <a:tabLst>
                <a:tab pos="1566545" algn="l"/>
              </a:tabLst>
            </a:pPr>
            <a:r>
              <a:rPr dirty="0" baseline="-4273" sz="3900" spc="187">
                <a:latin typeface="Symbol"/>
                <a:cs typeface="Symbol"/>
              </a:rPr>
              <a:t></a:t>
            </a:r>
            <a:r>
              <a:rPr dirty="0" baseline="-4273" sz="3900" spc="187">
                <a:latin typeface="Times New Roman"/>
                <a:cs typeface="Times New Roman"/>
              </a:rPr>
              <a:t>	</a:t>
            </a:r>
            <a:r>
              <a:rPr dirty="0" sz="2600" spc="140" i="1">
                <a:latin typeface="Times New Roman"/>
                <a:cs typeface="Times New Roman"/>
              </a:rPr>
              <a:t>T </a:t>
            </a:r>
            <a:r>
              <a:rPr dirty="0" sz="2600" spc="-55">
                <a:latin typeface="Times New Roman"/>
                <a:cs typeface="Times New Roman"/>
              </a:rPr>
              <a:t>(1) </a:t>
            </a:r>
            <a:r>
              <a:rPr dirty="0" sz="2600" spc="140">
                <a:latin typeface="Symbol"/>
                <a:cs typeface="Symbol"/>
              </a:rPr>
              <a:t></a:t>
            </a:r>
            <a:r>
              <a:rPr dirty="0" sz="2600" spc="-350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31495" y="5776838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 h="0">
                <a:moveTo>
                  <a:pt x="0" y="0"/>
                </a:moveTo>
                <a:lnTo>
                  <a:pt x="197757" y="0"/>
                </a:lnTo>
              </a:path>
            </a:pathLst>
          </a:custGeom>
          <a:ln w="137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85819" y="5776838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 h="0">
                <a:moveTo>
                  <a:pt x="0" y="0"/>
                </a:moveTo>
                <a:lnTo>
                  <a:pt x="197757" y="0"/>
                </a:lnTo>
              </a:path>
            </a:pathLst>
          </a:custGeom>
          <a:ln w="137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862527" y="5707279"/>
            <a:ext cx="175260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-1065">
                <a:latin typeface="Symbol"/>
                <a:cs typeface="Symbol"/>
              </a:rPr>
              <a:t></a:t>
            </a:r>
            <a:r>
              <a:rPr dirty="0" baseline="-32299" sz="3225" spc="172">
                <a:latin typeface="Symbol"/>
                <a:cs typeface="Symbol"/>
              </a:rPr>
              <a:t></a:t>
            </a:r>
            <a:endParaRPr baseline="-32299" sz="3225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62527" y="5238700"/>
            <a:ext cx="175260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114">
                <a:latin typeface="Symbol"/>
                <a:cs typeface="Symbol"/>
              </a:rPr>
              <a:t>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9953" y="5546354"/>
            <a:ext cx="293370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3255" sz="3225" spc="540">
                <a:latin typeface="Symbol"/>
                <a:cs typeface="Symbol"/>
              </a:rPr>
              <a:t></a:t>
            </a:r>
            <a:r>
              <a:rPr dirty="0" sz="2150" spc="85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9446" y="5812932"/>
            <a:ext cx="793750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5167" sz="3225" spc="127">
                <a:latin typeface="Symbol"/>
                <a:cs typeface="Symbol"/>
              </a:rPr>
              <a:t></a:t>
            </a:r>
            <a:r>
              <a:rPr dirty="0" baseline="-5167" sz="3225" spc="-382">
                <a:latin typeface="Times New Roman"/>
                <a:cs typeface="Times New Roman"/>
              </a:rPr>
              <a:t> </a:t>
            </a:r>
            <a:r>
              <a:rPr dirty="0" sz="2150" spc="85">
                <a:latin typeface="Symbol"/>
                <a:cs typeface="Symbol"/>
              </a:rPr>
              <a:t></a:t>
            </a:r>
            <a:r>
              <a:rPr dirty="0" sz="2150" spc="-260">
                <a:latin typeface="Times New Roman"/>
                <a:cs typeface="Times New Roman"/>
              </a:rPr>
              <a:t> </a:t>
            </a:r>
            <a:r>
              <a:rPr dirty="0" baseline="7751" sz="3225" spc="172">
                <a:latin typeface="Times New Roman"/>
                <a:cs typeface="Times New Roman"/>
              </a:rPr>
              <a:t>2</a:t>
            </a:r>
            <a:r>
              <a:rPr dirty="0" baseline="7751" sz="3225" spc="-390">
                <a:latin typeface="Times New Roman"/>
                <a:cs typeface="Times New Roman"/>
              </a:rPr>
              <a:t> </a:t>
            </a:r>
            <a:r>
              <a:rPr dirty="0" sz="2150" spc="225">
                <a:latin typeface="Symbol"/>
                <a:cs typeface="Symbol"/>
              </a:rPr>
              <a:t></a:t>
            </a:r>
            <a:r>
              <a:rPr dirty="0" baseline="-5167" sz="3225" spc="337">
                <a:latin typeface="Symbol"/>
                <a:cs typeface="Symbol"/>
              </a:rPr>
              <a:t></a:t>
            </a:r>
            <a:endParaRPr baseline="-5167" sz="3225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1095" y="5812932"/>
            <a:ext cx="486409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85">
                <a:latin typeface="Symbol"/>
                <a:cs typeface="Symbol"/>
              </a:rPr>
              <a:t></a:t>
            </a:r>
            <a:r>
              <a:rPr dirty="0" sz="2150" spc="-275">
                <a:latin typeface="Times New Roman"/>
                <a:cs typeface="Times New Roman"/>
              </a:rPr>
              <a:t> </a:t>
            </a:r>
            <a:r>
              <a:rPr dirty="0" baseline="7751" sz="3225" spc="172">
                <a:latin typeface="Times New Roman"/>
                <a:cs typeface="Times New Roman"/>
              </a:rPr>
              <a:t>2</a:t>
            </a:r>
            <a:r>
              <a:rPr dirty="0" baseline="7751" sz="3225" spc="-412">
                <a:latin typeface="Times New Roman"/>
                <a:cs typeface="Times New Roman"/>
              </a:rPr>
              <a:t> </a:t>
            </a:r>
            <a:r>
              <a:rPr dirty="0" sz="2150" spc="85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9446" y="5382051"/>
            <a:ext cx="793750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2583" sz="3225" spc="127">
                <a:latin typeface="Symbol"/>
                <a:cs typeface="Symbol"/>
              </a:rPr>
              <a:t></a:t>
            </a:r>
            <a:r>
              <a:rPr dirty="0" baseline="2583" sz="3225" spc="-382">
                <a:latin typeface="Times New Roman"/>
                <a:cs typeface="Times New Roman"/>
              </a:rPr>
              <a:t> </a:t>
            </a:r>
            <a:r>
              <a:rPr dirty="0" baseline="-2583" sz="3225" spc="127">
                <a:latin typeface="Symbol"/>
                <a:cs typeface="Symbol"/>
              </a:rPr>
              <a:t></a:t>
            </a:r>
            <a:r>
              <a:rPr dirty="0" baseline="-2583" sz="3225" spc="-405">
                <a:latin typeface="Times New Roman"/>
                <a:cs typeface="Times New Roman"/>
              </a:rPr>
              <a:t> </a:t>
            </a:r>
            <a:r>
              <a:rPr dirty="0" sz="2150" spc="114" i="1">
                <a:latin typeface="Times New Roman"/>
                <a:cs typeface="Times New Roman"/>
              </a:rPr>
              <a:t>h</a:t>
            </a:r>
            <a:r>
              <a:rPr dirty="0" sz="2150" spc="-250" i="1">
                <a:latin typeface="Times New Roman"/>
                <a:cs typeface="Times New Roman"/>
              </a:rPr>
              <a:t> </a:t>
            </a:r>
            <a:r>
              <a:rPr dirty="0" baseline="-2583" sz="3225" spc="337">
                <a:latin typeface="Symbol"/>
                <a:cs typeface="Symbol"/>
              </a:rPr>
              <a:t></a:t>
            </a:r>
            <a:r>
              <a:rPr dirty="0" baseline="2583" sz="3225" spc="337">
                <a:latin typeface="Symbol"/>
                <a:cs typeface="Symbol"/>
              </a:rPr>
              <a:t></a:t>
            </a:r>
            <a:endParaRPr baseline="2583" sz="3225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91095" y="5397765"/>
            <a:ext cx="486409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85">
                <a:latin typeface="Symbol"/>
                <a:cs typeface="Symbol"/>
              </a:rPr>
              <a:t></a:t>
            </a:r>
            <a:r>
              <a:rPr dirty="0" sz="2150" spc="-290">
                <a:latin typeface="Times New Roman"/>
                <a:cs typeface="Times New Roman"/>
              </a:rPr>
              <a:t> </a:t>
            </a:r>
            <a:r>
              <a:rPr dirty="0" baseline="2583" sz="3225" spc="172" i="1">
                <a:latin typeface="Times New Roman"/>
                <a:cs typeface="Times New Roman"/>
              </a:rPr>
              <a:t>h</a:t>
            </a:r>
            <a:r>
              <a:rPr dirty="0" baseline="2583" sz="3225" spc="-397" i="1">
                <a:latin typeface="Times New Roman"/>
                <a:cs typeface="Times New Roman"/>
              </a:rPr>
              <a:t> </a:t>
            </a:r>
            <a:r>
              <a:rPr dirty="0" sz="2150" spc="85">
                <a:latin typeface="Symbol"/>
                <a:cs typeface="Symbol"/>
              </a:rPr>
              <a:t>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2527" y="5557932"/>
            <a:ext cx="2624455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84935" algn="l"/>
              </a:tabLst>
            </a:pPr>
            <a:r>
              <a:rPr dirty="0" baseline="23255" sz="3225" spc="75">
                <a:latin typeface="Symbol"/>
                <a:cs typeface="Symbol"/>
              </a:rPr>
              <a:t></a:t>
            </a:r>
            <a:r>
              <a:rPr dirty="0" sz="2150" spc="50" i="1">
                <a:latin typeface="Times New Roman"/>
                <a:cs typeface="Times New Roman"/>
              </a:rPr>
              <a:t>T </a:t>
            </a:r>
            <a:r>
              <a:rPr dirty="0" sz="2150" spc="120">
                <a:latin typeface="Times New Roman"/>
                <a:cs typeface="Times New Roman"/>
              </a:rPr>
              <a:t>(</a:t>
            </a:r>
            <a:r>
              <a:rPr dirty="0" sz="2150" spc="120" i="1">
                <a:latin typeface="Times New Roman"/>
                <a:cs typeface="Times New Roman"/>
              </a:rPr>
              <a:t>h</a:t>
            </a:r>
            <a:r>
              <a:rPr dirty="0" sz="2150" spc="120">
                <a:latin typeface="Times New Roman"/>
                <a:cs typeface="Times New Roman"/>
              </a:rPr>
              <a:t>)</a:t>
            </a:r>
            <a:r>
              <a:rPr dirty="0" sz="2150" spc="-220">
                <a:latin typeface="Times New Roman"/>
                <a:cs typeface="Times New Roman"/>
              </a:rPr>
              <a:t> </a:t>
            </a:r>
            <a:r>
              <a:rPr dirty="0" sz="2150" spc="125">
                <a:latin typeface="Symbol"/>
                <a:cs typeface="Symbol"/>
              </a:rPr>
              <a:t>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baseline="-20671" sz="3225" spc="127">
                <a:latin typeface="Symbol"/>
                <a:cs typeface="Symbol"/>
              </a:rPr>
              <a:t></a:t>
            </a:r>
            <a:r>
              <a:rPr dirty="0" baseline="-20671" sz="3225" spc="127">
                <a:latin typeface="Times New Roman"/>
                <a:cs typeface="Times New Roman"/>
              </a:rPr>
              <a:t>	</a:t>
            </a:r>
            <a:r>
              <a:rPr dirty="0" baseline="-20671" sz="3225" spc="127">
                <a:latin typeface="Symbol"/>
                <a:cs typeface="Symbol"/>
              </a:rPr>
              <a:t></a:t>
            </a:r>
            <a:r>
              <a:rPr dirty="0" baseline="-20671" sz="3225" spc="-135">
                <a:latin typeface="Times New Roman"/>
                <a:cs typeface="Times New Roman"/>
              </a:rPr>
              <a:t> </a:t>
            </a:r>
            <a:r>
              <a:rPr dirty="0" sz="2150" spc="254">
                <a:latin typeface="Symbol"/>
                <a:cs typeface="Symbol"/>
              </a:rPr>
              <a:t></a:t>
            </a:r>
            <a:r>
              <a:rPr dirty="0" sz="2150" spc="254">
                <a:latin typeface="Times New Roman"/>
                <a:cs typeface="Times New Roman"/>
              </a:rPr>
              <a:t>1</a:t>
            </a:r>
            <a:r>
              <a:rPr dirty="0" sz="2150" spc="254">
                <a:latin typeface="Symbol"/>
                <a:cs typeface="Symbol"/>
              </a:rPr>
              <a:t></a:t>
            </a:r>
            <a:r>
              <a:rPr dirty="0" sz="2150" spc="-250">
                <a:latin typeface="Times New Roman"/>
                <a:cs typeface="Times New Roman"/>
              </a:rPr>
              <a:t> </a:t>
            </a:r>
            <a:r>
              <a:rPr dirty="0" sz="2150" spc="125" i="1">
                <a:latin typeface="Times New Roman"/>
                <a:cs typeface="Times New Roman"/>
              </a:rPr>
              <a:t>T</a:t>
            </a:r>
            <a:r>
              <a:rPr dirty="0" sz="2150" spc="-270" i="1">
                <a:latin typeface="Times New Roman"/>
                <a:cs typeface="Times New Roman"/>
              </a:rPr>
              <a:t> </a:t>
            </a:r>
            <a:r>
              <a:rPr dirty="0" baseline="2583" sz="3225" spc="127">
                <a:latin typeface="Symbol"/>
                <a:cs typeface="Symbol"/>
              </a:rPr>
              <a:t></a:t>
            </a:r>
            <a:r>
              <a:rPr dirty="0" baseline="2583" sz="3225" spc="-367">
                <a:latin typeface="Times New Roman"/>
                <a:cs typeface="Times New Roman"/>
              </a:rPr>
              <a:t> </a:t>
            </a:r>
            <a:r>
              <a:rPr dirty="0" baseline="-20671" sz="3225" spc="127">
                <a:latin typeface="Symbol"/>
                <a:cs typeface="Symbol"/>
              </a:rPr>
              <a:t></a:t>
            </a:r>
            <a:endParaRPr baseline="-20671" sz="3225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2527" y="5008236"/>
            <a:ext cx="1210945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583" sz="3225" spc="172">
                <a:latin typeface="Symbol"/>
                <a:cs typeface="Symbol"/>
              </a:rPr>
              <a:t></a:t>
            </a:r>
            <a:r>
              <a:rPr dirty="0" baseline="-2583" sz="3225" spc="-195">
                <a:latin typeface="Times New Roman"/>
                <a:cs typeface="Times New Roman"/>
              </a:rPr>
              <a:t> </a:t>
            </a:r>
            <a:r>
              <a:rPr dirty="0" sz="2150" spc="125" i="1">
                <a:latin typeface="Times New Roman"/>
                <a:cs typeface="Times New Roman"/>
              </a:rPr>
              <a:t>T</a:t>
            </a:r>
            <a:r>
              <a:rPr dirty="0" sz="2150" spc="-240" i="1">
                <a:latin typeface="Times New Roman"/>
                <a:cs typeface="Times New Roman"/>
              </a:rPr>
              <a:t> </a:t>
            </a:r>
            <a:r>
              <a:rPr dirty="0" sz="2150" spc="-40">
                <a:latin typeface="Times New Roman"/>
                <a:cs typeface="Times New Roman"/>
              </a:rPr>
              <a:t>(1)</a:t>
            </a:r>
            <a:r>
              <a:rPr dirty="0" sz="2150" spc="25">
                <a:latin typeface="Times New Roman"/>
                <a:cs typeface="Times New Roman"/>
              </a:rPr>
              <a:t> </a:t>
            </a:r>
            <a:r>
              <a:rPr dirty="0" sz="2150" spc="125">
                <a:latin typeface="Symbol"/>
                <a:cs typeface="Symbol"/>
              </a:rPr>
              <a:t></a:t>
            </a:r>
            <a:r>
              <a:rPr dirty="0" sz="2150" spc="35">
                <a:latin typeface="Times New Roman"/>
                <a:cs typeface="Times New Roman"/>
              </a:rPr>
              <a:t> </a:t>
            </a:r>
            <a:r>
              <a:rPr dirty="0" sz="2150" spc="114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12748" y="0"/>
            <a:ext cx="6475474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1247" y="699516"/>
            <a:ext cx="495604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71288" y="699516"/>
            <a:ext cx="332993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242186" y="112800"/>
            <a:ext cx="666051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571500">
              <a:lnSpc>
                <a:spcPct val="100600"/>
              </a:lnSpc>
              <a:spcBef>
                <a:spcPts val="65"/>
              </a:spcBef>
            </a:pPr>
            <a:r>
              <a:rPr dirty="0"/>
              <a:t>Recursion </a:t>
            </a:r>
            <a:r>
              <a:rPr dirty="0" spc="-5"/>
              <a:t>Equation  of Accelerated</a:t>
            </a:r>
            <a:r>
              <a:rPr dirty="0" spc="-40"/>
              <a:t> </a:t>
            </a:r>
            <a:r>
              <a:rPr dirty="0" spc="-5"/>
              <a:t>heapSort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068" y="0"/>
            <a:ext cx="744169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0708" y="699516"/>
            <a:ext cx="727100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75703" y="699516"/>
            <a:ext cx="203453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14300" marR="5080" indent="59436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Solving the </a:t>
            </a:r>
            <a:r>
              <a:rPr dirty="0"/>
              <a:t>Recurrence  </a:t>
            </a:r>
            <a:r>
              <a:rPr dirty="0" spc="-5"/>
              <a:t>Equation by </a:t>
            </a:r>
            <a:r>
              <a:rPr dirty="0"/>
              <a:t>Recursive</a:t>
            </a:r>
            <a:r>
              <a:rPr dirty="0" spc="-30"/>
              <a:t> </a:t>
            </a:r>
            <a:r>
              <a:rPr dirty="0" spc="-90"/>
              <a:t>Tree</a:t>
            </a:r>
          </a:p>
        </p:txBody>
      </p:sp>
      <p:sp>
        <p:nvSpPr>
          <p:cNvPr id="6" name="object 6"/>
          <p:cNvSpPr/>
          <p:nvPr/>
        </p:nvSpPr>
        <p:spPr>
          <a:xfrm>
            <a:off x="5748528" y="1961388"/>
            <a:ext cx="3142488" cy="14798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92140" y="1935479"/>
            <a:ext cx="3054095" cy="1597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95771" y="1988820"/>
            <a:ext cx="3047999" cy="1385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95771" y="1988820"/>
            <a:ext cx="3048000" cy="1385570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just" marL="91440" marR="341630">
              <a:lnSpc>
                <a:spcPct val="100000"/>
              </a:lnSpc>
              <a:spcBef>
                <a:spcPts val="229"/>
              </a:spcBef>
            </a:pPr>
            <a:r>
              <a:rPr dirty="0" sz="2000" spc="-10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sorting </a:t>
            </a:r>
            <a:r>
              <a:rPr dirty="0" sz="2000">
                <a:latin typeface="Calibri"/>
                <a:cs typeface="Calibri"/>
              </a:rPr>
              <a:t>a sequence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 </a:t>
            </a:r>
            <a:r>
              <a:rPr dirty="0" sz="2000" spc="-15">
                <a:latin typeface="Calibri"/>
                <a:cs typeface="Calibri"/>
              </a:rPr>
              <a:t>size </a:t>
            </a: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, </a:t>
            </a:r>
            <a:r>
              <a:rPr dirty="0" sz="2000" i="1">
                <a:latin typeface="Calibri"/>
                <a:cs typeface="Calibri"/>
              </a:rPr>
              <a:t>n </a:t>
            </a:r>
            <a:r>
              <a:rPr dirty="0" sz="2000" spc="-5">
                <a:latin typeface="Calibri"/>
                <a:cs typeface="Calibri"/>
              </a:rPr>
              <a:t>cycles of fixHeap 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15">
                <a:latin typeface="Calibri"/>
                <a:cs typeface="Calibri"/>
              </a:rPr>
              <a:t>executed,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so:</a:t>
            </a:r>
            <a:endParaRPr sz="2000">
              <a:latin typeface="Calibri"/>
              <a:cs typeface="Calibri"/>
            </a:endParaRPr>
          </a:p>
          <a:p>
            <a:pPr marL="657225">
              <a:lnSpc>
                <a:spcPct val="100000"/>
              </a:lnSpc>
              <a:spcBef>
                <a:spcPts val="505"/>
              </a:spcBef>
            </a:pPr>
            <a:r>
              <a:rPr dirty="0" sz="2000" b="1" i="1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dirty="0" sz="2000" spc="-5" b="1" i="1">
                <a:solidFill>
                  <a:srgbClr val="FF0000"/>
                </a:solidFill>
                <a:latin typeface="Calibri"/>
                <a:cs typeface="Calibri"/>
              </a:rPr>
              <a:t>(h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Symbol"/>
                <a:cs typeface="Symbol"/>
              </a:rPr>
              <a:t>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log(</a:t>
            </a:r>
            <a:r>
              <a:rPr dirty="0" sz="2000" spc="-5" b="1" i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+1)</a:t>
            </a:r>
            <a:r>
              <a:rPr dirty="0" sz="2000" spc="-5" b="1">
                <a:solidFill>
                  <a:srgbClr val="FF0000"/>
                </a:solidFill>
                <a:latin typeface="Symbol"/>
                <a:cs typeface="Symbol"/>
              </a:rPr>
              <a:t>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000" y="2298192"/>
            <a:ext cx="1447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144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395605">
              <a:lnSpc>
                <a:spcPct val="100000"/>
              </a:lnSpc>
              <a:spcBef>
                <a:spcPts val="270"/>
              </a:spcBef>
            </a:pP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4600" y="3212592"/>
            <a:ext cx="1447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144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85"/>
              </a:spcBef>
            </a:pP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Symbol"/>
                <a:cs typeface="Symbol"/>
              </a:rPr>
              <a:t>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/2</a:t>
            </a:r>
            <a:r>
              <a:rPr dirty="0" sz="2400" spc="-5">
                <a:latin typeface="Symbol"/>
                <a:cs typeface="Symbol"/>
              </a:rPr>
              <a:t>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4200" y="4050791"/>
            <a:ext cx="1447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144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285"/>
              </a:spcBef>
            </a:pP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Symbol"/>
                <a:cs typeface="Symbol"/>
              </a:rPr>
              <a:t>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/4</a:t>
            </a:r>
            <a:r>
              <a:rPr dirty="0" sz="2400" spc="-5">
                <a:latin typeface="Symbol"/>
                <a:cs typeface="Symbol"/>
              </a:rPr>
              <a:t>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2800" y="2298192"/>
            <a:ext cx="1447800" cy="533400"/>
          </a:xfrm>
          <a:prstGeom prst="rect">
            <a:avLst/>
          </a:prstGeom>
          <a:solidFill>
            <a:srgbClr val="CCFFCC">
              <a:alpha val="50195"/>
            </a:srgbClr>
          </a:solidFill>
          <a:ln w="9144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85"/>
              </a:spcBef>
            </a:pPr>
            <a:r>
              <a:rPr dirty="0" sz="2400">
                <a:latin typeface="Symbol"/>
                <a:cs typeface="Symbol"/>
              </a:rPr>
              <a:t></a:t>
            </a:r>
            <a:r>
              <a:rPr dirty="0" sz="2400" i="1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/2</a:t>
            </a:r>
            <a:r>
              <a:rPr dirty="0" sz="2400">
                <a:latin typeface="Symbol"/>
                <a:cs typeface="Symbol"/>
              </a:rPr>
              <a:t></a:t>
            </a:r>
            <a:r>
              <a:rPr dirty="0" sz="240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2400" y="3212592"/>
            <a:ext cx="1447800" cy="533400"/>
          </a:xfrm>
          <a:prstGeom prst="rect">
            <a:avLst/>
          </a:prstGeom>
          <a:solidFill>
            <a:srgbClr val="CCFFCC">
              <a:alpha val="50195"/>
            </a:srgbClr>
          </a:solidFill>
          <a:ln w="9144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285"/>
              </a:spcBef>
            </a:pPr>
            <a:r>
              <a:rPr dirty="0" sz="2400">
                <a:latin typeface="Symbol"/>
                <a:cs typeface="Symbol"/>
              </a:rPr>
              <a:t></a:t>
            </a:r>
            <a:r>
              <a:rPr dirty="0" sz="2400" i="1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/4</a:t>
            </a:r>
            <a:r>
              <a:rPr dirty="0" sz="2400">
                <a:latin typeface="Symbol"/>
                <a:cs typeface="Symbol"/>
              </a:rPr>
              <a:t></a:t>
            </a:r>
            <a:r>
              <a:rPr dirty="0" sz="240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000" y="4050791"/>
            <a:ext cx="1447800" cy="533400"/>
          </a:xfrm>
          <a:prstGeom prst="rect">
            <a:avLst/>
          </a:prstGeom>
          <a:solidFill>
            <a:srgbClr val="CCFFCC">
              <a:alpha val="50195"/>
            </a:srgbClr>
          </a:solidFill>
          <a:ln w="9144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85"/>
              </a:spcBef>
            </a:pPr>
            <a:r>
              <a:rPr dirty="0" sz="2400">
                <a:latin typeface="Symbol"/>
                <a:cs typeface="Symbol"/>
              </a:rPr>
              <a:t></a:t>
            </a:r>
            <a:r>
              <a:rPr dirty="0" sz="2400" i="1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/8</a:t>
            </a:r>
            <a:r>
              <a:rPr dirty="0" sz="2400">
                <a:latin typeface="Symbol"/>
                <a:cs typeface="Symbol"/>
              </a:rPr>
              <a:t></a:t>
            </a:r>
            <a:r>
              <a:rPr dirty="0" sz="240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4000" y="5955791"/>
            <a:ext cx="1447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144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471805">
              <a:lnSpc>
                <a:spcPct val="100000"/>
              </a:lnSpc>
              <a:spcBef>
                <a:spcPts val="270"/>
              </a:spcBef>
            </a:pP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1800" y="5955791"/>
            <a:ext cx="1447800" cy="533400"/>
          </a:xfrm>
          <a:prstGeom prst="rect">
            <a:avLst/>
          </a:prstGeom>
          <a:solidFill>
            <a:srgbClr val="CCFFCC">
              <a:alpha val="50195"/>
            </a:srgbClr>
          </a:solidFill>
          <a:ln w="9144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270"/>
              </a:spcBef>
            </a:pPr>
            <a:r>
              <a:rPr dirty="0" sz="2400">
                <a:latin typeface="Times New Roman"/>
                <a:cs typeface="Times New Roman"/>
              </a:rPr>
              <a:t>1+1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252679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9200" y="2577592"/>
            <a:ext cx="0" cy="1778000"/>
          </a:xfrm>
          <a:custGeom>
            <a:avLst/>
            <a:gdLst/>
            <a:ahLst/>
            <a:cxnLst/>
            <a:rect l="l" t="t" r="r" b="b"/>
            <a:pathLst>
              <a:path w="0" h="1778000">
                <a:moveTo>
                  <a:pt x="0" y="0"/>
                </a:moveTo>
                <a:lnTo>
                  <a:pt x="0" y="177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81102" y="2526792"/>
            <a:ext cx="76200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19200" y="4888991"/>
            <a:ext cx="0" cy="1524000"/>
          </a:xfrm>
          <a:custGeom>
            <a:avLst/>
            <a:gdLst/>
            <a:ahLst/>
            <a:cxnLst/>
            <a:rect l="l" t="t" r="r" b="b"/>
            <a:pathLst>
              <a:path w="0"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8200" y="641299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540" y="4379107"/>
            <a:ext cx="2193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7485" algn="l"/>
              </a:tabLst>
            </a:pPr>
            <a:r>
              <a:rPr dirty="0" sz="2400">
                <a:latin typeface="Symbol"/>
                <a:cs typeface="Symbol"/>
              </a:rPr>
              <a:t>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og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+1)</a:t>
            </a:r>
            <a:r>
              <a:rPr dirty="0" sz="2400">
                <a:latin typeface="Symbol"/>
                <a:cs typeface="Symbol"/>
              </a:rPr>
              <a:t>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eve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00400" y="2831592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33800" y="3745991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400" y="304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43400" y="4584191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0"/>
                </a:moveTo>
                <a:lnTo>
                  <a:pt x="685800" y="304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29200" y="488899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0"/>
                </a:moveTo>
                <a:lnTo>
                  <a:pt x="1524000" y="685799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53200" y="5574791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0"/>
                </a:moveTo>
                <a:lnTo>
                  <a:pt x="7620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61388" y="5021579"/>
            <a:ext cx="2631947" cy="9738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88235" y="4994147"/>
            <a:ext cx="2775203" cy="10850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058161" y="4965700"/>
            <a:ext cx="2590800" cy="933450"/>
          </a:xfrm>
          <a:prstGeom prst="rect">
            <a:avLst/>
          </a:prstGeom>
          <a:solidFill>
            <a:srgbClr val="CCFFFF"/>
          </a:solidFill>
          <a:ln w="12700">
            <a:solidFill>
              <a:srgbClr val="3366FF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2400" spc="-20">
                <a:latin typeface="Calibri"/>
                <a:cs typeface="Calibri"/>
              </a:rPr>
              <a:t>So,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total cost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2400" spc="-5" b="1" i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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log(</a:t>
            </a:r>
            <a:r>
              <a:rPr dirty="0" sz="2400" spc="-5" b="1" i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+1)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23412"/>
            <a:ext cx="7747000" cy="392620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 recurrence equation for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 fixHeapFast: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Proving the following solution by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induction:</a:t>
            </a:r>
            <a:endParaRPr sz="2400">
              <a:latin typeface="Palatino Linotype"/>
              <a:cs typeface="Palatino Linotype"/>
            </a:endParaRPr>
          </a:p>
          <a:p>
            <a:pPr marL="2748280">
              <a:lnSpc>
                <a:spcPct val="100000"/>
              </a:lnSpc>
              <a:spcBef>
                <a:spcPts val="600"/>
              </a:spcBef>
            </a:pP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(h)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4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log(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+1)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  <a:p>
            <a:pPr lvl="1" marL="756285" indent="-286385">
              <a:lnSpc>
                <a:spcPct val="100000"/>
              </a:lnSpc>
              <a:spcBef>
                <a:spcPts val="55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According to the recurrence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equation:</a:t>
            </a:r>
            <a:endParaRPr sz="2400">
              <a:latin typeface="Palatino Linotype"/>
              <a:cs typeface="Palatino Linotype"/>
            </a:endParaRPr>
          </a:p>
          <a:p>
            <a:pPr algn="ctr" marL="778510">
              <a:lnSpc>
                <a:spcPct val="100000"/>
              </a:lnSpc>
              <a:spcBef>
                <a:spcPts val="600"/>
              </a:spcBef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+1)=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+1)/2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+1+</a:t>
            </a:r>
            <a:r>
              <a:rPr dirty="0" sz="2400" spc="-5" i="1">
                <a:solidFill>
                  <a:srgbClr val="008000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008000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>
                <a:solidFill>
                  <a:srgbClr val="008000"/>
                </a:solidFill>
                <a:latin typeface="Symbol"/>
                <a:cs typeface="Symbol"/>
              </a:rPr>
              <a:t></a:t>
            </a:r>
            <a:r>
              <a:rPr dirty="0" sz="2400" spc="-5">
                <a:solidFill>
                  <a:srgbClr val="008000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008000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>
                <a:solidFill>
                  <a:srgbClr val="008000"/>
                </a:solidFill>
                <a:latin typeface="Palatino Linotype"/>
                <a:cs typeface="Palatino Linotype"/>
              </a:rPr>
              <a:t>+1)/2</a:t>
            </a:r>
            <a:r>
              <a:rPr dirty="0" sz="2400" spc="-5">
                <a:solidFill>
                  <a:srgbClr val="008000"/>
                </a:solidFill>
                <a:latin typeface="Symbol"/>
                <a:cs typeface="Symbol"/>
              </a:rPr>
              <a:t></a:t>
            </a:r>
            <a:r>
              <a:rPr dirty="0" sz="2400" spc="-5">
                <a:solidFill>
                  <a:srgbClr val="008000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Applying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inductive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assumption to the last</a:t>
            </a:r>
            <a:r>
              <a:rPr dirty="0" sz="2400" spc="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term:</a:t>
            </a:r>
            <a:endParaRPr sz="2400">
              <a:latin typeface="Palatino Linotype"/>
              <a:cs typeface="Palatino Linotype"/>
            </a:endParaRPr>
          </a:p>
          <a:p>
            <a:pPr algn="ctr" marL="780415">
              <a:lnSpc>
                <a:spcPct val="100000"/>
              </a:lnSpc>
              <a:spcBef>
                <a:spcPts val="600"/>
              </a:spcBef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+1)=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+1)/2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+1+</a:t>
            </a:r>
            <a:r>
              <a:rPr dirty="0" sz="2400" spc="-5">
                <a:solidFill>
                  <a:srgbClr val="008000"/>
                </a:solidFill>
                <a:latin typeface="Symbol"/>
                <a:cs typeface="Symbol"/>
              </a:rPr>
              <a:t></a:t>
            </a:r>
            <a:r>
              <a:rPr dirty="0" sz="2400" spc="-5">
                <a:solidFill>
                  <a:srgbClr val="008000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008000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>
                <a:solidFill>
                  <a:srgbClr val="008000"/>
                </a:solidFill>
                <a:latin typeface="Palatino Linotype"/>
                <a:cs typeface="Palatino Linotype"/>
              </a:rPr>
              <a:t>+1)/2</a:t>
            </a:r>
            <a:r>
              <a:rPr dirty="0" sz="2400" spc="-5">
                <a:solidFill>
                  <a:srgbClr val="008000"/>
                </a:solidFill>
                <a:latin typeface="Symbol"/>
                <a:cs typeface="Symbol"/>
              </a:rPr>
              <a:t></a:t>
            </a:r>
            <a:r>
              <a:rPr dirty="0" sz="2400" spc="-5">
                <a:solidFill>
                  <a:srgbClr val="008000"/>
                </a:solidFill>
                <a:latin typeface="Palatino Linotype"/>
                <a:cs typeface="Palatino Linotype"/>
              </a:rPr>
              <a:t>+</a:t>
            </a:r>
            <a:r>
              <a:rPr dirty="0" sz="2400">
                <a:solidFill>
                  <a:srgbClr val="008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008000"/>
                </a:solidFill>
                <a:latin typeface="Symbol"/>
                <a:cs typeface="Symbol"/>
              </a:rPr>
              <a:t></a:t>
            </a:r>
            <a:r>
              <a:rPr dirty="0" sz="2400" spc="-5">
                <a:solidFill>
                  <a:srgbClr val="008000"/>
                </a:solidFill>
                <a:latin typeface="Palatino Linotype"/>
                <a:cs typeface="Palatino Linotype"/>
              </a:rPr>
              <a:t>log(</a:t>
            </a:r>
            <a:r>
              <a:rPr dirty="0" sz="2400" spc="-5">
                <a:solidFill>
                  <a:srgbClr val="008000"/>
                </a:solidFill>
                <a:latin typeface="Symbol"/>
                <a:cs typeface="Symbol"/>
              </a:rPr>
              <a:t></a:t>
            </a:r>
            <a:r>
              <a:rPr dirty="0" sz="2400" spc="-5">
                <a:solidFill>
                  <a:srgbClr val="008000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008000"/>
                </a:solidFill>
                <a:latin typeface="Palatino Linotype"/>
                <a:cs typeface="Palatino Linotype"/>
              </a:rPr>
              <a:t>h</a:t>
            </a:r>
            <a:r>
              <a:rPr dirty="0" sz="2400" spc="-5">
                <a:solidFill>
                  <a:srgbClr val="008000"/>
                </a:solidFill>
                <a:latin typeface="Palatino Linotype"/>
                <a:cs typeface="Palatino Linotype"/>
              </a:rPr>
              <a:t>+1)/2</a:t>
            </a:r>
            <a:r>
              <a:rPr dirty="0" sz="2400" spc="-5">
                <a:solidFill>
                  <a:srgbClr val="008000"/>
                </a:solidFill>
                <a:latin typeface="Symbol"/>
                <a:cs typeface="Symbol"/>
              </a:rPr>
              <a:t></a:t>
            </a:r>
            <a:r>
              <a:rPr dirty="0" sz="2400" spc="-5">
                <a:solidFill>
                  <a:srgbClr val="008000"/>
                </a:solidFill>
                <a:latin typeface="Palatino Linotype"/>
                <a:cs typeface="Palatino Linotype"/>
              </a:rPr>
              <a:t>+1)</a:t>
            </a:r>
            <a:r>
              <a:rPr dirty="0" sz="2400" spc="-5">
                <a:solidFill>
                  <a:srgbClr val="008000"/>
                </a:solidFill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  <a:p>
            <a:pPr algn="ctr" marL="781685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solidFill>
                  <a:srgbClr val="0000CC"/>
                </a:solidFill>
                <a:latin typeface="Palatino Linotype"/>
                <a:cs typeface="Palatino Linotype"/>
              </a:rPr>
              <a:t>(</a:t>
            </a:r>
            <a:r>
              <a:rPr dirty="0" sz="2000" i="1">
                <a:solidFill>
                  <a:srgbClr val="0000CC"/>
                </a:solidFill>
                <a:latin typeface="Palatino Linotype"/>
                <a:cs typeface="Palatino Linotype"/>
              </a:rPr>
              <a:t>It can </a:t>
            </a:r>
            <a:r>
              <a:rPr dirty="0" sz="2000" spc="-5" i="1">
                <a:solidFill>
                  <a:srgbClr val="0000CC"/>
                </a:solidFill>
                <a:latin typeface="Palatino Linotype"/>
                <a:cs typeface="Palatino Linotype"/>
              </a:rPr>
              <a:t>be proved </a:t>
            </a:r>
            <a:r>
              <a:rPr dirty="0" sz="2000" i="1">
                <a:solidFill>
                  <a:srgbClr val="0000CC"/>
                </a:solidFill>
                <a:latin typeface="Palatino Linotype"/>
                <a:cs typeface="Palatino Linotype"/>
              </a:rPr>
              <a:t>that </a:t>
            </a:r>
            <a:r>
              <a:rPr dirty="0" sz="2000" spc="-5" i="1">
                <a:solidFill>
                  <a:srgbClr val="0000CC"/>
                </a:solidFill>
                <a:latin typeface="Palatino Linotype"/>
                <a:cs typeface="Palatino Linotype"/>
              </a:rPr>
              <a:t>for </a:t>
            </a:r>
            <a:r>
              <a:rPr dirty="0" sz="2000" i="1">
                <a:solidFill>
                  <a:srgbClr val="0000CC"/>
                </a:solidFill>
                <a:latin typeface="Palatino Linotype"/>
                <a:cs typeface="Palatino Linotype"/>
              </a:rPr>
              <a:t>any positive</a:t>
            </a:r>
            <a:r>
              <a:rPr dirty="0" sz="2000" spc="-160" i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000" i="1">
                <a:solidFill>
                  <a:srgbClr val="0000CC"/>
                </a:solidFill>
                <a:latin typeface="Palatino Linotype"/>
                <a:cs typeface="Palatino Linotype"/>
              </a:rPr>
              <a:t>integer</a:t>
            </a:r>
            <a:r>
              <a:rPr dirty="0" sz="2000">
                <a:solidFill>
                  <a:srgbClr val="0000CC"/>
                </a:solidFill>
                <a:latin typeface="Palatino Linotype"/>
                <a:cs typeface="Palatino Linotype"/>
              </a:rPr>
              <a:t>:</a:t>
            </a:r>
            <a:endParaRPr sz="2000">
              <a:latin typeface="Palatino Linotype"/>
              <a:cs typeface="Palatino Linotype"/>
            </a:endParaRPr>
          </a:p>
          <a:p>
            <a:pPr algn="ctr" marL="842644">
              <a:lnSpc>
                <a:spcPct val="100000"/>
              </a:lnSpc>
              <a:spcBef>
                <a:spcPts val="490"/>
              </a:spcBef>
            </a:pPr>
            <a:r>
              <a:rPr dirty="0" sz="2000" spc="-5">
                <a:solidFill>
                  <a:srgbClr val="0000CC"/>
                </a:solidFill>
                <a:latin typeface="Symbol"/>
                <a:cs typeface="Symbol"/>
              </a:rPr>
              <a:t></a:t>
            </a:r>
            <a:r>
              <a:rPr dirty="0" sz="2000" spc="-5">
                <a:solidFill>
                  <a:srgbClr val="0000CC"/>
                </a:solidFill>
                <a:latin typeface="Palatino Linotype"/>
                <a:cs typeface="Palatino Linotype"/>
              </a:rPr>
              <a:t>log(</a:t>
            </a:r>
            <a:r>
              <a:rPr dirty="0" sz="2000" spc="-5">
                <a:solidFill>
                  <a:srgbClr val="0000CC"/>
                </a:solidFill>
                <a:latin typeface="Symbol"/>
                <a:cs typeface="Symbol"/>
              </a:rPr>
              <a:t></a:t>
            </a:r>
            <a:r>
              <a:rPr dirty="0" sz="2000" spc="-5">
                <a:solidFill>
                  <a:srgbClr val="0000CC"/>
                </a:solidFill>
                <a:latin typeface="Palatino Linotype"/>
                <a:cs typeface="Palatino Linotype"/>
              </a:rPr>
              <a:t>(h)/2</a:t>
            </a:r>
            <a:r>
              <a:rPr dirty="0" sz="2000" spc="-5">
                <a:solidFill>
                  <a:srgbClr val="0000CC"/>
                </a:solidFill>
                <a:latin typeface="Symbol"/>
                <a:cs typeface="Symbol"/>
              </a:rPr>
              <a:t></a:t>
            </a:r>
            <a:r>
              <a:rPr dirty="0" sz="2000" spc="-5">
                <a:solidFill>
                  <a:srgbClr val="0000CC"/>
                </a:solidFill>
                <a:latin typeface="Palatino Linotype"/>
                <a:cs typeface="Palatino Linotype"/>
              </a:rPr>
              <a:t>+1)</a:t>
            </a:r>
            <a:r>
              <a:rPr dirty="0" sz="2000" spc="-5">
                <a:solidFill>
                  <a:srgbClr val="0000CC"/>
                </a:solidFill>
                <a:latin typeface="Symbol"/>
                <a:cs typeface="Symbol"/>
              </a:rPr>
              <a:t></a:t>
            </a:r>
            <a:r>
              <a:rPr dirty="0" sz="2000" spc="-5">
                <a:solidFill>
                  <a:srgbClr val="0000CC"/>
                </a:solidFill>
                <a:latin typeface="Palatino Linotype"/>
                <a:cs typeface="Palatino Linotype"/>
              </a:rPr>
              <a:t>+1= </a:t>
            </a:r>
            <a:r>
              <a:rPr dirty="0" sz="2000" spc="-5">
                <a:solidFill>
                  <a:srgbClr val="0000CC"/>
                </a:solidFill>
                <a:latin typeface="Symbol"/>
                <a:cs typeface="Symbol"/>
              </a:rPr>
              <a:t></a:t>
            </a:r>
            <a:r>
              <a:rPr dirty="0" sz="2000" spc="-5">
                <a:solidFill>
                  <a:srgbClr val="0000CC"/>
                </a:solidFill>
                <a:latin typeface="Palatino Linotype"/>
                <a:cs typeface="Palatino Linotype"/>
              </a:rPr>
              <a:t>log(h+1)</a:t>
            </a:r>
            <a:r>
              <a:rPr dirty="0" sz="2000" spc="-5">
                <a:solidFill>
                  <a:srgbClr val="0000CC"/>
                </a:solidFill>
                <a:latin typeface="Symbol"/>
                <a:cs typeface="Symbol"/>
              </a:rPr>
              <a:t></a:t>
            </a:r>
            <a:r>
              <a:rPr dirty="0" sz="2000" spc="-7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CC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961" y="4822431"/>
            <a:ext cx="2969895" cy="969644"/>
          </a:xfrm>
          <a:custGeom>
            <a:avLst/>
            <a:gdLst/>
            <a:ahLst/>
            <a:cxnLst/>
            <a:rect l="l" t="t" r="r" b="b"/>
            <a:pathLst>
              <a:path w="2969895" h="969645">
                <a:moveTo>
                  <a:pt x="0" y="969530"/>
                </a:moveTo>
                <a:lnTo>
                  <a:pt x="2969539" y="0"/>
                </a:lnTo>
              </a:path>
            </a:pathLst>
          </a:custGeom>
          <a:ln w="25908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01137" y="4776948"/>
            <a:ext cx="143510" cy="123189"/>
          </a:xfrm>
          <a:custGeom>
            <a:avLst/>
            <a:gdLst/>
            <a:ahLst/>
            <a:cxnLst/>
            <a:rect l="l" t="t" r="r" b="b"/>
            <a:pathLst>
              <a:path w="143510" h="123189">
                <a:moveTo>
                  <a:pt x="0" y="0"/>
                </a:moveTo>
                <a:lnTo>
                  <a:pt x="69367" y="45491"/>
                </a:lnTo>
                <a:lnTo>
                  <a:pt x="40220" y="123151"/>
                </a:lnTo>
                <a:lnTo>
                  <a:pt x="143255" y="21361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0961" y="4845164"/>
            <a:ext cx="1253490" cy="947419"/>
          </a:xfrm>
          <a:custGeom>
            <a:avLst/>
            <a:gdLst/>
            <a:ahLst/>
            <a:cxnLst/>
            <a:rect l="l" t="t" r="r" b="b"/>
            <a:pathLst>
              <a:path w="1253489" h="947420">
                <a:moveTo>
                  <a:pt x="0" y="946797"/>
                </a:moveTo>
                <a:lnTo>
                  <a:pt x="1253197" y="0"/>
                </a:lnTo>
              </a:path>
            </a:pathLst>
          </a:custGeom>
          <a:ln w="25908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73770" y="4798319"/>
            <a:ext cx="142875" cy="130175"/>
          </a:xfrm>
          <a:custGeom>
            <a:avLst/>
            <a:gdLst/>
            <a:ahLst/>
            <a:cxnLst/>
            <a:rect l="l" t="t" r="r" b="b"/>
            <a:pathLst>
              <a:path w="142875" h="130175">
                <a:moveTo>
                  <a:pt x="142405" y="0"/>
                </a:moveTo>
                <a:lnTo>
                  <a:pt x="0" y="26415"/>
                </a:lnTo>
                <a:lnTo>
                  <a:pt x="80391" y="46850"/>
                </a:lnTo>
                <a:lnTo>
                  <a:pt x="78092" y="129768"/>
                </a:lnTo>
                <a:lnTo>
                  <a:pt x="14240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65419" y="153923"/>
            <a:ext cx="3803903" cy="1592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19700" y="260604"/>
            <a:ext cx="3743325" cy="1531620"/>
          </a:xfrm>
          <a:custGeom>
            <a:avLst/>
            <a:gdLst/>
            <a:ahLst/>
            <a:cxnLst/>
            <a:rect l="l" t="t" r="r" b="b"/>
            <a:pathLst>
              <a:path w="3743325" h="1531620">
                <a:moveTo>
                  <a:pt x="0" y="0"/>
                </a:moveTo>
                <a:lnTo>
                  <a:pt x="3742944" y="0"/>
                </a:lnTo>
                <a:lnTo>
                  <a:pt x="3742944" y="1531620"/>
                </a:lnTo>
                <a:lnTo>
                  <a:pt x="0" y="1531620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90744" y="1804035"/>
            <a:ext cx="3801110" cy="0"/>
          </a:xfrm>
          <a:custGeom>
            <a:avLst/>
            <a:gdLst/>
            <a:ahLst/>
            <a:cxnLst/>
            <a:rect l="l" t="t" r="r" b="b"/>
            <a:pathLst>
              <a:path w="3801109" h="0">
                <a:moveTo>
                  <a:pt x="0" y="0"/>
                </a:moveTo>
                <a:lnTo>
                  <a:pt x="3800855" y="0"/>
                </a:lnTo>
              </a:path>
            </a:pathLst>
          </a:custGeom>
          <a:ln w="34289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08117" y="266700"/>
            <a:ext cx="0" cy="1520190"/>
          </a:xfrm>
          <a:custGeom>
            <a:avLst/>
            <a:gdLst/>
            <a:ahLst/>
            <a:cxnLst/>
            <a:rect l="l" t="t" r="r" b="b"/>
            <a:pathLst>
              <a:path w="0" h="1520189">
                <a:moveTo>
                  <a:pt x="0" y="0"/>
                </a:moveTo>
                <a:lnTo>
                  <a:pt x="0" y="1520189"/>
                </a:lnTo>
              </a:path>
            </a:pathLst>
          </a:custGeom>
          <a:ln w="34747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90744" y="248920"/>
            <a:ext cx="3801110" cy="0"/>
          </a:xfrm>
          <a:custGeom>
            <a:avLst/>
            <a:gdLst/>
            <a:ahLst/>
            <a:cxnLst/>
            <a:rect l="l" t="t" r="r" b="b"/>
            <a:pathLst>
              <a:path w="3801109" h="0">
                <a:moveTo>
                  <a:pt x="0" y="0"/>
                </a:moveTo>
                <a:lnTo>
                  <a:pt x="3800855" y="0"/>
                </a:lnTo>
              </a:path>
            </a:pathLst>
          </a:custGeom>
          <a:ln w="3556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974226" y="266395"/>
            <a:ext cx="0" cy="1520190"/>
          </a:xfrm>
          <a:custGeom>
            <a:avLst/>
            <a:gdLst/>
            <a:ahLst/>
            <a:cxnLst/>
            <a:rect l="l" t="t" r="r" b="b"/>
            <a:pathLst>
              <a:path w="0" h="1520189">
                <a:moveTo>
                  <a:pt x="0" y="0"/>
                </a:moveTo>
                <a:lnTo>
                  <a:pt x="0" y="1520037"/>
                </a:lnTo>
              </a:path>
            </a:pathLst>
          </a:custGeom>
          <a:ln w="34747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37073" y="1769110"/>
            <a:ext cx="3708400" cy="0"/>
          </a:xfrm>
          <a:custGeom>
            <a:avLst/>
            <a:gdLst/>
            <a:ahLst/>
            <a:cxnLst/>
            <a:rect l="l" t="t" r="r" b="b"/>
            <a:pathLst>
              <a:path w="3708400" h="0">
                <a:moveTo>
                  <a:pt x="0" y="0"/>
                </a:moveTo>
                <a:lnTo>
                  <a:pt x="3708196" y="0"/>
                </a:lnTo>
              </a:path>
            </a:pathLst>
          </a:custGeom>
          <a:ln w="127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2864" y="289559"/>
            <a:ext cx="0" cy="1473200"/>
          </a:xfrm>
          <a:custGeom>
            <a:avLst/>
            <a:gdLst/>
            <a:ahLst/>
            <a:cxnLst/>
            <a:rect l="l" t="t" r="r" b="b"/>
            <a:pathLst>
              <a:path w="0" h="1473200">
                <a:moveTo>
                  <a:pt x="0" y="0"/>
                </a:moveTo>
                <a:lnTo>
                  <a:pt x="0" y="1473200"/>
                </a:lnTo>
              </a:path>
            </a:pathLst>
          </a:custGeom>
          <a:ln w="11582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37073" y="283845"/>
            <a:ext cx="3708400" cy="0"/>
          </a:xfrm>
          <a:custGeom>
            <a:avLst/>
            <a:gdLst/>
            <a:ahLst/>
            <a:cxnLst/>
            <a:rect l="l" t="t" r="r" b="b"/>
            <a:pathLst>
              <a:path w="3708400" h="0">
                <a:moveTo>
                  <a:pt x="0" y="0"/>
                </a:moveTo>
                <a:lnTo>
                  <a:pt x="3708196" y="0"/>
                </a:lnTo>
              </a:path>
            </a:pathLst>
          </a:custGeom>
          <a:ln w="11429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939479" y="289559"/>
            <a:ext cx="0" cy="1473835"/>
          </a:xfrm>
          <a:custGeom>
            <a:avLst/>
            <a:gdLst/>
            <a:ahLst/>
            <a:cxnLst/>
            <a:rect l="l" t="t" r="r" b="b"/>
            <a:pathLst>
              <a:path w="0" h="1473835">
                <a:moveTo>
                  <a:pt x="0" y="0"/>
                </a:moveTo>
                <a:lnTo>
                  <a:pt x="0" y="1473708"/>
                </a:lnTo>
              </a:path>
            </a:pathLst>
          </a:custGeom>
          <a:ln w="11582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5636" y="384047"/>
            <a:ext cx="517702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5940" y="532767"/>
            <a:ext cx="43757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>
                <a:solidFill>
                  <a:srgbClr val="2F5897"/>
                </a:solidFill>
                <a:latin typeface="Palatino Linotype"/>
                <a:cs typeface="Palatino Linotype"/>
              </a:rPr>
              <a:t>Inductive</a:t>
            </a:r>
            <a:r>
              <a:rPr dirty="0" sz="4800" spc="-5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4800" spc="-10" b="1">
                <a:solidFill>
                  <a:srgbClr val="2F5897"/>
                </a:solidFill>
                <a:latin typeface="Palatino Linotype"/>
                <a:cs typeface="Palatino Linotype"/>
              </a:rPr>
              <a:t>Proof</a:t>
            </a:r>
            <a:endParaRPr sz="48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72466" y="1224220"/>
            <a:ext cx="163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72466" y="528895"/>
            <a:ext cx="163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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17348" y="869051"/>
            <a:ext cx="282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-23148" sz="3600" spc="405">
                <a:latin typeface="Symbol"/>
                <a:cs typeface="Symbol"/>
              </a:rPr>
              <a:t></a:t>
            </a:r>
            <a:r>
              <a:rPr dirty="0" sz="2400" spc="-5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07689" y="1163793"/>
            <a:ext cx="20916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05560" algn="l"/>
              </a:tabLst>
            </a:pPr>
            <a:r>
              <a:rPr dirty="0" sz="2400" spc="-5">
                <a:latin typeface="Symbol"/>
                <a:cs typeface="Symbol"/>
              </a:rPr>
              <a:t></a:t>
            </a:r>
            <a:r>
              <a:rPr dirty="0" sz="2400" spc="-295">
                <a:latin typeface="Times New Roman"/>
                <a:cs typeface="Times New Roman"/>
              </a:rPr>
              <a:t> </a:t>
            </a:r>
            <a:r>
              <a:rPr dirty="0" baseline="8101" sz="3600" spc="-7">
                <a:latin typeface="Times New Roman"/>
                <a:cs typeface="Times New Roman"/>
              </a:rPr>
              <a:t>2</a:t>
            </a:r>
            <a:r>
              <a:rPr dirty="0" baseline="8101" sz="3600" spc="-4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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baseline="-5787" sz="3600" spc="-7">
                <a:latin typeface="Symbol"/>
                <a:cs typeface="Symbol"/>
              </a:rPr>
              <a:t></a:t>
            </a:r>
            <a:r>
              <a:rPr dirty="0" baseline="-5787" sz="3600" spc="-4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</a:t>
            </a:r>
            <a:r>
              <a:rPr dirty="0" sz="2400" spc="-320">
                <a:latin typeface="Times New Roman"/>
                <a:cs typeface="Times New Roman"/>
              </a:rPr>
              <a:t> </a:t>
            </a:r>
            <a:r>
              <a:rPr dirty="0" baseline="8101" sz="3600" spc="-7">
                <a:latin typeface="Times New Roman"/>
                <a:cs typeface="Times New Roman"/>
              </a:rPr>
              <a:t>2</a:t>
            </a:r>
            <a:r>
              <a:rPr dirty="0" baseline="8101" sz="3600" spc="-487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Symbol"/>
                <a:cs typeface="Symbol"/>
              </a:rPr>
              <a:t></a:t>
            </a:r>
            <a:r>
              <a:rPr dirty="0" baseline="-5787" sz="3600" spc="202">
                <a:latin typeface="Symbol"/>
                <a:cs typeface="Symbol"/>
              </a:rPr>
              <a:t></a:t>
            </a:r>
            <a:endParaRPr baseline="-5787" sz="36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13751" y="704764"/>
            <a:ext cx="786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5787" sz="3600" spc="-7">
                <a:latin typeface="Symbol"/>
                <a:cs typeface="Symbol"/>
              </a:rPr>
              <a:t></a:t>
            </a:r>
            <a:r>
              <a:rPr dirty="0" baseline="5787" sz="3600" spc="-472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</a:t>
            </a:r>
            <a:r>
              <a:rPr dirty="0" sz="2400" spc="-330">
                <a:latin typeface="Times New Roman"/>
                <a:cs typeface="Times New Roman"/>
              </a:rPr>
              <a:t> </a:t>
            </a:r>
            <a:r>
              <a:rPr dirty="0" u="heavy" baseline="3472" sz="3600" spc="-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baseline="3472" sz="3600" spc="-472" i="1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Symbol"/>
                <a:cs typeface="Symbol"/>
              </a:rPr>
              <a:t></a:t>
            </a:r>
            <a:r>
              <a:rPr dirty="0" baseline="5787" sz="3600" spc="202">
                <a:latin typeface="Symbol"/>
                <a:cs typeface="Symbol"/>
              </a:rPr>
              <a:t></a:t>
            </a:r>
            <a:endParaRPr baseline="5787" sz="3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07689" y="704764"/>
            <a:ext cx="476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</a:t>
            </a:r>
            <a:r>
              <a:rPr dirty="0" sz="2400" spc="-350">
                <a:latin typeface="Times New Roman"/>
                <a:cs typeface="Times New Roman"/>
              </a:rPr>
              <a:t> </a:t>
            </a:r>
            <a:r>
              <a:rPr dirty="0" u="heavy" baseline="3472" sz="3600" spc="-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baseline="3472" sz="3600" spc="-487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2466" y="881853"/>
            <a:ext cx="2628265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885"/>
              </a:lnSpc>
              <a:spcBef>
                <a:spcPts val="100"/>
              </a:spcBef>
              <a:tabLst>
                <a:tab pos="1558925" algn="l"/>
              </a:tabLst>
            </a:pPr>
            <a:r>
              <a:rPr dirty="0" baseline="23148" sz="3600" spc="-104">
                <a:latin typeface="Symbol"/>
                <a:cs typeface="Symbol"/>
              </a:rPr>
              <a:t></a:t>
            </a:r>
            <a:r>
              <a:rPr dirty="0" sz="2400" spc="-70" i="1">
                <a:latin typeface="Times New Roman"/>
                <a:cs typeface="Times New Roman"/>
              </a:rPr>
              <a:t>T</a:t>
            </a:r>
            <a:r>
              <a:rPr dirty="0" sz="2400" spc="-290" i="1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(</a:t>
            </a:r>
            <a:r>
              <a:rPr dirty="0" sz="2400" spc="30" i="1">
                <a:latin typeface="Times New Roman"/>
                <a:cs typeface="Times New Roman"/>
              </a:rPr>
              <a:t>h</a:t>
            </a:r>
            <a:r>
              <a:rPr dirty="0" sz="2400" spc="30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Symbol"/>
                <a:cs typeface="Symbol"/>
              </a:rPr>
              <a:t>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130">
                <a:latin typeface="Symbol"/>
                <a:cs typeface="Symbol"/>
              </a:rPr>
              <a:t></a:t>
            </a:r>
            <a:r>
              <a:rPr dirty="0" sz="2400" spc="130">
                <a:latin typeface="Times New Roman"/>
                <a:cs typeface="Times New Roman"/>
              </a:rPr>
              <a:t>1</a:t>
            </a:r>
            <a:r>
              <a:rPr dirty="0" sz="2400" spc="130">
                <a:latin typeface="Symbol"/>
                <a:cs typeface="Symbol"/>
              </a:rPr>
              <a:t></a:t>
            </a:r>
            <a:r>
              <a:rPr dirty="0" sz="2400" spc="-31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335" i="1">
                <a:latin typeface="Times New Roman"/>
                <a:cs typeface="Times New Roman"/>
              </a:rPr>
              <a:t> </a:t>
            </a:r>
            <a:r>
              <a:rPr dirty="0" baseline="2314" sz="3600" spc="-7">
                <a:latin typeface="Symbol"/>
                <a:cs typeface="Symbol"/>
              </a:rPr>
              <a:t></a:t>
            </a:r>
            <a:endParaRPr baseline="2314" sz="3600">
              <a:latin typeface="Symbol"/>
              <a:cs typeface="Symbol"/>
            </a:endParaRPr>
          </a:p>
          <a:p>
            <a:pPr>
              <a:lnSpc>
                <a:spcPts val="1885"/>
              </a:lnSpc>
              <a:tabLst>
                <a:tab pos="1035050" algn="l"/>
                <a:tab pos="1381125" algn="l"/>
                <a:tab pos="2498090" algn="l"/>
              </a:tabLst>
            </a:pPr>
            <a:r>
              <a:rPr dirty="0" baseline="-9259" sz="3600" spc="-7">
                <a:latin typeface="Symbol"/>
                <a:cs typeface="Symbol"/>
              </a:rPr>
              <a:t></a:t>
            </a:r>
            <a:r>
              <a:rPr dirty="0" baseline="-9259" sz="3600" spc="-7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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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472466" y="274082"/>
            <a:ext cx="12058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-3472" sz="3600" spc="-7" b="0">
                <a:solidFill>
                  <a:srgbClr val="000000"/>
                </a:solidFill>
                <a:latin typeface="Symbol"/>
                <a:cs typeface="Symbol"/>
              </a:rPr>
              <a:t></a:t>
            </a:r>
            <a:r>
              <a:rPr dirty="0" baseline="-3472" sz="3600" spc="-7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0" i="1">
                <a:solidFill>
                  <a:srgbClr val="000000"/>
                </a:solidFill>
                <a:latin typeface="Times New Roman"/>
                <a:cs typeface="Times New Roman"/>
              </a:rPr>
              <a:t>T </a:t>
            </a:r>
            <a:r>
              <a:rPr dirty="0" sz="2400" spc="-135" b="0">
                <a:solidFill>
                  <a:srgbClr val="000000"/>
                </a:solidFill>
                <a:latin typeface="Times New Roman"/>
                <a:cs typeface="Times New Roman"/>
              </a:rPr>
              <a:t>(1) </a:t>
            </a:r>
            <a:r>
              <a:rPr dirty="0" sz="2400" spc="-5" b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2400" spc="-39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01161" y="1479308"/>
            <a:ext cx="1847214" cy="458470"/>
          </a:xfrm>
          <a:custGeom>
            <a:avLst/>
            <a:gdLst/>
            <a:ahLst/>
            <a:cxnLst/>
            <a:rect l="l" t="t" r="r" b="b"/>
            <a:pathLst>
              <a:path w="1847214" h="458469">
                <a:moveTo>
                  <a:pt x="0" y="458457"/>
                </a:moveTo>
                <a:lnTo>
                  <a:pt x="1846872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66624" y="1417087"/>
            <a:ext cx="174625" cy="155575"/>
          </a:xfrm>
          <a:custGeom>
            <a:avLst/>
            <a:gdLst/>
            <a:ahLst/>
            <a:cxnLst/>
            <a:rect l="l" t="t" r="r" b="b"/>
            <a:pathLst>
              <a:path w="174625" h="155575">
                <a:moveTo>
                  <a:pt x="0" y="0"/>
                </a:moveTo>
                <a:lnTo>
                  <a:pt x="81407" y="62229"/>
                </a:lnTo>
                <a:lnTo>
                  <a:pt x="38569" y="155308"/>
                </a:lnTo>
                <a:lnTo>
                  <a:pt x="174586" y="3909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8036" y="5850635"/>
            <a:ext cx="2194559" cy="461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6032" y="5849111"/>
            <a:ext cx="1845563" cy="536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94715" y="5805170"/>
            <a:ext cx="2133600" cy="400685"/>
          </a:xfrm>
          <a:prstGeom prst="rect">
            <a:avLst/>
          </a:prstGeom>
          <a:solidFill>
            <a:srgbClr val="CCFFCC">
              <a:alpha val="50195"/>
            </a:srgbClr>
          </a:solidFill>
          <a:ln w="34747">
            <a:solidFill>
              <a:srgbClr val="339966"/>
            </a:solidFill>
          </a:ln>
        </p:spPr>
        <p:txBody>
          <a:bodyPr wrap="square" lIns="0" tIns="2984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34"/>
              </a:spcBef>
            </a:pPr>
            <a:r>
              <a:rPr dirty="0" sz="2000">
                <a:latin typeface="Calibri"/>
                <a:cs typeface="Calibri"/>
              </a:rPr>
              <a:t>The sum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h</a:t>
            </a:r>
            <a:r>
              <a:rPr dirty="0" sz="2000" spc="-5">
                <a:latin typeface="Calibri"/>
                <a:cs typeface="Calibri"/>
              </a:rPr>
              <a:t>+1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69208" y="5983223"/>
            <a:ext cx="5564123" cy="4267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23488" y="5923788"/>
            <a:ext cx="5603735" cy="577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11879" y="6006084"/>
            <a:ext cx="5478779" cy="341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690620" y="5998938"/>
            <a:ext cx="5269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W(</a:t>
            </a:r>
            <a:r>
              <a:rPr dirty="0" sz="1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)=</a:t>
            </a:r>
            <a:r>
              <a:rPr dirty="0" sz="1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log</a:t>
            </a:r>
            <a:r>
              <a:rPr dirty="0" sz="1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1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loglog</a:t>
            </a:r>
            <a:r>
              <a:rPr dirty="0" sz="1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) </a:t>
            </a:r>
            <a:r>
              <a:rPr dirty="0" sz="1800" spc="-5" b="1">
                <a:solidFill>
                  <a:srgbClr val="595958"/>
                </a:solidFill>
                <a:latin typeface="Palatino Linotype"/>
                <a:cs typeface="Palatino Linotype"/>
              </a:rPr>
              <a:t>for </a:t>
            </a:r>
            <a:r>
              <a:rPr dirty="0" sz="1800" b="1">
                <a:solidFill>
                  <a:srgbClr val="595958"/>
                </a:solidFill>
                <a:latin typeface="Palatino Linotype"/>
                <a:cs typeface="Palatino Linotype"/>
              </a:rPr>
              <a:t>Accelerated</a:t>
            </a:r>
            <a:r>
              <a:rPr dirty="0" sz="1800" spc="5" b="1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>
                <a:solidFill>
                  <a:srgbClr val="595958"/>
                </a:solidFill>
                <a:latin typeface="Palatino Linotype"/>
                <a:cs typeface="Palatino Linotype"/>
              </a:rPr>
              <a:t>HeapSort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302008"/>
            <a:ext cx="1498079" cy="4830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865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54935" marR="5080" indent="-3175">
              <a:lnSpc>
                <a:spcPct val="130600"/>
              </a:lnSpc>
              <a:spcBef>
                <a:spcPts val="6684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  </a:t>
            </a:r>
            <a:r>
              <a:rPr dirty="0" sz="1700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yuhuang@nju.edu.cn </a:t>
            </a:r>
            <a:r>
              <a:rPr dirty="0" sz="1700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7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  <p:transition spd="slow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4044" y="384047"/>
            <a:ext cx="233475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22804" y="384047"/>
            <a:ext cx="346557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17819" y="384047"/>
            <a:ext cx="260908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983" y="532767"/>
            <a:ext cx="61112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 HeapSort</a:t>
            </a:r>
            <a:r>
              <a:rPr dirty="0" spc="-10"/>
              <a:t> </a:t>
            </a:r>
            <a:r>
              <a:rPr dirty="0" spc="-80"/>
              <a:t>Works</a:t>
            </a:r>
          </a:p>
        </p:txBody>
      </p:sp>
      <p:sp>
        <p:nvSpPr>
          <p:cNvPr id="6" name="object 6"/>
          <p:cNvSpPr/>
          <p:nvPr/>
        </p:nvSpPr>
        <p:spPr>
          <a:xfrm>
            <a:off x="2772155" y="2229611"/>
            <a:ext cx="3592067" cy="2511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9973" y="2277611"/>
            <a:ext cx="3456940" cy="2376170"/>
          </a:xfrm>
          <a:custGeom>
            <a:avLst/>
            <a:gdLst/>
            <a:ahLst/>
            <a:cxnLst/>
            <a:rect l="l" t="t" r="r" b="b"/>
            <a:pathLst>
              <a:path w="3456940" h="2376170">
                <a:moveTo>
                  <a:pt x="3060433" y="0"/>
                </a:moveTo>
                <a:lnTo>
                  <a:pt x="395998" y="0"/>
                </a:lnTo>
                <a:lnTo>
                  <a:pt x="349816" y="2664"/>
                </a:lnTo>
                <a:lnTo>
                  <a:pt x="305198" y="10458"/>
                </a:lnTo>
                <a:lnTo>
                  <a:pt x="262443" y="23085"/>
                </a:lnTo>
                <a:lnTo>
                  <a:pt x="221847" y="40249"/>
                </a:lnTo>
                <a:lnTo>
                  <a:pt x="183707" y="61651"/>
                </a:lnTo>
                <a:lnTo>
                  <a:pt x="148320" y="86995"/>
                </a:lnTo>
                <a:lnTo>
                  <a:pt x="115984" y="115984"/>
                </a:lnTo>
                <a:lnTo>
                  <a:pt x="86995" y="148320"/>
                </a:lnTo>
                <a:lnTo>
                  <a:pt x="61651" y="183707"/>
                </a:lnTo>
                <a:lnTo>
                  <a:pt x="40249" y="221847"/>
                </a:lnTo>
                <a:lnTo>
                  <a:pt x="23085" y="262443"/>
                </a:lnTo>
                <a:lnTo>
                  <a:pt x="10458" y="305198"/>
                </a:lnTo>
                <a:lnTo>
                  <a:pt x="2664" y="349816"/>
                </a:lnTo>
                <a:lnTo>
                  <a:pt x="0" y="395998"/>
                </a:lnTo>
                <a:lnTo>
                  <a:pt x="0" y="1979929"/>
                </a:lnTo>
                <a:lnTo>
                  <a:pt x="2664" y="2026109"/>
                </a:lnTo>
                <a:lnTo>
                  <a:pt x="10458" y="2070725"/>
                </a:lnTo>
                <a:lnTo>
                  <a:pt x="23085" y="2113478"/>
                </a:lnTo>
                <a:lnTo>
                  <a:pt x="40249" y="2154073"/>
                </a:lnTo>
                <a:lnTo>
                  <a:pt x="61651" y="2192212"/>
                </a:lnTo>
                <a:lnTo>
                  <a:pt x="86995" y="2227597"/>
                </a:lnTo>
                <a:lnTo>
                  <a:pt x="115984" y="2259933"/>
                </a:lnTo>
                <a:lnTo>
                  <a:pt x="148320" y="2288921"/>
                </a:lnTo>
                <a:lnTo>
                  <a:pt x="183707" y="2314264"/>
                </a:lnTo>
                <a:lnTo>
                  <a:pt x="221847" y="2335666"/>
                </a:lnTo>
                <a:lnTo>
                  <a:pt x="262443" y="2352830"/>
                </a:lnTo>
                <a:lnTo>
                  <a:pt x="305198" y="2365457"/>
                </a:lnTo>
                <a:lnTo>
                  <a:pt x="349816" y="2373251"/>
                </a:lnTo>
                <a:lnTo>
                  <a:pt x="395998" y="2375916"/>
                </a:lnTo>
                <a:lnTo>
                  <a:pt x="3060433" y="2375916"/>
                </a:lnTo>
                <a:lnTo>
                  <a:pt x="3106615" y="2373251"/>
                </a:lnTo>
                <a:lnTo>
                  <a:pt x="3151233" y="2365457"/>
                </a:lnTo>
                <a:lnTo>
                  <a:pt x="3193988" y="2352830"/>
                </a:lnTo>
                <a:lnTo>
                  <a:pt x="3234584" y="2335666"/>
                </a:lnTo>
                <a:lnTo>
                  <a:pt x="3272724" y="2314264"/>
                </a:lnTo>
                <a:lnTo>
                  <a:pt x="3308111" y="2288921"/>
                </a:lnTo>
                <a:lnTo>
                  <a:pt x="3340447" y="2259933"/>
                </a:lnTo>
                <a:lnTo>
                  <a:pt x="3369436" y="2227597"/>
                </a:lnTo>
                <a:lnTo>
                  <a:pt x="3394780" y="2192212"/>
                </a:lnTo>
                <a:lnTo>
                  <a:pt x="3416182" y="2154073"/>
                </a:lnTo>
                <a:lnTo>
                  <a:pt x="3433346" y="2113478"/>
                </a:lnTo>
                <a:lnTo>
                  <a:pt x="3445973" y="2070725"/>
                </a:lnTo>
                <a:lnTo>
                  <a:pt x="3453767" y="2026109"/>
                </a:lnTo>
                <a:lnTo>
                  <a:pt x="3456432" y="1979929"/>
                </a:lnTo>
                <a:lnTo>
                  <a:pt x="3456432" y="395998"/>
                </a:lnTo>
                <a:lnTo>
                  <a:pt x="3453767" y="349816"/>
                </a:lnTo>
                <a:lnTo>
                  <a:pt x="3445973" y="305198"/>
                </a:lnTo>
                <a:lnTo>
                  <a:pt x="3433346" y="262443"/>
                </a:lnTo>
                <a:lnTo>
                  <a:pt x="3416182" y="221847"/>
                </a:lnTo>
                <a:lnTo>
                  <a:pt x="3394780" y="183707"/>
                </a:lnTo>
                <a:lnTo>
                  <a:pt x="3369436" y="148320"/>
                </a:lnTo>
                <a:lnTo>
                  <a:pt x="3340447" y="115984"/>
                </a:lnTo>
                <a:lnTo>
                  <a:pt x="3308111" y="86995"/>
                </a:lnTo>
                <a:lnTo>
                  <a:pt x="3272724" y="61651"/>
                </a:lnTo>
                <a:lnTo>
                  <a:pt x="3234584" y="40249"/>
                </a:lnTo>
                <a:lnTo>
                  <a:pt x="3193988" y="23085"/>
                </a:lnTo>
                <a:lnTo>
                  <a:pt x="3151233" y="10458"/>
                </a:lnTo>
                <a:lnTo>
                  <a:pt x="3106615" y="2664"/>
                </a:lnTo>
                <a:lnTo>
                  <a:pt x="3060433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39973" y="2277611"/>
            <a:ext cx="3456940" cy="2376170"/>
          </a:xfrm>
          <a:custGeom>
            <a:avLst/>
            <a:gdLst/>
            <a:ahLst/>
            <a:cxnLst/>
            <a:rect l="l" t="t" r="r" b="b"/>
            <a:pathLst>
              <a:path w="3456940" h="2376170">
                <a:moveTo>
                  <a:pt x="0" y="395998"/>
                </a:moveTo>
                <a:lnTo>
                  <a:pt x="2664" y="349816"/>
                </a:lnTo>
                <a:lnTo>
                  <a:pt x="10458" y="305198"/>
                </a:lnTo>
                <a:lnTo>
                  <a:pt x="23085" y="262443"/>
                </a:lnTo>
                <a:lnTo>
                  <a:pt x="40249" y="221847"/>
                </a:lnTo>
                <a:lnTo>
                  <a:pt x="61651" y="183707"/>
                </a:lnTo>
                <a:lnTo>
                  <a:pt x="86995" y="148320"/>
                </a:lnTo>
                <a:lnTo>
                  <a:pt x="115984" y="115984"/>
                </a:lnTo>
                <a:lnTo>
                  <a:pt x="148320" y="86995"/>
                </a:lnTo>
                <a:lnTo>
                  <a:pt x="183707" y="61651"/>
                </a:lnTo>
                <a:lnTo>
                  <a:pt x="221847" y="40249"/>
                </a:lnTo>
                <a:lnTo>
                  <a:pt x="262443" y="23085"/>
                </a:lnTo>
                <a:lnTo>
                  <a:pt x="305198" y="10458"/>
                </a:lnTo>
                <a:lnTo>
                  <a:pt x="349816" y="2664"/>
                </a:lnTo>
                <a:lnTo>
                  <a:pt x="395998" y="0"/>
                </a:lnTo>
                <a:lnTo>
                  <a:pt x="3060433" y="0"/>
                </a:lnTo>
                <a:lnTo>
                  <a:pt x="3106615" y="2664"/>
                </a:lnTo>
                <a:lnTo>
                  <a:pt x="3151233" y="10458"/>
                </a:lnTo>
                <a:lnTo>
                  <a:pt x="3193988" y="23085"/>
                </a:lnTo>
                <a:lnTo>
                  <a:pt x="3234584" y="40249"/>
                </a:lnTo>
                <a:lnTo>
                  <a:pt x="3272724" y="61651"/>
                </a:lnTo>
                <a:lnTo>
                  <a:pt x="3308111" y="86995"/>
                </a:lnTo>
                <a:lnTo>
                  <a:pt x="3340447" y="115984"/>
                </a:lnTo>
                <a:lnTo>
                  <a:pt x="3369436" y="148320"/>
                </a:lnTo>
                <a:lnTo>
                  <a:pt x="3394780" y="183707"/>
                </a:lnTo>
                <a:lnTo>
                  <a:pt x="3416182" y="221847"/>
                </a:lnTo>
                <a:lnTo>
                  <a:pt x="3433346" y="262443"/>
                </a:lnTo>
                <a:lnTo>
                  <a:pt x="3445973" y="305198"/>
                </a:lnTo>
                <a:lnTo>
                  <a:pt x="3453767" y="349816"/>
                </a:lnTo>
                <a:lnTo>
                  <a:pt x="3456432" y="395998"/>
                </a:lnTo>
                <a:lnTo>
                  <a:pt x="3456432" y="1979929"/>
                </a:lnTo>
                <a:lnTo>
                  <a:pt x="3453767" y="2026109"/>
                </a:lnTo>
                <a:lnTo>
                  <a:pt x="3445973" y="2070725"/>
                </a:lnTo>
                <a:lnTo>
                  <a:pt x="3433346" y="2113478"/>
                </a:lnTo>
                <a:lnTo>
                  <a:pt x="3416182" y="2154073"/>
                </a:lnTo>
                <a:lnTo>
                  <a:pt x="3394780" y="2192212"/>
                </a:lnTo>
                <a:lnTo>
                  <a:pt x="3369436" y="2227597"/>
                </a:lnTo>
                <a:lnTo>
                  <a:pt x="3340447" y="2259933"/>
                </a:lnTo>
                <a:lnTo>
                  <a:pt x="3308111" y="2288921"/>
                </a:lnTo>
                <a:lnTo>
                  <a:pt x="3272724" y="2314264"/>
                </a:lnTo>
                <a:lnTo>
                  <a:pt x="3234584" y="2335666"/>
                </a:lnTo>
                <a:lnTo>
                  <a:pt x="3193988" y="2352830"/>
                </a:lnTo>
                <a:lnTo>
                  <a:pt x="3151233" y="2365457"/>
                </a:lnTo>
                <a:lnTo>
                  <a:pt x="3106615" y="2373251"/>
                </a:lnTo>
                <a:lnTo>
                  <a:pt x="3060433" y="2375916"/>
                </a:lnTo>
                <a:lnTo>
                  <a:pt x="395998" y="2375916"/>
                </a:lnTo>
                <a:lnTo>
                  <a:pt x="349816" y="2373251"/>
                </a:lnTo>
                <a:lnTo>
                  <a:pt x="305198" y="2365457"/>
                </a:lnTo>
                <a:lnTo>
                  <a:pt x="262443" y="2352830"/>
                </a:lnTo>
                <a:lnTo>
                  <a:pt x="221847" y="2335666"/>
                </a:lnTo>
                <a:lnTo>
                  <a:pt x="183707" y="2314264"/>
                </a:lnTo>
                <a:lnTo>
                  <a:pt x="148320" y="2288921"/>
                </a:lnTo>
                <a:lnTo>
                  <a:pt x="115984" y="2259933"/>
                </a:lnTo>
                <a:lnTo>
                  <a:pt x="86995" y="2227597"/>
                </a:lnTo>
                <a:lnTo>
                  <a:pt x="61651" y="2192212"/>
                </a:lnTo>
                <a:lnTo>
                  <a:pt x="40249" y="2154073"/>
                </a:lnTo>
                <a:lnTo>
                  <a:pt x="23085" y="2113478"/>
                </a:lnTo>
                <a:lnTo>
                  <a:pt x="10458" y="2070725"/>
                </a:lnTo>
                <a:lnTo>
                  <a:pt x="2664" y="2026109"/>
                </a:lnTo>
                <a:lnTo>
                  <a:pt x="0" y="1979929"/>
                </a:lnTo>
                <a:lnTo>
                  <a:pt x="0" y="395998"/>
                </a:lnTo>
                <a:close/>
              </a:path>
            </a:pathLst>
          </a:custGeom>
          <a:ln w="50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1520" y="2915424"/>
            <a:ext cx="1586483" cy="10683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9337" y="2998470"/>
            <a:ext cx="1440180" cy="862965"/>
          </a:xfrm>
          <a:custGeom>
            <a:avLst/>
            <a:gdLst/>
            <a:ahLst/>
            <a:cxnLst/>
            <a:rect l="l" t="t" r="r" b="b"/>
            <a:pathLst>
              <a:path w="1440180" h="862964">
                <a:moveTo>
                  <a:pt x="1008888" y="0"/>
                </a:moveTo>
                <a:lnTo>
                  <a:pt x="1008888" y="215646"/>
                </a:lnTo>
                <a:lnTo>
                  <a:pt x="0" y="215646"/>
                </a:lnTo>
                <a:lnTo>
                  <a:pt x="0" y="646938"/>
                </a:lnTo>
                <a:lnTo>
                  <a:pt x="1008888" y="646938"/>
                </a:lnTo>
                <a:lnTo>
                  <a:pt x="1008888" y="862584"/>
                </a:lnTo>
                <a:lnTo>
                  <a:pt x="1440180" y="431292"/>
                </a:lnTo>
                <a:lnTo>
                  <a:pt x="1008888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9337" y="2998470"/>
            <a:ext cx="1440180" cy="862965"/>
          </a:xfrm>
          <a:custGeom>
            <a:avLst/>
            <a:gdLst/>
            <a:ahLst/>
            <a:cxnLst/>
            <a:rect l="l" t="t" r="r" b="b"/>
            <a:pathLst>
              <a:path w="1440180" h="862964">
                <a:moveTo>
                  <a:pt x="0" y="215646"/>
                </a:moveTo>
                <a:lnTo>
                  <a:pt x="1008888" y="215646"/>
                </a:lnTo>
                <a:lnTo>
                  <a:pt x="1008888" y="0"/>
                </a:lnTo>
                <a:lnTo>
                  <a:pt x="1440180" y="431292"/>
                </a:lnTo>
                <a:lnTo>
                  <a:pt x="1008888" y="862584"/>
                </a:lnTo>
                <a:lnTo>
                  <a:pt x="1008888" y="646938"/>
                </a:lnTo>
                <a:lnTo>
                  <a:pt x="0" y="646938"/>
                </a:lnTo>
                <a:lnTo>
                  <a:pt x="0" y="215646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4236" y="2509151"/>
            <a:ext cx="22948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Elements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sorted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47331" y="2915424"/>
            <a:ext cx="1586482" cy="10683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15150" y="2998470"/>
            <a:ext cx="1440180" cy="862965"/>
          </a:xfrm>
          <a:custGeom>
            <a:avLst/>
            <a:gdLst/>
            <a:ahLst/>
            <a:cxnLst/>
            <a:rect l="l" t="t" r="r" b="b"/>
            <a:pathLst>
              <a:path w="1440179" h="862964">
                <a:moveTo>
                  <a:pt x="1008888" y="0"/>
                </a:moveTo>
                <a:lnTo>
                  <a:pt x="1008888" y="215646"/>
                </a:lnTo>
                <a:lnTo>
                  <a:pt x="0" y="215646"/>
                </a:lnTo>
                <a:lnTo>
                  <a:pt x="0" y="646938"/>
                </a:lnTo>
                <a:lnTo>
                  <a:pt x="1008888" y="646938"/>
                </a:lnTo>
                <a:lnTo>
                  <a:pt x="1008888" y="862584"/>
                </a:lnTo>
                <a:lnTo>
                  <a:pt x="1440180" y="431292"/>
                </a:lnTo>
                <a:lnTo>
                  <a:pt x="1008888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15150" y="2998470"/>
            <a:ext cx="1440180" cy="862965"/>
          </a:xfrm>
          <a:custGeom>
            <a:avLst/>
            <a:gdLst/>
            <a:ahLst/>
            <a:cxnLst/>
            <a:rect l="l" t="t" r="r" b="b"/>
            <a:pathLst>
              <a:path w="1440179" h="862964">
                <a:moveTo>
                  <a:pt x="0" y="215646"/>
                </a:moveTo>
                <a:lnTo>
                  <a:pt x="1008888" y="215646"/>
                </a:lnTo>
                <a:lnTo>
                  <a:pt x="1008888" y="0"/>
                </a:lnTo>
                <a:lnTo>
                  <a:pt x="1440180" y="431292"/>
                </a:lnTo>
                <a:lnTo>
                  <a:pt x="1008888" y="862584"/>
                </a:lnTo>
                <a:lnTo>
                  <a:pt x="1008888" y="646938"/>
                </a:lnTo>
                <a:lnTo>
                  <a:pt x="0" y="646938"/>
                </a:lnTo>
                <a:lnTo>
                  <a:pt x="0" y="215646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840419" y="2515632"/>
            <a:ext cx="17030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Elements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sorted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3275" y="2953245"/>
            <a:ext cx="1412240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5"/>
              </a:spcBef>
            </a:pPr>
            <a:r>
              <a:rPr dirty="0" sz="3200" spc="-5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200" spc="-2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1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 spc="-18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-11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1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 spc="14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dirty="0" sz="3200" spc="-125" b="1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3076" y="5074919"/>
            <a:ext cx="4079747" cy="483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80892" y="5119878"/>
            <a:ext cx="3944620" cy="372110"/>
          </a:xfrm>
          <a:custGeom>
            <a:avLst/>
            <a:gdLst/>
            <a:ahLst/>
            <a:cxnLst/>
            <a:rect l="l" t="t" r="r" b="b"/>
            <a:pathLst>
              <a:path w="3944620" h="372110">
                <a:moveTo>
                  <a:pt x="0" y="371856"/>
                </a:moveTo>
                <a:lnTo>
                  <a:pt x="2434" y="299486"/>
                </a:lnTo>
                <a:lnTo>
                  <a:pt x="9074" y="240387"/>
                </a:lnTo>
                <a:lnTo>
                  <a:pt x="18923" y="200539"/>
                </a:lnTo>
                <a:lnTo>
                  <a:pt x="30988" y="185928"/>
                </a:lnTo>
                <a:lnTo>
                  <a:pt x="1941068" y="185928"/>
                </a:lnTo>
                <a:lnTo>
                  <a:pt x="1953132" y="171316"/>
                </a:lnTo>
                <a:lnTo>
                  <a:pt x="1962981" y="131468"/>
                </a:lnTo>
                <a:lnTo>
                  <a:pt x="1969621" y="72369"/>
                </a:lnTo>
                <a:lnTo>
                  <a:pt x="1972056" y="0"/>
                </a:lnTo>
                <a:lnTo>
                  <a:pt x="1974490" y="72369"/>
                </a:lnTo>
                <a:lnTo>
                  <a:pt x="1981130" y="131468"/>
                </a:lnTo>
                <a:lnTo>
                  <a:pt x="1990979" y="171316"/>
                </a:lnTo>
                <a:lnTo>
                  <a:pt x="2003044" y="185928"/>
                </a:lnTo>
                <a:lnTo>
                  <a:pt x="3913124" y="185928"/>
                </a:lnTo>
                <a:lnTo>
                  <a:pt x="3925188" y="200539"/>
                </a:lnTo>
                <a:lnTo>
                  <a:pt x="3935037" y="240387"/>
                </a:lnTo>
                <a:lnTo>
                  <a:pt x="3941677" y="299486"/>
                </a:lnTo>
                <a:lnTo>
                  <a:pt x="3944112" y="371856"/>
                </a:lnTo>
              </a:path>
            </a:pathLst>
          </a:custGeom>
          <a:ln w="50291">
            <a:solidFill>
              <a:srgbClr val="638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223369" y="4806349"/>
            <a:ext cx="11684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 i="1">
                <a:solidFill>
                  <a:srgbClr val="9C5252"/>
                </a:solidFill>
                <a:latin typeface="Calibri"/>
                <a:cs typeface="Calibri"/>
              </a:rPr>
              <a:t>I</a:t>
            </a:r>
            <a:r>
              <a:rPr dirty="0" sz="2000" spc="-5" b="1" i="1">
                <a:solidFill>
                  <a:srgbClr val="9C5252"/>
                </a:solidFill>
                <a:latin typeface="Calibri"/>
                <a:cs typeface="Calibri"/>
              </a:rPr>
              <a:t>mpl</a:t>
            </a:r>
            <a:r>
              <a:rPr dirty="0" sz="2000" b="1" i="1">
                <a:solidFill>
                  <a:srgbClr val="9C5252"/>
                </a:solidFill>
                <a:latin typeface="Calibri"/>
                <a:cs typeface="Calibri"/>
              </a:rPr>
              <a:t>e</a:t>
            </a:r>
            <a:r>
              <a:rPr dirty="0" sz="2000" spc="-5" b="1" i="1">
                <a:solidFill>
                  <a:srgbClr val="9C5252"/>
                </a:solidFill>
                <a:latin typeface="Calibri"/>
                <a:cs typeface="Calibri"/>
              </a:rPr>
              <a:t>me</a:t>
            </a:r>
            <a:r>
              <a:rPr dirty="0" sz="2000" spc="-25" b="1" i="1">
                <a:solidFill>
                  <a:srgbClr val="9C5252"/>
                </a:solidFill>
                <a:latin typeface="Calibri"/>
                <a:cs typeface="Calibri"/>
              </a:rPr>
              <a:t>n</a:t>
            </a:r>
            <a:r>
              <a:rPr dirty="0" sz="2000" b="1" i="1">
                <a:solidFill>
                  <a:srgbClr val="9C5252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1879661" y="5895484"/>
            <a:ext cx="768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2400" spc="-3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2400" spc="-3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400" spc="-2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68123" y="5761705"/>
            <a:ext cx="100012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b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cci  </a:t>
            </a:r>
            <a:r>
              <a:rPr dirty="0" sz="2000" spc="-5">
                <a:latin typeface="Calibri"/>
                <a:cs typeface="Calibri"/>
              </a:rPr>
              <a:t>Heap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8482" y="5761705"/>
            <a:ext cx="931544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B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5">
                <a:latin typeface="Calibri"/>
                <a:cs typeface="Calibri"/>
              </a:rPr>
              <a:t>omi</a:t>
            </a:r>
            <a:r>
              <a:rPr dirty="0" sz="2000">
                <a:latin typeface="Calibri"/>
                <a:cs typeface="Calibri"/>
              </a:rPr>
              <a:t>al  </a:t>
            </a:r>
            <a:r>
              <a:rPr dirty="0" sz="2000" spc="-5">
                <a:latin typeface="Calibri"/>
                <a:cs typeface="Calibri"/>
              </a:rPr>
              <a:t>Heap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7940" y="0"/>
            <a:ext cx="416051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3688" y="699516"/>
            <a:ext cx="65150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4626" y="112800"/>
            <a:ext cx="571436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125412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Elementary  Priority Queue</a:t>
            </a:r>
            <a:r>
              <a:rPr dirty="0" spc="-50"/>
              <a:t> </a:t>
            </a:r>
            <a:r>
              <a:rPr dirty="0" spc="-5"/>
              <a:t>ADT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590" y="1902904"/>
            <a:ext cx="7859395" cy="180721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marR="335915" indent="-342900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“FIFO”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special sense. The “first” means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kind</a:t>
            </a:r>
            <a:r>
              <a:rPr dirty="0" sz="2000" spc="-1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of 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“priority”, such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value(largest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or</a:t>
            </a:r>
            <a:r>
              <a:rPr dirty="0" sz="2000" spc="-8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smallest)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PriorityQ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>
                <a:solidFill>
                  <a:srgbClr val="0000CC"/>
                </a:solidFill>
                <a:latin typeface="Palatino Linotype"/>
                <a:cs typeface="Palatino Linotype"/>
              </a:rPr>
              <a:t>create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()</a:t>
            </a:r>
            <a:endParaRPr sz="18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Precondition:</a:t>
            </a:r>
            <a:r>
              <a:rPr dirty="0" sz="16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Palatino Linotype"/>
                <a:cs typeface="Palatino Linotype"/>
              </a:rPr>
              <a:t>none</a:t>
            </a:r>
            <a:endParaRPr sz="1600">
              <a:latin typeface="Palatino Linotype"/>
              <a:cs typeface="Palatino Linotype"/>
            </a:endParaRPr>
          </a:p>
          <a:p>
            <a:pPr lvl="2" marL="1155700" marR="5080" indent="-228600">
              <a:lnSpc>
                <a:spcPct val="80000"/>
              </a:lnSpc>
              <a:spcBef>
                <a:spcPts val="384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600" spc="-10">
                <a:solidFill>
                  <a:srgbClr val="3E3E3E"/>
                </a:solidFill>
                <a:latin typeface="Palatino Linotype"/>
                <a:cs typeface="Palatino Linotype"/>
              </a:rPr>
              <a:t>Postconditions: 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If pq=</a:t>
            </a:r>
            <a:r>
              <a:rPr dirty="0" sz="1600" spc="-5">
                <a:solidFill>
                  <a:srgbClr val="0000CC"/>
                </a:solidFill>
                <a:latin typeface="Palatino Linotype"/>
                <a:cs typeface="Palatino Linotype"/>
              </a:rPr>
              <a:t>create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(), then, pq refers to a newly created object and </a:t>
            </a:r>
            <a:r>
              <a:rPr dirty="0" sz="1600" spc="-5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1600" spc="-10">
                <a:solidFill>
                  <a:srgbClr val="0000CC"/>
                </a:solidFill>
                <a:latin typeface="Palatino Linotype"/>
                <a:cs typeface="Palatino Linotype"/>
              </a:rPr>
              <a:t>isEmpty</a:t>
            </a:r>
            <a:r>
              <a:rPr dirty="0" sz="1600" spc="-10">
                <a:solidFill>
                  <a:srgbClr val="3E3E3E"/>
                </a:solidFill>
                <a:latin typeface="Palatino Linotype"/>
                <a:cs typeface="Palatino Linotype"/>
              </a:rPr>
              <a:t>(pq)=</a:t>
            </a:r>
            <a:r>
              <a:rPr dirty="0" sz="1600" spc="-10" b="1">
                <a:solidFill>
                  <a:srgbClr val="3E3E3E"/>
                </a:solidFill>
                <a:latin typeface="Palatino Linotype"/>
                <a:cs typeface="Palatino Linotype"/>
              </a:rPr>
              <a:t>true</a:t>
            </a:r>
            <a:endParaRPr sz="16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2155"/>
              </a:lnSpc>
              <a:buFont typeface="Courier New"/>
              <a:buChar char="o"/>
              <a:tabLst>
                <a:tab pos="756920" algn="l"/>
              </a:tabLst>
            </a:pP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boolean </a:t>
            </a:r>
            <a:r>
              <a:rPr dirty="0" sz="1800" spc="-5">
                <a:solidFill>
                  <a:srgbClr val="0000CC"/>
                </a:solidFill>
                <a:latin typeface="Palatino Linotype"/>
                <a:cs typeface="Palatino Linotype"/>
              </a:rPr>
              <a:t>isempty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(PriorityQ</a:t>
            </a:r>
            <a:r>
              <a:rPr dirty="0" sz="18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pq)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789" y="3685984"/>
            <a:ext cx="2854325" cy="542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8500" indent="-228600">
              <a:lnSpc>
                <a:spcPts val="1914"/>
              </a:lnSpc>
              <a:spcBef>
                <a:spcPts val="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precondition:</a:t>
            </a:r>
            <a:r>
              <a:rPr dirty="0" sz="16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Palatino Linotype"/>
                <a:cs typeface="Palatino Linotype"/>
              </a:rPr>
              <a:t>none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ts val="2155"/>
              </a:lnSpc>
            </a:pPr>
            <a:r>
              <a:rPr dirty="0" sz="18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1800" spc="-5">
                <a:solidFill>
                  <a:srgbClr val="0000CC"/>
                </a:solidFill>
                <a:latin typeface="Palatino Linotype"/>
                <a:cs typeface="Palatino Linotype"/>
              </a:rPr>
              <a:t>getMax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(PriorityQ</a:t>
            </a:r>
            <a:r>
              <a:rPr dirty="0" sz="1800" spc="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pq)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6989" y="4204145"/>
            <a:ext cx="31718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precondition:</a:t>
            </a:r>
            <a:r>
              <a:rPr dirty="0" sz="1600" spc="-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>
                <a:solidFill>
                  <a:srgbClr val="0000CC"/>
                </a:solidFill>
                <a:latin typeface="Palatino Linotype"/>
                <a:cs typeface="Palatino Linotype"/>
              </a:rPr>
              <a:t>isEmpty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(pq)=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false</a:t>
            </a:r>
            <a:endParaRPr sz="16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postconditions:</a:t>
            </a:r>
            <a:r>
              <a:rPr dirty="0" sz="1600" spc="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**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789" y="4690300"/>
            <a:ext cx="4359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 </a:t>
            </a:r>
            <a:r>
              <a:rPr dirty="0" sz="1800" spc="-5">
                <a:solidFill>
                  <a:srgbClr val="0000CC"/>
                </a:solidFill>
                <a:latin typeface="Palatino Linotype"/>
                <a:cs typeface="Palatino Linotype"/>
              </a:rPr>
              <a:t>insert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(PriorityQ pq,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id,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float</a:t>
            </a:r>
            <a:r>
              <a:rPr dirty="0" sz="1800" spc="1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w)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6989" y="4966144"/>
            <a:ext cx="36334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precondition:</a:t>
            </a:r>
            <a:r>
              <a:rPr dirty="0" sz="16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10">
                <a:solidFill>
                  <a:srgbClr val="3E3E3E"/>
                </a:solidFill>
                <a:latin typeface="Palatino Linotype"/>
                <a:cs typeface="Palatino Linotype"/>
              </a:rPr>
              <a:t>none</a:t>
            </a:r>
            <a:endParaRPr sz="16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postconditions: </a:t>
            </a:r>
            <a:r>
              <a:rPr dirty="0" sz="1600" spc="-5">
                <a:solidFill>
                  <a:srgbClr val="0000CC"/>
                </a:solidFill>
                <a:latin typeface="Palatino Linotype"/>
                <a:cs typeface="Palatino Linotype"/>
              </a:rPr>
              <a:t>isEmpty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(pq)=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false;</a:t>
            </a:r>
            <a:r>
              <a:rPr dirty="0" sz="16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**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789" y="5452300"/>
            <a:ext cx="2883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 </a:t>
            </a:r>
            <a:r>
              <a:rPr dirty="0" sz="1800" spc="-5">
                <a:solidFill>
                  <a:srgbClr val="0000CC"/>
                </a:solidFill>
                <a:latin typeface="Palatino Linotype"/>
                <a:cs typeface="Palatino Linotype"/>
              </a:rPr>
              <a:t>delete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(PriorityQ</a:t>
            </a:r>
            <a:r>
              <a:rPr dirty="0" sz="1800" spc="9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pq)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9789" y="5728144"/>
            <a:ext cx="5658485" cy="786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precondition:</a:t>
            </a:r>
            <a:r>
              <a:rPr dirty="0" sz="16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>
                <a:solidFill>
                  <a:srgbClr val="0000CC"/>
                </a:solidFill>
                <a:latin typeface="Palatino Linotype"/>
                <a:cs typeface="Palatino Linotype"/>
              </a:rPr>
              <a:t>isEmpty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(pq)=</a:t>
            </a:r>
            <a:r>
              <a:rPr dirty="0" sz="1600" spc="-5" b="1">
                <a:solidFill>
                  <a:srgbClr val="3E3E3E"/>
                </a:solidFill>
                <a:latin typeface="Palatino Linotype"/>
                <a:cs typeface="Palatino Linotype"/>
              </a:rPr>
              <a:t>false</a:t>
            </a:r>
            <a:endParaRPr sz="1600">
              <a:latin typeface="Palatino Linotype"/>
              <a:cs typeface="Palatino Linotype"/>
            </a:endParaRPr>
          </a:p>
          <a:p>
            <a:pPr marL="698500" indent="-228600">
              <a:lnSpc>
                <a:spcPts val="1914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postconditions: </a:t>
            </a:r>
            <a:r>
              <a:rPr dirty="0" sz="1600" spc="-15">
                <a:solidFill>
                  <a:srgbClr val="3E3E3E"/>
                </a:solidFill>
                <a:latin typeface="Palatino Linotype"/>
                <a:cs typeface="Palatino Linotype"/>
              </a:rPr>
              <a:t>value 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600" spc="-10">
                <a:solidFill>
                  <a:srgbClr val="0000CC"/>
                </a:solidFill>
                <a:latin typeface="Palatino Linotype"/>
                <a:cs typeface="Palatino Linotype"/>
              </a:rPr>
              <a:t>isEmpty</a:t>
            </a:r>
            <a:r>
              <a:rPr dirty="0" sz="1600" spc="-10">
                <a:solidFill>
                  <a:srgbClr val="3E3E3E"/>
                </a:solidFill>
                <a:latin typeface="Palatino Linotype"/>
                <a:cs typeface="Palatino Linotype"/>
              </a:rPr>
              <a:t>(pq 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) updated;</a:t>
            </a:r>
            <a:r>
              <a:rPr dirty="0" sz="1600" spc="1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>
                <a:solidFill>
                  <a:srgbClr val="3E3E3E"/>
                </a:solidFill>
                <a:latin typeface="Palatino Linotype"/>
                <a:cs typeface="Palatino Linotype"/>
              </a:rPr>
              <a:t>**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ts val="2155"/>
              </a:lnSpc>
            </a:pPr>
            <a:r>
              <a:rPr dirty="0" sz="18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 </a:t>
            </a:r>
            <a:r>
              <a:rPr dirty="0" sz="1800" spc="-5">
                <a:solidFill>
                  <a:srgbClr val="0000CC"/>
                </a:solidFill>
                <a:latin typeface="Palatino Linotype"/>
                <a:cs typeface="Palatino Linotype"/>
              </a:rPr>
              <a:t>increaseKey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(PriorityQ pq, </a:t>
            </a:r>
            <a:r>
              <a:rPr dirty="0" sz="18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id, </a:t>
            </a:r>
            <a:r>
              <a:rPr dirty="0" sz="1800" spc="-5" b="1">
                <a:solidFill>
                  <a:srgbClr val="3E3E3E"/>
                </a:solidFill>
                <a:latin typeface="Palatino Linotype"/>
                <a:cs typeface="Palatino Linotype"/>
              </a:rPr>
              <a:t>float</a:t>
            </a:r>
            <a:r>
              <a:rPr dirty="0" sz="1800" spc="1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newKey)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81471" y="3982211"/>
            <a:ext cx="2606039" cy="1716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59551" y="3921251"/>
            <a:ext cx="2723387" cy="1853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24144" y="4005071"/>
            <a:ext cx="2520695" cy="1630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24144" y="4015422"/>
            <a:ext cx="2520950" cy="15570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91440" marR="191135">
              <a:lnSpc>
                <a:spcPct val="100499"/>
              </a:lnSpc>
              <a:spcBef>
                <a:spcPts val="80"/>
              </a:spcBef>
            </a:pPr>
            <a:r>
              <a:rPr dirty="0" sz="2800" spc="-10" b="1">
                <a:solidFill>
                  <a:srgbClr val="FF0000"/>
                </a:solidFill>
                <a:latin typeface="Palatino Linotype"/>
                <a:cs typeface="Palatino Linotype"/>
              </a:rPr>
              <a:t>**</a:t>
            </a:r>
            <a:r>
              <a:rPr dirty="0" sz="1800" spc="-10">
                <a:latin typeface="Palatino Linotype"/>
                <a:cs typeface="Palatino Linotype"/>
              </a:rPr>
              <a:t>pq </a:t>
            </a:r>
            <a:r>
              <a:rPr dirty="0" sz="1800">
                <a:latin typeface="Palatino Linotype"/>
                <a:cs typeface="Palatino Linotype"/>
              </a:rPr>
              <a:t>can </a:t>
            </a:r>
            <a:r>
              <a:rPr dirty="0" sz="1800" spc="-10">
                <a:latin typeface="Palatino Linotype"/>
                <a:cs typeface="Palatino Linotype"/>
              </a:rPr>
              <a:t>always </a:t>
            </a:r>
            <a:r>
              <a:rPr dirty="0" sz="1800" spc="-5">
                <a:latin typeface="Palatino Linotype"/>
                <a:cs typeface="Palatino Linotype"/>
              </a:rPr>
              <a:t>be  thought </a:t>
            </a:r>
            <a:r>
              <a:rPr dirty="0" sz="1800">
                <a:latin typeface="Palatino Linotype"/>
                <a:cs typeface="Palatino Linotype"/>
              </a:rPr>
              <a:t>as a </a:t>
            </a:r>
            <a:r>
              <a:rPr dirty="0" sz="1800" spc="-5">
                <a:latin typeface="Palatino Linotype"/>
                <a:cs typeface="Palatino Linotype"/>
              </a:rPr>
              <a:t>sequence  </a:t>
            </a:r>
            <a:r>
              <a:rPr dirty="0" sz="1800">
                <a:latin typeface="Palatino Linotype"/>
                <a:cs typeface="Palatino Linotype"/>
              </a:rPr>
              <a:t>of </a:t>
            </a:r>
            <a:r>
              <a:rPr dirty="0" sz="1800" spc="-5">
                <a:latin typeface="Palatino Linotype"/>
                <a:cs typeface="Palatino Linotype"/>
              </a:rPr>
              <a:t>pairs (id</a:t>
            </a:r>
            <a:r>
              <a:rPr dirty="0" baseline="-20833" sz="1800" spc="-7">
                <a:latin typeface="Palatino Linotype"/>
                <a:cs typeface="Palatino Linotype"/>
              </a:rPr>
              <a:t>i</a:t>
            </a:r>
            <a:r>
              <a:rPr dirty="0" sz="1800" spc="-5">
                <a:latin typeface="Palatino Linotype"/>
                <a:cs typeface="Palatino Linotype"/>
              </a:rPr>
              <a:t>,w</a:t>
            </a:r>
            <a:r>
              <a:rPr dirty="0" baseline="-20833" sz="1800" spc="-7">
                <a:latin typeface="Palatino Linotype"/>
                <a:cs typeface="Palatino Linotype"/>
              </a:rPr>
              <a:t>i</a:t>
            </a:r>
            <a:r>
              <a:rPr dirty="0" sz="1800" spc="-5">
                <a:latin typeface="Palatino Linotype"/>
                <a:cs typeface="Palatino Linotype"/>
              </a:rPr>
              <a:t>), </a:t>
            </a:r>
            <a:r>
              <a:rPr dirty="0" sz="1800">
                <a:latin typeface="Palatino Linotype"/>
                <a:cs typeface="Palatino Linotype"/>
              </a:rPr>
              <a:t>in  </a:t>
            </a:r>
            <a:r>
              <a:rPr dirty="0" sz="1800" spc="-5">
                <a:latin typeface="Palatino Linotype"/>
                <a:cs typeface="Palatino Linotype"/>
              </a:rPr>
              <a:t>non-decreasing order  </a:t>
            </a:r>
            <a:r>
              <a:rPr dirty="0" sz="1800">
                <a:latin typeface="Palatino Linotype"/>
                <a:cs typeface="Palatino Linotype"/>
              </a:rPr>
              <a:t>of </a:t>
            </a:r>
            <a:r>
              <a:rPr dirty="0" sz="1800" spc="-5">
                <a:latin typeface="Palatino Linotype"/>
                <a:cs typeface="Palatino Linotype"/>
              </a:rPr>
              <a:t>w</a:t>
            </a:r>
            <a:r>
              <a:rPr dirty="0" baseline="-20833" sz="1800" spc="-7">
                <a:latin typeface="Palatino Linotype"/>
                <a:cs typeface="Palatino Linotype"/>
              </a:rPr>
              <a:t>i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0"/>
            <a:ext cx="8915400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84832" y="699516"/>
            <a:ext cx="497281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868805" marR="5080" indent="-1856739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Heap: </a:t>
            </a:r>
            <a:r>
              <a:rPr dirty="0"/>
              <a:t>an </a:t>
            </a:r>
            <a:r>
              <a:rPr dirty="0" spc="-5"/>
              <a:t>Implementation of  Priority Queue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723412"/>
            <a:ext cx="7892415" cy="39027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binary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tree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a 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heap structure</a:t>
            </a:r>
            <a:r>
              <a:rPr dirty="0" sz="2400" spc="-35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if: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complete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least through depth</a:t>
            </a:r>
            <a:r>
              <a:rPr dirty="0" sz="24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-1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All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leaves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depth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-1</a:t>
            </a:r>
            <a:endParaRPr sz="2400">
              <a:latin typeface="Palatino Linotype"/>
              <a:cs typeface="Palatino Linotype"/>
            </a:endParaRPr>
          </a:p>
          <a:p>
            <a:pPr lvl="1" marL="756285" marR="15684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All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path 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leaf of depth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the left of all path  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leaf of depth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-1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Partial order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property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tree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(maximizing) partial order tree if and  only if the key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any node is greater than or equal to  the keys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each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its children (if it has</a:t>
            </a:r>
            <a:r>
              <a:rPr dirty="0" sz="2400" spc="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any).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4812" y="384047"/>
            <a:ext cx="529285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5751" y="532767"/>
            <a:ext cx="44919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Heap:</a:t>
            </a:r>
            <a:r>
              <a:rPr dirty="0" spc="-45"/>
              <a:t> </a:t>
            </a:r>
            <a:r>
              <a:rPr dirty="0" spc="-5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2874263" y="2182367"/>
            <a:ext cx="2532887" cy="84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3303" y="2151888"/>
            <a:ext cx="2459735" cy="923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16935" y="2205228"/>
            <a:ext cx="2447543" cy="758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37701" y="2852927"/>
            <a:ext cx="679450" cy="475615"/>
          </a:xfrm>
          <a:custGeom>
            <a:avLst/>
            <a:gdLst/>
            <a:ahLst/>
            <a:cxnLst/>
            <a:rect l="l" t="t" r="r" b="b"/>
            <a:pathLst>
              <a:path w="679450" h="475614">
                <a:moveTo>
                  <a:pt x="679234" y="0"/>
                </a:moveTo>
                <a:lnTo>
                  <a:pt x="0" y="475322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96085" y="326165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26022" y="0"/>
                </a:moveTo>
                <a:lnTo>
                  <a:pt x="0" y="95719"/>
                </a:lnTo>
                <a:lnTo>
                  <a:pt x="98831" y="104051"/>
                </a:lnTo>
                <a:lnTo>
                  <a:pt x="41617" y="66586"/>
                </a:lnTo>
                <a:lnTo>
                  <a:pt x="260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64479" y="2636520"/>
            <a:ext cx="1029969" cy="274955"/>
          </a:xfrm>
          <a:custGeom>
            <a:avLst/>
            <a:gdLst/>
            <a:ahLst/>
            <a:cxnLst/>
            <a:rect l="l" t="t" r="r" b="b"/>
            <a:pathLst>
              <a:path w="1029970" h="274955">
                <a:moveTo>
                  <a:pt x="0" y="0"/>
                </a:moveTo>
                <a:lnTo>
                  <a:pt x="1029906" y="274929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53472" y="2843543"/>
            <a:ext cx="90170" cy="123189"/>
          </a:xfrm>
          <a:custGeom>
            <a:avLst/>
            <a:gdLst/>
            <a:ahLst/>
            <a:cxnLst/>
            <a:rect l="l" t="t" r="r" b="b"/>
            <a:pathLst>
              <a:path w="90170" h="123189">
                <a:moveTo>
                  <a:pt x="32765" y="0"/>
                </a:moveTo>
                <a:lnTo>
                  <a:pt x="40919" y="67906"/>
                </a:lnTo>
                <a:lnTo>
                  <a:pt x="0" y="122707"/>
                </a:lnTo>
                <a:lnTo>
                  <a:pt x="90004" y="81013"/>
                </a:lnTo>
                <a:lnTo>
                  <a:pt x="327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34895" y="3284220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69" h="433070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9495" y="5084064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69" h="433070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2311" y="4149852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03603" y="5084064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8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8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6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99004" y="4149852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67711" y="5084064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8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8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6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31820" y="5084064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48739" y="3643884"/>
            <a:ext cx="523240" cy="581025"/>
          </a:xfrm>
          <a:custGeom>
            <a:avLst/>
            <a:gdLst/>
            <a:ahLst/>
            <a:cxnLst/>
            <a:rect l="l" t="t" r="r" b="b"/>
            <a:pathLst>
              <a:path w="523239" h="581025">
                <a:moveTo>
                  <a:pt x="522731" y="0"/>
                </a:moveTo>
                <a:lnTo>
                  <a:pt x="0" y="5806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35707" y="3643884"/>
            <a:ext cx="550545" cy="550545"/>
          </a:xfrm>
          <a:custGeom>
            <a:avLst/>
            <a:gdLst/>
            <a:ahLst/>
            <a:cxnLst/>
            <a:rect l="l" t="t" r="r" b="b"/>
            <a:pathLst>
              <a:path w="550544" h="550545">
                <a:moveTo>
                  <a:pt x="0" y="0"/>
                </a:moveTo>
                <a:lnTo>
                  <a:pt x="550164" y="5501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7532" y="4558284"/>
            <a:ext cx="231775" cy="521334"/>
          </a:xfrm>
          <a:custGeom>
            <a:avLst/>
            <a:gdLst/>
            <a:ahLst/>
            <a:cxnLst/>
            <a:rect l="l" t="t" r="r" b="b"/>
            <a:pathLst>
              <a:path w="231775" h="521335">
                <a:moveTo>
                  <a:pt x="231647" y="0"/>
                </a:moveTo>
                <a:lnTo>
                  <a:pt x="0" y="5212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92352" y="4543044"/>
            <a:ext cx="260985" cy="536575"/>
          </a:xfrm>
          <a:custGeom>
            <a:avLst/>
            <a:gdLst/>
            <a:ahLst/>
            <a:cxnLst/>
            <a:rect l="l" t="t" r="r" b="b"/>
            <a:pathLst>
              <a:path w="260984" h="536575">
                <a:moveTo>
                  <a:pt x="0" y="0"/>
                </a:moveTo>
                <a:lnTo>
                  <a:pt x="260604" y="5364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40507" y="4558284"/>
            <a:ext cx="262255" cy="536575"/>
          </a:xfrm>
          <a:custGeom>
            <a:avLst/>
            <a:gdLst/>
            <a:ahLst/>
            <a:cxnLst/>
            <a:rect l="l" t="t" r="r" b="b"/>
            <a:pathLst>
              <a:path w="262255" h="536575">
                <a:moveTo>
                  <a:pt x="262127" y="0"/>
                </a:moveTo>
                <a:lnTo>
                  <a:pt x="0" y="5364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48000" y="4558284"/>
            <a:ext cx="262255" cy="521334"/>
          </a:xfrm>
          <a:custGeom>
            <a:avLst/>
            <a:gdLst/>
            <a:ahLst/>
            <a:cxnLst/>
            <a:rect l="l" t="t" r="r" b="b"/>
            <a:pathLst>
              <a:path w="262254" h="521335">
                <a:moveTo>
                  <a:pt x="0" y="0"/>
                </a:moveTo>
                <a:lnTo>
                  <a:pt x="262128" y="5212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990089" y="3336988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29966" y="4191117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7127" y="4219622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7337" y="5116508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45719" y="5129233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15627" y="511345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1283" y="5126179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47359" y="3467100"/>
            <a:ext cx="478790" cy="472440"/>
          </a:xfrm>
          <a:custGeom>
            <a:avLst/>
            <a:gdLst/>
            <a:ahLst/>
            <a:cxnLst/>
            <a:rect l="l" t="t" r="r" b="b"/>
            <a:pathLst>
              <a:path w="478789" h="472439">
                <a:moveTo>
                  <a:pt x="0" y="236219"/>
                </a:moveTo>
                <a:lnTo>
                  <a:pt x="4861" y="188615"/>
                </a:lnTo>
                <a:lnTo>
                  <a:pt x="18802" y="144275"/>
                </a:lnTo>
                <a:lnTo>
                  <a:pt x="40863" y="104149"/>
                </a:lnTo>
                <a:lnTo>
                  <a:pt x="70080" y="69189"/>
                </a:lnTo>
                <a:lnTo>
                  <a:pt x="105491" y="40344"/>
                </a:lnTo>
                <a:lnTo>
                  <a:pt x="146134" y="18564"/>
                </a:lnTo>
                <a:lnTo>
                  <a:pt x="191047" y="4799"/>
                </a:lnTo>
                <a:lnTo>
                  <a:pt x="239268" y="0"/>
                </a:lnTo>
                <a:lnTo>
                  <a:pt x="287488" y="4799"/>
                </a:lnTo>
                <a:lnTo>
                  <a:pt x="332401" y="18564"/>
                </a:lnTo>
                <a:lnTo>
                  <a:pt x="373044" y="40344"/>
                </a:lnTo>
                <a:lnTo>
                  <a:pt x="408455" y="69189"/>
                </a:lnTo>
                <a:lnTo>
                  <a:pt x="437672" y="104149"/>
                </a:lnTo>
                <a:lnTo>
                  <a:pt x="459733" y="144275"/>
                </a:lnTo>
                <a:lnTo>
                  <a:pt x="473674" y="188615"/>
                </a:lnTo>
                <a:lnTo>
                  <a:pt x="478536" y="236219"/>
                </a:lnTo>
                <a:lnTo>
                  <a:pt x="473674" y="283824"/>
                </a:lnTo>
                <a:lnTo>
                  <a:pt x="459733" y="328164"/>
                </a:lnTo>
                <a:lnTo>
                  <a:pt x="437672" y="368290"/>
                </a:lnTo>
                <a:lnTo>
                  <a:pt x="408455" y="403250"/>
                </a:lnTo>
                <a:lnTo>
                  <a:pt x="373044" y="432095"/>
                </a:lnTo>
                <a:lnTo>
                  <a:pt x="332401" y="453875"/>
                </a:lnTo>
                <a:lnTo>
                  <a:pt x="287488" y="467640"/>
                </a:lnTo>
                <a:lnTo>
                  <a:pt x="239268" y="472439"/>
                </a:lnTo>
                <a:lnTo>
                  <a:pt x="191047" y="467640"/>
                </a:lnTo>
                <a:lnTo>
                  <a:pt x="146134" y="453875"/>
                </a:lnTo>
                <a:lnTo>
                  <a:pt x="105491" y="432095"/>
                </a:lnTo>
                <a:lnTo>
                  <a:pt x="70080" y="403250"/>
                </a:lnTo>
                <a:lnTo>
                  <a:pt x="40863" y="368290"/>
                </a:lnTo>
                <a:lnTo>
                  <a:pt x="18802" y="328164"/>
                </a:lnTo>
                <a:lnTo>
                  <a:pt x="4861" y="283824"/>
                </a:lnTo>
                <a:lnTo>
                  <a:pt x="0" y="2362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85944" y="4210811"/>
            <a:ext cx="480059" cy="472440"/>
          </a:xfrm>
          <a:custGeom>
            <a:avLst/>
            <a:gdLst/>
            <a:ahLst/>
            <a:cxnLst/>
            <a:rect l="l" t="t" r="r" b="b"/>
            <a:pathLst>
              <a:path w="480060" h="472439">
                <a:moveTo>
                  <a:pt x="0" y="236219"/>
                </a:moveTo>
                <a:lnTo>
                  <a:pt x="4876" y="188611"/>
                </a:lnTo>
                <a:lnTo>
                  <a:pt x="18863" y="144269"/>
                </a:lnTo>
                <a:lnTo>
                  <a:pt x="40993" y="104144"/>
                </a:lnTo>
                <a:lnTo>
                  <a:pt x="70304" y="69184"/>
                </a:lnTo>
                <a:lnTo>
                  <a:pt x="105827" y="40340"/>
                </a:lnTo>
                <a:lnTo>
                  <a:pt x="146600" y="18562"/>
                </a:lnTo>
                <a:lnTo>
                  <a:pt x="191656" y="4798"/>
                </a:lnTo>
                <a:lnTo>
                  <a:pt x="240029" y="0"/>
                </a:lnTo>
                <a:lnTo>
                  <a:pt x="288403" y="4798"/>
                </a:lnTo>
                <a:lnTo>
                  <a:pt x="333459" y="18562"/>
                </a:lnTo>
                <a:lnTo>
                  <a:pt x="374232" y="40340"/>
                </a:lnTo>
                <a:lnTo>
                  <a:pt x="409755" y="69184"/>
                </a:lnTo>
                <a:lnTo>
                  <a:pt x="439066" y="104144"/>
                </a:lnTo>
                <a:lnTo>
                  <a:pt x="461196" y="144269"/>
                </a:lnTo>
                <a:lnTo>
                  <a:pt x="475183" y="188611"/>
                </a:lnTo>
                <a:lnTo>
                  <a:pt x="480059" y="236219"/>
                </a:lnTo>
                <a:lnTo>
                  <a:pt x="475183" y="283824"/>
                </a:lnTo>
                <a:lnTo>
                  <a:pt x="461196" y="328164"/>
                </a:lnTo>
                <a:lnTo>
                  <a:pt x="439066" y="368290"/>
                </a:lnTo>
                <a:lnTo>
                  <a:pt x="409755" y="403250"/>
                </a:lnTo>
                <a:lnTo>
                  <a:pt x="374232" y="432095"/>
                </a:lnTo>
                <a:lnTo>
                  <a:pt x="333459" y="453875"/>
                </a:lnTo>
                <a:lnTo>
                  <a:pt x="288403" y="467640"/>
                </a:lnTo>
                <a:lnTo>
                  <a:pt x="240029" y="472439"/>
                </a:lnTo>
                <a:lnTo>
                  <a:pt x="191656" y="467640"/>
                </a:lnTo>
                <a:lnTo>
                  <a:pt x="146600" y="453875"/>
                </a:lnTo>
                <a:lnTo>
                  <a:pt x="105827" y="432095"/>
                </a:lnTo>
                <a:lnTo>
                  <a:pt x="70304" y="403250"/>
                </a:lnTo>
                <a:lnTo>
                  <a:pt x="40993" y="368290"/>
                </a:lnTo>
                <a:lnTo>
                  <a:pt x="18863" y="328164"/>
                </a:lnTo>
                <a:lnTo>
                  <a:pt x="4876" y="283824"/>
                </a:lnTo>
                <a:lnTo>
                  <a:pt x="0" y="2362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611177" y="350367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Times New Roman"/>
                <a:cs typeface="Times New Roman"/>
              </a:rPr>
              <a:t>24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84069" y="425625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25995" y="4210811"/>
            <a:ext cx="480059" cy="472440"/>
          </a:xfrm>
          <a:custGeom>
            <a:avLst/>
            <a:gdLst/>
            <a:ahLst/>
            <a:cxnLst/>
            <a:rect l="l" t="t" r="r" b="b"/>
            <a:pathLst>
              <a:path w="480059" h="472439">
                <a:moveTo>
                  <a:pt x="0" y="236219"/>
                </a:moveTo>
                <a:lnTo>
                  <a:pt x="4876" y="188611"/>
                </a:lnTo>
                <a:lnTo>
                  <a:pt x="18863" y="144269"/>
                </a:lnTo>
                <a:lnTo>
                  <a:pt x="40993" y="104144"/>
                </a:lnTo>
                <a:lnTo>
                  <a:pt x="70304" y="69184"/>
                </a:lnTo>
                <a:lnTo>
                  <a:pt x="105827" y="40340"/>
                </a:lnTo>
                <a:lnTo>
                  <a:pt x="146600" y="18562"/>
                </a:lnTo>
                <a:lnTo>
                  <a:pt x="191656" y="4798"/>
                </a:lnTo>
                <a:lnTo>
                  <a:pt x="240029" y="0"/>
                </a:lnTo>
                <a:lnTo>
                  <a:pt x="288403" y="4798"/>
                </a:lnTo>
                <a:lnTo>
                  <a:pt x="333459" y="18562"/>
                </a:lnTo>
                <a:lnTo>
                  <a:pt x="374232" y="40340"/>
                </a:lnTo>
                <a:lnTo>
                  <a:pt x="409755" y="69184"/>
                </a:lnTo>
                <a:lnTo>
                  <a:pt x="439066" y="104144"/>
                </a:lnTo>
                <a:lnTo>
                  <a:pt x="461196" y="144269"/>
                </a:lnTo>
                <a:lnTo>
                  <a:pt x="475183" y="188611"/>
                </a:lnTo>
                <a:lnTo>
                  <a:pt x="480059" y="236219"/>
                </a:lnTo>
                <a:lnTo>
                  <a:pt x="475183" y="283824"/>
                </a:lnTo>
                <a:lnTo>
                  <a:pt x="461196" y="328164"/>
                </a:lnTo>
                <a:lnTo>
                  <a:pt x="439066" y="368290"/>
                </a:lnTo>
                <a:lnTo>
                  <a:pt x="409755" y="403250"/>
                </a:lnTo>
                <a:lnTo>
                  <a:pt x="374232" y="432095"/>
                </a:lnTo>
                <a:lnTo>
                  <a:pt x="333459" y="453875"/>
                </a:lnTo>
                <a:lnTo>
                  <a:pt x="288403" y="467640"/>
                </a:lnTo>
                <a:lnTo>
                  <a:pt x="240029" y="472439"/>
                </a:lnTo>
                <a:lnTo>
                  <a:pt x="191656" y="467640"/>
                </a:lnTo>
                <a:lnTo>
                  <a:pt x="146600" y="453875"/>
                </a:lnTo>
                <a:lnTo>
                  <a:pt x="105827" y="432095"/>
                </a:lnTo>
                <a:lnTo>
                  <a:pt x="70304" y="403250"/>
                </a:lnTo>
                <a:lnTo>
                  <a:pt x="40993" y="368290"/>
                </a:lnTo>
                <a:lnTo>
                  <a:pt x="18863" y="328164"/>
                </a:lnTo>
                <a:lnTo>
                  <a:pt x="4876" y="283824"/>
                </a:lnTo>
                <a:lnTo>
                  <a:pt x="0" y="2362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131877" y="504355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41947" y="2793492"/>
            <a:ext cx="480059" cy="474345"/>
          </a:xfrm>
          <a:custGeom>
            <a:avLst/>
            <a:gdLst/>
            <a:ahLst/>
            <a:cxnLst/>
            <a:rect l="l" t="t" r="r" b="b"/>
            <a:pathLst>
              <a:path w="480059" h="474345">
                <a:moveTo>
                  <a:pt x="0" y="236982"/>
                </a:moveTo>
                <a:lnTo>
                  <a:pt x="4876" y="189220"/>
                </a:lnTo>
                <a:lnTo>
                  <a:pt x="18863" y="144735"/>
                </a:lnTo>
                <a:lnTo>
                  <a:pt x="40993" y="104481"/>
                </a:lnTo>
                <a:lnTo>
                  <a:pt x="70304" y="69408"/>
                </a:lnTo>
                <a:lnTo>
                  <a:pt x="105827" y="40471"/>
                </a:lnTo>
                <a:lnTo>
                  <a:pt x="146600" y="18622"/>
                </a:lnTo>
                <a:lnTo>
                  <a:pt x="191656" y="4814"/>
                </a:lnTo>
                <a:lnTo>
                  <a:pt x="240029" y="0"/>
                </a:lnTo>
                <a:lnTo>
                  <a:pt x="288403" y="4814"/>
                </a:lnTo>
                <a:lnTo>
                  <a:pt x="333459" y="18622"/>
                </a:lnTo>
                <a:lnTo>
                  <a:pt x="374232" y="40471"/>
                </a:lnTo>
                <a:lnTo>
                  <a:pt x="409755" y="69408"/>
                </a:lnTo>
                <a:lnTo>
                  <a:pt x="439066" y="104481"/>
                </a:lnTo>
                <a:lnTo>
                  <a:pt x="461196" y="144735"/>
                </a:lnTo>
                <a:lnTo>
                  <a:pt x="475183" y="189220"/>
                </a:lnTo>
                <a:lnTo>
                  <a:pt x="480059" y="236982"/>
                </a:lnTo>
                <a:lnTo>
                  <a:pt x="475183" y="284743"/>
                </a:lnTo>
                <a:lnTo>
                  <a:pt x="461196" y="329228"/>
                </a:lnTo>
                <a:lnTo>
                  <a:pt x="439066" y="369482"/>
                </a:lnTo>
                <a:lnTo>
                  <a:pt x="409755" y="404555"/>
                </a:lnTo>
                <a:lnTo>
                  <a:pt x="374232" y="433492"/>
                </a:lnTo>
                <a:lnTo>
                  <a:pt x="333459" y="455341"/>
                </a:lnTo>
                <a:lnTo>
                  <a:pt x="288403" y="469149"/>
                </a:lnTo>
                <a:lnTo>
                  <a:pt x="240029" y="473964"/>
                </a:lnTo>
                <a:lnTo>
                  <a:pt x="191656" y="469149"/>
                </a:lnTo>
                <a:lnTo>
                  <a:pt x="146600" y="455341"/>
                </a:lnTo>
                <a:lnTo>
                  <a:pt x="105827" y="433492"/>
                </a:lnTo>
                <a:lnTo>
                  <a:pt x="70304" y="404555"/>
                </a:lnTo>
                <a:lnTo>
                  <a:pt x="40993" y="369482"/>
                </a:lnTo>
                <a:lnTo>
                  <a:pt x="18863" y="329228"/>
                </a:lnTo>
                <a:lnTo>
                  <a:pt x="4876" y="284743"/>
                </a:lnTo>
                <a:lnTo>
                  <a:pt x="0" y="23698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916935" y="2228913"/>
            <a:ext cx="3879215" cy="937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0170" marR="171323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maximal </a:t>
            </a:r>
            <a:r>
              <a:rPr dirty="0" sz="2000">
                <a:latin typeface="Times New Roman"/>
                <a:cs typeface="Times New Roman"/>
              </a:rPr>
              <a:t>key </a:t>
            </a:r>
            <a:r>
              <a:rPr dirty="0" sz="2000" spc="-5">
                <a:latin typeface="Times New Roman"/>
                <a:cs typeface="Times New Roman"/>
              </a:rPr>
              <a:t>is  always </a:t>
            </a:r>
            <a:r>
              <a:rPr dirty="0" sz="2000">
                <a:latin typeface="Times New Roman"/>
                <a:cs typeface="Times New Roman"/>
              </a:rPr>
              <a:t>with the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root</a:t>
            </a:r>
            <a:endParaRPr sz="2000">
              <a:latin typeface="Times New Roman"/>
              <a:cs typeface="Times New Roman"/>
            </a:endParaRPr>
          </a:p>
          <a:p>
            <a:pPr algn="r" marR="5080">
              <a:lnSpc>
                <a:spcPts val="2375"/>
              </a:lnSpc>
            </a:pPr>
            <a:r>
              <a:rPr dirty="0" sz="2000" spc="5">
                <a:solidFill>
                  <a:srgbClr val="FF6600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08776" y="4210811"/>
            <a:ext cx="478790" cy="472440"/>
          </a:xfrm>
          <a:custGeom>
            <a:avLst/>
            <a:gdLst/>
            <a:ahLst/>
            <a:cxnLst/>
            <a:rect l="l" t="t" r="r" b="b"/>
            <a:pathLst>
              <a:path w="478790" h="472439">
                <a:moveTo>
                  <a:pt x="0" y="236219"/>
                </a:moveTo>
                <a:lnTo>
                  <a:pt x="4861" y="188611"/>
                </a:lnTo>
                <a:lnTo>
                  <a:pt x="18802" y="144269"/>
                </a:lnTo>
                <a:lnTo>
                  <a:pt x="40863" y="104144"/>
                </a:lnTo>
                <a:lnTo>
                  <a:pt x="70080" y="69184"/>
                </a:lnTo>
                <a:lnTo>
                  <a:pt x="105491" y="40340"/>
                </a:lnTo>
                <a:lnTo>
                  <a:pt x="146134" y="18562"/>
                </a:lnTo>
                <a:lnTo>
                  <a:pt x="191047" y="4798"/>
                </a:lnTo>
                <a:lnTo>
                  <a:pt x="239268" y="0"/>
                </a:lnTo>
                <a:lnTo>
                  <a:pt x="287488" y="4798"/>
                </a:lnTo>
                <a:lnTo>
                  <a:pt x="332401" y="18562"/>
                </a:lnTo>
                <a:lnTo>
                  <a:pt x="373044" y="40340"/>
                </a:lnTo>
                <a:lnTo>
                  <a:pt x="408455" y="69184"/>
                </a:lnTo>
                <a:lnTo>
                  <a:pt x="437672" y="104144"/>
                </a:lnTo>
                <a:lnTo>
                  <a:pt x="459733" y="144269"/>
                </a:lnTo>
                <a:lnTo>
                  <a:pt x="473674" y="188611"/>
                </a:lnTo>
                <a:lnTo>
                  <a:pt x="478536" y="236219"/>
                </a:lnTo>
                <a:lnTo>
                  <a:pt x="473674" y="283824"/>
                </a:lnTo>
                <a:lnTo>
                  <a:pt x="459733" y="328164"/>
                </a:lnTo>
                <a:lnTo>
                  <a:pt x="437672" y="368290"/>
                </a:lnTo>
                <a:lnTo>
                  <a:pt x="408455" y="403250"/>
                </a:lnTo>
                <a:lnTo>
                  <a:pt x="373044" y="432095"/>
                </a:lnTo>
                <a:lnTo>
                  <a:pt x="332401" y="453875"/>
                </a:lnTo>
                <a:lnTo>
                  <a:pt x="287488" y="467640"/>
                </a:lnTo>
                <a:lnTo>
                  <a:pt x="239268" y="472439"/>
                </a:lnTo>
                <a:lnTo>
                  <a:pt x="191047" y="467640"/>
                </a:lnTo>
                <a:lnTo>
                  <a:pt x="146134" y="453875"/>
                </a:lnTo>
                <a:lnTo>
                  <a:pt x="105491" y="432095"/>
                </a:lnTo>
                <a:lnTo>
                  <a:pt x="70080" y="403250"/>
                </a:lnTo>
                <a:lnTo>
                  <a:pt x="40863" y="368290"/>
                </a:lnTo>
                <a:lnTo>
                  <a:pt x="18802" y="328164"/>
                </a:lnTo>
                <a:lnTo>
                  <a:pt x="4861" y="283824"/>
                </a:lnTo>
                <a:lnTo>
                  <a:pt x="0" y="2362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90844" y="4997196"/>
            <a:ext cx="480059" cy="474345"/>
          </a:xfrm>
          <a:custGeom>
            <a:avLst/>
            <a:gdLst/>
            <a:ahLst/>
            <a:cxnLst/>
            <a:rect l="l" t="t" r="r" b="b"/>
            <a:pathLst>
              <a:path w="480060" h="474345">
                <a:moveTo>
                  <a:pt x="0" y="236981"/>
                </a:moveTo>
                <a:lnTo>
                  <a:pt x="4876" y="189220"/>
                </a:lnTo>
                <a:lnTo>
                  <a:pt x="18863" y="144735"/>
                </a:lnTo>
                <a:lnTo>
                  <a:pt x="40993" y="104481"/>
                </a:lnTo>
                <a:lnTo>
                  <a:pt x="70304" y="69408"/>
                </a:lnTo>
                <a:lnTo>
                  <a:pt x="105827" y="40471"/>
                </a:lnTo>
                <a:lnTo>
                  <a:pt x="146600" y="18622"/>
                </a:lnTo>
                <a:lnTo>
                  <a:pt x="191656" y="4814"/>
                </a:lnTo>
                <a:lnTo>
                  <a:pt x="240029" y="0"/>
                </a:lnTo>
                <a:lnTo>
                  <a:pt x="288403" y="4814"/>
                </a:lnTo>
                <a:lnTo>
                  <a:pt x="333459" y="18622"/>
                </a:lnTo>
                <a:lnTo>
                  <a:pt x="374232" y="40471"/>
                </a:lnTo>
                <a:lnTo>
                  <a:pt x="409755" y="69408"/>
                </a:lnTo>
                <a:lnTo>
                  <a:pt x="439066" y="104481"/>
                </a:lnTo>
                <a:lnTo>
                  <a:pt x="461196" y="144735"/>
                </a:lnTo>
                <a:lnTo>
                  <a:pt x="475183" y="189220"/>
                </a:lnTo>
                <a:lnTo>
                  <a:pt x="480059" y="236981"/>
                </a:lnTo>
                <a:lnTo>
                  <a:pt x="475183" y="284743"/>
                </a:lnTo>
                <a:lnTo>
                  <a:pt x="461196" y="329228"/>
                </a:lnTo>
                <a:lnTo>
                  <a:pt x="439066" y="369482"/>
                </a:lnTo>
                <a:lnTo>
                  <a:pt x="409755" y="404555"/>
                </a:lnTo>
                <a:lnTo>
                  <a:pt x="374232" y="433492"/>
                </a:lnTo>
                <a:lnTo>
                  <a:pt x="333459" y="455341"/>
                </a:lnTo>
                <a:lnTo>
                  <a:pt x="288403" y="469149"/>
                </a:lnTo>
                <a:lnTo>
                  <a:pt x="240029" y="473963"/>
                </a:lnTo>
                <a:lnTo>
                  <a:pt x="191656" y="469149"/>
                </a:lnTo>
                <a:lnTo>
                  <a:pt x="146600" y="455341"/>
                </a:lnTo>
                <a:lnTo>
                  <a:pt x="105827" y="433492"/>
                </a:lnTo>
                <a:lnTo>
                  <a:pt x="70304" y="404555"/>
                </a:lnTo>
                <a:lnTo>
                  <a:pt x="40993" y="369482"/>
                </a:lnTo>
                <a:lnTo>
                  <a:pt x="18863" y="329228"/>
                </a:lnTo>
                <a:lnTo>
                  <a:pt x="4876" y="284743"/>
                </a:lnTo>
                <a:lnTo>
                  <a:pt x="0" y="23698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21295" y="3461003"/>
            <a:ext cx="480059" cy="472440"/>
          </a:xfrm>
          <a:custGeom>
            <a:avLst/>
            <a:gdLst/>
            <a:ahLst/>
            <a:cxnLst/>
            <a:rect l="l" t="t" r="r" b="b"/>
            <a:pathLst>
              <a:path w="480059" h="472439">
                <a:moveTo>
                  <a:pt x="0" y="236220"/>
                </a:moveTo>
                <a:lnTo>
                  <a:pt x="4876" y="188615"/>
                </a:lnTo>
                <a:lnTo>
                  <a:pt x="18863" y="144275"/>
                </a:lnTo>
                <a:lnTo>
                  <a:pt x="40993" y="104149"/>
                </a:lnTo>
                <a:lnTo>
                  <a:pt x="70304" y="69189"/>
                </a:lnTo>
                <a:lnTo>
                  <a:pt x="105827" y="40344"/>
                </a:lnTo>
                <a:lnTo>
                  <a:pt x="146600" y="18564"/>
                </a:lnTo>
                <a:lnTo>
                  <a:pt x="191656" y="4799"/>
                </a:lnTo>
                <a:lnTo>
                  <a:pt x="240029" y="0"/>
                </a:lnTo>
                <a:lnTo>
                  <a:pt x="288403" y="4799"/>
                </a:lnTo>
                <a:lnTo>
                  <a:pt x="333459" y="18564"/>
                </a:lnTo>
                <a:lnTo>
                  <a:pt x="374232" y="40344"/>
                </a:lnTo>
                <a:lnTo>
                  <a:pt x="409755" y="69189"/>
                </a:lnTo>
                <a:lnTo>
                  <a:pt x="439066" y="104149"/>
                </a:lnTo>
                <a:lnTo>
                  <a:pt x="461196" y="144275"/>
                </a:lnTo>
                <a:lnTo>
                  <a:pt x="475183" y="188615"/>
                </a:lnTo>
                <a:lnTo>
                  <a:pt x="480059" y="236220"/>
                </a:lnTo>
                <a:lnTo>
                  <a:pt x="475183" y="283824"/>
                </a:lnTo>
                <a:lnTo>
                  <a:pt x="461196" y="328164"/>
                </a:lnTo>
                <a:lnTo>
                  <a:pt x="439066" y="368290"/>
                </a:lnTo>
                <a:lnTo>
                  <a:pt x="409755" y="403250"/>
                </a:lnTo>
                <a:lnTo>
                  <a:pt x="374232" y="432095"/>
                </a:lnTo>
                <a:lnTo>
                  <a:pt x="333459" y="453875"/>
                </a:lnTo>
                <a:lnTo>
                  <a:pt x="288403" y="467640"/>
                </a:lnTo>
                <a:lnTo>
                  <a:pt x="240029" y="472440"/>
                </a:lnTo>
                <a:lnTo>
                  <a:pt x="191656" y="467640"/>
                </a:lnTo>
                <a:lnTo>
                  <a:pt x="146600" y="453875"/>
                </a:lnTo>
                <a:lnTo>
                  <a:pt x="105827" y="432095"/>
                </a:lnTo>
                <a:lnTo>
                  <a:pt x="70304" y="403250"/>
                </a:lnTo>
                <a:lnTo>
                  <a:pt x="40993" y="368290"/>
                </a:lnTo>
                <a:lnTo>
                  <a:pt x="18863" y="328164"/>
                </a:lnTo>
                <a:lnTo>
                  <a:pt x="4876" y="283824"/>
                </a:lnTo>
                <a:lnTo>
                  <a:pt x="0" y="2362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19643" y="4210811"/>
            <a:ext cx="478790" cy="472440"/>
          </a:xfrm>
          <a:custGeom>
            <a:avLst/>
            <a:gdLst/>
            <a:ahLst/>
            <a:cxnLst/>
            <a:rect l="l" t="t" r="r" b="b"/>
            <a:pathLst>
              <a:path w="478790" h="472439">
                <a:moveTo>
                  <a:pt x="0" y="236219"/>
                </a:moveTo>
                <a:lnTo>
                  <a:pt x="4861" y="188611"/>
                </a:lnTo>
                <a:lnTo>
                  <a:pt x="18802" y="144269"/>
                </a:lnTo>
                <a:lnTo>
                  <a:pt x="40863" y="104144"/>
                </a:lnTo>
                <a:lnTo>
                  <a:pt x="70080" y="69184"/>
                </a:lnTo>
                <a:lnTo>
                  <a:pt x="105491" y="40340"/>
                </a:lnTo>
                <a:lnTo>
                  <a:pt x="146134" y="18562"/>
                </a:lnTo>
                <a:lnTo>
                  <a:pt x="191047" y="4798"/>
                </a:lnTo>
                <a:lnTo>
                  <a:pt x="239268" y="0"/>
                </a:lnTo>
                <a:lnTo>
                  <a:pt x="287488" y="4798"/>
                </a:lnTo>
                <a:lnTo>
                  <a:pt x="332401" y="18562"/>
                </a:lnTo>
                <a:lnTo>
                  <a:pt x="373044" y="40340"/>
                </a:lnTo>
                <a:lnTo>
                  <a:pt x="408455" y="69184"/>
                </a:lnTo>
                <a:lnTo>
                  <a:pt x="437672" y="104144"/>
                </a:lnTo>
                <a:lnTo>
                  <a:pt x="459733" y="144269"/>
                </a:lnTo>
                <a:lnTo>
                  <a:pt x="473674" y="188611"/>
                </a:lnTo>
                <a:lnTo>
                  <a:pt x="478536" y="236219"/>
                </a:lnTo>
                <a:lnTo>
                  <a:pt x="473674" y="283824"/>
                </a:lnTo>
                <a:lnTo>
                  <a:pt x="459733" y="328164"/>
                </a:lnTo>
                <a:lnTo>
                  <a:pt x="437672" y="368290"/>
                </a:lnTo>
                <a:lnTo>
                  <a:pt x="408455" y="403250"/>
                </a:lnTo>
                <a:lnTo>
                  <a:pt x="373044" y="432095"/>
                </a:lnTo>
                <a:lnTo>
                  <a:pt x="332401" y="453875"/>
                </a:lnTo>
                <a:lnTo>
                  <a:pt x="287488" y="467640"/>
                </a:lnTo>
                <a:lnTo>
                  <a:pt x="239268" y="472439"/>
                </a:lnTo>
                <a:lnTo>
                  <a:pt x="191047" y="467640"/>
                </a:lnTo>
                <a:lnTo>
                  <a:pt x="146134" y="453875"/>
                </a:lnTo>
                <a:lnTo>
                  <a:pt x="105491" y="432095"/>
                </a:lnTo>
                <a:lnTo>
                  <a:pt x="70080" y="403250"/>
                </a:lnTo>
                <a:lnTo>
                  <a:pt x="40863" y="368290"/>
                </a:lnTo>
                <a:lnTo>
                  <a:pt x="18802" y="328164"/>
                </a:lnTo>
                <a:lnTo>
                  <a:pt x="4861" y="283824"/>
                </a:lnTo>
                <a:lnTo>
                  <a:pt x="0" y="2362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254752" y="4997196"/>
            <a:ext cx="477520" cy="474345"/>
          </a:xfrm>
          <a:custGeom>
            <a:avLst/>
            <a:gdLst/>
            <a:ahLst/>
            <a:cxnLst/>
            <a:rect l="l" t="t" r="r" b="b"/>
            <a:pathLst>
              <a:path w="477520" h="474345">
                <a:moveTo>
                  <a:pt x="0" y="236981"/>
                </a:moveTo>
                <a:lnTo>
                  <a:pt x="4845" y="189220"/>
                </a:lnTo>
                <a:lnTo>
                  <a:pt x="18742" y="144735"/>
                </a:lnTo>
                <a:lnTo>
                  <a:pt x="40732" y="104481"/>
                </a:lnTo>
                <a:lnTo>
                  <a:pt x="69856" y="69408"/>
                </a:lnTo>
                <a:lnTo>
                  <a:pt x="105154" y="40471"/>
                </a:lnTo>
                <a:lnTo>
                  <a:pt x="145668" y="18622"/>
                </a:lnTo>
                <a:lnTo>
                  <a:pt x="190438" y="4814"/>
                </a:lnTo>
                <a:lnTo>
                  <a:pt x="238506" y="0"/>
                </a:lnTo>
                <a:lnTo>
                  <a:pt x="286573" y="4814"/>
                </a:lnTo>
                <a:lnTo>
                  <a:pt x="331343" y="18622"/>
                </a:lnTo>
                <a:lnTo>
                  <a:pt x="371857" y="40471"/>
                </a:lnTo>
                <a:lnTo>
                  <a:pt x="407155" y="69408"/>
                </a:lnTo>
                <a:lnTo>
                  <a:pt x="436279" y="104481"/>
                </a:lnTo>
                <a:lnTo>
                  <a:pt x="458269" y="144735"/>
                </a:lnTo>
                <a:lnTo>
                  <a:pt x="472166" y="189220"/>
                </a:lnTo>
                <a:lnTo>
                  <a:pt x="477012" y="236981"/>
                </a:lnTo>
                <a:lnTo>
                  <a:pt x="472166" y="284743"/>
                </a:lnTo>
                <a:lnTo>
                  <a:pt x="458269" y="329228"/>
                </a:lnTo>
                <a:lnTo>
                  <a:pt x="436279" y="369482"/>
                </a:lnTo>
                <a:lnTo>
                  <a:pt x="407155" y="404555"/>
                </a:lnTo>
                <a:lnTo>
                  <a:pt x="371857" y="433492"/>
                </a:lnTo>
                <a:lnTo>
                  <a:pt x="331343" y="455341"/>
                </a:lnTo>
                <a:lnTo>
                  <a:pt x="286573" y="469149"/>
                </a:lnTo>
                <a:lnTo>
                  <a:pt x="238506" y="473963"/>
                </a:lnTo>
                <a:lnTo>
                  <a:pt x="190438" y="469149"/>
                </a:lnTo>
                <a:lnTo>
                  <a:pt x="145668" y="455341"/>
                </a:lnTo>
                <a:lnTo>
                  <a:pt x="105154" y="433492"/>
                </a:lnTo>
                <a:lnTo>
                  <a:pt x="69856" y="404555"/>
                </a:lnTo>
                <a:lnTo>
                  <a:pt x="40732" y="369482"/>
                </a:lnTo>
                <a:lnTo>
                  <a:pt x="18742" y="329228"/>
                </a:lnTo>
                <a:lnTo>
                  <a:pt x="4845" y="284743"/>
                </a:lnTo>
                <a:lnTo>
                  <a:pt x="0" y="23698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18659" y="4997196"/>
            <a:ext cx="478790" cy="474345"/>
          </a:xfrm>
          <a:custGeom>
            <a:avLst/>
            <a:gdLst/>
            <a:ahLst/>
            <a:cxnLst/>
            <a:rect l="l" t="t" r="r" b="b"/>
            <a:pathLst>
              <a:path w="478789" h="474345">
                <a:moveTo>
                  <a:pt x="0" y="236981"/>
                </a:moveTo>
                <a:lnTo>
                  <a:pt x="4861" y="189220"/>
                </a:lnTo>
                <a:lnTo>
                  <a:pt x="18802" y="144735"/>
                </a:lnTo>
                <a:lnTo>
                  <a:pt x="40863" y="104481"/>
                </a:lnTo>
                <a:lnTo>
                  <a:pt x="70080" y="69408"/>
                </a:lnTo>
                <a:lnTo>
                  <a:pt x="105491" y="40471"/>
                </a:lnTo>
                <a:lnTo>
                  <a:pt x="146134" y="18622"/>
                </a:lnTo>
                <a:lnTo>
                  <a:pt x="191047" y="4814"/>
                </a:lnTo>
                <a:lnTo>
                  <a:pt x="239268" y="0"/>
                </a:lnTo>
                <a:lnTo>
                  <a:pt x="287488" y="4814"/>
                </a:lnTo>
                <a:lnTo>
                  <a:pt x="332401" y="18622"/>
                </a:lnTo>
                <a:lnTo>
                  <a:pt x="373044" y="40471"/>
                </a:lnTo>
                <a:lnTo>
                  <a:pt x="408455" y="69408"/>
                </a:lnTo>
                <a:lnTo>
                  <a:pt x="437672" y="104481"/>
                </a:lnTo>
                <a:lnTo>
                  <a:pt x="459733" y="144735"/>
                </a:lnTo>
                <a:lnTo>
                  <a:pt x="473674" y="189220"/>
                </a:lnTo>
                <a:lnTo>
                  <a:pt x="478536" y="236981"/>
                </a:lnTo>
                <a:lnTo>
                  <a:pt x="473674" y="284743"/>
                </a:lnTo>
                <a:lnTo>
                  <a:pt x="459733" y="329228"/>
                </a:lnTo>
                <a:lnTo>
                  <a:pt x="437672" y="369482"/>
                </a:lnTo>
                <a:lnTo>
                  <a:pt x="408455" y="404555"/>
                </a:lnTo>
                <a:lnTo>
                  <a:pt x="373044" y="433492"/>
                </a:lnTo>
                <a:lnTo>
                  <a:pt x="332401" y="455341"/>
                </a:lnTo>
                <a:lnTo>
                  <a:pt x="287488" y="469149"/>
                </a:lnTo>
                <a:lnTo>
                  <a:pt x="239268" y="473963"/>
                </a:lnTo>
                <a:lnTo>
                  <a:pt x="191047" y="469149"/>
                </a:lnTo>
                <a:lnTo>
                  <a:pt x="146134" y="455341"/>
                </a:lnTo>
                <a:lnTo>
                  <a:pt x="105491" y="433492"/>
                </a:lnTo>
                <a:lnTo>
                  <a:pt x="70080" y="404555"/>
                </a:lnTo>
                <a:lnTo>
                  <a:pt x="40863" y="369482"/>
                </a:lnTo>
                <a:lnTo>
                  <a:pt x="18802" y="329228"/>
                </a:lnTo>
                <a:lnTo>
                  <a:pt x="4861" y="284743"/>
                </a:lnTo>
                <a:lnTo>
                  <a:pt x="0" y="23698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434965" y="503720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06287" y="5051453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49503" y="426095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17728" y="4264005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Times New Roman"/>
                <a:cs typeface="Times New Roman"/>
              </a:rPr>
              <a:t>18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20907" y="428156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Times New Roman"/>
                <a:cs typeface="Times New Roman"/>
              </a:rPr>
              <a:t>21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06638" y="3513207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958840" y="3150107"/>
            <a:ext cx="518159" cy="401320"/>
          </a:xfrm>
          <a:custGeom>
            <a:avLst/>
            <a:gdLst/>
            <a:ahLst/>
            <a:cxnLst/>
            <a:rect l="l" t="t" r="r" b="b"/>
            <a:pathLst>
              <a:path w="518160" h="401320">
                <a:moveTo>
                  <a:pt x="518160" y="0"/>
                </a:moveTo>
                <a:lnTo>
                  <a:pt x="0" y="4008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903719" y="3131820"/>
            <a:ext cx="501650" cy="381000"/>
          </a:xfrm>
          <a:custGeom>
            <a:avLst/>
            <a:gdLst/>
            <a:ahLst/>
            <a:cxnLst/>
            <a:rect l="l" t="t" r="r" b="b"/>
            <a:pathLst>
              <a:path w="501650" h="381000">
                <a:moveTo>
                  <a:pt x="0" y="0"/>
                </a:moveTo>
                <a:lnTo>
                  <a:pt x="501395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248655" y="3906011"/>
            <a:ext cx="367665" cy="349250"/>
          </a:xfrm>
          <a:custGeom>
            <a:avLst/>
            <a:gdLst/>
            <a:ahLst/>
            <a:cxnLst/>
            <a:rect l="l" t="t" r="r" b="b"/>
            <a:pathLst>
              <a:path w="367664" h="349250">
                <a:moveTo>
                  <a:pt x="367284" y="0"/>
                </a:moveTo>
                <a:lnTo>
                  <a:pt x="0" y="3489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78652" y="3835908"/>
            <a:ext cx="367665" cy="382905"/>
          </a:xfrm>
          <a:custGeom>
            <a:avLst/>
            <a:gdLst/>
            <a:ahLst/>
            <a:cxnLst/>
            <a:rect l="l" t="t" r="r" b="b"/>
            <a:pathLst>
              <a:path w="367664" h="382904">
                <a:moveTo>
                  <a:pt x="0" y="0"/>
                </a:moveTo>
                <a:lnTo>
                  <a:pt x="367284" y="382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173468" y="3874008"/>
            <a:ext cx="213360" cy="363220"/>
          </a:xfrm>
          <a:custGeom>
            <a:avLst/>
            <a:gdLst/>
            <a:ahLst/>
            <a:cxnLst/>
            <a:rect l="l" t="t" r="r" b="b"/>
            <a:pathLst>
              <a:path w="213359" h="363220">
                <a:moveTo>
                  <a:pt x="213359" y="0"/>
                </a:moveTo>
                <a:lnTo>
                  <a:pt x="0" y="3627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694676" y="3893820"/>
            <a:ext cx="228600" cy="317500"/>
          </a:xfrm>
          <a:custGeom>
            <a:avLst/>
            <a:gdLst/>
            <a:ahLst/>
            <a:cxnLst/>
            <a:rect l="l" t="t" r="r" b="b"/>
            <a:pathLst>
              <a:path w="228600" h="317500">
                <a:moveTo>
                  <a:pt x="0" y="0"/>
                </a:moveTo>
                <a:lnTo>
                  <a:pt x="228600" y="3169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843271" y="4660391"/>
            <a:ext cx="200025" cy="320040"/>
          </a:xfrm>
          <a:custGeom>
            <a:avLst/>
            <a:gdLst/>
            <a:ahLst/>
            <a:cxnLst/>
            <a:rect l="l" t="t" r="r" b="b"/>
            <a:pathLst>
              <a:path w="200025" h="320039">
                <a:moveTo>
                  <a:pt x="199644" y="0"/>
                </a:moveTo>
                <a:lnTo>
                  <a:pt x="0" y="3200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248655" y="4655820"/>
            <a:ext cx="190500" cy="363220"/>
          </a:xfrm>
          <a:custGeom>
            <a:avLst/>
            <a:gdLst/>
            <a:ahLst/>
            <a:cxnLst/>
            <a:rect l="l" t="t" r="r" b="b"/>
            <a:pathLst>
              <a:path w="190500" h="363220">
                <a:moveTo>
                  <a:pt x="0" y="0"/>
                </a:moveTo>
                <a:lnTo>
                  <a:pt x="190500" y="36271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48400" y="4660391"/>
            <a:ext cx="134620" cy="338455"/>
          </a:xfrm>
          <a:custGeom>
            <a:avLst/>
            <a:gdLst/>
            <a:ahLst/>
            <a:cxnLst/>
            <a:rect l="l" t="t" r="r" b="b"/>
            <a:pathLst>
              <a:path w="134620" h="338454">
                <a:moveTo>
                  <a:pt x="134112" y="0"/>
                </a:moveTo>
                <a:lnTo>
                  <a:pt x="0" y="3383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0"/>
            <a:ext cx="8915400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84832" y="699516"/>
            <a:ext cx="497281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868805" marR="5080" indent="-1856739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Heap: </a:t>
            </a:r>
            <a:r>
              <a:rPr dirty="0"/>
              <a:t>an </a:t>
            </a:r>
            <a:r>
              <a:rPr dirty="0" spc="-5"/>
              <a:t>Implementation of  Priority Queue</a:t>
            </a:r>
          </a:p>
        </p:txBody>
      </p:sp>
      <p:sp>
        <p:nvSpPr>
          <p:cNvPr id="5" name="object 5"/>
          <p:cNvSpPr/>
          <p:nvPr/>
        </p:nvSpPr>
        <p:spPr>
          <a:xfrm>
            <a:off x="1907285" y="2103882"/>
            <a:ext cx="1481455" cy="1480185"/>
          </a:xfrm>
          <a:custGeom>
            <a:avLst/>
            <a:gdLst/>
            <a:ahLst/>
            <a:cxnLst/>
            <a:rect l="l" t="t" r="r" b="b"/>
            <a:pathLst>
              <a:path w="1481454" h="1480185">
                <a:moveTo>
                  <a:pt x="740664" y="0"/>
                </a:moveTo>
                <a:lnTo>
                  <a:pt x="691965" y="1573"/>
                </a:lnTo>
                <a:lnTo>
                  <a:pt x="644108" y="6230"/>
                </a:lnTo>
                <a:lnTo>
                  <a:pt x="597189" y="13871"/>
                </a:lnTo>
                <a:lnTo>
                  <a:pt x="551306" y="24401"/>
                </a:lnTo>
                <a:lnTo>
                  <a:pt x="506558" y="37720"/>
                </a:lnTo>
                <a:lnTo>
                  <a:pt x="463040" y="53733"/>
                </a:lnTo>
                <a:lnTo>
                  <a:pt x="420852" y="72340"/>
                </a:lnTo>
                <a:lnTo>
                  <a:pt x="380091" y="93445"/>
                </a:lnTo>
                <a:lnTo>
                  <a:pt x="340854" y="116950"/>
                </a:lnTo>
                <a:lnTo>
                  <a:pt x="303238" y="142758"/>
                </a:lnTo>
                <a:lnTo>
                  <a:pt x="267342" y="170771"/>
                </a:lnTo>
                <a:lnTo>
                  <a:pt x="233264" y="200892"/>
                </a:lnTo>
                <a:lnTo>
                  <a:pt x="201099" y="233023"/>
                </a:lnTo>
                <a:lnTo>
                  <a:pt x="170948" y="267067"/>
                </a:lnTo>
                <a:lnTo>
                  <a:pt x="142906" y="302926"/>
                </a:lnTo>
                <a:lnTo>
                  <a:pt x="117071" y="340502"/>
                </a:lnTo>
                <a:lnTo>
                  <a:pt x="93542" y="379699"/>
                </a:lnTo>
                <a:lnTo>
                  <a:pt x="72415" y="420419"/>
                </a:lnTo>
                <a:lnTo>
                  <a:pt x="53788" y="462563"/>
                </a:lnTo>
                <a:lnTo>
                  <a:pt x="37759" y="506036"/>
                </a:lnTo>
                <a:lnTo>
                  <a:pt x="24426" y="550738"/>
                </a:lnTo>
                <a:lnTo>
                  <a:pt x="13886" y="596574"/>
                </a:lnTo>
                <a:lnTo>
                  <a:pt x="6236" y="643445"/>
                </a:lnTo>
                <a:lnTo>
                  <a:pt x="1575" y="691253"/>
                </a:lnTo>
                <a:lnTo>
                  <a:pt x="0" y="739901"/>
                </a:lnTo>
                <a:lnTo>
                  <a:pt x="1575" y="788550"/>
                </a:lnTo>
                <a:lnTo>
                  <a:pt x="6236" y="836358"/>
                </a:lnTo>
                <a:lnTo>
                  <a:pt x="13886" y="883229"/>
                </a:lnTo>
                <a:lnTo>
                  <a:pt x="24426" y="929065"/>
                </a:lnTo>
                <a:lnTo>
                  <a:pt x="37759" y="973767"/>
                </a:lnTo>
                <a:lnTo>
                  <a:pt x="53788" y="1017240"/>
                </a:lnTo>
                <a:lnTo>
                  <a:pt x="72415" y="1059384"/>
                </a:lnTo>
                <a:lnTo>
                  <a:pt x="93542" y="1100104"/>
                </a:lnTo>
                <a:lnTo>
                  <a:pt x="117071" y="1139301"/>
                </a:lnTo>
                <a:lnTo>
                  <a:pt x="142906" y="1176877"/>
                </a:lnTo>
                <a:lnTo>
                  <a:pt x="170948" y="1212736"/>
                </a:lnTo>
                <a:lnTo>
                  <a:pt x="201099" y="1246780"/>
                </a:lnTo>
                <a:lnTo>
                  <a:pt x="233264" y="1278911"/>
                </a:lnTo>
                <a:lnTo>
                  <a:pt x="267342" y="1309032"/>
                </a:lnTo>
                <a:lnTo>
                  <a:pt x="303238" y="1337045"/>
                </a:lnTo>
                <a:lnTo>
                  <a:pt x="340854" y="1362853"/>
                </a:lnTo>
                <a:lnTo>
                  <a:pt x="380091" y="1386358"/>
                </a:lnTo>
                <a:lnTo>
                  <a:pt x="420852" y="1407463"/>
                </a:lnTo>
                <a:lnTo>
                  <a:pt x="463040" y="1426070"/>
                </a:lnTo>
                <a:lnTo>
                  <a:pt x="506558" y="1442083"/>
                </a:lnTo>
                <a:lnTo>
                  <a:pt x="551306" y="1455402"/>
                </a:lnTo>
                <a:lnTo>
                  <a:pt x="597189" y="1465932"/>
                </a:lnTo>
                <a:lnTo>
                  <a:pt x="644108" y="1473573"/>
                </a:lnTo>
                <a:lnTo>
                  <a:pt x="691965" y="1478230"/>
                </a:lnTo>
                <a:lnTo>
                  <a:pt x="740664" y="1479803"/>
                </a:lnTo>
                <a:lnTo>
                  <a:pt x="789362" y="1478230"/>
                </a:lnTo>
                <a:lnTo>
                  <a:pt x="837219" y="1473573"/>
                </a:lnTo>
                <a:lnTo>
                  <a:pt x="884138" y="1465932"/>
                </a:lnTo>
                <a:lnTo>
                  <a:pt x="930021" y="1455402"/>
                </a:lnTo>
                <a:lnTo>
                  <a:pt x="974769" y="1442083"/>
                </a:lnTo>
                <a:lnTo>
                  <a:pt x="1018287" y="1426070"/>
                </a:lnTo>
                <a:lnTo>
                  <a:pt x="1060475" y="1407463"/>
                </a:lnTo>
                <a:lnTo>
                  <a:pt x="1101236" y="1386358"/>
                </a:lnTo>
                <a:lnTo>
                  <a:pt x="1140473" y="1362853"/>
                </a:lnTo>
                <a:lnTo>
                  <a:pt x="1178089" y="1337045"/>
                </a:lnTo>
                <a:lnTo>
                  <a:pt x="1213985" y="1309032"/>
                </a:lnTo>
                <a:lnTo>
                  <a:pt x="1248063" y="1278911"/>
                </a:lnTo>
                <a:lnTo>
                  <a:pt x="1280228" y="1246780"/>
                </a:lnTo>
                <a:lnTo>
                  <a:pt x="1310379" y="1212736"/>
                </a:lnTo>
                <a:lnTo>
                  <a:pt x="1338421" y="1176877"/>
                </a:lnTo>
                <a:lnTo>
                  <a:pt x="1364256" y="1139301"/>
                </a:lnTo>
                <a:lnTo>
                  <a:pt x="1387785" y="1100104"/>
                </a:lnTo>
                <a:lnTo>
                  <a:pt x="1408912" y="1059384"/>
                </a:lnTo>
                <a:lnTo>
                  <a:pt x="1427539" y="1017240"/>
                </a:lnTo>
                <a:lnTo>
                  <a:pt x="1443568" y="973767"/>
                </a:lnTo>
                <a:lnTo>
                  <a:pt x="1456901" y="929065"/>
                </a:lnTo>
                <a:lnTo>
                  <a:pt x="1467441" y="883229"/>
                </a:lnTo>
                <a:lnTo>
                  <a:pt x="1475091" y="836358"/>
                </a:lnTo>
                <a:lnTo>
                  <a:pt x="1479752" y="788550"/>
                </a:lnTo>
                <a:lnTo>
                  <a:pt x="1481328" y="739901"/>
                </a:lnTo>
                <a:lnTo>
                  <a:pt x="1479752" y="691253"/>
                </a:lnTo>
                <a:lnTo>
                  <a:pt x="1475091" y="643445"/>
                </a:lnTo>
                <a:lnTo>
                  <a:pt x="1467441" y="596574"/>
                </a:lnTo>
                <a:lnTo>
                  <a:pt x="1456901" y="550738"/>
                </a:lnTo>
                <a:lnTo>
                  <a:pt x="1443568" y="506036"/>
                </a:lnTo>
                <a:lnTo>
                  <a:pt x="1427539" y="462563"/>
                </a:lnTo>
                <a:lnTo>
                  <a:pt x="1408912" y="420419"/>
                </a:lnTo>
                <a:lnTo>
                  <a:pt x="1387785" y="379699"/>
                </a:lnTo>
                <a:lnTo>
                  <a:pt x="1364256" y="340502"/>
                </a:lnTo>
                <a:lnTo>
                  <a:pt x="1338421" y="302926"/>
                </a:lnTo>
                <a:lnTo>
                  <a:pt x="1310379" y="267067"/>
                </a:lnTo>
                <a:lnTo>
                  <a:pt x="1280228" y="233023"/>
                </a:lnTo>
                <a:lnTo>
                  <a:pt x="1248063" y="200892"/>
                </a:lnTo>
                <a:lnTo>
                  <a:pt x="1213985" y="170771"/>
                </a:lnTo>
                <a:lnTo>
                  <a:pt x="1178089" y="142758"/>
                </a:lnTo>
                <a:lnTo>
                  <a:pt x="1140473" y="116950"/>
                </a:lnTo>
                <a:lnTo>
                  <a:pt x="1101236" y="93445"/>
                </a:lnTo>
                <a:lnTo>
                  <a:pt x="1060475" y="72340"/>
                </a:lnTo>
                <a:lnTo>
                  <a:pt x="1018287" y="53733"/>
                </a:lnTo>
                <a:lnTo>
                  <a:pt x="974769" y="37720"/>
                </a:lnTo>
                <a:lnTo>
                  <a:pt x="930021" y="24401"/>
                </a:lnTo>
                <a:lnTo>
                  <a:pt x="884138" y="13871"/>
                </a:lnTo>
                <a:lnTo>
                  <a:pt x="837219" y="6230"/>
                </a:lnTo>
                <a:lnTo>
                  <a:pt x="789362" y="1573"/>
                </a:lnTo>
                <a:lnTo>
                  <a:pt x="740664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07285" y="2103882"/>
            <a:ext cx="1481455" cy="1480185"/>
          </a:xfrm>
          <a:custGeom>
            <a:avLst/>
            <a:gdLst/>
            <a:ahLst/>
            <a:cxnLst/>
            <a:rect l="l" t="t" r="r" b="b"/>
            <a:pathLst>
              <a:path w="1481454" h="1480185">
                <a:moveTo>
                  <a:pt x="0" y="739901"/>
                </a:moveTo>
                <a:lnTo>
                  <a:pt x="1575" y="691253"/>
                </a:lnTo>
                <a:lnTo>
                  <a:pt x="6236" y="643445"/>
                </a:lnTo>
                <a:lnTo>
                  <a:pt x="13886" y="596574"/>
                </a:lnTo>
                <a:lnTo>
                  <a:pt x="24426" y="550738"/>
                </a:lnTo>
                <a:lnTo>
                  <a:pt x="37759" y="506036"/>
                </a:lnTo>
                <a:lnTo>
                  <a:pt x="53788" y="462563"/>
                </a:lnTo>
                <a:lnTo>
                  <a:pt x="72415" y="420419"/>
                </a:lnTo>
                <a:lnTo>
                  <a:pt x="93542" y="379699"/>
                </a:lnTo>
                <a:lnTo>
                  <a:pt x="117071" y="340502"/>
                </a:lnTo>
                <a:lnTo>
                  <a:pt x="142906" y="302926"/>
                </a:lnTo>
                <a:lnTo>
                  <a:pt x="170948" y="267067"/>
                </a:lnTo>
                <a:lnTo>
                  <a:pt x="201099" y="233023"/>
                </a:lnTo>
                <a:lnTo>
                  <a:pt x="233264" y="200892"/>
                </a:lnTo>
                <a:lnTo>
                  <a:pt x="267342" y="170771"/>
                </a:lnTo>
                <a:lnTo>
                  <a:pt x="303238" y="142758"/>
                </a:lnTo>
                <a:lnTo>
                  <a:pt x="340854" y="116950"/>
                </a:lnTo>
                <a:lnTo>
                  <a:pt x="380091" y="93445"/>
                </a:lnTo>
                <a:lnTo>
                  <a:pt x="420852" y="72340"/>
                </a:lnTo>
                <a:lnTo>
                  <a:pt x="463040" y="53733"/>
                </a:lnTo>
                <a:lnTo>
                  <a:pt x="506558" y="37720"/>
                </a:lnTo>
                <a:lnTo>
                  <a:pt x="551306" y="24401"/>
                </a:lnTo>
                <a:lnTo>
                  <a:pt x="597189" y="13871"/>
                </a:lnTo>
                <a:lnTo>
                  <a:pt x="644108" y="6230"/>
                </a:lnTo>
                <a:lnTo>
                  <a:pt x="691965" y="1573"/>
                </a:lnTo>
                <a:lnTo>
                  <a:pt x="740664" y="0"/>
                </a:lnTo>
                <a:lnTo>
                  <a:pt x="789362" y="1573"/>
                </a:lnTo>
                <a:lnTo>
                  <a:pt x="837219" y="6230"/>
                </a:lnTo>
                <a:lnTo>
                  <a:pt x="884138" y="13871"/>
                </a:lnTo>
                <a:lnTo>
                  <a:pt x="930021" y="24401"/>
                </a:lnTo>
                <a:lnTo>
                  <a:pt x="974769" y="37720"/>
                </a:lnTo>
                <a:lnTo>
                  <a:pt x="1018287" y="53733"/>
                </a:lnTo>
                <a:lnTo>
                  <a:pt x="1060475" y="72340"/>
                </a:lnTo>
                <a:lnTo>
                  <a:pt x="1101236" y="93445"/>
                </a:lnTo>
                <a:lnTo>
                  <a:pt x="1140473" y="116950"/>
                </a:lnTo>
                <a:lnTo>
                  <a:pt x="1178089" y="142758"/>
                </a:lnTo>
                <a:lnTo>
                  <a:pt x="1213985" y="170771"/>
                </a:lnTo>
                <a:lnTo>
                  <a:pt x="1248063" y="200892"/>
                </a:lnTo>
                <a:lnTo>
                  <a:pt x="1280228" y="233023"/>
                </a:lnTo>
                <a:lnTo>
                  <a:pt x="1310379" y="267067"/>
                </a:lnTo>
                <a:lnTo>
                  <a:pt x="1338421" y="302926"/>
                </a:lnTo>
                <a:lnTo>
                  <a:pt x="1364256" y="340502"/>
                </a:lnTo>
                <a:lnTo>
                  <a:pt x="1387785" y="379699"/>
                </a:lnTo>
                <a:lnTo>
                  <a:pt x="1408912" y="420419"/>
                </a:lnTo>
                <a:lnTo>
                  <a:pt x="1427539" y="462563"/>
                </a:lnTo>
                <a:lnTo>
                  <a:pt x="1443568" y="506036"/>
                </a:lnTo>
                <a:lnTo>
                  <a:pt x="1456901" y="550738"/>
                </a:lnTo>
                <a:lnTo>
                  <a:pt x="1467441" y="596574"/>
                </a:lnTo>
                <a:lnTo>
                  <a:pt x="1475091" y="643445"/>
                </a:lnTo>
                <a:lnTo>
                  <a:pt x="1479752" y="691253"/>
                </a:lnTo>
                <a:lnTo>
                  <a:pt x="1481328" y="739901"/>
                </a:lnTo>
                <a:lnTo>
                  <a:pt x="1479752" y="788550"/>
                </a:lnTo>
                <a:lnTo>
                  <a:pt x="1475091" y="836358"/>
                </a:lnTo>
                <a:lnTo>
                  <a:pt x="1467441" y="883229"/>
                </a:lnTo>
                <a:lnTo>
                  <a:pt x="1456901" y="929065"/>
                </a:lnTo>
                <a:lnTo>
                  <a:pt x="1443568" y="973767"/>
                </a:lnTo>
                <a:lnTo>
                  <a:pt x="1427539" y="1017240"/>
                </a:lnTo>
                <a:lnTo>
                  <a:pt x="1408912" y="1059384"/>
                </a:lnTo>
                <a:lnTo>
                  <a:pt x="1387785" y="1100104"/>
                </a:lnTo>
                <a:lnTo>
                  <a:pt x="1364256" y="1139301"/>
                </a:lnTo>
                <a:lnTo>
                  <a:pt x="1338421" y="1176877"/>
                </a:lnTo>
                <a:lnTo>
                  <a:pt x="1310379" y="1212736"/>
                </a:lnTo>
                <a:lnTo>
                  <a:pt x="1280228" y="1246780"/>
                </a:lnTo>
                <a:lnTo>
                  <a:pt x="1248063" y="1278911"/>
                </a:lnTo>
                <a:lnTo>
                  <a:pt x="1213985" y="1309032"/>
                </a:lnTo>
                <a:lnTo>
                  <a:pt x="1178089" y="1337045"/>
                </a:lnTo>
                <a:lnTo>
                  <a:pt x="1140473" y="1362853"/>
                </a:lnTo>
                <a:lnTo>
                  <a:pt x="1101236" y="1386358"/>
                </a:lnTo>
                <a:lnTo>
                  <a:pt x="1060475" y="1407463"/>
                </a:lnTo>
                <a:lnTo>
                  <a:pt x="1018287" y="1426070"/>
                </a:lnTo>
                <a:lnTo>
                  <a:pt x="974769" y="1442083"/>
                </a:lnTo>
                <a:lnTo>
                  <a:pt x="930021" y="1455402"/>
                </a:lnTo>
                <a:lnTo>
                  <a:pt x="884138" y="1465932"/>
                </a:lnTo>
                <a:lnTo>
                  <a:pt x="837219" y="1473573"/>
                </a:lnTo>
                <a:lnTo>
                  <a:pt x="789362" y="1478230"/>
                </a:lnTo>
                <a:lnTo>
                  <a:pt x="740664" y="1479803"/>
                </a:lnTo>
                <a:lnTo>
                  <a:pt x="691965" y="1478230"/>
                </a:lnTo>
                <a:lnTo>
                  <a:pt x="644108" y="1473573"/>
                </a:lnTo>
                <a:lnTo>
                  <a:pt x="597189" y="1465932"/>
                </a:lnTo>
                <a:lnTo>
                  <a:pt x="551306" y="1455402"/>
                </a:lnTo>
                <a:lnTo>
                  <a:pt x="506558" y="1442083"/>
                </a:lnTo>
                <a:lnTo>
                  <a:pt x="463040" y="1426070"/>
                </a:lnTo>
                <a:lnTo>
                  <a:pt x="420852" y="1407463"/>
                </a:lnTo>
                <a:lnTo>
                  <a:pt x="380091" y="1386358"/>
                </a:lnTo>
                <a:lnTo>
                  <a:pt x="340854" y="1362853"/>
                </a:lnTo>
                <a:lnTo>
                  <a:pt x="303238" y="1337045"/>
                </a:lnTo>
                <a:lnTo>
                  <a:pt x="267342" y="1309032"/>
                </a:lnTo>
                <a:lnTo>
                  <a:pt x="233264" y="1278911"/>
                </a:lnTo>
                <a:lnTo>
                  <a:pt x="201099" y="1246780"/>
                </a:lnTo>
                <a:lnTo>
                  <a:pt x="170948" y="1212736"/>
                </a:lnTo>
                <a:lnTo>
                  <a:pt x="142906" y="1176877"/>
                </a:lnTo>
                <a:lnTo>
                  <a:pt x="117071" y="1139301"/>
                </a:lnTo>
                <a:lnTo>
                  <a:pt x="93542" y="1100104"/>
                </a:lnTo>
                <a:lnTo>
                  <a:pt x="72415" y="1059384"/>
                </a:lnTo>
                <a:lnTo>
                  <a:pt x="53788" y="1017240"/>
                </a:lnTo>
                <a:lnTo>
                  <a:pt x="37759" y="973767"/>
                </a:lnTo>
                <a:lnTo>
                  <a:pt x="24426" y="929065"/>
                </a:lnTo>
                <a:lnTo>
                  <a:pt x="13886" y="883229"/>
                </a:lnTo>
                <a:lnTo>
                  <a:pt x="6236" y="836358"/>
                </a:lnTo>
                <a:lnTo>
                  <a:pt x="1575" y="788550"/>
                </a:lnTo>
                <a:lnTo>
                  <a:pt x="0" y="739901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53101" y="2517758"/>
            <a:ext cx="986155" cy="60706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189865">
              <a:lnSpc>
                <a:spcPct val="101000"/>
              </a:lnSpc>
              <a:spcBef>
                <a:spcPts val="70"/>
              </a:spcBef>
            </a:pPr>
            <a:r>
              <a:rPr dirty="0" sz="1900" spc="-5">
                <a:solidFill>
                  <a:srgbClr val="FFFFFF"/>
                </a:solidFill>
                <a:latin typeface="Palatino Linotype"/>
                <a:cs typeface="Palatino Linotype"/>
              </a:rPr>
              <a:t>Heap  </a:t>
            </a:r>
            <a:r>
              <a:rPr dirty="0" sz="1900" spc="-5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dirty="0" sz="190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1900" spc="-15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dirty="0" sz="1900" spc="-10">
                <a:solidFill>
                  <a:srgbClr val="FFFFFF"/>
                </a:solidFill>
                <a:latin typeface="Palatino Linotype"/>
                <a:cs typeface="Palatino Linotype"/>
              </a:rPr>
              <a:t>uc</a:t>
            </a:r>
            <a:r>
              <a:rPr dirty="0" sz="190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1900" spc="-1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dirty="0" sz="1900" spc="-15">
                <a:solidFill>
                  <a:srgbClr val="FFFFFF"/>
                </a:solidFill>
                <a:latin typeface="Palatino Linotype"/>
                <a:cs typeface="Palatino Linotype"/>
              </a:rPr>
              <a:t>re</a:t>
            </a:r>
            <a:endParaRPr sz="1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6108" y="4234165"/>
            <a:ext cx="202565" cy="215265"/>
          </a:xfrm>
          <a:custGeom>
            <a:avLst/>
            <a:gdLst/>
            <a:ahLst/>
            <a:cxnLst/>
            <a:rect l="l" t="t" r="r" b="b"/>
            <a:pathLst>
              <a:path w="202564" h="215264">
                <a:moveTo>
                  <a:pt x="202158" y="0"/>
                </a:moveTo>
                <a:lnTo>
                  <a:pt x="0" y="0"/>
                </a:lnTo>
                <a:lnTo>
                  <a:pt x="0" y="214756"/>
                </a:lnTo>
                <a:lnTo>
                  <a:pt x="202158" y="214756"/>
                </a:lnTo>
                <a:lnTo>
                  <a:pt x="202158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31351" y="4032007"/>
            <a:ext cx="631825" cy="202565"/>
          </a:xfrm>
          <a:custGeom>
            <a:avLst/>
            <a:gdLst/>
            <a:ahLst/>
            <a:cxnLst/>
            <a:rect l="l" t="t" r="r" b="b"/>
            <a:pathLst>
              <a:path w="631825" h="202564">
                <a:moveTo>
                  <a:pt x="631672" y="0"/>
                </a:moveTo>
                <a:lnTo>
                  <a:pt x="0" y="0"/>
                </a:lnTo>
                <a:lnTo>
                  <a:pt x="0" y="202158"/>
                </a:lnTo>
                <a:lnTo>
                  <a:pt x="631672" y="202158"/>
                </a:lnTo>
                <a:lnTo>
                  <a:pt x="631672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46108" y="3817250"/>
            <a:ext cx="202565" cy="215265"/>
          </a:xfrm>
          <a:custGeom>
            <a:avLst/>
            <a:gdLst/>
            <a:ahLst/>
            <a:cxnLst/>
            <a:rect l="l" t="t" r="r" b="b"/>
            <a:pathLst>
              <a:path w="202564" h="215264">
                <a:moveTo>
                  <a:pt x="202158" y="0"/>
                </a:moveTo>
                <a:lnTo>
                  <a:pt x="0" y="0"/>
                </a:lnTo>
                <a:lnTo>
                  <a:pt x="0" y="214756"/>
                </a:lnTo>
                <a:lnTo>
                  <a:pt x="202158" y="214756"/>
                </a:lnTo>
                <a:lnTo>
                  <a:pt x="202158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07285" y="4685538"/>
            <a:ext cx="1481455" cy="1480185"/>
          </a:xfrm>
          <a:custGeom>
            <a:avLst/>
            <a:gdLst/>
            <a:ahLst/>
            <a:cxnLst/>
            <a:rect l="l" t="t" r="r" b="b"/>
            <a:pathLst>
              <a:path w="1481454" h="1480185">
                <a:moveTo>
                  <a:pt x="740664" y="0"/>
                </a:moveTo>
                <a:lnTo>
                  <a:pt x="691965" y="1573"/>
                </a:lnTo>
                <a:lnTo>
                  <a:pt x="644108" y="6230"/>
                </a:lnTo>
                <a:lnTo>
                  <a:pt x="597189" y="13871"/>
                </a:lnTo>
                <a:lnTo>
                  <a:pt x="551306" y="24401"/>
                </a:lnTo>
                <a:lnTo>
                  <a:pt x="506558" y="37720"/>
                </a:lnTo>
                <a:lnTo>
                  <a:pt x="463040" y="53733"/>
                </a:lnTo>
                <a:lnTo>
                  <a:pt x="420852" y="72340"/>
                </a:lnTo>
                <a:lnTo>
                  <a:pt x="380091" y="93445"/>
                </a:lnTo>
                <a:lnTo>
                  <a:pt x="340854" y="116950"/>
                </a:lnTo>
                <a:lnTo>
                  <a:pt x="303238" y="142758"/>
                </a:lnTo>
                <a:lnTo>
                  <a:pt x="267342" y="170771"/>
                </a:lnTo>
                <a:lnTo>
                  <a:pt x="233264" y="200892"/>
                </a:lnTo>
                <a:lnTo>
                  <a:pt x="201099" y="233023"/>
                </a:lnTo>
                <a:lnTo>
                  <a:pt x="170948" y="267067"/>
                </a:lnTo>
                <a:lnTo>
                  <a:pt x="142906" y="302926"/>
                </a:lnTo>
                <a:lnTo>
                  <a:pt x="117071" y="340502"/>
                </a:lnTo>
                <a:lnTo>
                  <a:pt x="93542" y="379699"/>
                </a:lnTo>
                <a:lnTo>
                  <a:pt x="72415" y="420419"/>
                </a:lnTo>
                <a:lnTo>
                  <a:pt x="53788" y="462563"/>
                </a:lnTo>
                <a:lnTo>
                  <a:pt x="37759" y="506036"/>
                </a:lnTo>
                <a:lnTo>
                  <a:pt x="24426" y="550738"/>
                </a:lnTo>
                <a:lnTo>
                  <a:pt x="13886" y="596574"/>
                </a:lnTo>
                <a:lnTo>
                  <a:pt x="6236" y="643445"/>
                </a:lnTo>
                <a:lnTo>
                  <a:pt x="1575" y="691253"/>
                </a:lnTo>
                <a:lnTo>
                  <a:pt x="0" y="739902"/>
                </a:lnTo>
                <a:lnTo>
                  <a:pt x="1575" y="788550"/>
                </a:lnTo>
                <a:lnTo>
                  <a:pt x="6236" y="836358"/>
                </a:lnTo>
                <a:lnTo>
                  <a:pt x="13886" y="883229"/>
                </a:lnTo>
                <a:lnTo>
                  <a:pt x="24426" y="929065"/>
                </a:lnTo>
                <a:lnTo>
                  <a:pt x="37759" y="973767"/>
                </a:lnTo>
                <a:lnTo>
                  <a:pt x="53788" y="1017240"/>
                </a:lnTo>
                <a:lnTo>
                  <a:pt x="72415" y="1059384"/>
                </a:lnTo>
                <a:lnTo>
                  <a:pt x="93542" y="1100104"/>
                </a:lnTo>
                <a:lnTo>
                  <a:pt x="117071" y="1139301"/>
                </a:lnTo>
                <a:lnTo>
                  <a:pt x="142906" y="1176877"/>
                </a:lnTo>
                <a:lnTo>
                  <a:pt x="170948" y="1212736"/>
                </a:lnTo>
                <a:lnTo>
                  <a:pt x="201099" y="1246780"/>
                </a:lnTo>
                <a:lnTo>
                  <a:pt x="233264" y="1278911"/>
                </a:lnTo>
                <a:lnTo>
                  <a:pt x="267342" y="1309032"/>
                </a:lnTo>
                <a:lnTo>
                  <a:pt x="303238" y="1337045"/>
                </a:lnTo>
                <a:lnTo>
                  <a:pt x="340854" y="1362853"/>
                </a:lnTo>
                <a:lnTo>
                  <a:pt x="380091" y="1386358"/>
                </a:lnTo>
                <a:lnTo>
                  <a:pt x="420852" y="1407463"/>
                </a:lnTo>
                <a:lnTo>
                  <a:pt x="463040" y="1426070"/>
                </a:lnTo>
                <a:lnTo>
                  <a:pt x="506558" y="1442083"/>
                </a:lnTo>
                <a:lnTo>
                  <a:pt x="551306" y="1455402"/>
                </a:lnTo>
                <a:lnTo>
                  <a:pt x="597189" y="1465932"/>
                </a:lnTo>
                <a:lnTo>
                  <a:pt x="644108" y="1473573"/>
                </a:lnTo>
                <a:lnTo>
                  <a:pt x="691965" y="1478230"/>
                </a:lnTo>
                <a:lnTo>
                  <a:pt x="740664" y="1479804"/>
                </a:lnTo>
                <a:lnTo>
                  <a:pt x="789362" y="1478230"/>
                </a:lnTo>
                <a:lnTo>
                  <a:pt x="837219" y="1473573"/>
                </a:lnTo>
                <a:lnTo>
                  <a:pt x="884138" y="1465932"/>
                </a:lnTo>
                <a:lnTo>
                  <a:pt x="930021" y="1455402"/>
                </a:lnTo>
                <a:lnTo>
                  <a:pt x="974769" y="1442083"/>
                </a:lnTo>
                <a:lnTo>
                  <a:pt x="1018287" y="1426070"/>
                </a:lnTo>
                <a:lnTo>
                  <a:pt x="1060475" y="1407463"/>
                </a:lnTo>
                <a:lnTo>
                  <a:pt x="1101236" y="1386358"/>
                </a:lnTo>
                <a:lnTo>
                  <a:pt x="1140473" y="1362853"/>
                </a:lnTo>
                <a:lnTo>
                  <a:pt x="1178089" y="1337045"/>
                </a:lnTo>
                <a:lnTo>
                  <a:pt x="1213985" y="1309032"/>
                </a:lnTo>
                <a:lnTo>
                  <a:pt x="1248063" y="1278911"/>
                </a:lnTo>
                <a:lnTo>
                  <a:pt x="1280228" y="1246780"/>
                </a:lnTo>
                <a:lnTo>
                  <a:pt x="1310379" y="1212736"/>
                </a:lnTo>
                <a:lnTo>
                  <a:pt x="1338421" y="1176877"/>
                </a:lnTo>
                <a:lnTo>
                  <a:pt x="1364256" y="1139301"/>
                </a:lnTo>
                <a:lnTo>
                  <a:pt x="1387785" y="1100104"/>
                </a:lnTo>
                <a:lnTo>
                  <a:pt x="1408912" y="1059384"/>
                </a:lnTo>
                <a:lnTo>
                  <a:pt x="1427539" y="1017240"/>
                </a:lnTo>
                <a:lnTo>
                  <a:pt x="1443568" y="973767"/>
                </a:lnTo>
                <a:lnTo>
                  <a:pt x="1456901" y="929065"/>
                </a:lnTo>
                <a:lnTo>
                  <a:pt x="1467441" y="883229"/>
                </a:lnTo>
                <a:lnTo>
                  <a:pt x="1475091" y="836358"/>
                </a:lnTo>
                <a:lnTo>
                  <a:pt x="1479752" y="788550"/>
                </a:lnTo>
                <a:lnTo>
                  <a:pt x="1481328" y="739902"/>
                </a:lnTo>
                <a:lnTo>
                  <a:pt x="1479752" y="691253"/>
                </a:lnTo>
                <a:lnTo>
                  <a:pt x="1475091" y="643445"/>
                </a:lnTo>
                <a:lnTo>
                  <a:pt x="1467441" y="596574"/>
                </a:lnTo>
                <a:lnTo>
                  <a:pt x="1456901" y="550738"/>
                </a:lnTo>
                <a:lnTo>
                  <a:pt x="1443568" y="506036"/>
                </a:lnTo>
                <a:lnTo>
                  <a:pt x="1427539" y="462563"/>
                </a:lnTo>
                <a:lnTo>
                  <a:pt x="1408912" y="420419"/>
                </a:lnTo>
                <a:lnTo>
                  <a:pt x="1387785" y="379699"/>
                </a:lnTo>
                <a:lnTo>
                  <a:pt x="1364256" y="340502"/>
                </a:lnTo>
                <a:lnTo>
                  <a:pt x="1338421" y="302926"/>
                </a:lnTo>
                <a:lnTo>
                  <a:pt x="1310379" y="267067"/>
                </a:lnTo>
                <a:lnTo>
                  <a:pt x="1280228" y="233023"/>
                </a:lnTo>
                <a:lnTo>
                  <a:pt x="1248063" y="200892"/>
                </a:lnTo>
                <a:lnTo>
                  <a:pt x="1213985" y="170771"/>
                </a:lnTo>
                <a:lnTo>
                  <a:pt x="1178089" y="142758"/>
                </a:lnTo>
                <a:lnTo>
                  <a:pt x="1140473" y="116950"/>
                </a:lnTo>
                <a:lnTo>
                  <a:pt x="1101236" y="93445"/>
                </a:lnTo>
                <a:lnTo>
                  <a:pt x="1060475" y="72340"/>
                </a:lnTo>
                <a:lnTo>
                  <a:pt x="1018287" y="53733"/>
                </a:lnTo>
                <a:lnTo>
                  <a:pt x="974769" y="37720"/>
                </a:lnTo>
                <a:lnTo>
                  <a:pt x="930021" y="24401"/>
                </a:lnTo>
                <a:lnTo>
                  <a:pt x="884138" y="13871"/>
                </a:lnTo>
                <a:lnTo>
                  <a:pt x="837219" y="6230"/>
                </a:lnTo>
                <a:lnTo>
                  <a:pt x="789362" y="1573"/>
                </a:lnTo>
                <a:lnTo>
                  <a:pt x="740664" y="0"/>
                </a:lnTo>
                <a:close/>
              </a:path>
            </a:pathLst>
          </a:custGeom>
          <a:solidFill>
            <a:srgbClr val="448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07285" y="4685538"/>
            <a:ext cx="1481455" cy="1480185"/>
          </a:xfrm>
          <a:custGeom>
            <a:avLst/>
            <a:gdLst/>
            <a:ahLst/>
            <a:cxnLst/>
            <a:rect l="l" t="t" r="r" b="b"/>
            <a:pathLst>
              <a:path w="1481454" h="1480185">
                <a:moveTo>
                  <a:pt x="0" y="739902"/>
                </a:moveTo>
                <a:lnTo>
                  <a:pt x="1575" y="691253"/>
                </a:lnTo>
                <a:lnTo>
                  <a:pt x="6236" y="643445"/>
                </a:lnTo>
                <a:lnTo>
                  <a:pt x="13886" y="596574"/>
                </a:lnTo>
                <a:lnTo>
                  <a:pt x="24426" y="550738"/>
                </a:lnTo>
                <a:lnTo>
                  <a:pt x="37759" y="506036"/>
                </a:lnTo>
                <a:lnTo>
                  <a:pt x="53788" y="462563"/>
                </a:lnTo>
                <a:lnTo>
                  <a:pt x="72415" y="420419"/>
                </a:lnTo>
                <a:lnTo>
                  <a:pt x="93542" y="379699"/>
                </a:lnTo>
                <a:lnTo>
                  <a:pt x="117071" y="340502"/>
                </a:lnTo>
                <a:lnTo>
                  <a:pt x="142906" y="302926"/>
                </a:lnTo>
                <a:lnTo>
                  <a:pt x="170948" y="267067"/>
                </a:lnTo>
                <a:lnTo>
                  <a:pt x="201099" y="233023"/>
                </a:lnTo>
                <a:lnTo>
                  <a:pt x="233264" y="200892"/>
                </a:lnTo>
                <a:lnTo>
                  <a:pt x="267342" y="170771"/>
                </a:lnTo>
                <a:lnTo>
                  <a:pt x="303238" y="142758"/>
                </a:lnTo>
                <a:lnTo>
                  <a:pt x="340854" y="116950"/>
                </a:lnTo>
                <a:lnTo>
                  <a:pt x="380091" y="93445"/>
                </a:lnTo>
                <a:lnTo>
                  <a:pt x="420852" y="72340"/>
                </a:lnTo>
                <a:lnTo>
                  <a:pt x="463040" y="53733"/>
                </a:lnTo>
                <a:lnTo>
                  <a:pt x="506558" y="37720"/>
                </a:lnTo>
                <a:lnTo>
                  <a:pt x="551306" y="24401"/>
                </a:lnTo>
                <a:lnTo>
                  <a:pt x="597189" y="13871"/>
                </a:lnTo>
                <a:lnTo>
                  <a:pt x="644108" y="6230"/>
                </a:lnTo>
                <a:lnTo>
                  <a:pt x="691965" y="1573"/>
                </a:lnTo>
                <a:lnTo>
                  <a:pt x="740664" y="0"/>
                </a:lnTo>
                <a:lnTo>
                  <a:pt x="789362" y="1573"/>
                </a:lnTo>
                <a:lnTo>
                  <a:pt x="837219" y="6230"/>
                </a:lnTo>
                <a:lnTo>
                  <a:pt x="884138" y="13871"/>
                </a:lnTo>
                <a:lnTo>
                  <a:pt x="930021" y="24401"/>
                </a:lnTo>
                <a:lnTo>
                  <a:pt x="974769" y="37720"/>
                </a:lnTo>
                <a:lnTo>
                  <a:pt x="1018287" y="53733"/>
                </a:lnTo>
                <a:lnTo>
                  <a:pt x="1060475" y="72340"/>
                </a:lnTo>
                <a:lnTo>
                  <a:pt x="1101236" y="93445"/>
                </a:lnTo>
                <a:lnTo>
                  <a:pt x="1140473" y="116950"/>
                </a:lnTo>
                <a:lnTo>
                  <a:pt x="1178089" y="142758"/>
                </a:lnTo>
                <a:lnTo>
                  <a:pt x="1213985" y="170771"/>
                </a:lnTo>
                <a:lnTo>
                  <a:pt x="1248063" y="200892"/>
                </a:lnTo>
                <a:lnTo>
                  <a:pt x="1280228" y="233023"/>
                </a:lnTo>
                <a:lnTo>
                  <a:pt x="1310379" y="267067"/>
                </a:lnTo>
                <a:lnTo>
                  <a:pt x="1338421" y="302926"/>
                </a:lnTo>
                <a:lnTo>
                  <a:pt x="1364256" y="340502"/>
                </a:lnTo>
                <a:lnTo>
                  <a:pt x="1387785" y="379699"/>
                </a:lnTo>
                <a:lnTo>
                  <a:pt x="1408912" y="420419"/>
                </a:lnTo>
                <a:lnTo>
                  <a:pt x="1427539" y="462563"/>
                </a:lnTo>
                <a:lnTo>
                  <a:pt x="1443568" y="506036"/>
                </a:lnTo>
                <a:lnTo>
                  <a:pt x="1456901" y="550738"/>
                </a:lnTo>
                <a:lnTo>
                  <a:pt x="1467441" y="596574"/>
                </a:lnTo>
                <a:lnTo>
                  <a:pt x="1475091" y="643445"/>
                </a:lnTo>
                <a:lnTo>
                  <a:pt x="1479752" y="691253"/>
                </a:lnTo>
                <a:lnTo>
                  <a:pt x="1481328" y="739902"/>
                </a:lnTo>
                <a:lnTo>
                  <a:pt x="1479752" y="788550"/>
                </a:lnTo>
                <a:lnTo>
                  <a:pt x="1475091" y="836358"/>
                </a:lnTo>
                <a:lnTo>
                  <a:pt x="1467441" y="883229"/>
                </a:lnTo>
                <a:lnTo>
                  <a:pt x="1456901" y="929065"/>
                </a:lnTo>
                <a:lnTo>
                  <a:pt x="1443568" y="973767"/>
                </a:lnTo>
                <a:lnTo>
                  <a:pt x="1427539" y="1017240"/>
                </a:lnTo>
                <a:lnTo>
                  <a:pt x="1408912" y="1059384"/>
                </a:lnTo>
                <a:lnTo>
                  <a:pt x="1387785" y="1100104"/>
                </a:lnTo>
                <a:lnTo>
                  <a:pt x="1364256" y="1139301"/>
                </a:lnTo>
                <a:lnTo>
                  <a:pt x="1338421" y="1176877"/>
                </a:lnTo>
                <a:lnTo>
                  <a:pt x="1310379" y="1212736"/>
                </a:lnTo>
                <a:lnTo>
                  <a:pt x="1280228" y="1246780"/>
                </a:lnTo>
                <a:lnTo>
                  <a:pt x="1248063" y="1278911"/>
                </a:lnTo>
                <a:lnTo>
                  <a:pt x="1213985" y="1309032"/>
                </a:lnTo>
                <a:lnTo>
                  <a:pt x="1178089" y="1337045"/>
                </a:lnTo>
                <a:lnTo>
                  <a:pt x="1140473" y="1362853"/>
                </a:lnTo>
                <a:lnTo>
                  <a:pt x="1101236" y="1386358"/>
                </a:lnTo>
                <a:lnTo>
                  <a:pt x="1060475" y="1407463"/>
                </a:lnTo>
                <a:lnTo>
                  <a:pt x="1018287" y="1426070"/>
                </a:lnTo>
                <a:lnTo>
                  <a:pt x="974769" y="1442083"/>
                </a:lnTo>
                <a:lnTo>
                  <a:pt x="930021" y="1455402"/>
                </a:lnTo>
                <a:lnTo>
                  <a:pt x="884138" y="1465932"/>
                </a:lnTo>
                <a:lnTo>
                  <a:pt x="837219" y="1473573"/>
                </a:lnTo>
                <a:lnTo>
                  <a:pt x="789362" y="1478230"/>
                </a:lnTo>
                <a:lnTo>
                  <a:pt x="740664" y="1479804"/>
                </a:lnTo>
                <a:lnTo>
                  <a:pt x="691965" y="1478230"/>
                </a:lnTo>
                <a:lnTo>
                  <a:pt x="644108" y="1473573"/>
                </a:lnTo>
                <a:lnTo>
                  <a:pt x="597189" y="1465932"/>
                </a:lnTo>
                <a:lnTo>
                  <a:pt x="551306" y="1455402"/>
                </a:lnTo>
                <a:lnTo>
                  <a:pt x="506558" y="1442083"/>
                </a:lnTo>
                <a:lnTo>
                  <a:pt x="463040" y="1426070"/>
                </a:lnTo>
                <a:lnTo>
                  <a:pt x="420852" y="1407463"/>
                </a:lnTo>
                <a:lnTo>
                  <a:pt x="380091" y="1386358"/>
                </a:lnTo>
                <a:lnTo>
                  <a:pt x="340854" y="1362853"/>
                </a:lnTo>
                <a:lnTo>
                  <a:pt x="303238" y="1337045"/>
                </a:lnTo>
                <a:lnTo>
                  <a:pt x="267342" y="1309032"/>
                </a:lnTo>
                <a:lnTo>
                  <a:pt x="233264" y="1278911"/>
                </a:lnTo>
                <a:lnTo>
                  <a:pt x="201099" y="1246780"/>
                </a:lnTo>
                <a:lnTo>
                  <a:pt x="170948" y="1212736"/>
                </a:lnTo>
                <a:lnTo>
                  <a:pt x="142906" y="1176877"/>
                </a:lnTo>
                <a:lnTo>
                  <a:pt x="117071" y="1139301"/>
                </a:lnTo>
                <a:lnTo>
                  <a:pt x="93542" y="1100104"/>
                </a:lnTo>
                <a:lnTo>
                  <a:pt x="72415" y="1059384"/>
                </a:lnTo>
                <a:lnTo>
                  <a:pt x="53788" y="1017240"/>
                </a:lnTo>
                <a:lnTo>
                  <a:pt x="37759" y="973767"/>
                </a:lnTo>
                <a:lnTo>
                  <a:pt x="24426" y="929065"/>
                </a:lnTo>
                <a:lnTo>
                  <a:pt x="13886" y="883229"/>
                </a:lnTo>
                <a:lnTo>
                  <a:pt x="6236" y="836358"/>
                </a:lnTo>
                <a:lnTo>
                  <a:pt x="1575" y="788550"/>
                </a:lnTo>
                <a:lnTo>
                  <a:pt x="0" y="739902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63653" y="4952982"/>
            <a:ext cx="963930" cy="89979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1000"/>
              </a:lnSpc>
              <a:spcBef>
                <a:spcPts val="70"/>
              </a:spcBef>
            </a:pPr>
            <a:r>
              <a:rPr dirty="0" sz="1900" spc="-15">
                <a:solidFill>
                  <a:srgbClr val="FFFFFF"/>
                </a:solidFill>
                <a:latin typeface="Palatino Linotype"/>
                <a:cs typeface="Palatino Linotype"/>
              </a:rPr>
              <a:t>Partial  </a:t>
            </a:r>
            <a:r>
              <a:rPr dirty="0" sz="1900" spc="-5">
                <a:solidFill>
                  <a:srgbClr val="FFFFFF"/>
                </a:solidFill>
                <a:latin typeface="Palatino Linotype"/>
                <a:cs typeface="Palatino Linotype"/>
              </a:rPr>
              <a:t>order  </a:t>
            </a:r>
            <a:r>
              <a:rPr dirty="0" sz="1900" spc="-5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dirty="0" sz="1900" spc="-15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dirty="0" sz="1900" spc="-1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dirty="0" sz="1900" spc="-5">
                <a:solidFill>
                  <a:srgbClr val="FFFFFF"/>
                </a:solidFill>
                <a:latin typeface="Palatino Linotype"/>
                <a:cs typeface="Palatino Linotype"/>
              </a:rPr>
              <a:t>pe</a:t>
            </a:r>
            <a:r>
              <a:rPr dirty="0" sz="1900" spc="-15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dirty="0" sz="190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1900" spc="-5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endParaRPr sz="19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09414" y="3858314"/>
            <a:ext cx="471170" cy="551180"/>
          </a:xfrm>
          <a:custGeom>
            <a:avLst/>
            <a:gdLst/>
            <a:ahLst/>
            <a:cxnLst/>
            <a:rect l="l" t="t" r="r" b="b"/>
            <a:pathLst>
              <a:path w="471170" h="551179">
                <a:moveTo>
                  <a:pt x="329692" y="440702"/>
                </a:moveTo>
                <a:lnTo>
                  <a:pt x="235534" y="440702"/>
                </a:lnTo>
                <a:lnTo>
                  <a:pt x="235559" y="550875"/>
                </a:lnTo>
                <a:lnTo>
                  <a:pt x="329692" y="440702"/>
                </a:lnTo>
                <a:close/>
              </a:path>
              <a:path w="471170" h="551179">
                <a:moveTo>
                  <a:pt x="235432" y="0"/>
                </a:moveTo>
                <a:lnTo>
                  <a:pt x="235458" y="110185"/>
                </a:lnTo>
                <a:lnTo>
                  <a:pt x="0" y="110235"/>
                </a:lnTo>
                <a:lnTo>
                  <a:pt x="76" y="440753"/>
                </a:lnTo>
                <a:lnTo>
                  <a:pt x="329692" y="440702"/>
                </a:lnTo>
                <a:lnTo>
                  <a:pt x="470941" y="275386"/>
                </a:lnTo>
                <a:lnTo>
                  <a:pt x="235432" y="0"/>
                </a:lnTo>
                <a:close/>
              </a:path>
            </a:pathLst>
          </a:custGeom>
          <a:solidFill>
            <a:srgbClr val="7580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77105" y="2652522"/>
            <a:ext cx="2961640" cy="2962910"/>
          </a:xfrm>
          <a:custGeom>
            <a:avLst/>
            <a:gdLst/>
            <a:ahLst/>
            <a:cxnLst/>
            <a:rect l="l" t="t" r="r" b="b"/>
            <a:pathLst>
              <a:path w="2961640" h="2962910">
                <a:moveTo>
                  <a:pt x="1480566" y="0"/>
                </a:moveTo>
                <a:lnTo>
                  <a:pt x="1432649" y="761"/>
                </a:lnTo>
                <a:lnTo>
                  <a:pt x="1385112" y="3029"/>
                </a:lnTo>
                <a:lnTo>
                  <a:pt x="1337978" y="6781"/>
                </a:lnTo>
                <a:lnTo>
                  <a:pt x="1291270" y="11993"/>
                </a:lnTo>
                <a:lnTo>
                  <a:pt x="1245011" y="18644"/>
                </a:lnTo>
                <a:lnTo>
                  <a:pt x="1199225" y="26710"/>
                </a:lnTo>
                <a:lnTo>
                  <a:pt x="1153933" y="36167"/>
                </a:lnTo>
                <a:lnTo>
                  <a:pt x="1109159" y="46994"/>
                </a:lnTo>
                <a:lnTo>
                  <a:pt x="1064927" y="59167"/>
                </a:lnTo>
                <a:lnTo>
                  <a:pt x="1021258" y="72662"/>
                </a:lnTo>
                <a:lnTo>
                  <a:pt x="978176" y="87458"/>
                </a:lnTo>
                <a:lnTo>
                  <a:pt x="935704" y="103530"/>
                </a:lnTo>
                <a:lnTo>
                  <a:pt x="893865" y="120857"/>
                </a:lnTo>
                <a:lnTo>
                  <a:pt x="852682" y="139414"/>
                </a:lnTo>
                <a:lnTo>
                  <a:pt x="812178" y="159180"/>
                </a:lnTo>
                <a:lnTo>
                  <a:pt x="772375" y="180130"/>
                </a:lnTo>
                <a:lnTo>
                  <a:pt x="733298" y="202243"/>
                </a:lnTo>
                <a:lnTo>
                  <a:pt x="694968" y="225494"/>
                </a:lnTo>
                <a:lnTo>
                  <a:pt x="657409" y="249862"/>
                </a:lnTo>
                <a:lnTo>
                  <a:pt x="620643" y="275323"/>
                </a:lnTo>
                <a:lnTo>
                  <a:pt x="584695" y="301854"/>
                </a:lnTo>
                <a:lnTo>
                  <a:pt x="549586" y="329432"/>
                </a:lnTo>
                <a:lnTo>
                  <a:pt x="515339" y="358034"/>
                </a:lnTo>
                <a:lnTo>
                  <a:pt x="481979" y="387637"/>
                </a:lnTo>
                <a:lnTo>
                  <a:pt x="449527" y="418218"/>
                </a:lnTo>
                <a:lnTo>
                  <a:pt x="418007" y="449754"/>
                </a:lnTo>
                <a:lnTo>
                  <a:pt x="387441" y="482223"/>
                </a:lnTo>
                <a:lnTo>
                  <a:pt x="357853" y="515600"/>
                </a:lnTo>
                <a:lnTo>
                  <a:pt x="329266" y="549864"/>
                </a:lnTo>
                <a:lnTo>
                  <a:pt x="301702" y="584991"/>
                </a:lnTo>
                <a:lnTo>
                  <a:pt x="275184" y="620958"/>
                </a:lnTo>
                <a:lnTo>
                  <a:pt x="249736" y="657742"/>
                </a:lnTo>
                <a:lnTo>
                  <a:pt x="225381" y="695320"/>
                </a:lnTo>
                <a:lnTo>
                  <a:pt x="202141" y="733670"/>
                </a:lnTo>
                <a:lnTo>
                  <a:pt x="180040" y="772768"/>
                </a:lnTo>
                <a:lnTo>
                  <a:pt x="159100" y="812591"/>
                </a:lnTo>
                <a:lnTo>
                  <a:pt x="139344" y="853116"/>
                </a:lnTo>
                <a:lnTo>
                  <a:pt x="120796" y="894321"/>
                </a:lnTo>
                <a:lnTo>
                  <a:pt x="103478" y="936181"/>
                </a:lnTo>
                <a:lnTo>
                  <a:pt x="87414" y="978675"/>
                </a:lnTo>
                <a:lnTo>
                  <a:pt x="72626" y="1021779"/>
                </a:lnTo>
                <a:lnTo>
                  <a:pt x="59137" y="1065471"/>
                </a:lnTo>
                <a:lnTo>
                  <a:pt x="46971" y="1109727"/>
                </a:lnTo>
                <a:lnTo>
                  <a:pt x="36149" y="1154524"/>
                </a:lnTo>
                <a:lnTo>
                  <a:pt x="26696" y="1199839"/>
                </a:lnTo>
                <a:lnTo>
                  <a:pt x="18635" y="1245650"/>
                </a:lnTo>
                <a:lnTo>
                  <a:pt x="11987" y="1291932"/>
                </a:lnTo>
                <a:lnTo>
                  <a:pt x="6777" y="1338665"/>
                </a:lnTo>
                <a:lnTo>
                  <a:pt x="3027" y="1385823"/>
                </a:lnTo>
                <a:lnTo>
                  <a:pt x="760" y="1433385"/>
                </a:lnTo>
                <a:lnTo>
                  <a:pt x="0" y="1481327"/>
                </a:lnTo>
                <a:lnTo>
                  <a:pt x="760" y="1529269"/>
                </a:lnTo>
                <a:lnTo>
                  <a:pt x="3027" y="1576830"/>
                </a:lnTo>
                <a:lnTo>
                  <a:pt x="6777" y="1623988"/>
                </a:lnTo>
                <a:lnTo>
                  <a:pt x="11987" y="1670720"/>
                </a:lnTo>
                <a:lnTo>
                  <a:pt x="18635" y="1717002"/>
                </a:lnTo>
                <a:lnTo>
                  <a:pt x="26696" y="1762813"/>
                </a:lnTo>
                <a:lnTo>
                  <a:pt x="36149" y="1808128"/>
                </a:lnTo>
                <a:lnTo>
                  <a:pt x="46971" y="1852924"/>
                </a:lnTo>
                <a:lnTo>
                  <a:pt x="59137" y="1897180"/>
                </a:lnTo>
                <a:lnTo>
                  <a:pt x="72626" y="1940871"/>
                </a:lnTo>
                <a:lnTo>
                  <a:pt x="87414" y="1983975"/>
                </a:lnTo>
                <a:lnTo>
                  <a:pt x="103478" y="2026469"/>
                </a:lnTo>
                <a:lnTo>
                  <a:pt x="120796" y="2068329"/>
                </a:lnTo>
                <a:lnTo>
                  <a:pt x="139344" y="2109533"/>
                </a:lnTo>
                <a:lnTo>
                  <a:pt x="159100" y="2150059"/>
                </a:lnTo>
                <a:lnTo>
                  <a:pt x="180040" y="2189882"/>
                </a:lnTo>
                <a:lnTo>
                  <a:pt x="202141" y="2228979"/>
                </a:lnTo>
                <a:lnTo>
                  <a:pt x="225381" y="2267329"/>
                </a:lnTo>
                <a:lnTo>
                  <a:pt x="249736" y="2304907"/>
                </a:lnTo>
                <a:lnTo>
                  <a:pt x="275184" y="2341692"/>
                </a:lnTo>
                <a:lnTo>
                  <a:pt x="301702" y="2377659"/>
                </a:lnTo>
                <a:lnTo>
                  <a:pt x="329266" y="2412786"/>
                </a:lnTo>
                <a:lnTo>
                  <a:pt x="357853" y="2447050"/>
                </a:lnTo>
                <a:lnTo>
                  <a:pt x="387441" y="2480427"/>
                </a:lnTo>
                <a:lnTo>
                  <a:pt x="418007" y="2512896"/>
                </a:lnTo>
                <a:lnTo>
                  <a:pt x="449527" y="2544433"/>
                </a:lnTo>
                <a:lnTo>
                  <a:pt x="481979" y="2575014"/>
                </a:lnTo>
                <a:lnTo>
                  <a:pt x="515339" y="2604617"/>
                </a:lnTo>
                <a:lnTo>
                  <a:pt x="549586" y="2633219"/>
                </a:lnTo>
                <a:lnTo>
                  <a:pt x="584695" y="2660798"/>
                </a:lnTo>
                <a:lnTo>
                  <a:pt x="620643" y="2687329"/>
                </a:lnTo>
                <a:lnTo>
                  <a:pt x="657409" y="2712790"/>
                </a:lnTo>
                <a:lnTo>
                  <a:pt x="694968" y="2737158"/>
                </a:lnTo>
                <a:lnTo>
                  <a:pt x="733298" y="2760409"/>
                </a:lnTo>
                <a:lnTo>
                  <a:pt x="772375" y="2782522"/>
                </a:lnTo>
                <a:lnTo>
                  <a:pt x="812178" y="2803473"/>
                </a:lnTo>
                <a:lnTo>
                  <a:pt x="852682" y="2823239"/>
                </a:lnTo>
                <a:lnTo>
                  <a:pt x="893865" y="2841797"/>
                </a:lnTo>
                <a:lnTo>
                  <a:pt x="935704" y="2859123"/>
                </a:lnTo>
                <a:lnTo>
                  <a:pt x="978176" y="2875196"/>
                </a:lnTo>
                <a:lnTo>
                  <a:pt x="1021258" y="2889992"/>
                </a:lnTo>
                <a:lnTo>
                  <a:pt x="1064927" y="2903487"/>
                </a:lnTo>
                <a:lnTo>
                  <a:pt x="1109159" y="2915660"/>
                </a:lnTo>
                <a:lnTo>
                  <a:pt x="1153933" y="2926487"/>
                </a:lnTo>
                <a:lnTo>
                  <a:pt x="1199225" y="2935945"/>
                </a:lnTo>
                <a:lnTo>
                  <a:pt x="1245011" y="2944011"/>
                </a:lnTo>
                <a:lnTo>
                  <a:pt x="1291270" y="2950661"/>
                </a:lnTo>
                <a:lnTo>
                  <a:pt x="1337978" y="2955874"/>
                </a:lnTo>
                <a:lnTo>
                  <a:pt x="1385112" y="2959626"/>
                </a:lnTo>
                <a:lnTo>
                  <a:pt x="1432649" y="2961894"/>
                </a:lnTo>
                <a:lnTo>
                  <a:pt x="1480566" y="2962655"/>
                </a:lnTo>
                <a:lnTo>
                  <a:pt x="1528482" y="2961894"/>
                </a:lnTo>
                <a:lnTo>
                  <a:pt x="1576019" y="2959626"/>
                </a:lnTo>
                <a:lnTo>
                  <a:pt x="1623153" y="2955874"/>
                </a:lnTo>
                <a:lnTo>
                  <a:pt x="1669861" y="2950661"/>
                </a:lnTo>
                <a:lnTo>
                  <a:pt x="1716120" y="2944011"/>
                </a:lnTo>
                <a:lnTo>
                  <a:pt x="1761906" y="2935945"/>
                </a:lnTo>
                <a:lnTo>
                  <a:pt x="1807198" y="2926487"/>
                </a:lnTo>
                <a:lnTo>
                  <a:pt x="1851972" y="2915660"/>
                </a:lnTo>
                <a:lnTo>
                  <a:pt x="1896204" y="2903487"/>
                </a:lnTo>
                <a:lnTo>
                  <a:pt x="1939873" y="2889992"/>
                </a:lnTo>
                <a:lnTo>
                  <a:pt x="1982955" y="2875196"/>
                </a:lnTo>
                <a:lnTo>
                  <a:pt x="2025427" y="2859123"/>
                </a:lnTo>
                <a:lnTo>
                  <a:pt x="2067266" y="2841797"/>
                </a:lnTo>
                <a:lnTo>
                  <a:pt x="2108449" y="2823239"/>
                </a:lnTo>
                <a:lnTo>
                  <a:pt x="2148953" y="2803473"/>
                </a:lnTo>
                <a:lnTo>
                  <a:pt x="2188756" y="2782522"/>
                </a:lnTo>
                <a:lnTo>
                  <a:pt x="2227833" y="2760409"/>
                </a:lnTo>
                <a:lnTo>
                  <a:pt x="2266163" y="2737158"/>
                </a:lnTo>
                <a:lnTo>
                  <a:pt x="2303722" y="2712790"/>
                </a:lnTo>
                <a:lnTo>
                  <a:pt x="2340488" y="2687329"/>
                </a:lnTo>
                <a:lnTo>
                  <a:pt x="2376436" y="2660798"/>
                </a:lnTo>
                <a:lnTo>
                  <a:pt x="2411545" y="2633219"/>
                </a:lnTo>
                <a:lnTo>
                  <a:pt x="2445792" y="2604617"/>
                </a:lnTo>
                <a:lnTo>
                  <a:pt x="2479152" y="2575014"/>
                </a:lnTo>
                <a:lnTo>
                  <a:pt x="2511604" y="2544433"/>
                </a:lnTo>
                <a:lnTo>
                  <a:pt x="2543124" y="2512896"/>
                </a:lnTo>
                <a:lnTo>
                  <a:pt x="2573690" y="2480427"/>
                </a:lnTo>
                <a:lnTo>
                  <a:pt x="2603278" y="2447050"/>
                </a:lnTo>
                <a:lnTo>
                  <a:pt x="2631865" y="2412786"/>
                </a:lnTo>
                <a:lnTo>
                  <a:pt x="2659429" y="2377659"/>
                </a:lnTo>
                <a:lnTo>
                  <a:pt x="2685947" y="2341692"/>
                </a:lnTo>
                <a:lnTo>
                  <a:pt x="2711395" y="2304907"/>
                </a:lnTo>
                <a:lnTo>
                  <a:pt x="2735750" y="2267329"/>
                </a:lnTo>
                <a:lnTo>
                  <a:pt x="2758990" y="2228979"/>
                </a:lnTo>
                <a:lnTo>
                  <a:pt x="2781091" y="2189882"/>
                </a:lnTo>
                <a:lnTo>
                  <a:pt x="2802031" y="2150059"/>
                </a:lnTo>
                <a:lnTo>
                  <a:pt x="2821787" y="2109533"/>
                </a:lnTo>
                <a:lnTo>
                  <a:pt x="2840335" y="2068329"/>
                </a:lnTo>
                <a:lnTo>
                  <a:pt x="2857653" y="2026469"/>
                </a:lnTo>
                <a:lnTo>
                  <a:pt x="2873717" y="1983975"/>
                </a:lnTo>
                <a:lnTo>
                  <a:pt x="2888505" y="1940871"/>
                </a:lnTo>
                <a:lnTo>
                  <a:pt x="2901994" y="1897180"/>
                </a:lnTo>
                <a:lnTo>
                  <a:pt x="2914160" y="1852924"/>
                </a:lnTo>
                <a:lnTo>
                  <a:pt x="2924982" y="1808128"/>
                </a:lnTo>
                <a:lnTo>
                  <a:pt x="2934435" y="1762813"/>
                </a:lnTo>
                <a:lnTo>
                  <a:pt x="2942496" y="1717002"/>
                </a:lnTo>
                <a:lnTo>
                  <a:pt x="2949144" y="1670720"/>
                </a:lnTo>
                <a:lnTo>
                  <a:pt x="2954354" y="1623988"/>
                </a:lnTo>
                <a:lnTo>
                  <a:pt x="2958104" y="1576830"/>
                </a:lnTo>
                <a:lnTo>
                  <a:pt x="2960371" y="1529269"/>
                </a:lnTo>
                <a:lnTo>
                  <a:pt x="2961132" y="1481327"/>
                </a:lnTo>
                <a:lnTo>
                  <a:pt x="2960371" y="1433385"/>
                </a:lnTo>
                <a:lnTo>
                  <a:pt x="2958104" y="1385823"/>
                </a:lnTo>
                <a:lnTo>
                  <a:pt x="2954354" y="1338665"/>
                </a:lnTo>
                <a:lnTo>
                  <a:pt x="2949144" y="1291932"/>
                </a:lnTo>
                <a:lnTo>
                  <a:pt x="2942496" y="1245650"/>
                </a:lnTo>
                <a:lnTo>
                  <a:pt x="2934435" y="1199839"/>
                </a:lnTo>
                <a:lnTo>
                  <a:pt x="2924982" y="1154524"/>
                </a:lnTo>
                <a:lnTo>
                  <a:pt x="2914160" y="1109727"/>
                </a:lnTo>
                <a:lnTo>
                  <a:pt x="2901994" y="1065471"/>
                </a:lnTo>
                <a:lnTo>
                  <a:pt x="2888505" y="1021779"/>
                </a:lnTo>
                <a:lnTo>
                  <a:pt x="2873717" y="978675"/>
                </a:lnTo>
                <a:lnTo>
                  <a:pt x="2857653" y="936181"/>
                </a:lnTo>
                <a:lnTo>
                  <a:pt x="2840335" y="894321"/>
                </a:lnTo>
                <a:lnTo>
                  <a:pt x="2821787" y="853116"/>
                </a:lnTo>
                <a:lnTo>
                  <a:pt x="2802031" y="812591"/>
                </a:lnTo>
                <a:lnTo>
                  <a:pt x="2781091" y="772768"/>
                </a:lnTo>
                <a:lnTo>
                  <a:pt x="2758990" y="733670"/>
                </a:lnTo>
                <a:lnTo>
                  <a:pt x="2735750" y="695320"/>
                </a:lnTo>
                <a:lnTo>
                  <a:pt x="2711395" y="657742"/>
                </a:lnTo>
                <a:lnTo>
                  <a:pt x="2685947" y="620958"/>
                </a:lnTo>
                <a:lnTo>
                  <a:pt x="2659429" y="584991"/>
                </a:lnTo>
                <a:lnTo>
                  <a:pt x="2631865" y="549864"/>
                </a:lnTo>
                <a:lnTo>
                  <a:pt x="2603278" y="515600"/>
                </a:lnTo>
                <a:lnTo>
                  <a:pt x="2573690" y="482223"/>
                </a:lnTo>
                <a:lnTo>
                  <a:pt x="2543124" y="449754"/>
                </a:lnTo>
                <a:lnTo>
                  <a:pt x="2511604" y="418218"/>
                </a:lnTo>
                <a:lnTo>
                  <a:pt x="2479152" y="387637"/>
                </a:lnTo>
                <a:lnTo>
                  <a:pt x="2445792" y="358034"/>
                </a:lnTo>
                <a:lnTo>
                  <a:pt x="2411545" y="329432"/>
                </a:lnTo>
                <a:lnTo>
                  <a:pt x="2376436" y="301854"/>
                </a:lnTo>
                <a:lnTo>
                  <a:pt x="2340488" y="275323"/>
                </a:lnTo>
                <a:lnTo>
                  <a:pt x="2303722" y="249862"/>
                </a:lnTo>
                <a:lnTo>
                  <a:pt x="2266163" y="225494"/>
                </a:lnTo>
                <a:lnTo>
                  <a:pt x="2227834" y="202243"/>
                </a:lnTo>
                <a:lnTo>
                  <a:pt x="2188756" y="180130"/>
                </a:lnTo>
                <a:lnTo>
                  <a:pt x="2148953" y="159180"/>
                </a:lnTo>
                <a:lnTo>
                  <a:pt x="2108449" y="139414"/>
                </a:lnTo>
                <a:lnTo>
                  <a:pt x="2067266" y="120857"/>
                </a:lnTo>
                <a:lnTo>
                  <a:pt x="2025427" y="103530"/>
                </a:lnTo>
                <a:lnTo>
                  <a:pt x="1982955" y="87458"/>
                </a:lnTo>
                <a:lnTo>
                  <a:pt x="1939873" y="72662"/>
                </a:lnTo>
                <a:lnTo>
                  <a:pt x="1896204" y="59167"/>
                </a:lnTo>
                <a:lnTo>
                  <a:pt x="1851972" y="46994"/>
                </a:lnTo>
                <a:lnTo>
                  <a:pt x="1807198" y="36167"/>
                </a:lnTo>
                <a:lnTo>
                  <a:pt x="1761906" y="26710"/>
                </a:lnTo>
                <a:lnTo>
                  <a:pt x="1716120" y="18644"/>
                </a:lnTo>
                <a:lnTo>
                  <a:pt x="1669861" y="11993"/>
                </a:lnTo>
                <a:lnTo>
                  <a:pt x="1623153" y="6781"/>
                </a:lnTo>
                <a:lnTo>
                  <a:pt x="1576019" y="3029"/>
                </a:lnTo>
                <a:lnTo>
                  <a:pt x="1528482" y="761"/>
                </a:lnTo>
                <a:lnTo>
                  <a:pt x="1480566" y="0"/>
                </a:lnTo>
                <a:close/>
              </a:path>
            </a:pathLst>
          </a:custGeom>
          <a:solidFill>
            <a:srgbClr val="7580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77105" y="2652522"/>
            <a:ext cx="2961640" cy="2962910"/>
          </a:xfrm>
          <a:custGeom>
            <a:avLst/>
            <a:gdLst/>
            <a:ahLst/>
            <a:cxnLst/>
            <a:rect l="l" t="t" r="r" b="b"/>
            <a:pathLst>
              <a:path w="2961640" h="2962910">
                <a:moveTo>
                  <a:pt x="0" y="1481327"/>
                </a:moveTo>
                <a:lnTo>
                  <a:pt x="760" y="1433385"/>
                </a:lnTo>
                <a:lnTo>
                  <a:pt x="3027" y="1385823"/>
                </a:lnTo>
                <a:lnTo>
                  <a:pt x="6777" y="1338665"/>
                </a:lnTo>
                <a:lnTo>
                  <a:pt x="11987" y="1291932"/>
                </a:lnTo>
                <a:lnTo>
                  <a:pt x="18635" y="1245650"/>
                </a:lnTo>
                <a:lnTo>
                  <a:pt x="26696" y="1199839"/>
                </a:lnTo>
                <a:lnTo>
                  <a:pt x="36149" y="1154524"/>
                </a:lnTo>
                <a:lnTo>
                  <a:pt x="46971" y="1109727"/>
                </a:lnTo>
                <a:lnTo>
                  <a:pt x="59137" y="1065471"/>
                </a:lnTo>
                <a:lnTo>
                  <a:pt x="72626" y="1021779"/>
                </a:lnTo>
                <a:lnTo>
                  <a:pt x="87414" y="978675"/>
                </a:lnTo>
                <a:lnTo>
                  <a:pt x="103478" y="936181"/>
                </a:lnTo>
                <a:lnTo>
                  <a:pt x="120796" y="894321"/>
                </a:lnTo>
                <a:lnTo>
                  <a:pt x="139344" y="853116"/>
                </a:lnTo>
                <a:lnTo>
                  <a:pt x="159100" y="812591"/>
                </a:lnTo>
                <a:lnTo>
                  <a:pt x="180040" y="772768"/>
                </a:lnTo>
                <a:lnTo>
                  <a:pt x="202141" y="733670"/>
                </a:lnTo>
                <a:lnTo>
                  <a:pt x="225381" y="695320"/>
                </a:lnTo>
                <a:lnTo>
                  <a:pt x="249736" y="657742"/>
                </a:lnTo>
                <a:lnTo>
                  <a:pt x="275184" y="620958"/>
                </a:lnTo>
                <a:lnTo>
                  <a:pt x="301702" y="584991"/>
                </a:lnTo>
                <a:lnTo>
                  <a:pt x="329266" y="549864"/>
                </a:lnTo>
                <a:lnTo>
                  <a:pt x="357853" y="515600"/>
                </a:lnTo>
                <a:lnTo>
                  <a:pt x="387441" y="482223"/>
                </a:lnTo>
                <a:lnTo>
                  <a:pt x="418007" y="449754"/>
                </a:lnTo>
                <a:lnTo>
                  <a:pt x="449527" y="418218"/>
                </a:lnTo>
                <a:lnTo>
                  <a:pt x="481979" y="387637"/>
                </a:lnTo>
                <a:lnTo>
                  <a:pt x="515339" y="358034"/>
                </a:lnTo>
                <a:lnTo>
                  <a:pt x="549586" y="329432"/>
                </a:lnTo>
                <a:lnTo>
                  <a:pt x="584695" y="301854"/>
                </a:lnTo>
                <a:lnTo>
                  <a:pt x="620643" y="275323"/>
                </a:lnTo>
                <a:lnTo>
                  <a:pt x="657409" y="249862"/>
                </a:lnTo>
                <a:lnTo>
                  <a:pt x="694968" y="225494"/>
                </a:lnTo>
                <a:lnTo>
                  <a:pt x="733298" y="202243"/>
                </a:lnTo>
                <a:lnTo>
                  <a:pt x="772375" y="180130"/>
                </a:lnTo>
                <a:lnTo>
                  <a:pt x="812178" y="159180"/>
                </a:lnTo>
                <a:lnTo>
                  <a:pt x="852682" y="139414"/>
                </a:lnTo>
                <a:lnTo>
                  <a:pt x="893865" y="120857"/>
                </a:lnTo>
                <a:lnTo>
                  <a:pt x="935704" y="103530"/>
                </a:lnTo>
                <a:lnTo>
                  <a:pt x="978176" y="87458"/>
                </a:lnTo>
                <a:lnTo>
                  <a:pt x="1021258" y="72662"/>
                </a:lnTo>
                <a:lnTo>
                  <a:pt x="1064927" y="59167"/>
                </a:lnTo>
                <a:lnTo>
                  <a:pt x="1109159" y="46994"/>
                </a:lnTo>
                <a:lnTo>
                  <a:pt x="1153933" y="36167"/>
                </a:lnTo>
                <a:lnTo>
                  <a:pt x="1199225" y="26710"/>
                </a:lnTo>
                <a:lnTo>
                  <a:pt x="1245011" y="18644"/>
                </a:lnTo>
                <a:lnTo>
                  <a:pt x="1291270" y="11993"/>
                </a:lnTo>
                <a:lnTo>
                  <a:pt x="1337978" y="6781"/>
                </a:lnTo>
                <a:lnTo>
                  <a:pt x="1385112" y="3029"/>
                </a:lnTo>
                <a:lnTo>
                  <a:pt x="1432649" y="761"/>
                </a:lnTo>
                <a:lnTo>
                  <a:pt x="1480566" y="0"/>
                </a:lnTo>
                <a:lnTo>
                  <a:pt x="1528482" y="761"/>
                </a:lnTo>
                <a:lnTo>
                  <a:pt x="1576019" y="3029"/>
                </a:lnTo>
                <a:lnTo>
                  <a:pt x="1623153" y="6781"/>
                </a:lnTo>
                <a:lnTo>
                  <a:pt x="1669861" y="11993"/>
                </a:lnTo>
                <a:lnTo>
                  <a:pt x="1716120" y="18644"/>
                </a:lnTo>
                <a:lnTo>
                  <a:pt x="1761906" y="26710"/>
                </a:lnTo>
                <a:lnTo>
                  <a:pt x="1807198" y="36167"/>
                </a:lnTo>
                <a:lnTo>
                  <a:pt x="1851972" y="46994"/>
                </a:lnTo>
                <a:lnTo>
                  <a:pt x="1896204" y="59167"/>
                </a:lnTo>
                <a:lnTo>
                  <a:pt x="1939873" y="72662"/>
                </a:lnTo>
                <a:lnTo>
                  <a:pt x="1982955" y="87458"/>
                </a:lnTo>
                <a:lnTo>
                  <a:pt x="2025427" y="103530"/>
                </a:lnTo>
                <a:lnTo>
                  <a:pt x="2067266" y="120857"/>
                </a:lnTo>
                <a:lnTo>
                  <a:pt x="2108449" y="139414"/>
                </a:lnTo>
                <a:lnTo>
                  <a:pt x="2148953" y="159180"/>
                </a:lnTo>
                <a:lnTo>
                  <a:pt x="2188756" y="180130"/>
                </a:lnTo>
                <a:lnTo>
                  <a:pt x="2227834" y="202243"/>
                </a:lnTo>
                <a:lnTo>
                  <a:pt x="2266163" y="225494"/>
                </a:lnTo>
                <a:lnTo>
                  <a:pt x="2303722" y="249862"/>
                </a:lnTo>
                <a:lnTo>
                  <a:pt x="2340488" y="275323"/>
                </a:lnTo>
                <a:lnTo>
                  <a:pt x="2376436" y="301854"/>
                </a:lnTo>
                <a:lnTo>
                  <a:pt x="2411545" y="329432"/>
                </a:lnTo>
                <a:lnTo>
                  <a:pt x="2445792" y="358034"/>
                </a:lnTo>
                <a:lnTo>
                  <a:pt x="2479152" y="387637"/>
                </a:lnTo>
                <a:lnTo>
                  <a:pt x="2511604" y="418218"/>
                </a:lnTo>
                <a:lnTo>
                  <a:pt x="2543124" y="449754"/>
                </a:lnTo>
                <a:lnTo>
                  <a:pt x="2573690" y="482223"/>
                </a:lnTo>
                <a:lnTo>
                  <a:pt x="2603278" y="515600"/>
                </a:lnTo>
                <a:lnTo>
                  <a:pt x="2631865" y="549864"/>
                </a:lnTo>
                <a:lnTo>
                  <a:pt x="2659429" y="584991"/>
                </a:lnTo>
                <a:lnTo>
                  <a:pt x="2685947" y="620958"/>
                </a:lnTo>
                <a:lnTo>
                  <a:pt x="2711395" y="657742"/>
                </a:lnTo>
                <a:lnTo>
                  <a:pt x="2735750" y="695320"/>
                </a:lnTo>
                <a:lnTo>
                  <a:pt x="2758990" y="733670"/>
                </a:lnTo>
                <a:lnTo>
                  <a:pt x="2781091" y="772768"/>
                </a:lnTo>
                <a:lnTo>
                  <a:pt x="2802031" y="812591"/>
                </a:lnTo>
                <a:lnTo>
                  <a:pt x="2821787" y="853116"/>
                </a:lnTo>
                <a:lnTo>
                  <a:pt x="2840335" y="894321"/>
                </a:lnTo>
                <a:lnTo>
                  <a:pt x="2857653" y="936181"/>
                </a:lnTo>
                <a:lnTo>
                  <a:pt x="2873717" y="978675"/>
                </a:lnTo>
                <a:lnTo>
                  <a:pt x="2888505" y="1021779"/>
                </a:lnTo>
                <a:lnTo>
                  <a:pt x="2901994" y="1065471"/>
                </a:lnTo>
                <a:lnTo>
                  <a:pt x="2914160" y="1109727"/>
                </a:lnTo>
                <a:lnTo>
                  <a:pt x="2924982" y="1154524"/>
                </a:lnTo>
                <a:lnTo>
                  <a:pt x="2934435" y="1199839"/>
                </a:lnTo>
                <a:lnTo>
                  <a:pt x="2942496" y="1245650"/>
                </a:lnTo>
                <a:lnTo>
                  <a:pt x="2949144" y="1291932"/>
                </a:lnTo>
                <a:lnTo>
                  <a:pt x="2954354" y="1338665"/>
                </a:lnTo>
                <a:lnTo>
                  <a:pt x="2958104" y="1385823"/>
                </a:lnTo>
                <a:lnTo>
                  <a:pt x="2960371" y="1433385"/>
                </a:lnTo>
                <a:lnTo>
                  <a:pt x="2961132" y="1481327"/>
                </a:lnTo>
                <a:lnTo>
                  <a:pt x="2960371" y="1529269"/>
                </a:lnTo>
                <a:lnTo>
                  <a:pt x="2958104" y="1576830"/>
                </a:lnTo>
                <a:lnTo>
                  <a:pt x="2954354" y="1623988"/>
                </a:lnTo>
                <a:lnTo>
                  <a:pt x="2949144" y="1670720"/>
                </a:lnTo>
                <a:lnTo>
                  <a:pt x="2942496" y="1717002"/>
                </a:lnTo>
                <a:lnTo>
                  <a:pt x="2934435" y="1762813"/>
                </a:lnTo>
                <a:lnTo>
                  <a:pt x="2924982" y="1808128"/>
                </a:lnTo>
                <a:lnTo>
                  <a:pt x="2914160" y="1852924"/>
                </a:lnTo>
                <a:lnTo>
                  <a:pt x="2901994" y="1897180"/>
                </a:lnTo>
                <a:lnTo>
                  <a:pt x="2888505" y="1940871"/>
                </a:lnTo>
                <a:lnTo>
                  <a:pt x="2873717" y="1983975"/>
                </a:lnTo>
                <a:lnTo>
                  <a:pt x="2857653" y="2026469"/>
                </a:lnTo>
                <a:lnTo>
                  <a:pt x="2840335" y="2068329"/>
                </a:lnTo>
                <a:lnTo>
                  <a:pt x="2821787" y="2109533"/>
                </a:lnTo>
                <a:lnTo>
                  <a:pt x="2802031" y="2150059"/>
                </a:lnTo>
                <a:lnTo>
                  <a:pt x="2781091" y="2189882"/>
                </a:lnTo>
                <a:lnTo>
                  <a:pt x="2758990" y="2228979"/>
                </a:lnTo>
                <a:lnTo>
                  <a:pt x="2735750" y="2267329"/>
                </a:lnTo>
                <a:lnTo>
                  <a:pt x="2711395" y="2304907"/>
                </a:lnTo>
                <a:lnTo>
                  <a:pt x="2685947" y="2341692"/>
                </a:lnTo>
                <a:lnTo>
                  <a:pt x="2659429" y="2377659"/>
                </a:lnTo>
                <a:lnTo>
                  <a:pt x="2631865" y="2412786"/>
                </a:lnTo>
                <a:lnTo>
                  <a:pt x="2603278" y="2447050"/>
                </a:lnTo>
                <a:lnTo>
                  <a:pt x="2573690" y="2480427"/>
                </a:lnTo>
                <a:lnTo>
                  <a:pt x="2543124" y="2512896"/>
                </a:lnTo>
                <a:lnTo>
                  <a:pt x="2511604" y="2544433"/>
                </a:lnTo>
                <a:lnTo>
                  <a:pt x="2479152" y="2575014"/>
                </a:lnTo>
                <a:lnTo>
                  <a:pt x="2445792" y="2604617"/>
                </a:lnTo>
                <a:lnTo>
                  <a:pt x="2411545" y="2633219"/>
                </a:lnTo>
                <a:lnTo>
                  <a:pt x="2376436" y="2660798"/>
                </a:lnTo>
                <a:lnTo>
                  <a:pt x="2340488" y="2687329"/>
                </a:lnTo>
                <a:lnTo>
                  <a:pt x="2303722" y="2712790"/>
                </a:lnTo>
                <a:lnTo>
                  <a:pt x="2266163" y="2737158"/>
                </a:lnTo>
                <a:lnTo>
                  <a:pt x="2227834" y="2760409"/>
                </a:lnTo>
                <a:lnTo>
                  <a:pt x="2188756" y="2782522"/>
                </a:lnTo>
                <a:lnTo>
                  <a:pt x="2148953" y="2803473"/>
                </a:lnTo>
                <a:lnTo>
                  <a:pt x="2108449" y="2823239"/>
                </a:lnTo>
                <a:lnTo>
                  <a:pt x="2067266" y="2841797"/>
                </a:lnTo>
                <a:lnTo>
                  <a:pt x="2025427" y="2859123"/>
                </a:lnTo>
                <a:lnTo>
                  <a:pt x="1982955" y="2875196"/>
                </a:lnTo>
                <a:lnTo>
                  <a:pt x="1939873" y="2889992"/>
                </a:lnTo>
                <a:lnTo>
                  <a:pt x="1896204" y="2903487"/>
                </a:lnTo>
                <a:lnTo>
                  <a:pt x="1851972" y="2915660"/>
                </a:lnTo>
                <a:lnTo>
                  <a:pt x="1807198" y="2926487"/>
                </a:lnTo>
                <a:lnTo>
                  <a:pt x="1761906" y="2935945"/>
                </a:lnTo>
                <a:lnTo>
                  <a:pt x="1716120" y="2944011"/>
                </a:lnTo>
                <a:lnTo>
                  <a:pt x="1669861" y="2950661"/>
                </a:lnTo>
                <a:lnTo>
                  <a:pt x="1623153" y="2955874"/>
                </a:lnTo>
                <a:lnTo>
                  <a:pt x="1576019" y="2959626"/>
                </a:lnTo>
                <a:lnTo>
                  <a:pt x="1528482" y="2961894"/>
                </a:lnTo>
                <a:lnTo>
                  <a:pt x="1480566" y="2962655"/>
                </a:lnTo>
                <a:lnTo>
                  <a:pt x="1432649" y="2961894"/>
                </a:lnTo>
                <a:lnTo>
                  <a:pt x="1385112" y="2959626"/>
                </a:lnTo>
                <a:lnTo>
                  <a:pt x="1337978" y="2955874"/>
                </a:lnTo>
                <a:lnTo>
                  <a:pt x="1291270" y="2950661"/>
                </a:lnTo>
                <a:lnTo>
                  <a:pt x="1245011" y="2944011"/>
                </a:lnTo>
                <a:lnTo>
                  <a:pt x="1199225" y="2935945"/>
                </a:lnTo>
                <a:lnTo>
                  <a:pt x="1153933" y="2926487"/>
                </a:lnTo>
                <a:lnTo>
                  <a:pt x="1109159" y="2915660"/>
                </a:lnTo>
                <a:lnTo>
                  <a:pt x="1064927" y="2903487"/>
                </a:lnTo>
                <a:lnTo>
                  <a:pt x="1021258" y="2889992"/>
                </a:lnTo>
                <a:lnTo>
                  <a:pt x="978176" y="2875196"/>
                </a:lnTo>
                <a:lnTo>
                  <a:pt x="935704" y="2859123"/>
                </a:lnTo>
                <a:lnTo>
                  <a:pt x="893865" y="2841797"/>
                </a:lnTo>
                <a:lnTo>
                  <a:pt x="852682" y="2823239"/>
                </a:lnTo>
                <a:lnTo>
                  <a:pt x="812178" y="2803473"/>
                </a:lnTo>
                <a:lnTo>
                  <a:pt x="772375" y="2782522"/>
                </a:lnTo>
                <a:lnTo>
                  <a:pt x="733298" y="2760409"/>
                </a:lnTo>
                <a:lnTo>
                  <a:pt x="694968" y="2737158"/>
                </a:lnTo>
                <a:lnTo>
                  <a:pt x="657409" y="2712790"/>
                </a:lnTo>
                <a:lnTo>
                  <a:pt x="620643" y="2687329"/>
                </a:lnTo>
                <a:lnTo>
                  <a:pt x="584695" y="2660798"/>
                </a:lnTo>
                <a:lnTo>
                  <a:pt x="549586" y="2633219"/>
                </a:lnTo>
                <a:lnTo>
                  <a:pt x="515339" y="2604617"/>
                </a:lnTo>
                <a:lnTo>
                  <a:pt x="481979" y="2575014"/>
                </a:lnTo>
                <a:lnTo>
                  <a:pt x="449527" y="2544433"/>
                </a:lnTo>
                <a:lnTo>
                  <a:pt x="418007" y="2512896"/>
                </a:lnTo>
                <a:lnTo>
                  <a:pt x="387441" y="2480427"/>
                </a:lnTo>
                <a:lnTo>
                  <a:pt x="357853" y="2447050"/>
                </a:lnTo>
                <a:lnTo>
                  <a:pt x="329266" y="2412786"/>
                </a:lnTo>
                <a:lnTo>
                  <a:pt x="301702" y="2377659"/>
                </a:lnTo>
                <a:lnTo>
                  <a:pt x="275184" y="2341692"/>
                </a:lnTo>
                <a:lnTo>
                  <a:pt x="249736" y="2304907"/>
                </a:lnTo>
                <a:lnTo>
                  <a:pt x="225381" y="2267329"/>
                </a:lnTo>
                <a:lnTo>
                  <a:pt x="202141" y="2228979"/>
                </a:lnTo>
                <a:lnTo>
                  <a:pt x="180040" y="2189882"/>
                </a:lnTo>
                <a:lnTo>
                  <a:pt x="159100" y="2150059"/>
                </a:lnTo>
                <a:lnTo>
                  <a:pt x="139344" y="2109533"/>
                </a:lnTo>
                <a:lnTo>
                  <a:pt x="120796" y="2068329"/>
                </a:lnTo>
                <a:lnTo>
                  <a:pt x="103478" y="2026469"/>
                </a:lnTo>
                <a:lnTo>
                  <a:pt x="87414" y="1983975"/>
                </a:lnTo>
                <a:lnTo>
                  <a:pt x="72626" y="1940871"/>
                </a:lnTo>
                <a:lnTo>
                  <a:pt x="59137" y="1897180"/>
                </a:lnTo>
                <a:lnTo>
                  <a:pt x="46971" y="1852924"/>
                </a:lnTo>
                <a:lnTo>
                  <a:pt x="36149" y="1808128"/>
                </a:lnTo>
                <a:lnTo>
                  <a:pt x="26696" y="1762813"/>
                </a:lnTo>
                <a:lnTo>
                  <a:pt x="18635" y="1717002"/>
                </a:lnTo>
                <a:lnTo>
                  <a:pt x="11987" y="1670720"/>
                </a:lnTo>
                <a:lnTo>
                  <a:pt x="6777" y="1623988"/>
                </a:lnTo>
                <a:lnTo>
                  <a:pt x="3027" y="1576830"/>
                </a:lnTo>
                <a:lnTo>
                  <a:pt x="760" y="1529269"/>
                </a:lnTo>
                <a:lnTo>
                  <a:pt x="0" y="1481327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78421" y="3566279"/>
            <a:ext cx="1955800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0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dirty="0" sz="6300" spc="-1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6300" spc="5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630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endParaRPr sz="63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4419600"/>
            <a:ext cx="8534400" cy="1676400"/>
          </a:xfrm>
          <a:custGeom>
            <a:avLst/>
            <a:gdLst/>
            <a:ahLst/>
            <a:cxnLst/>
            <a:rect l="l" t="t" r="r" b="b"/>
            <a:pathLst>
              <a:path w="8534400" h="1676400">
                <a:moveTo>
                  <a:pt x="0" y="0"/>
                </a:moveTo>
                <a:lnTo>
                  <a:pt x="8534400" y="0"/>
                </a:lnTo>
                <a:lnTo>
                  <a:pt x="8534400" y="1676400"/>
                </a:lnTo>
                <a:lnTo>
                  <a:pt x="0" y="16764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6508" y="384047"/>
            <a:ext cx="346557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56076" y="384047"/>
            <a:ext cx="44698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7478" y="532767"/>
            <a:ext cx="63093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HeapSort: the Strategy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7352" y="1954720"/>
            <a:ext cx="7607300" cy="2227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heapSort(E,n)</a:t>
            </a:r>
            <a:endParaRPr sz="2400">
              <a:latin typeface="Palatino Linotype"/>
              <a:cs typeface="Palatino Linotype"/>
            </a:endParaRPr>
          </a:p>
          <a:p>
            <a:pPr marL="317500" marR="5080">
              <a:lnSpc>
                <a:spcPct val="100000"/>
              </a:lnSpc>
              <a:spcBef>
                <a:spcPts val="60"/>
              </a:spcBef>
            </a:pP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Construct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H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from E, the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set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of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n elements to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be sorted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;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for</a:t>
            </a:r>
            <a:r>
              <a:rPr dirty="0" sz="24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(i=n;i</a:t>
            </a:r>
            <a:r>
              <a:rPr dirty="0" sz="2400" b="1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1;i--)</a:t>
            </a:r>
            <a:endParaRPr sz="2400">
              <a:latin typeface="Palatino Linotype"/>
              <a:cs typeface="Palatino Linotype"/>
            </a:endParaRPr>
          </a:p>
          <a:p>
            <a:pPr marL="622300" marR="4053204">
              <a:lnSpc>
                <a:spcPct val="100000"/>
              </a:lnSpc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curMax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=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getMax(H); 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deleteMax(H)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400">
              <a:latin typeface="Palatino Linotype"/>
              <a:cs typeface="Palatino Linotype"/>
            </a:endParaRPr>
          </a:p>
          <a:p>
            <a:pPr marL="622300">
              <a:lnSpc>
                <a:spcPct val="100000"/>
              </a:lnSpc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E[i]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curMax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4418965"/>
            <a:ext cx="8534400" cy="1677670"/>
          </a:xfrm>
          <a:prstGeom prst="rect">
            <a:avLst/>
          </a:prstGeom>
          <a:ln w="3175">
            <a:solidFill>
              <a:srgbClr val="FFCC00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915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deleteMax(H)</a:t>
            </a:r>
            <a:endParaRPr sz="2400">
              <a:latin typeface="Palatino Linotype"/>
              <a:cs typeface="Palatino Linotype"/>
            </a:endParaRPr>
          </a:p>
          <a:p>
            <a:pPr marL="419734" marR="50800">
              <a:lnSpc>
                <a:spcPct val="100000"/>
              </a:lnSpc>
            </a:pP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Copy the rightmost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element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on the lowest level of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H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into K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; 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Delete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the rightmost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element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on the lowest level of H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; 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fixHeap(H,K)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1007" y="3734561"/>
            <a:ext cx="426720" cy="782320"/>
          </a:xfrm>
          <a:custGeom>
            <a:avLst/>
            <a:gdLst/>
            <a:ahLst/>
            <a:cxnLst/>
            <a:rect l="l" t="t" r="r" b="b"/>
            <a:pathLst>
              <a:path w="426719" h="782320">
                <a:moveTo>
                  <a:pt x="426554" y="0"/>
                </a:moveTo>
                <a:lnTo>
                  <a:pt x="0" y="782002"/>
                </a:lnTo>
              </a:path>
            </a:pathLst>
          </a:custGeom>
          <a:ln w="32004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6094" y="4450160"/>
            <a:ext cx="140970" cy="123189"/>
          </a:xfrm>
          <a:custGeom>
            <a:avLst/>
            <a:gdLst/>
            <a:ahLst/>
            <a:cxnLst/>
            <a:rect l="l" t="t" r="r" b="b"/>
            <a:pathLst>
              <a:path w="140970" h="123189">
                <a:moveTo>
                  <a:pt x="0" y="0"/>
                </a:moveTo>
                <a:lnTo>
                  <a:pt x="24269" y="122605"/>
                </a:lnTo>
                <a:lnTo>
                  <a:pt x="140474" y="76619"/>
                </a:lnTo>
                <a:lnTo>
                  <a:pt x="54914" y="66408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yangyiling</dc:creator>
  <dc:title>2010工作汇报</dc:title>
  <dcterms:created xsi:type="dcterms:W3CDTF">2019-09-27T15:36:59Z</dcterms:created>
  <dcterms:modified xsi:type="dcterms:W3CDTF">2019-09-27T15:36:59Z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2015-03-13T00:00:00Z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