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263396" y="384047"/>
            <a:ext cx="206197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499360" y="384047"/>
            <a:ext cx="3771900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599176" y="384047"/>
            <a:ext cx="2279891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57072" y="384047"/>
            <a:ext cx="722833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3899" y="112800"/>
            <a:ext cx="6696201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93516"/>
            <a:ext cx="7759700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67675" y="6577074"/>
            <a:ext cx="6565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31"/>
            <a:ext cx="20383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27.png"/><Relationship Id="rId4" Type="http://schemas.openxmlformats.org/officeDocument/2006/relationships/image" Target="../media/image6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1.png"/><Relationship Id="rId4" Type="http://schemas.openxmlformats.org/officeDocument/2006/relationships/image" Target="../media/image4.png"/><Relationship Id="rId5" Type="http://schemas.openxmlformats.org/officeDocument/2006/relationships/image" Target="../media/image6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55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hyperlink" Target="http://cs.nju.edu.cn/yuhuang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27647" y="3589019"/>
            <a:ext cx="1054607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4951" y="3589019"/>
            <a:ext cx="2205227" cy="87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77939" y="3681083"/>
            <a:ext cx="22301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[6]</a:t>
            </a:r>
            <a:r>
              <a:rPr dirty="0" sz="3000" spc="-65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2F5897"/>
                </a:solidFill>
                <a:latin typeface="Calibri"/>
                <a:cs typeface="Calibri"/>
              </a:rPr>
              <a:t>MergeSort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84047"/>
            <a:ext cx="853287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5738" y="532767"/>
            <a:ext cx="77323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Space Complexity of</a:t>
            </a:r>
            <a:r>
              <a:rPr dirty="0" spc="-15"/>
              <a:t> </a:t>
            </a:r>
            <a:r>
              <a:rPr dirty="0" spc="-5"/>
              <a:t>Merge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90469"/>
            <a:ext cx="8042909" cy="240284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196215" indent="-342900">
              <a:lnSpc>
                <a:spcPct val="101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is “in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space”,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if the extra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space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use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is in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(1)</a:t>
            </a:r>
            <a:endParaRPr sz="3000">
              <a:latin typeface="Palatino Linotype"/>
              <a:cs typeface="Palatino Linotype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Merge 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is not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“in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space”,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since it 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need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enough extra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space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 store the merged 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sequence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during the merging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process.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0"/>
            <a:ext cx="6548626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8251" y="699516"/>
            <a:ext cx="179068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42944" y="699516"/>
            <a:ext cx="262127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967864" marR="5080" indent="-140716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Overlapping Arrays  for</a:t>
            </a:r>
            <a:r>
              <a:rPr dirty="0" spc="-20"/>
              <a:t> </a:t>
            </a:r>
            <a:r>
              <a:rPr dirty="0" spc="-5"/>
              <a:t>Merge</a:t>
            </a:r>
          </a:p>
        </p:txBody>
      </p:sp>
      <p:sp>
        <p:nvSpPr>
          <p:cNvPr id="6" name="object 6"/>
          <p:cNvSpPr/>
          <p:nvPr/>
        </p:nvSpPr>
        <p:spPr>
          <a:xfrm>
            <a:off x="3959352" y="3933444"/>
            <a:ext cx="2339340" cy="576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59352" y="3933444"/>
            <a:ext cx="2339340" cy="5760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1291" y="2276855"/>
            <a:ext cx="4212336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1291" y="2276855"/>
            <a:ext cx="4212590" cy="576580"/>
          </a:xfrm>
          <a:custGeom>
            <a:avLst/>
            <a:gdLst/>
            <a:ahLst/>
            <a:cxnLst/>
            <a:rect l="l" t="t" r="r" b="b"/>
            <a:pathLst>
              <a:path w="4212590" h="576580">
                <a:moveTo>
                  <a:pt x="0" y="0"/>
                </a:moveTo>
                <a:lnTo>
                  <a:pt x="4212336" y="0"/>
                </a:lnTo>
                <a:lnTo>
                  <a:pt x="4212336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3628" y="2276855"/>
            <a:ext cx="1655445" cy="576580"/>
          </a:xfrm>
          <a:custGeom>
            <a:avLst/>
            <a:gdLst/>
            <a:ahLst/>
            <a:cxnLst/>
            <a:rect l="l" t="t" r="r" b="b"/>
            <a:pathLst>
              <a:path w="1655445" h="576580">
                <a:moveTo>
                  <a:pt x="0" y="0"/>
                </a:moveTo>
                <a:lnTo>
                  <a:pt x="1655064" y="0"/>
                </a:lnTo>
                <a:lnTo>
                  <a:pt x="1655064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2590" y="283295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0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8365" y="2832952"/>
            <a:ext cx="351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Palatino Linotype"/>
                <a:cs typeface="Palatino Linotype"/>
              </a:rPr>
              <a:t>k</a:t>
            </a:r>
            <a:r>
              <a:rPr dirty="0" sz="2000">
                <a:latin typeface="Palatino Linotype"/>
                <a:cs typeface="Palatino Linotype"/>
              </a:rPr>
              <a:t>-1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1235" y="2240279"/>
            <a:ext cx="165506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41235" y="2240279"/>
            <a:ext cx="1655445" cy="576580"/>
          </a:xfrm>
          <a:custGeom>
            <a:avLst/>
            <a:gdLst/>
            <a:ahLst/>
            <a:cxnLst/>
            <a:rect l="l" t="t" r="r" b="b"/>
            <a:pathLst>
              <a:path w="1655445" h="576580">
                <a:moveTo>
                  <a:pt x="0" y="0"/>
                </a:moveTo>
                <a:lnTo>
                  <a:pt x="1655064" y="0"/>
                </a:lnTo>
                <a:lnTo>
                  <a:pt x="1655064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430577" y="2759927"/>
            <a:ext cx="436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Palatino Linotype"/>
                <a:cs typeface="Palatino Linotype"/>
              </a:rPr>
              <a:t>m</a:t>
            </a:r>
            <a:r>
              <a:rPr dirty="0" sz="2000" spc="5">
                <a:latin typeface="Palatino Linotype"/>
                <a:cs typeface="Palatino Linotype"/>
              </a:rPr>
              <a:t>-</a:t>
            </a:r>
            <a:r>
              <a:rPr dirty="0" sz="200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1397" y="275992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0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237" y="1788470"/>
            <a:ext cx="1938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Before </a:t>
            </a:r>
            <a:r>
              <a:rPr dirty="0" sz="2000" spc="-5">
                <a:latin typeface="Palatino Linotype"/>
                <a:cs typeface="Palatino Linotype"/>
              </a:rPr>
              <a:t>the</a:t>
            </a:r>
            <a:r>
              <a:rPr dirty="0" sz="2000" spc="-9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merge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1457" y="2796576"/>
            <a:ext cx="677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Palatino Linotype"/>
                <a:cs typeface="Palatino Linotype"/>
              </a:rPr>
              <a:t>k</a:t>
            </a:r>
            <a:r>
              <a:rPr dirty="0" sz="2000" spc="5" i="1">
                <a:latin typeface="Palatino Linotype"/>
                <a:cs typeface="Palatino Linotype"/>
              </a:rPr>
              <a:t>+</a:t>
            </a:r>
            <a:r>
              <a:rPr dirty="0" sz="2000" i="1">
                <a:latin typeface="Palatino Linotype"/>
                <a:cs typeface="Palatino Linotype"/>
              </a:rPr>
              <a:t>m</a:t>
            </a:r>
            <a:r>
              <a:rPr dirty="0" sz="2000">
                <a:latin typeface="Palatino Linotype"/>
                <a:cs typeface="Palatino Linotype"/>
              </a:rPr>
              <a:t>-1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6777" y="297893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6952" y="2834463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B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87496" y="3221735"/>
            <a:ext cx="2292095" cy="4907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34740" y="3249167"/>
            <a:ext cx="1854225" cy="3962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57646" y="3348228"/>
            <a:ext cx="137350" cy="1981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63666" y="3348228"/>
            <a:ext cx="68681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34738" y="3249167"/>
            <a:ext cx="1854835" cy="396240"/>
          </a:xfrm>
          <a:custGeom>
            <a:avLst/>
            <a:gdLst/>
            <a:ahLst/>
            <a:cxnLst/>
            <a:rect l="l" t="t" r="r" b="b"/>
            <a:pathLst>
              <a:path w="1854835" h="396239">
                <a:moveTo>
                  <a:pt x="549401" y="0"/>
                </a:moveTo>
                <a:lnTo>
                  <a:pt x="549401" y="99060"/>
                </a:lnTo>
                <a:lnTo>
                  <a:pt x="1854225" y="99060"/>
                </a:lnTo>
                <a:lnTo>
                  <a:pt x="1854225" y="297180"/>
                </a:lnTo>
                <a:lnTo>
                  <a:pt x="549401" y="297180"/>
                </a:lnTo>
                <a:lnTo>
                  <a:pt x="549401" y="396240"/>
                </a:lnTo>
                <a:lnTo>
                  <a:pt x="0" y="198120"/>
                </a:lnTo>
                <a:lnTo>
                  <a:pt x="549401" y="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57646" y="3348228"/>
            <a:ext cx="137795" cy="198120"/>
          </a:xfrm>
          <a:custGeom>
            <a:avLst/>
            <a:gdLst/>
            <a:ahLst/>
            <a:cxnLst/>
            <a:rect l="l" t="t" r="r" b="b"/>
            <a:pathLst>
              <a:path w="137795" h="198120">
                <a:moveTo>
                  <a:pt x="137350" y="198120"/>
                </a:moveTo>
                <a:lnTo>
                  <a:pt x="0" y="198120"/>
                </a:lnTo>
                <a:lnTo>
                  <a:pt x="0" y="0"/>
                </a:lnTo>
                <a:lnTo>
                  <a:pt x="137350" y="0"/>
                </a:lnTo>
                <a:lnTo>
                  <a:pt x="137350" y="19812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63666" y="3348228"/>
            <a:ext cx="69215" cy="198120"/>
          </a:xfrm>
          <a:custGeom>
            <a:avLst/>
            <a:gdLst/>
            <a:ahLst/>
            <a:cxnLst/>
            <a:rect l="l" t="t" r="r" b="b"/>
            <a:pathLst>
              <a:path w="69214" h="198120">
                <a:moveTo>
                  <a:pt x="68681" y="198120"/>
                </a:moveTo>
                <a:lnTo>
                  <a:pt x="0" y="198120"/>
                </a:lnTo>
                <a:lnTo>
                  <a:pt x="0" y="0"/>
                </a:lnTo>
                <a:lnTo>
                  <a:pt x="68681" y="0"/>
                </a:lnTo>
                <a:lnTo>
                  <a:pt x="68681" y="19812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874702" y="3336189"/>
            <a:ext cx="2388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Merge from </a:t>
            </a:r>
            <a:r>
              <a:rPr dirty="0" sz="2000" spc="-5">
                <a:latin typeface="Palatino Linotype"/>
                <a:cs typeface="Palatino Linotype"/>
              </a:rPr>
              <a:t>the</a:t>
            </a:r>
            <a:r>
              <a:rPr dirty="0" sz="2000" spc="-11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right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1291" y="3933444"/>
            <a:ext cx="3419855" cy="576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1291" y="3933444"/>
            <a:ext cx="3420110" cy="576580"/>
          </a:xfrm>
          <a:custGeom>
            <a:avLst/>
            <a:gdLst/>
            <a:ahLst/>
            <a:cxnLst/>
            <a:rect l="l" t="t" r="r" b="b"/>
            <a:pathLst>
              <a:path w="3420110" h="576579">
                <a:moveTo>
                  <a:pt x="0" y="0"/>
                </a:moveTo>
                <a:lnTo>
                  <a:pt x="3419855" y="0"/>
                </a:lnTo>
                <a:lnTo>
                  <a:pt x="3419855" y="576071"/>
                </a:lnTo>
                <a:lnTo>
                  <a:pt x="0" y="57607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02590" y="448871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0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98365" y="4488714"/>
            <a:ext cx="3511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Palatino Linotype"/>
                <a:cs typeface="Palatino Linotype"/>
              </a:rPr>
              <a:t>k</a:t>
            </a:r>
            <a:r>
              <a:rPr dirty="0" sz="2000">
                <a:latin typeface="Palatino Linotype"/>
                <a:cs typeface="Palatino Linotype"/>
              </a:rPr>
              <a:t>-1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41235" y="3896867"/>
            <a:ext cx="1655445" cy="576580"/>
          </a:xfrm>
          <a:custGeom>
            <a:avLst/>
            <a:gdLst/>
            <a:ahLst/>
            <a:cxnLst/>
            <a:rect l="l" t="t" r="r" b="b"/>
            <a:pathLst>
              <a:path w="1655445" h="576579">
                <a:moveTo>
                  <a:pt x="0" y="0"/>
                </a:moveTo>
                <a:lnTo>
                  <a:pt x="1655064" y="0"/>
                </a:lnTo>
                <a:lnTo>
                  <a:pt x="1655064" y="576071"/>
                </a:lnTo>
                <a:lnTo>
                  <a:pt x="0" y="57607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430577" y="4415689"/>
            <a:ext cx="4362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Palatino Linotype"/>
                <a:cs typeface="Palatino Linotype"/>
              </a:rPr>
              <a:t>m</a:t>
            </a:r>
            <a:r>
              <a:rPr dirty="0" sz="2000" spc="5">
                <a:latin typeface="Palatino Linotype"/>
                <a:cs typeface="Palatino Linotype"/>
              </a:rPr>
              <a:t>-</a:t>
            </a:r>
            <a:r>
              <a:rPr dirty="0" sz="200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11397" y="441568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0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11202" y="4452084"/>
            <a:ext cx="6775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Palatino Linotype"/>
                <a:cs typeface="Palatino Linotype"/>
              </a:rPr>
              <a:t>k</a:t>
            </a:r>
            <a:r>
              <a:rPr dirty="0" sz="2000" spc="5" i="1">
                <a:latin typeface="Palatino Linotype"/>
                <a:cs typeface="Palatino Linotype"/>
              </a:rPr>
              <a:t>+</a:t>
            </a:r>
            <a:r>
              <a:rPr dirty="0" sz="2000" i="1">
                <a:latin typeface="Palatino Linotype"/>
                <a:cs typeface="Palatino Linotype"/>
              </a:rPr>
              <a:t>m</a:t>
            </a:r>
            <a:r>
              <a:rPr dirty="0" sz="2000">
                <a:latin typeface="Palatino Linotype"/>
                <a:cs typeface="Palatino Linotype"/>
              </a:rPr>
              <a:t>-1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1291" y="5049011"/>
            <a:ext cx="5868924" cy="5760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1291" y="5049011"/>
            <a:ext cx="5869305" cy="576580"/>
          </a:xfrm>
          <a:custGeom>
            <a:avLst/>
            <a:gdLst/>
            <a:ahLst/>
            <a:cxnLst/>
            <a:rect l="l" t="t" r="r" b="b"/>
            <a:pathLst>
              <a:path w="5869305" h="576579">
                <a:moveTo>
                  <a:pt x="0" y="0"/>
                </a:moveTo>
                <a:lnTo>
                  <a:pt x="5868924" y="0"/>
                </a:lnTo>
                <a:lnTo>
                  <a:pt x="5868924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398365" y="5604727"/>
            <a:ext cx="3511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Palatino Linotype"/>
                <a:cs typeface="Palatino Linotype"/>
              </a:rPr>
              <a:t>k</a:t>
            </a:r>
            <a:r>
              <a:rPr dirty="0" sz="2000">
                <a:latin typeface="Palatino Linotype"/>
                <a:cs typeface="Palatino Linotype"/>
              </a:rPr>
              <a:t>-1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41235" y="5012435"/>
            <a:ext cx="1655445" cy="576580"/>
          </a:xfrm>
          <a:custGeom>
            <a:avLst/>
            <a:gdLst/>
            <a:ahLst/>
            <a:cxnLst/>
            <a:rect l="l" t="t" r="r" b="b"/>
            <a:pathLst>
              <a:path w="1655445" h="576579">
                <a:moveTo>
                  <a:pt x="0" y="0"/>
                </a:moveTo>
                <a:lnTo>
                  <a:pt x="1655064" y="0"/>
                </a:lnTo>
                <a:lnTo>
                  <a:pt x="1655064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430577" y="5531702"/>
            <a:ext cx="4362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Palatino Linotype"/>
                <a:cs typeface="Palatino Linotype"/>
              </a:rPr>
              <a:t>m</a:t>
            </a:r>
            <a:r>
              <a:rPr dirty="0" sz="2000" spc="5">
                <a:latin typeface="Palatino Linotype"/>
                <a:cs typeface="Palatino Linotype"/>
              </a:rPr>
              <a:t>-</a:t>
            </a:r>
            <a:r>
              <a:rPr dirty="0" sz="200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11397" y="553170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0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11202" y="5568096"/>
            <a:ext cx="6775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Palatino Linotype"/>
                <a:cs typeface="Palatino Linotype"/>
              </a:rPr>
              <a:t>k</a:t>
            </a:r>
            <a:r>
              <a:rPr dirty="0" sz="2000" spc="5" i="1">
                <a:latin typeface="Palatino Linotype"/>
                <a:cs typeface="Palatino Linotype"/>
              </a:rPr>
              <a:t>+</a:t>
            </a:r>
            <a:r>
              <a:rPr dirty="0" sz="2000" i="1">
                <a:latin typeface="Palatino Linotype"/>
                <a:cs typeface="Palatino Linotype"/>
              </a:rPr>
              <a:t>m</a:t>
            </a:r>
            <a:r>
              <a:rPr dirty="0" sz="2000">
                <a:latin typeface="Palatino Linotype"/>
                <a:cs typeface="Palatino Linotype"/>
              </a:rPr>
              <a:t>-1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63290" y="5679276"/>
            <a:ext cx="408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Palatino Linotype"/>
                <a:cs typeface="Palatino Linotype"/>
              </a:rPr>
              <a:t>A</a:t>
            </a:r>
            <a:r>
              <a:rPr dirty="0" sz="1800" spc="-10" i="1">
                <a:latin typeface="Palatino Linotype"/>
                <a:cs typeface="Palatino Linotype"/>
              </a:rPr>
              <a:t>/C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87039" y="3933444"/>
            <a:ext cx="972819" cy="576580"/>
          </a:xfrm>
          <a:custGeom>
            <a:avLst/>
            <a:gdLst/>
            <a:ahLst/>
            <a:cxnLst/>
            <a:rect l="l" t="t" r="r" b="b"/>
            <a:pathLst>
              <a:path w="972820" h="576579">
                <a:moveTo>
                  <a:pt x="0" y="0"/>
                </a:moveTo>
                <a:lnTo>
                  <a:pt x="972312" y="0"/>
                </a:lnTo>
                <a:lnTo>
                  <a:pt x="972312" y="576071"/>
                </a:lnTo>
                <a:lnTo>
                  <a:pt x="0" y="576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87039" y="3933444"/>
            <a:ext cx="972819" cy="576580"/>
          </a:xfrm>
          <a:custGeom>
            <a:avLst/>
            <a:gdLst/>
            <a:ahLst/>
            <a:cxnLst/>
            <a:rect l="l" t="t" r="r" b="b"/>
            <a:pathLst>
              <a:path w="972820" h="576579">
                <a:moveTo>
                  <a:pt x="0" y="0"/>
                </a:moveTo>
                <a:lnTo>
                  <a:pt x="972312" y="0"/>
                </a:lnTo>
                <a:lnTo>
                  <a:pt x="972312" y="576071"/>
                </a:lnTo>
                <a:lnTo>
                  <a:pt x="0" y="57607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41235" y="3896867"/>
            <a:ext cx="970787" cy="5760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41235" y="3896867"/>
            <a:ext cx="970915" cy="576580"/>
          </a:xfrm>
          <a:custGeom>
            <a:avLst/>
            <a:gdLst/>
            <a:ahLst/>
            <a:cxnLst/>
            <a:rect l="l" t="t" r="r" b="b"/>
            <a:pathLst>
              <a:path w="970915" h="576579">
                <a:moveTo>
                  <a:pt x="0" y="0"/>
                </a:moveTo>
                <a:lnTo>
                  <a:pt x="970787" y="0"/>
                </a:lnTo>
                <a:lnTo>
                  <a:pt x="970787" y="576071"/>
                </a:lnTo>
                <a:lnTo>
                  <a:pt x="0" y="57607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1291" y="5049011"/>
            <a:ext cx="5868924" cy="576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1291" y="5049011"/>
            <a:ext cx="5869305" cy="576580"/>
          </a:xfrm>
          <a:custGeom>
            <a:avLst/>
            <a:gdLst/>
            <a:ahLst/>
            <a:cxnLst/>
            <a:rect l="l" t="t" r="r" b="b"/>
            <a:pathLst>
              <a:path w="5869305" h="576579">
                <a:moveTo>
                  <a:pt x="0" y="0"/>
                </a:moveTo>
                <a:lnTo>
                  <a:pt x="5868924" y="0"/>
                </a:lnTo>
                <a:lnTo>
                  <a:pt x="5868924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66077" y="5604727"/>
            <a:ext cx="998219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>
              <a:lnSpc>
                <a:spcPts val="205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0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050"/>
              </a:lnSpc>
            </a:pPr>
            <a:r>
              <a:rPr dirty="0" sz="2000">
                <a:latin typeface="Palatino Linotype"/>
                <a:cs typeface="Palatino Linotype"/>
              </a:rPr>
              <a:t>Fi</a:t>
            </a:r>
            <a:r>
              <a:rPr dirty="0" sz="2000" spc="-5">
                <a:latin typeface="Palatino Linotype"/>
                <a:cs typeface="Palatino Linotype"/>
              </a:rPr>
              <a:t>n</a:t>
            </a:r>
            <a:r>
              <a:rPr dirty="0" sz="2000">
                <a:latin typeface="Palatino Linotype"/>
                <a:cs typeface="Palatino Linotype"/>
              </a:rPr>
              <a:t>is</a:t>
            </a:r>
            <a:r>
              <a:rPr dirty="0" sz="2000" spc="-5">
                <a:latin typeface="Palatino Linotype"/>
                <a:cs typeface="Palatino Linotype"/>
              </a:rPr>
              <a:t>he</a:t>
            </a:r>
            <a:r>
              <a:rPr dirty="0" sz="2000">
                <a:latin typeface="Palatino Linotype"/>
                <a:cs typeface="Palatino Linotype"/>
              </a:rPr>
              <a:t>d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59352" y="3933444"/>
            <a:ext cx="2339340" cy="5765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632460">
              <a:lnSpc>
                <a:spcPct val="100000"/>
              </a:lnSpc>
              <a:spcBef>
                <a:spcPts val="790"/>
              </a:spcBef>
            </a:pPr>
            <a:r>
              <a:rPr dirty="0" sz="2000">
                <a:latin typeface="Palatino Linotype"/>
                <a:cs typeface="Palatino Linotype"/>
              </a:rPr>
              <a:t>Merged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43471" y="1484375"/>
            <a:ext cx="2520950" cy="4897120"/>
          </a:xfrm>
          <a:custGeom>
            <a:avLst/>
            <a:gdLst/>
            <a:ahLst/>
            <a:cxnLst/>
            <a:rect l="l" t="t" r="r" b="b"/>
            <a:pathLst>
              <a:path w="2520950" h="4897120">
                <a:moveTo>
                  <a:pt x="0" y="2448306"/>
                </a:moveTo>
                <a:lnTo>
                  <a:pt x="399" y="2386083"/>
                </a:lnTo>
                <a:lnTo>
                  <a:pt x="1590" y="2324243"/>
                </a:lnTo>
                <a:lnTo>
                  <a:pt x="3563" y="2262802"/>
                </a:lnTo>
                <a:lnTo>
                  <a:pt x="6309" y="2201781"/>
                </a:lnTo>
                <a:lnTo>
                  <a:pt x="9819" y="2141196"/>
                </a:lnTo>
                <a:lnTo>
                  <a:pt x="14083" y="2081067"/>
                </a:lnTo>
                <a:lnTo>
                  <a:pt x="19092" y="2021412"/>
                </a:lnTo>
                <a:lnTo>
                  <a:pt x="24836" y="1962248"/>
                </a:lnTo>
                <a:lnTo>
                  <a:pt x="31306" y="1903595"/>
                </a:lnTo>
                <a:lnTo>
                  <a:pt x="38491" y="1845471"/>
                </a:lnTo>
                <a:lnTo>
                  <a:pt x="46384" y="1787893"/>
                </a:lnTo>
                <a:lnTo>
                  <a:pt x="54974" y="1730882"/>
                </a:lnTo>
                <a:lnTo>
                  <a:pt x="64253" y="1674454"/>
                </a:lnTo>
                <a:lnTo>
                  <a:pt x="74209" y="1618628"/>
                </a:lnTo>
                <a:lnTo>
                  <a:pt x="84835" y="1563423"/>
                </a:lnTo>
                <a:lnTo>
                  <a:pt x="96120" y="1508856"/>
                </a:lnTo>
                <a:lnTo>
                  <a:pt x="108056" y="1454947"/>
                </a:lnTo>
                <a:lnTo>
                  <a:pt x="120632" y="1401714"/>
                </a:lnTo>
                <a:lnTo>
                  <a:pt x="133839" y="1349174"/>
                </a:lnTo>
                <a:lnTo>
                  <a:pt x="147668" y="1297347"/>
                </a:lnTo>
                <a:lnTo>
                  <a:pt x="162110" y="1246251"/>
                </a:lnTo>
                <a:lnTo>
                  <a:pt x="177154" y="1195903"/>
                </a:lnTo>
                <a:lnTo>
                  <a:pt x="192792" y="1146323"/>
                </a:lnTo>
                <a:lnTo>
                  <a:pt x="209014" y="1097528"/>
                </a:lnTo>
                <a:lnTo>
                  <a:pt x="225811" y="1049538"/>
                </a:lnTo>
                <a:lnTo>
                  <a:pt x="243173" y="1002370"/>
                </a:lnTo>
                <a:lnTo>
                  <a:pt x="261090" y="956043"/>
                </a:lnTo>
                <a:lnTo>
                  <a:pt x="279553" y="910575"/>
                </a:lnTo>
                <a:lnTo>
                  <a:pt x="298554" y="865985"/>
                </a:lnTo>
                <a:lnTo>
                  <a:pt x="318081" y="822290"/>
                </a:lnTo>
                <a:lnTo>
                  <a:pt x="338127" y="779510"/>
                </a:lnTo>
                <a:lnTo>
                  <a:pt x="358681" y="737662"/>
                </a:lnTo>
                <a:lnTo>
                  <a:pt x="379734" y="696766"/>
                </a:lnTo>
                <a:lnTo>
                  <a:pt x="401276" y="656838"/>
                </a:lnTo>
                <a:lnTo>
                  <a:pt x="423299" y="617898"/>
                </a:lnTo>
                <a:lnTo>
                  <a:pt x="445792" y="579964"/>
                </a:lnTo>
                <a:lnTo>
                  <a:pt x="468746" y="543055"/>
                </a:lnTo>
                <a:lnTo>
                  <a:pt x="492153" y="507188"/>
                </a:lnTo>
                <a:lnTo>
                  <a:pt x="516001" y="472382"/>
                </a:lnTo>
                <a:lnTo>
                  <a:pt x="540282" y="438656"/>
                </a:lnTo>
                <a:lnTo>
                  <a:pt x="564987" y="406027"/>
                </a:lnTo>
                <a:lnTo>
                  <a:pt x="590105" y="374515"/>
                </a:lnTo>
                <a:lnTo>
                  <a:pt x="615628" y="344137"/>
                </a:lnTo>
                <a:lnTo>
                  <a:pt x="641546" y="314912"/>
                </a:lnTo>
                <a:lnTo>
                  <a:pt x="667850" y="286858"/>
                </a:lnTo>
                <a:lnTo>
                  <a:pt x="721576" y="234337"/>
                </a:lnTo>
                <a:lnTo>
                  <a:pt x="776732" y="186722"/>
                </a:lnTo>
                <a:lnTo>
                  <a:pt x="833241" y="144158"/>
                </a:lnTo>
                <a:lnTo>
                  <a:pt x="891027" y="106793"/>
                </a:lnTo>
                <a:lnTo>
                  <a:pt x="950016" y="74773"/>
                </a:lnTo>
                <a:lnTo>
                  <a:pt x="1010131" y="48246"/>
                </a:lnTo>
                <a:lnTo>
                  <a:pt x="1071298" y="27359"/>
                </a:lnTo>
                <a:lnTo>
                  <a:pt x="1133440" y="12257"/>
                </a:lnTo>
                <a:lnTo>
                  <a:pt x="1196481" y="3088"/>
                </a:lnTo>
                <a:lnTo>
                  <a:pt x="1260348" y="0"/>
                </a:lnTo>
                <a:lnTo>
                  <a:pt x="1292379" y="775"/>
                </a:lnTo>
                <a:lnTo>
                  <a:pt x="1355842" y="6922"/>
                </a:lnTo>
                <a:lnTo>
                  <a:pt x="1418444" y="19075"/>
                </a:lnTo>
                <a:lnTo>
                  <a:pt x="1480107" y="37088"/>
                </a:lnTo>
                <a:lnTo>
                  <a:pt x="1540758" y="60814"/>
                </a:lnTo>
                <a:lnTo>
                  <a:pt x="1600319" y="90106"/>
                </a:lnTo>
                <a:lnTo>
                  <a:pt x="1658716" y="124816"/>
                </a:lnTo>
                <a:lnTo>
                  <a:pt x="1715873" y="164799"/>
                </a:lnTo>
                <a:lnTo>
                  <a:pt x="1771715" y="209907"/>
                </a:lnTo>
                <a:lnTo>
                  <a:pt x="1826165" y="259994"/>
                </a:lnTo>
                <a:lnTo>
                  <a:pt x="1879149" y="314912"/>
                </a:lnTo>
                <a:lnTo>
                  <a:pt x="1905067" y="344137"/>
                </a:lnTo>
                <a:lnTo>
                  <a:pt x="1930590" y="374515"/>
                </a:lnTo>
                <a:lnTo>
                  <a:pt x="1955708" y="406027"/>
                </a:lnTo>
                <a:lnTo>
                  <a:pt x="1980413" y="438656"/>
                </a:lnTo>
                <a:lnTo>
                  <a:pt x="2004694" y="472382"/>
                </a:lnTo>
                <a:lnTo>
                  <a:pt x="2028542" y="507188"/>
                </a:lnTo>
                <a:lnTo>
                  <a:pt x="2051949" y="543055"/>
                </a:lnTo>
                <a:lnTo>
                  <a:pt x="2074903" y="579964"/>
                </a:lnTo>
                <a:lnTo>
                  <a:pt x="2097396" y="617898"/>
                </a:lnTo>
                <a:lnTo>
                  <a:pt x="2119419" y="656838"/>
                </a:lnTo>
                <a:lnTo>
                  <a:pt x="2140961" y="696766"/>
                </a:lnTo>
                <a:lnTo>
                  <a:pt x="2162014" y="737662"/>
                </a:lnTo>
                <a:lnTo>
                  <a:pt x="2182568" y="779510"/>
                </a:lnTo>
                <a:lnTo>
                  <a:pt x="2202614" y="822290"/>
                </a:lnTo>
                <a:lnTo>
                  <a:pt x="2222141" y="865985"/>
                </a:lnTo>
                <a:lnTo>
                  <a:pt x="2241142" y="910575"/>
                </a:lnTo>
                <a:lnTo>
                  <a:pt x="2259605" y="956043"/>
                </a:lnTo>
                <a:lnTo>
                  <a:pt x="2277522" y="1002370"/>
                </a:lnTo>
                <a:lnTo>
                  <a:pt x="2294884" y="1049538"/>
                </a:lnTo>
                <a:lnTo>
                  <a:pt x="2311681" y="1097528"/>
                </a:lnTo>
                <a:lnTo>
                  <a:pt x="2327903" y="1146323"/>
                </a:lnTo>
                <a:lnTo>
                  <a:pt x="2343541" y="1195903"/>
                </a:lnTo>
                <a:lnTo>
                  <a:pt x="2358585" y="1246251"/>
                </a:lnTo>
                <a:lnTo>
                  <a:pt x="2373027" y="1297347"/>
                </a:lnTo>
                <a:lnTo>
                  <a:pt x="2386856" y="1349174"/>
                </a:lnTo>
                <a:lnTo>
                  <a:pt x="2400063" y="1401714"/>
                </a:lnTo>
                <a:lnTo>
                  <a:pt x="2412639" y="1454947"/>
                </a:lnTo>
                <a:lnTo>
                  <a:pt x="2424575" y="1508856"/>
                </a:lnTo>
                <a:lnTo>
                  <a:pt x="2435860" y="1563423"/>
                </a:lnTo>
                <a:lnTo>
                  <a:pt x="2446486" y="1618628"/>
                </a:lnTo>
                <a:lnTo>
                  <a:pt x="2456442" y="1674454"/>
                </a:lnTo>
                <a:lnTo>
                  <a:pt x="2465721" y="1730882"/>
                </a:lnTo>
                <a:lnTo>
                  <a:pt x="2474311" y="1787893"/>
                </a:lnTo>
                <a:lnTo>
                  <a:pt x="2482204" y="1845471"/>
                </a:lnTo>
                <a:lnTo>
                  <a:pt x="2489389" y="1903595"/>
                </a:lnTo>
                <a:lnTo>
                  <a:pt x="2495859" y="1962248"/>
                </a:lnTo>
                <a:lnTo>
                  <a:pt x="2501603" y="2021412"/>
                </a:lnTo>
                <a:lnTo>
                  <a:pt x="2506612" y="2081067"/>
                </a:lnTo>
                <a:lnTo>
                  <a:pt x="2510876" y="2141196"/>
                </a:lnTo>
                <a:lnTo>
                  <a:pt x="2514386" y="2201781"/>
                </a:lnTo>
                <a:lnTo>
                  <a:pt x="2517132" y="2262802"/>
                </a:lnTo>
                <a:lnTo>
                  <a:pt x="2519105" y="2324243"/>
                </a:lnTo>
                <a:lnTo>
                  <a:pt x="2520296" y="2386083"/>
                </a:lnTo>
                <a:lnTo>
                  <a:pt x="2520696" y="2448306"/>
                </a:lnTo>
                <a:lnTo>
                  <a:pt x="2520296" y="2510528"/>
                </a:lnTo>
                <a:lnTo>
                  <a:pt x="2519105" y="2572368"/>
                </a:lnTo>
                <a:lnTo>
                  <a:pt x="2517132" y="2633809"/>
                </a:lnTo>
                <a:lnTo>
                  <a:pt x="2514386" y="2694830"/>
                </a:lnTo>
                <a:lnTo>
                  <a:pt x="2510876" y="2755415"/>
                </a:lnTo>
                <a:lnTo>
                  <a:pt x="2506612" y="2815544"/>
                </a:lnTo>
                <a:lnTo>
                  <a:pt x="2501603" y="2875199"/>
                </a:lnTo>
                <a:lnTo>
                  <a:pt x="2495859" y="2934363"/>
                </a:lnTo>
                <a:lnTo>
                  <a:pt x="2489389" y="2993016"/>
                </a:lnTo>
                <a:lnTo>
                  <a:pt x="2482204" y="3051140"/>
                </a:lnTo>
                <a:lnTo>
                  <a:pt x="2474311" y="3108718"/>
                </a:lnTo>
                <a:lnTo>
                  <a:pt x="2465721" y="3165729"/>
                </a:lnTo>
                <a:lnTo>
                  <a:pt x="2456442" y="3222157"/>
                </a:lnTo>
                <a:lnTo>
                  <a:pt x="2446486" y="3277983"/>
                </a:lnTo>
                <a:lnTo>
                  <a:pt x="2435860" y="3333188"/>
                </a:lnTo>
                <a:lnTo>
                  <a:pt x="2424575" y="3387755"/>
                </a:lnTo>
                <a:lnTo>
                  <a:pt x="2412639" y="3441664"/>
                </a:lnTo>
                <a:lnTo>
                  <a:pt x="2400063" y="3494897"/>
                </a:lnTo>
                <a:lnTo>
                  <a:pt x="2386856" y="3547437"/>
                </a:lnTo>
                <a:lnTo>
                  <a:pt x="2373027" y="3599264"/>
                </a:lnTo>
                <a:lnTo>
                  <a:pt x="2358585" y="3650360"/>
                </a:lnTo>
                <a:lnTo>
                  <a:pt x="2343541" y="3700708"/>
                </a:lnTo>
                <a:lnTo>
                  <a:pt x="2327903" y="3750288"/>
                </a:lnTo>
                <a:lnTo>
                  <a:pt x="2311681" y="3799083"/>
                </a:lnTo>
                <a:lnTo>
                  <a:pt x="2294884" y="3847073"/>
                </a:lnTo>
                <a:lnTo>
                  <a:pt x="2277522" y="3894241"/>
                </a:lnTo>
                <a:lnTo>
                  <a:pt x="2259605" y="3940568"/>
                </a:lnTo>
                <a:lnTo>
                  <a:pt x="2241142" y="3986036"/>
                </a:lnTo>
                <a:lnTo>
                  <a:pt x="2222141" y="4030626"/>
                </a:lnTo>
                <a:lnTo>
                  <a:pt x="2202614" y="4074321"/>
                </a:lnTo>
                <a:lnTo>
                  <a:pt x="2182568" y="4117101"/>
                </a:lnTo>
                <a:lnTo>
                  <a:pt x="2162014" y="4158949"/>
                </a:lnTo>
                <a:lnTo>
                  <a:pt x="2140961" y="4199845"/>
                </a:lnTo>
                <a:lnTo>
                  <a:pt x="2119419" y="4239773"/>
                </a:lnTo>
                <a:lnTo>
                  <a:pt x="2097396" y="4278713"/>
                </a:lnTo>
                <a:lnTo>
                  <a:pt x="2074903" y="4316647"/>
                </a:lnTo>
                <a:lnTo>
                  <a:pt x="2051949" y="4353556"/>
                </a:lnTo>
                <a:lnTo>
                  <a:pt x="2028542" y="4389423"/>
                </a:lnTo>
                <a:lnTo>
                  <a:pt x="2004694" y="4424229"/>
                </a:lnTo>
                <a:lnTo>
                  <a:pt x="1980413" y="4457955"/>
                </a:lnTo>
                <a:lnTo>
                  <a:pt x="1955708" y="4490584"/>
                </a:lnTo>
                <a:lnTo>
                  <a:pt x="1930590" y="4522096"/>
                </a:lnTo>
                <a:lnTo>
                  <a:pt x="1905067" y="4552474"/>
                </a:lnTo>
                <a:lnTo>
                  <a:pt x="1879149" y="4581699"/>
                </a:lnTo>
                <a:lnTo>
                  <a:pt x="1852845" y="4609753"/>
                </a:lnTo>
                <a:lnTo>
                  <a:pt x="1799119" y="4662274"/>
                </a:lnTo>
                <a:lnTo>
                  <a:pt x="1743963" y="4709889"/>
                </a:lnTo>
                <a:lnTo>
                  <a:pt x="1687454" y="4752453"/>
                </a:lnTo>
                <a:lnTo>
                  <a:pt x="1629668" y="4789818"/>
                </a:lnTo>
                <a:lnTo>
                  <a:pt x="1570679" y="4821838"/>
                </a:lnTo>
                <a:lnTo>
                  <a:pt x="1510564" y="4848365"/>
                </a:lnTo>
                <a:lnTo>
                  <a:pt x="1449397" y="4869252"/>
                </a:lnTo>
                <a:lnTo>
                  <a:pt x="1387255" y="4884354"/>
                </a:lnTo>
                <a:lnTo>
                  <a:pt x="1324214" y="4893523"/>
                </a:lnTo>
                <a:lnTo>
                  <a:pt x="1260348" y="4896612"/>
                </a:lnTo>
                <a:lnTo>
                  <a:pt x="1228316" y="4895836"/>
                </a:lnTo>
                <a:lnTo>
                  <a:pt x="1164853" y="4889689"/>
                </a:lnTo>
                <a:lnTo>
                  <a:pt x="1102251" y="4877536"/>
                </a:lnTo>
                <a:lnTo>
                  <a:pt x="1040588" y="4859523"/>
                </a:lnTo>
                <a:lnTo>
                  <a:pt x="979937" y="4835797"/>
                </a:lnTo>
                <a:lnTo>
                  <a:pt x="920376" y="4806505"/>
                </a:lnTo>
                <a:lnTo>
                  <a:pt x="861979" y="4771795"/>
                </a:lnTo>
                <a:lnTo>
                  <a:pt x="804822" y="4731812"/>
                </a:lnTo>
                <a:lnTo>
                  <a:pt x="748980" y="4686704"/>
                </a:lnTo>
                <a:lnTo>
                  <a:pt x="694530" y="4636617"/>
                </a:lnTo>
                <a:lnTo>
                  <a:pt x="641546" y="4581699"/>
                </a:lnTo>
                <a:lnTo>
                  <a:pt x="615628" y="4552474"/>
                </a:lnTo>
                <a:lnTo>
                  <a:pt x="590105" y="4522096"/>
                </a:lnTo>
                <a:lnTo>
                  <a:pt x="564987" y="4490584"/>
                </a:lnTo>
                <a:lnTo>
                  <a:pt x="540282" y="4457955"/>
                </a:lnTo>
                <a:lnTo>
                  <a:pt x="516001" y="4424229"/>
                </a:lnTo>
                <a:lnTo>
                  <a:pt x="492153" y="4389423"/>
                </a:lnTo>
                <a:lnTo>
                  <a:pt x="468746" y="4353556"/>
                </a:lnTo>
                <a:lnTo>
                  <a:pt x="445792" y="4316647"/>
                </a:lnTo>
                <a:lnTo>
                  <a:pt x="423299" y="4278713"/>
                </a:lnTo>
                <a:lnTo>
                  <a:pt x="401276" y="4239773"/>
                </a:lnTo>
                <a:lnTo>
                  <a:pt x="379734" y="4199845"/>
                </a:lnTo>
                <a:lnTo>
                  <a:pt x="358681" y="4158949"/>
                </a:lnTo>
                <a:lnTo>
                  <a:pt x="338127" y="4117101"/>
                </a:lnTo>
                <a:lnTo>
                  <a:pt x="318081" y="4074321"/>
                </a:lnTo>
                <a:lnTo>
                  <a:pt x="298554" y="4030626"/>
                </a:lnTo>
                <a:lnTo>
                  <a:pt x="279553" y="3986036"/>
                </a:lnTo>
                <a:lnTo>
                  <a:pt x="261090" y="3940568"/>
                </a:lnTo>
                <a:lnTo>
                  <a:pt x="243173" y="3894241"/>
                </a:lnTo>
                <a:lnTo>
                  <a:pt x="225811" y="3847073"/>
                </a:lnTo>
                <a:lnTo>
                  <a:pt x="209014" y="3799083"/>
                </a:lnTo>
                <a:lnTo>
                  <a:pt x="192792" y="3750288"/>
                </a:lnTo>
                <a:lnTo>
                  <a:pt x="177154" y="3700708"/>
                </a:lnTo>
                <a:lnTo>
                  <a:pt x="162110" y="3650360"/>
                </a:lnTo>
                <a:lnTo>
                  <a:pt x="147668" y="3599264"/>
                </a:lnTo>
                <a:lnTo>
                  <a:pt x="133839" y="3547437"/>
                </a:lnTo>
                <a:lnTo>
                  <a:pt x="120632" y="3494897"/>
                </a:lnTo>
                <a:lnTo>
                  <a:pt x="108056" y="3441664"/>
                </a:lnTo>
                <a:lnTo>
                  <a:pt x="96120" y="3387755"/>
                </a:lnTo>
                <a:lnTo>
                  <a:pt x="84835" y="3333188"/>
                </a:lnTo>
                <a:lnTo>
                  <a:pt x="74209" y="3277983"/>
                </a:lnTo>
                <a:lnTo>
                  <a:pt x="64253" y="3222157"/>
                </a:lnTo>
                <a:lnTo>
                  <a:pt x="54974" y="3165729"/>
                </a:lnTo>
                <a:lnTo>
                  <a:pt x="46384" y="3108718"/>
                </a:lnTo>
                <a:lnTo>
                  <a:pt x="38491" y="3051140"/>
                </a:lnTo>
                <a:lnTo>
                  <a:pt x="31306" y="2993016"/>
                </a:lnTo>
                <a:lnTo>
                  <a:pt x="24836" y="2934363"/>
                </a:lnTo>
                <a:lnTo>
                  <a:pt x="19092" y="2875199"/>
                </a:lnTo>
                <a:lnTo>
                  <a:pt x="14083" y="2815544"/>
                </a:lnTo>
                <a:lnTo>
                  <a:pt x="9819" y="2755415"/>
                </a:lnTo>
                <a:lnTo>
                  <a:pt x="6309" y="2694830"/>
                </a:lnTo>
                <a:lnTo>
                  <a:pt x="3563" y="2633809"/>
                </a:lnTo>
                <a:lnTo>
                  <a:pt x="1590" y="2572368"/>
                </a:lnTo>
                <a:lnTo>
                  <a:pt x="399" y="2510528"/>
                </a:lnTo>
                <a:lnTo>
                  <a:pt x="0" y="2448306"/>
                </a:lnTo>
                <a:close/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235065" y="1501039"/>
            <a:ext cx="588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e</a:t>
            </a:r>
            <a:r>
              <a:rPr dirty="0" sz="2000" spc="-5">
                <a:latin typeface="Palatino Linotype"/>
                <a:cs typeface="Palatino Linotype"/>
              </a:rPr>
              <a:t>x</a:t>
            </a:r>
            <a:r>
              <a:rPr dirty="0" sz="2000" spc="-10">
                <a:latin typeface="Palatino Linotype"/>
                <a:cs typeface="Palatino Linotype"/>
              </a:rPr>
              <a:t>t</a:t>
            </a:r>
            <a:r>
              <a:rPr dirty="0" sz="2000">
                <a:latin typeface="Palatino Linotype"/>
                <a:cs typeface="Palatino Linotype"/>
              </a:rPr>
              <a:t>ra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55" name="object 55"/>
          <p:cNvSpPr txBox="1"/>
          <p:nvPr/>
        </p:nvSpPr>
        <p:spPr>
          <a:xfrm>
            <a:off x="6235065" y="1805940"/>
            <a:ext cx="6489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s</a:t>
            </a:r>
            <a:r>
              <a:rPr dirty="0" sz="2000" spc="-5">
                <a:latin typeface="Palatino Linotype"/>
                <a:cs typeface="Palatino Linotype"/>
              </a:rPr>
              <a:t>p</a:t>
            </a:r>
            <a:r>
              <a:rPr dirty="0" sz="2000" spc="5">
                <a:latin typeface="Palatino Linotype"/>
                <a:cs typeface="Palatino Linotype"/>
              </a:rPr>
              <a:t>a</a:t>
            </a:r>
            <a:r>
              <a:rPr dirty="0" sz="2000" spc="-5">
                <a:latin typeface="Palatino Linotype"/>
                <a:cs typeface="Palatino Linotype"/>
              </a:rPr>
              <a:t>c</a:t>
            </a:r>
            <a:r>
              <a:rPr dirty="0" sz="2000">
                <a:latin typeface="Palatino Linotype"/>
                <a:cs typeface="Palatino Linotype"/>
              </a:rPr>
              <a:t>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0416" y="3480857"/>
            <a:ext cx="16757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Palatino Linotype"/>
                <a:cs typeface="Palatino Linotype"/>
              </a:rPr>
              <a:t>Partly</a:t>
            </a:r>
            <a:r>
              <a:rPr dirty="0" sz="2000" spc="-9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finished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5288" y="384047"/>
            <a:ext cx="377190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6226" y="532767"/>
            <a:ext cx="29724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MergeSort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59988"/>
            <a:ext cx="7957820" cy="46710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Array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indexes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such that the  elements of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defined for</a:t>
            </a:r>
            <a:r>
              <a:rPr dirty="0" sz="24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55600" marR="139065" indent="-342900">
              <a:lnSpc>
                <a:spcPts val="259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Output: E[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],…,E[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sorted rearrangement of  the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same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elements.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Procedure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mergeSort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(Element[] E,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first,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last)</a:t>
            </a:r>
            <a:endParaRPr sz="2400">
              <a:latin typeface="Palatino Linotype"/>
              <a:cs typeface="Palatino Linotype"/>
            </a:endParaRPr>
          </a:p>
          <a:p>
            <a:pPr marL="774700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(first&lt;last)</a:t>
            </a:r>
            <a:endParaRPr sz="2400">
              <a:latin typeface="Palatino Linotype"/>
              <a:cs typeface="Palatino Linotype"/>
            </a:endParaRPr>
          </a:p>
          <a:p>
            <a:pPr marL="1079500" marR="3380104">
              <a:lnSpc>
                <a:spcPct val="110000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mid=(first+last)/2; 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mergeSort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(E, first, mid); 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mergeSort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(E, mid+1, last);  </a:t>
            </a:r>
            <a:r>
              <a:rPr dirty="0" sz="2400" spc="-5">
                <a:solidFill>
                  <a:srgbClr val="336600"/>
                </a:solidFill>
                <a:latin typeface="Palatino Linotype"/>
                <a:cs typeface="Palatino Linotype"/>
              </a:rPr>
              <a:t>merge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(E, first, mid, last)</a:t>
            </a:r>
            <a:endParaRPr sz="2400">
              <a:latin typeface="Palatino Linotype"/>
              <a:cs typeface="Palatino Linotype"/>
            </a:endParaRPr>
          </a:p>
          <a:p>
            <a:pPr marL="774700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651" y="384047"/>
            <a:ext cx="41452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44923" y="384047"/>
            <a:ext cx="3771900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6622" y="532767"/>
            <a:ext cx="62915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 of</a:t>
            </a:r>
            <a:r>
              <a:rPr dirty="0" spc="-30"/>
              <a:t> </a:t>
            </a:r>
            <a:r>
              <a:rPr dirty="0" spc="-5"/>
              <a:t>MergeSort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687599"/>
            <a:ext cx="7078345" cy="338836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recurrence equation for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Mergesort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W(n)=W(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n/2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)+W(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n/2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)+n-1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W(1)=0</a:t>
            </a:r>
            <a:endParaRPr sz="2400">
              <a:latin typeface="Palatino Linotype"/>
              <a:cs typeface="Palatino Linotype"/>
            </a:endParaRPr>
          </a:p>
          <a:p>
            <a:pPr marL="14630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solidFill>
                  <a:srgbClr val="336600"/>
                </a:solidFill>
                <a:latin typeface="Palatino Linotype"/>
                <a:cs typeface="Palatino Linotype"/>
              </a:rPr>
              <a:t>Where </a:t>
            </a:r>
            <a:r>
              <a:rPr dirty="0" sz="2000" i="1">
                <a:solidFill>
                  <a:srgbClr val="336600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336600"/>
                </a:solidFill>
                <a:latin typeface="Palatino Linotype"/>
                <a:cs typeface="Palatino Linotype"/>
              </a:rPr>
              <a:t>=last-first+1, </a:t>
            </a:r>
            <a:r>
              <a:rPr dirty="0" sz="2000" spc="-5">
                <a:solidFill>
                  <a:srgbClr val="336600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36600"/>
                </a:solidFill>
                <a:latin typeface="Palatino Linotype"/>
                <a:cs typeface="Palatino Linotype"/>
              </a:rPr>
              <a:t>size </a:t>
            </a:r>
            <a:r>
              <a:rPr dirty="0" sz="2000" spc="-5">
                <a:solidFill>
                  <a:srgbClr val="336600"/>
                </a:solidFill>
                <a:latin typeface="Palatino Linotype"/>
                <a:cs typeface="Palatino Linotype"/>
              </a:rPr>
              <a:t>of </a:t>
            </a:r>
            <a:r>
              <a:rPr dirty="0" sz="2000">
                <a:solidFill>
                  <a:srgbClr val="336600"/>
                </a:solidFill>
                <a:latin typeface="Palatino Linotype"/>
                <a:cs typeface="Palatino Linotype"/>
              </a:rPr>
              <a:t>range </a:t>
            </a:r>
            <a:r>
              <a:rPr dirty="0" sz="2000" spc="-5">
                <a:solidFill>
                  <a:srgbClr val="336600"/>
                </a:solidFill>
                <a:latin typeface="Palatino Linotype"/>
                <a:cs typeface="Palatino Linotype"/>
              </a:rPr>
              <a:t>to be</a:t>
            </a:r>
            <a:r>
              <a:rPr dirty="0" sz="2000" spc="-95">
                <a:solidFill>
                  <a:srgbClr val="336600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36600"/>
                </a:solidFill>
                <a:latin typeface="Palatino Linotype"/>
                <a:cs typeface="Palatino Linotype"/>
              </a:rPr>
              <a:t>sorted</a:t>
            </a:r>
            <a:endParaRPr sz="2000">
              <a:latin typeface="Palatino Linotype"/>
              <a:cs typeface="Palatino Linotype"/>
            </a:endParaRPr>
          </a:p>
          <a:p>
            <a:pPr marL="355600" marR="56515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Master Theorem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applies for the  equation,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so:</a:t>
            </a:r>
            <a:endParaRPr sz="3000">
              <a:latin typeface="Palatino Linotype"/>
              <a:cs typeface="Palatino Linotype"/>
            </a:endParaRPr>
          </a:p>
          <a:p>
            <a:pPr marL="2720340">
              <a:lnSpc>
                <a:spcPct val="100000"/>
              </a:lnSpc>
              <a:spcBef>
                <a:spcPts val="755"/>
              </a:spcBef>
            </a:pP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W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3000" spc="-5" b="1">
                <a:solidFill>
                  <a:srgbClr val="FF0000"/>
                </a:solidFill>
                <a:latin typeface="Symbol"/>
                <a:cs typeface="Symbol"/>
              </a:rPr>
              <a:t>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181600"/>
            <a:ext cx="1447800" cy="923925"/>
          </a:xfrm>
          <a:custGeom>
            <a:avLst/>
            <a:gdLst/>
            <a:ahLst/>
            <a:cxnLst/>
            <a:rect l="l" t="t" r="r" b="b"/>
            <a:pathLst>
              <a:path w="1447800" h="923925">
                <a:moveTo>
                  <a:pt x="0" y="0"/>
                </a:moveTo>
                <a:lnTo>
                  <a:pt x="1447800" y="0"/>
                </a:lnTo>
                <a:lnTo>
                  <a:pt x="1447800" y="923544"/>
                </a:lnTo>
                <a:lnTo>
                  <a:pt x="0" y="9235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5199379"/>
            <a:ext cx="1062990" cy="85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alibri"/>
                <a:cs typeface="Calibri"/>
              </a:rPr>
              <a:t>k</a:t>
            </a:r>
            <a:r>
              <a:rPr dirty="0" sz="1800" spc="-5">
                <a:latin typeface="Calibri"/>
                <a:cs typeface="Calibri"/>
              </a:rPr>
              <a:t>/2 </a:t>
            </a:r>
            <a:r>
              <a:rPr dirty="0" sz="1800" spc="-15">
                <a:latin typeface="Calibri"/>
                <a:cs typeface="Calibri"/>
              </a:rPr>
              <a:t>may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Symbol"/>
                <a:cs typeface="Symbol"/>
              </a:rPr>
              <a:t></a:t>
            </a:r>
            <a:r>
              <a:rPr dirty="0" sz="1800" i="1">
                <a:latin typeface="Calibri"/>
                <a:cs typeface="Calibri"/>
              </a:rPr>
              <a:t>k</a:t>
            </a:r>
            <a:r>
              <a:rPr dirty="0" sz="1800">
                <a:latin typeface="Calibri"/>
                <a:cs typeface="Calibri"/>
              </a:rPr>
              <a:t>/2</a:t>
            </a:r>
            <a:r>
              <a:rPr dirty="0" sz="1800">
                <a:latin typeface="Symbol"/>
                <a:cs typeface="Symbol"/>
              </a:rPr>
              <a:t>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Symbol"/>
                <a:cs typeface="Symbol"/>
              </a:rPr>
              <a:t></a:t>
            </a:r>
            <a:r>
              <a:rPr dirty="0" sz="1800" i="1">
                <a:latin typeface="Calibri"/>
                <a:cs typeface="Calibri"/>
              </a:rPr>
              <a:t>k</a:t>
            </a:r>
            <a:r>
              <a:rPr dirty="0" sz="1800">
                <a:latin typeface="Calibri"/>
                <a:cs typeface="Calibri"/>
              </a:rPr>
              <a:t>/2</a:t>
            </a:r>
            <a:r>
              <a:rPr dirty="0" sz="180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236" y="1845564"/>
            <a:ext cx="1975485" cy="91630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92075" marR="86360">
              <a:lnSpc>
                <a:spcPct val="100499"/>
              </a:lnSpc>
              <a:spcBef>
                <a:spcPts val="220"/>
              </a:spcBef>
            </a:pPr>
            <a:r>
              <a:rPr dirty="0" sz="1800">
                <a:latin typeface="Calibri"/>
                <a:cs typeface="Calibri"/>
              </a:rPr>
              <a:t>Base </a:t>
            </a:r>
            <a:r>
              <a:rPr dirty="0" sz="1800" spc="-5">
                <a:latin typeface="Calibri"/>
                <a:cs typeface="Calibri"/>
              </a:rPr>
              <a:t>cases occur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  </a:t>
            </a:r>
            <a:r>
              <a:rPr dirty="0" sz="1800" spc="-5">
                <a:latin typeface="Calibri"/>
                <a:cs typeface="Calibri"/>
              </a:rPr>
              <a:t>depth </a:t>
            </a:r>
            <a:r>
              <a:rPr dirty="0" sz="1800" spc="-5">
                <a:latin typeface="Symbol"/>
                <a:cs typeface="Symbol"/>
              </a:rPr>
              <a:t></a:t>
            </a:r>
            <a:r>
              <a:rPr dirty="0" sz="1800" spc="-5">
                <a:latin typeface="Calibri"/>
                <a:cs typeface="Calibri"/>
              </a:rPr>
              <a:t>lg(n+1)</a:t>
            </a:r>
            <a:r>
              <a:rPr dirty="0" sz="1800" spc="-5">
                <a:latin typeface="Symbol"/>
                <a:cs typeface="Symbol"/>
              </a:rPr>
              <a:t></a:t>
            </a:r>
            <a:r>
              <a:rPr dirty="0" sz="1800" spc="-5">
                <a:latin typeface="Calibri"/>
                <a:cs typeface="Calibri"/>
              </a:rPr>
              <a:t>-1 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Symbol"/>
                <a:cs typeface="Symbol"/>
              </a:rPr>
              <a:t></a:t>
            </a:r>
            <a:r>
              <a:rPr dirty="0" sz="1800" spc="-5">
                <a:latin typeface="Calibri"/>
                <a:cs typeface="Calibri"/>
              </a:rPr>
              <a:t>lg(n+1)</a:t>
            </a:r>
            <a:r>
              <a:rPr dirty="0" sz="1800" spc="-5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2580" y="0"/>
            <a:ext cx="61081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35580" y="699516"/>
            <a:ext cx="367131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925320" marR="5080" indent="-114300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Recursion </a:t>
            </a:r>
            <a:r>
              <a:rPr dirty="0" spc="-95"/>
              <a:t>Tree </a:t>
            </a:r>
            <a:r>
              <a:rPr dirty="0" spc="-5"/>
              <a:t>for  Mergesort</a:t>
            </a:r>
          </a:p>
        </p:txBody>
      </p:sp>
      <p:sp>
        <p:nvSpPr>
          <p:cNvPr id="8" name="object 8"/>
          <p:cNvSpPr/>
          <p:nvPr/>
        </p:nvSpPr>
        <p:spPr>
          <a:xfrm>
            <a:off x="3672840" y="1789176"/>
            <a:ext cx="277495" cy="256540"/>
          </a:xfrm>
          <a:custGeom>
            <a:avLst/>
            <a:gdLst/>
            <a:ahLst/>
            <a:cxnLst/>
            <a:rect l="l" t="t" r="r" b="b"/>
            <a:pathLst>
              <a:path w="277495" h="256539">
                <a:moveTo>
                  <a:pt x="0" y="0"/>
                </a:moveTo>
                <a:lnTo>
                  <a:pt x="277367" y="0"/>
                </a:lnTo>
                <a:lnTo>
                  <a:pt x="277367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72840" y="1789176"/>
            <a:ext cx="277495" cy="256540"/>
          </a:xfrm>
          <a:custGeom>
            <a:avLst/>
            <a:gdLst/>
            <a:ahLst/>
            <a:cxnLst/>
            <a:rect l="l" t="t" r="r" b="b"/>
            <a:pathLst>
              <a:path w="277495" h="256539">
                <a:moveTo>
                  <a:pt x="0" y="0"/>
                </a:moveTo>
                <a:lnTo>
                  <a:pt x="277367" y="0"/>
                </a:lnTo>
                <a:lnTo>
                  <a:pt x="277367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01184" y="2481072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20" h="256539">
                <a:moveTo>
                  <a:pt x="0" y="0"/>
                </a:moveTo>
                <a:lnTo>
                  <a:pt x="274320" y="0"/>
                </a:lnTo>
                <a:lnTo>
                  <a:pt x="274320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01184" y="2481072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20" h="256539">
                <a:moveTo>
                  <a:pt x="0" y="0"/>
                </a:moveTo>
                <a:lnTo>
                  <a:pt x="274320" y="0"/>
                </a:lnTo>
                <a:lnTo>
                  <a:pt x="274320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98776" y="2481072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19" h="256539">
                <a:moveTo>
                  <a:pt x="0" y="0"/>
                </a:moveTo>
                <a:lnTo>
                  <a:pt x="274319" y="0"/>
                </a:lnTo>
                <a:lnTo>
                  <a:pt x="274319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98776" y="2481072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19" h="256539">
                <a:moveTo>
                  <a:pt x="0" y="0"/>
                </a:moveTo>
                <a:lnTo>
                  <a:pt x="274319" y="0"/>
                </a:lnTo>
                <a:lnTo>
                  <a:pt x="274319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97679" y="3186683"/>
            <a:ext cx="276225" cy="254635"/>
          </a:xfrm>
          <a:custGeom>
            <a:avLst/>
            <a:gdLst/>
            <a:ahLst/>
            <a:cxnLst/>
            <a:rect l="l" t="t" r="r" b="b"/>
            <a:pathLst>
              <a:path w="276225" h="254635">
                <a:moveTo>
                  <a:pt x="0" y="0"/>
                </a:moveTo>
                <a:lnTo>
                  <a:pt x="275844" y="0"/>
                </a:lnTo>
                <a:lnTo>
                  <a:pt x="275844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97679" y="3186683"/>
            <a:ext cx="276225" cy="254635"/>
          </a:xfrm>
          <a:custGeom>
            <a:avLst/>
            <a:gdLst/>
            <a:ahLst/>
            <a:cxnLst/>
            <a:rect l="l" t="t" r="r" b="b"/>
            <a:pathLst>
              <a:path w="276225" h="254635">
                <a:moveTo>
                  <a:pt x="0" y="0"/>
                </a:moveTo>
                <a:lnTo>
                  <a:pt x="275844" y="0"/>
                </a:lnTo>
                <a:lnTo>
                  <a:pt x="275844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7811" y="3186683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20" h="254635">
                <a:moveTo>
                  <a:pt x="0" y="0"/>
                </a:moveTo>
                <a:lnTo>
                  <a:pt x="274320" y="0"/>
                </a:lnTo>
                <a:lnTo>
                  <a:pt x="274320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7811" y="3186683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20" h="254635">
                <a:moveTo>
                  <a:pt x="0" y="0"/>
                </a:moveTo>
                <a:lnTo>
                  <a:pt x="274320" y="0"/>
                </a:lnTo>
                <a:lnTo>
                  <a:pt x="274320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30596" y="3186683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20" h="254635">
                <a:moveTo>
                  <a:pt x="0" y="0"/>
                </a:moveTo>
                <a:lnTo>
                  <a:pt x="274320" y="0"/>
                </a:lnTo>
                <a:lnTo>
                  <a:pt x="274320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30596" y="3186683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20" h="254635">
                <a:moveTo>
                  <a:pt x="0" y="0"/>
                </a:moveTo>
                <a:lnTo>
                  <a:pt x="274320" y="0"/>
                </a:lnTo>
                <a:lnTo>
                  <a:pt x="274320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34895" y="3183635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19" h="254635">
                <a:moveTo>
                  <a:pt x="0" y="0"/>
                </a:moveTo>
                <a:lnTo>
                  <a:pt x="274319" y="0"/>
                </a:lnTo>
                <a:lnTo>
                  <a:pt x="274319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34895" y="3183635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19" h="254635">
                <a:moveTo>
                  <a:pt x="0" y="0"/>
                </a:moveTo>
                <a:lnTo>
                  <a:pt x="274319" y="0"/>
                </a:lnTo>
                <a:lnTo>
                  <a:pt x="274319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27047" y="3890771"/>
            <a:ext cx="276225" cy="256540"/>
          </a:xfrm>
          <a:custGeom>
            <a:avLst/>
            <a:gdLst/>
            <a:ahLst/>
            <a:cxnLst/>
            <a:rect l="l" t="t" r="r" b="b"/>
            <a:pathLst>
              <a:path w="276225" h="256539">
                <a:moveTo>
                  <a:pt x="0" y="0"/>
                </a:moveTo>
                <a:lnTo>
                  <a:pt x="275843" y="0"/>
                </a:lnTo>
                <a:lnTo>
                  <a:pt x="275843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7047" y="3890771"/>
            <a:ext cx="276225" cy="256540"/>
          </a:xfrm>
          <a:custGeom>
            <a:avLst/>
            <a:gdLst/>
            <a:ahLst/>
            <a:cxnLst/>
            <a:rect l="l" t="t" r="r" b="b"/>
            <a:pathLst>
              <a:path w="276225" h="256539">
                <a:moveTo>
                  <a:pt x="0" y="0"/>
                </a:moveTo>
                <a:lnTo>
                  <a:pt x="275843" y="0"/>
                </a:lnTo>
                <a:lnTo>
                  <a:pt x="275843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48839" y="3890771"/>
            <a:ext cx="277495" cy="256540"/>
          </a:xfrm>
          <a:custGeom>
            <a:avLst/>
            <a:gdLst/>
            <a:ahLst/>
            <a:cxnLst/>
            <a:rect l="l" t="t" r="r" b="b"/>
            <a:pathLst>
              <a:path w="277494" h="256539">
                <a:moveTo>
                  <a:pt x="0" y="0"/>
                </a:moveTo>
                <a:lnTo>
                  <a:pt x="277368" y="0"/>
                </a:lnTo>
                <a:lnTo>
                  <a:pt x="277368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48839" y="3890771"/>
            <a:ext cx="277495" cy="256540"/>
          </a:xfrm>
          <a:custGeom>
            <a:avLst/>
            <a:gdLst/>
            <a:ahLst/>
            <a:cxnLst/>
            <a:rect l="l" t="t" r="r" b="b"/>
            <a:pathLst>
              <a:path w="277494" h="256539">
                <a:moveTo>
                  <a:pt x="0" y="0"/>
                </a:moveTo>
                <a:lnTo>
                  <a:pt x="277368" y="0"/>
                </a:lnTo>
                <a:lnTo>
                  <a:pt x="277368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73679" y="3890771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19" h="256539">
                <a:moveTo>
                  <a:pt x="0" y="0"/>
                </a:moveTo>
                <a:lnTo>
                  <a:pt x="274319" y="0"/>
                </a:lnTo>
                <a:lnTo>
                  <a:pt x="274319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73679" y="3890771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19" h="256539">
                <a:moveTo>
                  <a:pt x="0" y="0"/>
                </a:moveTo>
                <a:lnTo>
                  <a:pt x="274319" y="0"/>
                </a:lnTo>
                <a:lnTo>
                  <a:pt x="274319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95471" y="3890771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20" h="256539">
                <a:moveTo>
                  <a:pt x="0" y="0"/>
                </a:moveTo>
                <a:lnTo>
                  <a:pt x="274320" y="0"/>
                </a:lnTo>
                <a:lnTo>
                  <a:pt x="27432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95471" y="3890771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20" h="256539">
                <a:moveTo>
                  <a:pt x="0" y="0"/>
                </a:moveTo>
                <a:lnTo>
                  <a:pt x="274320" y="0"/>
                </a:lnTo>
                <a:lnTo>
                  <a:pt x="27432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20311" y="3890771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20" h="256539">
                <a:moveTo>
                  <a:pt x="0" y="0"/>
                </a:moveTo>
                <a:lnTo>
                  <a:pt x="274320" y="0"/>
                </a:lnTo>
                <a:lnTo>
                  <a:pt x="27432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20311" y="3890771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20" h="256539">
                <a:moveTo>
                  <a:pt x="0" y="0"/>
                </a:moveTo>
                <a:lnTo>
                  <a:pt x="274320" y="0"/>
                </a:lnTo>
                <a:lnTo>
                  <a:pt x="27432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88735" y="3890771"/>
            <a:ext cx="276225" cy="256540"/>
          </a:xfrm>
          <a:custGeom>
            <a:avLst/>
            <a:gdLst/>
            <a:ahLst/>
            <a:cxnLst/>
            <a:rect l="l" t="t" r="r" b="b"/>
            <a:pathLst>
              <a:path w="276225" h="256539">
                <a:moveTo>
                  <a:pt x="0" y="0"/>
                </a:moveTo>
                <a:lnTo>
                  <a:pt x="275843" y="0"/>
                </a:lnTo>
                <a:lnTo>
                  <a:pt x="275843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88735" y="3890771"/>
            <a:ext cx="276225" cy="256540"/>
          </a:xfrm>
          <a:custGeom>
            <a:avLst/>
            <a:gdLst/>
            <a:ahLst/>
            <a:cxnLst/>
            <a:rect l="l" t="t" r="r" b="b"/>
            <a:pathLst>
              <a:path w="276225" h="256539">
                <a:moveTo>
                  <a:pt x="0" y="0"/>
                </a:moveTo>
                <a:lnTo>
                  <a:pt x="275843" y="0"/>
                </a:lnTo>
                <a:lnTo>
                  <a:pt x="275843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42103" y="3890771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20" h="256539">
                <a:moveTo>
                  <a:pt x="0" y="0"/>
                </a:moveTo>
                <a:lnTo>
                  <a:pt x="274320" y="0"/>
                </a:lnTo>
                <a:lnTo>
                  <a:pt x="27432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42103" y="3890771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20" h="256539">
                <a:moveTo>
                  <a:pt x="0" y="0"/>
                </a:moveTo>
                <a:lnTo>
                  <a:pt x="274320" y="0"/>
                </a:lnTo>
                <a:lnTo>
                  <a:pt x="27432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63896" y="3890771"/>
            <a:ext cx="276225" cy="256540"/>
          </a:xfrm>
          <a:custGeom>
            <a:avLst/>
            <a:gdLst/>
            <a:ahLst/>
            <a:cxnLst/>
            <a:rect l="l" t="t" r="r" b="b"/>
            <a:pathLst>
              <a:path w="276225" h="256539">
                <a:moveTo>
                  <a:pt x="0" y="0"/>
                </a:moveTo>
                <a:lnTo>
                  <a:pt x="275844" y="0"/>
                </a:lnTo>
                <a:lnTo>
                  <a:pt x="275844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63896" y="3890771"/>
            <a:ext cx="276225" cy="256540"/>
          </a:xfrm>
          <a:custGeom>
            <a:avLst/>
            <a:gdLst/>
            <a:ahLst/>
            <a:cxnLst/>
            <a:rect l="l" t="t" r="r" b="b"/>
            <a:pathLst>
              <a:path w="276225" h="256539">
                <a:moveTo>
                  <a:pt x="0" y="0"/>
                </a:moveTo>
                <a:lnTo>
                  <a:pt x="275844" y="0"/>
                </a:lnTo>
                <a:lnTo>
                  <a:pt x="275844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26792" y="2052827"/>
            <a:ext cx="1195070" cy="434340"/>
          </a:xfrm>
          <a:custGeom>
            <a:avLst/>
            <a:gdLst/>
            <a:ahLst/>
            <a:cxnLst/>
            <a:rect l="l" t="t" r="r" b="b"/>
            <a:pathLst>
              <a:path w="1195070" h="434339">
                <a:moveTo>
                  <a:pt x="1194815" y="0"/>
                </a:moveTo>
                <a:lnTo>
                  <a:pt x="0" y="4343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15155" y="2052827"/>
            <a:ext cx="1114425" cy="434340"/>
          </a:xfrm>
          <a:custGeom>
            <a:avLst/>
            <a:gdLst/>
            <a:ahLst/>
            <a:cxnLst/>
            <a:rect l="l" t="t" r="r" b="b"/>
            <a:pathLst>
              <a:path w="1114425" h="434339">
                <a:moveTo>
                  <a:pt x="0" y="0"/>
                </a:moveTo>
                <a:lnTo>
                  <a:pt x="1114044" y="4343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4435" y="2743200"/>
            <a:ext cx="483234" cy="449580"/>
          </a:xfrm>
          <a:custGeom>
            <a:avLst/>
            <a:gdLst/>
            <a:ahLst/>
            <a:cxnLst/>
            <a:rect l="l" t="t" r="r" b="b"/>
            <a:pathLst>
              <a:path w="483235" h="449580">
                <a:moveTo>
                  <a:pt x="483107" y="0"/>
                </a:moveTo>
                <a:lnTo>
                  <a:pt x="0" y="44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24327" y="2743200"/>
            <a:ext cx="599440" cy="449580"/>
          </a:xfrm>
          <a:custGeom>
            <a:avLst/>
            <a:gdLst/>
            <a:ahLst/>
            <a:cxnLst/>
            <a:rect l="l" t="t" r="r" b="b"/>
            <a:pathLst>
              <a:path w="599439" h="449580">
                <a:moveTo>
                  <a:pt x="0" y="0"/>
                </a:moveTo>
                <a:lnTo>
                  <a:pt x="598932" y="44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30267" y="2743200"/>
            <a:ext cx="533400" cy="449580"/>
          </a:xfrm>
          <a:custGeom>
            <a:avLst/>
            <a:gdLst/>
            <a:ahLst/>
            <a:cxnLst/>
            <a:rect l="l" t="t" r="r" b="b"/>
            <a:pathLst>
              <a:path w="533400" h="449580">
                <a:moveTo>
                  <a:pt x="533400" y="0"/>
                </a:moveTo>
                <a:lnTo>
                  <a:pt x="0" y="44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08447" y="2743200"/>
            <a:ext cx="550545" cy="449580"/>
          </a:xfrm>
          <a:custGeom>
            <a:avLst/>
            <a:gdLst/>
            <a:ahLst/>
            <a:cxnLst/>
            <a:rect l="l" t="t" r="r" b="b"/>
            <a:pathLst>
              <a:path w="550545" h="449580">
                <a:moveTo>
                  <a:pt x="0" y="0"/>
                </a:moveTo>
                <a:lnTo>
                  <a:pt x="550164" y="44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73351" y="3448811"/>
            <a:ext cx="227329" cy="448309"/>
          </a:xfrm>
          <a:custGeom>
            <a:avLst/>
            <a:gdLst/>
            <a:ahLst/>
            <a:cxnLst/>
            <a:rect l="l" t="t" r="r" b="b"/>
            <a:pathLst>
              <a:path w="227330" h="448310">
                <a:moveTo>
                  <a:pt x="227075" y="0"/>
                </a:moveTo>
                <a:lnTo>
                  <a:pt x="0" y="4480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43683" y="3448811"/>
            <a:ext cx="257810" cy="448309"/>
          </a:xfrm>
          <a:custGeom>
            <a:avLst/>
            <a:gdLst/>
            <a:ahLst/>
            <a:cxnLst/>
            <a:rect l="l" t="t" r="r" b="b"/>
            <a:pathLst>
              <a:path w="257810" h="448310">
                <a:moveTo>
                  <a:pt x="0" y="0"/>
                </a:moveTo>
                <a:lnTo>
                  <a:pt x="257556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15411" y="3448811"/>
            <a:ext cx="224154" cy="448309"/>
          </a:xfrm>
          <a:custGeom>
            <a:avLst/>
            <a:gdLst/>
            <a:ahLst/>
            <a:cxnLst/>
            <a:rect l="l" t="t" r="r" b="b"/>
            <a:pathLst>
              <a:path w="224155" h="448310">
                <a:moveTo>
                  <a:pt x="224027" y="0"/>
                </a:moveTo>
                <a:lnTo>
                  <a:pt x="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70503" y="3448811"/>
            <a:ext cx="289560" cy="448309"/>
          </a:xfrm>
          <a:custGeom>
            <a:avLst/>
            <a:gdLst/>
            <a:ahLst/>
            <a:cxnLst/>
            <a:rect l="l" t="t" r="r" b="b"/>
            <a:pathLst>
              <a:path w="289560" h="448310">
                <a:moveTo>
                  <a:pt x="0" y="0"/>
                </a:moveTo>
                <a:lnTo>
                  <a:pt x="28956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40708" y="3448811"/>
            <a:ext cx="242570" cy="448309"/>
          </a:xfrm>
          <a:custGeom>
            <a:avLst/>
            <a:gdLst/>
            <a:ahLst/>
            <a:cxnLst/>
            <a:rect l="l" t="t" r="r" b="b"/>
            <a:pathLst>
              <a:path w="242570" h="448310">
                <a:moveTo>
                  <a:pt x="242315" y="0"/>
                </a:moveTo>
                <a:lnTo>
                  <a:pt x="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12564" y="3448811"/>
            <a:ext cx="291465" cy="448309"/>
          </a:xfrm>
          <a:custGeom>
            <a:avLst/>
            <a:gdLst/>
            <a:ahLst/>
            <a:cxnLst/>
            <a:rect l="l" t="t" r="r" b="b"/>
            <a:pathLst>
              <a:path w="291464" h="448310">
                <a:moveTo>
                  <a:pt x="0" y="0"/>
                </a:moveTo>
                <a:lnTo>
                  <a:pt x="291084" y="4480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99532" y="3448811"/>
            <a:ext cx="210820" cy="448309"/>
          </a:xfrm>
          <a:custGeom>
            <a:avLst/>
            <a:gdLst/>
            <a:ahLst/>
            <a:cxnLst/>
            <a:rect l="l" t="t" r="r" b="b"/>
            <a:pathLst>
              <a:path w="210820" h="448310">
                <a:moveTo>
                  <a:pt x="210312" y="0"/>
                </a:moveTo>
                <a:lnTo>
                  <a:pt x="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39384" y="3448811"/>
            <a:ext cx="304800" cy="448309"/>
          </a:xfrm>
          <a:custGeom>
            <a:avLst/>
            <a:gdLst/>
            <a:ahLst/>
            <a:cxnLst/>
            <a:rect l="l" t="t" r="r" b="b"/>
            <a:pathLst>
              <a:path w="304800" h="448310">
                <a:moveTo>
                  <a:pt x="0" y="0"/>
                </a:moveTo>
                <a:lnTo>
                  <a:pt x="30480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47800" y="4151376"/>
            <a:ext cx="128270" cy="346075"/>
          </a:xfrm>
          <a:custGeom>
            <a:avLst/>
            <a:gdLst/>
            <a:ahLst/>
            <a:cxnLst/>
            <a:rect l="l" t="t" r="r" b="b"/>
            <a:pathLst>
              <a:path w="128269" h="346075">
                <a:moveTo>
                  <a:pt x="128015" y="0"/>
                </a:moveTo>
                <a:lnTo>
                  <a:pt x="0" y="3459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38883" y="4151376"/>
            <a:ext cx="96520" cy="315595"/>
          </a:xfrm>
          <a:custGeom>
            <a:avLst/>
            <a:gdLst/>
            <a:ahLst/>
            <a:cxnLst/>
            <a:rect l="l" t="t" r="r" b="b"/>
            <a:pathLst>
              <a:path w="96519" h="315595">
                <a:moveTo>
                  <a:pt x="0" y="0"/>
                </a:moveTo>
                <a:lnTo>
                  <a:pt x="96012" y="3154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07692" y="4151376"/>
            <a:ext cx="129539" cy="269875"/>
          </a:xfrm>
          <a:custGeom>
            <a:avLst/>
            <a:gdLst/>
            <a:ahLst/>
            <a:cxnLst/>
            <a:rect l="l" t="t" r="r" b="b"/>
            <a:pathLst>
              <a:path w="129539" h="269875">
                <a:moveTo>
                  <a:pt x="129539" y="0"/>
                </a:moveTo>
                <a:lnTo>
                  <a:pt x="0" y="269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66772" y="4151376"/>
            <a:ext cx="146685" cy="330835"/>
          </a:xfrm>
          <a:custGeom>
            <a:avLst/>
            <a:gdLst/>
            <a:ahLst/>
            <a:cxnLst/>
            <a:rect l="l" t="t" r="r" b="b"/>
            <a:pathLst>
              <a:path w="146685" h="330835">
                <a:moveTo>
                  <a:pt x="0" y="0"/>
                </a:moveTo>
                <a:lnTo>
                  <a:pt x="146304" y="3307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03270" y="4363973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39" h="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2286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41348" y="4966715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19" h="256539">
                <a:moveTo>
                  <a:pt x="0" y="0"/>
                </a:moveTo>
                <a:lnTo>
                  <a:pt x="274319" y="0"/>
                </a:lnTo>
                <a:lnTo>
                  <a:pt x="274319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41348" y="4966715"/>
            <a:ext cx="274320" cy="256540"/>
          </a:xfrm>
          <a:custGeom>
            <a:avLst/>
            <a:gdLst/>
            <a:ahLst/>
            <a:cxnLst/>
            <a:rect l="l" t="t" r="r" b="b"/>
            <a:pathLst>
              <a:path w="274319" h="256539">
                <a:moveTo>
                  <a:pt x="0" y="0"/>
                </a:moveTo>
                <a:lnTo>
                  <a:pt x="274319" y="0"/>
                </a:lnTo>
                <a:lnTo>
                  <a:pt x="274319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191511" y="4826508"/>
            <a:ext cx="741045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635"/>
              </a:spcBef>
            </a:pPr>
            <a:r>
              <a:rPr dirty="0" sz="1800" spc="-5">
                <a:latin typeface="Palatino Linotype"/>
                <a:cs typeface="Palatino Linotype"/>
              </a:rPr>
              <a:t>T(n)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32176" y="4826508"/>
            <a:ext cx="741045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635"/>
              </a:spcBef>
            </a:pPr>
            <a:r>
              <a:rPr dirty="0" sz="1800" spc="-5">
                <a:latin typeface="Palatino Linotype"/>
                <a:cs typeface="Palatino Linotype"/>
              </a:rPr>
              <a:t>n-1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55947" y="4956047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20" h="254635">
                <a:moveTo>
                  <a:pt x="0" y="0"/>
                </a:moveTo>
                <a:lnTo>
                  <a:pt x="274320" y="0"/>
                </a:lnTo>
                <a:lnTo>
                  <a:pt x="274320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55947" y="4956047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20" h="254635">
                <a:moveTo>
                  <a:pt x="0" y="0"/>
                </a:moveTo>
                <a:lnTo>
                  <a:pt x="274320" y="0"/>
                </a:lnTo>
                <a:lnTo>
                  <a:pt x="274320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756403" y="4826508"/>
            <a:ext cx="836930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710"/>
              </a:spcBef>
            </a:pPr>
            <a:r>
              <a:rPr dirty="0" sz="1800" spc="-5">
                <a:latin typeface="Palatino Linotype"/>
                <a:cs typeface="Palatino Linotype"/>
              </a:rPr>
              <a:t>T(n/2)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93079" y="4826508"/>
            <a:ext cx="741045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635"/>
              </a:spcBef>
            </a:pPr>
            <a:r>
              <a:rPr dirty="0" sz="1800" spc="-5">
                <a:latin typeface="Palatino Linotype"/>
                <a:cs typeface="Palatino Linotype"/>
              </a:rPr>
              <a:t>n/2-1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592580" y="6031991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19" h="254635">
                <a:moveTo>
                  <a:pt x="0" y="0"/>
                </a:moveTo>
                <a:lnTo>
                  <a:pt x="274319" y="0"/>
                </a:lnTo>
                <a:lnTo>
                  <a:pt x="274319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92580" y="6031991"/>
            <a:ext cx="274320" cy="254635"/>
          </a:xfrm>
          <a:custGeom>
            <a:avLst/>
            <a:gdLst/>
            <a:ahLst/>
            <a:cxnLst/>
            <a:rect l="l" t="t" r="r" b="b"/>
            <a:pathLst>
              <a:path w="274319" h="254635">
                <a:moveTo>
                  <a:pt x="0" y="0"/>
                </a:moveTo>
                <a:lnTo>
                  <a:pt x="274319" y="0"/>
                </a:lnTo>
                <a:lnTo>
                  <a:pt x="274319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19955" y="5989320"/>
            <a:ext cx="276225" cy="256540"/>
          </a:xfrm>
          <a:custGeom>
            <a:avLst/>
            <a:gdLst/>
            <a:ahLst/>
            <a:cxnLst/>
            <a:rect l="l" t="t" r="r" b="b"/>
            <a:pathLst>
              <a:path w="276225" h="256539">
                <a:moveTo>
                  <a:pt x="0" y="0"/>
                </a:moveTo>
                <a:lnTo>
                  <a:pt x="275844" y="0"/>
                </a:lnTo>
                <a:lnTo>
                  <a:pt x="275844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19955" y="5989320"/>
            <a:ext cx="276225" cy="256540"/>
          </a:xfrm>
          <a:custGeom>
            <a:avLst/>
            <a:gdLst/>
            <a:ahLst/>
            <a:cxnLst/>
            <a:rect l="l" t="t" r="r" b="b"/>
            <a:pathLst>
              <a:path w="276225" h="256539">
                <a:moveTo>
                  <a:pt x="0" y="0"/>
                </a:moveTo>
                <a:lnTo>
                  <a:pt x="275844" y="0"/>
                </a:lnTo>
                <a:lnTo>
                  <a:pt x="275844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739640" y="5830823"/>
            <a:ext cx="836930" cy="5562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715"/>
              </a:spcBef>
            </a:pPr>
            <a:r>
              <a:rPr dirty="0" sz="1800" spc="-5">
                <a:latin typeface="Palatino Linotype"/>
                <a:cs typeface="Palatino Linotype"/>
              </a:rPr>
              <a:t>T(n/8)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76315" y="5830823"/>
            <a:ext cx="744220" cy="5562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590"/>
              </a:spcBef>
            </a:pPr>
            <a:r>
              <a:rPr dirty="0" sz="1800" spc="-5">
                <a:latin typeface="Palatino Linotype"/>
                <a:cs typeface="Palatino Linotype"/>
              </a:rPr>
              <a:t>n/8-1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174748" y="5846064"/>
            <a:ext cx="836930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720"/>
              </a:spcBef>
            </a:pPr>
            <a:r>
              <a:rPr dirty="0" sz="1800" spc="-5">
                <a:latin typeface="Palatino Linotype"/>
                <a:cs typeface="Palatino Linotype"/>
              </a:rPr>
              <a:t>T(n/4)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11423" y="5846064"/>
            <a:ext cx="742315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763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05"/>
              </a:spcBef>
            </a:pPr>
            <a:r>
              <a:rPr dirty="0" sz="1800" spc="-5">
                <a:latin typeface="Palatino Linotype"/>
                <a:cs typeface="Palatino Linotype"/>
              </a:rPr>
              <a:t>n/4-1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8213" y="3162693"/>
            <a:ext cx="348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n</a:t>
            </a:r>
            <a:r>
              <a:rPr dirty="0" sz="1800">
                <a:latin typeface="Palatino Linotype"/>
                <a:cs typeface="Palatino Linotype"/>
              </a:rPr>
              <a:t>-4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38213" y="3807117"/>
            <a:ext cx="348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n</a:t>
            </a:r>
            <a:r>
              <a:rPr dirty="0" sz="1800">
                <a:latin typeface="Palatino Linotype"/>
                <a:cs typeface="Palatino Linotype"/>
              </a:rPr>
              <a:t>-8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90664" y="1618043"/>
            <a:ext cx="1202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dirty="0" sz="1800" spc="-5">
                <a:latin typeface="Palatino Linotype"/>
                <a:cs typeface="Palatino Linotype"/>
              </a:rPr>
              <a:t>n-1	</a:t>
            </a:r>
            <a:r>
              <a:rPr dirty="0" sz="1800" spc="-10">
                <a:latin typeface="Palatino Linotype"/>
                <a:cs typeface="Palatino Linotype"/>
              </a:rPr>
              <a:t>Level</a:t>
            </a:r>
            <a:r>
              <a:rPr dirty="0" sz="1800" spc="-8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0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08037" y="2457919"/>
            <a:ext cx="1184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n-2 </a:t>
            </a:r>
            <a:r>
              <a:rPr dirty="0" sz="1800" spc="-10">
                <a:latin typeface="Palatino Linotype"/>
                <a:cs typeface="Palatino Linotype"/>
              </a:rPr>
              <a:t>Level</a:t>
            </a:r>
            <a:r>
              <a:rPr dirty="0" sz="1800" spc="-7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622387" y="3142119"/>
            <a:ext cx="746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Palatino Linotype"/>
                <a:cs typeface="Palatino Linotype"/>
              </a:rPr>
              <a:t>Level</a:t>
            </a:r>
            <a:r>
              <a:rPr dirty="0" sz="1800" spc="-8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622387" y="3827919"/>
            <a:ext cx="746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Palatino Linotype"/>
                <a:cs typeface="Palatino Linotype"/>
              </a:rPr>
              <a:t>Level</a:t>
            </a:r>
            <a:r>
              <a:rPr dirty="0" sz="1800" spc="-8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3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05600" y="4343400"/>
            <a:ext cx="2057400" cy="1262380"/>
          </a:xfrm>
          <a:prstGeom prst="rect">
            <a:avLst/>
          </a:prstGeom>
          <a:solidFill>
            <a:srgbClr val="C1C1C1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014"/>
              </a:lnSpc>
            </a:pPr>
            <a:r>
              <a:rPr dirty="0" sz="1800" spc="-10">
                <a:latin typeface="Calibri"/>
                <a:cs typeface="Calibri"/>
              </a:rPr>
              <a:t>Note:</a:t>
            </a:r>
            <a:endParaRPr sz="1800">
              <a:latin typeface="Calibri"/>
              <a:cs typeface="Calibri"/>
            </a:endParaRPr>
          </a:p>
          <a:p>
            <a:pPr marL="91440" marR="137795">
              <a:lnSpc>
                <a:spcPct val="80000"/>
              </a:lnSpc>
              <a:spcBef>
                <a:spcPts val="430"/>
              </a:spcBef>
            </a:pPr>
            <a:r>
              <a:rPr dirty="0" sz="1800" spc="-10">
                <a:latin typeface="Calibri"/>
                <a:cs typeface="Calibri"/>
              </a:rPr>
              <a:t>nonrecursive costs  </a:t>
            </a:r>
            <a:r>
              <a:rPr dirty="0" sz="1800" spc="-5">
                <a:latin typeface="Calibri"/>
                <a:cs typeface="Calibri"/>
              </a:rPr>
              <a:t>on level </a:t>
            </a:r>
            <a:r>
              <a:rPr dirty="0" sz="1800" i="1">
                <a:latin typeface="Calibri"/>
                <a:cs typeface="Calibri"/>
              </a:rPr>
              <a:t>k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spc="-5" i="1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-2</a:t>
            </a:r>
            <a:r>
              <a:rPr dirty="0" baseline="25462" sz="1800" spc="-7" i="1">
                <a:latin typeface="Calibri"/>
                <a:cs typeface="Calibri"/>
              </a:rPr>
              <a:t>k </a:t>
            </a:r>
            <a:r>
              <a:rPr dirty="0" sz="1800" spc="-15">
                <a:latin typeface="Calibri"/>
                <a:cs typeface="Calibri"/>
              </a:rPr>
              <a:t>for  </a:t>
            </a:r>
            <a:r>
              <a:rPr dirty="0" sz="1800" spc="-5">
                <a:latin typeface="Calibri"/>
                <a:cs typeface="Calibri"/>
              </a:rPr>
              <a:t>all level without  basecase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752600" y="5562600"/>
            <a:ext cx="782955" cy="427355"/>
          </a:xfrm>
          <a:custGeom>
            <a:avLst/>
            <a:gdLst/>
            <a:ahLst/>
            <a:cxnLst/>
            <a:rect l="l" t="t" r="r" b="b"/>
            <a:pathLst>
              <a:path w="782955" h="427354">
                <a:moveTo>
                  <a:pt x="0" y="0"/>
                </a:moveTo>
                <a:lnTo>
                  <a:pt x="782459" y="426796"/>
                </a:lnTo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05664" y="5949861"/>
            <a:ext cx="85725" cy="70485"/>
          </a:xfrm>
          <a:custGeom>
            <a:avLst/>
            <a:gdLst/>
            <a:ahLst/>
            <a:cxnLst/>
            <a:rect l="l" t="t" r="r" b="b"/>
            <a:pathLst>
              <a:path w="85725" h="70485">
                <a:moveTo>
                  <a:pt x="36487" y="0"/>
                </a:moveTo>
                <a:lnTo>
                  <a:pt x="0" y="66890"/>
                </a:lnTo>
                <a:lnTo>
                  <a:pt x="85140" y="69938"/>
                </a:lnTo>
                <a:lnTo>
                  <a:pt x="3648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733800"/>
            <a:ext cx="2514600" cy="533400"/>
          </a:xfrm>
          <a:custGeom>
            <a:avLst/>
            <a:gdLst/>
            <a:ahLst/>
            <a:cxnLst/>
            <a:rect l="l" t="t" r="r" b="b"/>
            <a:pathLst>
              <a:path w="2514600" h="533400">
                <a:moveTo>
                  <a:pt x="1257300" y="0"/>
                </a:moveTo>
                <a:lnTo>
                  <a:pt x="1183424" y="452"/>
                </a:lnTo>
                <a:lnTo>
                  <a:pt x="1110672" y="1794"/>
                </a:lnTo>
                <a:lnTo>
                  <a:pt x="1039163" y="3999"/>
                </a:lnTo>
                <a:lnTo>
                  <a:pt x="969013" y="7043"/>
                </a:lnTo>
                <a:lnTo>
                  <a:pt x="900341" y="10901"/>
                </a:lnTo>
                <a:lnTo>
                  <a:pt x="833265" y="15548"/>
                </a:lnTo>
                <a:lnTo>
                  <a:pt x="767903" y="20958"/>
                </a:lnTo>
                <a:lnTo>
                  <a:pt x="704372" y="27107"/>
                </a:lnTo>
                <a:lnTo>
                  <a:pt x="642791" y="33970"/>
                </a:lnTo>
                <a:lnTo>
                  <a:pt x="583277" y="41521"/>
                </a:lnTo>
                <a:lnTo>
                  <a:pt x="525949" y="49737"/>
                </a:lnTo>
                <a:lnTo>
                  <a:pt x="470923" y="58590"/>
                </a:lnTo>
                <a:lnTo>
                  <a:pt x="418320" y="68058"/>
                </a:lnTo>
                <a:lnTo>
                  <a:pt x="368255" y="78114"/>
                </a:lnTo>
                <a:lnTo>
                  <a:pt x="320847" y="88734"/>
                </a:lnTo>
                <a:lnTo>
                  <a:pt x="276215" y="99892"/>
                </a:lnTo>
                <a:lnTo>
                  <a:pt x="234475" y="111564"/>
                </a:lnTo>
                <a:lnTo>
                  <a:pt x="195747" y="123725"/>
                </a:lnTo>
                <a:lnTo>
                  <a:pt x="127793" y="149411"/>
                </a:lnTo>
                <a:lnTo>
                  <a:pt x="73299" y="176752"/>
                </a:lnTo>
                <a:lnTo>
                  <a:pt x="33206" y="205548"/>
                </a:lnTo>
                <a:lnTo>
                  <a:pt x="8458" y="235597"/>
                </a:lnTo>
                <a:lnTo>
                  <a:pt x="0" y="266700"/>
                </a:lnTo>
                <a:lnTo>
                  <a:pt x="2134" y="282370"/>
                </a:lnTo>
                <a:lnTo>
                  <a:pt x="33206" y="327851"/>
                </a:lnTo>
                <a:lnTo>
                  <a:pt x="73299" y="356647"/>
                </a:lnTo>
                <a:lnTo>
                  <a:pt x="127793" y="383988"/>
                </a:lnTo>
                <a:lnTo>
                  <a:pt x="195747" y="409674"/>
                </a:lnTo>
                <a:lnTo>
                  <a:pt x="234475" y="421835"/>
                </a:lnTo>
                <a:lnTo>
                  <a:pt x="276215" y="433507"/>
                </a:lnTo>
                <a:lnTo>
                  <a:pt x="320847" y="444665"/>
                </a:lnTo>
                <a:lnTo>
                  <a:pt x="368255" y="455285"/>
                </a:lnTo>
                <a:lnTo>
                  <a:pt x="418320" y="465341"/>
                </a:lnTo>
                <a:lnTo>
                  <a:pt x="470923" y="474809"/>
                </a:lnTo>
                <a:lnTo>
                  <a:pt x="525949" y="483662"/>
                </a:lnTo>
                <a:lnTo>
                  <a:pt x="583277" y="491878"/>
                </a:lnTo>
                <a:lnTo>
                  <a:pt x="642791" y="499429"/>
                </a:lnTo>
                <a:lnTo>
                  <a:pt x="704372" y="506292"/>
                </a:lnTo>
                <a:lnTo>
                  <a:pt x="767903" y="512441"/>
                </a:lnTo>
                <a:lnTo>
                  <a:pt x="833265" y="517851"/>
                </a:lnTo>
                <a:lnTo>
                  <a:pt x="900341" y="522498"/>
                </a:lnTo>
                <a:lnTo>
                  <a:pt x="969013" y="526356"/>
                </a:lnTo>
                <a:lnTo>
                  <a:pt x="1039163" y="529400"/>
                </a:lnTo>
                <a:lnTo>
                  <a:pt x="1110672" y="531605"/>
                </a:lnTo>
                <a:lnTo>
                  <a:pt x="1183424" y="532947"/>
                </a:lnTo>
                <a:lnTo>
                  <a:pt x="1257300" y="533400"/>
                </a:lnTo>
                <a:lnTo>
                  <a:pt x="1331175" y="532947"/>
                </a:lnTo>
                <a:lnTo>
                  <a:pt x="1403927" y="531605"/>
                </a:lnTo>
                <a:lnTo>
                  <a:pt x="1475436" y="529400"/>
                </a:lnTo>
                <a:lnTo>
                  <a:pt x="1545586" y="526356"/>
                </a:lnTo>
                <a:lnTo>
                  <a:pt x="1614258" y="522498"/>
                </a:lnTo>
                <a:lnTo>
                  <a:pt x="1681334" y="517851"/>
                </a:lnTo>
                <a:lnTo>
                  <a:pt x="1746696" y="512441"/>
                </a:lnTo>
                <a:lnTo>
                  <a:pt x="1810227" y="506292"/>
                </a:lnTo>
                <a:lnTo>
                  <a:pt x="1871808" y="499429"/>
                </a:lnTo>
                <a:lnTo>
                  <a:pt x="1931322" y="491878"/>
                </a:lnTo>
                <a:lnTo>
                  <a:pt x="1988650" y="483662"/>
                </a:lnTo>
                <a:lnTo>
                  <a:pt x="2043676" y="474809"/>
                </a:lnTo>
                <a:lnTo>
                  <a:pt x="2096279" y="465341"/>
                </a:lnTo>
                <a:lnTo>
                  <a:pt x="2146344" y="455285"/>
                </a:lnTo>
                <a:lnTo>
                  <a:pt x="2193752" y="444665"/>
                </a:lnTo>
                <a:lnTo>
                  <a:pt x="2238384" y="433507"/>
                </a:lnTo>
                <a:lnTo>
                  <a:pt x="2280124" y="421835"/>
                </a:lnTo>
                <a:lnTo>
                  <a:pt x="2318852" y="409674"/>
                </a:lnTo>
                <a:lnTo>
                  <a:pt x="2386806" y="383988"/>
                </a:lnTo>
                <a:lnTo>
                  <a:pt x="2441300" y="356647"/>
                </a:lnTo>
                <a:lnTo>
                  <a:pt x="2481393" y="327851"/>
                </a:lnTo>
                <a:lnTo>
                  <a:pt x="2506141" y="297802"/>
                </a:lnTo>
                <a:lnTo>
                  <a:pt x="2514600" y="266700"/>
                </a:lnTo>
                <a:lnTo>
                  <a:pt x="2512465" y="251029"/>
                </a:lnTo>
                <a:lnTo>
                  <a:pt x="2481393" y="205548"/>
                </a:lnTo>
                <a:lnTo>
                  <a:pt x="2441300" y="176752"/>
                </a:lnTo>
                <a:lnTo>
                  <a:pt x="2386806" y="149411"/>
                </a:lnTo>
                <a:lnTo>
                  <a:pt x="2318852" y="123725"/>
                </a:lnTo>
                <a:lnTo>
                  <a:pt x="2280124" y="111564"/>
                </a:lnTo>
                <a:lnTo>
                  <a:pt x="2238384" y="99892"/>
                </a:lnTo>
                <a:lnTo>
                  <a:pt x="2193752" y="88734"/>
                </a:lnTo>
                <a:lnTo>
                  <a:pt x="2146344" y="78114"/>
                </a:lnTo>
                <a:lnTo>
                  <a:pt x="2096279" y="68058"/>
                </a:lnTo>
                <a:lnTo>
                  <a:pt x="2043676" y="58590"/>
                </a:lnTo>
                <a:lnTo>
                  <a:pt x="1988650" y="49737"/>
                </a:lnTo>
                <a:lnTo>
                  <a:pt x="1931322" y="41521"/>
                </a:lnTo>
                <a:lnTo>
                  <a:pt x="1871808" y="33970"/>
                </a:lnTo>
                <a:lnTo>
                  <a:pt x="1810227" y="27107"/>
                </a:lnTo>
                <a:lnTo>
                  <a:pt x="1746696" y="20958"/>
                </a:lnTo>
                <a:lnTo>
                  <a:pt x="1681334" y="15548"/>
                </a:lnTo>
                <a:lnTo>
                  <a:pt x="1614258" y="10901"/>
                </a:lnTo>
                <a:lnTo>
                  <a:pt x="1545586" y="7043"/>
                </a:lnTo>
                <a:lnTo>
                  <a:pt x="1475436" y="3999"/>
                </a:lnTo>
                <a:lnTo>
                  <a:pt x="1403927" y="1794"/>
                </a:lnTo>
                <a:lnTo>
                  <a:pt x="1331175" y="452"/>
                </a:lnTo>
                <a:lnTo>
                  <a:pt x="12573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3733800"/>
            <a:ext cx="2514600" cy="533400"/>
          </a:xfrm>
          <a:custGeom>
            <a:avLst/>
            <a:gdLst/>
            <a:ahLst/>
            <a:cxnLst/>
            <a:rect l="l" t="t" r="r" b="b"/>
            <a:pathLst>
              <a:path w="2514600" h="533400">
                <a:moveTo>
                  <a:pt x="0" y="266700"/>
                </a:moveTo>
                <a:lnTo>
                  <a:pt x="18855" y="220428"/>
                </a:lnTo>
                <a:lnTo>
                  <a:pt x="51393" y="190981"/>
                </a:lnTo>
                <a:lnTo>
                  <a:pt x="98805" y="162888"/>
                </a:lnTo>
                <a:lnTo>
                  <a:pt x="160147" y="136349"/>
                </a:lnTo>
                <a:lnTo>
                  <a:pt x="234475" y="111564"/>
                </a:lnTo>
                <a:lnTo>
                  <a:pt x="276215" y="99892"/>
                </a:lnTo>
                <a:lnTo>
                  <a:pt x="320847" y="88734"/>
                </a:lnTo>
                <a:lnTo>
                  <a:pt x="368255" y="78114"/>
                </a:lnTo>
                <a:lnTo>
                  <a:pt x="418320" y="68058"/>
                </a:lnTo>
                <a:lnTo>
                  <a:pt x="470923" y="58590"/>
                </a:lnTo>
                <a:lnTo>
                  <a:pt x="525949" y="49737"/>
                </a:lnTo>
                <a:lnTo>
                  <a:pt x="583277" y="41521"/>
                </a:lnTo>
                <a:lnTo>
                  <a:pt x="642791" y="33970"/>
                </a:lnTo>
                <a:lnTo>
                  <a:pt x="704372" y="27107"/>
                </a:lnTo>
                <a:lnTo>
                  <a:pt x="767903" y="20958"/>
                </a:lnTo>
                <a:lnTo>
                  <a:pt x="833265" y="15548"/>
                </a:lnTo>
                <a:lnTo>
                  <a:pt x="900341" y="10901"/>
                </a:lnTo>
                <a:lnTo>
                  <a:pt x="969013" y="7043"/>
                </a:lnTo>
                <a:lnTo>
                  <a:pt x="1039163" y="3999"/>
                </a:lnTo>
                <a:lnTo>
                  <a:pt x="1110672" y="1794"/>
                </a:lnTo>
                <a:lnTo>
                  <a:pt x="1183424" y="452"/>
                </a:lnTo>
                <a:lnTo>
                  <a:pt x="1257300" y="0"/>
                </a:lnTo>
                <a:lnTo>
                  <a:pt x="1331175" y="452"/>
                </a:lnTo>
                <a:lnTo>
                  <a:pt x="1403927" y="1794"/>
                </a:lnTo>
                <a:lnTo>
                  <a:pt x="1475436" y="3999"/>
                </a:lnTo>
                <a:lnTo>
                  <a:pt x="1545586" y="7043"/>
                </a:lnTo>
                <a:lnTo>
                  <a:pt x="1614258" y="10901"/>
                </a:lnTo>
                <a:lnTo>
                  <a:pt x="1681334" y="15548"/>
                </a:lnTo>
                <a:lnTo>
                  <a:pt x="1746696" y="20958"/>
                </a:lnTo>
                <a:lnTo>
                  <a:pt x="1810227" y="27107"/>
                </a:lnTo>
                <a:lnTo>
                  <a:pt x="1871808" y="33970"/>
                </a:lnTo>
                <a:lnTo>
                  <a:pt x="1931322" y="41521"/>
                </a:lnTo>
                <a:lnTo>
                  <a:pt x="1988650" y="49737"/>
                </a:lnTo>
                <a:lnTo>
                  <a:pt x="2043676" y="58590"/>
                </a:lnTo>
                <a:lnTo>
                  <a:pt x="2096279" y="68058"/>
                </a:lnTo>
                <a:lnTo>
                  <a:pt x="2146344" y="78114"/>
                </a:lnTo>
                <a:lnTo>
                  <a:pt x="2193752" y="88734"/>
                </a:lnTo>
                <a:lnTo>
                  <a:pt x="2238384" y="99892"/>
                </a:lnTo>
                <a:lnTo>
                  <a:pt x="2280124" y="111564"/>
                </a:lnTo>
                <a:lnTo>
                  <a:pt x="2318852" y="123725"/>
                </a:lnTo>
                <a:lnTo>
                  <a:pt x="2386806" y="149411"/>
                </a:lnTo>
                <a:lnTo>
                  <a:pt x="2441300" y="176752"/>
                </a:lnTo>
                <a:lnTo>
                  <a:pt x="2481393" y="205548"/>
                </a:lnTo>
                <a:lnTo>
                  <a:pt x="2506141" y="235597"/>
                </a:lnTo>
                <a:lnTo>
                  <a:pt x="2514600" y="266700"/>
                </a:lnTo>
                <a:lnTo>
                  <a:pt x="2512465" y="282370"/>
                </a:lnTo>
                <a:lnTo>
                  <a:pt x="2481393" y="327851"/>
                </a:lnTo>
                <a:lnTo>
                  <a:pt x="2441300" y="356647"/>
                </a:lnTo>
                <a:lnTo>
                  <a:pt x="2386806" y="383988"/>
                </a:lnTo>
                <a:lnTo>
                  <a:pt x="2318852" y="409674"/>
                </a:lnTo>
                <a:lnTo>
                  <a:pt x="2280124" y="421835"/>
                </a:lnTo>
                <a:lnTo>
                  <a:pt x="2238384" y="433507"/>
                </a:lnTo>
                <a:lnTo>
                  <a:pt x="2193752" y="444665"/>
                </a:lnTo>
                <a:lnTo>
                  <a:pt x="2146344" y="455285"/>
                </a:lnTo>
                <a:lnTo>
                  <a:pt x="2096279" y="465341"/>
                </a:lnTo>
                <a:lnTo>
                  <a:pt x="2043676" y="474809"/>
                </a:lnTo>
                <a:lnTo>
                  <a:pt x="1988650" y="483662"/>
                </a:lnTo>
                <a:lnTo>
                  <a:pt x="1931322" y="491878"/>
                </a:lnTo>
                <a:lnTo>
                  <a:pt x="1871808" y="499429"/>
                </a:lnTo>
                <a:lnTo>
                  <a:pt x="1810227" y="506292"/>
                </a:lnTo>
                <a:lnTo>
                  <a:pt x="1746696" y="512441"/>
                </a:lnTo>
                <a:lnTo>
                  <a:pt x="1681334" y="517851"/>
                </a:lnTo>
                <a:lnTo>
                  <a:pt x="1614258" y="522498"/>
                </a:lnTo>
                <a:lnTo>
                  <a:pt x="1545586" y="526356"/>
                </a:lnTo>
                <a:lnTo>
                  <a:pt x="1475436" y="529400"/>
                </a:lnTo>
                <a:lnTo>
                  <a:pt x="1403927" y="531605"/>
                </a:lnTo>
                <a:lnTo>
                  <a:pt x="1331175" y="532947"/>
                </a:lnTo>
                <a:lnTo>
                  <a:pt x="1257300" y="533400"/>
                </a:lnTo>
                <a:lnTo>
                  <a:pt x="1183424" y="532947"/>
                </a:lnTo>
                <a:lnTo>
                  <a:pt x="1110672" y="531605"/>
                </a:lnTo>
                <a:lnTo>
                  <a:pt x="1039163" y="529400"/>
                </a:lnTo>
                <a:lnTo>
                  <a:pt x="969013" y="526356"/>
                </a:lnTo>
                <a:lnTo>
                  <a:pt x="900341" y="522498"/>
                </a:lnTo>
                <a:lnTo>
                  <a:pt x="833265" y="517851"/>
                </a:lnTo>
                <a:lnTo>
                  <a:pt x="767903" y="512441"/>
                </a:lnTo>
                <a:lnTo>
                  <a:pt x="704372" y="506292"/>
                </a:lnTo>
                <a:lnTo>
                  <a:pt x="642791" y="499429"/>
                </a:lnTo>
                <a:lnTo>
                  <a:pt x="583277" y="491878"/>
                </a:lnTo>
                <a:lnTo>
                  <a:pt x="525949" y="483662"/>
                </a:lnTo>
                <a:lnTo>
                  <a:pt x="470923" y="474809"/>
                </a:lnTo>
                <a:lnTo>
                  <a:pt x="418320" y="465341"/>
                </a:lnTo>
                <a:lnTo>
                  <a:pt x="368255" y="455285"/>
                </a:lnTo>
                <a:lnTo>
                  <a:pt x="320847" y="444665"/>
                </a:lnTo>
                <a:lnTo>
                  <a:pt x="276215" y="433507"/>
                </a:lnTo>
                <a:lnTo>
                  <a:pt x="234475" y="421835"/>
                </a:lnTo>
                <a:lnTo>
                  <a:pt x="195747" y="409674"/>
                </a:lnTo>
                <a:lnTo>
                  <a:pt x="127793" y="383988"/>
                </a:lnTo>
                <a:lnTo>
                  <a:pt x="73299" y="356647"/>
                </a:lnTo>
                <a:lnTo>
                  <a:pt x="33206" y="327851"/>
                </a:lnTo>
                <a:lnTo>
                  <a:pt x="8458" y="297802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" y="4419600"/>
            <a:ext cx="3810000" cy="533400"/>
          </a:xfrm>
          <a:custGeom>
            <a:avLst/>
            <a:gdLst/>
            <a:ahLst/>
            <a:cxnLst/>
            <a:rect l="l" t="t" r="r" b="b"/>
            <a:pathLst>
              <a:path w="3810000" h="533400">
                <a:moveTo>
                  <a:pt x="1905000" y="0"/>
                </a:moveTo>
                <a:lnTo>
                  <a:pt x="1828381" y="211"/>
                </a:lnTo>
                <a:lnTo>
                  <a:pt x="1677505" y="1882"/>
                </a:lnTo>
                <a:lnTo>
                  <a:pt x="1457947" y="7384"/>
                </a:lnTo>
                <a:lnTo>
                  <a:pt x="1247861" y="16292"/>
                </a:lnTo>
                <a:lnTo>
                  <a:pt x="1048784" y="28391"/>
                </a:lnTo>
                <a:lnTo>
                  <a:pt x="922941" y="38123"/>
                </a:lnTo>
                <a:lnTo>
                  <a:pt x="803128" y="49114"/>
                </a:lnTo>
                <a:lnTo>
                  <a:pt x="689802" y="61299"/>
                </a:lnTo>
                <a:lnTo>
                  <a:pt x="583418" y="74616"/>
                </a:lnTo>
                <a:lnTo>
                  <a:pt x="532971" y="81678"/>
                </a:lnTo>
                <a:lnTo>
                  <a:pt x="484430" y="89000"/>
                </a:lnTo>
                <a:lnTo>
                  <a:pt x="437852" y="96572"/>
                </a:lnTo>
                <a:lnTo>
                  <a:pt x="393294" y="104387"/>
                </a:lnTo>
                <a:lnTo>
                  <a:pt x="350813" y="112438"/>
                </a:lnTo>
                <a:lnTo>
                  <a:pt x="310466" y="120715"/>
                </a:lnTo>
                <a:lnTo>
                  <a:pt x="272309" y="129211"/>
                </a:lnTo>
                <a:lnTo>
                  <a:pt x="202795" y="146829"/>
                </a:lnTo>
                <a:lnTo>
                  <a:pt x="142727" y="165228"/>
                </a:lnTo>
                <a:lnTo>
                  <a:pt x="92559" y="184344"/>
                </a:lnTo>
                <a:lnTo>
                  <a:pt x="52747" y="204112"/>
                </a:lnTo>
                <a:lnTo>
                  <a:pt x="13442" y="234850"/>
                </a:lnTo>
                <a:lnTo>
                  <a:pt x="0" y="266700"/>
                </a:lnTo>
                <a:lnTo>
                  <a:pt x="1512" y="277426"/>
                </a:lnTo>
                <a:lnTo>
                  <a:pt x="23746" y="308929"/>
                </a:lnTo>
                <a:lnTo>
                  <a:pt x="71330" y="339249"/>
                </a:lnTo>
                <a:lnTo>
                  <a:pt x="116377" y="358699"/>
                </a:lnTo>
                <a:lnTo>
                  <a:pt x="171552" y="377464"/>
                </a:lnTo>
                <a:lnTo>
                  <a:pt x="236400" y="395480"/>
                </a:lnTo>
                <a:lnTo>
                  <a:pt x="310466" y="412684"/>
                </a:lnTo>
                <a:lnTo>
                  <a:pt x="350813" y="420961"/>
                </a:lnTo>
                <a:lnTo>
                  <a:pt x="393294" y="429012"/>
                </a:lnTo>
                <a:lnTo>
                  <a:pt x="437852" y="436827"/>
                </a:lnTo>
                <a:lnTo>
                  <a:pt x="484430" y="444399"/>
                </a:lnTo>
                <a:lnTo>
                  <a:pt x="532971" y="451721"/>
                </a:lnTo>
                <a:lnTo>
                  <a:pt x="583418" y="458783"/>
                </a:lnTo>
                <a:lnTo>
                  <a:pt x="635714" y="465579"/>
                </a:lnTo>
                <a:lnTo>
                  <a:pt x="745626" y="478338"/>
                </a:lnTo>
                <a:lnTo>
                  <a:pt x="862252" y="489934"/>
                </a:lnTo>
                <a:lnTo>
                  <a:pt x="985137" y="500303"/>
                </a:lnTo>
                <a:lnTo>
                  <a:pt x="1180203" y="513418"/>
                </a:lnTo>
                <a:lnTo>
                  <a:pt x="1386790" y="523413"/>
                </a:lnTo>
                <a:lnTo>
                  <a:pt x="1603361" y="530075"/>
                </a:lnTo>
                <a:lnTo>
                  <a:pt x="1828381" y="533188"/>
                </a:lnTo>
                <a:lnTo>
                  <a:pt x="1905000" y="533400"/>
                </a:lnTo>
                <a:lnTo>
                  <a:pt x="2132494" y="531517"/>
                </a:lnTo>
                <a:lnTo>
                  <a:pt x="2352052" y="526015"/>
                </a:lnTo>
                <a:lnTo>
                  <a:pt x="2562138" y="517107"/>
                </a:lnTo>
                <a:lnTo>
                  <a:pt x="2761215" y="505008"/>
                </a:lnTo>
                <a:lnTo>
                  <a:pt x="2887058" y="495276"/>
                </a:lnTo>
                <a:lnTo>
                  <a:pt x="3006871" y="484285"/>
                </a:lnTo>
                <a:lnTo>
                  <a:pt x="3120197" y="472100"/>
                </a:lnTo>
                <a:lnTo>
                  <a:pt x="3226581" y="458783"/>
                </a:lnTo>
                <a:lnTo>
                  <a:pt x="3277028" y="451721"/>
                </a:lnTo>
                <a:lnTo>
                  <a:pt x="3325569" y="444399"/>
                </a:lnTo>
                <a:lnTo>
                  <a:pt x="3372147" y="436827"/>
                </a:lnTo>
                <a:lnTo>
                  <a:pt x="3416705" y="429012"/>
                </a:lnTo>
                <a:lnTo>
                  <a:pt x="3459186" y="420961"/>
                </a:lnTo>
                <a:lnTo>
                  <a:pt x="3499533" y="412684"/>
                </a:lnTo>
                <a:lnTo>
                  <a:pt x="3537690" y="404188"/>
                </a:lnTo>
                <a:lnTo>
                  <a:pt x="3607204" y="386570"/>
                </a:lnTo>
                <a:lnTo>
                  <a:pt x="3667272" y="368171"/>
                </a:lnTo>
                <a:lnTo>
                  <a:pt x="3717440" y="349055"/>
                </a:lnTo>
                <a:lnTo>
                  <a:pt x="3757252" y="329287"/>
                </a:lnTo>
                <a:lnTo>
                  <a:pt x="3796557" y="298549"/>
                </a:lnTo>
                <a:lnTo>
                  <a:pt x="3810000" y="266700"/>
                </a:lnTo>
                <a:lnTo>
                  <a:pt x="3808487" y="255973"/>
                </a:lnTo>
                <a:lnTo>
                  <a:pt x="3786253" y="224470"/>
                </a:lnTo>
                <a:lnTo>
                  <a:pt x="3738669" y="194150"/>
                </a:lnTo>
                <a:lnTo>
                  <a:pt x="3693622" y="174700"/>
                </a:lnTo>
                <a:lnTo>
                  <a:pt x="3638447" y="155935"/>
                </a:lnTo>
                <a:lnTo>
                  <a:pt x="3573599" y="137919"/>
                </a:lnTo>
                <a:lnTo>
                  <a:pt x="3499533" y="120715"/>
                </a:lnTo>
                <a:lnTo>
                  <a:pt x="3459186" y="112438"/>
                </a:lnTo>
                <a:lnTo>
                  <a:pt x="3416705" y="104387"/>
                </a:lnTo>
                <a:lnTo>
                  <a:pt x="3372147" y="96572"/>
                </a:lnTo>
                <a:lnTo>
                  <a:pt x="3325569" y="89000"/>
                </a:lnTo>
                <a:lnTo>
                  <a:pt x="3277028" y="81678"/>
                </a:lnTo>
                <a:lnTo>
                  <a:pt x="3226581" y="74616"/>
                </a:lnTo>
                <a:lnTo>
                  <a:pt x="3120197" y="61299"/>
                </a:lnTo>
                <a:lnTo>
                  <a:pt x="3006871" y="49114"/>
                </a:lnTo>
                <a:lnTo>
                  <a:pt x="2887058" y="38123"/>
                </a:lnTo>
                <a:lnTo>
                  <a:pt x="2761215" y="28391"/>
                </a:lnTo>
                <a:lnTo>
                  <a:pt x="2562138" y="16292"/>
                </a:lnTo>
                <a:lnTo>
                  <a:pt x="2352052" y="7384"/>
                </a:lnTo>
                <a:lnTo>
                  <a:pt x="2132494" y="1882"/>
                </a:lnTo>
                <a:lnTo>
                  <a:pt x="190500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" y="4419600"/>
            <a:ext cx="3810000" cy="533400"/>
          </a:xfrm>
          <a:custGeom>
            <a:avLst/>
            <a:gdLst/>
            <a:ahLst/>
            <a:cxnLst/>
            <a:rect l="l" t="t" r="r" b="b"/>
            <a:pathLst>
              <a:path w="3810000" h="533400">
                <a:moveTo>
                  <a:pt x="0" y="266700"/>
                </a:moveTo>
                <a:lnTo>
                  <a:pt x="23746" y="224470"/>
                </a:lnTo>
                <a:lnTo>
                  <a:pt x="71330" y="194150"/>
                </a:lnTo>
                <a:lnTo>
                  <a:pt x="116377" y="174700"/>
                </a:lnTo>
                <a:lnTo>
                  <a:pt x="171552" y="155935"/>
                </a:lnTo>
                <a:lnTo>
                  <a:pt x="236400" y="137919"/>
                </a:lnTo>
                <a:lnTo>
                  <a:pt x="310466" y="120715"/>
                </a:lnTo>
                <a:lnTo>
                  <a:pt x="350813" y="112438"/>
                </a:lnTo>
                <a:lnTo>
                  <a:pt x="393294" y="104387"/>
                </a:lnTo>
                <a:lnTo>
                  <a:pt x="437852" y="96572"/>
                </a:lnTo>
                <a:lnTo>
                  <a:pt x="484430" y="89000"/>
                </a:lnTo>
                <a:lnTo>
                  <a:pt x="532971" y="81678"/>
                </a:lnTo>
                <a:lnTo>
                  <a:pt x="583418" y="74616"/>
                </a:lnTo>
                <a:lnTo>
                  <a:pt x="635714" y="67820"/>
                </a:lnTo>
                <a:lnTo>
                  <a:pt x="689802" y="61299"/>
                </a:lnTo>
                <a:lnTo>
                  <a:pt x="745626" y="55061"/>
                </a:lnTo>
                <a:lnTo>
                  <a:pt x="803128" y="49114"/>
                </a:lnTo>
                <a:lnTo>
                  <a:pt x="862252" y="43465"/>
                </a:lnTo>
                <a:lnTo>
                  <a:pt x="922941" y="38123"/>
                </a:lnTo>
                <a:lnTo>
                  <a:pt x="985137" y="33096"/>
                </a:lnTo>
                <a:lnTo>
                  <a:pt x="1048784" y="28391"/>
                </a:lnTo>
                <a:lnTo>
                  <a:pt x="1113825" y="24017"/>
                </a:lnTo>
                <a:lnTo>
                  <a:pt x="1180203" y="19981"/>
                </a:lnTo>
                <a:lnTo>
                  <a:pt x="1247861" y="16292"/>
                </a:lnTo>
                <a:lnTo>
                  <a:pt x="1316742" y="12958"/>
                </a:lnTo>
                <a:lnTo>
                  <a:pt x="1386790" y="9986"/>
                </a:lnTo>
                <a:lnTo>
                  <a:pt x="1457947" y="7384"/>
                </a:lnTo>
                <a:lnTo>
                  <a:pt x="1530156" y="5161"/>
                </a:lnTo>
                <a:lnTo>
                  <a:pt x="1603361" y="3324"/>
                </a:lnTo>
                <a:lnTo>
                  <a:pt x="1677505" y="1882"/>
                </a:lnTo>
                <a:lnTo>
                  <a:pt x="1752531" y="841"/>
                </a:lnTo>
                <a:lnTo>
                  <a:pt x="1828381" y="211"/>
                </a:lnTo>
                <a:lnTo>
                  <a:pt x="1905000" y="0"/>
                </a:lnTo>
                <a:lnTo>
                  <a:pt x="1981618" y="211"/>
                </a:lnTo>
                <a:lnTo>
                  <a:pt x="2057468" y="841"/>
                </a:lnTo>
                <a:lnTo>
                  <a:pt x="2132494" y="1882"/>
                </a:lnTo>
                <a:lnTo>
                  <a:pt x="2206638" y="3324"/>
                </a:lnTo>
                <a:lnTo>
                  <a:pt x="2279843" y="5161"/>
                </a:lnTo>
                <a:lnTo>
                  <a:pt x="2352052" y="7384"/>
                </a:lnTo>
                <a:lnTo>
                  <a:pt x="2423209" y="9986"/>
                </a:lnTo>
                <a:lnTo>
                  <a:pt x="2493257" y="12958"/>
                </a:lnTo>
                <a:lnTo>
                  <a:pt x="2562138" y="16292"/>
                </a:lnTo>
                <a:lnTo>
                  <a:pt x="2629796" y="19981"/>
                </a:lnTo>
                <a:lnTo>
                  <a:pt x="2696174" y="24017"/>
                </a:lnTo>
                <a:lnTo>
                  <a:pt x="2761215" y="28391"/>
                </a:lnTo>
                <a:lnTo>
                  <a:pt x="2824862" y="33096"/>
                </a:lnTo>
                <a:lnTo>
                  <a:pt x="2887058" y="38123"/>
                </a:lnTo>
                <a:lnTo>
                  <a:pt x="2947747" y="43465"/>
                </a:lnTo>
                <a:lnTo>
                  <a:pt x="3006871" y="49114"/>
                </a:lnTo>
                <a:lnTo>
                  <a:pt x="3064373" y="55061"/>
                </a:lnTo>
                <a:lnTo>
                  <a:pt x="3120197" y="61299"/>
                </a:lnTo>
                <a:lnTo>
                  <a:pt x="3174285" y="67820"/>
                </a:lnTo>
                <a:lnTo>
                  <a:pt x="3226581" y="74616"/>
                </a:lnTo>
                <a:lnTo>
                  <a:pt x="3277028" y="81678"/>
                </a:lnTo>
                <a:lnTo>
                  <a:pt x="3325569" y="89000"/>
                </a:lnTo>
                <a:lnTo>
                  <a:pt x="3372147" y="96572"/>
                </a:lnTo>
                <a:lnTo>
                  <a:pt x="3416705" y="104387"/>
                </a:lnTo>
                <a:lnTo>
                  <a:pt x="3459186" y="112438"/>
                </a:lnTo>
                <a:lnTo>
                  <a:pt x="3499533" y="120715"/>
                </a:lnTo>
                <a:lnTo>
                  <a:pt x="3537690" y="129211"/>
                </a:lnTo>
                <a:lnTo>
                  <a:pt x="3607204" y="146829"/>
                </a:lnTo>
                <a:lnTo>
                  <a:pt x="3667272" y="165228"/>
                </a:lnTo>
                <a:lnTo>
                  <a:pt x="3717440" y="184344"/>
                </a:lnTo>
                <a:lnTo>
                  <a:pt x="3757252" y="204112"/>
                </a:lnTo>
                <a:lnTo>
                  <a:pt x="3796557" y="234850"/>
                </a:lnTo>
                <a:lnTo>
                  <a:pt x="3810000" y="266700"/>
                </a:lnTo>
                <a:lnTo>
                  <a:pt x="3808487" y="277426"/>
                </a:lnTo>
                <a:lnTo>
                  <a:pt x="3786253" y="308929"/>
                </a:lnTo>
                <a:lnTo>
                  <a:pt x="3738669" y="339249"/>
                </a:lnTo>
                <a:lnTo>
                  <a:pt x="3693622" y="358699"/>
                </a:lnTo>
                <a:lnTo>
                  <a:pt x="3638447" y="377464"/>
                </a:lnTo>
                <a:lnTo>
                  <a:pt x="3573599" y="395480"/>
                </a:lnTo>
                <a:lnTo>
                  <a:pt x="3499533" y="412684"/>
                </a:lnTo>
                <a:lnTo>
                  <a:pt x="3459186" y="420961"/>
                </a:lnTo>
                <a:lnTo>
                  <a:pt x="3416705" y="429012"/>
                </a:lnTo>
                <a:lnTo>
                  <a:pt x="3372147" y="436827"/>
                </a:lnTo>
                <a:lnTo>
                  <a:pt x="3325569" y="444399"/>
                </a:lnTo>
                <a:lnTo>
                  <a:pt x="3277028" y="451721"/>
                </a:lnTo>
                <a:lnTo>
                  <a:pt x="3226581" y="458783"/>
                </a:lnTo>
                <a:lnTo>
                  <a:pt x="3174285" y="465579"/>
                </a:lnTo>
                <a:lnTo>
                  <a:pt x="3120197" y="472100"/>
                </a:lnTo>
                <a:lnTo>
                  <a:pt x="3064373" y="478338"/>
                </a:lnTo>
                <a:lnTo>
                  <a:pt x="3006871" y="484285"/>
                </a:lnTo>
                <a:lnTo>
                  <a:pt x="2947747" y="489934"/>
                </a:lnTo>
                <a:lnTo>
                  <a:pt x="2887058" y="495276"/>
                </a:lnTo>
                <a:lnTo>
                  <a:pt x="2824862" y="500303"/>
                </a:lnTo>
                <a:lnTo>
                  <a:pt x="2761215" y="505008"/>
                </a:lnTo>
                <a:lnTo>
                  <a:pt x="2696174" y="509382"/>
                </a:lnTo>
                <a:lnTo>
                  <a:pt x="2629796" y="513418"/>
                </a:lnTo>
                <a:lnTo>
                  <a:pt x="2562138" y="517107"/>
                </a:lnTo>
                <a:lnTo>
                  <a:pt x="2493257" y="520441"/>
                </a:lnTo>
                <a:lnTo>
                  <a:pt x="2423209" y="523413"/>
                </a:lnTo>
                <a:lnTo>
                  <a:pt x="2352052" y="526015"/>
                </a:lnTo>
                <a:lnTo>
                  <a:pt x="2279843" y="528238"/>
                </a:lnTo>
                <a:lnTo>
                  <a:pt x="2206638" y="530075"/>
                </a:lnTo>
                <a:lnTo>
                  <a:pt x="2132494" y="531517"/>
                </a:lnTo>
                <a:lnTo>
                  <a:pt x="2057468" y="532558"/>
                </a:lnTo>
                <a:lnTo>
                  <a:pt x="1981618" y="533188"/>
                </a:lnTo>
                <a:lnTo>
                  <a:pt x="1905000" y="533400"/>
                </a:lnTo>
                <a:lnTo>
                  <a:pt x="1828381" y="533188"/>
                </a:lnTo>
                <a:lnTo>
                  <a:pt x="1752531" y="532558"/>
                </a:lnTo>
                <a:lnTo>
                  <a:pt x="1677505" y="531517"/>
                </a:lnTo>
                <a:lnTo>
                  <a:pt x="1603361" y="530075"/>
                </a:lnTo>
                <a:lnTo>
                  <a:pt x="1530156" y="528238"/>
                </a:lnTo>
                <a:lnTo>
                  <a:pt x="1457947" y="526015"/>
                </a:lnTo>
                <a:lnTo>
                  <a:pt x="1386790" y="523413"/>
                </a:lnTo>
                <a:lnTo>
                  <a:pt x="1316742" y="520441"/>
                </a:lnTo>
                <a:lnTo>
                  <a:pt x="1247861" y="517107"/>
                </a:lnTo>
                <a:lnTo>
                  <a:pt x="1180203" y="513418"/>
                </a:lnTo>
                <a:lnTo>
                  <a:pt x="1113825" y="509382"/>
                </a:lnTo>
                <a:lnTo>
                  <a:pt x="1048784" y="505008"/>
                </a:lnTo>
                <a:lnTo>
                  <a:pt x="985137" y="500303"/>
                </a:lnTo>
                <a:lnTo>
                  <a:pt x="922941" y="495276"/>
                </a:lnTo>
                <a:lnTo>
                  <a:pt x="862252" y="489934"/>
                </a:lnTo>
                <a:lnTo>
                  <a:pt x="803128" y="484285"/>
                </a:lnTo>
                <a:lnTo>
                  <a:pt x="745626" y="478338"/>
                </a:lnTo>
                <a:lnTo>
                  <a:pt x="689802" y="472100"/>
                </a:lnTo>
                <a:lnTo>
                  <a:pt x="635714" y="465579"/>
                </a:lnTo>
                <a:lnTo>
                  <a:pt x="583418" y="458783"/>
                </a:lnTo>
                <a:lnTo>
                  <a:pt x="532971" y="451721"/>
                </a:lnTo>
                <a:lnTo>
                  <a:pt x="484430" y="444399"/>
                </a:lnTo>
                <a:lnTo>
                  <a:pt x="437852" y="436827"/>
                </a:lnTo>
                <a:lnTo>
                  <a:pt x="393294" y="429012"/>
                </a:lnTo>
                <a:lnTo>
                  <a:pt x="350813" y="420961"/>
                </a:lnTo>
                <a:lnTo>
                  <a:pt x="310466" y="412684"/>
                </a:lnTo>
                <a:lnTo>
                  <a:pt x="272309" y="404188"/>
                </a:lnTo>
                <a:lnTo>
                  <a:pt x="202795" y="386570"/>
                </a:lnTo>
                <a:lnTo>
                  <a:pt x="142727" y="368171"/>
                </a:lnTo>
                <a:lnTo>
                  <a:pt x="92559" y="349055"/>
                </a:lnTo>
                <a:lnTo>
                  <a:pt x="52747" y="329287"/>
                </a:lnTo>
                <a:lnTo>
                  <a:pt x="13442" y="298549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3657600"/>
            <a:ext cx="4038600" cy="685800"/>
          </a:xfrm>
          <a:custGeom>
            <a:avLst/>
            <a:gdLst/>
            <a:ahLst/>
            <a:cxnLst/>
            <a:rect l="l" t="t" r="r" b="b"/>
            <a:pathLst>
              <a:path w="4038600" h="685800">
                <a:moveTo>
                  <a:pt x="2019300" y="0"/>
                </a:moveTo>
                <a:lnTo>
                  <a:pt x="1868597" y="940"/>
                </a:lnTo>
                <a:lnTo>
                  <a:pt x="1648306" y="5774"/>
                </a:lnTo>
                <a:lnTo>
                  <a:pt x="1436100" y="14517"/>
                </a:lnTo>
                <a:lnTo>
                  <a:pt x="1299773" y="22407"/>
                </a:lnTo>
                <a:lnTo>
                  <a:pt x="1168015" y="31869"/>
                </a:lnTo>
                <a:lnTo>
                  <a:pt x="1041218" y="42836"/>
                </a:lnTo>
                <a:lnTo>
                  <a:pt x="919771" y="55242"/>
                </a:lnTo>
                <a:lnTo>
                  <a:pt x="804066" y="69021"/>
                </a:lnTo>
                <a:lnTo>
                  <a:pt x="694492" y="84106"/>
                </a:lnTo>
                <a:lnTo>
                  <a:pt x="642126" y="92118"/>
                </a:lnTo>
                <a:lnTo>
                  <a:pt x="591440" y="100431"/>
                </a:lnTo>
                <a:lnTo>
                  <a:pt x="542482" y="109038"/>
                </a:lnTo>
                <a:lnTo>
                  <a:pt x="495301" y="117930"/>
                </a:lnTo>
                <a:lnTo>
                  <a:pt x="449946" y="127099"/>
                </a:lnTo>
                <a:lnTo>
                  <a:pt x="406465" y="136537"/>
                </a:lnTo>
                <a:lnTo>
                  <a:pt x="364907" y="146235"/>
                </a:lnTo>
                <a:lnTo>
                  <a:pt x="325322" y="156185"/>
                </a:lnTo>
                <a:lnTo>
                  <a:pt x="287758" y="166379"/>
                </a:lnTo>
                <a:lnTo>
                  <a:pt x="218887" y="187465"/>
                </a:lnTo>
                <a:lnTo>
                  <a:pt x="158687" y="209426"/>
                </a:lnTo>
                <a:lnTo>
                  <a:pt x="107546" y="232196"/>
                </a:lnTo>
                <a:lnTo>
                  <a:pt x="65856" y="255709"/>
                </a:lnTo>
                <a:lnTo>
                  <a:pt x="34006" y="279899"/>
                </a:lnTo>
                <a:lnTo>
                  <a:pt x="5538" y="317308"/>
                </a:lnTo>
                <a:lnTo>
                  <a:pt x="0" y="342900"/>
                </a:lnTo>
                <a:lnTo>
                  <a:pt x="1392" y="355755"/>
                </a:lnTo>
                <a:lnTo>
                  <a:pt x="21894" y="393572"/>
                </a:lnTo>
                <a:lnTo>
                  <a:pt x="65856" y="430090"/>
                </a:lnTo>
                <a:lnTo>
                  <a:pt x="107546" y="453603"/>
                </a:lnTo>
                <a:lnTo>
                  <a:pt x="158687" y="476373"/>
                </a:lnTo>
                <a:lnTo>
                  <a:pt x="218887" y="498334"/>
                </a:lnTo>
                <a:lnTo>
                  <a:pt x="287758" y="519420"/>
                </a:lnTo>
                <a:lnTo>
                  <a:pt x="325322" y="529614"/>
                </a:lnTo>
                <a:lnTo>
                  <a:pt x="364907" y="539564"/>
                </a:lnTo>
                <a:lnTo>
                  <a:pt x="406465" y="549262"/>
                </a:lnTo>
                <a:lnTo>
                  <a:pt x="449946" y="558700"/>
                </a:lnTo>
                <a:lnTo>
                  <a:pt x="495301" y="567869"/>
                </a:lnTo>
                <a:lnTo>
                  <a:pt x="542482" y="576761"/>
                </a:lnTo>
                <a:lnTo>
                  <a:pt x="591440" y="585368"/>
                </a:lnTo>
                <a:lnTo>
                  <a:pt x="642126" y="593681"/>
                </a:lnTo>
                <a:lnTo>
                  <a:pt x="694492" y="601693"/>
                </a:lnTo>
                <a:lnTo>
                  <a:pt x="748488" y="609395"/>
                </a:lnTo>
                <a:lnTo>
                  <a:pt x="861176" y="623835"/>
                </a:lnTo>
                <a:lnTo>
                  <a:pt x="979801" y="636936"/>
                </a:lnTo>
                <a:lnTo>
                  <a:pt x="1103972" y="648631"/>
                </a:lnTo>
                <a:lnTo>
                  <a:pt x="1233298" y="658853"/>
                </a:lnTo>
                <a:lnTo>
                  <a:pt x="1367390" y="667537"/>
                </a:lnTo>
                <a:lnTo>
                  <a:pt x="1576607" y="677534"/>
                </a:lnTo>
                <a:lnTo>
                  <a:pt x="1794350" y="683696"/>
                </a:lnTo>
                <a:lnTo>
                  <a:pt x="2019300" y="685800"/>
                </a:lnTo>
                <a:lnTo>
                  <a:pt x="2244249" y="683696"/>
                </a:lnTo>
                <a:lnTo>
                  <a:pt x="2461992" y="677534"/>
                </a:lnTo>
                <a:lnTo>
                  <a:pt x="2671209" y="667537"/>
                </a:lnTo>
                <a:lnTo>
                  <a:pt x="2805301" y="658853"/>
                </a:lnTo>
                <a:lnTo>
                  <a:pt x="2934627" y="648631"/>
                </a:lnTo>
                <a:lnTo>
                  <a:pt x="3058798" y="636936"/>
                </a:lnTo>
                <a:lnTo>
                  <a:pt x="3177423" y="623835"/>
                </a:lnTo>
                <a:lnTo>
                  <a:pt x="3290111" y="609395"/>
                </a:lnTo>
                <a:lnTo>
                  <a:pt x="3344107" y="601693"/>
                </a:lnTo>
                <a:lnTo>
                  <a:pt x="3396473" y="593681"/>
                </a:lnTo>
                <a:lnTo>
                  <a:pt x="3447159" y="585368"/>
                </a:lnTo>
                <a:lnTo>
                  <a:pt x="3496117" y="576761"/>
                </a:lnTo>
                <a:lnTo>
                  <a:pt x="3543298" y="567869"/>
                </a:lnTo>
                <a:lnTo>
                  <a:pt x="3588653" y="558700"/>
                </a:lnTo>
                <a:lnTo>
                  <a:pt x="3632134" y="549262"/>
                </a:lnTo>
                <a:lnTo>
                  <a:pt x="3673692" y="539564"/>
                </a:lnTo>
                <a:lnTo>
                  <a:pt x="3713277" y="529614"/>
                </a:lnTo>
                <a:lnTo>
                  <a:pt x="3750841" y="519420"/>
                </a:lnTo>
                <a:lnTo>
                  <a:pt x="3819712" y="498334"/>
                </a:lnTo>
                <a:lnTo>
                  <a:pt x="3879912" y="476373"/>
                </a:lnTo>
                <a:lnTo>
                  <a:pt x="3931053" y="453603"/>
                </a:lnTo>
                <a:lnTo>
                  <a:pt x="3972743" y="430090"/>
                </a:lnTo>
                <a:lnTo>
                  <a:pt x="4004593" y="405900"/>
                </a:lnTo>
                <a:lnTo>
                  <a:pt x="4033061" y="368491"/>
                </a:lnTo>
                <a:lnTo>
                  <a:pt x="4038600" y="342900"/>
                </a:lnTo>
                <a:lnTo>
                  <a:pt x="4037207" y="330044"/>
                </a:lnTo>
                <a:lnTo>
                  <a:pt x="4016705" y="292227"/>
                </a:lnTo>
                <a:lnTo>
                  <a:pt x="3972743" y="255709"/>
                </a:lnTo>
                <a:lnTo>
                  <a:pt x="3931053" y="232196"/>
                </a:lnTo>
                <a:lnTo>
                  <a:pt x="3879912" y="209426"/>
                </a:lnTo>
                <a:lnTo>
                  <a:pt x="3819712" y="187465"/>
                </a:lnTo>
                <a:lnTo>
                  <a:pt x="3750841" y="166379"/>
                </a:lnTo>
                <a:lnTo>
                  <a:pt x="3713277" y="156185"/>
                </a:lnTo>
                <a:lnTo>
                  <a:pt x="3673692" y="146235"/>
                </a:lnTo>
                <a:lnTo>
                  <a:pt x="3632134" y="136537"/>
                </a:lnTo>
                <a:lnTo>
                  <a:pt x="3588653" y="127099"/>
                </a:lnTo>
                <a:lnTo>
                  <a:pt x="3543298" y="117930"/>
                </a:lnTo>
                <a:lnTo>
                  <a:pt x="3496117" y="109038"/>
                </a:lnTo>
                <a:lnTo>
                  <a:pt x="3447159" y="100431"/>
                </a:lnTo>
                <a:lnTo>
                  <a:pt x="3396473" y="92118"/>
                </a:lnTo>
                <a:lnTo>
                  <a:pt x="3344107" y="84106"/>
                </a:lnTo>
                <a:lnTo>
                  <a:pt x="3234533" y="69021"/>
                </a:lnTo>
                <a:lnTo>
                  <a:pt x="3118828" y="55242"/>
                </a:lnTo>
                <a:lnTo>
                  <a:pt x="2997381" y="42836"/>
                </a:lnTo>
                <a:lnTo>
                  <a:pt x="2870584" y="31869"/>
                </a:lnTo>
                <a:lnTo>
                  <a:pt x="2738826" y="22407"/>
                </a:lnTo>
                <a:lnTo>
                  <a:pt x="2602499" y="14517"/>
                </a:lnTo>
                <a:lnTo>
                  <a:pt x="2390293" y="5774"/>
                </a:lnTo>
                <a:lnTo>
                  <a:pt x="2170002" y="940"/>
                </a:lnTo>
                <a:lnTo>
                  <a:pt x="20193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4200" y="3657600"/>
            <a:ext cx="4038600" cy="685800"/>
          </a:xfrm>
          <a:custGeom>
            <a:avLst/>
            <a:gdLst/>
            <a:ahLst/>
            <a:cxnLst/>
            <a:rect l="l" t="t" r="r" b="b"/>
            <a:pathLst>
              <a:path w="4038600" h="685800">
                <a:moveTo>
                  <a:pt x="0" y="342900"/>
                </a:moveTo>
                <a:lnTo>
                  <a:pt x="12388" y="304700"/>
                </a:lnTo>
                <a:lnTo>
                  <a:pt x="48676" y="267724"/>
                </a:lnTo>
                <a:lnTo>
                  <a:pt x="85495" y="243864"/>
                </a:lnTo>
                <a:lnTo>
                  <a:pt x="131959" y="220714"/>
                </a:lnTo>
                <a:lnTo>
                  <a:pt x="187679" y="198340"/>
                </a:lnTo>
                <a:lnTo>
                  <a:pt x="252263" y="176808"/>
                </a:lnTo>
                <a:lnTo>
                  <a:pt x="325322" y="156185"/>
                </a:lnTo>
                <a:lnTo>
                  <a:pt x="364907" y="146235"/>
                </a:lnTo>
                <a:lnTo>
                  <a:pt x="406465" y="136537"/>
                </a:lnTo>
                <a:lnTo>
                  <a:pt x="449946" y="127099"/>
                </a:lnTo>
                <a:lnTo>
                  <a:pt x="495301" y="117930"/>
                </a:lnTo>
                <a:lnTo>
                  <a:pt x="542482" y="109038"/>
                </a:lnTo>
                <a:lnTo>
                  <a:pt x="591440" y="100431"/>
                </a:lnTo>
                <a:lnTo>
                  <a:pt x="642126" y="92118"/>
                </a:lnTo>
                <a:lnTo>
                  <a:pt x="694492" y="84106"/>
                </a:lnTo>
                <a:lnTo>
                  <a:pt x="748488" y="76404"/>
                </a:lnTo>
                <a:lnTo>
                  <a:pt x="804066" y="69021"/>
                </a:lnTo>
                <a:lnTo>
                  <a:pt x="861176" y="61964"/>
                </a:lnTo>
                <a:lnTo>
                  <a:pt x="919771" y="55242"/>
                </a:lnTo>
                <a:lnTo>
                  <a:pt x="979801" y="48863"/>
                </a:lnTo>
                <a:lnTo>
                  <a:pt x="1041218" y="42836"/>
                </a:lnTo>
                <a:lnTo>
                  <a:pt x="1103972" y="37168"/>
                </a:lnTo>
                <a:lnTo>
                  <a:pt x="1168015" y="31869"/>
                </a:lnTo>
                <a:lnTo>
                  <a:pt x="1233298" y="26946"/>
                </a:lnTo>
                <a:lnTo>
                  <a:pt x="1299773" y="22407"/>
                </a:lnTo>
                <a:lnTo>
                  <a:pt x="1367390" y="18262"/>
                </a:lnTo>
                <a:lnTo>
                  <a:pt x="1436100" y="14517"/>
                </a:lnTo>
                <a:lnTo>
                  <a:pt x="1505856" y="11182"/>
                </a:lnTo>
                <a:lnTo>
                  <a:pt x="1576607" y="8265"/>
                </a:lnTo>
                <a:lnTo>
                  <a:pt x="1648306" y="5774"/>
                </a:lnTo>
                <a:lnTo>
                  <a:pt x="1720903" y="3717"/>
                </a:lnTo>
                <a:lnTo>
                  <a:pt x="1794350" y="2103"/>
                </a:lnTo>
                <a:lnTo>
                  <a:pt x="1868597" y="940"/>
                </a:lnTo>
                <a:lnTo>
                  <a:pt x="1943597" y="236"/>
                </a:lnTo>
                <a:lnTo>
                  <a:pt x="2019300" y="0"/>
                </a:lnTo>
                <a:lnTo>
                  <a:pt x="2095002" y="236"/>
                </a:lnTo>
                <a:lnTo>
                  <a:pt x="2170002" y="940"/>
                </a:lnTo>
                <a:lnTo>
                  <a:pt x="2244249" y="2103"/>
                </a:lnTo>
                <a:lnTo>
                  <a:pt x="2317696" y="3717"/>
                </a:lnTo>
                <a:lnTo>
                  <a:pt x="2390293" y="5774"/>
                </a:lnTo>
                <a:lnTo>
                  <a:pt x="2461992" y="8265"/>
                </a:lnTo>
                <a:lnTo>
                  <a:pt x="2532743" y="11182"/>
                </a:lnTo>
                <a:lnTo>
                  <a:pt x="2602499" y="14517"/>
                </a:lnTo>
                <a:lnTo>
                  <a:pt x="2671209" y="18262"/>
                </a:lnTo>
                <a:lnTo>
                  <a:pt x="2738826" y="22407"/>
                </a:lnTo>
                <a:lnTo>
                  <a:pt x="2805301" y="26946"/>
                </a:lnTo>
                <a:lnTo>
                  <a:pt x="2870584" y="31869"/>
                </a:lnTo>
                <a:lnTo>
                  <a:pt x="2934627" y="37168"/>
                </a:lnTo>
                <a:lnTo>
                  <a:pt x="2997381" y="42836"/>
                </a:lnTo>
                <a:lnTo>
                  <a:pt x="3058798" y="48863"/>
                </a:lnTo>
                <a:lnTo>
                  <a:pt x="3118828" y="55242"/>
                </a:lnTo>
                <a:lnTo>
                  <a:pt x="3177423" y="61964"/>
                </a:lnTo>
                <a:lnTo>
                  <a:pt x="3234533" y="69021"/>
                </a:lnTo>
                <a:lnTo>
                  <a:pt x="3290111" y="76404"/>
                </a:lnTo>
                <a:lnTo>
                  <a:pt x="3344107" y="84106"/>
                </a:lnTo>
                <a:lnTo>
                  <a:pt x="3396473" y="92118"/>
                </a:lnTo>
                <a:lnTo>
                  <a:pt x="3447159" y="100431"/>
                </a:lnTo>
                <a:lnTo>
                  <a:pt x="3496117" y="109038"/>
                </a:lnTo>
                <a:lnTo>
                  <a:pt x="3543298" y="117930"/>
                </a:lnTo>
                <a:lnTo>
                  <a:pt x="3588653" y="127099"/>
                </a:lnTo>
                <a:lnTo>
                  <a:pt x="3632134" y="136537"/>
                </a:lnTo>
                <a:lnTo>
                  <a:pt x="3673692" y="146235"/>
                </a:lnTo>
                <a:lnTo>
                  <a:pt x="3713277" y="156185"/>
                </a:lnTo>
                <a:lnTo>
                  <a:pt x="3750841" y="166379"/>
                </a:lnTo>
                <a:lnTo>
                  <a:pt x="3819712" y="187465"/>
                </a:lnTo>
                <a:lnTo>
                  <a:pt x="3879912" y="209426"/>
                </a:lnTo>
                <a:lnTo>
                  <a:pt x="3931053" y="232196"/>
                </a:lnTo>
                <a:lnTo>
                  <a:pt x="3972743" y="255709"/>
                </a:lnTo>
                <a:lnTo>
                  <a:pt x="4004593" y="279899"/>
                </a:lnTo>
                <a:lnTo>
                  <a:pt x="4033061" y="317308"/>
                </a:lnTo>
                <a:lnTo>
                  <a:pt x="4038600" y="342900"/>
                </a:lnTo>
                <a:lnTo>
                  <a:pt x="4037207" y="355755"/>
                </a:lnTo>
                <a:lnTo>
                  <a:pt x="4016705" y="393572"/>
                </a:lnTo>
                <a:lnTo>
                  <a:pt x="3972743" y="430090"/>
                </a:lnTo>
                <a:lnTo>
                  <a:pt x="3931053" y="453603"/>
                </a:lnTo>
                <a:lnTo>
                  <a:pt x="3879912" y="476373"/>
                </a:lnTo>
                <a:lnTo>
                  <a:pt x="3819712" y="498334"/>
                </a:lnTo>
                <a:lnTo>
                  <a:pt x="3750841" y="519420"/>
                </a:lnTo>
                <a:lnTo>
                  <a:pt x="3713277" y="529614"/>
                </a:lnTo>
                <a:lnTo>
                  <a:pt x="3673692" y="539564"/>
                </a:lnTo>
                <a:lnTo>
                  <a:pt x="3632134" y="549262"/>
                </a:lnTo>
                <a:lnTo>
                  <a:pt x="3588653" y="558700"/>
                </a:lnTo>
                <a:lnTo>
                  <a:pt x="3543298" y="567869"/>
                </a:lnTo>
                <a:lnTo>
                  <a:pt x="3496117" y="576761"/>
                </a:lnTo>
                <a:lnTo>
                  <a:pt x="3447159" y="585368"/>
                </a:lnTo>
                <a:lnTo>
                  <a:pt x="3396473" y="593681"/>
                </a:lnTo>
                <a:lnTo>
                  <a:pt x="3344107" y="601693"/>
                </a:lnTo>
                <a:lnTo>
                  <a:pt x="3290111" y="609395"/>
                </a:lnTo>
                <a:lnTo>
                  <a:pt x="3234533" y="616778"/>
                </a:lnTo>
                <a:lnTo>
                  <a:pt x="3177423" y="623835"/>
                </a:lnTo>
                <a:lnTo>
                  <a:pt x="3118828" y="630557"/>
                </a:lnTo>
                <a:lnTo>
                  <a:pt x="3058798" y="636936"/>
                </a:lnTo>
                <a:lnTo>
                  <a:pt x="2997381" y="642963"/>
                </a:lnTo>
                <a:lnTo>
                  <a:pt x="2934627" y="648631"/>
                </a:lnTo>
                <a:lnTo>
                  <a:pt x="2870584" y="653930"/>
                </a:lnTo>
                <a:lnTo>
                  <a:pt x="2805301" y="658853"/>
                </a:lnTo>
                <a:lnTo>
                  <a:pt x="2738826" y="663392"/>
                </a:lnTo>
                <a:lnTo>
                  <a:pt x="2671209" y="667537"/>
                </a:lnTo>
                <a:lnTo>
                  <a:pt x="2602499" y="671282"/>
                </a:lnTo>
                <a:lnTo>
                  <a:pt x="2532743" y="674617"/>
                </a:lnTo>
                <a:lnTo>
                  <a:pt x="2461992" y="677534"/>
                </a:lnTo>
                <a:lnTo>
                  <a:pt x="2390293" y="680025"/>
                </a:lnTo>
                <a:lnTo>
                  <a:pt x="2317696" y="682082"/>
                </a:lnTo>
                <a:lnTo>
                  <a:pt x="2244249" y="683696"/>
                </a:lnTo>
                <a:lnTo>
                  <a:pt x="2170002" y="684859"/>
                </a:lnTo>
                <a:lnTo>
                  <a:pt x="2095002" y="685563"/>
                </a:lnTo>
                <a:lnTo>
                  <a:pt x="2019300" y="685800"/>
                </a:lnTo>
                <a:lnTo>
                  <a:pt x="1943597" y="685563"/>
                </a:lnTo>
                <a:lnTo>
                  <a:pt x="1868597" y="684859"/>
                </a:lnTo>
                <a:lnTo>
                  <a:pt x="1794350" y="683696"/>
                </a:lnTo>
                <a:lnTo>
                  <a:pt x="1720903" y="682082"/>
                </a:lnTo>
                <a:lnTo>
                  <a:pt x="1648306" y="680025"/>
                </a:lnTo>
                <a:lnTo>
                  <a:pt x="1576607" y="677534"/>
                </a:lnTo>
                <a:lnTo>
                  <a:pt x="1505856" y="674617"/>
                </a:lnTo>
                <a:lnTo>
                  <a:pt x="1436100" y="671282"/>
                </a:lnTo>
                <a:lnTo>
                  <a:pt x="1367390" y="667537"/>
                </a:lnTo>
                <a:lnTo>
                  <a:pt x="1299773" y="663392"/>
                </a:lnTo>
                <a:lnTo>
                  <a:pt x="1233298" y="658853"/>
                </a:lnTo>
                <a:lnTo>
                  <a:pt x="1168015" y="653930"/>
                </a:lnTo>
                <a:lnTo>
                  <a:pt x="1103972" y="648631"/>
                </a:lnTo>
                <a:lnTo>
                  <a:pt x="1041218" y="642963"/>
                </a:lnTo>
                <a:lnTo>
                  <a:pt x="979801" y="636936"/>
                </a:lnTo>
                <a:lnTo>
                  <a:pt x="919771" y="630557"/>
                </a:lnTo>
                <a:lnTo>
                  <a:pt x="861176" y="623835"/>
                </a:lnTo>
                <a:lnTo>
                  <a:pt x="804066" y="616778"/>
                </a:lnTo>
                <a:lnTo>
                  <a:pt x="748488" y="609395"/>
                </a:lnTo>
                <a:lnTo>
                  <a:pt x="694492" y="601693"/>
                </a:lnTo>
                <a:lnTo>
                  <a:pt x="642126" y="593681"/>
                </a:lnTo>
                <a:lnTo>
                  <a:pt x="591440" y="585368"/>
                </a:lnTo>
                <a:lnTo>
                  <a:pt x="542482" y="576761"/>
                </a:lnTo>
                <a:lnTo>
                  <a:pt x="495301" y="567869"/>
                </a:lnTo>
                <a:lnTo>
                  <a:pt x="449946" y="558700"/>
                </a:lnTo>
                <a:lnTo>
                  <a:pt x="406465" y="549262"/>
                </a:lnTo>
                <a:lnTo>
                  <a:pt x="364907" y="539564"/>
                </a:lnTo>
                <a:lnTo>
                  <a:pt x="325322" y="529614"/>
                </a:lnTo>
                <a:lnTo>
                  <a:pt x="287758" y="519420"/>
                </a:lnTo>
                <a:lnTo>
                  <a:pt x="218887" y="498334"/>
                </a:lnTo>
                <a:lnTo>
                  <a:pt x="158687" y="476373"/>
                </a:lnTo>
                <a:lnTo>
                  <a:pt x="107546" y="453603"/>
                </a:lnTo>
                <a:lnTo>
                  <a:pt x="65856" y="430090"/>
                </a:lnTo>
                <a:lnTo>
                  <a:pt x="34006" y="405900"/>
                </a:lnTo>
                <a:lnTo>
                  <a:pt x="5538" y="368491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9400" y="41148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3048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4114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1200" y="41148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1524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76400" y="41148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3000" y="4114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0" y="0"/>
                </a:moveTo>
                <a:lnTo>
                  <a:pt x="762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0" y="41148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5323" y="1789176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89" h="256539">
                <a:moveTo>
                  <a:pt x="0" y="0"/>
                </a:moveTo>
                <a:lnTo>
                  <a:pt x="364236" y="0"/>
                </a:lnTo>
                <a:lnTo>
                  <a:pt x="364236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35323" y="1789176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89" h="256539">
                <a:moveTo>
                  <a:pt x="0" y="0"/>
                </a:moveTo>
                <a:lnTo>
                  <a:pt x="364236" y="0"/>
                </a:lnTo>
                <a:lnTo>
                  <a:pt x="364236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49240" y="2481072"/>
            <a:ext cx="361315" cy="256540"/>
          </a:xfrm>
          <a:custGeom>
            <a:avLst/>
            <a:gdLst/>
            <a:ahLst/>
            <a:cxnLst/>
            <a:rect l="l" t="t" r="r" b="b"/>
            <a:pathLst>
              <a:path w="361314" h="256539">
                <a:moveTo>
                  <a:pt x="0" y="0"/>
                </a:moveTo>
                <a:lnTo>
                  <a:pt x="361188" y="0"/>
                </a:lnTo>
                <a:lnTo>
                  <a:pt x="361188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49240" y="2481072"/>
            <a:ext cx="361315" cy="256540"/>
          </a:xfrm>
          <a:custGeom>
            <a:avLst/>
            <a:gdLst/>
            <a:ahLst/>
            <a:cxnLst/>
            <a:rect l="l" t="t" r="r" b="b"/>
            <a:pathLst>
              <a:path w="361314" h="256539">
                <a:moveTo>
                  <a:pt x="0" y="0"/>
                </a:moveTo>
                <a:lnTo>
                  <a:pt x="361188" y="0"/>
                </a:lnTo>
                <a:lnTo>
                  <a:pt x="361188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60448" y="2481072"/>
            <a:ext cx="361315" cy="256540"/>
          </a:xfrm>
          <a:custGeom>
            <a:avLst/>
            <a:gdLst/>
            <a:ahLst/>
            <a:cxnLst/>
            <a:rect l="l" t="t" r="r" b="b"/>
            <a:pathLst>
              <a:path w="361314" h="256539">
                <a:moveTo>
                  <a:pt x="0" y="0"/>
                </a:moveTo>
                <a:lnTo>
                  <a:pt x="361188" y="0"/>
                </a:lnTo>
                <a:lnTo>
                  <a:pt x="361188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60448" y="2481072"/>
            <a:ext cx="361315" cy="256540"/>
          </a:xfrm>
          <a:custGeom>
            <a:avLst/>
            <a:gdLst/>
            <a:ahLst/>
            <a:cxnLst/>
            <a:rect l="l" t="t" r="r" b="b"/>
            <a:pathLst>
              <a:path w="361314" h="256539">
                <a:moveTo>
                  <a:pt x="0" y="0"/>
                </a:moveTo>
                <a:lnTo>
                  <a:pt x="361188" y="0"/>
                </a:lnTo>
                <a:lnTo>
                  <a:pt x="361188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56759" y="3186683"/>
            <a:ext cx="363220" cy="254635"/>
          </a:xfrm>
          <a:custGeom>
            <a:avLst/>
            <a:gdLst/>
            <a:ahLst/>
            <a:cxnLst/>
            <a:rect l="l" t="t" r="r" b="b"/>
            <a:pathLst>
              <a:path w="363220" h="254635">
                <a:moveTo>
                  <a:pt x="0" y="0"/>
                </a:moveTo>
                <a:lnTo>
                  <a:pt x="362712" y="0"/>
                </a:lnTo>
                <a:lnTo>
                  <a:pt x="362712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56759" y="3186683"/>
            <a:ext cx="363220" cy="254635"/>
          </a:xfrm>
          <a:custGeom>
            <a:avLst/>
            <a:gdLst/>
            <a:ahLst/>
            <a:cxnLst/>
            <a:rect l="l" t="t" r="r" b="b"/>
            <a:pathLst>
              <a:path w="363220" h="254635">
                <a:moveTo>
                  <a:pt x="0" y="0"/>
                </a:moveTo>
                <a:lnTo>
                  <a:pt x="362712" y="0"/>
                </a:lnTo>
                <a:lnTo>
                  <a:pt x="362712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38272" y="3186683"/>
            <a:ext cx="363220" cy="254635"/>
          </a:xfrm>
          <a:custGeom>
            <a:avLst/>
            <a:gdLst/>
            <a:ahLst/>
            <a:cxnLst/>
            <a:rect l="l" t="t" r="r" b="b"/>
            <a:pathLst>
              <a:path w="363220" h="254635">
                <a:moveTo>
                  <a:pt x="0" y="0"/>
                </a:moveTo>
                <a:lnTo>
                  <a:pt x="362712" y="0"/>
                </a:lnTo>
                <a:lnTo>
                  <a:pt x="362712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38272" y="3186683"/>
            <a:ext cx="363220" cy="254635"/>
          </a:xfrm>
          <a:custGeom>
            <a:avLst/>
            <a:gdLst/>
            <a:ahLst/>
            <a:cxnLst/>
            <a:rect l="l" t="t" r="r" b="b"/>
            <a:pathLst>
              <a:path w="363220" h="254635">
                <a:moveTo>
                  <a:pt x="0" y="0"/>
                </a:moveTo>
                <a:lnTo>
                  <a:pt x="362712" y="0"/>
                </a:lnTo>
                <a:lnTo>
                  <a:pt x="362712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6771" y="3186683"/>
            <a:ext cx="363220" cy="254635"/>
          </a:xfrm>
          <a:custGeom>
            <a:avLst/>
            <a:gdLst/>
            <a:ahLst/>
            <a:cxnLst/>
            <a:rect l="l" t="t" r="r" b="b"/>
            <a:pathLst>
              <a:path w="363220" h="254635">
                <a:moveTo>
                  <a:pt x="0" y="0"/>
                </a:moveTo>
                <a:lnTo>
                  <a:pt x="362711" y="0"/>
                </a:lnTo>
                <a:lnTo>
                  <a:pt x="362711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76771" y="3186683"/>
            <a:ext cx="363220" cy="254635"/>
          </a:xfrm>
          <a:custGeom>
            <a:avLst/>
            <a:gdLst/>
            <a:ahLst/>
            <a:cxnLst/>
            <a:rect l="l" t="t" r="r" b="b"/>
            <a:pathLst>
              <a:path w="363220" h="254635">
                <a:moveTo>
                  <a:pt x="0" y="0"/>
                </a:moveTo>
                <a:lnTo>
                  <a:pt x="362711" y="0"/>
                </a:lnTo>
                <a:lnTo>
                  <a:pt x="362711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19783" y="3183635"/>
            <a:ext cx="360045" cy="254635"/>
          </a:xfrm>
          <a:custGeom>
            <a:avLst/>
            <a:gdLst/>
            <a:ahLst/>
            <a:cxnLst/>
            <a:rect l="l" t="t" r="r" b="b"/>
            <a:pathLst>
              <a:path w="360044" h="254635">
                <a:moveTo>
                  <a:pt x="0" y="0"/>
                </a:moveTo>
                <a:lnTo>
                  <a:pt x="359664" y="0"/>
                </a:lnTo>
                <a:lnTo>
                  <a:pt x="359664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19783" y="3183635"/>
            <a:ext cx="360045" cy="254635"/>
          </a:xfrm>
          <a:custGeom>
            <a:avLst/>
            <a:gdLst/>
            <a:ahLst/>
            <a:cxnLst/>
            <a:rect l="l" t="t" r="r" b="b"/>
            <a:pathLst>
              <a:path w="360044" h="254635">
                <a:moveTo>
                  <a:pt x="0" y="0"/>
                </a:moveTo>
                <a:lnTo>
                  <a:pt x="359664" y="0"/>
                </a:lnTo>
                <a:lnTo>
                  <a:pt x="359664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4400" y="3890771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90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4400" y="3890771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90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31264" y="3890771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89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31264" y="3890771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89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52700" y="3890771"/>
            <a:ext cx="360045" cy="256540"/>
          </a:xfrm>
          <a:custGeom>
            <a:avLst/>
            <a:gdLst/>
            <a:ahLst/>
            <a:cxnLst/>
            <a:rect l="l" t="t" r="r" b="b"/>
            <a:pathLst>
              <a:path w="360044" h="256539">
                <a:moveTo>
                  <a:pt x="0" y="0"/>
                </a:moveTo>
                <a:lnTo>
                  <a:pt x="359663" y="0"/>
                </a:lnTo>
                <a:lnTo>
                  <a:pt x="359663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52700" y="3890771"/>
            <a:ext cx="360045" cy="256540"/>
          </a:xfrm>
          <a:custGeom>
            <a:avLst/>
            <a:gdLst/>
            <a:ahLst/>
            <a:cxnLst/>
            <a:rect l="l" t="t" r="r" b="b"/>
            <a:pathLst>
              <a:path w="360044" h="256539">
                <a:moveTo>
                  <a:pt x="0" y="0"/>
                </a:moveTo>
                <a:lnTo>
                  <a:pt x="359663" y="0"/>
                </a:lnTo>
                <a:lnTo>
                  <a:pt x="359663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9564" y="3890771"/>
            <a:ext cx="363220" cy="256540"/>
          </a:xfrm>
          <a:custGeom>
            <a:avLst/>
            <a:gdLst/>
            <a:ahLst/>
            <a:cxnLst/>
            <a:rect l="l" t="t" r="r" b="b"/>
            <a:pathLst>
              <a:path w="363220" h="256539">
                <a:moveTo>
                  <a:pt x="0" y="0"/>
                </a:moveTo>
                <a:lnTo>
                  <a:pt x="362712" y="0"/>
                </a:lnTo>
                <a:lnTo>
                  <a:pt x="362712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69564" y="3890771"/>
            <a:ext cx="363220" cy="256540"/>
          </a:xfrm>
          <a:custGeom>
            <a:avLst/>
            <a:gdLst/>
            <a:ahLst/>
            <a:cxnLst/>
            <a:rect l="l" t="t" r="r" b="b"/>
            <a:pathLst>
              <a:path w="363220" h="256539">
                <a:moveTo>
                  <a:pt x="0" y="0"/>
                </a:moveTo>
                <a:lnTo>
                  <a:pt x="362712" y="0"/>
                </a:lnTo>
                <a:lnTo>
                  <a:pt x="362712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91000" y="3890771"/>
            <a:ext cx="360045" cy="256540"/>
          </a:xfrm>
          <a:custGeom>
            <a:avLst/>
            <a:gdLst/>
            <a:ahLst/>
            <a:cxnLst/>
            <a:rect l="l" t="t" r="r" b="b"/>
            <a:pathLst>
              <a:path w="360045" h="256539">
                <a:moveTo>
                  <a:pt x="0" y="0"/>
                </a:moveTo>
                <a:lnTo>
                  <a:pt x="359663" y="0"/>
                </a:lnTo>
                <a:lnTo>
                  <a:pt x="359663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91000" y="3890771"/>
            <a:ext cx="360045" cy="256540"/>
          </a:xfrm>
          <a:custGeom>
            <a:avLst/>
            <a:gdLst/>
            <a:ahLst/>
            <a:cxnLst/>
            <a:rect l="l" t="t" r="r" b="b"/>
            <a:pathLst>
              <a:path w="360045" h="256539">
                <a:moveTo>
                  <a:pt x="0" y="0"/>
                </a:moveTo>
                <a:lnTo>
                  <a:pt x="359663" y="0"/>
                </a:lnTo>
                <a:lnTo>
                  <a:pt x="359663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46164" y="3890771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90" h="256539">
                <a:moveTo>
                  <a:pt x="0" y="0"/>
                </a:moveTo>
                <a:lnTo>
                  <a:pt x="364235" y="0"/>
                </a:lnTo>
                <a:lnTo>
                  <a:pt x="364235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46164" y="3890771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90" h="256539">
                <a:moveTo>
                  <a:pt x="0" y="0"/>
                </a:moveTo>
                <a:lnTo>
                  <a:pt x="364235" y="0"/>
                </a:lnTo>
                <a:lnTo>
                  <a:pt x="364235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07864" y="3890771"/>
            <a:ext cx="363220" cy="256540"/>
          </a:xfrm>
          <a:custGeom>
            <a:avLst/>
            <a:gdLst/>
            <a:ahLst/>
            <a:cxnLst/>
            <a:rect l="l" t="t" r="r" b="b"/>
            <a:pathLst>
              <a:path w="363220" h="256539">
                <a:moveTo>
                  <a:pt x="0" y="0"/>
                </a:moveTo>
                <a:lnTo>
                  <a:pt x="362712" y="0"/>
                </a:lnTo>
                <a:lnTo>
                  <a:pt x="362712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07864" y="3890771"/>
            <a:ext cx="363220" cy="256540"/>
          </a:xfrm>
          <a:custGeom>
            <a:avLst/>
            <a:gdLst/>
            <a:ahLst/>
            <a:cxnLst/>
            <a:rect l="l" t="t" r="r" b="b"/>
            <a:pathLst>
              <a:path w="363220" h="256539">
                <a:moveTo>
                  <a:pt x="0" y="0"/>
                </a:moveTo>
                <a:lnTo>
                  <a:pt x="362712" y="0"/>
                </a:lnTo>
                <a:lnTo>
                  <a:pt x="362712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27776" y="3890771"/>
            <a:ext cx="361315" cy="256540"/>
          </a:xfrm>
          <a:custGeom>
            <a:avLst/>
            <a:gdLst/>
            <a:ahLst/>
            <a:cxnLst/>
            <a:rect l="l" t="t" r="r" b="b"/>
            <a:pathLst>
              <a:path w="361314" h="256539">
                <a:moveTo>
                  <a:pt x="0" y="0"/>
                </a:moveTo>
                <a:lnTo>
                  <a:pt x="361188" y="0"/>
                </a:lnTo>
                <a:lnTo>
                  <a:pt x="361188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27776" y="3890771"/>
            <a:ext cx="361315" cy="256540"/>
          </a:xfrm>
          <a:custGeom>
            <a:avLst/>
            <a:gdLst/>
            <a:ahLst/>
            <a:cxnLst/>
            <a:rect l="l" t="t" r="r" b="b"/>
            <a:pathLst>
              <a:path w="361314" h="256539">
                <a:moveTo>
                  <a:pt x="0" y="0"/>
                </a:moveTo>
                <a:lnTo>
                  <a:pt x="361188" y="0"/>
                </a:lnTo>
                <a:lnTo>
                  <a:pt x="361188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29611" y="2052827"/>
            <a:ext cx="1569720" cy="434340"/>
          </a:xfrm>
          <a:custGeom>
            <a:avLst/>
            <a:gdLst/>
            <a:ahLst/>
            <a:cxnLst/>
            <a:rect l="l" t="t" r="r" b="b"/>
            <a:pathLst>
              <a:path w="1569720" h="434339">
                <a:moveTo>
                  <a:pt x="1569720" y="0"/>
                </a:moveTo>
                <a:lnTo>
                  <a:pt x="0" y="4343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52315" y="2052827"/>
            <a:ext cx="1466215" cy="434340"/>
          </a:xfrm>
          <a:custGeom>
            <a:avLst/>
            <a:gdLst/>
            <a:ahLst/>
            <a:cxnLst/>
            <a:rect l="l" t="t" r="r" b="b"/>
            <a:pathLst>
              <a:path w="1466214" h="434339">
                <a:moveTo>
                  <a:pt x="0" y="0"/>
                </a:moveTo>
                <a:lnTo>
                  <a:pt x="1466088" y="4343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88947" y="2743200"/>
            <a:ext cx="635635" cy="449580"/>
          </a:xfrm>
          <a:custGeom>
            <a:avLst/>
            <a:gdLst/>
            <a:ahLst/>
            <a:cxnLst/>
            <a:rect l="l" t="t" r="r" b="b"/>
            <a:pathLst>
              <a:path w="635635" h="449580">
                <a:moveTo>
                  <a:pt x="635507" y="0"/>
                </a:moveTo>
                <a:lnTo>
                  <a:pt x="0" y="44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56104" y="2743200"/>
            <a:ext cx="788035" cy="449580"/>
          </a:xfrm>
          <a:custGeom>
            <a:avLst/>
            <a:gdLst/>
            <a:ahLst/>
            <a:cxnLst/>
            <a:rect l="l" t="t" r="r" b="b"/>
            <a:pathLst>
              <a:path w="788035" h="449580">
                <a:moveTo>
                  <a:pt x="0" y="0"/>
                </a:moveTo>
                <a:lnTo>
                  <a:pt x="787908" y="4495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30496" y="2743200"/>
            <a:ext cx="702945" cy="449580"/>
          </a:xfrm>
          <a:custGeom>
            <a:avLst/>
            <a:gdLst/>
            <a:ahLst/>
            <a:cxnLst/>
            <a:rect l="l" t="t" r="r" b="b"/>
            <a:pathLst>
              <a:path w="702945" h="449580">
                <a:moveTo>
                  <a:pt x="702563" y="0"/>
                </a:moveTo>
                <a:lnTo>
                  <a:pt x="0" y="4495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23559" y="2743200"/>
            <a:ext cx="722630" cy="449580"/>
          </a:xfrm>
          <a:custGeom>
            <a:avLst/>
            <a:gdLst/>
            <a:ahLst/>
            <a:cxnLst/>
            <a:rect l="l" t="t" r="r" b="b"/>
            <a:pathLst>
              <a:path w="722629" h="449580">
                <a:moveTo>
                  <a:pt x="0" y="0"/>
                </a:moveTo>
                <a:lnTo>
                  <a:pt x="722376" y="44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06424" y="3448811"/>
            <a:ext cx="299085" cy="448309"/>
          </a:xfrm>
          <a:custGeom>
            <a:avLst/>
            <a:gdLst/>
            <a:ahLst/>
            <a:cxnLst/>
            <a:rect l="l" t="t" r="r" b="b"/>
            <a:pathLst>
              <a:path w="299084" h="448310">
                <a:moveTo>
                  <a:pt x="298703" y="0"/>
                </a:moveTo>
                <a:lnTo>
                  <a:pt x="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92580" y="3448811"/>
            <a:ext cx="341630" cy="448309"/>
          </a:xfrm>
          <a:custGeom>
            <a:avLst/>
            <a:gdLst/>
            <a:ahLst/>
            <a:cxnLst/>
            <a:rect l="l" t="t" r="r" b="b"/>
            <a:pathLst>
              <a:path w="341630" h="448310">
                <a:moveTo>
                  <a:pt x="0" y="0"/>
                </a:moveTo>
                <a:lnTo>
                  <a:pt x="341376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38627" y="3448811"/>
            <a:ext cx="297180" cy="448309"/>
          </a:xfrm>
          <a:custGeom>
            <a:avLst/>
            <a:gdLst/>
            <a:ahLst/>
            <a:cxnLst/>
            <a:rect l="l" t="t" r="r" b="b"/>
            <a:pathLst>
              <a:path w="297180" h="448310">
                <a:moveTo>
                  <a:pt x="297180" y="0"/>
                </a:moveTo>
                <a:lnTo>
                  <a:pt x="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04972" y="3448811"/>
            <a:ext cx="382905" cy="448309"/>
          </a:xfrm>
          <a:custGeom>
            <a:avLst/>
            <a:gdLst/>
            <a:ahLst/>
            <a:cxnLst/>
            <a:rect l="l" t="t" r="r" b="b"/>
            <a:pathLst>
              <a:path w="382904" h="448310">
                <a:moveTo>
                  <a:pt x="0" y="0"/>
                </a:moveTo>
                <a:lnTo>
                  <a:pt x="382524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49496" y="3448811"/>
            <a:ext cx="320040" cy="448309"/>
          </a:xfrm>
          <a:custGeom>
            <a:avLst/>
            <a:gdLst/>
            <a:ahLst/>
            <a:cxnLst/>
            <a:rect l="l" t="t" r="r" b="b"/>
            <a:pathLst>
              <a:path w="320039" h="448310">
                <a:moveTo>
                  <a:pt x="320039" y="0"/>
                </a:moveTo>
                <a:lnTo>
                  <a:pt x="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40223" y="3448811"/>
            <a:ext cx="381000" cy="448309"/>
          </a:xfrm>
          <a:custGeom>
            <a:avLst/>
            <a:gdLst/>
            <a:ahLst/>
            <a:cxnLst/>
            <a:rect l="l" t="t" r="r" b="b"/>
            <a:pathLst>
              <a:path w="381000" h="448310">
                <a:moveTo>
                  <a:pt x="0" y="0"/>
                </a:moveTo>
                <a:lnTo>
                  <a:pt x="38100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04559" y="3448811"/>
            <a:ext cx="277495" cy="448309"/>
          </a:xfrm>
          <a:custGeom>
            <a:avLst/>
            <a:gdLst/>
            <a:ahLst/>
            <a:cxnLst/>
            <a:rect l="l" t="t" r="r" b="b"/>
            <a:pathLst>
              <a:path w="277495" h="448310">
                <a:moveTo>
                  <a:pt x="277367" y="0"/>
                </a:moveTo>
                <a:lnTo>
                  <a:pt x="0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51091" y="3448811"/>
            <a:ext cx="401320" cy="448309"/>
          </a:xfrm>
          <a:custGeom>
            <a:avLst/>
            <a:gdLst/>
            <a:ahLst/>
            <a:cxnLst/>
            <a:rect l="l" t="t" r="r" b="b"/>
            <a:pathLst>
              <a:path w="401320" h="448310">
                <a:moveTo>
                  <a:pt x="0" y="0"/>
                </a:moveTo>
                <a:lnTo>
                  <a:pt x="400812" y="4480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9600" y="4572000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90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9600" y="4572000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90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66800" y="4572000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90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66800" y="4572000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90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24000" y="4572000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89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24000" y="4572000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89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81200" y="4572000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89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81200" y="4572000"/>
            <a:ext cx="364490" cy="256540"/>
          </a:xfrm>
          <a:custGeom>
            <a:avLst/>
            <a:gdLst/>
            <a:ahLst/>
            <a:cxnLst/>
            <a:rect l="l" t="t" r="r" b="b"/>
            <a:pathLst>
              <a:path w="364489" h="256539">
                <a:moveTo>
                  <a:pt x="0" y="0"/>
                </a:moveTo>
                <a:lnTo>
                  <a:pt x="364236" y="0"/>
                </a:lnTo>
                <a:lnTo>
                  <a:pt x="364236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38400" y="4572000"/>
            <a:ext cx="381000" cy="256540"/>
          </a:xfrm>
          <a:custGeom>
            <a:avLst/>
            <a:gdLst/>
            <a:ahLst/>
            <a:cxnLst/>
            <a:rect l="l" t="t" r="r" b="b"/>
            <a:pathLst>
              <a:path w="381000" h="256539">
                <a:moveTo>
                  <a:pt x="0" y="0"/>
                </a:moveTo>
                <a:lnTo>
                  <a:pt x="381000" y="0"/>
                </a:lnTo>
                <a:lnTo>
                  <a:pt x="38100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38400" y="4572000"/>
            <a:ext cx="381000" cy="256540"/>
          </a:xfrm>
          <a:custGeom>
            <a:avLst/>
            <a:gdLst/>
            <a:ahLst/>
            <a:cxnLst/>
            <a:rect l="l" t="t" r="r" b="b"/>
            <a:pathLst>
              <a:path w="381000" h="256539">
                <a:moveTo>
                  <a:pt x="0" y="0"/>
                </a:moveTo>
                <a:lnTo>
                  <a:pt x="381000" y="0"/>
                </a:lnTo>
                <a:lnTo>
                  <a:pt x="38100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95600" y="4572000"/>
            <a:ext cx="381000" cy="256540"/>
          </a:xfrm>
          <a:custGeom>
            <a:avLst/>
            <a:gdLst/>
            <a:ahLst/>
            <a:cxnLst/>
            <a:rect l="l" t="t" r="r" b="b"/>
            <a:pathLst>
              <a:path w="381000" h="256539">
                <a:moveTo>
                  <a:pt x="0" y="0"/>
                </a:moveTo>
                <a:lnTo>
                  <a:pt x="381000" y="0"/>
                </a:lnTo>
                <a:lnTo>
                  <a:pt x="38100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95600" y="4572000"/>
            <a:ext cx="381000" cy="256540"/>
          </a:xfrm>
          <a:custGeom>
            <a:avLst/>
            <a:gdLst/>
            <a:ahLst/>
            <a:cxnLst/>
            <a:rect l="l" t="t" r="r" b="b"/>
            <a:pathLst>
              <a:path w="381000" h="256539">
                <a:moveTo>
                  <a:pt x="0" y="0"/>
                </a:moveTo>
                <a:lnTo>
                  <a:pt x="381000" y="0"/>
                </a:lnTo>
                <a:lnTo>
                  <a:pt x="381000" y="256031"/>
                </a:lnTo>
                <a:lnTo>
                  <a:pt x="0" y="256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869685" y="4740655"/>
            <a:ext cx="264731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B </a:t>
            </a:r>
            <a:r>
              <a:rPr dirty="0" sz="2000" spc="-5">
                <a:latin typeface="Calibri"/>
                <a:cs typeface="Calibri"/>
              </a:rPr>
              <a:t>base-case </a:t>
            </a:r>
            <a:r>
              <a:rPr dirty="0" sz="2000">
                <a:latin typeface="Calibri"/>
                <a:cs typeface="Calibri"/>
              </a:rPr>
              <a:t>nodes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 </a:t>
            </a:r>
            <a:r>
              <a:rPr dirty="0" sz="2000" spc="-5">
                <a:latin typeface="Calibri"/>
                <a:cs typeface="Calibri"/>
              </a:rPr>
              <a:t>second </a:t>
            </a:r>
            <a:r>
              <a:rPr dirty="0" sz="2000" spc="-15">
                <a:latin typeface="Calibri"/>
                <a:cs typeface="Calibri"/>
              </a:rPr>
              <a:t>lowest</a:t>
            </a:r>
            <a:r>
              <a:rPr dirty="0" sz="2000" spc="-10">
                <a:latin typeface="Calibri"/>
                <a:cs typeface="Calibri"/>
              </a:rPr>
              <a:t> level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904077" y="4227677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39" h="574039">
                <a:moveTo>
                  <a:pt x="573684" y="573684"/>
                </a:moveTo>
                <a:lnTo>
                  <a:pt x="0" y="0"/>
                </a:lnTo>
              </a:path>
            </a:pathLst>
          </a:custGeom>
          <a:ln w="1981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68165" y="419175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0"/>
                </a:moveTo>
                <a:lnTo>
                  <a:pt x="8966" y="98793"/>
                </a:lnTo>
                <a:lnTo>
                  <a:pt x="35915" y="35928"/>
                </a:lnTo>
                <a:lnTo>
                  <a:pt x="98780" y="8991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431030" y="5244278"/>
            <a:ext cx="2129155" cy="13061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15"/>
              </a:spcBef>
            </a:pP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i="1">
                <a:latin typeface="Calibri"/>
                <a:cs typeface="Calibri"/>
              </a:rPr>
              <a:t>B </a:t>
            </a:r>
            <a:r>
              <a:rPr dirty="0" sz="2000" spc="-5">
                <a:latin typeface="Calibri"/>
                <a:cs typeface="Calibri"/>
              </a:rPr>
              <a:t>base-case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nodes  </a:t>
            </a:r>
            <a:r>
              <a:rPr dirty="0" sz="2000">
                <a:latin typeface="Calibri"/>
                <a:cs typeface="Calibri"/>
              </a:rPr>
              <a:t>No </a:t>
            </a:r>
            <a:r>
              <a:rPr dirty="0" sz="2000" spc="-5">
                <a:latin typeface="Calibri"/>
                <a:cs typeface="Calibri"/>
              </a:rPr>
              <a:t>nonbase-case  </a:t>
            </a:r>
            <a:r>
              <a:rPr dirty="0" sz="200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depth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65677" y="4761077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39" h="574039">
                <a:moveTo>
                  <a:pt x="573684" y="573684"/>
                </a:moveTo>
                <a:lnTo>
                  <a:pt x="0" y="0"/>
                </a:lnTo>
              </a:path>
            </a:pathLst>
          </a:custGeom>
          <a:ln w="1981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29765" y="472515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0"/>
                </a:moveTo>
                <a:lnTo>
                  <a:pt x="8966" y="98793"/>
                </a:lnTo>
                <a:lnTo>
                  <a:pt x="35915" y="35928"/>
                </a:lnTo>
                <a:lnTo>
                  <a:pt x="98780" y="8991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546340" y="3750055"/>
            <a:ext cx="11607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>
                <a:latin typeface="Palatino Linotype"/>
                <a:cs typeface="Palatino Linotype"/>
              </a:rPr>
              <a:t>2</a:t>
            </a:r>
            <a:r>
              <a:rPr dirty="0" baseline="25641" sz="1950" spc="15" i="1">
                <a:latin typeface="Palatino Linotype"/>
                <a:cs typeface="Palatino Linotype"/>
              </a:rPr>
              <a:t>D</a:t>
            </a:r>
            <a:r>
              <a:rPr dirty="0" baseline="25641" sz="1950" spc="15">
                <a:latin typeface="Palatino Linotype"/>
                <a:cs typeface="Palatino Linotype"/>
              </a:rPr>
              <a:t>-1</a:t>
            </a:r>
            <a:r>
              <a:rPr dirty="0" baseline="25641" sz="1950" spc="172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nodes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83303" y="5197952"/>
            <a:ext cx="272478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Since each </a:t>
            </a:r>
            <a:r>
              <a:rPr dirty="0" sz="2000" spc="-5">
                <a:latin typeface="Calibri"/>
                <a:cs typeface="Calibri"/>
              </a:rPr>
              <a:t>nonbase-case  </a:t>
            </a:r>
            <a:r>
              <a:rPr dirty="0" sz="2000">
                <a:latin typeface="Calibri"/>
                <a:cs typeface="Calibri"/>
              </a:rPr>
              <a:t>node has 2 </a:t>
            </a:r>
            <a:r>
              <a:rPr dirty="0" sz="2000" spc="-5">
                <a:latin typeface="Calibri"/>
                <a:cs typeface="Calibri"/>
              </a:rPr>
              <a:t>children,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there  are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i="1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)/2 </a:t>
            </a:r>
            <a:r>
              <a:rPr dirty="0" sz="2000" spc="-5">
                <a:latin typeface="Calibri"/>
                <a:cs typeface="Calibri"/>
              </a:rPr>
              <a:t>nonbase-case  </a:t>
            </a:r>
            <a:r>
              <a:rPr dirty="0" sz="2000">
                <a:latin typeface="Calibri"/>
                <a:cs typeface="Calibri"/>
              </a:rPr>
              <a:t>nodes </a:t>
            </a: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 spc="-5">
                <a:latin typeface="Calibri"/>
                <a:cs typeface="Calibri"/>
              </a:rPr>
              <a:t>depth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-1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4119" y="4039361"/>
            <a:ext cx="642620" cy="1219200"/>
          </a:xfrm>
          <a:custGeom>
            <a:avLst/>
            <a:gdLst/>
            <a:ahLst/>
            <a:cxnLst/>
            <a:rect l="l" t="t" r="r" b="b"/>
            <a:pathLst>
              <a:path w="642620" h="1219200">
                <a:moveTo>
                  <a:pt x="261735" y="1219200"/>
                </a:moveTo>
                <a:lnTo>
                  <a:pt x="226157" y="1183444"/>
                </a:lnTo>
                <a:lnTo>
                  <a:pt x="191247" y="1147464"/>
                </a:lnTo>
                <a:lnTo>
                  <a:pt x="157676" y="1111039"/>
                </a:lnTo>
                <a:lnTo>
                  <a:pt x="126112" y="1073943"/>
                </a:lnTo>
                <a:lnTo>
                  <a:pt x="97225" y="1035955"/>
                </a:lnTo>
                <a:lnTo>
                  <a:pt x="71683" y="996850"/>
                </a:lnTo>
                <a:lnTo>
                  <a:pt x="50156" y="956406"/>
                </a:lnTo>
                <a:lnTo>
                  <a:pt x="33313" y="914400"/>
                </a:lnTo>
                <a:lnTo>
                  <a:pt x="20300" y="870421"/>
                </a:lnTo>
                <a:lnTo>
                  <a:pt x="10112" y="824507"/>
                </a:lnTo>
                <a:lnTo>
                  <a:pt x="3197" y="777106"/>
                </a:lnTo>
                <a:lnTo>
                  <a:pt x="0" y="728662"/>
                </a:lnTo>
                <a:lnTo>
                  <a:pt x="967" y="679623"/>
                </a:lnTo>
                <a:lnTo>
                  <a:pt x="6544" y="630435"/>
                </a:lnTo>
                <a:lnTo>
                  <a:pt x="17177" y="581545"/>
                </a:lnTo>
                <a:lnTo>
                  <a:pt x="33313" y="533400"/>
                </a:lnTo>
                <a:lnTo>
                  <a:pt x="51435" y="494271"/>
                </a:lnTo>
                <a:lnTo>
                  <a:pt x="74735" y="453542"/>
                </a:lnTo>
                <a:lnTo>
                  <a:pt x="102298" y="411899"/>
                </a:lnTo>
                <a:lnTo>
                  <a:pt x="133212" y="370027"/>
                </a:lnTo>
                <a:lnTo>
                  <a:pt x="166562" y="328612"/>
                </a:lnTo>
                <a:lnTo>
                  <a:pt x="201434" y="288340"/>
                </a:lnTo>
                <a:lnTo>
                  <a:pt x="236915" y="249897"/>
                </a:lnTo>
                <a:lnTo>
                  <a:pt x="272091" y="213969"/>
                </a:lnTo>
                <a:lnTo>
                  <a:pt x="306048" y="181241"/>
                </a:lnTo>
                <a:lnTo>
                  <a:pt x="337872" y="152400"/>
                </a:lnTo>
                <a:lnTo>
                  <a:pt x="384046" y="117299"/>
                </a:lnTo>
                <a:lnTo>
                  <a:pt x="433772" y="87752"/>
                </a:lnTo>
                <a:lnTo>
                  <a:pt x="484386" y="63092"/>
                </a:lnTo>
                <a:lnTo>
                  <a:pt x="533224" y="42654"/>
                </a:lnTo>
                <a:lnTo>
                  <a:pt x="577622" y="25770"/>
                </a:lnTo>
                <a:lnTo>
                  <a:pt x="614916" y="11774"/>
                </a:lnTo>
                <a:lnTo>
                  <a:pt x="642443" y="0"/>
                </a:lnTo>
              </a:path>
            </a:pathLst>
          </a:custGeom>
          <a:ln w="1981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0362" y="403936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1981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0362" y="3975859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0" y="0"/>
                </a:moveTo>
                <a:lnTo>
                  <a:pt x="25400" y="63500"/>
                </a:lnTo>
                <a:lnTo>
                  <a:pt x="0" y="127000"/>
                </a:lnTo>
                <a:lnTo>
                  <a:pt x="762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098540" y="1617979"/>
            <a:ext cx="140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Palatino Linotype"/>
                <a:cs typeface="Palatino Linotype"/>
              </a:rPr>
              <a:t>Example:</a:t>
            </a:r>
            <a:r>
              <a:rPr dirty="0" sz="1800" spc="-55" i="1">
                <a:latin typeface="Palatino Linotype"/>
                <a:cs typeface="Palatino Linotype"/>
              </a:rPr>
              <a:t> </a:t>
            </a:r>
            <a:r>
              <a:rPr dirty="0" sz="1800" spc="-25" i="1">
                <a:latin typeface="Palatino Linotype"/>
                <a:cs typeface="Palatino Linotype"/>
              </a:rPr>
              <a:t>n=11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177795" y="0"/>
            <a:ext cx="204368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95471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98164" y="0"/>
            <a:ext cx="3521963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074164" y="699516"/>
            <a:ext cx="378407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32247" y="699516"/>
            <a:ext cx="2034539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63650" marR="5080" indent="10350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Non-complete  Recursion</a:t>
            </a:r>
            <a:r>
              <a:rPr dirty="0" spc="-70"/>
              <a:t> </a:t>
            </a:r>
            <a:r>
              <a:rPr dirty="0" spc="-90"/>
              <a:t>Tree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75784"/>
            <a:ext cx="7653020" cy="1577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he maximum depth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D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of the recursive tree is</a:t>
            </a:r>
            <a:r>
              <a:rPr dirty="0" sz="2000" spc="-1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log(n+1)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16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B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base case nodes on depth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-1, and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B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on depth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D,</a:t>
            </a:r>
            <a:r>
              <a:rPr dirty="0" sz="2000" spc="-15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(Note:  base case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has nonrecursive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r>
              <a:rPr dirty="0" sz="2000" spc="-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0).</a:t>
            </a:r>
            <a:endParaRPr sz="2000">
              <a:latin typeface="Palatino Linotype"/>
              <a:cs typeface="Palatino Linotype"/>
            </a:endParaRPr>
          </a:p>
          <a:p>
            <a:pPr marL="355600" marR="13335" indent="-342900">
              <a:lnSpc>
                <a:spcPts val="216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)/2 nonbase case nodes at depth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-1, each has</a:t>
            </a:r>
            <a:r>
              <a:rPr dirty="0" sz="2000" spc="-1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nonrecursive 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r>
              <a:rPr dirty="0" sz="2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457087"/>
            <a:ext cx="7296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So: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9078" y="393688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 h="0">
                <a:moveTo>
                  <a:pt x="0" y="0"/>
                </a:moveTo>
                <a:lnTo>
                  <a:pt x="461674" y="0"/>
                </a:lnTo>
              </a:path>
            </a:pathLst>
          </a:custGeom>
          <a:ln w="8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86464" y="393688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 h="0">
                <a:moveTo>
                  <a:pt x="0" y="0"/>
                </a:moveTo>
                <a:lnTo>
                  <a:pt x="461674" y="0"/>
                </a:lnTo>
              </a:path>
            </a:pathLst>
          </a:custGeom>
          <a:ln w="8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8949" y="5205993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702" y="0"/>
                </a:lnTo>
              </a:path>
            </a:pathLst>
          </a:custGeom>
          <a:ln w="8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8969" y="520599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 h="0">
                <a:moveTo>
                  <a:pt x="0" y="0"/>
                </a:moveTo>
                <a:lnTo>
                  <a:pt x="185416" y="0"/>
                </a:lnTo>
              </a:path>
            </a:pathLst>
          </a:custGeom>
          <a:ln w="8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81639" y="3930426"/>
            <a:ext cx="281241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79700" algn="l"/>
              </a:tabLst>
            </a:pPr>
            <a:r>
              <a:rPr dirty="0" sz="1600" spc="140">
                <a:latin typeface="Times New Roman"/>
                <a:cs typeface="Times New Roman"/>
              </a:rPr>
              <a:t>2</a:t>
            </a:r>
            <a:r>
              <a:rPr dirty="0" sz="1600" spc="140">
                <a:latin typeface="Times New Roman"/>
                <a:cs typeface="Times New Roman"/>
              </a:rPr>
              <a:t>	</a:t>
            </a:r>
            <a:r>
              <a:rPr dirty="0" sz="1600" spc="14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5463178"/>
            <a:ext cx="6929755" cy="795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614805">
              <a:lnSpc>
                <a:spcPct val="100000"/>
              </a:lnSpc>
              <a:spcBef>
                <a:spcPts val="120"/>
              </a:spcBef>
            </a:pPr>
            <a:r>
              <a:rPr dirty="0" sz="1600" spc="204" i="1">
                <a:latin typeface="Times New Roman"/>
                <a:cs typeface="Times New Roman"/>
              </a:rPr>
              <a:t>So,W(</a:t>
            </a:r>
            <a:r>
              <a:rPr dirty="0" sz="1600" spc="-95" i="1">
                <a:latin typeface="Times New Roman"/>
                <a:cs typeface="Times New Roman"/>
              </a:rPr>
              <a:t> </a:t>
            </a:r>
            <a:r>
              <a:rPr dirty="0" sz="1600" spc="140" i="1">
                <a:latin typeface="Times New Roman"/>
                <a:cs typeface="Times New Roman"/>
              </a:rPr>
              <a:t>n</a:t>
            </a:r>
            <a:r>
              <a:rPr dirty="0" sz="1600" spc="-80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)</a:t>
            </a:r>
            <a:r>
              <a:rPr dirty="0" sz="1600" spc="-60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=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125" i="1">
                <a:latin typeface="Times New Roman"/>
                <a:cs typeface="Times New Roman"/>
              </a:rPr>
              <a:t>nlogn</a:t>
            </a:r>
            <a:r>
              <a:rPr dirty="0" sz="1600" spc="-110" i="1">
                <a:latin typeface="Times New Roman"/>
                <a:cs typeface="Times New Roman"/>
              </a:rPr>
              <a:t> </a:t>
            </a:r>
            <a:r>
              <a:rPr dirty="0" sz="1600" spc="190" i="1">
                <a:latin typeface="Times New Roman"/>
                <a:cs typeface="Times New Roman"/>
              </a:rPr>
              <a:t>-(</a:t>
            </a:r>
            <a:r>
              <a:rPr dirty="0" sz="1600" spc="-120" i="1">
                <a:latin typeface="Times New Roman"/>
                <a:cs typeface="Times New Roman"/>
              </a:rPr>
              <a:t> </a:t>
            </a:r>
            <a:r>
              <a:rPr dirty="0" sz="1600" spc="145" i="1">
                <a:latin typeface="Times New Roman"/>
                <a:cs typeface="Times New Roman"/>
              </a:rPr>
              <a:t>α</a:t>
            </a:r>
            <a:r>
              <a:rPr dirty="0" sz="1600" spc="-65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-</a:t>
            </a:r>
            <a:r>
              <a:rPr dirty="0" sz="1600" spc="-145" i="1">
                <a:latin typeface="Times New Roman"/>
                <a:cs typeface="Times New Roman"/>
              </a:rPr>
              <a:t> </a:t>
            </a:r>
            <a:r>
              <a:rPr dirty="0" sz="1600" spc="125" i="1">
                <a:latin typeface="Times New Roman"/>
                <a:cs typeface="Times New Roman"/>
              </a:rPr>
              <a:t>logα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 spc="95" i="1">
                <a:latin typeface="Times New Roman"/>
                <a:cs typeface="Times New Roman"/>
              </a:rPr>
              <a:t>)n</a:t>
            </a:r>
            <a:r>
              <a:rPr dirty="0" sz="1600" spc="-80" i="1">
                <a:latin typeface="Times New Roman"/>
                <a:cs typeface="Times New Roman"/>
              </a:rPr>
              <a:t> </a:t>
            </a:r>
            <a:r>
              <a:rPr dirty="0" sz="1600" spc="20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nlog(n)-n+1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000" spc="-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number of comparison </a:t>
            </a:r>
            <a:r>
              <a:rPr dirty="0" sz="2000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50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nlog(n)-0.914n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7882" y="5058295"/>
            <a:ext cx="151003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200" i="1">
                <a:latin typeface="Times New Roman"/>
                <a:cs typeface="Times New Roman"/>
              </a:rPr>
              <a:t>D</a:t>
            </a:r>
            <a:r>
              <a:rPr dirty="0" sz="1600" spc="35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125" i="1">
                <a:latin typeface="Times New Roman"/>
                <a:cs typeface="Times New Roman"/>
              </a:rPr>
              <a:t>logn</a:t>
            </a:r>
            <a:r>
              <a:rPr dirty="0" sz="1600" spc="-100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+</a:t>
            </a:r>
            <a:r>
              <a:rPr dirty="0" sz="1600" spc="-150">
                <a:latin typeface="Times New Roman"/>
                <a:cs typeface="Times New Roman"/>
              </a:rPr>
              <a:t> </a:t>
            </a:r>
            <a:r>
              <a:rPr dirty="0" sz="1600" spc="125" i="1">
                <a:latin typeface="Times New Roman"/>
                <a:cs typeface="Times New Roman"/>
              </a:rPr>
              <a:t>logα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0471" y="4909421"/>
            <a:ext cx="17145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70" i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3278" y="5199562"/>
            <a:ext cx="14541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40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3264" y="3640078"/>
            <a:ext cx="312293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79700" algn="l"/>
              </a:tabLst>
            </a:pPr>
            <a:r>
              <a:rPr dirty="0" sz="1600" spc="140" i="1">
                <a:latin typeface="Times New Roman"/>
                <a:cs typeface="Times New Roman"/>
              </a:rPr>
              <a:t>n</a:t>
            </a:r>
            <a:r>
              <a:rPr dirty="0" sz="1600" spc="-110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-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spc="170" i="1">
                <a:latin typeface="Times New Roman"/>
                <a:cs typeface="Times New Roman"/>
              </a:rPr>
              <a:t>B	</a:t>
            </a:r>
            <a:r>
              <a:rPr dirty="0" sz="1600" spc="140" i="1">
                <a:latin typeface="Times New Roman"/>
                <a:cs typeface="Times New Roman"/>
              </a:rPr>
              <a:t>n</a:t>
            </a:r>
            <a:r>
              <a:rPr dirty="0" sz="1600" spc="-310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- </a:t>
            </a:r>
            <a:r>
              <a:rPr dirty="0" sz="1600" spc="170" i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2762" y="4817373"/>
            <a:ext cx="25844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305" sz="2400" spc="359">
                <a:latin typeface="Times New Roman"/>
                <a:cs typeface="Times New Roman"/>
              </a:rPr>
              <a:t>2</a:t>
            </a:r>
            <a:r>
              <a:rPr dirty="0" sz="950" spc="105" i="1">
                <a:latin typeface="Times New Roman"/>
                <a:cs typeface="Times New Roman"/>
              </a:rPr>
              <a:t>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5938" y="4151886"/>
            <a:ext cx="394335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300"/>
              </a:lnSpc>
              <a:spcBef>
                <a:spcPts val="95"/>
              </a:spcBef>
            </a:pPr>
            <a:r>
              <a:rPr dirty="0" sz="1600" spc="120" i="1">
                <a:latin typeface="Times New Roman"/>
                <a:cs typeface="Times New Roman"/>
              </a:rPr>
              <a:t>Since</a:t>
            </a:r>
            <a:r>
              <a:rPr dirty="0" sz="1600" spc="-100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(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spc="170">
                <a:latin typeface="Times New Roman"/>
                <a:cs typeface="Times New Roman"/>
              </a:rPr>
              <a:t>2</a:t>
            </a:r>
            <a:r>
              <a:rPr dirty="0" baseline="40935" sz="1425" spc="254" i="1">
                <a:latin typeface="Times New Roman"/>
                <a:cs typeface="Times New Roman"/>
              </a:rPr>
              <a:t>D</a:t>
            </a:r>
            <a:r>
              <a:rPr dirty="0" baseline="40935" sz="1425" spc="405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-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spc="195">
                <a:latin typeface="Times New Roman"/>
                <a:cs typeface="Times New Roman"/>
              </a:rPr>
              <a:t>2</a:t>
            </a:r>
            <a:r>
              <a:rPr dirty="0" sz="1600" spc="195" i="1">
                <a:latin typeface="Times New Roman"/>
                <a:cs typeface="Times New Roman"/>
              </a:rPr>
              <a:t>B</a:t>
            </a:r>
            <a:r>
              <a:rPr dirty="0" sz="1600" spc="-50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)</a:t>
            </a:r>
            <a:r>
              <a:rPr dirty="0" sz="1600" spc="-175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+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170" i="1">
                <a:latin typeface="Times New Roman"/>
                <a:cs typeface="Times New Roman"/>
              </a:rPr>
              <a:t>B</a:t>
            </a:r>
            <a:r>
              <a:rPr dirty="0" sz="1600" spc="65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=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145" i="1">
                <a:latin typeface="Times New Roman"/>
                <a:cs typeface="Times New Roman"/>
              </a:rPr>
              <a:t>n,</a:t>
            </a:r>
            <a:r>
              <a:rPr dirty="0" sz="1600" spc="-200" i="1">
                <a:latin typeface="Times New Roman"/>
                <a:cs typeface="Times New Roman"/>
              </a:rPr>
              <a:t> </a:t>
            </a:r>
            <a:r>
              <a:rPr dirty="0" sz="1600" spc="105" i="1">
                <a:latin typeface="Times New Roman"/>
                <a:cs typeface="Times New Roman"/>
              </a:rPr>
              <a:t>that</a:t>
            </a:r>
            <a:r>
              <a:rPr dirty="0" sz="1600" spc="80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is</a:t>
            </a:r>
            <a:r>
              <a:rPr dirty="0" sz="1600" spc="135" i="1">
                <a:latin typeface="Times New Roman"/>
                <a:cs typeface="Times New Roman"/>
              </a:rPr>
              <a:t> </a:t>
            </a:r>
            <a:r>
              <a:rPr dirty="0" sz="1600" spc="170" i="1">
                <a:latin typeface="Times New Roman"/>
                <a:cs typeface="Times New Roman"/>
              </a:rPr>
              <a:t>B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=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170">
                <a:latin typeface="Times New Roman"/>
                <a:cs typeface="Times New Roman"/>
              </a:rPr>
              <a:t>2</a:t>
            </a:r>
            <a:r>
              <a:rPr dirty="0" baseline="40935" sz="1425" spc="254" i="1">
                <a:latin typeface="Times New Roman"/>
                <a:cs typeface="Times New Roman"/>
              </a:rPr>
              <a:t>D</a:t>
            </a:r>
            <a:r>
              <a:rPr dirty="0" baseline="40935" sz="1425" spc="405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-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spc="140" i="1">
                <a:latin typeface="Times New Roman"/>
                <a:cs typeface="Times New Roman"/>
              </a:rPr>
              <a:t>n  </a:t>
            </a:r>
            <a:r>
              <a:rPr dirty="0" sz="1600" spc="204" i="1">
                <a:latin typeface="Times New Roman"/>
                <a:cs typeface="Times New Roman"/>
              </a:rPr>
              <a:t>So,W(</a:t>
            </a:r>
            <a:r>
              <a:rPr dirty="0" sz="1600" spc="-95" i="1">
                <a:latin typeface="Times New Roman"/>
                <a:cs typeface="Times New Roman"/>
              </a:rPr>
              <a:t> </a:t>
            </a:r>
            <a:r>
              <a:rPr dirty="0" sz="1600" spc="140" i="1">
                <a:latin typeface="Times New Roman"/>
                <a:cs typeface="Times New Roman"/>
              </a:rPr>
              <a:t>n</a:t>
            </a:r>
            <a:r>
              <a:rPr dirty="0" sz="1600" spc="-80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)</a:t>
            </a:r>
            <a:r>
              <a:rPr dirty="0" sz="1600" spc="-60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=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170" i="1">
                <a:latin typeface="Times New Roman"/>
                <a:cs typeface="Times New Roman"/>
              </a:rPr>
              <a:t>nD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-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spc="170">
                <a:latin typeface="Times New Roman"/>
                <a:cs typeface="Times New Roman"/>
              </a:rPr>
              <a:t>2</a:t>
            </a:r>
            <a:r>
              <a:rPr dirty="0" baseline="40935" sz="1425" spc="254" i="1">
                <a:latin typeface="Times New Roman"/>
                <a:cs typeface="Times New Roman"/>
              </a:rPr>
              <a:t>D</a:t>
            </a:r>
            <a:r>
              <a:rPr dirty="0" baseline="40935" sz="1425" spc="442" i="1">
                <a:latin typeface="Times New Roman"/>
                <a:cs typeface="Times New Roman"/>
              </a:rPr>
              <a:t> </a:t>
            </a:r>
            <a:r>
              <a:rPr dirty="0" sz="1600" spc="20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2421" y="4037729"/>
            <a:ext cx="27368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70" i="1">
                <a:latin typeface="Times New Roman"/>
                <a:cs typeface="Times New Roman"/>
              </a:rPr>
              <a:t>d</a:t>
            </a:r>
            <a:r>
              <a:rPr dirty="0" sz="950" spc="-125" i="1">
                <a:latin typeface="Times New Roman"/>
                <a:cs typeface="Times New Roman"/>
              </a:rPr>
              <a:t> </a:t>
            </a:r>
            <a:r>
              <a:rPr dirty="0" sz="950" spc="105">
                <a:latin typeface="Times New Roman"/>
                <a:cs typeface="Times New Roman"/>
              </a:rPr>
              <a:t>=0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1905" y="3789159"/>
            <a:ext cx="212344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17600" algn="l"/>
              </a:tabLst>
            </a:pPr>
            <a:r>
              <a:rPr dirty="0" sz="1600" spc="155">
                <a:latin typeface="Times New Roman"/>
                <a:cs typeface="Times New Roman"/>
              </a:rPr>
              <a:t>= </a:t>
            </a:r>
            <a:r>
              <a:rPr dirty="0" sz="1600" spc="85" i="1">
                <a:latin typeface="Times New Roman"/>
                <a:cs typeface="Times New Roman"/>
              </a:rPr>
              <a:t>n(</a:t>
            </a:r>
            <a:r>
              <a:rPr dirty="0" sz="1600" spc="-114" i="1">
                <a:latin typeface="Times New Roman"/>
                <a:cs typeface="Times New Roman"/>
              </a:rPr>
              <a:t> </a:t>
            </a:r>
            <a:r>
              <a:rPr dirty="0" sz="1600" spc="200" i="1">
                <a:latin typeface="Times New Roman"/>
                <a:cs typeface="Times New Roman"/>
              </a:rPr>
              <a:t>D</a:t>
            </a:r>
            <a:r>
              <a:rPr dirty="0" sz="1600" spc="-80" i="1">
                <a:latin typeface="Times New Roman"/>
                <a:cs typeface="Times New Roman"/>
              </a:rPr>
              <a:t> </a:t>
            </a:r>
            <a:r>
              <a:rPr dirty="0" sz="1600" spc="190" i="1">
                <a:latin typeface="Times New Roman"/>
                <a:cs typeface="Times New Roman"/>
              </a:rPr>
              <a:t>-</a:t>
            </a:r>
            <a:r>
              <a:rPr dirty="0" sz="1600" spc="190">
                <a:latin typeface="Times New Roman"/>
                <a:cs typeface="Times New Roman"/>
              </a:rPr>
              <a:t>1</a:t>
            </a:r>
            <a:r>
              <a:rPr dirty="0" sz="1600" spc="190" i="1">
                <a:latin typeface="Times New Roman"/>
                <a:cs typeface="Times New Roman"/>
              </a:rPr>
              <a:t>)	</a:t>
            </a:r>
            <a:r>
              <a:rPr dirty="0" sz="1600" spc="90" i="1">
                <a:latin typeface="Times New Roman"/>
                <a:cs typeface="Times New Roman"/>
              </a:rPr>
              <a:t>(</a:t>
            </a:r>
            <a:r>
              <a:rPr dirty="0" sz="1600" spc="-110" i="1">
                <a:latin typeface="Times New Roman"/>
                <a:cs typeface="Times New Roman"/>
              </a:rPr>
              <a:t> </a:t>
            </a:r>
            <a:r>
              <a:rPr dirty="0" sz="1600" spc="110">
                <a:latin typeface="Times New Roman"/>
                <a:cs typeface="Times New Roman"/>
              </a:rPr>
              <a:t>2</a:t>
            </a:r>
            <a:r>
              <a:rPr dirty="0" baseline="40935" sz="1425" spc="165" i="1">
                <a:latin typeface="Times New Roman"/>
                <a:cs typeface="Times New Roman"/>
              </a:rPr>
              <a:t>D-</a:t>
            </a:r>
            <a:r>
              <a:rPr dirty="0" baseline="43859" sz="1425" spc="165">
                <a:latin typeface="Times New Roman"/>
                <a:cs typeface="Times New Roman"/>
              </a:rPr>
              <a:t>1</a:t>
            </a:r>
            <a:r>
              <a:rPr dirty="0" baseline="43859" sz="1425" spc="195">
                <a:latin typeface="Times New Roman"/>
                <a:cs typeface="Times New Roman"/>
              </a:rPr>
              <a:t> </a:t>
            </a:r>
            <a:r>
              <a:rPr dirty="0" sz="1600" spc="190" i="1">
                <a:latin typeface="Times New Roman"/>
                <a:cs typeface="Times New Roman"/>
              </a:rPr>
              <a:t>-</a:t>
            </a:r>
            <a:r>
              <a:rPr dirty="0" sz="1600" spc="190">
                <a:latin typeface="Times New Roman"/>
                <a:cs typeface="Times New Roman"/>
              </a:rPr>
              <a:t>1</a:t>
            </a:r>
            <a:r>
              <a:rPr dirty="0" sz="1600" spc="190" i="1">
                <a:latin typeface="Times New Roman"/>
                <a:cs typeface="Times New Roman"/>
              </a:rPr>
              <a:t>)</a:t>
            </a:r>
            <a:r>
              <a:rPr dirty="0" sz="1600" spc="-190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9761" y="5058295"/>
            <a:ext cx="331089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1045" algn="l"/>
              </a:tabLst>
            </a:pPr>
            <a:r>
              <a:rPr dirty="0" sz="1600" spc="114" i="1">
                <a:latin typeface="Times New Roman"/>
                <a:cs typeface="Times New Roman"/>
              </a:rPr>
              <a:t>Let	</a:t>
            </a:r>
            <a:r>
              <a:rPr dirty="0" sz="1600" spc="155">
                <a:latin typeface="Times New Roman"/>
                <a:cs typeface="Times New Roman"/>
              </a:rPr>
              <a:t>=</a:t>
            </a:r>
            <a:r>
              <a:rPr dirty="0" sz="1600" spc="-145">
                <a:latin typeface="Times New Roman"/>
                <a:cs typeface="Times New Roman"/>
              </a:rPr>
              <a:t> </a:t>
            </a:r>
            <a:r>
              <a:rPr dirty="0" sz="1600" spc="220">
                <a:latin typeface="Times New Roman"/>
                <a:cs typeface="Times New Roman"/>
              </a:rPr>
              <a:t>1+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baseline="-38194" sz="2400" spc="209" i="1">
                <a:latin typeface="Times New Roman"/>
                <a:cs typeface="Times New Roman"/>
              </a:rPr>
              <a:t>n</a:t>
            </a:r>
            <a:r>
              <a:rPr dirty="0" baseline="-38194" sz="2400" spc="502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=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170" i="1">
                <a:latin typeface="Times New Roman"/>
                <a:cs typeface="Times New Roman"/>
              </a:rPr>
              <a:t>α,</a:t>
            </a:r>
            <a:r>
              <a:rPr dirty="0" sz="1600" spc="-200" i="1">
                <a:latin typeface="Times New Roman"/>
                <a:cs typeface="Times New Roman"/>
              </a:rPr>
              <a:t> </a:t>
            </a:r>
            <a:r>
              <a:rPr dirty="0" sz="1600" spc="114" i="1">
                <a:latin typeface="Times New Roman"/>
                <a:cs typeface="Times New Roman"/>
              </a:rPr>
              <a:t>then</a:t>
            </a:r>
            <a:r>
              <a:rPr dirty="0" sz="1600" spc="-175" i="1">
                <a:latin typeface="Times New Roman"/>
                <a:cs typeface="Times New Roman"/>
              </a:rPr>
              <a:t> </a:t>
            </a:r>
            <a:r>
              <a:rPr dirty="0" sz="1600" spc="250">
                <a:latin typeface="Times New Roman"/>
                <a:cs typeface="Times New Roman"/>
              </a:rPr>
              <a:t>1</a:t>
            </a:r>
            <a:r>
              <a:rPr dirty="0" sz="1600" spc="250">
                <a:latin typeface="宋体"/>
                <a:cs typeface="宋体"/>
              </a:rPr>
              <a:t>≤</a:t>
            </a:r>
            <a:r>
              <a:rPr dirty="0" sz="1600" spc="-540">
                <a:latin typeface="宋体"/>
                <a:cs typeface="宋体"/>
              </a:rPr>
              <a:t> </a:t>
            </a:r>
            <a:r>
              <a:rPr dirty="0" sz="1600" spc="145" i="1">
                <a:latin typeface="Times New Roman"/>
                <a:cs typeface="Times New Roman"/>
              </a:rPr>
              <a:t>α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&lt;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135">
                <a:latin typeface="Times New Roman"/>
                <a:cs typeface="Times New Roman"/>
              </a:rPr>
              <a:t>2</a:t>
            </a:r>
            <a:r>
              <a:rPr dirty="0" sz="1600" spc="135" i="1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0134" y="3661326"/>
            <a:ext cx="2028189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97790">
              <a:lnSpc>
                <a:spcPts val="685"/>
              </a:lnSpc>
              <a:spcBef>
                <a:spcPts val="95"/>
              </a:spcBef>
            </a:pPr>
            <a:r>
              <a:rPr dirty="0" sz="950" spc="114" i="1">
                <a:latin typeface="Times New Roman"/>
                <a:cs typeface="Times New Roman"/>
              </a:rPr>
              <a:t>D-</a:t>
            </a:r>
            <a:r>
              <a:rPr dirty="0" sz="950" spc="114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algn="ctr">
              <a:lnSpc>
                <a:spcPts val="2425"/>
              </a:lnSpc>
            </a:pPr>
            <a:r>
              <a:rPr dirty="0" sz="1600" spc="260" i="1">
                <a:latin typeface="Times New Roman"/>
                <a:cs typeface="Times New Roman"/>
              </a:rPr>
              <a:t>W(</a:t>
            </a:r>
            <a:r>
              <a:rPr dirty="0" sz="1600" spc="-100" i="1">
                <a:latin typeface="Times New Roman"/>
                <a:cs typeface="Times New Roman"/>
              </a:rPr>
              <a:t> </a:t>
            </a:r>
            <a:r>
              <a:rPr dirty="0" sz="1600" spc="140" i="1">
                <a:latin typeface="Times New Roman"/>
                <a:cs typeface="Times New Roman"/>
              </a:rPr>
              <a:t>n</a:t>
            </a:r>
            <a:r>
              <a:rPr dirty="0" sz="1600" spc="-85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)</a:t>
            </a:r>
            <a:r>
              <a:rPr dirty="0" sz="1600" spc="-70" i="1">
                <a:latin typeface="Times New Roman"/>
                <a:cs typeface="Times New Roman"/>
              </a:rPr>
              <a:t> </a:t>
            </a:r>
            <a:r>
              <a:rPr dirty="0" sz="1600" spc="130">
                <a:latin typeface="Times New Roman"/>
                <a:cs typeface="Times New Roman"/>
              </a:rPr>
              <a:t>=</a:t>
            </a:r>
            <a:r>
              <a:rPr dirty="0" baseline="-6944" sz="3600" spc="195">
                <a:latin typeface="宋体"/>
                <a:cs typeface="宋体"/>
              </a:rPr>
              <a:t>∑</a:t>
            </a:r>
            <a:r>
              <a:rPr dirty="0" sz="1600" spc="130" i="1">
                <a:latin typeface="Times New Roman"/>
                <a:cs typeface="Times New Roman"/>
              </a:rPr>
              <a:t>(</a:t>
            </a:r>
            <a:r>
              <a:rPr dirty="0" sz="1600" spc="-95" i="1">
                <a:latin typeface="Times New Roman"/>
                <a:cs typeface="Times New Roman"/>
              </a:rPr>
              <a:t> </a:t>
            </a:r>
            <a:r>
              <a:rPr dirty="0" sz="1600" spc="140" i="1">
                <a:latin typeface="Times New Roman"/>
                <a:cs typeface="Times New Roman"/>
              </a:rPr>
              <a:t>n</a:t>
            </a:r>
            <a:r>
              <a:rPr dirty="0" sz="1600" spc="-114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-</a:t>
            </a:r>
            <a:r>
              <a:rPr dirty="0" sz="1600" spc="-100" i="1">
                <a:latin typeface="Times New Roman"/>
                <a:cs typeface="Times New Roman"/>
              </a:rPr>
              <a:t> </a:t>
            </a:r>
            <a:r>
              <a:rPr dirty="0" sz="1600" spc="135">
                <a:latin typeface="Times New Roman"/>
                <a:cs typeface="Times New Roman"/>
              </a:rPr>
              <a:t>2</a:t>
            </a:r>
            <a:r>
              <a:rPr dirty="0" baseline="40935" sz="1425" spc="202" i="1">
                <a:latin typeface="Times New Roman"/>
                <a:cs typeface="Times New Roman"/>
              </a:rPr>
              <a:t>d</a:t>
            </a:r>
            <a:r>
              <a:rPr dirty="0" baseline="40935" sz="1425" spc="577" i="1">
                <a:latin typeface="Times New Roman"/>
                <a:cs typeface="Times New Roman"/>
              </a:rPr>
              <a:t> </a:t>
            </a:r>
            <a:r>
              <a:rPr dirty="0" sz="1600" spc="90" i="1">
                <a:latin typeface="Times New Roman"/>
                <a:cs typeface="Times New Roman"/>
              </a:rPr>
              <a:t>)</a:t>
            </a:r>
            <a:r>
              <a:rPr dirty="0" sz="1600" spc="-185" i="1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9724" y="0"/>
            <a:ext cx="7616950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21051" y="699516"/>
            <a:ext cx="1554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9524" y="699516"/>
            <a:ext cx="3771900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510030" marR="5080" indent="-148145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Number of</a:t>
            </a:r>
            <a:r>
              <a:rPr dirty="0" spc="-70"/>
              <a:t> </a:t>
            </a:r>
            <a:r>
              <a:rPr dirty="0" spc="-5"/>
              <a:t>Comparison  of</a:t>
            </a:r>
            <a:r>
              <a:rPr dirty="0" spc="-10"/>
              <a:t> </a:t>
            </a:r>
            <a:r>
              <a:rPr dirty="0" spc="-5"/>
              <a:t>MergeSort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396" y="384047"/>
            <a:ext cx="20619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99360" y="384047"/>
            <a:ext cx="3771900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99176" y="384047"/>
            <a:ext cx="227989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4366" y="532767"/>
            <a:ext cx="58140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8410" algn="l"/>
              </a:tabLst>
            </a:pPr>
            <a:r>
              <a:rPr dirty="0" spc="-5"/>
              <a:t>The	MergeSort</a:t>
            </a:r>
            <a:r>
              <a:rPr dirty="0" spc="-60"/>
              <a:t> </a:t>
            </a:r>
            <a:r>
              <a:rPr dirty="0" spc="-10"/>
              <a:t>D&amp;C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91409"/>
            <a:ext cx="6505575" cy="343281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Counting the number of inversions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Brute force: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Divide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conquer: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nlogn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MergeSort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carrier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&lt;b</a:t>
            </a:r>
            <a:r>
              <a:rPr dirty="0" baseline="-20833" sz="24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endParaRPr baseline="-20833" sz="2400">
              <a:latin typeface="Palatino Linotype"/>
              <a:cs typeface="Palatino Linotype"/>
            </a:endParaRPr>
          </a:p>
          <a:p>
            <a:pPr lvl="2" marL="1155700" marR="273558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Increase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counter by</a:t>
            </a:r>
            <a:r>
              <a:rPr dirty="0" sz="2000" spc="-8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 number of elements 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remaining in</a:t>
            </a:r>
            <a:r>
              <a:rPr dirty="0" sz="2000" spc="-10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9936" y="4165081"/>
            <a:ext cx="3563142" cy="16992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366" y="532767"/>
            <a:ext cx="58140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8410" algn="l"/>
              </a:tabLst>
            </a:pPr>
            <a:r>
              <a:rPr dirty="0" spc="-5"/>
              <a:t>The	MergeSort</a:t>
            </a:r>
            <a:r>
              <a:rPr dirty="0" spc="-60"/>
              <a:t> </a:t>
            </a:r>
            <a:r>
              <a:rPr dirty="0" spc="-10"/>
              <a:t>D&amp;C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9029"/>
            <a:ext cx="4338955" cy="36830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Max-sum</a:t>
            </a:r>
            <a:r>
              <a:rPr dirty="0" sz="3000" spc="-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subsequence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Finding the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frequent</a:t>
            </a:r>
            <a:endParaRPr sz="3000">
              <a:latin typeface="Palatino Linotype"/>
              <a:cs typeface="Palatino Linotype"/>
            </a:endParaRPr>
          </a:p>
          <a:p>
            <a:pPr marL="354965">
              <a:lnSpc>
                <a:spcPct val="100000"/>
              </a:lnSpc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</a:t>
            </a:r>
            <a:endParaRPr sz="3000">
              <a:latin typeface="Palatino Linotype"/>
              <a:cs typeface="Palatino Linotype"/>
            </a:endParaRPr>
          </a:p>
          <a:p>
            <a:pPr marL="355600" marR="42735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 the nearest two  points on the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plane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Counting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inversions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3424" y="2018945"/>
            <a:ext cx="2665506" cy="79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02985" y="2062735"/>
            <a:ext cx="2548255" cy="668020"/>
          </a:xfrm>
          <a:custGeom>
            <a:avLst/>
            <a:gdLst/>
            <a:ahLst/>
            <a:cxnLst/>
            <a:rect l="l" t="t" r="r" b="b"/>
            <a:pathLst>
              <a:path w="2548254" h="668019">
                <a:moveTo>
                  <a:pt x="2481376" y="0"/>
                </a:moveTo>
                <a:lnTo>
                  <a:pt x="66751" y="0"/>
                </a:lnTo>
                <a:lnTo>
                  <a:pt x="40767" y="5245"/>
                </a:lnTo>
                <a:lnTo>
                  <a:pt x="19550" y="19550"/>
                </a:lnTo>
                <a:lnTo>
                  <a:pt x="5245" y="40767"/>
                </a:lnTo>
                <a:lnTo>
                  <a:pt x="0" y="66751"/>
                </a:lnTo>
                <a:lnTo>
                  <a:pt x="0" y="600760"/>
                </a:lnTo>
                <a:lnTo>
                  <a:pt x="5245" y="626744"/>
                </a:lnTo>
                <a:lnTo>
                  <a:pt x="19550" y="647961"/>
                </a:lnTo>
                <a:lnTo>
                  <a:pt x="40767" y="662266"/>
                </a:lnTo>
                <a:lnTo>
                  <a:pt x="66751" y="667511"/>
                </a:lnTo>
                <a:lnTo>
                  <a:pt x="2481376" y="667511"/>
                </a:lnTo>
                <a:lnTo>
                  <a:pt x="2507360" y="662266"/>
                </a:lnTo>
                <a:lnTo>
                  <a:pt x="2528577" y="647961"/>
                </a:lnTo>
                <a:lnTo>
                  <a:pt x="2542882" y="626744"/>
                </a:lnTo>
                <a:lnTo>
                  <a:pt x="2548128" y="600760"/>
                </a:lnTo>
                <a:lnTo>
                  <a:pt x="2548128" y="66751"/>
                </a:lnTo>
                <a:lnTo>
                  <a:pt x="2542882" y="40767"/>
                </a:lnTo>
                <a:lnTo>
                  <a:pt x="2528577" y="19550"/>
                </a:lnTo>
                <a:lnTo>
                  <a:pt x="2507360" y="5245"/>
                </a:lnTo>
                <a:lnTo>
                  <a:pt x="2481376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2985" y="2062735"/>
            <a:ext cx="2548255" cy="668020"/>
          </a:xfrm>
          <a:custGeom>
            <a:avLst/>
            <a:gdLst/>
            <a:ahLst/>
            <a:cxnLst/>
            <a:rect l="l" t="t" r="r" b="b"/>
            <a:pathLst>
              <a:path w="2548254" h="668019">
                <a:moveTo>
                  <a:pt x="0" y="66751"/>
                </a:moveTo>
                <a:lnTo>
                  <a:pt x="5245" y="40767"/>
                </a:lnTo>
                <a:lnTo>
                  <a:pt x="19550" y="19550"/>
                </a:lnTo>
                <a:lnTo>
                  <a:pt x="40767" y="5245"/>
                </a:lnTo>
                <a:lnTo>
                  <a:pt x="66751" y="0"/>
                </a:lnTo>
                <a:lnTo>
                  <a:pt x="2481376" y="0"/>
                </a:lnTo>
                <a:lnTo>
                  <a:pt x="2507360" y="5245"/>
                </a:lnTo>
                <a:lnTo>
                  <a:pt x="2528577" y="19550"/>
                </a:lnTo>
                <a:lnTo>
                  <a:pt x="2542882" y="40767"/>
                </a:lnTo>
                <a:lnTo>
                  <a:pt x="2548128" y="66751"/>
                </a:lnTo>
                <a:lnTo>
                  <a:pt x="2548128" y="600760"/>
                </a:lnTo>
                <a:lnTo>
                  <a:pt x="2542882" y="626744"/>
                </a:lnTo>
                <a:lnTo>
                  <a:pt x="2528577" y="647961"/>
                </a:lnTo>
                <a:lnTo>
                  <a:pt x="2507360" y="662266"/>
                </a:lnTo>
                <a:lnTo>
                  <a:pt x="2481376" y="667511"/>
                </a:lnTo>
                <a:lnTo>
                  <a:pt x="66751" y="667511"/>
                </a:lnTo>
                <a:lnTo>
                  <a:pt x="40767" y="662266"/>
                </a:lnTo>
                <a:lnTo>
                  <a:pt x="19550" y="647961"/>
                </a:lnTo>
                <a:lnTo>
                  <a:pt x="5245" y="626744"/>
                </a:lnTo>
                <a:lnTo>
                  <a:pt x="0" y="600760"/>
                </a:lnTo>
                <a:lnTo>
                  <a:pt x="0" y="66751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02866" y="2234321"/>
            <a:ext cx="174625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">
                <a:solidFill>
                  <a:srgbClr val="FFFFFF"/>
                </a:solidFill>
                <a:latin typeface="Palatino Linotype"/>
                <a:cs typeface="Palatino Linotype"/>
              </a:rPr>
              <a:t>Just </a:t>
            </a:r>
            <a:r>
              <a:rPr dirty="0" sz="1700" spc="-10">
                <a:solidFill>
                  <a:srgbClr val="FFFFFF"/>
                </a:solidFill>
                <a:latin typeface="Palatino Linotype"/>
                <a:cs typeface="Palatino Linotype"/>
              </a:rPr>
              <a:t>evenly</a:t>
            </a:r>
            <a:r>
              <a:rPr dirty="0" sz="1700" spc="-5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Palatino Linotype"/>
                <a:cs typeface="Palatino Linotype"/>
              </a:rPr>
              <a:t>divide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82740" y="2753867"/>
            <a:ext cx="385571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25411" y="2776727"/>
            <a:ext cx="300355" cy="277495"/>
          </a:xfrm>
          <a:custGeom>
            <a:avLst/>
            <a:gdLst/>
            <a:ahLst/>
            <a:cxnLst/>
            <a:rect l="l" t="t" r="r" b="b"/>
            <a:pathLst>
              <a:path w="300354" h="277494">
                <a:moveTo>
                  <a:pt x="300228" y="138684"/>
                </a:moveTo>
                <a:lnTo>
                  <a:pt x="0" y="138684"/>
                </a:lnTo>
                <a:lnTo>
                  <a:pt x="150114" y="277368"/>
                </a:lnTo>
                <a:lnTo>
                  <a:pt x="300228" y="138684"/>
                </a:lnTo>
                <a:close/>
              </a:path>
              <a:path w="300354" h="277494">
                <a:moveTo>
                  <a:pt x="240182" y="0"/>
                </a:moveTo>
                <a:lnTo>
                  <a:pt x="60045" y="0"/>
                </a:lnTo>
                <a:lnTo>
                  <a:pt x="60045" y="138684"/>
                </a:lnTo>
                <a:lnTo>
                  <a:pt x="240182" y="138684"/>
                </a:lnTo>
                <a:lnTo>
                  <a:pt x="240182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35167" y="3052584"/>
            <a:ext cx="2683763" cy="803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00115" y="3177540"/>
            <a:ext cx="2749295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02985" y="3100579"/>
            <a:ext cx="2548255" cy="668020"/>
          </a:xfrm>
          <a:custGeom>
            <a:avLst/>
            <a:gdLst/>
            <a:ahLst/>
            <a:cxnLst/>
            <a:rect l="l" t="t" r="r" b="b"/>
            <a:pathLst>
              <a:path w="2548254" h="668020">
                <a:moveTo>
                  <a:pt x="2481376" y="0"/>
                </a:moveTo>
                <a:lnTo>
                  <a:pt x="66751" y="0"/>
                </a:lnTo>
                <a:lnTo>
                  <a:pt x="40767" y="5245"/>
                </a:lnTo>
                <a:lnTo>
                  <a:pt x="19550" y="19550"/>
                </a:lnTo>
                <a:lnTo>
                  <a:pt x="5245" y="40767"/>
                </a:lnTo>
                <a:lnTo>
                  <a:pt x="0" y="66751"/>
                </a:lnTo>
                <a:lnTo>
                  <a:pt x="0" y="600760"/>
                </a:lnTo>
                <a:lnTo>
                  <a:pt x="5245" y="626744"/>
                </a:lnTo>
                <a:lnTo>
                  <a:pt x="19550" y="647961"/>
                </a:lnTo>
                <a:lnTo>
                  <a:pt x="40767" y="662266"/>
                </a:lnTo>
                <a:lnTo>
                  <a:pt x="66751" y="667512"/>
                </a:lnTo>
                <a:lnTo>
                  <a:pt x="2481376" y="667512"/>
                </a:lnTo>
                <a:lnTo>
                  <a:pt x="2507360" y="662266"/>
                </a:lnTo>
                <a:lnTo>
                  <a:pt x="2528577" y="647961"/>
                </a:lnTo>
                <a:lnTo>
                  <a:pt x="2542882" y="626744"/>
                </a:lnTo>
                <a:lnTo>
                  <a:pt x="2548128" y="600760"/>
                </a:lnTo>
                <a:lnTo>
                  <a:pt x="2548128" y="66751"/>
                </a:lnTo>
                <a:lnTo>
                  <a:pt x="2542882" y="40767"/>
                </a:lnTo>
                <a:lnTo>
                  <a:pt x="2528577" y="19550"/>
                </a:lnTo>
                <a:lnTo>
                  <a:pt x="2507360" y="5245"/>
                </a:lnTo>
                <a:lnTo>
                  <a:pt x="2481376" y="0"/>
                </a:lnTo>
                <a:close/>
              </a:path>
            </a:pathLst>
          </a:custGeom>
          <a:solidFill>
            <a:srgbClr val="368D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02985" y="3100579"/>
            <a:ext cx="2548255" cy="668020"/>
          </a:xfrm>
          <a:custGeom>
            <a:avLst/>
            <a:gdLst/>
            <a:ahLst/>
            <a:cxnLst/>
            <a:rect l="l" t="t" r="r" b="b"/>
            <a:pathLst>
              <a:path w="2548254" h="668020">
                <a:moveTo>
                  <a:pt x="0" y="66751"/>
                </a:moveTo>
                <a:lnTo>
                  <a:pt x="5245" y="40767"/>
                </a:lnTo>
                <a:lnTo>
                  <a:pt x="19550" y="19550"/>
                </a:lnTo>
                <a:lnTo>
                  <a:pt x="40767" y="5245"/>
                </a:lnTo>
                <a:lnTo>
                  <a:pt x="66751" y="0"/>
                </a:lnTo>
                <a:lnTo>
                  <a:pt x="2481376" y="0"/>
                </a:lnTo>
                <a:lnTo>
                  <a:pt x="2507360" y="5245"/>
                </a:lnTo>
                <a:lnTo>
                  <a:pt x="2528577" y="19550"/>
                </a:lnTo>
                <a:lnTo>
                  <a:pt x="2542882" y="40767"/>
                </a:lnTo>
                <a:lnTo>
                  <a:pt x="2548128" y="66751"/>
                </a:lnTo>
                <a:lnTo>
                  <a:pt x="2548128" y="600760"/>
                </a:lnTo>
                <a:lnTo>
                  <a:pt x="2542882" y="626744"/>
                </a:lnTo>
                <a:lnTo>
                  <a:pt x="2528577" y="647961"/>
                </a:lnTo>
                <a:lnTo>
                  <a:pt x="2507360" y="662266"/>
                </a:lnTo>
                <a:lnTo>
                  <a:pt x="2481376" y="667512"/>
                </a:lnTo>
                <a:lnTo>
                  <a:pt x="66751" y="667512"/>
                </a:lnTo>
                <a:lnTo>
                  <a:pt x="40767" y="662266"/>
                </a:lnTo>
                <a:lnTo>
                  <a:pt x="19550" y="647961"/>
                </a:lnTo>
                <a:lnTo>
                  <a:pt x="5245" y="626744"/>
                </a:lnTo>
                <a:lnTo>
                  <a:pt x="0" y="600760"/>
                </a:lnTo>
                <a:lnTo>
                  <a:pt x="0" y="66751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76762" y="3271660"/>
            <a:ext cx="239649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">
                <a:solidFill>
                  <a:srgbClr val="FFFFFF"/>
                </a:solidFill>
                <a:latin typeface="Palatino Linotype"/>
                <a:cs typeface="Palatino Linotype"/>
              </a:rPr>
              <a:t>Linear-time</a:t>
            </a:r>
            <a:r>
              <a:rPr dirty="0" sz="170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700">
                <a:solidFill>
                  <a:srgbClr val="FFFFFF"/>
                </a:solidFill>
                <a:latin typeface="Palatino Linotype"/>
                <a:cs typeface="Palatino Linotype"/>
              </a:rPr>
              <a:t>combination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2740" y="3781043"/>
            <a:ext cx="385571" cy="309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25411" y="3803903"/>
            <a:ext cx="300355" cy="224154"/>
          </a:xfrm>
          <a:custGeom>
            <a:avLst/>
            <a:gdLst/>
            <a:ahLst/>
            <a:cxnLst/>
            <a:rect l="l" t="t" r="r" b="b"/>
            <a:pathLst>
              <a:path w="300354" h="224154">
                <a:moveTo>
                  <a:pt x="300228" y="112014"/>
                </a:moveTo>
                <a:lnTo>
                  <a:pt x="0" y="112014"/>
                </a:lnTo>
                <a:lnTo>
                  <a:pt x="150114" y="224028"/>
                </a:lnTo>
                <a:lnTo>
                  <a:pt x="300228" y="112014"/>
                </a:lnTo>
                <a:close/>
              </a:path>
              <a:path w="300354" h="224154">
                <a:moveTo>
                  <a:pt x="240182" y="0"/>
                </a:moveTo>
                <a:lnTo>
                  <a:pt x="60045" y="0"/>
                </a:lnTo>
                <a:lnTo>
                  <a:pt x="60045" y="112014"/>
                </a:lnTo>
                <a:lnTo>
                  <a:pt x="240182" y="112014"/>
                </a:lnTo>
                <a:lnTo>
                  <a:pt x="240182" y="0"/>
                </a:lnTo>
                <a:close/>
              </a:path>
            </a:pathLst>
          </a:custGeom>
          <a:solidFill>
            <a:srgbClr val="448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35167" y="4017276"/>
            <a:ext cx="2683763" cy="8031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02985" y="4065271"/>
            <a:ext cx="2548255" cy="668020"/>
          </a:xfrm>
          <a:custGeom>
            <a:avLst/>
            <a:gdLst/>
            <a:ahLst/>
            <a:cxnLst/>
            <a:rect l="l" t="t" r="r" b="b"/>
            <a:pathLst>
              <a:path w="2548254" h="668020">
                <a:moveTo>
                  <a:pt x="2481376" y="0"/>
                </a:moveTo>
                <a:lnTo>
                  <a:pt x="66751" y="0"/>
                </a:lnTo>
                <a:lnTo>
                  <a:pt x="40767" y="5245"/>
                </a:lnTo>
                <a:lnTo>
                  <a:pt x="19550" y="19550"/>
                </a:lnTo>
                <a:lnTo>
                  <a:pt x="5245" y="40767"/>
                </a:lnTo>
                <a:lnTo>
                  <a:pt x="0" y="66751"/>
                </a:lnTo>
                <a:lnTo>
                  <a:pt x="0" y="600760"/>
                </a:lnTo>
                <a:lnTo>
                  <a:pt x="5245" y="626744"/>
                </a:lnTo>
                <a:lnTo>
                  <a:pt x="19550" y="647961"/>
                </a:lnTo>
                <a:lnTo>
                  <a:pt x="40767" y="662266"/>
                </a:lnTo>
                <a:lnTo>
                  <a:pt x="66751" y="667512"/>
                </a:lnTo>
                <a:lnTo>
                  <a:pt x="2481376" y="667512"/>
                </a:lnTo>
                <a:lnTo>
                  <a:pt x="2507360" y="662266"/>
                </a:lnTo>
                <a:lnTo>
                  <a:pt x="2528577" y="647961"/>
                </a:lnTo>
                <a:lnTo>
                  <a:pt x="2542882" y="626744"/>
                </a:lnTo>
                <a:lnTo>
                  <a:pt x="2548128" y="600760"/>
                </a:lnTo>
                <a:lnTo>
                  <a:pt x="2548128" y="66751"/>
                </a:lnTo>
                <a:lnTo>
                  <a:pt x="2542882" y="40767"/>
                </a:lnTo>
                <a:lnTo>
                  <a:pt x="2528577" y="19550"/>
                </a:lnTo>
                <a:lnTo>
                  <a:pt x="2507360" y="5245"/>
                </a:lnTo>
                <a:lnTo>
                  <a:pt x="2481376" y="0"/>
                </a:lnTo>
                <a:close/>
              </a:path>
            </a:pathLst>
          </a:custGeom>
          <a:solidFill>
            <a:srgbClr val="538B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02985" y="4065271"/>
            <a:ext cx="2548255" cy="668020"/>
          </a:xfrm>
          <a:custGeom>
            <a:avLst/>
            <a:gdLst/>
            <a:ahLst/>
            <a:cxnLst/>
            <a:rect l="l" t="t" r="r" b="b"/>
            <a:pathLst>
              <a:path w="2548254" h="668020">
                <a:moveTo>
                  <a:pt x="0" y="66751"/>
                </a:moveTo>
                <a:lnTo>
                  <a:pt x="5245" y="40767"/>
                </a:lnTo>
                <a:lnTo>
                  <a:pt x="19550" y="19550"/>
                </a:lnTo>
                <a:lnTo>
                  <a:pt x="40767" y="5245"/>
                </a:lnTo>
                <a:lnTo>
                  <a:pt x="66751" y="0"/>
                </a:lnTo>
                <a:lnTo>
                  <a:pt x="2481376" y="0"/>
                </a:lnTo>
                <a:lnTo>
                  <a:pt x="2507360" y="5245"/>
                </a:lnTo>
                <a:lnTo>
                  <a:pt x="2528577" y="19550"/>
                </a:lnTo>
                <a:lnTo>
                  <a:pt x="2542882" y="40767"/>
                </a:lnTo>
                <a:lnTo>
                  <a:pt x="2548128" y="66751"/>
                </a:lnTo>
                <a:lnTo>
                  <a:pt x="2548128" y="600760"/>
                </a:lnTo>
                <a:lnTo>
                  <a:pt x="2542882" y="626744"/>
                </a:lnTo>
                <a:lnTo>
                  <a:pt x="2528577" y="647961"/>
                </a:lnTo>
                <a:lnTo>
                  <a:pt x="2507360" y="662266"/>
                </a:lnTo>
                <a:lnTo>
                  <a:pt x="2481376" y="667512"/>
                </a:lnTo>
                <a:lnTo>
                  <a:pt x="66751" y="667512"/>
                </a:lnTo>
                <a:lnTo>
                  <a:pt x="40767" y="662266"/>
                </a:lnTo>
                <a:lnTo>
                  <a:pt x="19550" y="647961"/>
                </a:lnTo>
                <a:lnTo>
                  <a:pt x="5245" y="626744"/>
                </a:lnTo>
                <a:lnTo>
                  <a:pt x="0" y="600760"/>
                </a:lnTo>
                <a:lnTo>
                  <a:pt x="0" y="66751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89182" y="4236708"/>
            <a:ext cx="177292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solidFill>
                  <a:srgbClr val="FFFFFF"/>
                </a:solidFill>
                <a:latin typeface="Palatino Linotype"/>
                <a:cs typeface="Palatino Linotype"/>
              </a:rPr>
              <a:t>T(n)=2T(n/2)+O(n)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82740" y="4751832"/>
            <a:ext cx="385571" cy="3352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25411" y="4774691"/>
            <a:ext cx="300355" cy="250190"/>
          </a:xfrm>
          <a:custGeom>
            <a:avLst/>
            <a:gdLst/>
            <a:ahLst/>
            <a:cxnLst/>
            <a:rect l="l" t="t" r="r" b="b"/>
            <a:pathLst>
              <a:path w="300354" h="250189">
                <a:moveTo>
                  <a:pt x="300228" y="124967"/>
                </a:moveTo>
                <a:lnTo>
                  <a:pt x="0" y="124967"/>
                </a:lnTo>
                <a:lnTo>
                  <a:pt x="150114" y="249935"/>
                </a:lnTo>
                <a:lnTo>
                  <a:pt x="300228" y="124967"/>
                </a:lnTo>
                <a:close/>
              </a:path>
              <a:path w="300354" h="250189">
                <a:moveTo>
                  <a:pt x="240182" y="0"/>
                </a:moveTo>
                <a:lnTo>
                  <a:pt x="60045" y="0"/>
                </a:lnTo>
                <a:lnTo>
                  <a:pt x="60045" y="124967"/>
                </a:lnTo>
                <a:lnTo>
                  <a:pt x="240182" y="124967"/>
                </a:lnTo>
                <a:lnTo>
                  <a:pt x="240182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5167" y="5018544"/>
            <a:ext cx="2683763" cy="8031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02985" y="5066539"/>
            <a:ext cx="2548255" cy="668020"/>
          </a:xfrm>
          <a:custGeom>
            <a:avLst/>
            <a:gdLst/>
            <a:ahLst/>
            <a:cxnLst/>
            <a:rect l="l" t="t" r="r" b="b"/>
            <a:pathLst>
              <a:path w="2548254" h="668020">
                <a:moveTo>
                  <a:pt x="2481376" y="0"/>
                </a:moveTo>
                <a:lnTo>
                  <a:pt x="66751" y="0"/>
                </a:lnTo>
                <a:lnTo>
                  <a:pt x="40767" y="5245"/>
                </a:lnTo>
                <a:lnTo>
                  <a:pt x="19550" y="19550"/>
                </a:lnTo>
                <a:lnTo>
                  <a:pt x="5245" y="40767"/>
                </a:lnTo>
                <a:lnTo>
                  <a:pt x="0" y="66751"/>
                </a:lnTo>
                <a:lnTo>
                  <a:pt x="0" y="600760"/>
                </a:lnTo>
                <a:lnTo>
                  <a:pt x="5245" y="626744"/>
                </a:lnTo>
                <a:lnTo>
                  <a:pt x="19550" y="647961"/>
                </a:lnTo>
                <a:lnTo>
                  <a:pt x="40767" y="662266"/>
                </a:lnTo>
                <a:lnTo>
                  <a:pt x="66751" y="667511"/>
                </a:lnTo>
                <a:lnTo>
                  <a:pt x="2481376" y="667511"/>
                </a:lnTo>
                <a:lnTo>
                  <a:pt x="2507360" y="662266"/>
                </a:lnTo>
                <a:lnTo>
                  <a:pt x="2528577" y="647961"/>
                </a:lnTo>
                <a:lnTo>
                  <a:pt x="2542882" y="626744"/>
                </a:lnTo>
                <a:lnTo>
                  <a:pt x="2548128" y="600760"/>
                </a:lnTo>
                <a:lnTo>
                  <a:pt x="2548128" y="66751"/>
                </a:lnTo>
                <a:lnTo>
                  <a:pt x="2542882" y="40767"/>
                </a:lnTo>
                <a:lnTo>
                  <a:pt x="2528577" y="19550"/>
                </a:lnTo>
                <a:lnTo>
                  <a:pt x="2507360" y="5245"/>
                </a:lnTo>
                <a:lnTo>
                  <a:pt x="2481376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02985" y="5066539"/>
            <a:ext cx="2548255" cy="668020"/>
          </a:xfrm>
          <a:custGeom>
            <a:avLst/>
            <a:gdLst/>
            <a:ahLst/>
            <a:cxnLst/>
            <a:rect l="l" t="t" r="r" b="b"/>
            <a:pathLst>
              <a:path w="2548254" h="668020">
                <a:moveTo>
                  <a:pt x="0" y="66751"/>
                </a:moveTo>
                <a:lnTo>
                  <a:pt x="5245" y="40767"/>
                </a:lnTo>
                <a:lnTo>
                  <a:pt x="19550" y="19550"/>
                </a:lnTo>
                <a:lnTo>
                  <a:pt x="40767" y="5245"/>
                </a:lnTo>
                <a:lnTo>
                  <a:pt x="66751" y="0"/>
                </a:lnTo>
                <a:lnTo>
                  <a:pt x="2481376" y="0"/>
                </a:lnTo>
                <a:lnTo>
                  <a:pt x="2507360" y="5245"/>
                </a:lnTo>
                <a:lnTo>
                  <a:pt x="2528577" y="19550"/>
                </a:lnTo>
                <a:lnTo>
                  <a:pt x="2542882" y="40767"/>
                </a:lnTo>
                <a:lnTo>
                  <a:pt x="2548128" y="66751"/>
                </a:lnTo>
                <a:lnTo>
                  <a:pt x="2548128" y="600760"/>
                </a:lnTo>
                <a:lnTo>
                  <a:pt x="2542882" y="626744"/>
                </a:lnTo>
                <a:lnTo>
                  <a:pt x="2528577" y="647961"/>
                </a:lnTo>
                <a:lnTo>
                  <a:pt x="2507360" y="662266"/>
                </a:lnTo>
                <a:lnTo>
                  <a:pt x="2481376" y="667511"/>
                </a:lnTo>
                <a:lnTo>
                  <a:pt x="66751" y="667511"/>
                </a:lnTo>
                <a:lnTo>
                  <a:pt x="40767" y="662266"/>
                </a:lnTo>
                <a:lnTo>
                  <a:pt x="19550" y="647961"/>
                </a:lnTo>
                <a:lnTo>
                  <a:pt x="5245" y="626744"/>
                </a:lnTo>
                <a:lnTo>
                  <a:pt x="0" y="600760"/>
                </a:lnTo>
                <a:lnTo>
                  <a:pt x="0" y="66751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173586" y="5237902"/>
            <a:ext cx="140525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solidFill>
                  <a:srgbClr val="FFFFFF"/>
                </a:solidFill>
                <a:latin typeface="Palatino Linotype"/>
                <a:cs typeface="Palatino Linotype"/>
              </a:rPr>
              <a:t>T(</a:t>
            </a:r>
            <a:r>
              <a:rPr dirty="0" sz="170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1700" spc="-5">
                <a:solidFill>
                  <a:srgbClr val="FFFFFF"/>
                </a:solidFill>
                <a:latin typeface="Palatino Linotype"/>
                <a:cs typeface="Palatino Linotype"/>
              </a:rPr>
              <a:t>)=</a:t>
            </a:r>
            <a:r>
              <a:rPr dirty="0" sz="170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dirty="0" sz="1700" spc="-5">
                <a:solidFill>
                  <a:srgbClr val="FFFFFF"/>
                </a:solidFill>
                <a:latin typeface="Palatino Linotype"/>
                <a:cs typeface="Palatino Linotype"/>
              </a:rPr>
              <a:t>(</a:t>
            </a:r>
            <a:r>
              <a:rPr dirty="0" sz="170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1700" spc="-5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dirty="0" sz="1700" spc="5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dirty="0" sz="1700">
                <a:solidFill>
                  <a:srgbClr val="FFFFFF"/>
                </a:solidFill>
                <a:latin typeface="Palatino Linotype"/>
                <a:cs typeface="Palatino Linotype"/>
              </a:rPr>
              <a:t>gn)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539" y="0"/>
            <a:ext cx="598627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5196" y="699516"/>
            <a:ext cx="424586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45051" y="699516"/>
            <a:ext cx="102869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47744" y="699516"/>
            <a:ext cx="466953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6166" y="112800"/>
            <a:ext cx="749173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22809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Lower Bounds </a:t>
            </a:r>
            <a:r>
              <a:rPr dirty="0" spc="-10"/>
              <a:t>for  </a:t>
            </a:r>
            <a:r>
              <a:rPr dirty="0" spc="-5"/>
              <a:t>Comparison-based</a:t>
            </a:r>
            <a:r>
              <a:rPr dirty="0" spc="-30"/>
              <a:t> </a:t>
            </a:r>
            <a:r>
              <a:rPr dirty="0" spc="-5"/>
              <a:t>Sorting</a:t>
            </a:r>
          </a:p>
        </p:txBody>
      </p:sp>
      <p:sp>
        <p:nvSpPr>
          <p:cNvPr id="7" name="object 7"/>
          <p:cNvSpPr/>
          <p:nvPr/>
        </p:nvSpPr>
        <p:spPr>
          <a:xfrm>
            <a:off x="2203323" y="3198914"/>
            <a:ext cx="1003300" cy="237490"/>
          </a:xfrm>
          <a:custGeom>
            <a:avLst/>
            <a:gdLst/>
            <a:ahLst/>
            <a:cxnLst/>
            <a:rect l="l" t="t" r="r" b="b"/>
            <a:pathLst>
              <a:path w="1003300" h="237489">
                <a:moveTo>
                  <a:pt x="1002715" y="2235"/>
                </a:moveTo>
                <a:lnTo>
                  <a:pt x="983576" y="2235"/>
                </a:lnTo>
                <a:lnTo>
                  <a:pt x="983576" y="233502"/>
                </a:lnTo>
                <a:lnTo>
                  <a:pt x="1002715" y="233502"/>
                </a:lnTo>
                <a:lnTo>
                  <a:pt x="1002715" y="2235"/>
                </a:lnTo>
                <a:close/>
              </a:path>
              <a:path w="1003300" h="237489">
                <a:moveTo>
                  <a:pt x="79286" y="0"/>
                </a:moveTo>
                <a:lnTo>
                  <a:pt x="76047" y="0"/>
                </a:lnTo>
                <a:lnTo>
                  <a:pt x="62367" y="1021"/>
                </a:lnTo>
                <a:lnTo>
                  <a:pt x="26038" y="20594"/>
                </a:lnTo>
                <a:lnTo>
                  <a:pt x="17894" y="51943"/>
                </a:lnTo>
                <a:lnTo>
                  <a:pt x="17894" y="58826"/>
                </a:lnTo>
                <a:lnTo>
                  <a:pt x="18859" y="66649"/>
                </a:lnTo>
                <a:lnTo>
                  <a:pt x="22758" y="84213"/>
                </a:lnTo>
                <a:lnTo>
                  <a:pt x="23736" y="90093"/>
                </a:lnTo>
                <a:lnTo>
                  <a:pt x="23736" y="98793"/>
                </a:lnTo>
                <a:lnTo>
                  <a:pt x="21767" y="103454"/>
                </a:lnTo>
                <a:lnTo>
                  <a:pt x="13893" y="110667"/>
                </a:lnTo>
                <a:lnTo>
                  <a:pt x="7950" y="112585"/>
                </a:lnTo>
                <a:lnTo>
                  <a:pt x="0" y="112839"/>
                </a:lnTo>
                <a:lnTo>
                  <a:pt x="0" y="123024"/>
                </a:lnTo>
                <a:lnTo>
                  <a:pt x="7950" y="123278"/>
                </a:lnTo>
                <a:lnTo>
                  <a:pt x="13893" y="125209"/>
                </a:lnTo>
                <a:lnTo>
                  <a:pt x="21767" y="132410"/>
                </a:lnTo>
                <a:lnTo>
                  <a:pt x="23736" y="137071"/>
                </a:lnTo>
                <a:lnTo>
                  <a:pt x="23736" y="145770"/>
                </a:lnTo>
                <a:lnTo>
                  <a:pt x="22758" y="151650"/>
                </a:lnTo>
                <a:lnTo>
                  <a:pt x="18859" y="169214"/>
                </a:lnTo>
                <a:lnTo>
                  <a:pt x="17894" y="177050"/>
                </a:lnTo>
                <a:lnTo>
                  <a:pt x="17894" y="183921"/>
                </a:lnTo>
                <a:lnTo>
                  <a:pt x="18799" y="196468"/>
                </a:lnTo>
                <a:lnTo>
                  <a:pt x="40530" y="229289"/>
                </a:lnTo>
                <a:lnTo>
                  <a:pt x="76047" y="236982"/>
                </a:lnTo>
                <a:lnTo>
                  <a:pt x="79286" y="236982"/>
                </a:lnTo>
                <a:lnTo>
                  <a:pt x="79286" y="227545"/>
                </a:lnTo>
                <a:lnTo>
                  <a:pt x="77419" y="227545"/>
                </a:lnTo>
                <a:lnTo>
                  <a:pt x="68897" y="226958"/>
                </a:lnTo>
                <a:lnTo>
                  <a:pt x="39652" y="196641"/>
                </a:lnTo>
                <a:lnTo>
                  <a:pt x="39014" y="186156"/>
                </a:lnTo>
                <a:lnTo>
                  <a:pt x="39014" y="180365"/>
                </a:lnTo>
                <a:lnTo>
                  <a:pt x="39839" y="173189"/>
                </a:lnTo>
                <a:lnTo>
                  <a:pt x="43154" y="156133"/>
                </a:lnTo>
                <a:lnTo>
                  <a:pt x="43992" y="150037"/>
                </a:lnTo>
                <a:lnTo>
                  <a:pt x="43992" y="139357"/>
                </a:lnTo>
                <a:lnTo>
                  <a:pt x="41909" y="133578"/>
                </a:lnTo>
                <a:lnTo>
                  <a:pt x="33629" y="124536"/>
                </a:lnTo>
                <a:lnTo>
                  <a:pt x="28701" y="121208"/>
                </a:lnTo>
                <a:lnTo>
                  <a:pt x="22987" y="119049"/>
                </a:lnTo>
                <a:lnTo>
                  <a:pt x="22987" y="116814"/>
                </a:lnTo>
                <a:lnTo>
                  <a:pt x="28701" y="114668"/>
                </a:lnTo>
                <a:lnTo>
                  <a:pt x="33629" y="111328"/>
                </a:lnTo>
                <a:lnTo>
                  <a:pt x="41909" y="102298"/>
                </a:lnTo>
                <a:lnTo>
                  <a:pt x="43992" y="96520"/>
                </a:lnTo>
                <a:lnTo>
                  <a:pt x="43992" y="85826"/>
                </a:lnTo>
                <a:lnTo>
                  <a:pt x="43154" y="79743"/>
                </a:lnTo>
                <a:lnTo>
                  <a:pt x="39839" y="62674"/>
                </a:lnTo>
                <a:lnTo>
                  <a:pt x="39014" y="55511"/>
                </a:lnTo>
                <a:lnTo>
                  <a:pt x="39014" y="49707"/>
                </a:lnTo>
                <a:lnTo>
                  <a:pt x="39652" y="39718"/>
                </a:lnTo>
                <a:lnTo>
                  <a:pt x="68897" y="10034"/>
                </a:lnTo>
                <a:lnTo>
                  <a:pt x="77419" y="9448"/>
                </a:lnTo>
                <a:lnTo>
                  <a:pt x="79286" y="9448"/>
                </a:lnTo>
                <a:lnTo>
                  <a:pt x="79286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21952" y="3199411"/>
            <a:ext cx="254635" cy="236220"/>
          </a:xfrm>
          <a:custGeom>
            <a:avLst/>
            <a:gdLst/>
            <a:ahLst/>
            <a:cxnLst/>
            <a:rect l="l" t="t" r="r" b="b"/>
            <a:pathLst>
              <a:path w="254635" h="236220">
                <a:moveTo>
                  <a:pt x="179260" y="0"/>
                </a:moveTo>
                <a:lnTo>
                  <a:pt x="175907" y="9563"/>
                </a:lnTo>
                <a:lnTo>
                  <a:pt x="189554" y="15490"/>
                </a:lnTo>
                <a:lnTo>
                  <a:pt x="201290" y="23690"/>
                </a:lnTo>
                <a:lnTo>
                  <a:pt x="225115" y="61689"/>
                </a:lnTo>
                <a:lnTo>
                  <a:pt x="232943" y="116687"/>
                </a:lnTo>
                <a:lnTo>
                  <a:pt x="232069" y="137478"/>
                </a:lnTo>
                <a:lnTo>
                  <a:pt x="218960" y="188391"/>
                </a:lnTo>
                <a:lnTo>
                  <a:pt x="189708" y="220226"/>
                </a:lnTo>
                <a:lnTo>
                  <a:pt x="176276" y="226174"/>
                </a:lnTo>
                <a:lnTo>
                  <a:pt x="179260" y="235737"/>
                </a:lnTo>
                <a:lnTo>
                  <a:pt x="224303" y="208984"/>
                </a:lnTo>
                <a:lnTo>
                  <a:pt x="249597" y="159580"/>
                </a:lnTo>
                <a:lnTo>
                  <a:pt x="254444" y="117932"/>
                </a:lnTo>
                <a:lnTo>
                  <a:pt x="253229" y="96320"/>
                </a:lnTo>
                <a:lnTo>
                  <a:pt x="243509" y="58015"/>
                </a:lnTo>
                <a:lnTo>
                  <a:pt x="211340" y="15114"/>
                </a:lnTo>
                <a:lnTo>
                  <a:pt x="196353" y="6169"/>
                </a:lnTo>
                <a:lnTo>
                  <a:pt x="179260" y="0"/>
                </a:lnTo>
                <a:close/>
              </a:path>
              <a:path w="254635" h="236220">
                <a:moveTo>
                  <a:pt x="75184" y="0"/>
                </a:moveTo>
                <a:lnTo>
                  <a:pt x="30231" y="26833"/>
                </a:lnTo>
                <a:lnTo>
                  <a:pt x="4865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908" y="177898"/>
                </a:lnTo>
                <a:lnTo>
                  <a:pt x="43030" y="220659"/>
                </a:lnTo>
                <a:lnTo>
                  <a:pt x="75184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9" y="15490"/>
                </a:lnTo>
                <a:lnTo>
                  <a:pt x="78549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1691409"/>
            <a:ext cx="7559040" cy="430403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Upper bound,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e.g.,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worst-case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cost</a:t>
            </a:r>
            <a:endParaRPr sz="3000">
              <a:latin typeface="Palatino Linotype"/>
              <a:cs typeface="Palatino Linotype"/>
            </a:endParaRPr>
          </a:p>
          <a:p>
            <a:pPr lvl="1" marL="756285" marR="66548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any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possible input, the cost of the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specific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algorithm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no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more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than the </a:t>
            </a:r>
            <a:r>
              <a:rPr dirty="0" sz="2400" spc="-5" i="1">
                <a:solidFill>
                  <a:srgbClr val="846648"/>
                </a:solidFill>
                <a:latin typeface="Palatino Linotype"/>
                <a:cs typeface="Palatino Linotype"/>
              </a:rPr>
              <a:t>upper</a:t>
            </a:r>
            <a:r>
              <a:rPr dirty="0" sz="2400" spc="-145" i="1">
                <a:solidFill>
                  <a:srgbClr val="846648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846648"/>
                </a:solidFill>
                <a:latin typeface="Palatino Linotype"/>
                <a:cs typeface="Palatino Linotype"/>
              </a:rPr>
              <a:t>bound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  <a:tab pos="2755265" algn="l"/>
              </a:tabLst>
            </a:pPr>
            <a:r>
              <a:rPr dirty="0" sz="2000" spc="-1060">
                <a:solidFill>
                  <a:srgbClr val="3E3E3E"/>
                </a:solidFill>
                <a:latin typeface="Cambria Math"/>
                <a:cs typeface="Cambria Math"/>
              </a:rPr>
              <a:t>𝑀𝑀𝑀𝑀𝑀𝑀</a:t>
            </a:r>
            <a:r>
              <a:rPr dirty="0" sz="2000" spc="40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dirty="0" sz="2000" spc="-705">
                <a:solidFill>
                  <a:srgbClr val="3E3E3E"/>
                </a:solidFill>
                <a:latin typeface="Cambria Math"/>
                <a:cs typeface="Cambria Math"/>
              </a:rPr>
              <a:t>𝐶𝐶𝐶𝐶𝐶𝐶𝐶𝐶</a:t>
            </a:r>
            <a:r>
              <a:rPr dirty="0" sz="2000" spc="44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dirty="0" sz="2000" spc="-320">
                <a:solidFill>
                  <a:srgbClr val="3E3E3E"/>
                </a:solidFill>
                <a:latin typeface="Cambria Math"/>
                <a:cs typeface="Cambria Math"/>
              </a:rPr>
              <a:t>𝑖𝑖	𝑖𝑖</a:t>
            </a:r>
            <a:r>
              <a:rPr dirty="0" sz="2000" spc="-305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dirty="0" sz="2000" spc="-525">
                <a:solidFill>
                  <a:srgbClr val="3E3E3E"/>
                </a:solidFill>
                <a:latin typeface="Cambria Math"/>
                <a:cs typeface="Cambria Math"/>
              </a:rPr>
              <a:t>𝑖𝑖𝐶𝐶</a:t>
            </a:r>
            <a:r>
              <a:rPr dirty="0" sz="2000" spc="35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dirty="0" sz="2000" spc="-844">
                <a:solidFill>
                  <a:srgbClr val="3E3E3E"/>
                </a:solidFill>
                <a:latin typeface="Cambria Math"/>
                <a:cs typeface="Cambria Math"/>
              </a:rPr>
              <a:t>𝑀𝑀𝑎𝑎</a:t>
            </a:r>
            <a:r>
              <a:rPr dirty="0" sz="2000" spc="25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dirty="0" sz="2000" spc="-325">
                <a:solidFill>
                  <a:srgbClr val="3E3E3E"/>
                </a:solidFill>
                <a:latin typeface="Cambria Math"/>
                <a:cs typeface="Cambria Math"/>
              </a:rPr>
              <a:t>𝑖𝑖𝑎𝑎𝑖𝑖𝑖𝑖𝐶𝐶}</a:t>
            </a:r>
            <a:endParaRPr sz="2000">
              <a:latin typeface="Cambria Math"/>
              <a:cs typeface="Cambria Math"/>
            </a:endParaRPr>
          </a:p>
          <a:p>
            <a:pPr marL="355600" marR="710565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Lower bound,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e.g.,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comparison-based  sorting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any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possible (comparison-based) sorting  algorithm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worst-case cost is no less than the </a:t>
            </a:r>
            <a:r>
              <a:rPr dirty="0" sz="2400" spc="-5">
                <a:solidFill>
                  <a:srgbClr val="846648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846648"/>
                </a:solidFill>
                <a:latin typeface="Palatino Linotype"/>
                <a:cs typeface="Palatino Linotype"/>
              </a:rPr>
              <a:t>lower</a:t>
            </a:r>
            <a:r>
              <a:rPr dirty="0" sz="2400" spc="-5" i="1">
                <a:solidFill>
                  <a:srgbClr val="846648"/>
                </a:solidFill>
                <a:latin typeface="Palatino Linotype"/>
                <a:cs typeface="Palatino Linotype"/>
              </a:rPr>
              <a:t> bound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Min{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Worst-case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(a)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| a is an</a:t>
            </a:r>
            <a:r>
              <a:rPr dirty="0" sz="2000" spc="-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algorithm}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3718560" cy="344106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FixHeap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ConstructHeap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HeapSort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Complexity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Accelerated</a:t>
            </a:r>
            <a:r>
              <a:rPr dirty="0" sz="24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HeapSort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272" y="384047"/>
            <a:ext cx="783640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211" y="532767"/>
            <a:ext cx="70351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Decision </a:t>
            </a:r>
            <a:r>
              <a:rPr dirty="0" spc="-90"/>
              <a:t>Tree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Sorting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840" y="2133815"/>
            <a:ext cx="2558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example for</a:t>
            </a:r>
            <a:r>
              <a:rPr dirty="0" sz="24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n=3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4496015"/>
            <a:ext cx="7982584" cy="16351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Decision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 is a 2-tree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(Assuming no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same</a:t>
            </a:r>
            <a:r>
              <a:rPr dirty="0" sz="2400" spc="-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keys)</a:t>
            </a:r>
            <a:endParaRPr sz="2400">
              <a:latin typeface="Palatino Linotype"/>
              <a:cs typeface="Palatino Linotype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action of Sort on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particular input corresponds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following on path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its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decision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from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root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a  leaf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associated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specific</a:t>
            </a:r>
            <a:r>
              <a:rPr dirty="0" sz="2400" spc="-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output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5789" y="1948844"/>
            <a:ext cx="6201292" cy="2291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20971" y="3091570"/>
            <a:ext cx="3016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5">
                <a:latin typeface="Times New Roman"/>
                <a:cs typeface="Times New Roman"/>
              </a:rPr>
              <a:t>2:3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3106" y="2525931"/>
            <a:ext cx="3016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5">
                <a:latin typeface="Times New Roman"/>
                <a:cs typeface="Times New Roman"/>
              </a:rPr>
              <a:t>1:3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9738" y="2525931"/>
            <a:ext cx="3016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5">
                <a:latin typeface="Times New Roman"/>
                <a:cs typeface="Times New Roman"/>
              </a:rPr>
              <a:t>2:3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5446" y="1962490"/>
            <a:ext cx="3016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5">
                <a:latin typeface="Times New Roman"/>
                <a:cs typeface="Times New Roman"/>
              </a:rPr>
              <a:t>1:2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2924" y="3076157"/>
            <a:ext cx="3016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5">
                <a:latin typeface="Times New Roman"/>
                <a:cs typeface="Times New Roman"/>
              </a:rPr>
              <a:t>1:3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9755" y="3084960"/>
            <a:ext cx="6375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1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2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15">
                <a:latin typeface="Times New Roman"/>
                <a:cs typeface="Times New Roman"/>
              </a:rPr>
              <a:t>3</a:t>
            </a:r>
            <a:endParaRPr baseline="-12077" sz="17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4197" y="3058549"/>
            <a:ext cx="6375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2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1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15">
                <a:latin typeface="Times New Roman"/>
                <a:cs typeface="Times New Roman"/>
              </a:rPr>
              <a:t>3</a:t>
            </a:r>
            <a:endParaRPr baseline="-12077" sz="17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3106" y="3842082"/>
            <a:ext cx="6375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1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3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15">
                <a:latin typeface="Times New Roman"/>
                <a:cs typeface="Times New Roman"/>
              </a:rPr>
              <a:t>2</a:t>
            </a:r>
            <a:endParaRPr baseline="-12077" sz="17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4284" y="3773854"/>
            <a:ext cx="6375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3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1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15">
                <a:latin typeface="Times New Roman"/>
                <a:cs typeface="Times New Roman"/>
              </a:rPr>
              <a:t>2</a:t>
            </a:r>
            <a:endParaRPr baseline="-12077" sz="17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3806" y="3773854"/>
            <a:ext cx="6375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2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3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15">
                <a:latin typeface="Times New Roman"/>
                <a:cs typeface="Times New Roman"/>
              </a:rPr>
              <a:t>1</a:t>
            </a:r>
            <a:endParaRPr baseline="-12077" sz="17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3327" y="3703424"/>
            <a:ext cx="6375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3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7">
                <a:latin typeface="Times New Roman"/>
                <a:cs typeface="Times New Roman"/>
              </a:rPr>
              <a:t>2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12077" sz="1725" spc="-15">
                <a:latin typeface="Times New Roman"/>
                <a:cs typeface="Times New Roman"/>
              </a:rPr>
              <a:t>1</a:t>
            </a:r>
            <a:endParaRPr baseline="-12077" sz="17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2788" y="1808988"/>
            <a:ext cx="1869947" cy="441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64123" y="1796795"/>
            <a:ext cx="1822703" cy="536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487161" y="1753870"/>
            <a:ext cx="1828800" cy="400050"/>
          </a:xfrm>
          <a:prstGeom prst="rect">
            <a:avLst/>
          </a:prstGeom>
          <a:solidFill>
            <a:srgbClr val="CCFFCC"/>
          </a:solidFill>
          <a:ln w="12700">
            <a:solidFill>
              <a:srgbClr val="99CC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220"/>
              </a:spcBef>
            </a:pPr>
            <a:r>
              <a:rPr dirty="0" sz="2000" spc="-5">
                <a:latin typeface="Palatino Linotype"/>
                <a:cs typeface="Palatino Linotype"/>
              </a:rPr>
              <a:t>Internal</a:t>
            </a:r>
            <a:r>
              <a:rPr dirty="0" sz="2000" spc="-20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node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7388" y="3713988"/>
            <a:ext cx="1869947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2816" y="3701796"/>
            <a:ext cx="1876043" cy="536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34162" y="3658870"/>
            <a:ext cx="1828800" cy="400050"/>
          </a:xfrm>
          <a:prstGeom prst="rect">
            <a:avLst/>
          </a:prstGeom>
          <a:solidFill>
            <a:srgbClr val="FFFF99"/>
          </a:solidFill>
          <a:ln w="12700">
            <a:solidFill>
              <a:srgbClr val="FFCC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220"/>
              </a:spcBef>
            </a:pPr>
            <a:r>
              <a:rPr dirty="0" sz="2000" spc="-5">
                <a:latin typeface="Palatino Linotype"/>
                <a:cs typeface="Palatino Linotype"/>
              </a:rPr>
              <a:t>External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node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9459" y="384047"/>
            <a:ext cx="11308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04259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06951" y="384047"/>
            <a:ext cx="203453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0398" y="532767"/>
            <a:ext cx="17418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</a:t>
            </a:r>
            <a:r>
              <a:rPr dirty="0" spc="-5"/>
              <a:t>-</a:t>
            </a:r>
            <a:r>
              <a:rPr dirty="0" spc="-360"/>
              <a:t>T</a:t>
            </a:r>
            <a:r>
              <a:rPr dirty="0"/>
              <a:t>ree</a:t>
            </a:r>
          </a:p>
        </p:txBody>
      </p:sp>
      <p:sp>
        <p:nvSpPr>
          <p:cNvPr id="6" name="object 6"/>
          <p:cNvSpPr/>
          <p:nvPr/>
        </p:nvSpPr>
        <p:spPr>
          <a:xfrm>
            <a:off x="5228844" y="4149852"/>
            <a:ext cx="3375660" cy="584200"/>
          </a:xfrm>
          <a:custGeom>
            <a:avLst/>
            <a:gdLst/>
            <a:ahLst/>
            <a:cxnLst/>
            <a:rect l="l" t="t" r="r" b="b"/>
            <a:pathLst>
              <a:path w="3375659" h="584200">
                <a:moveTo>
                  <a:pt x="1687830" y="0"/>
                </a:moveTo>
                <a:lnTo>
                  <a:pt x="1612647" y="284"/>
                </a:lnTo>
                <a:lnTo>
                  <a:pt x="1464876" y="2523"/>
                </a:lnTo>
                <a:lnTo>
                  <a:pt x="1321023" y="6911"/>
                </a:lnTo>
                <a:lnTo>
                  <a:pt x="1181636" y="13352"/>
                </a:lnTo>
                <a:lnTo>
                  <a:pt x="1047264" y="21752"/>
                </a:lnTo>
                <a:lnTo>
                  <a:pt x="918457" y="32016"/>
                </a:lnTo>
                <a:lnTo>
                  <a:pt x="795762" y="44048"/>
                </a:lnTo>
                <a:lnTo>
                  <a:pt x="736879" y="50698"/>
                </a:lnTo>
                <a:lnTo>
                  <a:pt x="679729" y="57754"/>
                </a:lnTo>
                <a:lnTo>
                  <a:pt x="624382" y="65205"/>
                </a:lnTo>
                <a:lnTo>
                  <a:pt x="570907" y="73039"/>
                </a:lnTo>
                <a:lnTo>
                  <a:pt x="519371" y="81244"/>
                </a:lnTo>
                <a:lnTo>
                  <a:pt x="469843" y="89808"/>
                </a:lnTo>
                <a:lnTo>
                  <a:pt x="422393" y="98719"/>
                </a:lnTo>
                <a:lnTo>
                  <a:pt x="377088" y="107966"/>
                </a:lnTo>
                <a:lnTo>
                  <a:pt x="333998" y="117536"/>
                </a:lnTo>
                <a:lnTo>
                  <a:pt x="293190" y="127418"/>
                </a:lnTo>
                <a:lnTo>
                  <a:pt x="254734" y="137600"/>
                </a:lnTo>
                <a:lnTo>
                  <a:pt x="185150" y="158815"/>
                </a:lnTo>
                <a:lnTo>
                  <a:pt x="125796" y="181087"/>
                </a:lnTo>
                <a:lnTo>
                  <a:pt x="77219" y="204321"/>
                </a:lnTo>
                <a:lnTo>
                  <a:pt x="39969" y="228422"/>
                </a:lnTo>
                <a:lnTo>
                  <a:pt x="6532" y="265992"/>
                </a:lnTo>
                <a:lnTo>
                  <a:pt x="0" y="291846"/>
                </a:lnTo>
                <a:lnTo>
                  <a:pt x="1644" y="304846"/>
                </a:lnTo>
                <a:lnTo>
                  <a:pt x="25763" y="342926"/>
                </a:lnTo>
                <a:lnTo>
                  <a:pt x="57144" y="367426"/>
                </a:lnTo>
                <a:lnTo>
                  <a:pt x="100126" y="391106"/>
                </a:lnTo>
                <a:lnTo>
                  <a:pt x="154160" y="413872"/>
                </a:lnTo>
                <a:lnTo>
                  <a:pt x="218698" y="435627"/>
                </a:lnTo>
                <a:lnTo>
                  <a:pt x="293190" y="456279"/>
                </a:lnTo>
                <a:lnTo>
                  <a:pt x="333998" y="466160"/>
                </a:lnTo>
                <a:lnTo>
                  <a:pt x="377088" y="475731"/>
                </a:lnTo>
                <a:lnTo>
                  <a:pt x="422393" y="484977"/>
                </a:lnTo>
                <a:lnTo>
                  <a:pt x="469843" y="493888"/>
                </a:lnTo>
                <a:lnTo>
                  <a:pt x="519371" y="502452"/>
                </a:lnTo>
                <a:lnTo>
                  <a:pt x="570907" y="510656"/>
                </a:lnTo>
                <a:lnTo>
                  <a:pt x="624382" y="518490"/>
                </a:lnTo>
                <a:lnTo>
                  <a:pt x="679729" y="525941"/>
                </a:lnTo>
                <a:lnTo>
                  <a:pt x="736879" y="532997"/>
                </a:lnTo>
                <a:lnTo>
                  <a:pt x="795762" y="539646"/>
                </a:lnTo>
                <a:lnTo>
                  <a:pt x="856311" y="545877"/>
                </a:lnTo>
                <a:lnTo>
                  <a:pt x="982131" y="557036"/>
                </a:lnTo>
                <a:lnTo>
                  <a:pt x="1113789" y="566379"/>
                </a:lnTo>
                <a:lnTo>
                  <a:pt x="1250737" y="573811"/>
                </a:lnTo>
                <a:lnTo>
                  <a:pt x="1392425" y="579237"/>
                </a:lnTo>
                <a:lnTo>
                  <a:pt x="1538306" y="582562"/>
                </a:lnTo>
                <a:lnTo>
                  <a:pt x="1687830" y="583692"/>
                </a:lnTo>
                <a:lnTo>
                  <a:pt x="1837353" y="582562"/>
                </a:lnTo>
                <a:lnTo>
                  <a:pt x="1983234" y="579237"/>
                </a:lnTo>
                <a:lnTo>
                  <a:pt x="2124922" y="573811"/>
                </a:lnTo>
                <a:lnTo>
                  <a:pt x="2261870" y="566379"/>
                </a:lnTo>
                <a:lnTo>
                  <a:pt x="2393528" y="557036"/>
                </a:lnTo>
                <a:lnTo>
                  <a:pt x="2519348" y="545877"/>
                </a:lnTo>
                <a:lnTo>
                  <a:pt x="2579897" y="539646"/>
                </a:lnTo>
                <a:lnTo>
                  <a:pt x="2638780" y="532997"/>
                </a:lnTo>
                <a:lnTo>
                  <a:pt x="2695930" y="525941"/>
                </a:lnTo>
                <a:lnTo>
                  <a:pt x="2751277" y="518490"/>
                </a:lnTo>
                <a:lnTo>
                  <a:pt x="2804752" y="510656"/>
                </a:lnTo>
                <a:lnTo>
                  <a:pt x="2856288" y="502452"/>
                </a:lnTo>
                <a:lnTo>
                  <a:pt x="2905816" y="493888"/>
                </a:lnTo>
                <a:lnTo>
                  <a:pt x="2953266" y="484977"/>
                </a:lnTo>
                <a:lnTo>
                  <a:pt x="2998571" y="475731"/>
                </a:lnTo>
                <a:lnTo>
                  <a:pt x="3041661" y="466160"/>
                </a:lnTo>
                <a:lnTo>
                  <a:pt x="3082469" y="456279"/>
                </a:lnTo>
                <a:lnTo>
                  <a:pt x="3120925" y="446097"/>
                </a:lnTo>
                <a:lnTo>
                  <a:pt x="3190509" y="424882"/>
                </a:lnTo>
                <a:lnTo>
                  <a:pt x="3249863" y="402609"/>
                </a:lnTo>
                <a:lnTo>
                  <a:pt x="3298440" y="379374"/>
                </a:lnTo>
                <a:lnTo>
                  <a:pt x="3335690" y="355272"/>
                </a:lnTo>
                <a:lnTo>
                  <a:pt x="3369127" y="317701"/>
                </a:lnTo>
                <a:lnTo>
                  <a:pt x="3375660" y="291846"/>
                </a:lnTo>
                <a:lnTo>
                  <a:pt x="3374015" y="278846"/>
                </a:lnTo>
                <a:lnTo>
                  <a:pt x="3349896" y="240768"/>
                </a:lnTo>
                <a:lnTo>
                  <a:pt x="3318515" y="216269"/>
                </a:lnTo>
                <a:lnTo>
                  <a:pt x="3275533" y="192590"/>
                </a:lnTo>
                <a:lnTo>
                  <a:pt x="3221499" y="169825"/>
                </a:lnTo>
                <a:lnTo>
                  <a:pt x="3156961" y="148069"/>
                </a:lnTo>
                <a:lnTo>
                  <a:pt x="3082469" y="127418"/>
                </a:lnTo>
                <a:lnTo>
                  <a:pt x="3041661" y="117536"/>
                </a:lnTo>
                <a:lnTo>
                  <a:pt x="2998571" y="107966"/>
                </a:lnTo>
                <a:lnTo>
                  <a:pt x="2953266" y="98719"/>
                </a:lnTo>
                <a:lnTo>
                  <a:pt x="2905816" y="89808"/>
                </a:lnTo>
                <a:lnTo>
                  <a:pt x="2856288" y="81244"/>
                </a:lnTo>
                <a:lnTo>
                  <a:pt x="2804752" y="73039"/>
                </a:lnTo>
                <a:lnTo>
                  <a:pt x="2751277" y="65205"/>
                </a:lnTo>
                <a:lnTo>
                  <a:pt x="2695930" y="57754"/>
                </a:lnTo>
                <a:lnTo>
                  <a:pt x="2638780" y="50698"/>
                </a:lnTo>
                <a:lnTo>
                  <a:pt x="2579897" y="44048"/>
                </a:lnTo>
                <a:lnTo>
                  <a:pt x="2457202" y="32016"/>
                </a:lnTo>
                <a:lnTo>
                  <a:pt x="2328395" y="21752"/>
                </a:lnTo>
                <a:lnTo>
                  <a:pt x="2194023" y="13352"/>
                </a:lnTo>
                <a:lnTo>
                  <a:pt x="2054636" y="6911"/>
                </a:lnTo>
                <a:lnTo>
                  <a:pt x="1910783" y="2523"/>
                </a:lnTo>
                <a:lnTo>
                  <a:pt x="1763012" y="284"/>
                </a:lnTo>
                <a:lnTo>
                  <a:pt x="168783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28844" y="4149852"/>
            <a:ext cx="3375660" cy="584200"/>
          </a:xfrm>
          <a:custGeom>
            <a:avLst/>
            <a:gdLst/>
            <a:ahLst/>
            <a:cxnLst/>
            <a:rect l="l" t="t" r="r" b="b"/>
            <a:pathLst>
              <a:path w="3375659" h="584200">
                <a:moveTo>
                  <a:pt x="0" y="291846"/>
                </a:moveTo>
                <a:lnTo>
                  <a:pt x="14594" y="253296"/>
                </a:lnTo>
                <a:lnTo>
                  <a:pt x="57144" y="216269"/>
                </a:lnTo>
                <a:lnTo>
                  <a:pt x="100126" y="192590"/>
                </a:lnTo>
                <a:lnTo>
                  <a:pt x="154160" y="169825"/>
                </a:lnTo>
                <a:lnTo>
                  <a:pt x="218698" y="148069"/>
                </a:lnTo>
                <a:lnTo>
                  <a:pt x="293190" y="127418"/>
                </a:lnTo>
                <a:lnTo>
                  <a:pt x="333998" y="117536"/>
                </a:lnTo>
                <a:lnTo>
                  <a:pt x="377088" y="107966"/>
                </a:lnTo>
                <a:lnTo>
                  <a:pt x="422393" y="98719"/>
                </a:lnTo>
                <a:lnTo>
                  <a:pt x="469843" y="89808"/>
                </a:lnTo>
                <a:lnTo>
                  <a:pt x="519371" y="81244"/>
                </a:lnTo>
                <a:lnTo>
                  <a:pt x="570907" y="73039"/>
                </a:lnTo>
                <a:lnTo>
                  <a:pt x="624382" y="65205"/>
                </a:lnTo>
                <a:lnTo>
                  <a:pt x="679729" y="57754"/>
                </a:lnTo>
                <a:lnTo>
                  <a:pt x="736879" y="50698"/>
                </a:lnTo>
                <a:lnTo>
                  <a:pt x="795762" y="44048"/>
                </a:lnTo>
                <a:lnTo>
                  <a:pt x="856311" y="37817"/>
                </a:lnTo>
                <a:lnTo>
                  <a:pt x="918457" y="32016"/>
                </a:lnTo>
                <a:lnTo>
                  <a:pt x="982131" y="26657"/>
                </a:lnTo>
                <a:lnTo>
                  <a:pt x="1047264" y="21752"/>
                </a:lnTo>
                <a:lnTo>
                  <a:pt x="1113789" y="17313"/>
                </a:lnTo>
                <a:lnTo>
                  <a:pt x="1181636" y="13352"/>
                </a:lnTo>
                <a:lnTo>
                  <a:pt x="1250737" y="9881"/>
                </a:lnTo>
                <a:lnTo>
                  <a:pt x="1321023" y="6911"/>
                </a:lnTo>
                <a:lnTo>
                  <a:pt x="1392425" y="4455"/>
                </a:lnTo>
                <a:lnTo>
                  <a:pt x="1464876" y="2523"/>
                </a:lnTo>
                <a:lnTo>
                  <a:pt x="1538306" y="1129"/>
                </a:lnTo>
                <a:lnTo>
                  <a:pt x="1612647" y="284"/>
                </a:lnTo>
                <a:lnTo>
                  <a:pt x="1687830" y="0"/>
                </a:lnTo>
                <a:lnTo>
                  <a:pt x="1763012" y="284"/>
                </a:lnTo>
                <a:lnTo>
                  <a:pt x="1837353" y="1129"/>
                </a:lnTo>
                <a:lnTo>
                  <a:pt x="1910783" y="2523"/>
                </a:lnTo>
                <a:lnTo>
                  <a:pt x="1983234" y="4455"/>
                </a:lnTo>
                <a:lnTo>
                  <a:pt x="2054636" y="6911"/>
                </a:lnTo>
                <a:lnTo>
                  <a:pt x="2124922" y="9881"/>
                </a:lnTo>
                <a:lnTo>
                  <a:pt x="2194023" y="13352"/>
                </a:lnTo>
                <a:lnTo>
                  <a:pt x="2261870" y="17313"/>
                </a:lnTo>
                <a:lnTo>
                  <a:pt x="2328395" y="21752"/>
                </a:lnTo>
                <a:lnTo>
                  <a:pt x="2393528" y="26657"/>
                </a:lnTo>
                <a:lnTo>
                  <a:pt x="2457202" y="32016"/>
                </a:lnTo>
                <a:lnTo>
                  <a:pt x="2519348" y="37817"/>
                </a:lnTo>
                <a:lnTo>
                  <a:pt x="2579897" y="44048"/>
                </a:lnTo>
                <a:lnTo>
                  <a:pt x="2638780" y="50698"/>
                </a:lnTo>
                <a:lnTo>
                  <a:pt x="2695930" y="57754"/>
                </a:lnTo>
                <a:lnTo>
                  <a:pt x="2751277" y="65205"/>
                </a:lnTo>
                <a:lnTo>
                  <a:pt x="2804752" y="73039"/>
                </a:lnTo>
                <a:lnTo>
                  <a:pt x="2856288" y="81244"/>
                </a:lnTo>
                <a:lnTo>
                  <a:pt x="2905816" y="89808"/>
                </a:lnTo>
                <a:lnTo>
                  <a:pt x="2953266" y="98719"/>
                </a:lnTo>
                <a:lnTo>
                  <a:pt x="2998571" y="107966"/>
                </a:lnTo>
                <a:lnTo>
                  <a:pt x="3041661" y="117536"/>
                </a:lnTo>
                <a:lnTo>
                  <a:pt x="3082469" y="127418"/>
                </a:lnTo>
                <a:lnTo>
                  <a:pt x="3120925" y="137600"/>
                </a:lnTo>
                <a:lnTo>
                  <a:pt x="3190509" y="158815"/>
                </a:lnTo>
                <a:lnTo>
                  <a:pt x="3249863" y="181087"/>
                </a:lnTo>
                <a:lnTo>
                  <a:pt x="3298440" y="204321"/>
                </a:lnTo>
                <a:lnTo>
                  <a:pt x="3335690" y="228422"/>
                </a:lnTo>
                <a:lnTo>
                  <a:pt x="3369127" y="265992"/>
                </a:lnTo>
                <a:lnTo>
                  <a:pt x="3375660" y="291846"/>
                </a:lnTo>
                <a:lnTo>
                  <a:pt x="3374015" y="304846"/>
                </a:lnTo>
                <a:lnTo>
                  <a:pt x="3349896" y="342926"/>
                </a:lnTo>
                <a:lnTo>
                  <a:pt x="3318515" y="367426"/>
                </a:lnTo>
                <a:lnTo>
                  <a:pt x="3275533" y="391106"/>
                </a:lnTo>
                <a:lnTo>
                  <a:pt x="3221499" y="413872"/>
                </a:lnTo>
                <a:lnTo>
                  <a:pt x="3156961" y="435627"/>
                </a:lnTo>
                <a:lnTo>
                  <a:pt x="3082469" y="456279"/>
                </a:lnTo>
                <a:lnTo>
                  <a:pt x="3041661" y="466160"/>
                </a:lnTo>
                <a:lnTo>
                  <a:pt x="2998571" y="475731"/>
                </a:lnTo>
                <a:lnTo>
                  <a:pt x="2953266" y="484977"/>
                </a:lnTo>
                <a:lnTo>
                  <a:pt x="2905816" y="493888"/>
                </a:lnTo>
                <a:lnTo>
                  <a:pt x="2856288" y="502452"/>
                </a:lnTo>
                <a:lnTo>
                  <a:pt x="2804752" y="510656"/>
                </a:lnTo>
                <a:lnTo>
                  <a:pt x="2751277" y="518490"/>
                </a:lnTo>
                <a:lnTo>
                  <a:pt x="2695930" y="525941"/>
                </a:lnTo>
                <a:lnTo>
                  <a:pt x="2638780" y="532997"/>
                </a:lnTo>
                <a:lnTo>
                  <a:pt x="2579897" y="539646"/>
                </a:lnTo>
                <a:lnTo>
                  <a:pt x="2519348" y="545877"/>
                </a:lnTo>
                <a:lnTo>
                  <a:pt x="2457202" y="551678"/>
                </a:lnTo>
                <a:lnTo>
                  <a:pt x="2393528" y="557036"/>
                </a:lnTo>
                <a:lnTo>
                  <a:pt x="2328395" y="561941"/>
                </a:lnTo>
                <a:lnTo>
                  <a:pt x="2261870" y="566379"/>
                </a:lnTo>
                <a:lnTo>
                  <a:pt x="2194023" y="570340"/>
                </a:lnTo>
                <a:lnTo>
                  <a:pt x="2124922" y="573811"/>
                </a:lnTo>
                <a:lnTo>
                  <a:pt x="2054636" y="576781"/>
                </a:lnTo>
                <a:lnTo>
                  <a:pt x="1983234" y="579237"/>
                </a:lnTo>
                <a:lnTo>
                  <a:pt x="1910783" y="581168"/>
                </a:lnTo>
                <a:lnTo>
                  <a:pt x="1837353" y="582562"/>
                </a:lnTo>
                <a:lnTo>
                  <a:pt x="1763012" y="583407"/>
                </a:lnTo>
                <a:lnTo>
                  <a:pt x="1687830" y="583692"/>
                </a:lnTo>
                <a:lnTo>
                  <a:pt x="1612647" y="583407"/>
                </a:lnTo>
                <a:lnTo>
                  <a:pt x="1538306" y="582562"/>
                </a:lnTo>
                <a:lnTo>
                  <a:pt x="1464876" y="581168"/>
                </a:lnTo>
                <a:lnTo>
                  <a:pt x="1392425" y="579237"/>
                </a:lnTo>
                <a:lnTo>
                  <a:pt x="1321023" y="576781"/>
                </a:lnTo>
                <a:lnTo>
                  <a:pt x="1250737" y="573811"/>
                </a:lnTo>
                <a:lnTo>
                  <a:pt x="1181636" y="570340"/>
                </a:lnTo>
                <a:lnTo>
                  <a:pt x="1113789" y="566379"/>
                </a:lnTo>
                <a:lnTo>
                  <a:pt x="1047264" y="561941"/>
                </a:lnTo>
                <a:lnTo>
                  <a:pt x="982131" y="557036"/>
                </a:lnTo>
                <a:lnTo>
                  <a:pt x="918457" y="551678"/>
                </a:lnTo>
                <a:lnTo>
                  <a:pt x="856311" y="545877"/>
                </a:lnTo>
                <a:lnTo>
                  <a:pt x="795762" y="539646"/>
                </a:lnTo>
                <a:lnTo>
                  <a:pt x="736879" y="532997"/>
                </a:lnTo>
                <a:lnTo>
                  <a:pt x="679729" y="525941"/>
                </a:lnTo>
                <a:lnTo>
                  <a:pt x="624382" y="518490"/>
                </a:lnTo>
                <a:lnTo>
                  <a:pt x="570907" y="510656"/>
                </a:lnTo>
                <a:lnTo>
                  <a:pt x="519371" y="502452"/>
                </a:lnTo>
                <a:lnTo>
                  <a:pt x="469843" y="493888"/>
                </a:lnTo>
                <a:lnTo>
                  <a:pt x="422393" y="484977"/>
                </a:lnTo>
                <a:lnTo>
                  <a:pt x="377088" y="475731"/>
                </a:lnTo>
                <a:lnTo>
                  <a:pt x="333998" y="466160"/>
                </a:lnTo>
                <a:lnTo>
                  <a:pt x="293190" y="456279"/>
                </a:lnTo>
                <a:lnTo>
                  <a:pt x="254734" y="446097"/>
                </a:lnTo>
                <a:lnTo>
                  <a:pt x="185150" y="424882"/>
                </a:lnTo>
                <a:lnTo>
                  <a:pt x="125796" y="402609"/>
                </a:lnTo>
                <a:lnTo>
                  <a:pt x="77219" y="379374"/>
                </a:lnTo>
                <a:lnTo>
                  <a:pt x="39969" y="355272"/>
                </a:lnTo>
                <a:lnTo>
                  <a:pt x="6532" y="317701"/>
                </a:lnTo>
                <a:lnTo>
                  <a:pt x="0" y="29184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9619" y="2433827"/>
            <a:ext cx="3610355" cy="2485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6227" y="1664048"/>
            <a:ext cx="14401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3000" spc="-225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ee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8543" y="1641187"/>
            <a:ext cx="32321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Common</a:t>
            </a:r>
            <a:r>
              <a:rPr dirty="0" sz="3000" spc="-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Binary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1443" y="2098387"/>
            <a:ext cx="7804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5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ee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7699" y="2051367"/>
            <a:ext cx="1475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internal</a:t>
            </a:r>
            <a:r>
              <a:rPr dirty="0" sz="1800" spc="-4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nodes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5371" y="5107749"/>
            <a:ext cx="1785620" cy="5194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dirty="0" sz="1800" spc="-5">
                <a:latin typeface="Palatino Linotype"/>
                <a:cs typeface="Palatino Linotype"/>
              </a:rPr>
              <a:t>external nodes  no </a:t>
            </a:r>
            <a:r>
              <a:rPr dirty="0" sz="1800">
                <a:latin typeface="Palatino Linotype"/>
                <a:cs typeface="Palatino Linotype"/>
              </a:rPr>
              <a:t>child </a:t>
            </a:r>
            <a:r>
              <a:rPr dirty="0" sz="1800" spc="-5">
                <a:latin typeface="Palatino Linotype"/>
                <a:cs typeface="Palatino Linotype"/>
              </a:rPr>
              <a:t>any</a:t>
            </a:r>
            <a:r>
              <a:rPr dirty="0" sz="1800" spc="-7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type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4452" y="2615183"/>
            <a:ext cx="188975" cy="187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24955" y="3424428"/>
            <a:ext cx="188976" cy="188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29655" y="4325111"/>
            <a:ext cx="188976" cy="187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76059" y="4325111"/>
            <a:ext cx="188975" cy="187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85304" y="3424428"/>
            <a:ext cx="188975" cy="188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15556" y="4325111"/>
            <a:ext cx="188975" cy="187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16240" y="4325111"/>
            <a:ext cx="187451" cy="187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65164" y="2753867"/>
            <a:ext cx="449580" cy="675640"/>
          </a:xfrm>
          <a:custGeom>
            <a:avLst/>
            <a:gdLst/>
            <a:ahLst/>
            <a:cxnLst/>
            <a:rect l="l" t="t" r="r" b="b"/>
            <a:pathLst>
              <a:path w="449579" h="675639">
                <a:moveTo>
                  <a:pt x="449579" y="0"/>
                </a:moveTo>
                <a:lnTo>
                  <a:pt x="0" y="6751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04659" y="2753867"/>
            <a:ext cx="585470" cy="675640"/>
          </a:xfrm>
          <a:custGeom>
            <a:avLst/>
            <a:gdLst/>
            <a:ahLst/>
            <a:cxnLst/>
            <a:rect l="l" t="t" r="r" b="b"/>
            <a:pathLst>
              <a:path w="585470" h="675639">
                <a:moveTo>
                  <a:pt x="0" y="0"/>
                </a:moveTo>
                <a:lnTo>
                  <a:pt x="585216" y="6751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69864" y="3564635"/>
            <a:ext cx="403860" cy="809625"/>
          </a:xfrm>
          <a:custGeom>
            <a:avLst/>
            <a:gdLst/>
            <a:ahLst/>
            <a:cxnLst/>
            <a:rect l="l" t="t" r="r" b="b"/>
            <a:pathLst>
              <a:path w="403860" h="809625">
                <a:moveTo>
                  <a:pt x="403860" y="0"/>
                </a:moveTo>
                <a:lnTo>
                  <a:pt x="0" y="8092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65164" y="3564635"/>
            <a:ext cx="360045" cy="809625"/>
          </a:xfrm>
          <a:custGeom>
            <a:avLst/>
            <a:gdLst/>
            <a:ahLst/>
            <a:cxnLst/>
            <a:rect l="l" t="t" r="r" b="b"/>
            <a:pathLst>
              <a:path w="360045" h="809625">
                <a:moveTo>
                  <a:pt x="0" y="0"/>
                </a:moveTo>
                <a:lnTo>
                  <a:pt x="359664" y="8092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10043" y="3564635"/>
            <a:ext cx="224154" cy="809625"/>
          </a:xfrm>
          <a:custGeom>
            <a:avLst/>
            <a:gdLst/>
            <a:ahLst/>
            <a:cxnLst/>
            <a:rect l="l" t="t" r="r" b="b"/>
            <a:pathLst>
              <a:path w="224154" h="809625">
                <a:moveTo>
                  <a:pt x="224027" y="0"/>
                </a:moveTo>
                <a:lnTo>
                  <a:pt x="0" y="8092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25511" y="3518915"/>
            <a:ext cx="539750" cy="855344"/>
          </a:xfrm>
          <a:custGeom>
            <a:avLst/>
            <a:gdLst/>
            <a:ahLst/>
            <a:cxnLst/>
            <a:rect l="l" t="t" r="r" b="b"/>
            <a:pathLst>
              <a:path w="539750" h="855345">
                <a:moveTo>
                  <a:pt x="0" y="0"/>
                </a:moveTo>
                <a:lnTo>
                  <a:pt x="539496" y="8549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10200" y="4507991"/>
            <a:ext cx="269875" cy="495300"/>
          </a:xfrm>
          <a:custGeom>
            <a:avLst/>
            <a:gdLst/>
            <a:ahLst/>
            <a:cxnLst/>
            <a:rect l="l" t="t" r="r" b="b"/>
            <a:pathLst>
              <a:path w="269875" h="495300">
                <a:moveTo>
                  <a:pt x="269748" y="0"/>
                </a:moveTo>
                <a:lnTo>
                  <a:pt x="0" y="495299"/>
                </a:lnTo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69864" y="4507991"/>
            <a:ext cx="269875" cy="451484"/>
          </a:xfrm>
          <a:custGeom>
            <a:avLst/>
            <a:gdLst/>
            <a:ahLst/>
            <a:cxnLst/>
            <a:rect l="l" t="t" r="r" b="b"/>
            <a:pathLst>
              <a:path w="269875" h="451485">
                <a:moveTo>
                  <a:pt x="0" y="0"/>
                </a:moveTo>
                <a:lnTo>
                  <a:pt x="269748" y="451103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02867" y="4960688"/>
            <a:ext cx="3034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Both left </a:t>
            </a:r>
            <a:r>
              <a:rPr dirty="0" sz="1800" spc="-5">
                <a:latin typeface="Palatino Linotype"/>
                <a:cs typeface="Palatino Linotype"/>
              </a:rPr>
              <a:t>and right children </a:t>
            </a:r>
            <a:r>
              <a:rPr dirty="0" sz="1800">
                <a:latin typeface="Palatino Linotype"/>
                <a:cs typeface="Palatino Linotype"/>
              </a:rPr>
              <a:t>of  </a:t>
            </a:r>
            <a:r>
              <a:rPr dirty="0" sz="1800" spc="-5">
                <a:latin typeface="Palatino Linotype"/>
                <a:cs typeface="Palatino Linotype"/>
              </a:rPr>
              <a:t>these nodes are empty</a:t>
            </a:r>
            <a:r>
              <a:rPr dirty="0" sz="1800" spc="1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tree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50844"/>
            <a:ext cx="8068309" cy="42684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marR="124460" indent="-342900">
              <a:lnSpc>
                <a:spcPts val="3030"/>
              </a:lnSpc>
              <a:spcBef>
                <a:spcPts val="47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or a sequence of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distinct elements, there are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 n!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different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permutation</a:t>
            </a:r>
            <a:endParaRPr sz="2800">
              <a:latin typeface="Palatino Linotype"/>
              <a:cs typeface="Palatino Linotype"/>
            </a:endParaRPr>
          </a:p>
          <a:p>
            <a:pPr lvl="1" marL="756285" marR="424815" indent="-286385">
              <a:lnSpc>
                <a:spcPts val="2380"/>
              </a:lnSpc>
              <a:spcBef>
                <a:spcPts val="5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So, the decision tree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200">
                <a:solidFill>
                  <a:srgbClr val="FF0000"/>
                </a:solidFill>
                <a:latin typeface="Palatino Linotype"/>
                <a:cs typeface="Palatino Linotype"/>
              </a:rPr>
              <a:t>n!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leaves,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exactly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n! 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leaves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can be reached from the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root.</a:t>
            </a:r>
            <a:endParaRPr sz="2200">
              <a:latin typeface="Palatino Linotype"/>
              <a:cs typeface="Palatino Linotype"/>
            </a:endParaRPr>
          </a:p>
          <a:p>
            <a:pPr lvl="1" marL="756285" marR="514350" indent="-286385">
              <a:lnSpc>
                <a:spcPts val="2380"/>
              </a:lnSpc>
              <a:spcBef>
                <a:spcPts val="5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So, for the purpose of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lower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bounds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evaluation, </a:t>
            </a:r>
            <a:r>
              <a:rPr dirty="0" sz="2200" spc="-25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use  trees with exactly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n!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leaves.</a:t>
            </a:r>
            <a:endParaRPr sz="2200">
              <a:latin typeface="Palatino Linotype"/>
              <a:cs typeface="Palatino Linotype"/>
            </a:endParaRPr>
          </a:p>
          <a:p>
            <a:pPr marL="355600" marR="342900" indent="-342900">
              <a:lnSpc>
                <a:spcPts val="303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of comparison done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worst  </a:t>
            </a:r>
            <a:r>
              <a:rPr dirty="0" sz="2800" spc="-10" b="1" i="1">
                <a:solidFill>
                  <a:srgbClr val="0000CC"/>
                </a:solidFill>
                <a:latin typeface="Palatino Linotype"/>
                <a:cs typeface="Palatino Linotype"/>
              </a:rPr>
              <a:t>case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height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of the</a:t>
            </a:r>
            <a:r>
              <a:rPr dirty="0" sz="2800" spc="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tree.</a:t>
            </a:r>
            <a:endParaRPr sz="2800">
              <a:latin typeface="Palatino Linotype"/>
              <a:cs typeface="Palatino Linotype"/>
            </a:endParaRPr>
          </a:p>
          <a:p>
            <a:pPr algn="just" marL="355600" marR="5080" indent="-342900">
              <a:lnSpc>
                <a:spcPts val="3030"/>
              </a:lnSpc>
              <a:spcBef>
                <a:spcPts val="66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average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of comparison done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 average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of the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lengths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paths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from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root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leaf.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4103" y="7632"/>
            <a:ext cx="6108191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1804" y="743724"/>
            <a:ext cx="3448811" cy="137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64608" y="743724"/>
            <a:ext cx="2034538" cy="1374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95074" y="156207"/>
            <a:ext cx="515366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660400" marR="5080" indent="-64770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Characterizing</a:t>
            </a:r>
            <a:r>
              <a:rPr dirty="0" spc="-65"/>
              <a:t> </a:t>
            </a:r>
            <a:r>
              <a:rPr dirty="0" spc="-5"/>
              <a:t>the  Decision</a:t>
            </a:r>
            <a:r>
              <a:rPr dirty="0" spc="-10"/>
              <a:t> </a:t>
            </a:r>
            <a:r>
              <a:rPr dirty="0" spc="-90"/>
              <a:t>Tree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4" y="384047"/>
            <a:ext cx="88041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102" y="532767"/>
            <a:ext cx="8005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Lower Bound for </a:t>
            </a:r>
            <a:r>
              <a:rPr dirty="0" spc="-75"/>
              <a:t>Worst</a:t>
            </a:r>
            <a:r>
              <a:rPr dirty="0" spc="-5"/>
              <a:t> </a:t>
            </a:r>
            <a:r>
              <a:rPr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59988"/>
            <a:ext cx="8034020" cy="312229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Theorem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items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by comparisons  of keys must do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at least </a:t>
            </a:r>
            <a:r>
              <a:rPr dirty="0" sz="2400" b="1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log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!</a:t>
            </a:r>
            <a:r>
              <a:rPr dirty="0" sz="2400" b="1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or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approximately</a:t>
            </a:r>
            <a:endParaRPr sz="2400">
              <a:latin typeface="Palatino Linotype"/>
              <a:cs typeface="Palatino Linotype"/>
            </a:endParaRPr>
          </a:p>
          <a:p>
            <a:pPr marL="355600">
              <a:lnSpc>
                <a:spcPts val="2545"/>
              </a:lnSpc>
            </a:pPr>
            <a:r>
              <a:rPr dirty="0" sz="2400" spc="-5" b="1">
                <a:solidFill>
                  <a:srgbClr val="0000CC"/>
                </a:solidFill>
                <a:latin typeface="Symbol"/>
                <a:cs typeface="Symbol"/>
              </a:rPr>
              <a:t>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-1.443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0000CC"/>
                </a:solidFill>
                <a:latin typeface="Symbol"/>
                <a:cs typeface="Symbol"/>
              </a:rPr>
              <a:t>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key comparisons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worst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case.</a:t>
            </a:r>
            <a:endParaRPr sz="2400">
              <a:latin typeface="Palatino Linotype"/>
              <a:cs typeface="Palatino Linotype"/>
            </a:endParaRPr>
          </a:p>
          <a:p>
            <a:pPr lvl="1" marL="756285" marR="425450" indent="-286385">
              <a:lnSpc>
                <a:spcPts val="2620"/>
              </a:lnSpc>
              <a:spcBef>
                <a:spcPts val="5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Note: Let L=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!, which is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leaves,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then  L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where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the height of the tree, that</a:t>
            </a:r>
            <a:r>
              <a:rPr dirty="0" sz="2400" spc="10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545"/>
              </a:lnSpc>
              <a:tabLst>
                <a:tab pos="7891145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</a:t>
            </a:r>
            <a:r>
              <a:rPr dirty="0" u="heavy" sz="2400" spc="-60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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log</a:t>
            </a:r>
            <a:r>
              <a:rPr dirty="0" u="heavy" sz="2400" spc="-5" i="1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L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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=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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log</a:t>
            </a:r>
            <a:r>
              <a:rPr dirty="0" u="heavy" sz="2400" spc="-5" i="1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n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!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</a:t>
            </a:r>
            <a:r>
              <a:rPr dirty="0" u="heavy" sz="2400" spc="-5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 lvl="2" marL="1155700" marR="197485" indent="-228600">
              <a:lnSpc>
                <a:spcPts val="217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Lemma: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let 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be the number of leaves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 a binary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h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be its height. Then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 L</a:t>
            </a:r>
            <a:r>
              <a:rPr dirty="0" sz="2000" spc="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baseline="25641" sz="1950" spc="7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endParaRPr baseline="25641" sz="195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the asymptotic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behavior: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2401" y="5198032"/>
            <a:ext cx="6439196" cy="397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1" y="384047"/>
            <a:ext cx="81564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3191" y="532767"/>
            <a:ext cx="7355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External Path</a:t>
            </a:r>
            <a:r>
              <a:rPr dirty="0" spc="-50"/>
              <a:t> </a:t>
            </a:r>
            <a:r>
              <a:rPr dirty="0" spc="-5"/>
              <a:t>Length(EPL)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04152" y="1671764"/>
            <a:ext cx="8350250" cy="431546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EPL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– sum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path length to every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leaf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EPL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recursively defined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2400" spc="-1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follows: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[Base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case] 0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single external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[Recursion]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non-leaf with sub-trees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then the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sum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of: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800" spc="-5">
                <a:solidFill>
                  <a:srgbClr val="3E3E3E"/>
                </a:solidFill>
                <a:latin typeface="Palatino Linotype"/>
                <a:cs typeface="Palatino Linotype"/>
              </a:rPr>
              <a:t>the external path </a:t>
            </a:r>
            <a:r>
              <a:rPr dirty="0" sz="2800">
                <a:solidFill>
                  <a:srgbClr val="3E3E3E"/>
                </a:solidFill>
                <a:latin typeface="Palatino Linotype"/>
                <a:cs typeface="Palatino Linotype"/>
              </a:rPr>
              <a:t>length </a:t>
            </a:r>
            <a:r>
              <a:rPr dirty="0" sz="28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8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80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8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800" spc="-5">
                <a:solidFill>
                  <a:srgbClr val="3E3E3E"/>
                </a:solidFill>
                <a:latin typeface="Palatino Linotype"/>
                <a:cs typeface="Palatino Linotype"/>
              </a:rPr>
              <a:t>of external node of</a:t>
            </a:r>
            <a:r>
              <a:rPr dirty="0" sz="28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80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800" spc="-5">
                <a:solidFill>
                  <a:srgbClr val="3E3E3E"/>
                </a:solidFill>
                <a:latin typeface="Palatino Linotype"/>
                <a:cs typeface="Palatino Linotype"/>
              </a:rPr>
              <a:t>the external path </a:t>
            </a:r>
            <a:r>
              <a:rPr dirty="0" sz="2800">
                <a:solidFill>
                  <a:srgbClr val="3E3E3E"/>
                </a:solidFill>
                <a:latin typeface="Palatino Linotype"/>
                <a:cs typeface="Palatino Linotype"/>
              </a:rPr>
              <a:t>length </a:t>
            </a:r>
            <a:r>
              <a:rPr dirty="0" sz="28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8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800" spc="-1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8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800" spc="-5">
                <a:solidFill>
                  <a:srgbClr val="3E3E3E"/>
                </a:solidFill>
                <a:latin typeface="Palatino Linotype"/>
                <a:cs typeface="Palatino Linotype"/>
              </a:rPr>
              <a:t>of external node of</a:t>
            </a:r>
            <a:r>
              <a:rPr dirty="0" sz="28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800" spc="-1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5301424"/>
            <a:ext cx="7444105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Assuming that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&gt;1, when calculating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epl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 replaced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by 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-1)+2(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+1). The net change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epl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 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+1&lt;0, that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epl</a:t>
            </a:r>
            <a:r>
              <a:rPr dirty="0" sz="24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decreases.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6904" y="0"/>
            <a:ext cx="546353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74435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77128" y="0"/>
            <a:ext cx="2180843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9984" y="699516"/>
            <a:ext cx="3302508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37842" y="112800"/>
            <a:ext cx="606806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795780" marR="5080" indent="-1783080">
              <a:lnSpc>
                <a:spcPct val="100600"/>
              </a:lnSpc>
              <a:spcBef>
                <a:spcPts val="65"/>
              </a:spcBef>
              <a:tabLst>
                <a:tab pos="1655445" algn="l"/>
              </a:tabLst>
            </a:pPr>
            <a:r>
              <a:rPr dirty="0" spc="-5"/>
              <a:t>More	Balanced</a:t>
            </a:r>
            <a:r>
              <a:rPr dirty="0" spc="-30"/>
              <a:t> </a:t>
            </a:r>
            <a:r>
              <a:rPr dirty="0" spc="-5"/>
              <a:t>2-tree,  </a:t>
            </a:r>
            <a:r>
              <a:rPr dirty="0"/>
              <a:t>Less</a:t>
            </a:r>
            <a:r>
              <a:rPr dirty="0" spc="-20"/>
              <a:t> </a:t>
            </a:r>
            <a:r>
              <a:rPr dirty="0" spc="-5"/>
              <a:t>EPL</a:t>
            </a:r>
          </a:p>
        </p:txBody>
      </p:sp>
      <p:sp>
        <p:nvSpPr>
          <p:cNvPr id="8" name="object 8"/>
          <p:cNvSpPr/>
          <p:nvPr/>
        </p:nvSpPr>
        <p:spPr>
          <a:xfrm>
            <a:off x="2106167" y="1792223"/>
            <a:ext cx="283845" cy="254635"/>
          </a:xfrm>
          <a:custGeom>
            <a:avLst/>
            <a:gdLst/>
            <a:ahLst/>
            <a:cxnLst/>
            <a:rect l="l" t="t" r="r" b="b"/>
            <a:pathLst>
              <a:path w="283844" h="254635">
                <a:moveTo>
                  <a:pt x="0" y="127253"/>
                </a:moveTo>
                <a:lnTo>
                  <a:pt x="7226" y="87031"/>
                </a:lnTo>
                <a:lnTo>
                  <a:pt x="27347" y="52098"/>
                </a:lnTo>
                <a:lnTo>
                  <a:pt x="58029" y="24552"/>
                </a:lnTo>
                <a:lnTo>
                  <a:pt x="96936" y="6487"/>
                </a:lnTo>
                <a:lnTo>
                  <a:pt x="141732" y="0"/>
                </a:lnTo>
                <a:lnTo>
                  <a:pt x="186532" y="6487"/>
                </a:lnTo>
                <a:lnTo>
                  <a:pt x="225439" y="24552"/>
                </a:lnTo>
                <a:lnTo>
                  <a:pt x="256119" y="52098"/>
                </a:lnTo>
                <a:lnTo>
                  <a:pt x="276239" y="87031"/>
                </a:lnTo>
                <a:lnTo>
                  <a:pt x="283464" y="127253"/>
                </a:lnTo>
                <a:lnTo>
                  <a:pt x="276239" y="167476"/>
                </a:lnTo>
                <a:lnTo>
                  <a:pt x="256119" y="202409"/>
                </a:lnTo>
                <a:lnTo>
                  <a:pt x="225439" y="229955"/>
                </a:lnTo>
                <a:lnTo>
                  <a:pt x="186532" y="248020"/>
                </a:lnTo>
                <a:lnTo>
                  <a:pt x="141732" y="254507"/>
                </a:lnTo>
                <a:lnTo>
                  <a:pt x="96936" y="248020"/>
                </a:lnTo>
                <a:lnTo>
                  <a:pt x="58029" y="229955"/>
                </a:lnTo>
                <a:lnTo>
                  <a:pt x="27347" y="202409"/>
                </a:lnTo>
                <a:lnTo>
                  <a:pt x="7226" y="167476"/>
                </a:lnTo>
                <a:lnTo>
                  <a:pt x="0" y="12725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16707" y="2944367"/>
            <a:ext cx="281940" cy="254635"/>
          </a:xfrm>
          <a:custGeom>
            <a:avLst/>
            <a:gdLst/>
            <a:ahLst/>
            <a:cxnLst/>
            <a:rect l="l" t="t" r="r" b="b"/>
            <a:pathLst>
              <a:path w="281939" h="254635">
                <a:moveTo>
                  <a:pt x="0" y="127253"/>
                </a:moveTo>
                <a:lnTo>
                  <a:pt x="7187" y="87031"/>
                </a:lnTo>
                <a:lnTo>
                  <a:pt x="27200" y="52098"/>
                </a:lnTo>
                <a:lnTo>
                  <a:pt x="57716" y="24552"/>
                </a:lnTo>
                <a:lnTo>
                  <a:pt x="96414" y="6487"/>
                </a:lnTo>
                <a:lnTo>
                  <a:pt x="140970" y="0"/>
                </a:lnTo>
                <a:lnTo>
                  <a:pt x="185525" y="6487"/>
                </a:lnTo>
                <a:lnTo>
                  <a:pt x="224223" y="24552"/>
                </a:lnTo>
                <a:lnTo>
                  <a:pt x="254739" y="52098"/>
                </a:lnTo>
                <a:lnTo>
                  <a:pt x="274752" y="87031"/>
                </a:lnTo>
                <a:lnTo>
                  <a:pt x="281940" y="127253"/>
                </a:lnTo>
                <a:lnTo>
                  <a:pt x="274752" y="167476"/>
                </a:lnTo>
                <a:lnTo>
                  <a:pt x="254739" y="202409"/>
                </a:lnTo>
                <a:lnTo>
                  <a:pt x="224223" y="229955"/>
                </a:lnTo>
                <a:lnTo>
                  <a:pt x="185525" y="248020"/>
                </a:lnTo>
                <a:lnTo>
                  <a:pt x="140970" y="254507"/>
                </a:lnTo>
                <a:lnTo>
                  <a:pt x="96414" y="248020"/>
                </a:lnTo>
                <a:lnTo>
                  <a:pt x="57716" y="229955"/>
                </a:lnTo>
                <a:lnTo>
                  <a:pt x="27200" y="202409"/>
                </a:lnTo>
                <a:lnTo>
                  <a:pt x="7187" y="167476"/>
                </a:lnTo>
                <a:lnTo>
                  <a:pt x="0" y="12725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0180" y="3965447"/>
            <a:ext cx="283845" cy="254635"/>
          </a:xfrm>
          <a:custGeom>
            <a:avLst/>
            <a:gdLst/>
            <a:ahLst/>
            <a:cxnLst/>
            <a:rect l="l" t="t" r="r" b="b"/>
            <a:pathLst>
              <a:path w="283844" h="254635">
                <a:moveTo>
                  <a:pt x="0" y="127253"/>
                </a:moveTo>
                <a:lnTo>
                  <a:pt x="7226" y="87031"/>
                </a:lnTo>
                <a:lnTo>
                  <a:pt x="27347" y="52098"/>
                </a:lnTo>
                <a:lnTo>
                  <a:pt x="58029" y="24552"/>
                </a:lnTo>
                <a:lnTo>
                  <a:pt x="96936" y="6487"/>
                </a:lnTo>
                <a:lnTo>
                  <a:pt x="141732" y="0"/>
                </a:lnTo>
                <a:lnTo>
                  <a:pt x="186532" y="6487"/>
                </a:lnTo>
                <a:lnTo>
                  <a:pt x="225439" y="24552"/>
                </a:lnTo>
                <a:lnTo>
                  <a:pt x="256119" y="52098"/>
                </a:lnTo>
                <a:lnTo>
                  <a:pt x="276239" y="87031"/>
                </a:lnTo>
                <a:lnTo>
                  <a:pt x="283464" y="127253"/>
                </a:lnTo>
                <a:lnTo>
                  <a:pt x="276239" y="167476"/>
                </a:lnTo>
                <a:lnTo>
                  <a:pt x="256119" y="202409"/>
                </a:lnTo>
                <a:lnTo>
                  <a:pt x="225439" y="229955"/>
                </a:lnTo>
                <a:lnTo>
                  <a:pt x="186532" y="248020"/>
                </a:lnTo>
                <a:lnTo>
                  <a:pt x="141732" y="254507"/>
                </a:lnTo>
                <a:lnTo>
                  <a:pt x="96936" y="248020"/>
                </a:lnTo>
                <a:lnTo>
                  <a:pt x="58029" y="229955"/>
                </a:lnTo>
                <a:lnTo>
                  <a:pt x="27347" y="202409"/>
                </a:lnTo>
                <a:lnTo>
                  <a:pt x="7226" y="167476"/>
                </a:lnTo>
                <a:lnTo>
                  <a:pt x="0" y="12725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8719" y="4477511"/>
            <a:ext cx="281940" cy="251460"/>
          </a:xfrm>
          <a:custGeom>
            <a:avLst/>
            <a:gdLst/>
            <a:ahLst/>
            <a:cxnLst/>
            <a:rect l="l" t="t" r="r" b="b"/>
            <a:pathLst>
              <a:path w="281940" h="251460">
                <a:moveTo>
                  <a:pt x="140970" y="0"/>
                </a:moveTo>
                <a:lnTo>
                  <a:pt x="96414" y="6409"/>
                </a:lnTo>
                <a:lnTo>
                  <a:pt x="57716" y="24257"/>
                </a:lnTo>
                <a:lnTo>
                  <a:pt x="27200" y="51473"/>
                </a:lnTo>
                <a:lnTo>
                  <a:pt x="7187" y="85987"/>
                </a:lnTo>
                <a:lnTo>
                  <a:pt x="0" y="125730"/>
                </a:lnTo>
                <a:lnTo>
                  <a:pt x="7187" y="165472"/>
                </a:lnTo>
                <a:lnTo>
                  <a:pt x="27200" y="199986"/>
                </a:lnTo>
                <a:lnTo>
                  <a:pt x="57716" y="227202"/>
                </a:lnTo>
                <a:lnTo>
                  <a:pt x="96414" y="245050"/>
                </a:lnTo>
                <a:lnTo>
                  <a:pt x="140970" y="251460"/>
                </a:lnTo>
                <a:lnTo>
                  <a:pt x="185525" y="245050"/>
                </a:lnTo>
                <a:lnTo>
                  <a:pt x="224223" y="227202"/>
                </a:lnTo>
                <a:lnTo>
                  <a:pt x="254739" y="199986"/>
                </a:lnTo>
                <a:lnTo>
                  <a:pt x="274752" y="165472"/>
                </a:lnTo>
                <a:lnTo>
                  <a:pt x="281940" y="125730"/>
                </a:lnTo>
                <a:lnTo>
                  <a:pt x="274752" y="85987"/>
                </a:lnTo>
                <a:lnTo>
                  <a:pt x="254739" y="51473"/>
                </a:lnTo>
                <a:lnTo>
                  <a:pt x="224223" y="24257"/>
                </a:lnTo>
                <a:lnTo>
                  <a:pt x="185525" y="6409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8719" y="4477511"/>
            <a:ext cx="281940" cy="251460"/>
          </a:xfrm>
          <a:custGeom>
            <a:avLst/>
            <a:gdLst/>
            <a:ahLst/>
            <a:cxnLst/>
            <a:rect l="l" t="t" r="r" b="b"/>
            <a:pathLst>
              <a:path w="281940" h="251460">
                <a:moveTo>
                  <a:pt x="0" y="125730"/>
                </a:moveTo>
                <a:lnTo>
                  <a:pt x="7187" y="85987"/>
                </a:lnTo>
                <a:lnTo>
                  <a:pt x="27200" y="51473"/>
                </a:lnTo>
                <a:lnTo>
                  <a:pt x="57716" y="24257"/>
                </a:lnTo>
                <a:lnTo>
                  <a:pt x="96414" y="6409"/>
                </a:lnTo>
                <a:lnTo>
                  <a:pt x="140970" y="0"/>
                </a:lnTo>
                <a:lnTo>
                  <a:pt x="185525" y="6409"/>
                </a:lnTo>
                <a:lnTo>
                  <a:pt x="224223" y="24257"/>
                </a:lnTo>
                <a:lnTo>
                  <a:pt x="254739" y="51473"/>
                </a:lnTo>
                <a:lnTo>
                  <a:pt x="274752" y="85987"/>
                </a:lnTo>
                <a:lnTo>
                  <a:pt x="281940" y="125730"/>
                </a:lnTo>
                <a:lnTo>
                  <a:pt x="274752" y="165472"/>
                </a:lnTo>
                <a:lnTo>
                  <a:pt x="254739" y="199986"/>
                </a:lnTo>
                <a:lnTo>
                  <a:pt x="224223" y="227202"/>
                </a:lnTo>
                <a:lnTo>
                  <a:pt x="185525" y="245050"/>
                </a:lnTo>
                <a:lnTo>
                  <a:pt x="140970" y="251460"/>
                </a:lnTo>
                <a:lnTo>
                  <a:pt x="96414" y="245050"/>
                </a:lnTo>
                <a:lnTo>
                  <a:pt x="57716" y="227202"/>
                </a:lnTo>
                <a:lnTo>
                  <a:pt x="27200" y="199986"/>
                </a:lnTo>
                <a:lnTo>
                  <a:pt x="7187" y="165472"/>
                </a:lnTo>
                <a:lnTo>
                  <a:pt x="0" y="1257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91639" y="4477511"/>
            <a:ext cx="285115" cy="251460"/>
          </a:xfrm>
          <a:custGeom>
            <a:avLst/>
            <a:gdLst/>
            <a:ahLst/>
            <a:cxnLst/>
            <a:rect l="l" t="t" r="r" b="b"/>
            <a:pathLst>
              <a:path w="285114" h="251460">
                <a:moveTo>
                  <a:pt x="142494" y="0"/>
                </a:moveTo>
                <a:lnTo>
                  <a:pt x="97453" y="6409"/>
                </a:lnTo>
                <a:lnTo>
                  <a:pt x="58336" y="24257"/>
                </a:lnTo>
                <a:lnTo>
                  <a:pt x="27491" y="51473"/>
                </a:lnTo>
                <a:lnTo>
                  <a:pt x="7263" y="85987"/>
                </a:lnTo>
                <a:lnTo>
                  <a:pt x="0" y="125730"/>
                </a:lnTo>
                <a:lnTo>
                  <a:pt x="7263" y="165472"/>
                </a:lnTo>
                <a:lnTo>
                  <a:pt x="27491" y="199986"/>
                </a:lnTo>
                <a:lnTo>
                  <a:pt x="58336" y="227202"/>
                </a:lnTo>
                <a:lnTo>
                  <a:pt x="97453" y="245050"/>
                </a:lnTo>
                <a:lnTo>
                  <a:pt x="142494" y="251460"/>
                </a:lnTo>
                <a:lnTo>
                  <a:pt x="187534" y="245050"/>
                </a:lnTo>
                <a:lnTo>
                  <a:pt x="226651" y="227202"/>
                </a:lnTo>
                <a:lnTo>
                  <a:pt x="257496" y="199986"/>
                </a:lnTo>
                <a:lnTo>
                  <a:pt x="277724" y="165472"/>
                </a:lnTo>
                <a:lnTo>
                  <a:pt x="284988" y="125730"/>
                </a:lnTo>
                <a:lnTo>
                  <a:pt x="277724" y="85987"/>
                </a:lnTo>
                <a:lnTo>
                  <a:pt x="257496" y="51473"/>
                </a:lnTo>
                <a:lnTo>
                  <a:pt x="226651" y="24257"/>
                </a:lnTo>
                <a:lnTo>
                  <a:pt x="187534" y="6409"/>
                </a:lnTo>
                <a:lnTo>
                  <a:pt x="14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1639" y="4477511"/>
            <a:ext cx="285115" cy="251460"/>
          </a:xfrm>
          <a:custGeom>
            <a:avLst/>
            <a:gdLst/>
            <a:ahLst/>
            <a:cxnLst/>
            <a:rect l="l" t="t" r="r" b="b"/>
            <a:pathLst>
              <a:path w="285114" h="251460">
                <a:moveTo>
                  <a:pt x="0" y="125730"/>
                </a:moveTo>
                <a:lnTo>
                  <a:pt x="7263" y="85987"/>
                </a:lnTo>
                <a:lnTo>
                  <a:pt x="27491" y="51473"/>
                </a:lnTo>
                <a:lnTo>
                  <a:pt x="58336" y="24257"/>
                </a:lnTo>
                <a:lnTo>
                  <a:pt x="97453" y="6409"/>
                </a:lnTo>
                <a:lnTo>
                  <a:pt x="142494" y="0"/>
                </a:lnTo>
                <a:lnTo>
                  <a:pt x="187534" y="6409"/>
                </a:lnTo>
                <a:lnTo>
                  <a:pt x="226651" y="24257"/>
                </a:lnTo>
                <a:lnTo>
                  <a:pt x="257496" y="51473"/>
                </a:lnTo>
                <a:lnTo>
                  <a:pt x="277724" y="85987"/>
                </a:lnTo>
                <a:lnTo>
                  <a:pt x="284988" y="125730"/>
                </a:lnTo>
                <a:lnTo>
                  <a:pt x="277724" y="165472"/>
                </a:lnTo>
                <a:lnTo>
                  <a:pt x="257496" y="199986"/>
                </a:lnTo>
                <a:lnTo>
                  <a:pt x="226651" y="227202"/>
                </a:lnTo>
                <a:lnTo>
                  <a:pt x="187534" y="245050"/>
                </a:lnTo>
                <a:lnTo>
                  <a:pt x="142494" y="251460"/>
                </a:lnTo>
                <a:lnTo>
                  <a:pt x="97453" y="245050"/>
                </a:lnTo>
                <a:lnTo>
                  <a:pt x="58336" y="227202"/>
                </a:lnTo>
                <a:lnTo>
                  <a:pt x="27491" y="199986"/>
                </a:lnTo>
                <a:lnTo>
                  <a:pt x="7263" y="165472"/>
                </a:lnTo>
                <a:lnTo>
                  <a:pt x="0" y="1257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61972" y="2020821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93560" y="0"/>
                </a:moveTo>
                <a:lnTo>
                  <a:pt x="0" y="87515"/>
                </a:lnTo>
                <a:lnTo>
                  <a:pt x="23787" y="108204"/>
                </a:lnTo>
                <a:lnTo>
                  <a:pt x="117348" y="20688"/>
                </a:lnTo>
                <a:lnTo>
                  <a:pt x="9356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97379" y="2173221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93560" y="0"/>
                </a:moveTo>
                <a:lnTo>
                  <a:pt x="0" y="87515"/>
                </a:lnTo>
                <a:lnTo>
                  <a:pt x="23787" y="108204"/>
                </a:lnTo>
                <a:lnTo>
                  <a:pt x="117348" y="20688"/>
                </a:lnTo>
                <a:lnTo>
                  <a:pt x="9356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35835" y="2324097"/>
            <a:ext cx="116205" cy="108585"/>
          </a:xfrm>
          <a:custGeom>
            <a:avLst/>
            <a:gdLst/>
            <a:ahLst/>
            <a:cxnLst/>
            <a:rect l="l" t="t" r="r" b="b"/>
            <a:pathLst>
              <a:path w="116205" h="108585">
                <a:moveTo>
                  <a:pt x="92024" y="0"/>
                </a:moveTo>
                <a:lnTo>
                  <a:pt x="0" y="87515"/>
                </a:lnTo>
                <a:lnTo>
                  <a:pt x="23799" y="108204"/>
                </a:lnTo>
                <a:lnTo>
                  <a:pt x="115824" y="20688"/>
                </a:lnTo>
                <a:lnTo>
                  <a:pt x="9202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69719" y="2476501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93560" y="0"/>
                </a:moveTo>
                <a:lnTo>
                  <a:pt x="0" y="87515"/>
                </a:lnTo>
                <a:lnTo>
                  <a:pt x="23787" y="108204"/>
                </a:lnTo>
                <a:lnTo>
                  <a:pt x="117347" y="22275"/>
                </a:lnTo>
                <a:lnTo>
                  <a:pt x="9356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7800" y="2628901"/>
            <a:ext cx="76200" cy="68580"/>
          </a:xfrm>
          <a:custGeom>
            <a:avLst/>
            <a:gdLst/>
            <a:ahLst/>
            <a:cxnLst/>
            <a:rect l="l" t="t" r="r" b="b"/>
            <a:pathLst>
              <a:path w="76200" h="68580">
                <a:moveTo>
                  <a:pt x="52387" y="0"/>
                </a:moveTo>
                <a:lnTo>
                  <a:pt x="0" y="46253"/>
                </a:lnTo>
                <a:lnTo>
                  <a:pt x="25400" y="68579"/>
                </a:lnTo>
                <a:lnTo>
                  <a:pt x="76200" y="22326"/>
                </a:lnTo>
                <a:lnTo>
                  <a:pt x="5238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30195" y="2020823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23787" y="0"/>
                </a:moveTo>
                <a:lnTo>
                  <a:pt x="0" y="20688"/>
                </a:lnTo>
                <a:lnTo>
                  <a:pt x="93560" y="108204"/>
                </a:lnTo>
                <a:lnTo>
                  <a:pt x="117347" y="87515"/>
                </a:lnTo>
                <a:lnTo>
                  <a:pt x="2378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6311" y="2173223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23787" y="0"/>
                </a:moveTo>
                <a:lnTo>
                  <a:pt x="0" y="20688"/>
                </a:lnTo>
                <a:lnTo>
                  <a:pt x="93560" y="108204"/>
                </a:lnTo>
                <a:lnTo>
                  <a:pt x="117347" y="87515"/>
                </a:lnTo>
                <a:lnTo>
                  <a:pt x="2378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57855" y="2324100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23787" y="0"/>
                </a:moveTo>
                <a:lnTo>
                  <a:pt x="0" y="20688"/>
                </a:lnTo>
                <a:lnTo>
                  <a:pt x="93560" y="108204"/>
                </a:lnTo>
                <a:lnTo>
                  <a:pt x="117347" y="87515"/>
                </a:lnTo>
                <a:lnTo>
                  <a:pt x="2378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22448" y="2476500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23787" y="0"/>
                </a:moveTo>
                <a:lnTo>
                  <a:pt x="0" y="22275"/>
                </a:lnTo>
                <a:lnTo>
                  <a:pt x="93560" y="108204"/>
                </a:lnTo>
                <a:lnTo>
                  <a:pt x="117347" y="87515"/>
                </a:lnTo>
                <a:lnTo>
                  <a:pt x="2378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85510" y="2628900"/>
            <a:ext cx="74930" cy="68580"/>
          </a:xfrm>
          <a:custGeom>
            <a:avLst/>
            <a:gdLst/>
            <a:ahLst/>
            <a:cxnLst/>
            <a:rect l="l" t="t" r="r" b="b"/>
            <a:pathLst>
              <a:path w="74930" h="68580">
                <a:moveTo>
                  <a:pt x="23837" y="0"/>
                </a:moveTo>
                <a:lnTo>
                  <a:pt x="0" y="22326"/>
                </a:lnTo>
                <a:lnTo>
                  <a:pt x="50850" y="68580"/>
                </a:lnTo>
                <a:lnTo>
                  <a:pt x="74676" y="46253"/>
                </a:lnTo>
                <a:lnTo>
                  <a:pt x="2383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72539" y="2628900"/>
            <a:ext cx="250190" cy="266700"/>
          </a:xfrm>
          <a:custGeom>
            <a:avLst/>
            <a:gdLst/>
            <a:ahLst/>
            <a:cxnLst/>
            <a:rect l="l" t="t" r="r" b="b"/>
            <a:pathLst>
              <a:path w="250190" h="266700">
                <a:moveTo>
                  <a:pt x="249936" y="0"/>
                </a:moveTo>
                <a:lnTo>
                  <a:pt x="0" y="2667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64535" y="2641092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208787" y="0"/>
                </a:moveTo>
                <a:lnTo>
                  <a:pt x="0" y="3124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85516" y="2641092"/>
            <a:ext cx="238125" cy="288290"/>
          </a:xfrm>
          <a:custGeom>
            <a:avLst/>
            <a:gdLst/>
            <a:ahLst/>
            <a:cxnLst/>
            <a:rect l="l" t="t" r="r" b="b"/>
            <a:pathLst>
              <a:path w="238125" h="288289">
                <a:moveTo>
                  <a:pt x="0" y="0"/>
                </a:moveTo>
                <a:lnTo>
                  <a:pt x="237744" y="2880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93516" y="2615183"/>
            <a:ext cx="71755" cy="121920"/>
          </a:xfrm>
          <a:custGeom>
            <a:avLst/>
            <a:gdLst/>
            <a:ahLst/>
            <a:cxnLst/>
            <a:rect l="l" t="t" r="r" b="b"/>
            <a:pathLst>
              <a:path w="71755" h="121919">
                <a:moveTo>
                  <a:pt x="31838" y="0"/>
                </a:moveTo>
                <a:lnTo>
                  <a:pt x="0" y="9499"/>
                </a:lnTo>
                <a:lnTo>
                  <a:pt x="39801" y="121920"/>
                </a:lnTo>
                <a:lnTo>
                  <a:pt x="71628" y="114007"/>
                </a:lnTo>
                <a:lnTo>
                  <a:pt x="3183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65144" y="2816351"/>
            <a:ext cx="71755" cy="123825"/>
          </a:xfrm>
          <a:custGeom>
            <a:avLst/>
            <a:gdLst/>
            <a:ahLst/>
            <a:cxnLst/>
            <a:rect l="l" t="t" r="r" b="b"/>
            <a:pathLst>
              <a:path w="71755" h="123825">
                <a:moveTo>
                  <a:pt x="31838" y="0"/>
                </a:moveTo>
                <a:lnTo>
                  <a:pt x="0" y="7912"/>
                </a:lnTo>
                <a:lnTo>
                  <a:pt x="39801" y="123444"/>
                </a:lnTo>
                <a:lnTo>
                  <a:pt x="71628" y="113944"/>
                </a:lnTo>
                <a:lnTo>
                  <a:pt x="3183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35255" y="3017520"/>
            <a:ext cx="73660" cy="121920"/>
          </a:xfrm>
          <a:custGeom>
            <a:avLst/>
            <a:gdLst/>
            <a:ahLst/>
            <a:cxnLst/>
            <a:rect l="l" t="t" r="r" b="b"/>
            <a:pathLst>
              <a:path w="73660" h="121919">
                <a:moveTo>
                  <a:pt x="31800" y="0"/>
                </a:moveTo>
                <a:lnTo>
                  <a:pt x="0" y="9499"/>
                </a:lnTo>
                <a:lnTo>
                  <a:pt x="41338" y="121920"/>
                </a:lnTo>
                <a:lnTo>
                  <a:pt x="73151" y="114007"/>
                </a:lnTo>
                <a:lnTo>
                  <a:pt x="31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06883" y="3217164"/>
            <a:ext cx="73660" cy="127000"/>
          </a:xfrm>
          <a:custGeom>
            <a:avLst/>
            <a:gdLst/>
            <a:ahLst/>
            <a:cxnLst/>
            <a:rect l="l" t="t" r="r" b="b"/>
            <a:pathLst>
              <a:path w="73660" h="127000">
                <a:moveTo>
                  <a:pt x="31800" y="0"/>
                </a:moveTo>
                <a:lnTo>
                  <a:pt x="0" y="9601"/>
                </a:lnTo>
                <a:lnTo>
                  <a:pt x="41338" y="126492"/>
                </a:lnTo>
                <a:lnTo>
                  <a:pt x="73151" y="116890"/>
                </a:lnTo>
                <a:lnTo>
                  <a:pt x="31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78504" y="3421379"/>
            <a:ext cx="71755" cy="121920"/>
          </a:xfrm>
          <a:custGeom>
            <a:avLst/>
            <a:gdLst/>
            <a:ahLst/>
            <a:cxnLst/>
            <a:rect l="l" t="t" r="r" b="b"/>
            <a:pathLst>
              <a:path w="71755" h="121920">
                <a:moveTo>
                  <a:pt x="31838" y="0"/>
                </a:moveTo>
                <a:lnTo>
                  <a:pt x="0" y="7912"/>
                </a:lnTo>
                <a:lnTo>
                  <a:pt x="39801" y="121920"/>
                </a:lnTo>
                <a:lnTo>
                  <a:pt x="71628" y="112420"/>
                </a:lnTo>
                <a:lnTo>
                  <a:pt x="3183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50139" y="3621023"/>
            <a:ext cx="36830" cy="24765"/>
          </a:xfrm>
          <a:custGeom>
            <a:avLst/>
            <a:gdLst/>
            <a:ahLst/>
            <a:cxnLst/>
            <a:rect l="l" t="t" r="r" b="b"/>
            <a:pathLst>
              <a:path w="36830" h="24764">
                <a:moveTo>
                  <a:pt x="31800" y="0"/>
                </a:moveTo>
                <a:lnTo>
                  <a:pt x="0" y="9753"/>
                </a:lnTo>
                <a:lnTo>
                  <a:pt x="4762" y="24384"/>
                </a:lnTo>
                <a:lnTo>
                  <a:pt x="36575" y="14630"/>
                </a:lnTo>
                <a:lnTo>
                  <a:pt x="31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95627" y="3649979"/>
            <a:ext cx="274320" cy="311150"/>
          </a:xfrm>
          <a:custGeom>
            <a:avLst/>
            <a:gdLst/>
            <a:ahLst/>
            <a:cxnLst/>
            <a:rect l="l" t="t" r="r" b="b"/>
            <a:pathLst>
              <a:path w="274319" h="311150">
                <a:moveTo>
                  <a:pt x="274319" y="0"/>
                </a:moveTo>
                <a:lnTo>
                  <a:pt x="0" y="3108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60932" y="4194047"/>
            <a:ext cx="135890" cy="277495"/>
          </a:xfrm>
          <a:custGeom>
            <a:avLst/>
            <a:gdLst/>
            <a:ahLst/>
            <a:cxnLst/>
            <a:rect l="l" t="t" r="r" b="b"/>
            <a:pathLst>
              <a:path w="135890" h="277495">
                <a:moveTo>
                  <a:pt x="135636" y="0"/>
                </a:moveTo>
                <a:lnTo>
                  <a:pt x="0" y="277368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59635" y="4204715"/>
            <a:ext cx="147955" cy="277495"/>
          </a:xfrm>
          <a:custGeom>
            <a:avLst/>
            <a:gdLst/>
            <a:ahLst/>
            <a:cxnLst/>
            <a:rect l="l" t="t" r="r" b="b"/>
            <a:pathLst>
              <a:path w="147955" h="277495">
                <a:moveTo>
                  <a:pt x="0" y="0"/>
                </a:moveTo>
                <a:lnTo>
                  <a:pt x="147828" y="27736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59062" y="2931032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Palatino Linotype"/>
                <a:cs typeface="Palatino Linotype"/>
              </a:rPr>
              <a:t>X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93786" y="3961316"/>
            <a:ext cx="160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Palatino Linotype"/>
                <a:cs typeface="Palatino Linotype"/>
              </a:rPr>
              <a:t>Y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34584" y="1825751"/>
            <a:ext cx="283845" cy="253365"/>
          </a:xfrm>
          <a:custGeom>
            <a:avLst/>
            <a:gdLst/>
            <a:ahLst/>
            <a:cxnLst/>
            <a:rect l="l" t="t" r="r" b="b"/>
            <a:pathLst>
              <a:path w="283845" h="253364">
                <a:moveTo>
                  <a:pt x="141732" y="0"/>
                </a:moveTo>
                <a:lnTo>
                  <a:pt x="96931" y="6448"/>
                </a:lnTo>
                <a:lnTo>
                  <a:pt x="58024" y="24404"/>
                </a:lnTo>
                <a:lnTo>
                  <a:pt x="27344" y="51786"/>
                </a:lnTo>
                <a:lnTo>
                  <a:pt x="7224" y="86509"/>
                </a:lnTo>
                <a:lnTo>
                  <a:pt x="0" y="126491"/>
                </a:lnTo>
                <a:lnTo>
                  <a:pt x="7224" y="166474"/>
                </a:lnTo>
                <a:lnTo>
                  <a:pt x="27344" y="201197"/>
                </a:lnTo>
                <a:lnTo>
                  <a:pt x="58024" y="228579"/>
                </a:lnTo>
                <a:lnTo>
                  <a:pt x="96931" y="246535"/>
                </a:lnTo>
                <a:lnTo>
                  <a:pt x="141732" y="252983"/>
                </a:lnTo>
                <a:lnTo>
                  <a:pt x="186527" y="246535"/>
                </a:lnTo>
                <a:lnTo>
                  <a:pt x="225434" y="228579"/>
                </a:lnTo>
                <a:lnTo>
                  <a:pt x="256116" y="201197"/>
                </a:lnTo>
                <a:lnTo>
                  <a:pt x="276237" y="166474"/>
                </a:lnTo>
                <a:lnTo>
                  <a:pt x="283464" y="126491"/>
                </a:lnTo>
                <a:lnTo>
                  <a:pt x="276237" y="86509"/>
                </a:lnTo>
                <a:lnTo>
                  <a:pt x="256116" y="51786"/>
                </a:lnTo>
                <a:lnTo>
                  <a:pt x="225434" y="24404"/>
                </a:lnTo>
                <a:lnTo>
                  <a:pt x="186527" y="6448"/>
                </a:lnTo>
                <a:lnTo>
                  <a:pt x="141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34584" y="1825751"/>
            <a:ext cx="283845" cy="253365"/>
          </a:xfrm>
          <a:custGeom>
            <a:avLst/>
            <a:gdLst/>
            <a:ahLst/>
            <a:cxnLst/>
            <a:rect l="l" t="t" r="r" b="b"/>
            <a:pathLst>
              <a:path w="283845" h="253364">
                <a:moveTo>
                  <a:pt x="0" y="126491"/>
                </a:moveTo>
                <a:lnTo>
                  <a:pt x="7224" y="86509"/>
                </a:lnTo>
                <a:lnTo>
                  <a:pt x="27344" y="51786"/>
                </a:lnTo>
                <a:lnTo>
                  <a:pt x="58024" y="24404"/>
                </a:lnTo>
                <a:lnTo>
                  <a:pt x="96931" y="6448"/>
                </a:lnTo>
                <a:lnTo>
                  <a:pt x="141732" y="0"/>
                </a:lnTo>
                <a:lnTo>
                  <a:pt x="186527" y="6448"/>
                </a:lnTo>
                <a:lnTo>
                  <a:pt x="225434" y="24404"/>
                </a:lnTo>
                <a:lnTo>
                  <a:pt x="256116" y="51786"/>
                </a:lnTo>
                <a:lnTo>
                  <a:pt x="276237" y="86509"/>
                </a:lnTo>
                <a:lnTo>
                  <a:pt x="283464" y="126491"/>
                </a:lnTo>
                <a:lnTo>
                  <a:pt x="276237" y="166474"/>
                </a:lnTo>
                <a:lnTo>
                  <a:pt x="256116" y="201197"/>
                </a:lnTo>
                <a:lnTo>
                  <a:pt x="225434" y="228579"/>
                </a:lnTo>
                <a:lnTo>
                  <a:pt x="186527" y="246535"/>
                </a:lnTo>
                <a:lnTo>
                  <a:pt x="141732" y="252983"/>
                </a:lnTo>
                <a:lnTo>
                  <a:pt x="96931" y="246535"/>
                </a:lnTo>
                <a:lnTo>
                  <a:pt x="58024" y="228579"/>
                </a:lnTo>
                <a:lnTo>
                  <a:pt x="27344" y="201197"/>
                </a:lnTo>
                <a:lnTo>
                  <a:pt x="7224" y="166474"/>
                </a:lnTo>
                <a:lnTo>
                  <a:pt x="0" y="1264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45123" y="2979420"/>
            <a:ext cx="280670" cy="251460"/>
          </a:xfrm>
          <a:custGeom>
            <a:avLst/>
            <a:gdLst/>
            <a:ahLst/>
            <a:cxnLst/>
            <a:rect l="l" t="t" r="r" b="b"/>
            <a:pathLst>
              <a:path w="280670" h="251460">
                <a:moveTo>
                  <a:pt x="0" y="125729"/>
                </a:moveTo>
                <a:lnTo>
                  <a:pt x="7148" y="85987"/>
                </a:lnTo>
                <a:lnTo>
                  <a:pt x="27052" y="51473"/>
                </a:lnTo>
                <a:lnTo>
                  <a:pt x="57404" y="24257"/>
                </a:lnTo>
                <a:lnTo>
                  <a:pt x="95892" y="6409"/>
                </a:lnTo>
                <a:lnTo>
                  <a:pt x="140208" y="0"/>
                </a:lnTo>
                <a:lnTo>
                  <a:pt x="184523" y="6409"/>
                </a:lnTo>
                <a:lnTo>
                  <a:pt x="223011" y="24257"/>
                </a:lnTo>
                <a:lnTo>
                  <a:pt x="253363" y="51473"/>
                </a:lnTo>
                <a:lnTo>
                  <a:pt x="273267" y="85987"/>
                </a:lnTo>
                <a:lnTo>
                  <a:pt x="280416" y="125729"/>
                </a:lnTo>
                <a:lnTo>
                  <a:pt x="273267" y="165472"/>
                </a:lnTo>
                <a:lnTo>
                  <a:pt x="253363" y="199986"/>
                </a:lnTo>
                <a:lnTo>
                  <a:pt x="223011" y="227202"/>
                </a:lnTo>
                <a:lnTo>
                  <a:pt x="184523" y="245050"/>
                </a:lnTo>
                <a:lnTo>
                  <a:pt x="140208" y="251459"/>
                </a:lnTo>
                <a:lnTo>
                  <a:pt x="95892" y="245050"/>
                </a:lnTo>
                <a:lnTo>
                  <a:pt x="57404" y="227202"/>
                </a:lnTo>
                <a:lnTo>
                  <a:pt x="27052" y="199986"/>
                </a:lnTo>
                <a:lnTo>
                  <a:pt x="7148" y="165472"/>
                </a:lnTo>
                <a:lnTo>
                  <a:pt x="0" y="1257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68596" y="3998976"/>
            <a:ext cx="285115" cy="253365"/>
          </a:xfrm>
          <a:custGeom>
            <a:avLst/>
            <a:gdLst/>
            <a:ahLst/>
            <a:cxnLst/>
            <a:rect l="l" t="t" r="r" b="b"/>
            <a:pathLst>
              <a:path w="285114" h="253364">
                <a:moveTo>
                  <a:pt x="0" y="126492"/>
                </a:moveTo>
                <a:lnTo>
                  <a:pt x="7263" y="86509"/>
                </a:lnTo>
                <a:lnTo>
                  <a:pt x="27491" y="51786"/>
                </a:lnTo>
                <a:lnTo>
                  <a:pt x="58336" y="24404"/>
                </a:lnTo>
                <a:lnTo>
                  <a:pt x="97453" y="6448"/>
                </a:lnTo>
                <a:lnTo>
                  <a:pt x="142494" y="0"/>
                </a:lnTo>
                <a:lnTo>
                  <a:pt x="187534" y="6448"/>
                </a:lnTo>
                <a:lnTo>
                  <a:pt x="226651" y="24404"/>
                </a:lnTo>
                <a:lnTo>
                  <a:pt x="257496" y="51786"/>
                </a:lnTo>
                <a:lnTo>
                  <a:pt x="277724" y="86509"/>
                </a:lnTo>
                <a:lnTo>
                  <a:pt x="284988" y="126492"/>
                </a:lnTo>
                <a:lnTo>
                  <a:pt x="277724" y="166474"/>
                </a:lnTo>
                <a:lnTo>
                  <a:pt x="257496" y="201197"/>
                </a:lnTo>
                <a:lnTo>
                  <a:pt x="226651" y="228579"/>
                </a:lnTo>
                <a:lnTo>
                  <a:pt x="187534" y="246535"/>
                </a:lnTo>
                <a:lnTo>
                  <a:pt x="142494" y="252984"/>
                </a:lnTo>
                <a:lnTo>
                  <a:pt x="97453" y="246535"/>
                </a:lnTo>
                <a:lnTo>
                  <a:pt x="58336" y="228579"/>
                </a:lnTo>
                <a:lnTo>
                  <a:pt x="27491" y="201197"/>
                </a:lnTo>
                <a:lnTo>
                  <a:pt x="7263" y="166474"/>
                </a:lnTo>
                <a:lnTo>
                  <a:pt x="0" y="12649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31764" y="3511296"/>
            <a:ext cx="285115" cy="253365"/>
          </a:xfrm>
          <a:custGeom>
            <a:avLst/>
            <a:gdLst/>
            <a:ahLst/>
            <a:cxnLst/>
            <a:rect l="l" t="t" r="r" b="b"/>
            <a:pathLst>
              <a:path w="285114" h="253364">
                <a:moveTo>
                  <a:pt x="142494" y="0"/>
                </a:moveTo>
                <a:lnTo>
                  <a:pt x="97453" y="6448"/>
                </a:lnTo>
                <a:lnTo>
                  <a:pt x="58336" y="24404"/>
                </a:lnTo>
                <a:lnTo>
                  <a:pt x="27491" y="51786"/>
                </a:lnTo>
                <a:lnTo>
                  <a:pt x="7263" y="86509"/>
                </a:lnTo>
                <a:lnTo>
                  <a:pt x="0" y="126491"/>
                </a:lnTo>
                <a:lnTo>
                  <a:pt x="7263" y="166474"/>
                </a:lnTo>
                <a:lnTo>
                  <a:pt x="27491" y="201197"/>
                </a:lnTo>
                <a:lnTo>
                  <a:pt x="58336" y="228579"/>
                </a:lnTo>
                <a:lnTo>
                  <a:pt x="97453" y="246535"/>
                </a:lnTo>
                <a:lnTo>
                  <a:pt x="142494" y="252983"/>
                </a:lnTo>
                <a:lnTo>
                  <a:pt x="187534" y="246535"/>
                </a:lnTo>
                <a:lnTo>
                  <a:pt x="226651" y="228579"/>
                </a:lnTo>
                <a:lnTo>
                  <a:pt x="257496" y="201197"/>
                </a:lnTo>
                <a:lnTo>
                  <a:pt x="277724" y="166474"/>
                </a:lnTo>
                <a:lnTo>
                  <a:pt x="284988" y="126491"/>
                </a:lnTo>
                <a:lnTo>
                  <a:pt x="277724" y="86509"/>
                </a:lnTo>
                <a:lnTo>
                  <a:pt x="257496" y="51786"/>
                </a:lnTo>
                <a:lnTo>
                  <a:pt x="226651" y="24404"/>
                </a:lnTo>
                <a:lnTo>
                  <a:pt x="187534" y="6448"/>
                </a:lnTo>
                <a:lnTo>
                  <a:pt x="1424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31764" y="3511296"/>
            <a:ext cx="285115" cy="253365"/>
          </a:xfrm>
          <a:custGeom>
            <a:avLst/>
            <a:gdLst/>
            <a:ahLst/>
            <a:cxnLst/>
            <a:rect l="l" t="t" r="r" b="b"/>
            <a:pathLst>
              <a:path w="285114" h="253364">
                <a:moveTo>
                  <a:pt x="0" y="126491"/>
                </a:moveTo>
                <a:lnTo>
                  <a:pt x="7263" y="86509"/>
                </a:lnTo>
                <a:lnTo>
                  <a:pt x="27491" y="51786"/>
                </a:lnTo>
                <a:lnTo>
                  <a:pt x="58336" y="24404"/>
                </a:lnTo>
                <a:lnTo>
                  <a:pt x="97453" y="6448"/>
                </a:lnTo>
                <a:lnTo>
                  <a:pt x="142494" y="0"/>
                </a:lnTo>
                <a:lnTo>
                  <a:pt x="187534" y="6448"/>
                </a:lnTo>
                <a:lnTo>
                  <a:pt x="226651" y="24404"/>
                </a:lnTo>
                <a:lnTo>
                  <a:pt x="257496" y="51786"/>
                </a:lnTo>
                <a:lnTo>
                  <a:pt x="277724" y="86509"/>
                </a:lnTo>
                <a:lnTo>
                  <a:pt x="284988" y="126491"/>
                </a:lnTo>
                <a:lnTo>
                  <a:pt x="277724" y="166474"/>
                </a:lnTo>
                <a:lnTo>
                  <a:pt x="257496" y="201197"/>
                </a:lnTo>
                <a:lnTo>
                  <a:pt x="226651" y="228579"/>
                </a:lnTo>
                <a:lnTo>
                  <a:pt x="187534" y="246535"/>
                </a:lnTo>
                <a:lnTo>
                  <a:pt x="142494" y="252983"/>
                </a:lnTo>
                <a:lnTo>
                  <a:pt x="97453" y="246535"/>
                </a:lnTo>
                <a:lnTo>
                  <a:pt x="58336" y="228579"/>
                </a:lnTo>
                <a:lnTo>
                  <a:pt x="27491" y="201197"/>
                </a:lnTo>
                <a:lnTo>
                  <a:pt x="7263" y="166474"/>
                </a:lnTo>
                <a:lnTo>
                  <a:pt x="0" y="1264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01155" y="3488435"/>
            <a:ext cx="281940" cy="253365"/>
          </a:xfrm>
          <a:custGeom>
            <a:avLst/>
            <a:gdLst/>
            <a:ahLst/>
            <a:cxnLst/>
            <a:rect l="l" t="t" r="r" b="b"/>
            <a:pathLst>
              <a:path w="281939" h="253364">
                <a:moveTo>
                  <a:pt x="140970" y="0"/>
                </a:moveTo>
                <a:lnTo>
                  <a:pt x="96414" y="6448"/>
                </a:lnTo>
                <a:lnTo>
                  <a:pt x="57716" y="24404"/>
                </a:lnTo>
                <a:lnTo>
                  <a:pt x="27200" y="51786"/>
                </a:lnTo>
                <a:lnTo>
                  <a:pt x="7187" y="86509"/>
                </a:lnTo>
                <a:lnTo>
                  <a:pt x="0" y="126491"/>
                </a:lnTo>
                <a:lnTo>
                  <a:pt x="7187" y="166474"/>
                </a:lnTo>
                <a:lnTo>
                  <a:pt x="27200" y="201197"/>
                </a:lnTo>
                <a:lnTo>
                  <a:pt x="57716" y="228579"/>
                </a:lnTo>
                <a:lnTo>
                  <a:pt x="96414" y="246535"/>
                </a:lnTo>
                <a:lnTo>
                  <a:pt x="140970" y="252983"/>
                </a:lnTo>
                <a:lnTo>
                  <a:pt x="185525" y="246535"/>
                </a:lnTo>
                <a:lnTo>
                  <a:pt x="224223" y="228579"/>
                </a:lnTo>
                <a:lnTo>
                  <a:pt x="254739" y="201197"/>
                </a:lnTo>
                <a:lnTo>
                  <a:pt x="274752" y="166474"/>
                </a:lnTo>
                <a:lnTo>
                  <a:pt x="281940" y="126491"/>
                </a:lnTo>
                <a:lnTo>
                  <a:pt x="274752" y="86509"/>
                </a:lnTo>
                <a:lnTo>
                  <a:pt x="254739" y="51786"/>
                </a:lnTo>
                <a:lnTo>
                  <a:pt x="224223" y="24404"/>
                </a:lnTo>
                <a:lnTo>
                  <a:pt x="185525" y="6448"/>
                </a:lnTo>
                <a:lnTo>
                  <a:pt x="14097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01155" y="3488435"/>
            <a:ext cx="281940" cy="253365"/>
          </a:xfrm>
          <a:custGeom>
            <a:avLst/>
            <a:gdLst/>
            <a:ahLst/>
            <a:cxnLst/>
            <a:rect l="l" t="t" r="r" b="b"/>
            <a:pathLst>
              <a:path w="281939" h="253364">
                <a:moveTo>
                  <a:pt x="0" y="126491"/>
                </a:moveTo>
                <a:lnTo>
                  <a:pt x="7187" y="86509"/>
                </a:lnTo>
                <a:lnTo>
                  <a:pt x="27200" y="51786"/>
                </a:lnTo>
                <a:lnTo>
                  <a:pt x="57716" y="24404"/>
                </a:lnTo>
                <a:lnTo>
                  <a:pt x="96414" y="6448"/>
                </a:lnTo>
                <a:lnTo>
                  <a:pt x="140970" y="0"/>
                </a:lnTo>
                <a:lnTo>
                  <a:pt x="185525" y="6448"/>
                </a:lnTo>
                <a:lnTo>
                  <a:pt x="224223" y="24404"/>
                </a:lnTo>
                <a:lnTo>
                  <a:pt x="254739" y="51786"/>
                </a:lnTo>
                <a:lnTo>
                  <a:pt x="274752" y="86509"/>
                </a:lnTo>
                <a:lnTo>
                  <a:pt x="281940" y="126491"/>
                </a:lnTo>
                <a:lnTo>
                  <a:pt x="274752" y="166474"/>
                </a:lnTo>
                <a:lnTo>
                  <a:pt x="254739" y="201197"/>
                </a:lnTo>
                <a:lnTo>
                  <a:pt x="224223" y="228579"/>
                </a:lnTo>
                <a:lnTo>
                  <a:pt x="185525" y="246535"/>
                </a:lnTo>
                <a:lnTo>
                  <a:pt x="140970" y="252983"/>
                </a:lnTo>
                <a:lnTo>
                  <a:pt x="96414" y="246535"/>
                </a:lnTo>
                <a:lnTo>
                  <a:pt x="57716" y="228579"/>
                </a:lnTo>
                <a:lnTo>
                  <a:pt x="27200" y="201197"/>
                </a:lnTo>
                <a:lnTo>
                  <a:pt x="7187" y="166474"/>
                </a:lnTo>
                <a:lnTo>
                  <a:pt x="0" y="1264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91911" y="2054353"/>
            <a:ext cx="116205" cy="108585"/>
          </a:xfrm>
          <a:custGeom>
            <a:avLst/>
            <a:gdLst/>
            <a:ahLst/>
            <a:cxnLst/>
            <a:rect l="l" t="t" r="r" b="b"/>
            <a:pathLst>
              <a:path w="116204" h="108585">
                <a:moveTo>
                  <a:pt x="92024" y="0"/>
                </a:moveTo>
                <a:lnTo>
                  <a:pt x="0" y="87515"/>
                </a:lnTo>
                <a:lnTo>
                  <a:pt x="23799" y="108204"/>
                </a:lnTo>
                <a:lnTo>
                  <a:pt x="115824" y="22275"/>
                </a:lnTo>
                <a:lnTo>
                  <a:pt x="9202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25796" y="2206754"/>
            <a:ext cx="117475" cy="106680"/>
          </a:xfrm>
          <a:custGeom>
            <a:avLst/>
            <a:gdLst/>
            <a:ahLst/>
            <a:cxnLst/>
            <a:rect l="l" t="t" r="r" b="b"/>
            <a:pathLst>
              <a:path w="117475" h="106680">
                <a:moveTo>
                  <a:pt x="91973" y="0"/>
                </a:moveTo>
                <a:lnTo>
                  <a:pt x="0" y="85978"/>
                </a:lnTo>
                <a:lnTo>
                  <a:pt x="23787" y="106679"/>
                </a:lnTo>
                <a:lnTo>
                  <a:pt x="117348" y="22288"/>
                </a:lnTo>
                <a:lnTo>
                  <a:pt x="9197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61203" y="2357629"/>
            <a:ext cx="119380" cy="108585"/>
          </a:xfrm>
          <a:custGeom>
            <a:avLst/>
            <a:gdLst/>
            <a:ahLst/>
            <a:cxnLst/>
            <a:rect l="l" t="t" r="r" b="b"/>
            <a:pathLst>
              <a:path w="119379" h="108585">
                <a:moveTo>
                  <a:pt x="95097" y="0"/>
                </a:moveTo>
                <a:lnTo>
                  <a:pt x="0" y="87515"/>
                </a:lnTo>
                <a:lnTo>
                  <a:pt x="23774" y="108204"/>
                </a:lnTo>
                <a:lnTo>
                  <a:pt x="118872" y="22275"/>
                </a:lnTo>
                <a:lnTo>
                  <a:pt x="9509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98135" y="2510030"/>
            <a:ext cx="117475" cy="106680"/>
          </a:xfrm>
          <a:custGeom>
            <a:avLst/>
            <a:gdLst/>
            <a:ahLst/>
            <a:cxnLst/>
            <a:rect l="l" t="t" r="r" b="b"/>
            <a:pathLst>
              <a:path w="117475" h="106680">
                <a:moveTo>
                  <a:pt x="93560" y="0"/>
                </a:moveTo>
                <a:lnTo>
                  <a:pt x="0" y="85978"/>
                </a:lnTo>
                <a:lnTo>
                  <a:pt x="23787" y="106679"/>
                </a:lnTo>
                <a:lnTo>
                  <a:pt x="117348" y="22288"/>
                </a:lnTo>
                <a:lnTo>
                  <a:pt x="9356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76215" y="2660905"/>
            <a:ext cx="73660" cy="68580"/>
          </a:xfrm>
          <a:custGeom>
            <a:avLst/>
            <a:gdLst/>
            <a:ahLst/>
            <a:cxnLst/>
            <a:rect l="l" t="t" r="r" b="b"/>
            <a:pathLst>
              <a:path w="73660" h="68580">
                <a:moveTo>
                  <a:pt x="49301" y="0"/>
                </a:moveTo>
                <a:lnTo>
                  <a:pt x="0" y="46253"/>
                </a:lnTo>
                <a:lnTo>
                  <a:pt x="23850" y="68579"/>
                </a:lnTo>
                <a:lnTo>
                  <a:pt x="73151" y="22326"/>
                </a:lnTo>
                <a:lnTo>
                  <a:pt x="4930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58611" y="2054351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23787" y="0"/>
                </a:moveTo>
                <a:lnTo>
                  <a:pt x="0" y="22275"/>
                </a:lnTo>
                <a:lnTo>
                  <a:pt x="93560" y="108204"/>
                </a:lnTo>
                <a:lnTo>
                  <a:pt x="117347" y="87515"/>
                </a:lnTo>
                <a:lnTo>
                  <a:pt x="2378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23203" y="2206751"/>
            <a:ext cx="117475" cy="106680"/>
          </a:xfrm>
          <a:custGeom>
            <a:avLst/>
            <a:gdLst/>
            <a:ahLst/>
            <a:cxnLst/>
            <a:rect l="l" t="t" r="r" b="b"/>
            <a:pathLst>
              <a:path w="117475" h="106680">
                <a:moveTo>
                  <a:pt x="23787" y="0"/>
                </a:moveTo>
                <a:lnTo>
                  <a:pt x="0" y="22288"/>
                </a:lnTo>
                <a:lnTo>
                  <a:pt x="93560" y="106680"/>
                </a:lnTo>
                <a:lnTo>
                  <a:pt x="117347" y="85979"/>
                </a:lnTo>
                <a:lnTo>
                  <a:pt x="2378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86271" y="2357627"/>
            <a:ext cx="119380" cy="108585"/>
          </a:xfrm>
          <a:custGeom>
            <a:avLst/>
            <a:gdLst/>
            <a:ahLst/>
            <a:cxnLst/>
            <a:rect l="l" t="t" r="r" b="b"/>
            <a:pathLst>
              <a:path w="119379" h="108585">
                <a:moveTo>
                  <a:pt x="23774" y="0"/>
                </a:moveTo>
                <a:lnTo>
                  <a:pt x="0" y="22275"/>
                </a:lnTo>
                <a:lnTo>
                  <a:pt x="95097" y="108204"/>
                </a:lnTo>
                <a:lnTo>
                  <a:pt x="118872" y="87515"/>
                </a:lnTo>
                <a:lnTo>
                  <a:pt x="2377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50859" y="2510027"/>
            <a:ext cx="117475" cy="106680"/>
          </a:xfrm>
          <a:custGeom>
            <a:avLst/>
            <a:gdLst/>
            <a:ahLst/>
            <a:cxnLst/>
            <a:rect l="l" t="t" r="r" b="b"/>
            <a:pathLst>
              <a:path w="117475" h="106680">
                <a:moveTo>
                  <a:pt x="24117" y="0"/>
                </a:moveTo>
                <a:lnTo>
                  <a:pt x="0" y="22288"/>
                </a:lnTo>
                <a:lnTo>
                  <a:pt x="93243" y="106680"/>
                </a:lnTo>
                <a:lnTo>
                  <a:pt x="117348" y="85979"/>
                </a:lnTo>
                <a:lnTo>
                  <a:pt x="2411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15450" y="2660904"/>
            <a:ext cx="74930" cy="68580"/>
          </a:xfrm>
          <a:custGeom>
            <a:avLst/>
            <a:gdLst/>
            <a:ahLst/>
            <a:cxnLst/>
            <a:rect l="l" t="t" r="r" b="b"/>
            <a:pathLst>
              <a:path w="74929" h="68580">
                <a:moveTo>
                  <a:pt x="23837" y="0"/>
                </a:moveTo>
                <a:lnTo>
                  <a:pt x="0" y="22326"/>
                </a:lnTo>
                <a:lnTo>
                  <a:pt x="50850" y="68580"/>
                </a:lnTo>
                <a:lnTo>
                  <a:pt x="74676" y="46253"/>
                </a:lnTo>
                <a:lnTo>
                  <a:pt x="2383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02479" y="2663951"/>
            <a:ext cx="247015" cy="265430"/>
          </a:xfrm>
          <a:custGeom>
            <a:avLst/>
            <a:gdLst/>
            <a:ahLst/>
            <a:cxnLst/>
            <a:rect l="l" t="t" r="r" b="b"/>
            <a:pathLst>
              <a:path w="247014" h="265430">
                <a:moveTo>
                  <a:pt x="246887" y="0"/>
                </a:moveTo>
                <a:lnTo>
                  <a:pt x="0" y="26517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91428" y="2673095"/>
            <a:ext cx="210820" cy="311150"/>
          </a:xfrm>
          <a:custGeom>
            <a:avLst/>
            <a:gdLst/>
            <a:ahLst/>
            <a:cxnLst/>
            <a:rect l="l" t="t" r="r" b="b"/>
            <a:pathLst>
              <a:path w="210820" h="311150">
                <a:moveTo>
                  <a:pt x="210312" y="0"/>
                </a:moveTo>
                <a:lnTo>
                  <a:pt x="0" y="3108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13932" y="2673095"/>
            <a:ext cx="236220" cy="289560"/>
          </a:xfrm>
          <a:custGeom>
            <a:avLst/>
            <a:gdLst/>
            <a:ahLst/>
            <a:cxnLst/>
            <a:rect l="l" t="t" r="r" b="b"/>
            <a:pathLst>
              <a:path w="236220" h="289560">
                <a:moveTo>
                  <a:pt x="0" y="0"/>
                </a:moveTo>
                <a:lnTo>
                  <a:pt x="236220" y="2895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23463" y="2650235"/>
            <a:ext cx="70485" cy="121920"/>
          </a:xfrm>
          <a:custGeom>
            <a:avLst/>
            <a:gdLst/>
            <a:ahLst/>
            <a:cxnLst/>
            <a:rect l="l" t="t" r="r" b="b"/>
            <a:pathLst>
              <a:path w="70485" h="121919">
                <a:moveTo>
                  <a:pt x="31153" y="0"/>
                </a:moveTo>
                <a:lnTo>
                  <a:pt x="0" y="7912"/>
                </a:lnTo>
                <a:lnTo>
                  <a:pt x="38938" y="121920"/>
                </a:lnTo>
                <a:lnTo>
                  <a:pt x="70103" y="112420"/>
                </a:lnTo>
                <a:lnTo>
                  <a:pt x="3115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93559" y="2849879"/>
            <a:ext cx="71755" cy="123825"/>
          </a:xfrm>
          <a:custGeom>
            <a:avLst/>
            <a:gdLst/>
            <a:ahLst/>
            <a:cxnLst/>
            <a:rect l="l" t="t" r="r" b="b"/>
            <a:pathLst>
              <a:path w="71754" h="123825">
                <a:moveTo>
                  <a:pt x="31838" y="0"/>
                </a:moveTo>
                <a:lnTo>
                  <a:pt x="0" y="7912"/>
                </a:lnTo>
                <a:lnTo>
                  <a:pt x="39801" y="123444"/>
                </a:lnTo>
                <a:lnTo>
                  <a:pt x="71628" y="115531"/>
                </a:lnTo>
                <a:lnTo>
                  <a:pt x="3183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63671" y="3051048"/>
            <a:ext cx="73660" cy="121920"/>
          </a:xfrm>
          <a:custGeom>
            <a:avLst/>
            <a:gdLst/>
            <a:ahLst/>
            <a:cxnLst/>
            <a:rect l="l" t="t" r="r" b="b"/>
            <a:pathLst>
              <a:path w="73660" h="121919">
                <a:moveTo>
                  <a:pt x="31800" y="0"/>
                </a:moveTo>
                <a:lnTo>
                  <a:pt x="0" y="9499"/>
                </a:lnTo>
                <a:lnTo>
                  <a:pt x="41338" y="121920"/>
                </a:lnTo>
                <a:lnTo>
                  <a:pt x="73152" y="114007"/>
                </a:lnTo>
                <a:lnTo>
                  <a:pt x="31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35299" y="3252215"/>
            <a:ext cx="73660" cy="125095"/>
          </a:xfrm>
          <a:custGeom>
            <a:avLst/>
            <a:gdLst/>
            <a:ahLst/>
            <a:cxnLst/>
            <a:rect l="l" t="t" r="r" b="b"/>
            <a:pathLst>
              <a:path w="73660" h="125095">
                <a:moveTo>
                  <a:pt x="31800" y="0"/>
                </a:moveTo>
                <a:lnTo>
                  <a:pt x="0" y="8013"/>
                </a:lnTo>
                <a:lnTo>
                  <a:pt x="41338" y="124968"/>
                </a:lnTo>
                <a:lnTo>
                  <a:pt x="73152" y="115354"/>
                </a:lnTo>
                <a:lnTo>
                  <a:pt x="31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06918" y="3454908"/>
            <a:ext cx="71755" cy="121920"/>
          </a:xfrm>
          <a:custGeom>
            <a:avLst/>
            <a:gdLst/>
            <a:ahLst/>
            <a:cxnLst/>
            <a:rect l="l" t="t" r="r" b="b"/>
            <a:pathLst>
              <a:path w="71754" h="121920">
                <a:moveTo>
                  <a:pt x="31838" y="0"/>
                </a:moveTo>
                <a:lnTo>
                  <a:pt x="0" y="9499"/>
                </a:lnTo>
                <a:lnTo>
                  <a:pt x="39801" y="121920"/>
                </a:lnTo>
                <a:lnTo>
                  <a:pt x="71628" y="114007"/>
                </a:lnTo>
                <a:lnTo>
                  <a:pt x="3183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78553" y="3654552"/>
            <a:ext cx="35560" cy="24765"/>
          </a:xfrm>
          <a:custGeom>
            <a:avLst/>
            <a:gdLst/>
            <a:ahLst/>
            <a:cxnLst/>
            <a:rect l="l" t="t" r="r" b="b"/>
            <a:pathLst>
              <a:path w="35560" h="24764">
                <a:moveTo>
                  <a:pt x="31864" y="0"/>
                </a:moveTo>
                <a:lnTo>
                  <a:pt x="0" y="9753"/>
                </a:lnTo>
                <a:lnTo>
                  <a:pt x="3187" y="24384"/>
                </a:lnTo>
                <a:lnTo>
                  <a:pt x="35052" y="14630"/>
                </a:lnTo>
                <a:lnTo>
                  <a:pt x="3186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24044" y="3683508"/>
            <a:ext cx="273050" cy="311150"/>
          </a:xfrm>
          <a:custGeom>
            <a:avLst/>
            <a:gdLst/>
            <a:ahLst/>
            <a:cxnLst/>
            <a:rect l="l" t="t" r="r" b="b"/>
            <a:pathLst>
              <a:path w="273050" h="311150">
                <a:moveTo>
                  <a:pt x="272796" y="0"/>
                </a:moveTo>
                <a:lnTo>
                  <a:pt x="0" y="3108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05500" y="3240023"/>
            <a:ext cx="137160" cy="276225"/>
          </a:xfrm>
          <a:custGeom>
            <a:avLst/>
            <a:gdLst/>
            <a:ahLst/>
            <a:cxnLst/>
            <a:rect l="l" t="t" r="r" b="b"/>
            <a:pathLst>
              <a:path w="137160" h="276225">
                <a:moveTo>
                  <a:pt x="137160" y="0"/>
                </a:moveTo>
                <a:lnTo>
                  <a:pt x="0" y="27584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67628" y="3206495"/>
            <a:ext cx="147955" cy="277495"/>
          </a:xfrm>
          <a:custGeom>
            <a:avLst/>
            <a:gdLst/>
            <a:ahLst/>
            <a:cxnLst/>
            <a:rect l="l" t="t" r="r" b="b"/>
            <a:pathLst>
              <a:path w="147954" h="277495">
                <a:moveTo>
                  <a:pt x="0" y="0"/>
                </a:moveTo>
                <a:lnTo>
                  <a:pt x="147828" y="27736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988050" y="2964371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Palatino Linotype"/>
                <a:cs typeface="Palatino Linotype"/>
              </a:rPr>
              <a:t>X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21152" y="3996276"/>
            <a:ext cx="160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Palatino Linotype"/>
                <a:cs typeface="Palatino Linotype"/>
              </a:rPr>
              <a:t>Y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27239" y="2954845"/>
            <a:ext cx="6286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Palatino Linotype"/>
                <a:cs typeface="Palatino Linotype"/>
              </a:rPr>
              <a:t>level</a:t>
            </a:r>
            <a:r>
              <a:rPr dirty="0" sz="1600" spc="215">
                <a:latin typeface="Palatino Linotype"/>
                <a:cs typeface="Palatino Linotype"/>
              </a:rPr>
              <a:t> </a:t>
            </a:r>
            <a:r>
              <a:rPr dirty="0" sz="1600" spc="-5" i="1">
                <a:latin typeface="Palatino Linotype"/>
                <a:cs typeface="Palatino Linotype"/>
              </a:rPr>
              <a:t>k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89133" y="3973980"/>
            <a:ext cx="8350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Palatino Linotype"/>
                <a:cs typeface="Palatino Linotype"/>
              </a:rPr>
              <a:t>level</a:t>
            </a:r>
            <a:r>
              <a:rPr dirty="0" sz="1600" spc="215">
                <a:latin typeface="Palatino Linotype"/>
                <a:cs typeface="Palatino Linotype"/>
              </a:rPr>
              <a:t> </a:t>
            </a:r>
            <a:r>
              <a:rPr dirty="0" sz="1600" spc="65" i="1">
                <a:latin typeface="Palatino Linotype"/>
                <a:cs typeface="Palatino Linotype"/>
              </a:rPr>
              <a:t>h</a:t>
            </a:r>
            <a:r>
              <a:rPr dirty="0" sz="1600" spc="65">
                <a:latin typeface="Palatino Linotype"/>
                <a:cs typeface="Palatino Linotype"/>
              </a:rPr>
              <a:t>-1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465548" y="4450306"/>
            <a:ext cx="640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Palatino Linotype"/>
                <a:cs typeface="Palatino Linotype"/>
              </a:rPr>
              <a:t>level</a:t>
            </a:r>
            <a:r>
              <a:rPr dirty="0" sz="1600" spc="215">
                <a:latin typeface="Palatino Linotype"/>
                <a:cs typeface="Palatino Linotype"/>
              </a:rPr>
              <a:t> </a:t>
            </a:r>
            <a:r>
              <a:rPr dirty="0" sz="1600" spc="-5" i="1">
                <a:latin typeface="Palatino Linotype"/>
                <a:cs typeface="Palatino Linotype"/>
              </a:rPr>
              <a:t>h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67530" y="3442319"/>
            <a:ext cx="8445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Palatino Linotype"/>
                <a:cs typeface="Palatino Linotype"/>
              </a:rPr>
              <a:t>level</a:t>
            </a:r>
            <a:r>
              <a:rPr dirty="0" sz="1600" spc="215">
                <a:latin typeface="Palatino Linotype"/>
                <a:cs typeface="Palatino Linotype"/>
              </a:rPr>
              <a:t> </a:t>
            </a:r>
            <a:r>
              <a:rPr dirty="0" sz="1600" spc="30" i="1">
                <a:latin typeface="Palatino Linotype"/>
                <a:cs typeface="Palatino Linotype"/>
              </a:rPr>
              <a:t>k</a:t>
            </a:r>
            <a:r>
              <a:rPr dirty="0" sz="1600" spc="30">
                <a:latin typeface="Palatino Linotype"/>
                <a:cs typeface="Palatino Linotype"/>
              </a:rPr>
              <a:t>+1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81755" y="2179332"/>
            <a:ext cx="1240535" cy="4830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29000" y="2209800"/>
            <a:ext cx="1143000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429000" y="22098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95250"/>
                </a:moveTo>
                <a:lnTo>
                  <a:pt x="857250" y="95250"/>
                </a:lnTo>
                <a:lnTo>
                  <a:pt x="857250" y="0"/>
                </a:lnTo>
                <a:lnTo>
                  <a:pt x="1143000" y="190500"/>
                </a:lnTo>
                <a:lnTo>
                  <a:pt x="857250" y="381000"/>
                </a:lnTo>
                <a:lnTo>
                  <a:pt x="85725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60464" y="1517905"/>
            <a:ext cx="2040889" cy="828040"/>
          </a:xfrm>
          <a:custGeom>
            <a:avLst/>
            <a:gdLst/>
            <a:ahLst/>
            <a:cxnLst/>
            <a:rect l="l" t="t" r="r" b="b"/>
            <a:pathLst>
              <a:path w="2040890" h="828039">
                <a:moveTo>
                  <a:pt x="1902714" y="0"/>
                </a:moveTo>
                <a:lnTo>
                  <a:pt x="137922" y="0"/>
                </a:lnTo>
                <a:lnTo>
                  <a:pt x="94327" y="7031"/>
                </a:lnTo>
                <a:lnTo>
                  <a:pt x="56466" y="26610"/>
                </a:lnTo>
                <a:lnTo>
                  <a:pt x="26610" y="56466"/>
                </a:lnTo>
                <a:lnTo>
                  <a:pt x="7031" y="94327"/>
                </a:lnTo>
                <a:lnTo>
                  <a:pt x="0" y="137922"/>
                </a:lnTo>
                <a:lnTo>
                  <a:pt x="0" y="689610"/>
                </a:lnTo>
                <a:lnTo>
                  <a:pt x="7031" y="733204"/>
                </a:lnTo>
                <a:lnTo>
                  <a:pt x="26610" y="771065"/>
                </a:lnTo>
                <a:lnTo>
                  <a:pt x="56466" y="800921"/>
                </a:lnTo>
                <a:lnTo>
                  <a:pt x="94327" y="820500"/>
                </a:lnTo>
                <a:lnTo>
                  <a:pt x="137922" y="827532"/>
                </a:lnTo>
                <a:lnTo>
                  <a:pt x="1902714" y="827532"/>
                </a:lnTo>
                <a:lnTo>
                  <a:pt x="1946308" y="820500"/>
                </a:lnTo>
                <a:lnTo>
                  <a:pt x="1984169" y="800921"/>
                </a:lnTo>
                <a:lnTo>
                  <a:pt x="2014025" y="771065"/>
                </a:lnTo>
                <a:lnTo>
                  <a:pt x="2033604" y="733204"/>
                </a:lnTo>
                <a:lnTo>
                  <a:pt x="2040636" y="689610"/>
                </a:lnTo>
                <a:lnTo>
                  <a:pt x="2040636" y="137922"/>
                </a:lnTo>
                <a:lnTo>
                  <a:pt x="2033604" y="94327"/>
                </a:lnTo>
                <a:lnTo>
                  <a:pt x="2014025" y="56466"/>
                </a:lnTo>
                <a:lnTo>
                  <a:pt x="1984169" y="26610"/>
                </a:lnTo>
                <a:lnTo>
                  <a:pt x="1946308" y="7031"/>
                </a:lnTo>
                <a:lnTo>
                  <a:pt x="1902714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6965677" y="1629727"/>
            <a:ext cx="1632585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C395E"/>
                </a:solidFill>
                <a:latin typeface="Calibri"/>
                <a:cs typeface="Calibri"/>
              </a:rPr>
              <a:t>Guess and</a:t>
            </a:r>
            <a:r>
              <a:rPr dirty="0" sz="1800" spc="-80">
                <a:solidFill>
                  <a:srgbClr val="2C395E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C395E"/>
                </a:solidFill>
                <a:latin typeface="Calibri"/>
                <a:cs typeface="Calibri"/>
              </a:rPr>
              <a:t>prove: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800" spc="-380">
                <a:solidFill>
                  <a:srgbClr val="2C395E"/>
                </a:solidFill>
                <a:latin typeface="Cambria Math"/>
                <a:cs typeface="Cambria Math"/>
              </a:rPr>
              <a:t>𝑒𝑒𝑖𝑖𝑒𝑒 </a:t>
            </a:r>
            <a:r>
              <a:rPr dirty="0" sz="1800">
                <a:solidFill>
                  <a:srgbClr val="2C395E"/>
                </a:solidFill>
                <a:latin typeface="Cambria Math"/>
                <a:cs typeface="Cambria Math"/>
              </a:rPr>
              <a:t>≥</a:t>
            </a:r>
            <a:r>
              <a:rPr dirty="0" sz="1800" spc="80">
                <a:solidFill>
                  <a:srgbClr val="2C395E"/>
                </a:solidFill>
                <a:latin typeface="Cambria Math"/>
                <a:cs typeface="Cambria Math"/>
              </a:rPr>
              <a:t> </a:t>
            </a:r>
            <a:r>
              <a:rPr dirty="0" sz="1800" spc="-515">
                <a:solidFill>
                  <a:srgbClr val="2C395E"/>
                </a:solidFill>
                <a:latin typeface="Cambria Math"/>
                <a:cs typeface="Cambria Math"/>
              </a:rPr>
              <a:t>𝐿𝐿𝑒𝑒𝐶𝐶𝐿𝐿𝐿𝐿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08" y="384047"/>
            <a:ext cx="566013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1347" y="532767"/>
            <a:ext cx="48602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Properties of</a:t>
            </a:r>
            <a:r>
              <a:rPr dirty="0" spc="-75"/>
              <a:t> </a:t>
            </a:r>
            <a:r>
              <a:rPr dirty="0" spc="-5"/>
              <a:t>EPL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652" y="5355104"/>
            <a:ext cx="3406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)-1)+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4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07395" y="4946389"/>
            <a:ext cx="2738945" cy="1199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08468" y="5927712"/>
            <a:ext cx="663446" cy="143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07123" y="5996228"/>
            <a:ext cx="686765" cy="75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37010" y="5231638"/>
            <a:ext cx="2667031" cy="864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3677" y="4968633"/>
            <a:ext cx="48005" cy="48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30847" y="5022392"/>
            <a:ext cx="247713" cy="228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37010" y="5231848"/>
            <a:ext cx="2667635" cy="864869"/>
          </a:xfrm>
          <a:custGeom>
            <a:avLst/>
            <a:gdLst/>
            <a:ahLst/>
            <a:cxnLst/>
            <a:rect l="l" t="t" r="r" b="b"/>
            <a:pathLst>
              <a:path w="2667634" h="864870">
                <a:moveTo>
                  <a:pt x="242741" y="284432"/>
                </a:moveTo>
                <a:lnTo>
                  <a:pt x="246035" y="225596"/>
                </a:lnTo>
                <a:lnTo>
                  <a:pt x="289205" y="172077"/>
                </a:lnTo>
                <a:lnTo>
                  <a:pt x="323908" y="148377"/>
                </a:lnTo>
                <a:lnTo>
                  <a:pt x="366378" y="127284"/>
                </a:lnTo>
                <a:lnTo>
                  <a:pt x="415880" y="109225"/>
                </a:lnTo>
                <a:lnTo>
                  <a:pt x="471681" y="94626"/>
                </a:lnTo>
                <a:lnTo>
                  <a:pt x="533046" y="83912"/>
                </a:lnTo>
                <a:lnTo>
                  <a:pt x="599242" y="77511"/>
                </a:lnTo>
                <a:lnTo>
                  <a:pt x="654713" y="75831"/>
                </a:lnTo>
                <a:lnTo>
                  <a:pt x="709834" y="77409"/>
                </a:lnTo>
                <a:lnTo>
                  <a:pt x="763883" y="82181"/>
                </a:lnTo>
                <a:lnTo>
                  <a:pt x="816139" y="90080"/>
                </a:lnTo>
                <a:lnTo>
                  <a:pt x="865879" y="101044"/>
                </a:lnTo>
                <a:lnTo>
                  <a:pt x="898289" y="79069"/>
                </a:lnTo>
                <a:lnTo>
                  <a:pt x="937880" y="60520"/>
                </a:lnTo>
                <a:lnTo>
                  <a:pt x="983396" y="45566"/>
                </a:lnTo>
                <a:lnTo>
                  <a:pt x="1033581" y="34377"/>
                </a:lnTo>
                <a:lnTo>
                  <a:pt x="1087179" y="27124"/>
                </a:lnTo>
                <a:lnTo>
                  <a:pt x="1142934" y="23976"/>
                </a:lnTo>
                <a:lnTo>
                  <a:pt x="1199590" y="25105"/>
                </a:lnTo>
                <a:lnTo>
                  <a:pt x="1255891" y="30680"/>
                </a:lnTo>
                <a:lnTo>
                  <a:pt x="1310582" y="40871"/>
                </a:lnTo>
                <a:lnTo>
                  <a:pt x="1350830" y="52031"/>
                </a:lnTo>
                <a:lnTo>
                  <a:pt x="1387011" y="65649"/>
                </a:lnTo>
                <a:lnTo>
                  <a:pt x="1416119" y="45280"/>
                </a:lnTo>
                <a:lnTo>
                  <a:pt x="1452707" y="28397"/>
                </a:lnTo>
                <a:lnTo>
                  <a:pt x="1495324" y="15215"/>
                </a:lnTo>
                <a:lnTo>
                  <a:pt x="1542517" y="5948"/>
                </a:lnTo>
                <a:lnTo>
                  <a:pt x="1592836" y="811"/>
                </a:lnTo>
                <a:lnTo>
                  <a:pt x="1644827" y="18"/>
                </a:lnTo>
                <a:lnTo>
                  <a:pt x="1697039" y="3783"/>
                </a:lnTo>
                <a:lnTo>
                  <a:pt x="1748021" y="12322"/>
                </a:lnTo>
                <a:lnTo>
                  <a:pt x="1799415" y="27097"/>
                </a:lnTo>
                <a:lnTo>
                  <a:pt x="1841912" y="46624"/>
                </a:lnTo>
                <a:lnTo>
                  <a:pt x="1880405" y="29910"/>
                </a:lnTo>
                <a:lnTo>
                  <a:pt x="1923781" y="16848"/>
                </a:lnTo>
                <a:lnTo>
                  <a:pt x="1970850" y="7479"/>
                </a:lnTo>
                <a:lnTo>
                  <a:pt x="2020420" y="1849"/>
                </a:lnTo>
                <a:lnTo>
                  <a:pt x="2071297" y="0"/>
                </a:lnTo>
                <a:lnTo>
                  <a:pt x="2122290" y="1975"/>
                </a:lnTo>
                <a:lnTo>
                  <a:pt x="2172208" y="7818"/>
                </a:lnTo>
                <a:lnTo>
                  <a:pt x="2219858" y="17573"/>
                </a:lnTo>
                <a:lnTo>
                  <a:pt x="2264047" y="31283"/>
                </a:lnTo>
                <a:lnTo>
                  <a:pt x="2300485" y="47468"/>
                </a:lnTo>
                <a:lnTo>
                  <a:pt x="2351610" y="86531"/>
                </a:lnTo>
                <a:lnTo>
                  <a:pt x="2365152" y="108524"/>
                </a:lnTo>
                <a:lnTo>
                  <a:pt x="2427346" y="119082"/>
                </a:lnTo>
                <a:lnTo>
                  <a:pt x="2481874" y="134437"/>
                </a:lnTo>
                <a:lnTo>
                  <a:pt x="2527808" y="153872"/>
                </a:lnTo>
                <a:lnTo>
                  <a:pt x="2564218" y="176669"/>
                </a:lnTo>
                <a:lnTo>
                  <a:pt x="2604757" y="229479"/>
                </a:lnTo>
                <a:lnTo>
                  <a:pt x="2607028" y="258056"/>
                </a:lnTo>
                <a:lnTo>
                  <a:pt x="2596063" y="287124"/>
                </a:lnTo>
                <a:lnTo>
                  <a:pt x="2592050" y="293639"/>
                </a:lnTo>
                <a:lnTo>
                  <a:pt x="2587021" y="300027"/>
                </a:lnTo>
                <a:lnTo>
                  <a:pt x="2581001" y="306225"/>
                </a:lnTo>
                <a:lnTo>
                  <a:pt x="2621407" y="334327"/>
                </a:lnTo>
                <a:lnTo>
                  <a:pt x="2649070" y="364291"/>
                </a:lnTo>
                <a:lnTo>
                  <a:pt x="2664207" y="395387"/>
                </a:lnTo>
                <a:lnTo>
                  <a:pt x="2667036" y="426883"/>
                </a:lnTo>
                <a:lnTo>
                  <a:pt x="2657773" y="458050"/>
                </a:lnTo>
                <a:lnTo>
                  <a:pt x="2603842" y="516476"/>
                </a:lnTo>
                <a:lnTo>
                  <a:pt x="2559609" y="542274"/>
                </a:lnTo>
                <a:lnTo>
                  <a:pt x="2504154" y="564822"/>
                </a:lnTo>
                <a:lnTo>
                  <a:pt x="2459594" y="578015"/>
                </a:lnTo>
                <a:lnTo>
                  <a:pt x="2411778" y="588540"/>
                </a:lnTo>
                <a:lnTo>
                  <a:pt x="2361312" y="596284"/>
                </a:lnTo>
                <a:lnTo>
                  <a:pt x="2308802" y="601132"/>
                </a:lnTo>
                <a:lnTo>
                  <a:pt x="2302542" y="629397"/>
                </a:lnTo>
                <a:lnTo>
                  <a:pt x="2258657" y="680381"/>
                </a:lnTo>
                <a:lnTo>
                  <a:pt x="2223063" y="702219"/>
                </a:lnTo>
                <a:lnTo>
                  <a:pt x="2179724" y="721033"/>
                </a:lnTo>
                <a:lnTo>
                  <a:pt x="2129653" y="736381"/>
                </a:lnTo>
                <a:lnTo>
                  <a:pt x="2073868" y="747824"/>
                </a:lnTo>
                <a:lnTo>
                  <a:pt x="2013383" y="754919"/>
                </a:lnTo>
                <a:lnTo>
                  <a:pt x="1949214" y="757227"/>
                </a:lnTo>
                <a:lnTo>
                  <a:pt x="1900232" y="755558"/>
                </a:lnTo>
                <a:lnTo>
                  <a:pt x="1852450" y="750966"/>
                </a:lnTo>
                <a:lnTo>
                  <a:pt x="1806539" y="743536"/>
                </a:lnTo>
                <a:lnTo>
                  <a:pt x="1763172" y="733351"/>
                </a:lnTo>
                <a:lnTo>
                  <a:pt x="1741021" y="758842"/>
                </a:lnTo>
                <a:lnTo>
                  <a:pt x="1675268" y="802761"/>
                </a:lnTo>
                <a:lnTo>
                  <a:pt x="1633272" y="820807"/>
                </a:lnTo>
                <a:lnTo>
                  <a:pt x="1586266" y="835993"/>
                </a:lnTo>
                <a:lnTo>
                  <a:pt x="1535054" y="848125"/>
                </a:lnTo>
                <a:lnTo>
                  <a:pt x="1480439" y="857016"/>
                </a:lnTo>
                <a:lnTo>
                  <a:pt x="1423224" y="862474"/>
                </a:lnTo>
                <a:lnTo>
                  <a:pt x="1364212" y="864310"/>
                </a:lnTo>
                <a:lnTo>
                  <a:pt x="1304206" y="862332"/>
                </a:lnTo>
                <a:lnTo>
                  <a:pt x="1244009" y="856351"/>
                </a:lnTo>
                <a:lnTo>
                  <a:pt x="1190279" y="847317"/>
                </a:lnTo>
                <a:lnTo>
                  <a:pt x="1140213" y="835188"/>
                </a:lnTo>
                <a:lnTo>
                  <a:pt x="1094463" y="820178"/>
                </a:lnTo>
                <a:lnTo>
                  <a:pt x="1053681" y="802502"/>
                </a:lnTo>
                <a:lnTo>
                  <a:pt x="1018520" y="782373"/>
                </a:lnTo>
                <a:lnTo>
                  <a:pt x="969288" y="793829"/>
                </a:lnTo>
                <a:lnTo>
                  <a:pt x="918490" y="802513"/>
                </a:lnTo>
                <a:lnTo>
                  <a:pt x="866617" y="808481"/>
                </a:lnTo>
                <a:lnTo>
                  <a:pt x="814160" y="811786"/>
                </a:lnTo>
                <a:lnTo>
                  <a:pt x="761607" y="812483"/>
                </a:lnTo>
                <a:lnTo>
                  <a:pt x="709450" y="810625"/>
                </a:lnTo>
                <a:lnTo>
                  <a:pt x="658178" y="806267"/>
                </a:lnTo>
                <a:lnTo>
                  <a:pt x="608282" y="799462"/>
                </a:lnTo>
                <a:lnTo>
                  <a:pt x="560252" y="790265"/>
                </a:lnTo>
                <a:lnTo>
                  <a:pt x="514578" y="778730"/>
                </a:lnTo>
                <a:lnTo>
                  <a:pt x="471750" y="764911"/>
                </a:lnTo>
                <a:lnTo>
                  <a:pt x="432259" y="748861"/>
                </a:lnTo>
                <a:lnTo>
                  <a:pt x="396593" y="730636"/>
                </a:lnTo>
                <a:lnTo>
                  <a:pt x="363530" y="709018"/>
                </a:lnTo>
                <a:lnTo>
                  <a:pt x="360216" y="706491"/>
                </a:lnTo>
                <a:lnTo>
                  <a:pt x="298158" y="706549"/>
                </a:lnTo>
                <a:lnTo>
                  <a:pt x="239593" y="700607"/>
                </a:lnTo>
                <a:lnTo>
                  <a:pt x="186312" y="689289"/>
                </a:lnTo>
                <a:lnTo>
                  <a:pt x="140106" y="673218"/>
                </a:lnTo>
                <a:lnTo>
                  <a:pt x="102766" y="653017"/>
                </a:lnTo>
                <a:lnTo>
                  <a:pt x="61842" y="602719"/>
                </a:lnTo>
                <a:lnTo>
                  <a:pt x="61393" y="576901"/>
                </a:lnTo>
                <a:lnTo>
                  <a:pt x="73466" y="551935"/>
                </a:lnTo>
                <a:lnTo>
                  <a:pt x="97411" y="528689"/>
                </a:lnTo>
                <a:lnTo>
                  <a:pt x="132581" y="508028"/>
                </a:lnTo>
                <a:lnTo>
                  <a:pt x="75951" y="488384"/>
                </a:lnTo>
                <a:lnTo>
                  <a:pt x="34369" y="463684"/>
                </a:lnTo>
                <a:lnTo>
                  <a:pt x="8748" y="435478"/>
                </a:lnTo>
                <a:lnTo>
                  <a:pt x="0" y="405314"/>
                </a:lnTo>
                <a:lnTo>
                  <a:pt x="9037" y="374744"/>
                </a:lnTo>
                <a:lnTo>
                  <a:pt x="36772" y="345316"/>
                </a:lnTo>
                <a:lnTo>
                  <a:pt x="74863" y="322979"/>
                </a:lnTo>
                <a:lnTo>
                  <a:pt x="122969" y="305419"/>
                </a:lnTo>
                <a:lnTo>
                  <a:pt x="178906" y="293259"/>
                </a:lnTo>
                <a:lnTo>
                  <a:pt x="240493" y="287124"/>
                </a:lnTo>
                <a:lnTo>
                  <a:pt x="242741" y="284432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9109" y="4964055"/>
            <a:ext cx="324029" cy="291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72442" y="5736511"/>
            <a:ext cx="156210" cy="16510"/>
          </a:xfrm>
          <a:custGeom>
            <a:avLst/>
            <a:gdLst/>
            <a:ahLst/>
            <a:cxnLst/>
            <a:rect l="l" t="t" r="r" b="b"/>
            <a:pathLst>
              <a:path w="156209" h="16510">
                <a:moveTo>
                  <a:pt x="156210" y="15938"/>
                </a:moveTo>
                <a:lnTo>
                  <a:pt x="115443" y="15964"/>
                </a:lnTo>
                <a:lnTo>
                  <a:pt x="75361" y="13269"/>
                </a:lnTo>
                <a:lnTo>
                  <a:pt x="36652" y="7924"/>
                </a:lnTo>
                <a:lnTo>
                  <a:pt x="0" y="0"/>
                </a:lnTo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98133" y="5926909"/>
            <a:ext cx="68580" cy="8255"/>
          </a:xfrm>
          <a:custGeom>
            <a:avLst/>
            <a:gdLst/>
            <a:ahLst/>
            <a:cxnLst/>
            <a:rect l="l" t="t" r="r" b="b"/>
            <a:pathLst>
              <a:path w="68579" h="8254">
                <a:moveTo>
                  <a:pt x="68338" y="0"/>
                </a:moveTo>
                <a:lnTo>
                  <a:pt x="51710" y="2651"/>
                </a:lnTo>
                <a:lnTo>
                  <a:pt x="34740" y="4811"/>
                </a:lnTo>
                <a:lnTo>
                  <a:pt x="17485" y="6474"/>
                </a:lnTo>
                <a:lnTo>
                  <a:pt x="0" y="7632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14198" y="5975931"/>
            <a:ext cx="41275" cy="34925"/>
          </a:xfrm>
          <a:custGeom>
            <a:avLst/>
            <a:gdLst/>
            <a:ahLst/>
            <a:cxnLst/>
            <a:rect l="l" t="t" r="r" b="b"/>
            <a:pathLst>
              <a:path w="41275" h="34925">
                <a:moveTo>
                  <a:pt x="41186" y="34810"/>
                </a:moveTo>
                <a:lnTo>
                  <a:pt x="29321" y="26481"/>
                </a:lnTo>
                <a:lnTo>
                  <a:pt x="18488" y="17891"/>
                </a:lnTo>
                <a:lnTo>
                  <a:pt x="8707" y="9057"/>
                </a:lnTo>
                <a:lnTo>
                  <a:pt x="0" y="0"/>
                </a:lnTo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00442" y="5923950"/>
            <a:ext cx="16510" cy="38735"/>
          </a:xfrm>
          <a:custGeom>
            <a:avLst/>
            <a:gdLst/>
            <a:ahLst/>
            <a:cxnLst/>
            <a:rect l="l" t="t" r="r" b="b"/>
            <a:pathLst>
              <a:path w="16509" h="38735">
                <a:moveTo>
                  <a:pt x="16446" y="0"/>
                </a:moveTo>
                <a:lnTo>
                  <a:pt x="14049" y="9683"/>
                </a:lnTo>
                <a:lnTo>
                  <a:pt x="10504" y="19289"/>
                </a:lnTo>
                <a:lnTo>
                  <a:pt x="5818" y="28798"/>
                </a:lnTo>
                <a:lnTo>
                  <a:pt x="0" y="38188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39265" y="5683412"/>
            <a:ext cx="209651" cy="1518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27479" y="5535965"/>
            <a:ext cx="89535" cy="53975"/>
          </a:xfrm>
          <a:custGeom>
            <a:avLst/>
            <a:gdLst/>
            <a:ahLst/>
            <a:cxnLst/>
            <a:rect l="l" t="t" r="r" b="b"/>
            <a:pathLst>
              <a:path w="89534" h="53975">
                <a:moveTo>
                  <a:pt x="89268" y="0"/>
                </a:moveTo>
                <a:lnTo>
                  <a:pt x="72317" y="15027"/>
                </a:lnTo>
                <a:lnTo>
                  <a:pt x="51639" y="29044"/>
                </a:lnTo>
                <a:lnTo>
                  <a:pt x="27458" y="41919"/>
                </a:lnTo>
                <a:lnTo>
                  <a:pt x="0" y="53517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602523" y="5337375"/>
            <a:ext cx="5080" cy="25400"/>
          </a:xfrm>
          <a:custGeom>
            <a:avLst/>
            <a:gdLst/>
            <a:ahLst/>
            <a:cxnLst/>
            <a:rect l="l" t="t" r="r" b="b"/>
            <a:pathLst>
              <a:path w="5079" h="25400">
                <a:moveTo>
                  <a:pt x="0" y="0"/>
                </a:moveTo>
                <a:lnTo>
                  <a:pt x="2216" y="6277"/>
                </a:lnTo>
                <a:lnTo>
                  <a:pt x="3741" y="12588"/>
                </a:lnTo>
                <a:lnTo>
                  <a:pt x="4573" y="18923"/>
                </a:lnTo>
                <a:lnTo>
                  <a:pt x="4711" y="25272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32370" y="5275653"/>
            <a:ext cx="46355" cy="32384"/>
          </a:xfrm>
          <a:custGeom>
            <a:avLst/>
            <a:gdLst/>
            <a:ahLst/>
            <a:cxnLst/>
            <a:rect l="l" t="t" r="r" b="b"/>
            <a:pathLst>
              <a:path w="46354" h="32385">
                <a:moveTo>
                  <a:pt x="0" y="32245"/>
                </a:moveTo>
                <a:lnTo>
                  <a:pt x="9424" y="23649"/>
                </a:lnTo>
                <a:lnTo>
                  <a:pt x="20218" y="15389"/>
                </a:lnTo>
                <a:lnTo>
                  <a:pt x="32336" y="7495"/>
                </a:lnTo>
                <a:lnTo>
                  <a:pt x="45732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04596" y="5295453"/>
            <a:ext cx="22225" cy="27940"/>
          </a:xfrm>
          <a:custGeom>
            <a:avLst/>
            <a:gdLst/>
            <a:ahLst/>
            <a:cxnLst/>
            <a:rect l="l" t="t" r="r" b="b"/>
            <a:pathLst>
              <a:path w="22225" h="27939">
                <a:moveTo>
                  <a:pt x="0" y="27800"/>
                </a:moveTo>
                <a:lnTo>
                  <a:pt x="4057" y="20631"/>
                </a:lnTo>
                <a:lnTo>
                  <a:pt x="9112" y="13595"/>
                </a:lnTo>
                <a:lnTo>
                  <a:pt x="15148" y="6711"/>
                </a:lnTo>
                <a:lnTo>
                  <a:pt x="22148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02578" y="5332702"/>
            <a:ext cx="80645" cy="27305"/>
          </a:xfrm>
          <a:custGeom>
            <a:avLst/>
            <a:gdLst/>
            <a:ahLst/>
            <a:cxnLst/>
            <a:rect l="l" t="t" r="r" b="b"/>
            <a:pathLst>
              <a:path w="80645" h="27304">
                <a:moveTo>
                  <a:pt x="0" y="0"/>
                </a:moveTo>
                <a:lnTo>
                  <a:pt x="21403" y="5923"/>
                </a:lnTo>
                <a:lnTo>
                  <a:pt x="41932" y="12404"/>
                </a:lnTo>
                <a:lnTo>
                  <a:pt x="61532" y="19423"/>
                </a:lnTo>
                <a:lnTo>
                  <a:pt x="80149" y="26962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79757" y="5516293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4" h="28575">
                <a:moveTo>
                  <a:pt x="13995" y="28371"/>
                </a:moveTo>
                <a:lnTo>
                  <a:pt x="9545" y="21372"/>
                </a:lnTo>
                <a:lnTo>
                  <a:pt x="5726" y="14304"/>
                </a:lnTo>
                <a:lnTo>
                  <a:pt x="2542" y="7178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354965" marR="5080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Let </a:t>
            </a:r>
            <a:r>
              <a:rPr dirty="0" spc="-5" i="1">
                <a:latin typeface="Palatino Linotype"/>
                <a:cs typeface="Palatino Linotype"/>
              </a:rPr>
              <a:t>t </a:t>
            </a:r>
            <a:r>
              <a:rPr dirty="0" spc="-5"/>
              <a:t>be a </a:t>
            </a:r>
            <a:r>
              <a:rPr dirty="0"/>
              <a:t>2-tree, </a:t>
            </a:r>
            <a:r>
              <a:rPr dirty="0" spc="-5"/>
              <a:t>then the </a:t>
            </a:r>
            <a:r>
              <a:rPr dirty="0" spc="-5" i="1">
                <a:latin typeface="Palatino Linotype"/>
                <a:cs typeface="Palatino Linotype"/>
              </a:rPr>
              <a:t>epl </a:t>
            </a:r>
            <a:r>
              <a:rPr dirty="0" spc="-5"/>
              <a:t>of </a:t>
            </a:r>
            <a:r>
              <a:rPr dirty="0" spc="-5" i="1">
                <a:latin typeface="Palatino Linotype"/>
                <a:cs typeface="Palatino Linotype"/>
              </a:rPr>
              <a:t>t </a:t>
            </a:r>
            <a:r>
              <a:rPr dirty="0"/>
              <a:t>is </a:t>
            </a:r>
            <a:r>
              <a:rPr dirty="0" spc="-5"/>
              <a:t>the</a:t>
            </a:r>
            <a:r>
              <a:rPr dirty="0" spc="60"/>
              <a:t> </a:t>
            </a:r>
            <a:r>
              <a:rPr dirty="0" spc="-10"/>
              <a:t>sum</a:t>
            </a:r>
            <a:r>
              <a:rPr dirty="0" spc="5"/>
              <a:t> </a:t>
            </a:r>
            <a:r>
              <a:rPr dirty="0"/>
              <a:t>of </a:t>
            </a:r>
            <a:r>
              <a:rPr dirty="0"/>
              <a:t> </a:t>
            </a:r>
            <a:r>
              <a:rPr dirty="0" spc="-5"/>
              <a:t>the paths </a:t>
            </a:r>
            <a:r>
              <a:rPr dirty="0"/>
              <a:t>from </a:t>
            </a:r>
            <a:r>
              <a:rPr dirty="0" spc="-5"/>
              <a:t>the root </a:t>
            </a:r>
            <a:r>
              <a:rPr dirty="0"/>
              <a:t>to </a:t>
            </a:r>
            <a:r>
              <a:rPr dirty="0" spc="-5"/>
              <a:t>each </a:t>
            </a:r>
            <a:r>
              <a:rPr dirty="0"/>
              <a:t>external</a:t>
            </a:r>
            <a:r>
              <a:rPr dirty="0" spc="35"/>
              <a:t> </a:t>
            </a:r>
            <a:r>
              <a:rPr dirty="0" spc="-5"/>
              <a:t>node.</a:t>
            </a:r>
          </a:p>
          <a:p>
            <a:pPr marL="355600" marR="952500" indent="-342900">
              <a:lnSpc>
                <a:spcPts val="334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 i="1">
                <a:latin typeface="Palatino Linotype"/>
                <a:cs typeface="Palatino Linotype"/>
              </a:rPr>
              <a:t>epl </a:t>
            </a:r>
            <a:r>
              <a:rPr dirty="0">
                <a:latin typeface="Symbol"/>
                <a:cs typeface="Symbol"/>
              </a:rPr>
              <a:t></a:t>
            </a:r>
            <a:r>
              <a:rPr dirty="0" i="1">
                <a:latin typeface="Palatino Linotype"/>
                <a:cs typeface="Palatino Linotype"/>
              </a:rPr>
              <a:t>m</a:t>
            </a:r>
            <a:r>
              <a:rPr dirty="0"/>
              <a:t>log(</a:t>
            </a:r>
            <a:r>
              <a:rPr dirty="0" i="1">
                <a:latin typeface="Palatino Linotype"/>
                <a:cs typeface="Palatino Linotype"/>
              </a:rPr>
              <a:t>m</a:t>
            </a:r>
            <a:r>
              <a:rPr dirty="0"/>
              <a:t>), </a:t>
            </a:r>
            <a:r>
              <a:rPr dirty="0" spc="-5"/>
              <a:t>where </a:t>
            </a:r>
            <a:r>
              <a:rPr dirty="0" spc="-5" i="1">
                <a:latin typeface="Palatino Linotype"/>
                <a:cs typeface="Palatino Linotype"/>
              </a:rPr>
              <a:t>m </a:t>
            </a:r>
            <a:r>
              <a:rPr dirty="0"/>
              <a:t>is </a:t>
            </a:r>
            <a:r>
              <a:rPr dirty="0" spc="-5"/>
              <a:t>the number of  </a:t>
            </a:r>
            <a:r>
              <a:rPr dirty="0"/>
              <a:t>external </a:t>
            </a:r>
            <a:r>
              <a:rPr dirty="0" spc="-5"/>
              <a:t>nodes </a:t>
            </a:r>
            <a:r>
              <a:rPr dirty="0"/>
              <a:t>in</a:t>
            </a:r>
            <a:r>
              <a:rPr dirty="0" spc="10"/>
              <a:t> </a:t>
            </a:r>
            <a:r>
              <a:rPr dirty="0" spc="-5" i="1">
                <a:latin typeface="Palatino Linotype"/>
                <a:cs typeface="Palatino Linotype"/>
              </a:rPr>
              <a:t>t</a:t>
            </a: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 b="0">
                <a:latin typeface="Courier New"/>
                <a:cs typeface="Courier New"/>
              </a:rPr>
              <a:t>o</a:t>
            </a:r>
            <a:r>
              <a:rPr dirty="0" sz="2400" spc="-680" b="0">
                <a:latin typeface="Courier New"/>
                <a:cs typeface="Courier New"/>
              </a:rPr>
              <a:t> </a:t>
            </a:r>
            <a:r>
              <a:rPr dirty="0" sz="2400" b="0" i="1">
                <a:latin typeface="Palatino Linotype"/>
                <a:cs typeface="Palatino Linotype"/>
              </a:rPr>
              <a:t>epl=epl</a:t>
            </a:r>
            <a:r>
              <a:rPr dirty="0" baseline="-20833" sz="2400" b="0" i="1">
                <a:latin typeface="Palatino Linotype"/>
                <a:cs typeface="Palatino Linotype"/>
              </a:rPr>
              <a:t>L</a:t>
            </a:r>
            <a:r>
              <a:rPr dirty="0" sz="2400" b="0" i="1">
                <a:latin typeface="Palatino Linotype"/>
                <a:cs typeface="Palatino Linotype"/>
              </a:rPr>
              <a:t>+epl</a:t>
            </a:r>
            <a:r>
              <a:rPr dirty="0" baseline="-20833" sz="2400" b="0" i="1">
                <a:latin typeface="Palatino Linotype"/>
                <a:cs typeface="Palatino Linotype"/>
              </a:rPr>
              <a:t>R</a:t>
            </a:r>
            <a:r>
              <a:rPr dirty="0" sz="2400" b="0" i="1">
                <a:latin typeface="Palatino Linotype"/>
                <a:cs typeface="Palatino Linotype"/>
              </a:rPr>
              <a:t>+m</a:t>
            </a:r>
            <a:r>
              <a:rPr dirty="0" sz="2400" b="0">
                <a:latin typeface="Symbol"/>
                <a:cs typeface="Symbol"/>
              </a:rPr>
              <a:t></a:t>
            </a:r>
            <a:r>
              <a:rPr dirty="0" sz="2400" b="0">
                <a:latin typeface="Times New Roman"/>
                <a:cs typeface="Times New Roman"/>
              </a:rPr>
              <a:t> 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baseline="-20833" sz="2400" spc="-7" b="0" i="1">
                <a:latin typeface="Palatino Linotype"/>
                <a:cs typeface="Palatino Linotype"/>
              </a:rPr>
              <a:t>L</a:t>
            </a:r>
            <a:r>
              <a:rPr dirty="0" sz="2400" spc="-5" b="0">
                <a:latin typeface="Palatino Linotype"/>
                <a:cs typeface="Palatino Linotype"/>
              </a:rPr>
              <a:t>log(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baseline="-20833" sz="2400" spc="-7" b="0" i="1">
                <a:latin typeface="Palatino Linotype"/>
                <a:cs typeface="Palatino Linotype"/>
              </a:rPr>
              <a:t>L</a:t>
            </a:r>
            <a:r>
              <a:rPr dirty="0" sz="2400" spc="-5" b="0">
                <a:latin typeface="Palatino Linotype"/>
                <a:cs typeface="Palatino Linotype"/>
              </a:rPr>
              <a:t>)+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baseline="-20833" sz="2400" spc="-7" b="0" i="1">
                <a:latin typeface="Palatino Linotype"/>
                <a:cs typeface="Palatino Linotype"/>
              </a:rPr>
              <a:t>R</a:t>
            </a:r>
            <a:r>
              <a:rPr dirty="0" sz="2400" spc="-5" b="0">
                <a:latin typeface="Palatino Linotype"/>
                <a:cs typeface="Palatino Linotype"/>
              </a:rPr>
              <a:t>log(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baseline="-20833" sz="2400" spc="-7" b="0" i="1">
                <a:latin typeface="Palatino Linotype"/>
                <a:cs typeface="Palatino Linotype"/>
              </a:rPr>
              <a:t>R</a:t>
            </a:r>
            <a:r>
              <a:rPr dirty="0" sz="2400" spc="-5" b="0">
                <a:latin typeface="Palatino Linotype"/>
                <a:cs typeface="Palatino Linotype"/>
              </a:rPr>
              <a:t>)+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sz="2400" spc="-5" b="0">
                <a:latin typeface="Palatino Linotype"/>
                <a:cs typeface="Palatino Linotype"/>
              </a:rPr>
              <a:t>,</a:t>
            </a:r>
            <a:endParaRPr sz="2400">
              <a:latin typeface="Palatino Linotype"/>
              <a:cs typeface="Palatino Linotype"/>
            </a:endParaRPr>
          </a:p>
          <a:p>
            <a:pPr lvl="1" marL="11557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note </a:t>
            </a:r>
            <a:r>
              <a:rPr dirty="0" sz="2000" spc="-5" i="1">
                <a:solidFill>
                  <a:srgbClr val="0000CC"/>
                </a:solidFill>
                <a:latin typeface="Palatino Linotype"/>
                <a:cs typeface="Palatino Linotype"/>
              </a:rPr>
              <a:t>f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(x)+</a:t>
            </a:r>
            <a:r>
              <a:rPr dirty="0" sz="2000" spc="-5" i="1">
                <a:solidFill>
                  <a:srgbClr val="0000CC"/>
                </a:solidFill>
                <a:latin typeface="Palatino Linotype"/>
                <a:cs typeface="Palatino Linotype"/>
              </a:rPr>
              <a:t>f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(y)</a:t>
            </a:r>
            <a:r>
              <a:rPr dirty="0" sz="2000" spc="-5">
                <a:solidFill>
                  <a:srgbClr val="0000CC"/>
                </a:solidFill>
                <a:latin typeface="Symbol"/>
                <a:cs typeface="Symbol"/>
              </a:rPr>
              <a:t>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2</a:t>
            </a:r>
            <a:r>
              <a:rPr dirty="0" sz="2000" spc="-5" i="1">
                <a:solidFill>
                  <a:srgbClr val="0000CC"/>
                </a:solidFill>
                <a:latin typeface="Palatino Linotype"/>
                <a:cs typeface="Palatino Linotype"/>
              </a:rPr>
              <a:t>f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((x+y)/2) </a:t>
            </a:r>
            <a:r>
              <a:rPr dirty="0" sz="2000">
                <a:solidFill>
                  <a:srgbClr val="0000CC"/>
                </a:solidFill>
                <a:latin typeface="Palatino Linotype"/>
                <a:cs typeface="Palatino Linotype"/>
              </a:rPr>
              <a:t>for</a:t>
            </a:r>
            <a:r>
              <a:rPr dirty="0" sz="2000" spc="-55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0000CC"/>
                </a:solidFill>
                <a:latin typeface="Palatino Linotype"/>
                <a:cs typeface="Palatino Linotype"/>
              </a:rPr>
              <a:t>f(</a:t>
            </a:r>
            <a:r>
              <a:rPr dirty="0" sz="2000" i="1">
                <a:solidFill>
                  <a:srgbClr val="0000CC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0000CC"/>
                </a:solidFill>
                <a:latin typeface="Palatino Linotype"/>
                <a:cs typeface="Palatino Linotype"/>
              </a:rPr>
              <a:t>)=</a:t>
            </a:r>
            <a:r>
              <a:rPr dirty="0" sz="2000" i="1">
                <a:solidFill>
                  <a:srgbClr val="0000CC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0000CC"/>
                </a:solidFill>
                <a:latin typeface="Palatino Linotype"/>
                <a:cs typeface="Palatino Linotype"/>
              </a:rPr>
              <a:t>log</a:t>
            </a:r>
            <a:r>
              <a:rPr dirty="0" sz="2000" i="1">
                <a:solidFill>
                  <a:srgbClr val="0000CC"/>
                </a:solidFill>
                <a:latin typeface="Palatino Linotype"/>
                <a:cs typeface="Palatino Linotype"/>
              </a:rPr>
              <a:t>x</a:t>
            </a:r>
            <a:endParaRPr sz="2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</a:pPr>
            <a:r>
              <a:rPr dirty="0" sz="2400" spc="-5" b="0">
                <a:latin typeface="Courier New"/>
                <a:cs typeface="Courier New"/>
              </a:rPr>
              <a:t>o</a:t>
            </a:r>
            <a:r>
              <a:rPr dirty="0" sz="2400" spc="-30" b="0">
                <a:latin typeface="Courier New"/>
                <a:cs typeface="Courier New"/>
              </a:rPr>
              <a:t> </a:t>
            </a:r>
            <a:r>
              <a:rPr dirty="0" sz="2400" spc="-5" b="0">
                <a:latin typeface="Palatino Linotype"/>
                <a:cs typeface="Palatino Linotype"/>
              </a:rPr>
              <a:t>so,</a:t>
            </a:r>
            <a:endParaRPr sz="2400">
              <a:latin typeface="Palatino Linotype"/>
              <a:cs typeface="Palatino Linotype"/>
            </a:endParaRPr>
          </a:p>
          <a:p>
            <a:pPr marL="698500">
              <a:lnSpc>
                <a:spcPct val="100000"/>
              </a:lnSpc>
              <a:spcBef>
                <a:spcPts val="290"/>
              </a:spcBef>
            </a:pPr>
            <a:r>
              <a:rPr dirty="0" sz="2400" b="0" i="1">
                <a:latin typeface="Palatino Linotype"/>
                <a:cs typeface="Palatino Linotype"/>
              </a:rPr>
              <a:t>epl </a:t>
            </a:r>
            <a:r>
              <a:rPr dirty="0" sz="2400" b="0">
                <a:latin typeface="Symbol"/>
                <a:cs typeface="Symbol"/>
              </a:rPr>
              <a:t></a:t>
            </a:r>
            <a:r>
              <a:rPr dirty="0" sz="2400" spc="-15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Palatino Linotype"/>
                <a:cs typeface="Palatino Linotype"/>
              </a:rPr>
              <a:t>2((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baseline="-20833" sz="2400" spc="-7" b="0" i="1">
                <a:latin typeface="Palatino Linotype"/>
                <a:cs typeface="Palatino Linotype"/>
              </a:rPr>
              <a:t>L</a:t>
            </a:r>
            <a:r>
              <a:rPr dirty="0" sz="2400" spc="-5" b="0">
                <a:latin typeface="Palatino Linotype"/>
                <a:cs typeface="Palatino Linotype"/>
              </a:rPr>
              <a:t>+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baseline="-20833" sz="2400" spc="-7" b="0" i="1">
                <a:latin typeface="Palatino Linotype"/>
                <a:cs typeface="Palatino Linotype"/>
              </a:rPr>
              <a:t>R</a:t>
            </a:r>
            <a:r>
              <a:rPr dirty="0" sz="2400" spc="-5" b="0">
                <a:latin typeface="Palatino Linotype"/>
                <a:cs typeface="Palatino Linotype"/>
              </a:rPr>
              <a:t>)/2)log((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baseline="-20833" sz="2400" spc="-7" b="0" i="1">
                <a:latin typeface="Palatino Linotype"/>
                <a:cs typeface="Palatino Linotype"/>
              </a:rPr>
              <a:t>L</a:t>
            </a:r>
            <a:r>
              <a:rPr dirty="0" sz="2400" spc="-5" b="0">
                <a:latin typeface="Palatino Linotype"/>
                <a:cs typeface="Palatino Linotype"/>
              </a:rPr>
              <a:t>+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r>
              <a:rPr dirty="0" baseline="-20833" sz="2400" spc="-7" b="0" i="1">
                <a:latin typeface="Palatino Linotype"/>
                <a:cs typeface="Palatino Linotype"/>
              </a:rPr>
              <a:t>R</a:t>
            </a:r>
            <a:r>
              <a:rPr dirty="0" sz="2400" spc="-5" b="0">
                <a:latin typeface="Palatino Linotype"/>
                <a:cs typeface="Palatino Linotype"/>
              </a:rPr>
              <a:t>)/2)+</a:t>
            </a:r>
            <a:r>
              <a:rPr dirty="0" sz="2400" spc="-5" b="0" i="1">
                <a:latin typeface="Palatino Linotype"/>
                <a:cs typeface="Palatino Linotype"/>
              </a:rPr>
              <a:t>m</a:t>
            </a:r>
            <a:endParaRPr sz="2400">
              <a:latin typeface="Palatino Linotype"/>
              <a:cs typeface="Palatino Linotype"/>
            </a:endParaRPr>
          </a:p>
          <a:p>
            <a:pPr algn="r" marR="33020">
              <a:lnSpc>
                <a:spcPct val="100000"/>
              </a:lnSpc>
              <a:spcBef>
                <a:spcPts val="420"/>
              </a:spcBef>
            </a:pPr>
            <a:r>
              <a:rPr dirty="0" sz="1600" spc="-5" b="0">
                <a:solidFill>
                  <a:srgbClr val="000000"/>
                </a:solidFill>
                <a:latin typeface="Palatino Linotype"/>
                <a:cs typeface="Palatino Linotype"/>
              </a:rPr>
              <a:t>p. </a:t>
            </a:r>
            <a:r>
              <a:rPr dirty="0" sz="1600" b="0">
                <a:solidFill>
                  <a:srgbClr val="000000"/>
                </a:solidFill>
                <a:latin typeface="Palatino Linotype"/>
                <a:cs typeface="Palatino Linotype"/>
              </a:rPr>
              <a:t>116,</a:t>
            </a:r>
            <a:r>
              <a:rPr dirty="0" sz="1600" spc="-65" b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Palatino Linotype"/>
                <a:cs typeface="Palatino Linotype"/>
              </a:rPr>
              <a:t>Lemma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6858579" y="5616331"/>
            <a:ext cx="14109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Palatino Linotype"/>
                <a:cs typeface="Palatino Linotype"/>
              </a:rPr>
              <a:t>3.7 of</a:t>
            </a:r>
            <a:r>
              <a:rPr dirty="0" sz="1600" spc="-35">
                <a:latin typeface="Palatino Linotype"/>
                <a:cs typeface="Palatino Linotype"/>
              </a:rPr>
              <a:t> </a:t>
            </a:r>
            <a:r>
              <a:rPr dirty="0" sz="1600" spc="-5">
                <a:latin typeface="Palatino Linotype"/>
                <a:cs typeface="Palatino Linotype"/>
              </a:rPr>
              <a:t>[Baase01]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552" y="2812732"/>
            <a:ext cx="32543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200" spc="-45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Recall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epl </a:t>
            </a:r>
            <a:r>
              <a:rPr dirty="0" sz="2200" spc="-5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200" spc="-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log(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).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352" y="3567113"/>
            <a:ext cx="781050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Theorem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average number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comparison  done by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items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by  comparison of keys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at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least log(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!),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which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is  about</a:t>
            </a:r>
            <a:r>
              <a:rPr dirty="0" sz="28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-1.443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2524" y="2717632"/>
            <a:ext cx="506730" cy="0"/>
          </a:xfrm>
          <a:custGeom>
            <a:avLst/>
            <a:gdLst/>
            <a:ahLst/>
            <a:cxnLst/>
            <a:rect l="l" t="t" r="r" b="b"/>
            <a:pathLst>
              <a:path w="506729" h="0">
                <a:moveTo>
                  <a:pt x="0" y="0"/>
                </a:moveTo>
                <a:lnTo>
                  <a:pt x="506454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09994" y="2717629"/>
            <a:ext cx="226695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50" spc="105" i="1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52" y="1951672"/>
            <a:ext cx="83356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767969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Since a decision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leaves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2-tree,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average path length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from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root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800" spc="10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leaf</a:t>
            </a:r>
            <a:r>
              <a:rPr dirty="0" sz="28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	</a:t>
            </a:r>
            <a:r>
              <a:rPr dirty="0" baseline="26205" sz="3975" spc="112" i="1">
                <a:latin typeface="Times New Roman"/>
                <a:cs typeface="Times New Roman"/>
              </a:rPr>
              <a:t>epl</a:t>
            </a:r>
            <a:r>
              <a:rPr dirty="0" baseline="26205" sz="3975" spc="209" i="1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7652" y="0"/>
            <a:ext cx="571652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00784" y="699516"/>
            <a:ext cx="32384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13276" y="699516"/>
            <a:ext cx="332687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890269" marR="5080" indent="8636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Lower Bound </a:t>
            </a:r>
            <a:r>
              <a:rPr dirty="0" spc="-10"/>
              <a:t>for  </a:t>
            </a:r>
            <a:r>
              <a:rPr dirty="0" spc="-50"/>
              <a:t>Average</a:t>
            </a:r>
            <a:r>
              <a:rPr dirty="0" spc="-90"/>
              <a:t> </a:t>
            </a:r>
            <a:r>
              <a:rPr dirty="0" spc="-5"/>
              <a:t>Behavior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93516"/>
            <a:ext cx="7745095" cy="4206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E3E3E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average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of comparisons done by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items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by comparison of  keys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at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least about</a:t>
            </a:r>
            <a:r>
              <a:rPr dirty="0" sz="28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-1.443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ts val="32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worst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complexity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MergeSort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800" spc="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endParaRPr sz="2800">
              <a:latin typeface="Palatino Linotype"/>
              <a:cs typeface="Palatino Linotype"/>
            </a:endParaRPr>
          </a:p>
          <a:p>
            <a:pPr marL="354965">
              <a:lnSpc>
                <a:spcPts val="3475"/>
              </a:lnSpc>
            </a:pPr>
            <a:r>
              <a:rPr dirty="0" sz="2950" spc="-15" b="1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8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imes New Roman"/>
              <a:cs typeface="Times New Roman"/>
            </a:endParaRPr>
          </a:p>
          <a:p>
            <a:pPr marL="354965" marR="54292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MergeSort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optimal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its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average  performance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960" y="0"/>
            <a:ext cx="377189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21252" y="0"/>
            <a:ext cx="4550663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0244" y="699516"/>
            <a:ext cx="676198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3899" y="112800"/>
            <a:ext cx="669480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79730" marR="5080" indent="-367665">
              <a:lnSpc>
                <a:spcPct val="100600"/>
              </a:lnSpc>
              <a:spcBef>
                <a:spcPts val="65"/>
              </a:spcBef>
              <a:tabLst>
                <a:tab pos="2792095" algn="l"/>
              </a:tabLst>
            </a:pPr>
            <a:r>
              <a:rPr dirty="0" spc="-5"/>
              <a:t>MergeSort Has</a:t>
            </a:r>
            <a:r>
              <a:rPr dirty="0" spc="-45"/>
              <a:t> </a:t>
            </a:r>
            <a:r>
              <a:rPr dirty="0" spc="-5"/>
              <a:t>Optimal  </a:t>
            </a:r>
            <a:r>
              <a:rPr dirty="0" spc="-50"/>
              <a:t>Average	</a:t>
            </a:r>
            <a:r>
              <a:rPr dirty="0" spc="-5"/>
              <a:t>Performance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5288" y="384047"/>
            <a:ext cx="377190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6226" y="532767"/>
            <a:ext cx="29724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MergeSort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849564"/>
            <a:ext cx="7994650" cy="30022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MergeSort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Worst-case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analysis of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MergeSort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Lower Bounds for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comparison-based</a:t>
            </a:r>
            <a:r>
              <a:rPr dirty="0" sz="3000" spc="-3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sorting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Worst-case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Average-case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632" y="384047"/>
            <a:ext cx="37718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1523" y="384047"/>
            <a:ext cx="462075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6571" y="532767"/>
            <a:ext cx="66116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265" algn="l"/>
              </a:tabLst>
            </a:pPr>
            <a:r>
              <a:rPr dirty="0" spc="-5"/>
              <a:t>MergeSort:	the</a:t>
            </a:r>
            <a:r>
              <a:rPr dirty="0" spc="-60"/>
              <a:t> </a:t>
            </a:r>
            <a:r>
              <a:rPr dirty="0" spc="-5"/>
              <a:t>Strategy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717790" cy="28194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Easy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division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 comparison is done during the</a:t>
            </a:r>
            <a:r>
              <a:rPr dirty="0" sz="2400" spc="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division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Minimizing the size difference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between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divided  subproblems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Merging two sorted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subranges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Using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Merge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011" y="532767"/>
            <a:ext cx="64274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Merging Sorted</a:t>
            </a:r>
            <a:r>
              <a:rPr dirty="0" spc="-30"/>
              <a:t> </a:t>
            </a:r>
            <a:r>
              <a:rPr dirty="0" spc="-5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001190" y="2076623"/>
            <a:ext cx="7138621" cy="365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048" y="384047"/>
            <a:ext cx="76123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6018" y="532767"/>
            <a:ext cx="68129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Merge: the</a:t>
            </a:r>
            <a:r>
              <a:rPr dirty="0" spc="-40"/>
              <a:t> </a:t>
            </a:r>
            <a:r>
              <a:rPr dirty="0" spc="-5"/>
              <a:t>Specification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753984" cy="37338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</a:t>
            </a:r>
            <a:endParaRPr sz="3000">
              <a:latin typeface="Palatino Linotype"/>
              <a:cs typeface="Palatino Linotype"/>
            </a:endParaRPr>
          </a:p>
          <a:p>
            <a:pPr lvl="1" marL="756285" marR="49847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Array 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 and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210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elements,  whose keys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non-decreasing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E3E3E"/>
              </a:buClr>
              <a:buFont typeface="Courier New"/>
              <a:buChar char="o"/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Output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Array C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containing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= k + 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 from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2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non-decreasing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passed in and the algorithm fills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it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408" y="384047"/>
            <a:ext cx="794613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347" y="532767"/>
            <a:ext cx="71462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Merge: Recursive</a:t>
            </a:r>
            <a:r>
              <a:rPr dirty="0" spc="-50"/>
              <a:t> </a:t>
            </a:r>
            <a:r>
              <a:rPr dirty="0" spc="-80"/>
              <a:t>Version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2133600"/>
            <a:ext cx="2895600" cy="1524000"/>
          </a:xfrm>
          <a:custGeom>
            <a:avLst/>
            <a:gdLst/>
            <a:ahLst/>
            <a:cxnLst/>
            <a:rect l="l" t="t" r="r" b="b"/>
            <a:pathLst>
              <a:path w="2895600" h="1524000">
                <a:moveTo>
                  <a:pt x="0" y="0"/>
                </a:moveTo>
                <a:lnTo>
                  <a:pt x="2895600" y="0"/>
                </a:lnTo>
                <a:lnTo>
                  <a:pt x="28956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0600" y="2133600"/>
            <a:ext cx="2895600" cy="1524000"/>
          </a:xfrm>
          <a:custGeom>
            <a:avLst/>
            <a:gdLst/>
            <a:ahLst/>
            <a:cxnLst/>
            <a:rect l="l" t="t" r="r" b="b"/>
            <a:pathLst>
              <a:path w="2895600" h="1524000">
                <a:moveTo>
                  <a:pt x="0" y="0"/>
                </a:moveTo>
                <a:lnTo>
                  <a:pt x="2895600" y="0"/>
                </a:lnTo>
                <a:lnTo>
                  <a:pt x="28956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6939" y="1768856"/>
            <a:ext cx="15430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Palatino Linotype"/>
                <a:cs typeface="Palatino Linotype"/>
              </a:rPr>
              <a:t>m</a:t>
            </a:r>
            <a:r>
              <a:rPr dirty="0" sz="2000">
                <a:latin typeface="Palatino Linotype"/>
                <a:cs typeface="Palatino Linotype"/>
              </a:rPr>
              <a:t>erge</a:t>
            </a:r>
            <a:r>
              <a:rPr dirty="0" sz="2000" spc="5">
                <a:latin typeface="Palatino Linotype"/>
                <a:cs typeface="Palatino Linotype"/>
              </a:rPr>
              <a:t>(</a:t>
            </a:r>
            <a:r>
              <a:rPr dirty="0" sz="2000" spc="5" i="1">
                <a:latin typeface="Palatino Linotype"/>
                <a:cs typeface="Palatino Linotype"/>
              </a:rPr>
              <a:t>A</a:t>
            </a:r>
            <a:r>
              <a:rPr dirty="0" sz="2000">
                <a:latin typeface="Palatino Linotype"/>
                <a:cs typeface="Palatino Linotype"/>
              </a:rPr>
              <a:t>,</a:t>
            </a:r>
            <a:r>
              <a:rPr dirty="0" sz="2000" i="1">
                <a:latin typeface="Palatino Linotype"/>
                <a:cs typeface="Palatino Linotype"/>
              </a:rPr>
              <a:t>B</a:t>
            </a:r>
            <a:r>
              <a:rPr dirty="0" sz="2000">
                <a:latin typeface="Palatino Linotype"/>
                <a:cs typeface="Palatino Linotype"/>
              </a:rPr>
              <a:t>,</a:t>
            </a:r>
            <a:r>
              <a:rPr dirty="0" sz="2000" spc="-5" i="1">
                <a:latin typeface="Palatino Linotype"/>
                <a:cs typeface="Palatino Linotype"/>
              </a:rPr>
              <a:t>C</a:t>
            </a:r>
            <a:r>
              <a:rPr dirty="0" sz="2000"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702" y="2074266"/>
            <a:ext cx="2409825" cy="14884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latin typeface="Palatino Linotype"/>
                <a:cs typeface="Palatino Linotype"/>
              </a:rPr>
              <a:t>if </a:t>
            </a:r>
            <a:r>
              <a:rPr dirty="0" sz="2000">
                <a:latin typeface="Palatino Linotype"/>
                <a:cs typeface="Palatino Linotype"/>
              </a:rPr>
              <a:t>(</a:t>
            </a:r>
            <a:r>
              <a:rPr dirty="0" sz="2000" i="1">
                <a:latin typeface="Palatino Linotype"/>
                <a:cs typeface="Palatino Linotype"/>
              </a:rPr>
              <a:t>A </a:t>
            </a:r>
            <a:r>
              <a:rPr dirty="0" sz="2000">
                <a:latin typeface="Palatino Linotype"/>
                <a:cs typeface="Palatino Linotype"/>
              </a:rPr>
              <a:t>is</a:t>
            </a:r>
            <a:r>
              <a:rPr dirty="0" sz="2000" spc="-50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empty)</a:t>
            </a:r>
            <a:endParaRPr sz="2000">
              <a:latin typeface="Palatino Linotype"/>
              <a:cs typeface="Palatino Linotype"/>
            </a:endParaRPr>
          </a:p>
          <a:p>
            <a:pPr marL="26543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Palatino Linotype"/>
                <a:cs typeface="Palatino Linotype"/>
              </a:rPr>
              <a:t>rest </a:t>
            </a:r>
            <a:r>
              <a:rPr dirty="0" sz="2000" spc="-5">
                <a:latin typeface="Palatino Linotype"/>
                <a:cs typeface="Palatino Linotype"/>
              </a:rPr>
              <a:t>of </a:t>
            </a:r>
            <a:r>
              <a:rPr dirty="0" sz="2000" i="1">
                <a:latin typeface="Palatino Linotype"/>
                <a:cs typeface="Palatino Linotype"/>
              </a:rPr>
              <a:t>C </a:t>
            </a:r>
            <a:r>
              <a:rPr dirty="0" sz="2000">
                <a:latin typeface="Palatino Linotype"/>
                <a:cs typeface="Palatino Linotype"/>
              </a:rPr>
              <a:t>= rest </a:t>
            </a:r>
            <a:r>
              <a:rPr dirty="0" sz="2000" spc="-5">
                <a:latin typeface="Palatino Linotype"/>
                <a:cs typeface="Palatino Linotype"/>
              </a:rPr>
              <a:t>of</a:t>
            </a:r>
            <a:r>
              <a:rPr dirty="0" sz="2000" spc="-105">
                <a:latin typeface="Palatino Linotype"/>
                <a:cs typeface="Palatino Linotype"/>
              </a:rPr>
              <a:t> </a:t>
            </a:r>
            <a:r>
              <a:rPr dirty="0" sz="2000" i="1">
                <a:latin typeface="Palatino Linotype"/>
                <a:cs typeface="Palatino Linotype"/>
              </a:rPr>
              <a:t>B</a:t>
            </a:r>
            <a:endParaRPr sz="2000">
              <a:latin typeface="Palatino Linotype"/>
              <a:cs typeface="Palatino Linotype"/>
            </a:endParaRPr>
          </a:p>
          <a:p>
            <a:pPr marL="264795" marR="5080" indent="-252729">
              <a:lnSpc>
                <a:spcPct val="120000"/>
              </a:lnSpc>
            </a:pPr>
            <a:r>
              <a:rPr dirty="0" sz="2000" b="1">
                <a:latin typeface="Palatino Linotype"/>
                <a:cs typeface="Palatino Linotype"/>
              </a:rPr>
              <a:t>else if </a:t>
            </a:r>
            <a:r>
              <a:rPr dirty="0" sz="2000">
                <a:latin typeface="Palatino Linotype"/>
                <a:cs typeface="Palatino Linotype"/>
              </a:rPr>
              <a:t>(</a:t>
            </a:r>
            <a:r>
              <a:rPr dirty="0" sz="2000" i="1">
                <a:latin typeface="Palatino Linotype"/>
                <a:cs typeface="Palatino Linotype"/>
              </a:rPr>
              <a:t>B </a:t>
            </a:r>
            <a:r>
              <a:rPr dirty="0" sz="2000">
                <a:latin typeface="Palatino Linotype"/>
                <a:cs typeface="Palatino Linotype"/>
              </a:rPr>
              <a:t>is </a:t>
            </a:r>
            <a:r>
              <a:rPr dirty="0" sz="2000" spc="-5">
                <a:latin typeface="Palatino Linotype"/>
                <a:cs typeface="Palatino Linotype"/>
              </a:rPr>
              <a:t>empty)  </a:t>
            </a:r>
            <a:r>
              <a:rPr dirty="0" sz="2000">
                <a:latin typeface="Palatino Linotype"/>
                <a:cs typeface="Palatino Linotype"/>
              </a:rPr>
              <a:t>rest </a:t>
            </a:r>
            <a:r>
              <a:rPr dirty="0" sz="2000" spc="-5">
                <a:latin typeface="Palatino Linotype"/>
                <a:cs typeface="Palatino Linotype"/>
              </a:rPr>
              <a:t>of </a:t>
            </a:r>
            <a:r>
              <a:rPr dirty="0" sz="2000" i="1">
                <a:latin typeface="Palatino Linotype"/>
                <a:cs typeface="Palatino Linotype"/>
              </a:rPr>
              <a:t>C </a:t>
            </a:r>
            <a:r>
              <a:rPr dirty="0" sz="2000">
                <a:latin typeface="Palatino Linotype"/>
                <a:cs typeface="Palatino Linotype"/>
              </a:rPr>
              <a:t>= rest </a:t>
            </a:r>
            <a:r>
              <a:rPr dirty="0" sz="2000" spc="-5">
                <a:latin typeface="Palatino Linotype"/>
                <a:cs typeface="Palatino Linotype"/>
              </a:rPr>
              <a:t>of</a:t>
            </a:r>
            <a:r>
              <a:rPr dirty="0" sz="2000" spc="-110">
                <a:latin typeface="Palatino Linotype"/>
                <a:cs typeface="Palatino Linotype"/>
              </a:rPr>
              <a:t> </a:t>
            </a:r>
            <a:r>
              <a:rPr dirty="0" sz="2000" i="1">
                <a:latin typeface="Palatino Linotype"/>
                <a:cs typeface="Palatino Linotype"/>
              </a:rPr>
              <a:t>A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1447" y="3535650"/>
            <a:ext cx="3723004" cy="295275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000" b="1">
                <a:latin typeface="Palatino Linotype"/>
                <a:cs typeface="Palatino Linotype"/>
              </a:rPr>
              <a:t>else</a:t>
            </a:r>
            <a:endParaRPr sz="2000">
              <a:latin typeface="Palatino Linotype"/>
              <a:cs typeface="Palatino Linotype"/>
            </a:endParaRPr>
          </a:p>
          <a:p>
            <a:pPr marL="520065" marR="830580" indent="-254635">
              <a:lnSpc>
                <a:spcPct val="119500"/>
              </a:lnSpc>
              <a:spcBef>
                <a:spcPts val="25"/>
              </a:spcBef>
            </a:pPr>
            <a:r>
              <a:rPr dirty="0" sz="2000" b="1">
                <a:latin typeface="Palatino Linotype"/>
                <a:cs typeface="Palatino Linotype"/>
              </a:rPr>
              <a:t>if </a:t>
            </a:r>
            <a:r>
              <a:rPr dirty="0" sz="2000">
                <a:latin typeface="Palatino Linotype"/>
                <a:cs typeface="Palatino Linotype"/>
              </a:rPr>
              <a:t>(first </a:t>
            </a:r>
            <a:r>
              <a:rPr dirty="0" sz="2000" spc="-5">
                <a:latin typeface="Palatino Linotype"/>
                <a:cs typeface="Palatino Linotype"/>
              </a:rPr>
              <a:t>of </a:t>
            </a:r>
            <a:r>
              <a:rPr dirty="0" sz="2000" i="1">
                <a:latin typeface="Palatino Linotype"/>
                <a:cs typeface="Palatino Linotype"/>
              </a:rPr>
              <a:t>A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first </a:t>
            </a:r>
            <a:r>
              <a:rPr dirty="0" sz="2000" spc="-5">
                <a:latin typeface="Palatino Linotype"/>
                <a:cs typeface="Palatino Linotype"/>
              </a:rPr>
              <a:t>of</a:t>
            </a:r>
            <a:r>
              <a:rPr dirty="0" sz="2000" spc="-140">
                <a:latin typeface="Palatino Linotype"/>
                <a:cs typeface="Palatino Linotype"/>
              </a:rPr>
              <a:t> </a:t>
            </a:r>
            <a:r>
              <a:rPr dirty="0" sz="2000" i="1">
                <a:latin typeface="Palatino Linotype"/>
                <a:cs typeface="Palatino Linotype"/>
              </a:rPr>
              <a:t>B</a:t>
            </a:r>
            <a:r>
              <a:rPr dirty="0" sz="2000">
                <a:latin typeface="Palatino Linotype"/>
                <a:cs typeface="Palatino Linotype"/>
              </a:rPr>
              <a:t>)  first </a:t>
            </a:r>
            <a:r>
              <a:rPr dirty="0" sz="2000" spc="-5">
                <a:latin typeface="Palatino Linotype"/>
                <a:cs typeface="Palatino Linotype"/>
              </a:rPr>
              <a:t>of </a:t>
            </a:r>
            <a:r>
              <a:rPr dirty="0" sz="2000" i="1">
                <a:latin typeface="Palatino Linotype"/>
                <a:cs typeface="Palatino Linotype"/>
              </a:rPr>
              <a:t>C </a:t>
            </a:r>
            <a:r>
              <a:rPr dirty="0" sz="2000">
                <a:latin typeface="Palatino Linotype"/>
                <a:cs typeface="Palatino Linotype"/>
              </a:rPr>
              <a:t>=first </a:t>
            </a:r>
            <a:r>
              <a:rPr dirty="0" sz="2000" spc="-5">
                <a:latin typeface="Palatino Linotype"/>
                <a:cs typeface="Palatino Linotype"/>
              </a:rPr>
              <a:t>of</a:t>
            </a:r>
            <a:r>
              <a:rPr dirty="0" sz="2000" spc="-114">
                <a:latin typeface="Palatino Linotype"/>
                <a:cs typeface="Palatino Linotype"/>
              </a:rPr>
              <a:t> </a:t>
            </a:r>
            <a:r>
              <a:rPr dirty="0" sz="2000" i="1">
                <a:latin typeface="Palatino Linotype"/>
                <a:cs typeface="Palatino Linotype"/>
              </a:rPr>
              <a:t>A</a:t>
            </a:r>
            <a:endParaRPr sz="2000">
              <a:latin typeface="Palatino Linotype"/>
              <a:cs typeface="Palatino Linotype"/>
            </a:endParaRPr>
          </a:p>
          <a:p>
            <a:pPr marL="5200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FF0000"/>
                </a:solidFill>
                <a:latin typeface="Palatino Linotype"/>
                <a:cs typeface="Palatino Linotype"/>
              </a:rPr>
              <a:t>merge(rest </a:t>
            </a:r>
            <a:r>
              <a:rPr dirty="0" sz="2000" spc="-5">
                <a:solidFill>
                  <a:srgbClr val="FF0000"/>
                </a:solidFill>
                <a:latin typeface="Palatino Linotype"/>
                <a:cs typeface="Palatino Linotype"/>
              </a:rPr>
              <a:t>of </a:t>
            </a:r>
            <a:r>
              <a:rPr dirty="0" sz="2000" i="1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dirty="0" sz="2000">
                <a:solidFill>
                  <a:srgbClr val="FF0000"/>
                </a:solidFill>
                <a:latin typeface="Palatino Linotype"/>
                <a:cs typeface="Palatino Linotype"/>
              </a:rPr>
              <a:t>, </a:t>
            </a:r>
            <a:r>
              <a:rPr dirty="0" sz="2000" i="1">
                <a:solidFill>
                  <a:srgbClr val="FF0000"/>
                </a:solidFill>
                <a:latin typeface="Palatino Linotype"/>
                <a:cs typeface="Palatino Linotype"/>
              </a:rPr>
              <a:t>B</a:t>
            </a:r>
            <a:r>
              <a:rPr dirty="0" sz="2000">
                <a:solidFill>
                  <a:srgbClr val="FF0000"/>
                </a:solidFill>
                <a:latin typeface="Palatino Linotype"/>
                <a:cs typeface="Palatino Linotype"/>
              </a:rPr>
              <a:t>, rest </a:t>
            </a:r>
            <a:r>
              <a:rPr dirty="0" sz="2000" spc="-5">
                <a:solidFill>
                  <a:srgbClr val="FF0000"/>
                </a:solidFill>
                <a:latin typeface="Palatino Linotype"/>
                <a:cs typeface="Palatino Linotype"/>
              </a:rPr>
              <a:t>of</a:t>
            </a:r>
            <a:r>
              <a:rPr dirty="0" sz="2000" spc="-10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Palatino Linotype"/>
                <a:cs typeface="Palatino Linotype"/>
              </a:rPr>
              <a:t>C</a:t>
            </a:r>
            <a:r>
              <a:rPr dirty="0" sz="2000" spc="-5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26543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Palatino Linotype"/>
                <a:cs typeface="Palatino Linotype"/>
              </a:rPr>
              <a:t>else</a:t>
            </a:r>
            <a:endParaRPr sz="2000">
              <a:latin typeface="Palatino Linotype"/>
              <a:cs typeface="Palatino Linotype"/>
            </a:endParaRPr>
          </a:p>
          <a:p>
            <a:pPr marL="520065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latin typeface="Palatino Linotype"/>
                <a:cs typeface="Palatino Linotype"/>
              </a:rPr>
              <a:t>first </a:t>
            </a:r>
            <a:r>
              <a:rPr dirty="0" sz="2000" spc="-5">
                <a:latin typeface="Palatino Linotype"/>
                <a:cs typeface="Palatino Linotype"/>
              </a:rPr>
              <a:t>of </a:t>
            </a:r>
            <a:r>
              <a:rPr dirty="0" sz="2000" i="1">
                <a:latin typeface="Palatino Linotype"/>
                <a:cs typeface="Palatino Linotype"/>
              </a:rPr>
              <a:t>C </a:t>
            </a:r>
            <a:r>
              <a:rPr dirty="0" sz="2000">
                <a:latin typeface="Palatino Linotype"/>
                <a:cs typeface="Palatino Linotype"/>
              </a:rPr>
              <a:t>=first </a:t>
            </a:r>
            <a:r>
              <a:rPr dirty="0" sz="2000" spc="-5">
                <a:latin typeface="Palatino Linotype"/>
                <a:cs typeface="Palatino Linotype"/>
              </a:rPr>
              <a:t>of</a:t>
            </a:r>
            <a:r>
              <a:rPr dirty="0" sz="2000" spc="-95">
                <a:latin typeface="Palatino Linotype"/>
                <a:cs typeface="Palatino Linotype"/>
              </a:rPr>
              <a:t> </a:t>
            </a:r>
            <a:r>
              <a:rPr dirty="0" sz="2000" i="1">
                <a:latin typeface="Palatino Linotype"/>
                <a:cs typeface="Palatino Linotype"/>
              </a:rPr>
              <a:t>B</a:t>
            </a:r>
            <a:endParaRPr sz="2000">
              <a:latin typeface="Palatino Linotype"/>
              <a:cs typeface="Palatino Linotype"/>
            </a:endParaRPr>
          </a:p>
          <a:p>
            <a:pPr marL="5200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FF0000"/>
                </a:solidFill>
                <a:latin typeface="Palatino Linotype"/>
                <a:cs typeface="Palatino Linotype"/>
              </a:rPr>
              <a:t>merge(A, rest </a:t>
            </a:r>
            <a:r>
              <a:rPr dirty="0" sz="2000" spc="-5">
                <a:solidFill>
                  <a:srgbClr val="FF0000"/>
                </a:solidFill>
                <a:latin typeface="Palatino Linotype"/>
                <a:cs typeface="Palatino Linotype"/>
              </a:rPr>
              <a:t>of </a:t>
            </a:r>
            <a:r>
              <a:rPr dirty="0" sz="2000">
                <a:solidFill>
                  <a:srgbClr val="FF0000"/>
                </a:solidFill>
                <a:latin typeface="Palatino Linotype"/>
                <a:cs typeface="Palatino Linotype"/>
              </a:rPr>
              <a:t>B, rest </a:t>
            </a:r>
            <a:r>
              <a:rPr dirty="0" sz="2000" spc="-5">
                <a:solidFill>
                  <a:srgbClr val="FF0000"/>
                </a:solidFill>
                <a:latin typeface="Palatino Linotype"/>
                <a:cs typeface="Palatino Linotype"/>
              </a:rPr>
              <a:t>of</a:t>
            </a:r>
            <a:r>
              <a:rPr dirty="0" sz="2000" spc="-114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Palatino Linotype"/>
                <a:cs typeface="Palatino Linotype"/>
              </a:rPr>
              <a:t>C)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Palatino Linotype"/>
                <a:cs typeface="Palatino Linotype"/>
              </a:rPr>
              <a:t>return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78" y="1959864"/>
            <a:ext cx="1670378" cy="438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5459" y="2350071"/>
            <a:ext cx="1399031" cy="150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0" y="1981200"/>
            <a:ext cx="1600200" cy="3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86400" y="1981200"/>
            <a:ext cx="1600200" cy="368935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Palatino Linotype"/>
                <a:cs typeface="Palatino Linotype"/>
              </a:rPr>
              <a:t>Base</a:t>
            </a:r>
            <a:r>
              <a:rPr dirty="0" sz="1800" spc="-2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cases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8948" y="2286000"/>
            <a:ext cx="1757680" cy="659130"/>
          </a:xfrm>
          <a:custGeom>
            <a:avLst/>
            <a:gdLst/>
            <a:ahLst/>
            <a:cxnLst/>
            <a:rect l="l" t="t" r="r" b="b"/>
            <a:pathLst>
              <a:path w="1757679" h="659130">
                <a:moveTo>
                  <a:pt x="1757451" y="0"/>
                </a:moveTo>
                <a:lnTo>
                  <a:pt x="0" y="659041"/>
                </a:lnTo>
              </a:path>
            </a:pathLst>
          </a:custGeom>
          <a:ln w="12700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7598" y="2867748"/>
            <a:ext cx="141605" cy="119380"/>
          </a:xfrm>
          <a:custGeom>
            <a:avLst/>
            <a:gdLst/>
            <a:ahLst/>
            <a:cxnLst/>
            <a:rect l="l" t="t" r="r" b="b"/>
            <a:pathLst>
              <a:path w="141604" h="119380">
                <a:moveTo>
                  <a:pt x="96608" y="0"/>
                </a:moveTo>
                <a:lnTo>
                  <a:pt x="0" y="104051"/>
                </a:lnTo>
                <a:lnTo>
                  <a:pt x="141211" y="118910"/>
                </a:lnTo>
                <a:lnTo>
                  <a:pt x="71348" y="77292"/>
                </a:lnTo>
                <a:lnTo>
                  <a:pt x="96608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7469122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5600" y="699516"/>
            <a:ext cx="1554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4071" y="699516"/>
            <a:ext cx="262127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084705" marR="5080" indent="-1981200">
              <a:lnSpc>
                <a:spcPct val="100600"/>
              </a:lnSpc>
              <a:spcBef>
                <a:spcPts val="65"/>
              </a:spcBef>
            </a:pPr>
            <a:r>
              <a:rPr dirty="0" spc="-75"/>
              <a:t>Worst </a:t>
            </a:r>
            <a:r>
              <a:rPr dirty="0" spc="-5"/>
              <a:t>Case Complexity  of</a:t>
            </a:r>
            <a:r>
              <a:rPr dirty="0" spc="-10"/>
              <a:t> </a:t>
            </a:r>
            <a:r>
              <a:rPr dirty="0" spc="-5"/>
              <a:t>Merge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07352" y="1464843"/>
            <a:ext cx="7820659" cy="49403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Observations</a:t>
            </a:r>
            <a:endParaRPr sz="3000">
              <a:latin typeface="Palatino Linotype"/>
              <a:cs typeface="Palatino Linotype"/>
            </a:endParaRPr>
          </a:p>
          <a:p>
            <a:pPr lvl="1" marL="756285" marR="21907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35">
                <a:solidFill>
                  <a:srgbClr val="3E3E3E"/>
                </a:solidFill>
                <a:latin typeface="Palatino Linotype"/>
                <a:cs typeface="Palatino Linotype"/>
              </a:rPr>
              <a:t>Worst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that the last comparison is conducted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between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A[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-1]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1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B[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-1]</a:t>
            </a:r>
            <a:endParaRPr sz="2400">
              <a:latin typeface="Palatino Linotype"/>
              <a:cs typeface="Palatino Linotype"/>
            </a:endParaRPr>
          </a:p>
          <a:p>
            <a:pPr lvl="2" marL="1155700" marR="319405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After each comparison, one element is inserted into  Array C, </a:t>
            </a:r>
            <a:r>
              <a:rPr dirty="0" sz="22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at</a:t>
            </a:r>
            <a:r>
              <a:rPr dirty="0" sz="2200" spc="30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least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lvl="2" marL="1155700" marR="692150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After entering Array C,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element will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never</a:t>
            </a:r>
            <a:r>
              <a:rPr dirty="0" sz="2200" spc="-1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be  compared</a:t>
            </a:r>
            <a:r>
              <a:rPr dirty="0" sz="22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again</a:t>
            </a:r>
            <a:endParaRPr sz="2200">
              <a:latin typeface="Palatino Linotype"/>
              <a:cs typeface="Palatino Linotype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After the last comparison,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elements (the 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just compared)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not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yet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been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moved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dirty="0" sz="22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Array</a:t>
            </a:r>
            <a:endParaRPr sz="2200">
              <a:latin typeface="Palatino Linotype"/>
              <a:cs typeface="Palatino Linotype"/>
            </a:endParaRPr>
          </a:p>
          <a:p>
            <a:pPr marL="1155065">
              <a:lnSpc>
                <a:spcPct val="100000"/>
              </a:lnSpc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C. 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So </a:t>
            </a:r>
            <a:r>
              <a:rPr dirty="0" sz="2200">
                <a:solidFill>
                  <a:srgbClr val="FF0000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most </a:t>
            </a:r>
            <a:r>
              <a:rPr dirty="0" sz="2200" spc="-5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-1 comparisons are</a:t>
            </a:r>
            <a:r>
              <a:rPr dirty="0" sz="2200" spc="2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done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marL="355600" marR="47117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 worst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case,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n-1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comparisons are done,  where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384047"/>
            <a:ext cx="65852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606" y="532767"/>
            <a:ext cx="57848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Optimality of</a:t>
            </a:r>
            <a:r>
              <a:rPr dirty="0" spc="-30"/>
              <a:t> </a:t>
            </a:r>
            <a:r>
              <a:rPr dirty="0" spc="-5"/>
              <a:t>Merge</a:t>
            </a:r>
          </a:p>
        </p:txBody>
      </p:sp>
      <p:sp>
        <p:nvSpPr>
          <p:cNvPr id="4" name="object 4"/>
          <p:cNvSpPr/>
          <p:nvPr/>
        </p:nvSpPr>
        <p:spPr>
          <a:xfrm>
            <a:off x="2392680" y="5652515"/>
            <a:ext cx="4081271" cy="60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0760" y="5577840"/>
            <a:ext cx="4282427" cy="850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5351" y="5675376"/>
            <a:ext cx="3995927" cy="519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7352" y="1909000"/>
            <a:ext cx="8037830" cy="42329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merge two sorted arrays, each  containing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/2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entries, by comparison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keys, does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comparisons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worst  case.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Choose keys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that:</a:t>
            </a:r>
            <a:endParaRPr sz="2400">
              <a:latin typeface="Palatino Linotype"/>
              <a:cs typeface="Palatino Linotype"/>
            </a:endParaRPr>
          </a:p>
          <a:p>
            <a:pPr marL="1861185">
              <a:lnSpc>
                <a:spcPct val="100000"/>
              </a:lnSpc>
              <a:spcBef>
                <a:spcPts val="285"/>
              </a:spcBef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&lt;a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&lt;b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&lt;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&lt;...&lt;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&lt;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&lt;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i+1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,...,&lt;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m-1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&lt;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k-1</a:t>
            </a:r>
            <a:endParaRPr baseline="-20833" sz="2400">
              <a:latin typeface="Palatino Linotype"/>
              <a:cs typeface="Palatino Linotype"/>
            </a:endParaRPr>
          </a:p>
          <a:p>
            <a:pPr lvl="1" marL="756285" marR="129539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algorithm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must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every 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[0,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-1],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must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compare 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i+1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every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[0,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-2],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there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comparisons.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2118995">
              <a:lnSpc>
                <a:spcPct val="100000"/>
              </a:lnSpc>
            </a:pPr>
            <a:r>
              <a:rPr dirty="0" sz="2800" spc="-40">
                <a:latin typeface="Calibri"/>
                <a:cs typeface="Calibri"/>
              </a:rPr>
              <a:t>Valid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|</a:t>
            </a:r>
            <a:r>
              <a:rPr dirty="0" sz="2800" spc="-5" i="1">
                <a:latin typeface="Calibri"/>
                <a:cs typeface="Calibri"/>
              </a:rPr>
              <a:t>k</a:t>
            </a: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-5" i="1">
                <a:latin typeface="Calibri"/>
                <a:cs typeface="Calibri"/>
              </a:rPr>
              <a:t>m</a:t>
            </a:r>
            <a:r>
              <a:rPr dirty="0" sz="2800" spc="-5">
                <a:latin typeface="Calibri"/>
                <a:cs typeface="Calibri"/>
              </a:rPr>
              <a:t>|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-5">
                <a:latin typeface="Calibri"/>
                <a:cs typeface="Calibri"/>
              </a:rPr>
              <a:t>1, as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well.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2010工作汇报</dc:title>
  <dcterms:created xsi:type="dcterms:W3CDTF">2019-09-27T15:36:16Z</dcterms:created>
  <dcterms:modified xsi:type="dcterms:W3CDTF">2019-09-27T15:36:16Z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2015-03-17T00:00:00Z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