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/>
              <a:t>2015/4/1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2F5897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/>
              <a:t>2015/4/1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2F5897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/>
              <a:t>2015/4/1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08204" y="6472428"/>
            <a:ext cx="288035" cy="341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432559" y="36576"/>
            <a:ext cx="6431279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2490216" y="772668"/>
            <a:ext cx="1859267" cy="1374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3523488" y="772667"/>
            <a:ext cx="3127247" cy="13746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2F5897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/>
              <a:t>2015/4/1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/>
              <a:t>2015/4/1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08204" y="6472428"/>
            <a:ext cx="288035" cy="3413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6906" y="112800"/>
            <a:ext cx="7850187" cy="1493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2F5897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4027" y="1786445"/>
            <a:ext cx="7409180" cy="2004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72571" y="6561943"/>
            <a:ext cx="3769995" cy="180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7843875" y="6577074"/>
            <a:ext cx="580390" cy="180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/>
              <a:t>2015/4/1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699958" y="6577031"/>
            <a:ext cx="203834" cy="180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hyperlink" Target="http://cs.nju.edu.cn/yuhuang" TargetMode="External"/><Relationship Id="rId10" Type="http://schemas.openxmlformats.org/officeDocument/2006/relationships/image" Target="../media/image12.png"/><Relationship Id="rId11" Type="http://schemas.openxmlformats.org/officeDocument/2006/relationships/image" Target="../media/image13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Relationship Id="rId9" Type="http://schemas.openxmlformats.org/officeDocument/2006/relationships/image" Target="../media/image43.png"/><Relationship Id="rId10" Type="http://schemas.openxmlformats.org/officeDocument/2006/relationships/image" Target="../media/image44.png"/><Relationship Id="rId11" Type="http://schemas.openxmlformats.org/officeDocument/2006/relationships/image" Target="../media/image45.png"/><Relationship Id="rId12" Type="http://schemas.openxmlformats.org/officeDocument/2006/relationships/image" Target="../media/image46.png"/><Relationship Id="rId13" Type="http://schemas.openxmlformats.org/officeDocument/2006/relationships/image" Target="../media/image47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35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2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Relationship Id="rId8" Type="http://schemas.openxmlformats.org/officeDocument/2006/relationships/image" Target="../media/image79.png"/><Relationship Id="rId9" Type="http://schemas.openxmlformats.org/officeDocument/2006/relationships/image" Target="../media/image80.png"/><Relationship Id="rId10" Type="http://schemas.openxmlformats.org/officeDocument/2006/relationships/image" Target="../media/image81.png"/><Relationship Id="rId11" Type="http://schemas.openxmlformats.org/officeDocument/2006/relationships/image" Target="../media/image82.png"/><Relationship Id="rId12" Type="http://schemas.openxmlformats.org/officeDocument/2006/relationships/image" Target="../media/image83.png"/><Relationship Id="rId13" Type="http://schemas.openxmlformats.org/officeDocument/2006/relationships/image" Target="../media/image84.png"/><Relationship Id="rId14" Type="http://schemas.openxmlformats.org/officeDocument/2006/relationships/image" Target="../media/image85.png"/><Relationship Id="rId15" Type="http://schemas.openxmlformats.org/officeDocument/2006/relationships/image" Target="../media/image86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7.png"/><Relationship Id="rId3" Type="http://schemas.openxmlformats.org/officeDocument/2006/relationships/image" Target="../media/image88.png"/><Relationship Id="rId4" Type="http://schemas.openxmlformats.org/officeDocument/2006/relationships/image" Target="../media/image89.png"/><Relationship Id="rId5" Type="http://schemas.openxmlformats.org/officeDocument/2006/relationships/image" Target="../media/image90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1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2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3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image" Target="../media/image98.png"/><Relationship Id="rId7" Type="http://schemas.openxmlformats.org/officeDocument/2006/relationships/image" Target="../media/image99.png"/><Relationship Id="rId8" Type="http://schemas.openxmlformats.org/officeDocument/2006/relationships/image" Target="../media/image100.png"/><Relationship Id="rId9" Type="http://schemas.openxmlformats.org/officeDocument/2006/relationships/image" Target="../media/image101.png"/><Relationship Id="rId10" Type="http://schemas.openxmlformats.org/officeDocument/2006/relationships/image" Target="../media/image102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3.png"/><Relationship Id="rId3" Type="http://schemas.openxmlformats.org/officeDocument/2006/relationships/image" Target="../media/image104.png"/><Relationship Id="rId4" Type="http://schemas.openxmlformats.org/officeDocument/2006/relationships/image" Target="../media/image105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6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7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8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9.png"/><Relationship Id="rId3" Type="http://schemas.openxmlformats.org/officeDocument/2006/relationships/image" Target="../media/image110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1.png"/><Relationship Id="rId3" Type="http://schemas.openxmlformats.org/officeDocument/2006/relationships/image" Target="../media/image112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3.png"/><Relationship Id="rId3" Type="http://schemas.openxmlformats.org/officeDocument/2006/relationships/image" Target="../media/image114.png"/><Relationship Id="rId4" Type="http://schemas.openxmlformats.org/officeDocument/2006/relationships/image" Target="../media/image115.png"/><Relationship Id="rId5" Type="http://schemas.openxmlformats.org/officeDocument/2006/relationships/image" Target="../media/image116.png"/><Relationship Id="rId6" Type="http://schemas.openxmlformats.org/officeDocument/2006/relationships/hyperlink" Target="http://cs.nju.edu.cn/yuhuang" TargetMode="Externa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47916" y="5157215"/>
            <a:ext cx="1990343" cy="10957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902195" y="477012"/>
            <a:ext cx="2016250" cy="7924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129528" y="501396"/>
            <a:ext cx="601979" cy="7025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4027" y="1557528"/>
            <a:ext cx="2919983" cy="8702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276" y="1649604"/>
            <a:ext cx="241871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0">
                <a:latin typeface="Calibri"/>
                <a:cs typeface="Calibri"/>
              </a:rPr>
              <a:t>Introduction</a:t>
            </a:r>
            <a:r>
              <a:rPr dirty="0" sz="3000" spc="-70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to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152" y="2261616"/>
            <a:ext cx="8557258" cy="13776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74276" y="2414652"/>
            <a:ext cx="774954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 b="1" i="1">
                <a:solidFill>
                  <a:srgbClr val="2F5897"/>
                </a:solidFill>
                <a:latin typeface="Calibri"/>
                <a:cs typeface="Calibri"/>
              </a:rPr>
              <a:t>Algorithm Design and</a:t>
            </a:r>
            <a:r>
              <a:rPr dirty="0" sz="4800" spc="-25" b="1" i="1">
                <a:solidFill>
                  <a:srgbClr val="2F5897"/>
                </a:solidFill>
                <a:latin typeface="Calibri"/>
                <a:cs typeface="Calibri"/>
              </a:rPr>
              <a:t> </a:t>
            </a:r>
            <a:r>
              <a:rPr dirty="0" sz="4800" spc="-5" b="1" i="1">
                <a:solidFill>
                  <a:srgbClr val="2F5897"/>
                </a:solidFill>
                <a:latin typeface="Calibri"/>
                <a:cs typeface="Calibri"/>
              </a:rPr>
              <a:t>Analysis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09572" y="4706111"/>
            <a:ext cx="966215" cy="6766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473451" y="4706111"/>
            <a:ext cx="1542287" cy="6766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085691" y="4757379"/>
            <a:ext cx="3178810" cy="1528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425" b="1" i="1">
                <a:solidFill>
                  <a:srgbClr val="3E3E3E"/>
                </a:solidFill>
                <a:latin typeface="Palatino Linotype"/>
                <a:cs typeface="Palatino Linotype"/>
              </a:rPr>
              <a:t>Yu</a:t>
            </a:r>
            <a:r>
              <a:rPr dirty="0" sz="2400" spc="175" b="1" i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375" b="1" i="1">
                <a:solidFill>
                  <a:srgbClr val="3E3E3E"/>
                </a:solidFill>
                <a:latin typeface="Palatino Linotype"/>
                <a:cs typeface="Palatino Linotype"/>
              </a:rPr>
              <a:t>Huang</a:t>
            </a:r>
            <a:endParaRPr sz="2400">
              <a:latin typeface="Palatino Linotype"/>
              <a:cs typeface="Palatino Linotype"/>
            </a:endParaRPr>
          </a:p>
          <a:p>
            <a:pPr marL="12700" marR="5080">
              <a:lnSpc>
                <a:spcPct val="120000"/>
              </a:lnSpc>
              <a:spcBef>
                <a:spcPts val="1175"/>
              </a:spcBef>
            </a:pPr>
            <a:r>
              <a:rPr dirty="0" sz="1800" spc="-5">
                <a:solidFill>
                  <a:srgbClr val="3E3E3E"/>
                </a:solidFill>
                <a:latin typeface="Palatino Linotype"/>
                <a:cs typeface="Palatino Linotype"/>
                <a:hlinkClick r:id="rId9"/>
              </a:rPr>
              <a:t>http://cs.nju.edu.cn/yuhuang </a:t>
            </a:r>
            <a:r>
              <a:rPr dirty="0" sz="1800" spc="-5">
                <a:solidFill>
                  <a:srgbClr val="3E3E3E"/>
                </a:solidFill>
                <a:latin typeface="Palatino Linotype"/>
                <a:cs typeface="Palatino Linotype"/>
              </a:rPr>
              <a:t> Institute </a:t>
            </a:r>
            <a:r>
              <a:rPr dirty="0" sz="1800">
                <a:solidFill>
                  <a:srgbClr val="3E3E3E"/>
                </a:solidFill>
                <a:latin typeface="Palatino Linotype"/>
                <a:cs typeface="Palatino Linotype"/>
              </a:rPr>
              <a:t>of </a:t>
            </a:r>
            <a:r>
              <a:rPr dirty="0" sz="1800" spc="-5">
                <a:solidFill>
                  <a:srgbClr val="3E3E3E"/>
                </a:solidFill>
                <a:latin typeface="Palatino Linotype"/>
                <a:cs typeface="Palatino Linotype"/>
              </a:rPr>
              <a:t>Computer </a:t>
            </a:r>
            <a:r>
              <a:rPr dirty="0" sz="1800" spc="-10">
                <a:solidFill>
                  <a:srgbClr val="3E3E3E"/>
                </a:solidFill>
                <a:latin typeface="Palatino Linotype"/>
                <a:cs typeface="Palatino Linotype"/>
              </a:rPr>
              <a:t>Software  </a:t>
            </a:r>
            <a:r>
              <a:rPr dirty="0" sz="1800" spc="-5">
                <a:solidFill>
                  <a:srgbClr val="3E3E3E"/>
                </a:solidFill>
                <a:latin typeface="Palatino Linotype"/>
                <a:cs typeface="Palatino Linotype"/>
              </a:rPr>
              <a:t>Nanjing</a:t>
            </a:r>
            <a:r>
              <a:rPr dirty="0" sz="1800" spc="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1800" spc="-5">
                <a:solidFill>
                  <a:srgbClr val="3E3E3E"/>
                </a:solidFill>
                <a:latin typeface="Palatino Linotype"/>
                <a:cs typeface="Palatino Linotype"/>
              </a:rPr>
              <a:t>University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554723" y="3589019"/>
            <a:ext cx="2505455" cy="8702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805015" y="3681083"/>
            <a:ext cx="200342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 b="1">
                <a:solidFill>
                  <a:srgbClr val="2F5897"/>
                </a:solidFill>
                <a:latin typeface="Calibri"/>
                <a:cs typeface="Calibri"/>
              </a:rPr>
              <a:t>[7]</a:t>
            </a:r>
            <a:r>
              <a:rPr dirty="0" sz="3000" spc="-60" b="1">
                <a:solidFill>
                  <a:srgbClr val="2F5897"/>
                </a:solidFill>
                <a:latin typeface="Calibri"/>
                <a:cs typeface="Calibri"/>
              </a:rPr>
              <a:t> </a:t>
            </a:r>
            <a:r>
              <a:rPr dirty="0" sz="3000" spc="-5" b="1">
                <a:solidFill>
                  <a:srgbClr val="2F5897"/>
                </a:solidFill>
                <a:latin typeface="Calibri"/>
                <a:cs typeface="Calibri"/>
              </a:rPr>
              <a:t>Selection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1459" y="4760976"/>
            <a:ext cx="1728215" cy="172821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slow">
    <p:pull dir="l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7052" y="1996249"/>
            <a:ext cx="7891780" cy="3652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E3E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C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onstruct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an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input to force </a:t>
            </a:r>
            <a:r>
              <a:rPr dirty="0" sz="3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algorithm to 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do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more comparisons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as</a:t>
            </a:r>
            <a:r>
              <a:rPr dirty="0" sz="3000" spc="-1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possible</a:t>
            </a:r>
            <a:endParaRPr sz="3000">
              <a:latin typeface="Palatino Linotype"/>
              <a:cs typeface="Palatino Linotype"/>
            </a:endParaRPr>
          </a:p>
          <a:p>
            <a:pPr lvl="1" marL="756285" marR="1130300" indent="-286385">
              <a:lnSpc>
                <a:spcPct val="100000"/>
              </a:lnSpc>
              <a:spcBef>
                <a:spcPts val="4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85">
                <a:solidFill>
                  <a:srgbClr val="3E3E3E"/>
                </a:solidFill>
                <a:latin typeface="Palatino Linotype"/>
                <a:cs typeface="Palatino Linotype"/>
              </a:rPr>
              <a:t>To </a:t>
            </a:r>
            <a:r>
              <a:rPr dirty="0" sz="2400" spc="-15">
                <a:solidFill>
                  <a:srgbClr val="3E3E3E"/>
                </a:solidFill>
                <a:latin typeface="Palatino Linotype"/>
                <a:cs typeface="Palatino Linotype"/>
              </a:rPr>
              <a:t>give away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as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few as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possible units of new  information with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each</a:t>
            </a:r>
            <a:r>
              <a:rPr dirty="0" sz="2400" spc="4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comparison.</a:t>
            </a:r>
            <a:endParaRPr sz="2400">
              <a:latin typeface="Palatino Linotype"/>
              <a:cs typeface="Palatino Linotype"/>
            </a:endParaRPr>
          </a:p>
          <a:p>
            <a:pPr lvl="2" marL="1155700" marR="60960" indent="-228600">
              <a:lnSpc>
                <a:spcPct val="100000"/>
              </a:lnSpc>
              <a:spcBef>
                <a:spcPts val="3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It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can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be achieved that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2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units of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new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information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are </a:t>
            </a:r>
            <a:r>
              <a:rPr dirty="0" sz="2000" spc="-10">
                <a:solidFill>
                  <a:srgbClr val="3E3E3E"/>
                </a:solidFill>
                <a:latin typeface="Palatino Linotype"/>
                <a:cs typeface="Palatino Linotype"/>
              </a:rPr>
              <a:t>given  away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only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when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the status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is</a:t>
            </a:r>
            <a:r>
              <a:rPr dirty="0" sz="2000" spc="-5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N,N.</a:t>
            </a:r>
            <a:endParaRPr sz="2000">
              <a:latin typeface="Palatino Linotype"/>
              <a:cs typeface="Palatino Linotype"/>
            </a:endParaRPr>
          </a:p>
          <a:p>
            <a:pPr lvl="2" marL="1155700" marR="205740" indent="-228600">
              <a:lnSpc>
                <a:spcPct val="100000"/>
              </a:lnSpc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It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is </a:t>
            </a:r>
            <a:r>
              <a:rPr dirty="0" sz="2000" b="1" i="1">
                <a:solidFill>
                  <a:srgbClr val="FF0000"/>
                </a:solidFill>
                <a:latin typeface="Palatino Linotype"/>
                <a:cs typeface="Palatino Linotype"/>
              </a:rPr>
              <a:t>always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possible to </a:t>
            </a:r>
            <a:r>
              <a:rPr dirty="0" sz="2000" spc="-10">
                <a:solidFill>
                  <a:srgbClr val="3E3E3E"/>
                </a:solidFill>
                <a:latin typeface="Palatino Linotype"/>
                <a:cs typeface="Palatino Linotype"/>
              </a:rPr>
              <a:t>give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adversary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response for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other  status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so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that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at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most one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new unit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of information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is </a:t>
            </a:r>
            <a:r>
              <a:rPr dirty="0" sz="2000" spc="-10">
                <a:solidFill>
                  <a:srgbClr val="3E3E3E"/>
                </a:solidFill>
                <a:latin typeface="Palatino Linotype"/>
                <a:cs typeface="Palatino Linotype"/>
              </a:rPr>
              <a:t>given  </a:t>
            </a:r>
            <a:r>
              <a:rPr dirty="0" sz="2000" spc="-50">
                <a:solidFill>
                  <a:srgbClr val="3E3E3E"/>
                </a:solidFill>
                <a:latin typeface="Palatino Linotype"/>
                <a:cs typeface="Palatino Linotype"/>
              </a:rPr>
              <a:t>away, </a:t>
            </a:r>
            <a:r>
              <a:rPr dirty="0" sz="2000" b="1" i="1">
                <a:solidFill>
                  <a:srgbClr val="FF0000"/>
                </a:solidFill>
                <a:latin typeface="Palatino Linotype"/>
                <a:cs typeface="Palatino Linotype"/>
              </a:rPr>
              <a:t>without any</a:t>
            </a:r>
            <a:r>
              <a:rPr dirty="0" sz="2000" spc="-45" b="1" i="1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dirty="0" sz="2000" spc="-5" b="1" i="1">
                <a:solidFill>
                  <a:srgbClr val="FF0000"/>
                </a:solidFill>
                <a:latin typeface="Palatino Linotype"/>
                <a:cs typeface="Palatino Linotype"/>
              </a:rPr>
              <a:t>inconsistencies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.</a:t>
            </a:r>
            <a:endParaRPr sz="2000">
              <a:latin typeface="Palatino Linotype"/>
              <a:cs typeface="Palatino Linotype"/>
            </a:endParaRPr>
          </a:p>
          <a:p>
            <a:pPr marL="355600" indent="-342900">
              <a:lnSpc>
                <a:spcPts val="3525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So, the </a:t>
            </a:r>
            <a:r>
              <a:rPr dirty="0" sz="3000" spc="-5" b="1" i="1">
                <a:solidFill>
                  <a:srgbClr val="FF0000"/>
                </a:solidFill>
                <a:latin typeface="Palatino Linotype"/>
                <a:cs typeface="Palatino Linotype"/>
              </a:rPr>
              <a:t>Lower Bound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is </a:t>
            </a:r>
            <a:r>
              <a:rPr dirty="0" sz="3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/2+n-2(for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even</a:t>
            </a:r>
            <a:r>
              <a:rPr dirty="0" sz="3000" spc="-2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endParaRPr sz="30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088" y="0"/>
            <a:ext cx="8647174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06851" y="699516"/>
            <a:ext cx="3127247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2773045" marR="5080" indent="-2684145">
              <a:lnSpc>
                <a:spcPct val="100600"/>
              </a:lnSpc>
              <a:spcBef>
                <a:spcPts val="65"/>
              </a:spcBef>
            </a:pPr>
            <a:r>
              <a:rPr dirty="0" spc="-5"/>
              <a:t>Lower Bound by Adversary  Strategy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11</a:t>
            </a:fld>
          </a:p>
        </p:txBody>
      </p:sp>
    </p:spTree>
  </p:cSld>
  <p:clrMapOvr>
    <a:masterClrMapping/>
  </p:clrMapOvr>
  <p:transition spd="slow">
    <p:pull dir="l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58212" y="384047"/>
            <a:ext cx="4226052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59182" y="532767"/>
            <a:ext cx="342582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An</a:t>
            </a:r>
            <a:r>
              <a:rPr dirty="0" spc="-65"/>
              <a:t> </a:t>
            </a:r>
            <a:r>
              <a:rPr dirty="0" spc="-5"/>
              <a:t>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86664" y="1750043"/>
            <a:ext cx="183515" cy="3727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250" spc="-295" i="1">
                <a:latin typeface="Times New Roman"/>
                <a:cs typeface="Times New Roman"/>
              </a:rPr>
              <a:t>x</a:t>
            </a:r>
            <a:r>
              <a:rPr dirty="0" baseline="-13409" sz="2175" spc="-292">
                <a:latin typeface="Times New Roman"/>
                <a:cs typeface="Times New Roman"/>
              </a:rPr>
              <a:t>5</a:t>
            </a:r>
            <a:endParaRPr baseline="-13409" sz="217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04944" y="1750043"/>
            <a:ext cx="183515" cy="3727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250" spc="-295" i="1">
                <a:latin typeface="Times New Roman"/>
                <a:cs typeface="Times New Roman"/>
              </a:rPr>
              <a:t>x</a:t>
            </a:r>
            <a:r>
              <a:rPr dirty="0" baseline="-13409" sz="2175" spc="-292">
                <a:latin typeface="Times New Roman"/>
                <a:cs typeface="Times New Roman"/>
              </a:rPr>
              <a:t>6</a:t>
            </a:r>
            <a:endParaRPr baseline="-13409" sz="2175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1460" y="1700782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0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51460" y="1700782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5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51460" y="1700782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0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51460" y="1700782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5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66502" y="1711105"/>
            <a:ext cx="1233805" cy="0"/>
          </a:xfrm>
          <a:custGeom>
            <a:avLst/>
            <a:gdLst/>
            <a:ahLst/>
            <a:cxnLst/>
            <a:rect l="l" t="t" r="r" b="b"/>
            <a:pathLst>
              <a:path w="1233805" h="0">
                <a:moveTo>
                  <a:pt x="0" y="0"/>
                </a:moveTo>
                <a:lnTo>
                  <a:pt x="1233321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66501" y="1700782"/>
            <a:ext cx="1233805" cy="0"/>
          </a:xfrm>
          <a:custGeom>
            <a:avLst/>
            <a:gdLst/>
            <a:ahLst/>
            <a:cxnLst/>
            <a:rect l="l" t="t" r="r" b="b"/>
            <a:pathLst>
              <a:path w="1233805" h="0">
                <a:moveTo>
                  <a:pt x="0" y="0"/>
                </a:moveTo>
                <a:lnTo>
                  <a:pt x="123332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499822" y="1700782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 h="0">
                <a:moveTo>
                  <a:pt x="0" y="0"/>
                </a:moveTo>
                <a:lnTo>
                  <a:pt x="150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499822" y="1700782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5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514864" y="1711105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 h="0">
                <a:moveTo>
                  <a:pt x="0" y="0"/>
                </a:moveTo>
                <a:lnTo>
                  <a:pt x="1188199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514863" y="1700782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 h="0">
                <a:moveTo>
                  <a:pt x="0" y="0"/>
                </a:moveTo>
                <a:lnTo>
                  <a:pt x="11882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703063" y="1700782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0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703063" y="1700782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5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718105" y="1711105"/>
            <a:ext cx="1203325" cy="0"/>
          </a:xfrm>
          <a:custGeom>
            <a:avLst/>
            <a:gdLst/>
            <a:ahLst/>
            <a:cxnLst/>
            <a:rect l="l" t="t" r="r" b="b"/>
            <a:pathLst>
              <a:path w="1203325" h="0">
                <a:moveTo>
                  <a:pt x="0" y="0"/>
                </a:moveTo>
                <a:lnTo>
                  <a:pt x="1203240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718103" y="1700782"/>
            <a:ext cx="1203325" cy="0"/>
          </a:xfrm>
          <a:custGeom>
            <a:avLst/>
            <a:gdLst/>
            <a:ahLst/>
            <a:cxnLst/>
            <a:rect l="l" t="t" r="r" b="b"/>
            <a:pathLst>
              <a:path w="1203325" h="0">
                <a:moveTo>
                  <a:pt x="0" y="0"/>
                </a:moveTo>
                <a:lnTo>
                  <a:pt x="12032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921342" y="1700782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0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921342" y="1700782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5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936386" y="1711105"/>
            <a:ext cx="1203325" cy="0"/>
          </a:xfrm>
          <a:custGeom>
            <a:avLst/>
            <a:gdLst/>
            <a:ahLst/>
            <a:cxnLst/>
            <a:rect l="l" t="t" r="r" b="b"/>
            <a:pathLst>
              <a:path w="1203325" h="0">
                <a:moveTo>
                  <a:pt x="0" y="0"/>
                </a:moveTo>
                <a:lnTo>
                  <a:pt x="1203240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936382" y="1700782"/>
            <a:ext cx="1203325" cy="0"/>
          </a:xfrm>
          <a:custGeom>
            <a:avLst/>
            <a:gdLst/>
            <a:ahLst/>
            <a:cxnLst/>
            <a:rect l="l" t="t" r="r" b="b"/>
            <a:pathLst>
              <a:path w="1203325" h="0">
                <a:moveTo>
                  <a:pt x="0" y="0"/>
                </a:moveTo>
                <a:lnTo>
                  <a:pt x="12032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139623" y="1700782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0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139623" y="1700782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5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154667" y="1711105"/>
            <a:ext cx="1203325" cy="0"/>
          </a:xfrm>
          <a:custGeom>
            <a:avLst/>
            <a:gdLst/>
            <a:ahLst/>
            <a:cxnLst/>
            <a:rect l="l" t="t" r="r" b="b"/>
            <a:pathLst>
              <a:path w="1203325" h="0">
                <a:moveTo>
                  <a:pt x="0" y="0"/>
                </a:moveTo>
                <a:lnTo>
                  <a:pt x="1203240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154664" y="1700782"/>
            <a:ext cx="1203325" cy="0"/>
          </a:xfrm>
          <a:custGeom>
            <a:avLst/>
            <a:gdLst/>
            <a:ahLst/>
            <a:cxnLst/>
            <a:rect l="l" t="t" r="r" b="b"/>
            <a:pathLst>
              <a:path w="1203325" h="0">
                <a:moveTo>
                  <a:pt x="0" y="0"/>
                </a:moveTo>
                <a:lnTo>
                  <a:pt x="12032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357904" y="1700782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0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357904" y="1700782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5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372948" y="1711105"/>
            <a:ext cx="1203325" cy="0"/>
          </a:xfrm>
          <a:custGeom>
            <a:avLst/>
            <a:gdLst/>
            <a:ahLst/>
            <a:cxnLst/>
            <a:rect l="l" t="t" r="r" b="b"/>
            <a:pathLst>
              <a:path w="1203325" h="0">
                <a:moveTo>
                  <a:pt x="0" y="0"/>
                </a:moveTo>
                <a:lnTo>
                  <a:pt x="1203240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372945" y="1700782"/>
            <a:ext cx="1203325" cy="0"/>
          </a:xfrm>
          <a:custGeom>
            <a:avLst/>
            <a:gdLst/>
            <a:ahLst/>
            <a:cxnLst/>
            <a:rect l="l" t="t" r="r" b="b"/>
            <a:pathLst>
              <a:path w="1203325" h="0">
                <a:moveTo>
                  <a:pt x="0" y="0"/>
                </a:moveTo>
                <a:lnTo>
                  <a:pt x="12032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576185" y="1700782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 h="0">
                <a:moveTo>
                  <a:pt x="0" y="0"/>
                </a:moveTo>
                <a:lnTo>
                  <a:pt x="150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576185" y="1700782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5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591228" y="1711105"/>
            <a:ext cx="1203325" cy="0"/>
          </a:xfrm>
          <a:custGeom>
            <a:avLst/>
            <a:gdLst/>
            <a:ahLst/>
            <a:cxnLst/>
            <a:rect l="l" t="t" r="r" b="b"/>
            <a:pathLst>
              <a:path w="1203325" h="0">
                <a:moveTo>
                  <a:pt x="0" y="0"/>
                </a:moveTo>
                <a:lnTo>
                  <a:pt x="1203240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591225" y="1700782"/>
            <a:ext cx="1203325" cy="0"/>
          </a:xfrm>
          <a:custGeom>
            <a:avLst/>
            <a:gdLst/>
            <a:ahLst/>
            <a:cxnLst/>
            <a:rect l="l" t="t" r="r" b="b"/>
            <a:pathLst>
              <a:path w="1203325" h="0">
                <a:moveTo>
                  <a:pt x="0" y="0"/>
                </a:moveTo>
                <a:lnTo>
                  <a:pt x="12032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794467" y="1700782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 h="0">
                <a:moveTo>
                  <a:pt x="0" y="0"/>
                </a:moveTo>
                <a:lnTo>
                  <a:pt x="150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794467" y="1700782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5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794467" y="1700782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 h="0">
                <a:moveTo>
                  <a:pt x="0" y="0"/>
                </a:moveTo>
                <a:lnTo>
                  <a:pt x="150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794467" y="1700782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5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51460" y="1721436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0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499822" y="1721436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0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703063" y="1721436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0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921342" y="1721436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0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139623" y="1721436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0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357904" y="1721436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0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576185" y="1721436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0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8794467" y="1721436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0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359083" y="2080492"/>
            <a:ext cx="1048385" cy="3727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250" spc="-300">
                <a:latin typeface="Times New Roman"/>
                <a:cs typeface="Times New Roman"/>
              </a:rPr>
              <a:t>Comparison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742810" y="1663298"/>
            <a:ext cx="4418965" cy="893444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algn="ctr" marR="31115">
              <a:lnSpc>
                <a:spcPct val="100000"/>
              </a:lnSpc>
              <a:spcBef>
                <a:spcPts val="810"/>
              </a:spcBef>
              <a:tabLst>
                <a:tab pos="1217930" algn="l"/>
                <a:tab pos="2421255" algn="l"/>
                <a:tab pos="3654425" algn="l"/>
              </a:tabLst>
            </a:pPr>
            <a:r>
              <a:rPr dirty="0" sz="2250" spc="-245" i="1">
                <a:latin typeface="Times New Roman"/>
                <a:cs typeface="Times New Roman"/>
              </a:rPr>
              <a:t>x</a:t>
            </a:r>
            <a:r>
              <a:rPr dirty="0" baseline="-13409" sz="2175" spc="-367">
                <a:latin typeface="Times New Roman"/>
                <a:cs typeface="Times New Roman"/>
              </a:rPr>
              <a:t>1	</a:t>
            </a:r>
            <a:r>
              <a:rPr dirty="0" sz="2250" spc="-245" i="1">
                <a:latin typeface="Times New Roman"/>
                <a:cs typeface="Times New Roman"/>
              </a:rPr>
              <a:t>x</a:t>
            </a:r>
            <a:r>
              <a:rPr dirty="0" baseline="-13409" sz="2175" spc="-367">
                <a:latin typeface="Times New Roman"/>
                <a:cs typeface="Times New Roman"/>
              </a:rPr>
              <a:t>2	</a:t>
            </a:r>
            <a:r>
              <a:rPr dirty="0" sz="2250" spc="-245" i="1">
                <a:latin typeface="Times New Roman"/>
                <a:cs typeface="Times New Roman"/>
              </a:rPr>
              <a:t>x</a:t>
            </a:r>
            <a:r>
              <a:rPr dirty="0" baseline="-13409" sz="2175" spc="-367">
                <a:latin typeface="Times New Roman"/>
                <a:cs typeface="Times New Roman"/>
              </a:rPr>
              <a:t>3	</a:t>
            </a:r>
            <a:r>
              <a:rPr dirty="0" sz="2250" spc="-245" i="1">
                <a:latin typeface="Times New Roman"/>
                <a:cs typeface="Times New Roman"/>
              </a:rPr>
              <a:t>x</a:t>
            </a:r>
            <a:r>
              <a:rPr dirty="0" baseline="-13409" sz="2175" spc="-367">
                <a:latin typeface="Times New Roman"/>
                <a:cs typeface="Times New Roman"/>
              </a:rPr>
              <a:t>4</a:t>
            </a:r>
            <a:endParaRPr baseline="-13409" sz="2175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586105" algn="l"/>
                <a:tab pos="1217930" algn="l"/>
                <a:tab pos="1804670" algn="l"/>
                <a:tab pos="2421255" algn="l"/>
                <a:tab pos="3022600" algn="l"/>
                <a:tab pos="3639185" algn="l"/>
                <a:tab pos="4241165" algn="l"/>
              </a:tabLst>
            </a:pPr>
            <a:r>
              <a:rPr dirty="0" sz="2250" spc="-330">
                <a:latin typeface="Times New Roman"/>
                <a:cs typeface="Times New Roman"/>
              </a:rPr>
              <a:t>S</a:t>
            </a:r>
            <a:r>
              <a:rPr dirty="0" sz="2250" spc="-330">
                <a:latin typeface="Times New Roman"/>
                <a:cs typeface="Times New Roman"/>
              </a:rPr>
              <a:t>	</a:t>
            </a:r>
            <a:r>
              <a:rPr dirty="0" sz="2250" spc="-430">
                <a:latin typeface="Times New Roman"/>
                <a:cs typeface="Times New Roman"/>
              </a:rPr>
              <a:t>V</a:t>
            </a:r>
            <a:r>
              <a:rPr dirty="0" sz="2250" spc="-430">
                <a:latin typeface="Times New Roman"/>
                <a:cs typeface="Times New Roman"/>
              </a:rPr>
              <a:t>	</a:t>
            </a:r>
            <a:r>
              <a:rPr dirty="0" sz="2250" spc="-330">
                <a:latin typeface="Times New Roman"/>
                <a:cs typeface="Times New Roman"/>
              </a:rPr>
              <a:t>S</a:t>
            </a:r>
            <a:r>
              <a:rPr dirty="0" sz="2250" spc="-330">
                <a:latin typeface="Times New Roman"/>
                <a:cs typeface="Times New Roman"/>
              </a:rPr>
              <a:t>	</a:t>
            </a:r>
            <a:r>
              <a:rPr dirty="0" sz="2250" spc="-430">
                <a:latin typeface="Times New Roman"/>
                <a:cs typeface="Times New Roman"/>
              </a:rPr>
              <a:t>V</a:t>
            </a:r>
            <a:r>
              <a:rPr dirty="0" sz="2250" spc="-430">
                <a:latin typeface="Times New Roman"/>
                <a:cs typeface="Times New Roman"/>
              </a:rPr>
              <a:t>	</a:t>
            </a:r>
            <a:r>
              <a:rPr dirty="0" sz="2250" spc="-330">
                <a:latin typeface="Times New Roman"/>
                <a:cs typeface="Times New Roman"/>
              </a:rPr>
              <a:t>S</a:t>
            </a:r>
            <a:r>
              <a:rPr dirty="0" sz="2250" spc="-330">
                <a:latin typeface="Times New Roman"/>
                <a:cs typeface="Times New Roman"/>
              </a:rPr>
              <a:t>	</a:t>
            </a:r>
            <a:r>
              <a:rPr dirty="0" sz="2250" spc="-430">
                <a:latin typeface="Times New Roman"/>
                <a:cs typeface="Times New Roman"/>
              </a:rPr>
              <a:t>V</a:t>
            </a:r>
            <a:r>
              <a:rPr dirty="0" sz="2250" spc="-430">
                <a:latin typeface="Times New Roman"/>
                <a:cs typeface="Times New Roman"/>
              </a:rPr>
              <a:t>	</a:t>
            </a:r>
            <a:r>
              <a:rPr dirty="0" sz="2250" spc="-330">
                <a:latin typeface="Times New Roman"/>
                <a:cs typeface="Times New Roman"/>
              </a:rPr>
              <a:t>S</a:t>
            </a:r>
            <a:r>
              <a:rPr dirty="0" sz="2250" spc="-330">
                <a:latin typeface="Times New Roman"/>
                <a:cs typeface="Times New Roman"/>
              </a:rPr>
              <a:t>	</a:t>
            </a:r>
            <a:r>
              <a:rPr dirty="0" sz="2250" spc="-430">
                <a:latin typeface="Times New Roman"/>
                <a:cs typeface="Times New Roman"/>
              </a:rPr>
              <a:t>V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600893" y="2183757"/>
            <a:ext cx="1997710" cy="3727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614045" algn="l"/>
                <a:tab pos="1230630" algn="l"/>
                <a:tab pos="1831975" algn="l"/>
              </a:tabLst>
            </a:pPr>
            <a:r>
              <a:rPr dirty="0" sz="2250" spc="-330">
                <a:latin typeface="Times New Roman"/>
                <a:cs typeface="Times New Roman"/>
              </a:rPr>
              <a:t>S</a:t>
            </a:r>
            <a:r>
              <a:rPr dirty="0" sz="2250" spc="-330">
                <a:latin typeface="Times New Roman"/>
                <a:cs typeface="Times New Roman"/>
              </a:rPr>
              <a:t>	</a:t>
            </a:r>
            <a:r>
              <a:rPr dirty="0" sz="2250" spc="-430">
                <a:latin typeface="Times New Roman"/>
                <a:cs typeface="Times New Roman"/>
              </a:rPr>
              <a:t>V</a:t>
            </a:r>
            <a:r>
              <a:rPr dirty="0" sz="2250" spc="-430">
                <a:latin typeface="Times New Roman"/>
                <a:cs typeface="Times New Roman"/>
              </a:rPr>
              <a:t>	</a:t>
            </a:r>
            <a:r>
              <a:rPr dirty="0" sz="2250" spc="-330">
                <a:latin typeface="Times New Roman"/>
                <a:cs typeface="Times New Roman"/>
              </a:rPr>
              <a:t>S</a:t>
            </a:r>
            <a:r>
              <a:rPr dirty="0" sz="2250" spc="-330">
                <a:latin typeface="Times New Roman"/>
                <a:cs typeface="Times New Roman"/>
              </a:rPr>
              <a:t>	</a:t>
            </a:r>
            <a:r>
              <a:rPr dirty="0" sz="2250" spc="-430">
                <a:latin typeface="Times New Roman"/>
                <a:cs typeface="Times New Roman"/>
              </a:rPr>
              <a:t>V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51460" y="2134497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5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499822" y="2134497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5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514864" y="2144820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579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514863" y="2134497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5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101442" y="2134497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0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101442" y="2134497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5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116484" y="2144820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594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116483" y="2134497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5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703063" y="2134497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5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718105" y="2144820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 h="0">
                <a:moveTo>
                  <a:pt x="0" y="0"/>
                </a:moveTo>
                <a:lnTo>
                  <a:pt x="601620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718103" y="2134497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 h="0">
                <a:moveTo>
                  <a:pt x="0" y="0"/>
                </a:moveTo>
                <a:lnTo>
                  <a:pt x="6016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319723" y="2134497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0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319723" y="2134497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5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334765" y="2144820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594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334764" y="2134497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5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921342" y="2134497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5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936386" y="2144820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 h="0">
                <a:moveTo>
                  <a:pt x="0" y="0"/>
                </a:moveTo>
                <a:lnTo>
                  <a:pt x="601620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936382" y="2134497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 h="0">
                <a:moveTo>
                  <a:pt x="0" y="0"/>
                </a:moveTo>
                <a:lnTo>
                  <a:pt x="6016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4538003" y="2134497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0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4538003" y="2134497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5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553046" y="2144820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594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553043" y="2134497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5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139623" y="2134497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5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5154667" y="2144820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 h="0">
                <a:moveTo>
                  <a:pt x="0" y="0"/>
                </a:moveTo>
                <a:lnTo>
                  <a:pt x="601620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154664" y="2134497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 h="0">
                <a:moveTo>
                  <a:pt x="0" y="0"/>
                </a:moveTo>
                <a:lnTo>
                  <a:pt x="6016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756284" y="2134497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0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5756284" y="2134497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5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771327" y="2144820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594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771324" y="2134497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5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357904" y="2134497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5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372948" y="2144820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 h="0">
                <a:moveTo>
                  <a:pt x="0" y="0"/>
                </a:moveTo>
                <a:lnTo>
                  <a:pt x="601620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372945" y="2134497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 h="0">
                <a:moveTo>
                  <a:pt x="0" y="0"/>
                </a:moveTo>
                <a:lnTo>
                  <a:pt x="6016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974564" y="2134497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 h="0">
                <a:moveTo>
                  <a:pt x="0" y="0"/>
                </a:moveTo>
                <a:lnTo>
                  <a:pt x="150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974564" y="2134497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5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989609" y="2144820"/>
            <a:ext cx="586740" cy="0"/>
          </a:xfrm>
          <a:custGeom>
            <a:avLst/>
            <a:gdLst/>
            <a:ahLst/>
            <a:cxnLst/>
            <a:rect l="l" t="t" r="r" b="b"/>
            <a:pathLst>
              <a:path w="586740" h="0">
                <a:moveTo>
                  <a:pt x="0" y="0"/>
                </a:moveTo>
                <a:lnTo>
                  <a:pt x="586594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6989605" y="2134497"/>
            <a:ext cx="586740" cy="0"/>
          </a:xfrm>
          <a:custGeom>
            <a:avLst/>
            <a:gdLst/>
            <a:ahLst/>
            <a:cxnLst/>
            <a:rect l="l" t="t" r="r" b="b"/>
            <a:pathLst>
              <a:path w="586740" h="0">
                <a:moveTo>
                  <a:pt x="0" y="0"/>
                </a:moveTo>
                <a:lnTo>
                  <a:pt x="5865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7576185" y="2134497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5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7591228" y="2144820"/>
            <a:ext cx="586740" cy="0"/>
          </a:xfrm>
          <a:custGeom>
            <a:avLst/>
            <a:gdLst/>
            <a:ahLst/>
            <a:cxnLst/>
            <a:rect l="l" t="t" r="r" b="b"/>
            <a:pathLst>
              <a:path w="586740" h="0">
                <a:moveTo>
                  <a:pt x="0" y="0"/>
                </a:moveTo>
                <a:lnTo>
                  <a:pt x="586579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7591225" y="2134497"/>
            <a:ext cx="586740" cy="0"/>
          </a:xfrm>
          <a:custGeom>
            <a:avLst/>
            <a:gdLst/>
            <a:ahLst/>
            <a:cxnLst/>
            <a:rect l="l" t="t" r="r" b="b"/>
            <a:pathLst>
              <a:path w="586740" h="0">
                <a:moveTo>
                  <a:pt x="0" y="0"/>
                </a:moveTo>
                <a:lnTo>
                  <a:pt x="5865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8177807" y="2134497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 h="0">
                <a:moveTo>
                  <a:pt x="0" y="0"/>
                </a:moveTo>
                <a:lnTo>
                  <a:pt x="150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8177807" y="2134497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5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8192849" y="2144820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 h="0">
                <a:moveTo>
                  <a:pt x="0" y="0"/>
                </a:moveTo>
                <a:lnTo>
                  <a:pt x="601620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8192847" y="2134497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 h="0">
                <a:moveTo>
                  <a:pt x="0" y="0"/>
                </a:moveTo>
                <a:lnTo>
                  <a:pt x="6016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8794467" y="2134497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5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251460" y="2155150"/>
            <a:ext cx="0" cy="434340"/>
          </a:xfrm>
          <a:custGeom>
            <a:avLst/>
            <a:gdLst/>
            <a:ahLst/>
            <a:cxnLst/>
            <a:rect l="l" t="t" r="r" b="b"/>
            <a:pathLst>
              <a:path w="0" h="434339">
                <a:moveTo>
                  <a:pt x="0" y="0"/>
                </a:moveTo>
                <a:lnTo>
                  <a:pt x="0" y="4337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1499822" y="2155150"/>
            <a:ext cx="0" cy="434340"/>
          </a:xfrm>
          <a:custGeom>
            <a:avLst/>
            <a:gdLst/>
            <a:ahLst/>
            <a:cxnLst/>
            <a:rect l="l" t="t" r="r" b="b"/>
            <a:pathLst>
              <a:path w="0" h="434339">
                <a:moveTo>
                  <a:pt x="0" y="0"/>
                </a:moveTo>
                <a:lnTo>
                  <a:pt x="0" y="4337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2101442" y="2155150"/>
            <a:ext cx="0" cy="434340"/>
          </a:xfrm>
          <a:custGeom>
            <a:avLst/>
            <a:gdLst/>
            <a:ahLst/>
            <a:cxnLst/>
            <a:rect l="l" t="t" r="r" b="b"/>
            <a:pathLst>
              <a:path w="0" h="434339">
                <a:moveTo>
                  <a:pt x="0" y="0"/>
                </a:moveTo>
                <a:lnTo>
                  <a:pt x="0" y="4337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2703063" y="2155150"/>
            <a:ext cx="0" cy="434340"/>
          </a:xfrm>
          <a:custGeom>
            <a:avLst/>
            <a:gdLst/>
            <a:ahLst/>
            <a:cxnLst/>
            <a:rect l="l" t="t" r="r" b="b"/>
            <a:pathLst>
              <a:path w="0" h="434339">
                <a:moveTo>
                  <a:pt x="0" y="0"/>
                </a:moveTo>
                <a:lnTo>
                  <a:pt x="0" y="4337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3319723" y="2155150"/>
            <a:ext cx="0" cy="434340"/>
          </a:xfrm>
          <a:custGeom>
            <a:avLst/>
            <a:gdLst/>
            <a:ahLst/>
            <a:cxnLst/>
            <a:rect l="l" t="t" r="r" b="b"/>
            <a:pathLst>
              <a:path w="0" h="434339">
                <a:moveTo>
                  <a:pt x="0" y="0"/>
                </a:moveTo>
                <a:lnTo>
                  <a:pt x="0" y="4337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3921342" y="2155150"/>
            <a:ext cx="0" cy="434340"/>
          </a:xfrm>
          <a:custGeom>
            <a:avLst/>
            <a:gdLst/>
            <a:ahLst/>
            <a:cxnLst/>
            <a:rect l="l" t="t" r="r" b="b"/>
            <a:pathLst>
              <a:path w="0" h="434339">
                <a:moveTo>
                  <a:pt x="0" y="0"/>
                </a:moveTo>
                <a:lnTo>
                  <a:pt x="0" y="4337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4538003" y="2155150"/>
            <a:ext cx="0" cy="434340"/>
          </a:xfrm>
          <a:custGeom>
            <a:avLst/>
            <a:gdLst/>
            <a:ahLst/>
            <a:cxnLst/>
            <a:rect l="l" t="t" r="r" b="b"/>
            <a:pathLst>
              <a:path w="0" h="434339">
                <a:moveTo>
                  <a:pt x="0" y="0"/>
                </a:moveTo>
                <a:lnTo>
                  <a:pt x="0" y="4337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5139623" y="2155150"/>
            <a:ext cx="0" cy="434340"/>
          </a:xfrm>
          <a:custGeom>
            <a:avLst/>
            <a:gdLst/>
            <a:ahLst/>
            <a:cxnLst/>
            <a:rect l="l" t="t" r="r" b="b"/>
            <a:pathLst>
              <a:path w="0" h="434339">
                <a:moveTo>
                  <a:pt x="0" y="0"/>
                </a:moveTo>
                <a:lnTo>
                  <a:pt x="0" y="4337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5756284" y="2155150"/>
            <a:ext cx="0" cy="434340"/>
          </a:xfrm>
          <a:custGeom>
            <a:avLst/>
            <a:gdLst/>
            <a:ahLst/>
            <a:cxnLst/>
            <a:rect l="l" t="t" r="r" b="b"/>
            <a:pathLst>
              <a:path w="0" h="434339">
                <a:moveTo>
                  <a:pt x="0" y="0"/>
                </a:moveTo>
                <a:lnTo>
                  <a:pt x="0" y="4337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6357904" y="2155150"/>
            <a:ext cx="0" cy="434340"/>
          </a:xfrm>
          <a:custGeom>
            <a:avLst/>
            <a:gdLst/>
            <a:ahLst/>
            <a:cxnLst/>
            <a:rect l="l" t="t" r="r" b="b"/>
            <a:pathLst>
              <a:path w="0" h="434339">
                <a:moveTo>
                  <a:pt x="0" y="0"/>
                </a:moveTo>
                <a:lnTo>
                  <a:pt x="0" y="4337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6974564" y="2155150"/>
            <a:ext cx="0" cy="434340"/>
          </a:xfrm>
          <a:custGeom>
            <a:avLst/>
            <a:gdLst/>
            <a:ahLst/>
            <a:cxnLst/>
            <a:rect l="l" t="t" r="r" b="b"/>
            <a:pathLst>
              <a:path w="0" h="434339">
                <a:moveTo>
                  <a:pt x="0" y="0"/>
                </a:moveTo>
                <a:lnTo>
                  <a:pt x="0" y="4337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7576185" y="2155150"/>
            <a:ext cx="0" cy="434340"/>
          </a:xfrm>
          <a:custGeom>
            <a:avLst/>
            <a:gdLst/>
            <a:ahLst/>
            <a:cxnLst/>
            <a:rect l="l" t="t" r="r" b="b"/>
            <a:pathLst>
              <a:path w="0" h="434339">
                <a:moveTo>
                  <a:pt x="0" y="0"/>
                </a:moveTo>
                <a:lnTo>
                  <a:pt x="0" y="4337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8177807" y="2155150"/>
            <a:ext cx="0" cy="434340"/>
          </a:xfrm>
          <a:custGeom>
            <a:avLst/>
            <a:gdLst/>
            <a:ahLst/>
            <a:cxnLst/>
            <a:rect l="l" t="t" r="r" b="b"/>
            <a:pathLst>
              <a:path w="0" h="434339">
                <a:moveTo>
                  <a:pt x="0" y="0"/>
                </a:moveTo>
                <a:lnTo>
                  <a:pt x="0" y="4337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8794467" y="2155150"/>
            <a:ext cx="0" cy="434340"/>
          </a:xfrm>
          <a:custGeom>
            <a:avLst/>
            <a:gdLst/>
            <a:ahLst/>
            <a:cxnLst/>
            <a:rect l="l" t="t" r="r" b="b"/>
            <a:pathLst>
              <a:path w="0" h="434339">
                <a:moveTo>
                  <a:pt x="0" y="0"/>
                </a:moveTo>
                <a:lnTo>
                  <a:pt x="0" y="4337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 txBox="1"/>
          <p:nvPr/>
        </p:nvSpPr>
        <p:spPr>
          <a:xfrm>
            <a:off x="689975" y="2679431"/>
            <a:ext cx="379095" cy="3727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8641" sz="3375" spc="-442" i="1">
                <a:latin typeface="Times New Roman"/>
                <a:cs typeface="Times New Roman"/>
              </a:rPr>
              <a:t>x</a:t>
            </a:r>
            <a:r>
              <a:rPr dirty="0" sz="1450" spc="-140">
                <a:latin typeface="Times New Roman"/>
                <a:cs typeface="Times New Roman"/>
              </a:rPr>
              <a:t>1</a:t>
            </a:r>
            <a:r>
              <a:rPr dirty="0" sz="1450" spc="-135">
                <a:latin typeface="Times New Roman"/>
                <a:cs typeface="Times New Roman"/>
              </a:rPr>
              <a:t>,</a:t>
            </a:r>
            <a:r>
              <a:rPr dirty="0" baseline="8641" sz="3375" spc="-442" i="1">
                <a:latin typeface="Times New Roman"/>
                <a:cs typeface="Times New Roman"/>
              </a:rPr>
              <a:t>x</a:t>
            </a:r>
            <a:r>
              <a:rPr dirty="0" sz="1450" spc="-195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4149292" y="2638126"/>
            <a:ext cx="4417695" cy="3727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643890" algn="l"/>
                <a:tab pos="1230630" algn="l"/>
                <a:tab pos="1862455" algn="l"/>
                <a:tab pos="2449195" algn="l"/>
                <a:tab pos="3080385" algn="l"/>
                <a:tab pos="3667125" algn="l"/>
                <a:tab pos="4298950" algn="l"/>
              </a:tabLst>
            </a:pPr>
            <a:r>
              <a:rPr dirty="0" sz="2250" spc="-430">
                <a:latin typeface="Times New Roman"/>
                <a:cs typeface="Times New Roman"/>
              </a:rPr>
              <a:t>N</a:t>
            </a:r>
            <a:r>
              <a:rPr dirty="0" sz="2250" spc="-430">
                <a:latin typeface="Times New Roman"/>
                <a:cs typeface="Times New Roman"/>
              </a:rPr>
              <a:t>	</a:t>
            </a:r>
            <a:r>
              <a:rPr dirty="0" sz="2250" spc="-300">
                <a:latin typeface="Times New Roman"/>
                <a:cs typeface="Times New Roman"/>
              </a:rPr>
              <a:t>*</a:t>
            </a:r>
            <a:r>
              <a:rPr dirty="0" sz="2250" spc="-300">
                <a:latin typeface="Times New Roman"/>
                <a:cs typeface="Times New Roman"/>
              </a:rPr>
              <a:t>	</a:t>
            </a:r>
            <a:r>
              <a:rPr dirty="0" sz="2250" spc="-430">
                <a:latin typeface="Times New Roman"/>
                <a:cs typeface="Times New Roman"/>
              </a:rPr>
              <a:t>N</a:t>
            </a:r>
            <a:r>
              <a:rPr dirty="0" sz="2250" spc="-430">
                <a:latin typeface="Times New Roman"/>
                <a:cs typeface="Times New Roman"/>
              </a:rPr>
              <a:t>	</a:t>
            </a:r>
            <a:r>
              <a:rPr dirty="0" sz="2250" spc="-300">
                <a:latin typeface="Times New Roman"/>
                <a:cs typeface="Times New Roman"/>
              </a:rPr>
              <a:t>*</a:t>
            </a:r>
            <a:r>
              <a:rPr dirty="0" sz="2250" spc="-300">
                <a:latin typeface="Times New Roman"/>
                <a:cs typeface="Times New Roman"/>
              </a:rPr>
              <a:t>	</a:t>
            </a:r>
            <a:r>
              <a:rPr dirty="0" sz="2250" spc="-430">
                <a:latin typeface="Times New Roman"/>
                <a:cs typeface="Times New Roman"/>
              </a:rPr>
              <a:t>N</a:t>
            </a:r>
            <a:r>
              <a:rPr dirty="0" sz="2250" spc="-430">
                <a:latin typeface="Times New Roman"/>
                <a:cs typeface="Times New Roman"/>
              </a:rPr>
              <a:t>	</a:t>
            </a:r>
            <a:r>
              <a:rPr dirty="0" sz="2250" spc="-300">
                <a:latin typeface="Times New Roman"/>
                <a:cs typeface="Times New Roman"/>
              </a:rPr>
              <a:t>*</a:t>
            </a:r>
            <a:r>
              <a:rPr dirty="0" sz="2250" spc="-300">
                <a:latin typeface="Times New Roman"/>
                <a:cs typeface="Times New Roman"/>
              </a:rPr>
              <a:t>	</a:t>
            </a:r>
            <a:r>
              <a:rPr dirty="0" sz="2250" spc="-430">
                <a:latin typeface="Times New Roman"/>
                <a:cs typeface="Times New Roman"/>
              </a:rPr>
              <a:t>N</a:t>
            </a:r>
            <a:r>
              <a:rPr dirty="0" sz="2250" spc="-430">
                <a:latin typeface="Times New Roman"/>
                <a:cs typeface="Times New Roman"/>
              </a:rPr>
              <a:t>	</a:t>
            </a:r>
            <a:r>
              <a:rPr dirty="0" sz="2250" spc="-300">
                <a:latin typeface="Times New Roman"/>
                <a:cs typeface="Times New Roman"/>
              </a:rPr>
              <a:t>*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251460" y="2588865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5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266502" y="2599188"/>
            <a:ext cx="1233805" cy="0"/>
          </a:xfrm>
          <a:custGeom>
            <a:avLst/>
            <a:gdLst/>
            <a:ahLst/>
            <a:cxnLst/>
            <a:rect l="l" t="t" r="r" b="b"/>
            <a:pathLst>
              <a:path w="1233805" h="0">
                <a:moveTo>
                  <a:pt x="0" y="0"/>
                </a:moveTo>
                <a:lnTo>
                  <a:pt x="1233321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266501" y="2588865"/>
            <a:ext cx="1233805" cy="0"/>
          </a:xfrm>
          <a:custGeom>
            <a:avLst/>
            <a:gdLst/>
            <a:ahLst/>
            <a:cxnLst/>
            <a:rect l="l" t="t" r="r" b="b"/>
            <a:pathLst>
              <a:path w="1233805" h="0">
                <a:moveTo>
                  <a:pt x="0" y="0"/>
                </a:moveTo>
                <a:lnTo>
                  <a:pt x="123332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1499822" y="2588865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5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1514864" y="2599188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579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1514863" y="2588865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5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2101442" y="2588865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5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2116484" y="2599188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594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2116483" y="2588865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5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2703063" y="2588865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5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2718105" y="2599188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 h="0">
                <a:moveTo>
                  <a:pt x="0" y="0"/>
                </a:moveTo>
                <a:lnTo>
                  <a:pt x="601620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2718103" y="2588865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 h="0">
                <a:moveTo>
                  <a:pt x="0" y="0"/>
                </a:moveTo>
                <a:lnTo>
                  <a:pt x="6016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3319723" y="2588865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5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3334765" y="2599188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594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3334764" y="2588865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5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3921342" y="2588865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5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3936386" y="2599188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 h="0">
                <a:moveTo>
                  <a:pt x="0" y="0"/>
                </a:moveTo>
                <a:lnTo>
                  <a:pt x="601620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3936382" y="2588865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 h="0">
                <a:moveTo>
                  <a:pt x="0" y="0"/>
                </a:moveTo>
                <a:lnTo>
                  <a:pt x="6016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4538003" y="2588865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5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4553046" y="2599188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594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4553043" y="2588865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5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5139623" y="2588865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5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5154667" y="2599188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 h="0">
                <a:moveTo>
                  <a:pt x="0" y="0"/>
                </a:moveTo>
                <a:lnTo>
                  <a:pt x="601620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5154664" y="2588865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 h="0">
                <a:moveTo>
                  <a:pt x="0" y="0"/>
                </a:moveTo>
                <a:lnTo>
                  <a:pt x="6016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5756284" y="2588865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5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5771327" y="2599188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594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5771324" y="2588865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5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6357904" y="2588865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5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6372948" y="2599188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 h="0">
                <a:moveTo>
                  <a:pt x="0" y="0"/>
                </a:moveTo>
                <a:lnTo>
                  <a:pt x="601620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6372945" y="2588865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 h="0">
                <a:moveTo>
                  <a:pt x="0" y="0"/>
                </a:moveTo>
                <a:lnTo>
                  <a:pt x="6016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6974564" y="2588865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5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6989609" y="2599188"/>
            <a:ext cx="586740" cy="0"/>
          </a:xfrm>
          <a:custGeom>
            <a:avLst/>
            <a:gdLst/>
            <a:ahLst/>
            <a:cxnLst/>
            <a:rect l="l" t="t" r="r" b="b"/>
            <a:pathLst>
              <a:path w="586740" h="0">
                <a:moveTo>
                  <a:pt x="0" y="0"/>
                </a:moveTo>
                <a:lnTo>
                  <a:pt x="586594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6989605" y="2588865"/>
            <a:ext cx="586740" cy="0"/>
          </a:xfrm>
          <a:custGeom>
            <a:avLst/>
            <a:gdLst/>
            <a:ahLst/>
            <a:cxnLst/>
            <a:rect l="l" t="t" r="r" b="b"/>
            <a:pathLst>
              <a:path w="586740" h="0">
                <a:moveTo>
                  <a:pt x="0" y="0"/>
                </a:moveTo>
                <a:lnTo>
                  <a:pt x="5865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7576185" y="2588865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5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7591228" y="2599188"/>
            <a:ext cx="586740" cy="0"/>
          </a:xfrm>
          <a:custGeom>
            <a:avLst/>
            <a:gdLst/>
            <a:ahLst/>
            <a:cxnLst/>
            <a:rect l="l" t="t" r="r" b="b"/>
            <a:pathLst>
              <a:path w="586740" h="0">
                <a:moveTo>
                  <a:pt x="0" y="0"/>
                </a:moveTo>
                <a:lnTo>
                  <a:pt x="586579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7591225" y="2588865"/>
            <a:ext cx="586740" cy="0"/>
          </a:xfrm>
          <a:custGeom>
            <a:avLst/>
            <a:gdLst/>
            <a:ahLst/>
            <a:cxnLst/>
            <a:rect l="l" t="t" r="r" b="b"/>
            <a:pathLst>
              <a:path w="586740" h="0">
                <a:moveTo>
                  <a:pt x="0" y="0"/>
                </a:moveTo>
                <a:lnTo>
                  <a:pt x="5865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8177807" y="2588865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5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8192849" y="2599188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 h="0">
                <a:moveTo>
                  <a:pt x="0" y="0"/>
                </a:moveTo>
                <a:lnTo>
                  <a:pt x="601620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8192847" y="2588865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 h="0">
                <a:moveTo>
                  <a:pt x="0" y="0"/>
                </a:moveTo>
                <a:lnTo>
                  <a:pt x="6016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8794467" y="2588865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5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251460" y="2609518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0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1499822" y="2609518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0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2101442" y="2609518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0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2703063" y="2609518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0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3319723" y="2609518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0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3921342" y="2609518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0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4538003" y="2609518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0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5139623" y="2609518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0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5756284" y="2609518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0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6357904" y="2609518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0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6974564" y="2609518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0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7576185" y="2609518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0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8177807" y="2609518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0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8794467" y="2609518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0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 txBox="1"/>
          <p:nvPr/>
        </p:nvSpPr>
        <p:spPr>
          <a:xfrm>
            <a:off x="689975" y="3113147"/>
            <a:ext cx="379095" cy="3727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8641" sz="3375" spc="-442" i="1">
                <a:latin typeface="Times New Roman"/>
                <a:cs typeface="Times New Roman"/>
              </a:rPr>
              <a:t>x</a:t>
            </a:r>
            <a:r>
              <a:rPr dirty="0" sz="1450" spc="-140">
                <a:latin typeface="Times New Roman"/>
                <a:cs typeface="Times New Roman"/>
              </a:rPr>
              <a:t>1</a:t>
            </a:r>
            <a:r>
              <a:rPr dirty="0" sz="1450" spc="-135">
                <a:latin typeface="Times New Roman"/>
                <a:cs typeface="Times New Roman"/>
              </a:rPr>
              <a:t>,</a:t>
            </a:r>
            <a:r>
              <a:rPr dirty="0" baseline="8641" sz="3375" spc="-442" i="1">
                <a:latin typeface="Times New Roman"/>
                <a:cs typeface="Times New Roman"/>
              </a:rPr>
              <a:t>x</a:t>
            </a:r>
            <a:r>
              <a:rPr dirty="0" sz="1450" spc="-195">
                <a:latin typeface="Times New Roman"/>
                <a:cs typeface="Times New Roman"/>
              </a:rPr>
              <a:t>5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6600893" y="3071840"/>
            <a:ext cx="747395" cy="3727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629285" algn="l"/>
              </a:tabLst>
            </a:pPr>
            <a:r>
              <a:rPr dirty="0" sz="2250" spc="-365">
                <a:latin typeface="Times New Roman"/>
                <a:cs typeface="Times New Roman"/>
              </a:rPr>
              <a:t>L</a:t>
            </a:r>
            <a:r>
              <a:rPr dirty="0" sz="2250" spc="-365">
                <a:latin typeface="Times New Roman"/>
                <a:cs typeface="Times New Roman"/>
              </a:rPr>
              <a:t>	</a:t>
            </a:r>
            <a:r>
              <a:rPr dirty="0" sz="2250" spc="-300">
                <a:latin typeface="Times New Roman"/>
                <a:cs typeface="Times New Roman"/>
              </a:rPr>
              <a:t>5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67" name="object 167"/>
          <p:cNvSpPr/>
          <p:nvPr/>
        </p:nvSpPr>
        <p:spPr>
          <a:xfrm>
            <a:off x="251460" y="3022580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5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266502" y="3032903"/>
            <a:ext cx="1233805" cy="0"/>
          </a:xfrm>
          <a:custGeom>
            <a:avLst/>
            <a:gdLst/>
            <a:ahLst/>
            <a:cxnLst/>
            <a:rect l="l" t="t" r="r" b="b"/>
            <a:pathLst>
              <a:path w="1233805" h="0">
                <a:moveTo>
                  <a:pt x="0" y="0"/>
                </a:moveTo>
                <a:lnTo>
                  <a:pt x="1233321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266501" y="3022580"/>
            <a:ext cx="1233805" cy="0"/>
          </a:xfrm>
          <a:custGeom>
            <a:avLst/>
            <a:gdLst/>
            <a:ahLst/>
            <a:cxnLst/>
            <a:rect l="l" t="t" r="r" b="b"/>
            <a:pathLst>
              <a:path w="1233805" h="0">
                <a:moveTo>
                  <a:pt x="0" y="0"/>
                </a:moveTo>
                <a:lnTo>
                  <a:pt x="123332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1499822" y="3022580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5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1514864" y="3032903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579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1514863" y="3022580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5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2101442" y="3022580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5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2116484" y="3032903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594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2116483" y="3022580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5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2703063" y="3022580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5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2718105" y="3032903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 h="0">
                <a:moveTo>
                  <a:pt x="0" y="0"/>
                </a:moveTo>
                <a:lnTo>
                  <a:pt x="601620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2718103" y="3022580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 h="0">
                <a:moveTo>
                  <a:pt x="0" y="0"/>
                </a:moveTo>
                <a:lnTo>
                  <a:pt x="6016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3319723" y="3022580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5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3334765" y="3032903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594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3334764" y="3022580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5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3921342" y="3022580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5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3936386" y="3032903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 h="0">
                <a:moveTo>
                  <a:pt x="0" y="0"/>
                </a:moveTo>
                <a:lnTo>
                  <a:pt x="601620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3936382" y="3022580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 h="0">
                <a:moveTo>
                  <a:pt x="0" y="0"/>
                </a:moveTo>
                <a:lnTo>
                  <a:pt x="6016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4538003" y="3022580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5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4553046" y="3032903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594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4553043" y="3022580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5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5139623" y="3022580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5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5154667" y="3032903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 h="0">
                <a:moveTo>
                  <a:pt x="0" y="0"/>
                </a:moveTo>
                <a:lnTo>
                  <a:pt x="601620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5154664" y="3022580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 h="0">
                <a:moveTo>
                  <a:pt x="0" y="0"/>
                </a:moveTo>
                <a:lnTo>
                  <a:pt x="6016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5756284" y="3022580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5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5771327" y="3032903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594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5771324" y="3022580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5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6357904" y="3022580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5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6372948" y="3032903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 h="0">
                <a:moveTo>
                  <a:pt x="0" y="0"/>
                </a:moveTo>
                <a:lnTo>
                  <a:pt x="601620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6372945" y="3022580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 h="0">
                <a:moveTo>
                  <a:pt x="0" y="0"/>
                </a:moveTo>
                <a:lnTo>
                  <a:pt x="6016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6974564" y="3022580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5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6989609" y="3032903"/>
            <a:ext cx="586740" cy="0"/>
          </a:xfrm>
          <a:custGeom>
            <a:avLst/>
            <a:gdLst/>
            <a:ahLst/>
            <a:cxnLst/>
            <a:rect l="l" t="t" r="r" b="b"/>
            <a:pathLst>
              <a:path w="586740" h="0">
                <a:moveTo>
                  <a:pt x="0" y="0"/>
                </a:moveTo>
                <a:lnTo>
                  <a:pt x="586594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6989605" y="3022580"/>
            <a:ext cx="586740" cy="0"/>
          </a:xfrm>
          <a:custGeom>
            <a:avLst/>
            <a:gdLst/>
            <a:ahLst/>
            <a:cxnLst/>
            <a:rect l="l" t="t" r="r" b="b"/>
            <a:pathLst>
              <a:path w="586740" h="0">
                <a:moveTo>
                  <a:pt x="0" y="0"/>
                </a:moveTo>
                <a:lnTo>
                  <a:pt x="5865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7576185" y="3022580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5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7591228" y="3032903"/>
            <a:ext cx="586740" cy="0"/>
          </a:xfrm>
          <a:custGeom>
            <a:avLst/>
            <a:gdLst/>
            <a:ahLst/>
            <a:cxnLst/>
            <a:rect l="l" t="t" r="r" b="b"/>
            <a:pathLst>
              <a:path w="586740" h="0">
                <a:moveTo>
                  <a:pt x="0" y="0"/>
                </a:moveTo>
                <a:lnTo>
                  <a:pt x="586579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7591225" y="3022580"/>
            <a:ext cx="586740" cy="0"/>
          </a:xfrm>
          <a:custGeom>
            <a:avLst/>
            <a:gdLst/>
            <a:ahLst/>
            <a:cxnLst/>
            <a:rect l="l" t="t" r="r" b="b"/>
            <a:pathLst>
              <a:path w="586740" h="0">
                <a:moveTo>
                  <a:pt x="0" y="0"/>
                </a:moveTo>
                <a:lnTo>
                  <a:pt x="5865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8177807" y="3022580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5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8192849" y="3032903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 h="0">
                <a:moveTo>
                  <a:pt x="0" y="0"/>
                </a:moveTo>
                <a:lnTo>
                  <a:pt x="601620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8192847" y="3022580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 h="0">
                <a:moveTo>
                  <a:pt x="0" y="0"/>
                </a:moveTo>
                <a:lnTo>
                  <a:pt x="6016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8794467" y="3022580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5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251460" y="3043233"/>
            <a:ext cx="0" cy="434340"/>
          </a:xfrm>
          <a:custGeom>
            <a:avLst/>
            <a:gdLst/>
            <a:ahLst/>
            <a:cxnLst/>
            <a:rect l="l" t="t" r="r" b="b"/>
            <a:pathLst>
              <a:path w="0" h="434339">
                <a:moveTo>
                  <a:pt x="0" y="0"/>
                </a:moveTo>
                <a:lnTo>
                  <a:pt x="0" y="4337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1499822" y="3043233"/>
            <a:ext cx="0" cy="434340"/>
          </a:xfrm>
          <a:custGeom>
            <a:avLst/>
            <a:gdLst/>
            <a:ahLst/>
            <a:cxnLst/>
            <a:rect l="l" t="t" r="r" b="b"/>
            <a:pathLst>
              <a:path w="0" h="434339">
                <a:moveTo>
                  <a:pt x="0" y="0"/>
                </a:moveTo>
                <a:lnTo>
                  <a:pt x="0" y="4337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2101442" y="3043233"/>
            <a:ext cx="0" cy="434340"/>
          </a:xfrm>
          <a:custGeom>
            <a:avLst/>
            <a:gdLst/>
            <a:ahLst/>
            <a:cxnLst/>
            <a:rect l="l" t="t" r="r" b="b"/>
            <a:pathLst>
              <a:path w="0" h="434339">
                <a:moveTo>
                  <a:pt x="0" y="0"/>
                </a:moveTo>
                <a:lnTo>
                  <a:pt x="0" y="4337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2703063" y="3043233"/>
            <a:ext cx="0" cy="434340"/>
          </a:xfrm>
          <a:custGeom>
            <a:avLst/>
            <a:gdLst/>
            <a:ahLst/>
            <a:cxnLst/>
            <a:rect l="l" t="t" r="r" b="b"/>
            <a:pathLst>
              <a:path w="0" h="434339">
                <a:moveTo>
                  <a:pt x="0" y="0"/>
                </a:moveTo>
                <a:lnTo>
                  <a:pt x="0" y="4337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3319723" y="3043233"/>
            <a:ext cx="0" cy="434340"/>
          </a:xfrm>
          <a:custGeom>
            <a:avLst/>
            <a:gdLst/>
            <a:ahLst/>
            <a:cxnLst/>
            <a:rect l="l" t="t" r="r" b="b"/>
            <a:pathLst>
              <a:path w="0" h="434339">
                <a:moveTo>
                  <a:pt x="0" y="0"/>
                </a:moveTo>
                <a:lnTo>
                  <a:pt x="0" y="4337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3921342" y="3043233"/>
            <a:ext cx="0" cy="434340"/>
          </a:xfrm>
          <a:custGeom>
            <a:avLst/>
            <a:gdLst/>
            <a:ahLst/>
            <a:cxnLst/>
            <a:rect l="l" t="t" r="r" b="b"/>
            <a:pathLst>
              <a:path w="0" h="434339">
                <a:moveTo>
                  <a:pt x="0" y="0"/>
                </a:moveTo>
                <a:lnTo>
                  <a:pt x="0" y="4337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4538003" y="3043233"/>
            <a:ext cx="0" cy="434340"/>
          </a:xfrm>
          <a:custGeom>
            <a:avLst/>
            <a:gdLst/>
            <a:ahLst/>
            <a:cxnLst/>
            <a:rect l="l" t="t" r="r" b="b"/>
            <a:pathLst>
              <a:path w="0" h="434339">
                <a:moveTo>
                  <a:pt x="0" y="0"/>
                </a:moveTo>
                <a:lnTo>
                  <a:pt x="0" y="4337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5139623" y="3043233"/>
            <a:ext cx="0" cy="434340"/>
          </a:xfrm>
          <a:custGeom>
            <a:avLst/>
            <a:gdLst/>
            <a:ahLst/>
            <a:cxnLst/>
            <a:rect l="l" t="t" r="r" b="b"/>
            <a:pathLst>
              <a:path w="0" h="434339">
                <a:moveTo>
                  <a:pt x="0" y="0"/>
                </a:moveTo>
                <a:lnTo>
                  <a:pt x="0" y="4337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5756284" y="3043233"/>
            <a:ext cx="0" cy="434340"/>
          </a:xfrm>
          <a:custGeom>
            <a:avLst/>
            <a:gdLst/>
            <a:ahLst/>
            <a:cxnLst/>
            <a:rect l="l" t="t" r="r" b="b"/>
            <a:pathLst>
              <a:path w="0" h="434339">
                <a:moveTo>
                  <a:pt x="0" y="0"/>
                </a:moveTo>
                <a:lnTo>
                  <a:pt x="0" y="4337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6357904" y="3043233"/>
            <a:ext cx="0" cy="434340"/>
          </a:xfrm>
          <a:custGeom>
            <a:avLst/>
            <a:gdLst/>
            <a:ahLst/>
            <a:cxnLst/>
            <a:rect l="l" t="t" r="r" b="b"/>
            <a:pathLst>
              <a:path w="0" h="434339">
                <a:moveTo>
                  <a:pt x="0" y="0"/>
                </a:moveTo>
                <a:lnTo>
                  <a:pt x="0" y="4337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6974564" y="3043233"/>
            <a:ext cx="0" cy="434340"/>
          </a:xfrm>
          <a:custGeom>
            <a:avLst/>
            <a:gdLst/>
            <a:ahLst/>
            <a:cxnLst/>
            <a:rect l="l" t="t" r="r" b="b"/>
            <a:pathLst>
              <a:path w="0" h="434339">
                <a:moveTo>
                  <a:pt x="0" y="0"/>
                </a:moveTo>
                <a:lnTo>
                  <a:pt x="0" y="4337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7576185" y="3043233"/>
            <a:ext cx="0" cy="434340"/>
          </a:xfrm>
          <a:custGeom>
            <a:avLst/>
            <a:gdLst/>
            <a:ahLst/>
            <a:cxnLst/>
            <a:rect l="l" t="t" r="r" b="b"/>
            <a:pathLst>
              <a:path w="0" h="434339">
                <a:moveTo>
                  <a:pt x="0" y="0"/>
                </a:moveTo>
                <a:lnTo>
                  <a:pt x="0" y="4337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8177807" y="3043233"/>
            <a:ext cx="0" cy="434340"/>
          </a:xfrm>
          <a:custGeom>
            <a:avLst/>
            <a:gdLst/>
            <a:ahLst/>
            <a:cxnLst/>
            <a:rect l="l" t="t" r="r" b="b"/>
            <a:pathLst>
              <a:path w="0" h="434339">
                <a:moveTo>
                  <a:pt x="0" y="0"/>
                </a:moveTo>
                <a:lnTo>
                  <a:pt x="0" y="4337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8794467" y="3043233"/>
            <a:ext cx="0" cy="434340"/>
          </a:xfrm>
          <a:custGeom>
            <a:avLst/>
            <a:gdLst/>
            <a:ahLst/>
            <a:cxnLst/>
            <a:rect l="l" t="t" r="r" b="b"/>
            <a:pathLst>
              <a:path w="0" h="434339">
                <a:moveTo>
                  <a:pt x="0" y="0"/>
                </a:moveTo>
                <a:lnTo>
                  <a:pt x="0" y="4337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 txBox="1"/>
          <p:nvPr/>
        </p:nvSpPr>
        <p:spPr>
          <a:xfrm>
            <a:off x="689975" y="3567515"/>
            <a:ext cx="379095" cy="3727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8641" sz="3375" spc="-442" i="1">
                <a:latin typeface="Times New Roman"/>
                <a:cs typeface="Times New Roman"/>
              </a:rPr>
              <a:t>x</a:t>
            </a:r>
            <a:r>
              <a:rPr dirty="0" sz="1450" spc="-140">
                <a:latin typeface="Times New Roman"/>
                <a:cs typeface="Times New Roman"/>
              </a:rPr>
              <a:t>3</a:t>
            </a:r>
            <a:r>
              <a:rPr dirty="0" sz="1450" spc="-135">
                <a:latin typeface="Times New Roman"/>
                <a:cs typeface="Times New Roman"/>
              </a:rPr>
              <a:t>,</a:t>
            </a:r>
            <a:r>
              <a:rPr dirty="0" baseline="8641" sz="3375" spc="-442" i="1">
                <a:latin typeface="Times New Roman"/>
                <a:cs typeface="Times New Roman"/>
              </a:rPr>
              <a:t>x</a:t>
            </a:r>
            <a:r>
              <a:rPr dirty="0" sz="1450" spc="-195">
                <a:latin typeface="Times New Roman"/>
                <a:cs typeface="Times New Roman"/>
              </a:rPr>
              <a:t>4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22" name="object 222"/>
          <p:cNvSpPr txBox="1"/>
          <p:nvPr/>
        </p:nvSpPr>
        <p:spPr>
          <a:xfrm>
            <a:off x="4119210" y="3526208"/>
            <a:ext cx="1417955" cy="3727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629285" algn="l"/>
                <a:tab pos="1275715" algn="l"/>
              </a:tabLst>
            </a:pPr>
            <a:r>
              <a:rPr dirty="0" sz="2250" spc="-560">
                <a:latin typeface="Times New Roman"/>
                <a:cs typeface="Times New Roman"/>
              </a:rPr>
              <a:t>W</a:t>
            </a:r>
            <a:r>
              <a:rPr dirty="0" sz="2250" spc="-560">
                <a:latin typeface="Times New Roman"/>
                <a:cs typeface="Times New Roman"/>
              </a:rPr>
              <a:t>	</a:t>
            </a:r>
            <a:r>
              <a:rPr dirty="0" sz="2250" spc="-300">
                <a:latin typeface="Times New Roman"/>
                <a:cs typeface="Times New Roman"/>
              </a:rPr>
              <a:t>15</a:t>
            </a:r>
            <a:r>
              <a:rPr dirty="0" sz="2250" spc="-300">
                <a:latin typeface="Times New Roman"/>
                <a:cs typeface="Times New Roman"/>
              </a:rPr>
              <a:t>	</a:t>
            </a:r>
            <a:r>
              <a:rPr dirty="0" sz="2250" spc="-365">
                <a:latin typeface="Times New Roman"/>
                <a:cs typeface="Times New Roman"/>
              </a:rPr>
              <a:t>L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23" name="object 223"/>
          <p:cNvSpPr/>
          <p:nvPr/>
        </p:nvSpPr>
        <p:spPr>
          <a:xfrm>
            <a:off x="251460" y="3476948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266502" y="3487291"/>
            <a:ext cx="1233805" cy="0"/>
          </a:xfrm>
          <a:custGeom>
            <a:avLst/>
            <a:gdLst/>
            <a:ahLst/>
            <a:cxnLst/>
            <a:rect l="l" t="t" r="r" b="b"/>
            <a:pathLst>
              <a:path w="1233805" h="0">
                <a:moveTo>
                  <a:pt x="0" y="0"/>
                </a:moveTo>
                <a:lnTo>
                  <a:pt x="1233321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266501" y="3476948"/>
            <a:ext cx="1233805" cy="0"/>
          </a:xfrm>
          <a:custGeom>
            <a:avLst/>
            <a:gdLst/>
            <a:ahLst/>
            <a:cxnLst/>
            <a:rect l="l" t="t" r="r" b="b"/>
            <a:pathLst>
              <a:path w="1233805" h="0">
                <a:moveTo>
                  <a:pt x="0" y="0"/>
                </a:moveTo>
                <a:lnTo>
                  <a:pt x="123332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1499822" y="3476948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1514864" y="3487291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579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1514863" y="3476948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5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2101442" y="3476948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2116484" y="3487291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594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2116483" y="3476948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5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2703063" y="3476948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2718105" y="3487291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 h="0">
                <a:moveTo>
                  <a:pt x="0" y="0"/>
                </a:moveTo>
                <a:lnTo>
                  <a:pt x="601620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2718103" y="3476948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 h="0">
                <a:moveTo>
                  <a:pt x="0" y="0"/>
                </a:moveTo>
                <a:lnTo>
                  <a:pt x="6016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3319723" y="3476948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3334765" y="3487291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594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3334764" y="3476948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5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3921342" y="3476948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3936386" y="3487291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 h="0">
                <a:moveTo>
                  <a:pt x="0" y="0"/>
                </a:moveTo>
                <a:lnTo>
                  <a:pt x="601620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3936382" y="3476948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 h="0">
                <a:moveTo>
                  <a:pt x="0" y="0"/>
                </a:moveTo>
                <a:lnTo>
                  <a:pt x="6016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4538003" y="3476948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4553046" y="3487291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594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4553043" y="3476948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5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5139623" y="3476948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5154667" y="3487291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 h="0">
                <a:moveTo>
                  <a:pt x="0" y="0"/>
                </a:moveTo>
                <a:lnTo>
                  <a:pt x="601620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5154664" y="3476948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 h="0">
                <a:moveTo>
                  <a:pt x="0" y="0"/>
                </a:moveTo>
                <a:lnTo>
                  <a:pt x="6016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5756284" y="3476948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5771327" y="3487291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594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5771324" y="3476948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5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6357904" y="3476948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6372948" y="3487291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 h="0">
                <a:moveTo>
                  <a:pt x="0" y="0"/>
                </a:moveTo>
                <a:lnTo>
                  <a:pt x="601620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6372945" y="3476948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 h="0">
                <a:moveTo>
                  <a:pt x="0" y="0"/>
                </a:moveTo>
                <a:lnTo>
                  <a:pt x="6016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6974564" y="3476948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6989609" y="3487291"/>
            <a:ext cx="586740" cy="0"/>
          </a:xfrm>
          <a:custGeom>
            <a:avLst/>
            <a:gdLst/>
            <a:ahLst/>
            <a:cxnLst/>
            <a:rect l="l" t="t" r="r" b="b"/>
            <a:pathLst>
              <a:path w="586740" h="0">
                <a:moveTo>
                  <a:pt x="0" y="0"/>
                </a:moveTo>
                <a:lnTo>
                  <a:pt x="586594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6989605" y="3476948"/>
            <a:ext cx="586740" cy="0"/>
          </a:xfrm>
          <a:custGeom>
            <a:avLst/>
            <a:gdLst/>
            <a:ahLst/>
            <a:cxnLst/>
            <a:rect l="l" t="t" r="r" b="b"/>
            <a:pathLst>
              <a:path w="586740" h="0">
                <a:moveTo>
                  <a:pt x="0" y="0"/>
                </a:moveTo>
                <a:lnTo>
                  <a:pt x="5865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7576185" y="3476948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7591228" y="3487291"/>
            <a:ext cx="586740" cy="0"/>
          </a:xfrm>
          <a:custGeom>
            <a:avLst/>
            <a:gdLst/>
            <a:ahLst/>
            <a:cxnLst/>
            <a:rect l="l" t="t" r="r" b="b"/>
            <a:pathLst>
              <a:path w="586740" h="0">
                <a:moveTo>
                  <a:pt x="0" y="0"/>
                </a:moveTo>
                <a:lnTo>
                  <a:pt x="586579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7591225" y="3476948"/>
            <a:ext cx="586740" cy="0"/>
          </a:xfrm>
          <a:custGeom>
            <a:avLst/>
            <a:gdLst/>
            <a:ahLst/>
            <a:cxnLst/>
            <a:rect l="l" t="t" r="r" b="b"/>
            <a:pathLst>
              <a:path w="586740" h="0">
                <a:moveTo>
                  <a:pt x="0" y="0"/>
                </a:moveTo>
                <a:lnTo>
                  <a:pt x="5865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8177807" y="3476948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8192849" y="3487291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 h="0">
                <a:moveTo>
                  <a:pt x="0" y="0"/>
                </a:moveTo>
                <a:lnTo>
                  <a:pt x="601620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8192847" y="3476948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 h="0">
                <a:moveTo>
                  <a:pt x="0" y="0"/>
                </a:moveTo>
                <a:lnTo>
                  <a:pt x="6016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8794467" y="3476948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251460" y="3497601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0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1499822" y="3497601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0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2101442" y="3497601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0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2703063" y="3497601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0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3319723" y="3497601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0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3921342" y="3497601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0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4538003" y="3497601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0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5139623" y="3497601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0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5756284" y="3497601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0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6357904" y="3497601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0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6974564" y="3497601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0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7576185" y="3497601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0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8177807" y="3497601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0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8794467" y="3497601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0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 txBox="1"/>
          <p:nvPr/>
        </p:nvSpPr>
        <p:spPr>
          <a:xfrm>
            <a:off x="689975" y="4001230"/>
            <a:ext cx="379095" cy="3727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8641" sz="3375" spc="-442" i="1">
                <a:latin typeface="Times New Roman"/>
                <a:cs typeface="Times New Roman"/>
              </a:rPr>
              <a:t>x</a:t>
            </a:r>
            <a:r>
              <a:rPr dirty="0" sz="1450" spc="-140">
                <a:latin typeface="Times New Roman"/>
                <a:cs typeface="Times New Roman"/>
              </a:rPr>
              <a:t>3</a:t>
            </a:r>
            <a:r>
              <a:rPr dirty="0" sz="1450" spc="-135">
                <a:latin typeface="Times New Roman"/>
                <a:cs typeface="Times New Roman"/>
              </a:rPr>
              <a:t>,</a:t>
            </a:r>
            <a:r>
              <a:rPr dirty="0" baseline="8641" sz="3375" spc="-442" i="1">
                <a:latin typeface="Times New Roman"/>
                <a:cs typeface="Times New Roman"/>
              </a:rPr>
              <a:t>x</a:t>
            </a:r>
            <a:r>
              <a:rPr dirty="0" sz="1450" spc="-195">
                <a:latin typeface="Times New Roman"/>
                <a:cs typeface="Times New Roman"/>
              </a:rPr>
              <a:t>6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78" name="object 278"/>
          <p:cNvSpPr txBox="1"/>
          <p:nvPr/>
        </p:nvSpPr>
        <p:spPr>
          <a:xfrm>
            <a:off x="7819173" y="3959923"/>
            <a:ext cx="807720" cy="3727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83565" algn="l"/>
              </a:tabLst>
            </a:pPr>
            <a:r>
              <a:rPr dirty="0" sz="2250" spc="-365">
                <a:latin typeface="Times New Roman"/>
                <a:cs typeface="Times New Roman"/>
              </a:rPr>
              <a:t>L</a:t>
            </a:r>
            <a:r>
              <a:rPr dirty="0" sz="2250" spc="-365">
                <a:latin typeface="Times New Roman"/>
                <a:cs typeface="Times New Roman"/>
              </a:rPr>
              <a:t>	</a:t>
            </a:r>
            <a:r>
              <a:rPr dirty="0" sz="2250" spc="-300">
                <a:latin typeface="Times New Roman"/>
                <a:cs typeface="Times New Roman"/>
              </a:rPr>
              <a:t>12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79" name="object 279"/>
          <p:cNvSpPr/>
          <p:nvPr/>
        </p:nvSpPr>
        <p:spPr>
          <a:xfrm>
            <a:off x="251460" y="3910663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266502" y="3920985"/>
            <a:ext cx="1233805" cy="0"/>
          </a:xfrm>
          <a:custGeom>
            <a:avLst/>
            <a:gdLst/>
            <a:ahLst/>
            <a:cxnLst/>
            <a:rect l="l" t="t" r="r" b="b"/>
            <a:pathLst>
              <a:path w="1233805" h="0">
                <a:moveTo>
                  <a:pt x="0" y="0"/>
                </a:moveTo>
                <a:lnTo>
                  <a:pt x="1233321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266501" y="3910663"/>
            <a:ext cx="1233805" cy="0"/>
          </a:xfrm>
          <a:custGeom>
            <a:avLst/>
            <a:gdLst/>
            <a:ahLst/>
            <a:cxnLst/>
            <a:rect l="l" t="t" r="r" b="b"/>
            <a:pathLst>
              <a:path w="1233805" h="0">
                <a:moveTo>
                  <a:pt x="0" y="0"/>
                </a:moveTo>
                <a:lnTo>
                  <a:pt x="123332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1499822" y="3910663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1514864" y="3920985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579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1514863" y="3910663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5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2101442" y="3910663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2116484" y="3920985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594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2116483" y="3910663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5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2703063" y="3910663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2718105" y="3920985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 h="0">
                <a:moveTo>
                  <a:pt x="0" y="0"/>
                </a:moveTo>
                <a:lnTo>
                  <a:pt x="601620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2718103" y="3910663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 h="0">
                <a:moveTo>
                  <a:pt x="0" y="0"/>
                </a:moveTo>
                <a:lnTo>
                  <a:pt x="6016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3319723" y="3910663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3334765" y="3920985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594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3334764" y="3910663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5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3921342" y="3910663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3936386" y="3920985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 h="0">
                <a:moveTo>
                  <a:pt x="0" y="0"/>
                </a:moveTo>
                <a:lnTo>
                  <a:pt x="601620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3936382" y="3910663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 h="0">
                <a:moveTo>
                  <a:pt x="0" y="0"/>
                </a:moveTo>
                <a:lnTo>
                  <a:pt x="6016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4538003" y="3910663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4553046" y="3920985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594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4553043" y="3910663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5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5139623" y="3910663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5154667" y="3920985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 h="0">
                <a:moveTo>
                  <a:pt x="0" y="0"/>
                </a:moveTo>
                <a:lnTo>
                  <a:pt x="601620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5154664" y="3910663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 h="0">
                <a:moveTo>
                  <a:pt x="0" y="0"/>
                </a:moveTo>
                <a:lnTo>
                  <a:pt x="6016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5756284" y="3910663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5771327" y="3920985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594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5771324" y="3910663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5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6357904" y="3910663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6372948" y="3920985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 h="0">
                <a:moveTo>
                  <a:pt x="0" y="0"/>
                </a:moveTo>
                <a:lnTo>
                  <a:pt x="601620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6372945" y="3910663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 h="0">
                <a:moveTo>
                  <a:pt x="0" y="0"/>
                </a:moveTo>
                <a:lnTo>
                  <a:pt x="6016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6974564" y="3910663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6989609" y="3920985"/>
            <a:ext cx="586740" cy="0"/>
          </a:xfrm>
          <a:custGeom>
            <a:avLst/>
            <a:gdLst/>
            <a:ahLst/>
            <a:cxnLst/>
            <a:rect l="l" t="t" r="r" b="b"/>
            <a:pathLst>
              <a:path w="586740" h="0">
                <a:moveTo>
                  <a:pt x="0" y="0"/>
                </a:moveTo>
                <a:lnTo>
                  <a:pt x="586594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6989605" y="3910663"/>
            <a:ext cx="586740" cy="0"/>
          </a:xfrm>
          <a:custGeom>
            <a:avLst/>
            <a:gdLst/>
            <a:ahLst/>
            <a:cxnLst/>
            <a:rect l="l" t="t" r="r" b="b"/>
            <a:pathLst>
              <a:path w="586740" h="0">
                <a:moveTo>
                  <a:pt x="0" y="0"/>
                </a:moveTo>
                <a:lnTo>
                  <a:pt x="5865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7576185" y="3910663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7591228" y="3920985"/>
            <a:ext cx="586740" cy="0"/>
          </a:xfrm>
          <a:custGeom>
            <a:avLst/>
            <a:gdLst/>
            <a:ahLst/>
            <a:cxnLst/>
            <a:rect l="l" t="t" r="r" b="b"/>
            <a:pathLst>
              <a:path w="586740" h="0">
                <a:moveTo>
                  <a:pt x="0" y="0"/>
                </a:moveTo>
                <a:lnTo>
                  <a:pt x="586579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7591225" y="3910663"/>
            <a:ext cx="586740" cy="0"/>
          </a:xfrm>
          <a:custGeom>
            <a:avLst/>
            <a:gdLst/>
            <a:ahLst/>
            <a:cxnLst/>
            <a:rect l="l" t="t" r="r" b="b"/>
            <a:pathLst>
              <a:path w="586740" h="0">
                <a:moveTo>
                  <a:pt x="0" y="0"/>
                </a:moveTo>
                <a:lnTo>
                  <a:pt x="5865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8177807" y="3910663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8192849" y="3920985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 h="0">
                <a:moveTo>
                  <a:pt x="0" y="0"/>
                </a:moveTo>
                <a:lnTo>
                  <a:pt x="601620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8192847" y="3910663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 h="0">
                <a:moveTo>
                  <a:pt x="0" y="0"/>
                </a:moveTo>
                <a:lnTo>
                  <a:pt x="6016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/>
          <p:nvPr/>
        </p:nvSpPr>
        <p:spPr>
          <a:xfrm>
            <a:off x="8794467" y="3910663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/>
          <p:nvPr/>
        </p:nvSpPr>
        <p:spPr>
          <a:xfrm>
            <a:off x="251460" y="3931316"/>
            <a:ext cx="0" cy="434340"/>
          </a:xfrm>
          <a:custGeom>
            <a:avLst/>
            <a:gdLst/>
            <a:ahLst/>
            <a:cxnLst/>
            <a:rect l="l" t="t" r="r" b="b"/>
            <a:pathLst>
              <a:path w="0" h="434339">
                <a:moveTo>
                  <a:pt x="0" y="0"/>
                </a:moveTo>
                <a:lnTo>
                  <a:pt x="0" y="4337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/>
          <p:nvPr/>
        </p:nvSpPr>
        <p:spPr>
          <a:xfrm>
            <a:off x="1499822" y="3931316"/>
            <a:ext cx="0" cy="434340"/>
          </a:xfrm>
          <a:custGeom>
            <a:avLst/>
            <a:gdLst/>
            <a:ahLst/>
            <a:cxnLst/>
            <a:rect l="l" t="t" r="r" b="b"/>
            <a:pathLst>
              <a:path w="0" h="434339">
                <a:moveTo>
                  <a:pt x="0" y="0"/>
                </a:moveTo>
                <a:lnTo>
                  <a:pt x="0" y="4337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/>
          <p:nvPr/>
        </p:nvSpPr>
        <p:spPr>
          <a:xfrm>
            <a:off x="2101442" y="3931316"/>
            <a:ext cx="0" cy="434340"/>
          </a:xfrm>
          <a:custGeom>
            <a:avLst/>
            <a:gdLst/>
            <a:ahLst/>
            <a:cxnLst/>
            <a:rect l="l" t="t" r="r" b="b"/>
            <a:pathLst>
              <a:path w="0" h="434339">
                <a:moveTo>
                  <a:pt x="0" y="0"/>
                </a:moveTo>
                <a:lnTo>
                  <a:pt x="0" y="4337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/>
          <p:nvPr/>
        </p:nvSpPr>
        <p:spPr>
          <a:xfrm>
            <a:off x="2703063" y="3931316"/>
            <a:ext cx="0" cy="434340"/>
          </a:xfrm>
          <a:custGeom>
            <a:avLst/>
            <a:gdLst/>
            <a:ahLst/>
            <a:cxnLst/>
            <a:rect l="l" t="t" r="r" b="b"/>
            <a:pathLst>
              <a:path w="0" h="434339">
                <a:moveTo>
                  <a:pt x="0" y="0"/>
                </a:moveTo>
                <a:lnTo>
                  <a:pt x="0" y="4337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3319723" y="3931316"/>
            <a:ext cx="0" cy="434340"/>
          </a:xfrm>
          <a:custGeom>
            <a:avLst/>
            <a:gdLst/>
            <a:ahLst/>
            <a:cxnLst/>
            <a:rect l="l" t="t" r="r" b="b"/>
            <a:pathLst>
              <a:path w="0" h="434339">
                <a:moveTo>
                  <a:pt x="0" y="0"/>
                </a:moveTo>
                <a:lnTo>
                  <a:pt x="0" y="4337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/>
          <p:nvPr/>
        </p:nvSpPr>
        <p:spPr>
          <a:xfrm>
            <a:off x="3921342" y="3931316"/>
            <a:ext cx="0" cy="434340"/>
          </a:xfrm>
          <a:custGeom>
            <a:avLst/>
            <a:gdLst/>
            <a:ahLst/>
            <a:cxnLst/>
            <a:rect l="l" t="t" r="r" b="b"/>
            <a:pathLst>
              <a:path w="0" h="434339">
                <a:moveTo>
                  <a:pt x="0" y="0"/>
                </a:moveTo>
                <a:lnTo>
                  <a:pt x="0" y="4337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5" name="object 325"/>
          <p:cNvSpPr/>
          <p:nvPr/>
        </p:nvSpPr>
        <p:spPr>
          <a:xfrm>
            <a:off x="4538003" y="3931316"/>
            <a:ext cx="0" cy="434340"/>
          </a:xfrm>
          <a:custGeom>
            <a:avLst/>
            <a:gdLst/>
            <a:ahLst/>
            <a:cxnLst/>
            <a:rect l="l" t="t" r="r" b="b"/>
            <a:pathLst>
              <a:path w="0" h="434339">
                <a:moveTo>
                  <a:pt x="0" y="0"/>
                </a:moveTo>
                <a:lnTo>
                  <a:pt x="0" y="4337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6" name="object 326"/>
          <p:cNvSpPr/>
          <p:nvPr/>
        </p:nvSpPr>
        <p:spPr>
          <a:xfrm>
            <a:off x="5139623" y="3931316"/>
            <a:ext cx="0" cy="434340"/>
          </a:xfrm>
          <a:custGeom>
            <a:avLst/>
            <a:gdLst/>
            <a:ahLst/>
            <a:cxnLst/>
            <a:rect l="l" t="t" r="r" b="b"/>
            <a:pathLst>
              <a:path w="0" h="434339">
                <a:moveTo>
                  <a:pt x="0" y="0"/>
                </a:moveTo>
                <a:lnTo>
                  <a:pt x="0" y="4337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/>
          <p:nvPr/>
        </p:nvSpPr>
        <p:spPr>
          <a:xfrm>
            <a:off x="5756284" y="3931316"/>
            <a:ext cx="0" cy="434340"/>
          </a:xfrm>
          <a:custGeom>
            <a:avLst/>
            <a:gdLst/>
            <a:ahLst/>
            <a:cxnLst/>
            <a:rect l="l" t="t" r="r" b="b"/>
            <a:pathLst>
              <a:path w="0" h="434339">
                <a:moveTo>
                  <a:pt x="0" y="0"/>
                </a:moveTo>
                <a:lnTo>
                  <a:pt x="0" y="4337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8" name="object 328"/>
          <p:cNvSpPr/>
          <p:nvPr/>
        </p:nvSpPr>
        <p:spPr>
          <a:xfrm>
            <a:off x="6357904" y="3931316"/>
            <a:ext cx="0" cy="434340"/>
          </a:xfrm>
          <a:custGeom>
            <a:avLst/>
            <a:gdLst/>
            <a:ahLst/>
            <a:cxnLst/>
            <a:rect l="l" t="t" r="r" b="b"/>
            <a:pathLst>
              <a:path w="0" h="434339">
                <a:moveTo>
                  <a:pt x="0" y="0"/>
                </a:moveTo>
                <a:lnTo>
                  <a:pt x="0" y="4337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9" name="object 329"/>
          <p:cNvSpPr/>
          <p:nvPr/>
        </p:nvSpPr>
        <p:spPr>
          <a:xfrm>
            <a:off x="6974564" y="3931316"/>
            <a:ext cx="0" cy="434340"/>
          </a:xfrm>
          <a:custGeom>
            <a:avLst/>
            <a:gdLst/>
            <a:ahLst/>
            <a:cxnLst/>
            <a:rect l="l" t="t" r="r" b="b"/>
            <a:pathLst>
              <a:path w="0" h="434339">
                <a:moveTo>
                  <a:pt x="0" y="0"/>
                </a:moveTo>
                <a:lnTo>
                  <a:pt x="0" y="4337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0" name="object 330"/>
          <p:cNvSpPr/>
          <p:nvPr/>
        </p:nvSpPr>
        <p:spPr>
          <a:xfrm>
            <a:off x="7576185" y="3931316"/>
            <a:ext cx="0" cy="434340"/>
          </a:xfrm>
          <a:custGeom>
            <a:avLst/>
            <a:gdLst/>
            <a:ahLst/>
            <a:cxnLst/>
            <a:rect l="l" t="t" r="r" b="b"/>
            <a:pathLst>
              <a:path w="0" h="434339">
                <a:moveTo>
                  <a:pt x="0" y="0"/>
                </a:moveTo>
                <a:lnTo>
                  <a:pt x="0" y="4337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1" name="object 331"/>
          <p:cNvSpPr/>
          <p:nvPr/>
        </p:nvSpPr>
        <p:spPr>
          <a:xfrm>
            <a:off x="8177807" y="3931316"/>
            <a:ext cx="0" cy="434340"/>
          </a:xfrm>
          <a:custGeom>
            <a:avLst/>
            <a:gdLst/>
            <a:ahLst/>
            <a:cxnLst/>
            <a:rect l="l" t="t" r="r" b="b"/>
            <a:pathLst>
              <a:path w="0" h="434339">
                <a:moveTo>
                  <a:pt x="0" y="0"/>
                </a:moveTo>
                <a:lnTo>
                  <a:pt x="0" y="4337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2" name="object 332"/>
          <p:cNvSpPr/>
          <p:nvPr/>
        </p:nvSpPr>
        <p:spPr>
          <a:xfrm>
            <a:off x="8794467" y="3931316"/>
            <a:ext cx="0" cy="434340"/>
          </a:xfrm>
          <a:custGeom>
            <a:avLst/>
            <a:gdLst/>
            <a:ahLst/>
            <a:cxnLst/>
            <a:rect l="l" t="t" r="r" b="b"/>
            <a:pathLst>
              <a:path w="0" h="434339">
                <a:moveTo>
                  <a:pt x="0" y="0"/>
                </a:moveTo>
                <a:lnTo>
                  <a:pt x="0" y="4337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3" name="object 333"/>
          <p:cNvSpPr txBox="1"/>
          <p:nvPr/>
        </p:nvSpPr>
        <p:spPr>
          <a:xfrm>
            <a:off x="689975" y="4455598"/>
            <a:ext cx="379095" cy="3727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8641" sz="3375" spc="-442" i="1">
                <a:latin typeface="Times New Roman"/>
                <a:cs typeface="Times New Roman"/>
              </a:rPr>
              <a:t>x</a:t>
            </a:r>
            <a:r>
              <a:rPr dirty="0" sz="1450" spc="-140">
                <a:latin typeface="Times New Roman"/>
                <a:cs typeface="Times New Roman"/>
              </a:rPr>
              <a:t>3</a:t>
            </a:r>
            <a:r>
              <a:rPr dirty="0" sz="1450" spc="-135">
                <a:latin typeface="Times New Roman"/>
                <a:cs typeface="Times New Roman"/>
              </a:rPr>
              <a:t>,</a:t>
            </a:r>
            <a:r>
              <a:rPr dirty="0" baseline="8641" sz="3375" spc="-442" i="1">
                <a:latin typeface="Times New Roman"/>
                <a:cs typeface="Times New Roman"/>
              </a:rPr>
              <a:t>x</a:t>
            </a:r>
            <a:r>
              <a:rPr dirty="0" sz="1450" spc="-195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34" name="object 334"/>
          <p:cNvSpPr txBox="1"/>
          <p:nvPr/>
        </p:nvSpPr>
        <p:spPr>
          <a:xfrm>
            <a:off x="1637526" y="4414291"/>
            <a:ext cx="346710" cy="3727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250" spc="-490">
                <a:latin typeface="Times New Roman"/>
                <a:cs typeface="Times New Roman"/>
              </a:rPr>
              <a:t>WL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35" name="object 335"/>
          <p:cNvSpPr/>
          <p:nvPr/>
        </p:nvSpPr>
        <p:spPr>
          <a:xfrm>
            <a:off x="251460" y="4365031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0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6" name="object 336"/>
          <p:cNvSpPr/>
          <p:nvPr/>
        </p:nvSpPr>
        <p:spPr>
          <a:xfrm>
            <a:off x="251460" y="4365031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7" name="object 337"/>
          <p:cNvSpPr/>
          <p:nvPr/>
        </p:nvSpPr>
        <p:spPr>
          <a:xfrm>
            <a:off x="266502" y="4375353"/>
            <a:ext cx="1233805" cy="0"/>
          </a:xfrm>
          <a:custGeom>
            <a:avLst/>
            <a:gdLst/>
            <a:ahLst/>
            <a:cxnLst/>
            <a:rect l="l" t="t" r="r" b="b"/>
            <a:pathLst>
              <a:path w="1233805" h="0">
                <a:moveTo>
                  <a:pt x="0" y="0"/>
                </a:moveTo>
                <a:lnTo>
                  <a:pt x="1233321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8" name="object 338"/>
          <p:cNvSpPr/>
          <p:nvPr/>
        </p:nvSpPr>
        <p:spPr>
          <a:xfrm>
            <a:off x="266501" y="4365031"/>
            <a:ext cx="1233805" cy="0"/>
          </a:xfrm>
          <a:custGeom>
            <a:avLst/>
            <a:gdLst/>
            <a:ahLst/>
            <a:cxnLst/>
            <a:rect l="l" t="t" r="r" b="b"/>
            <a:pathLst>
              <a:path w="1233805" h="0">
                <a:moveTo>
                  <a:pt x="0" y="0"/>
                </a:moveTo>
                <a:lnTo>
                  <a:pt x="123332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9" name="object 339"/>
          <p:cNvSpPr/>
          <p:nvPr/>
        </p:nvSpPr>
        <p:spPr>
          <a:xfrm>
            <a:off x="1499822" y="4365031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 h="0">
                <a:moveTo>
                  <a:pt x="0" y="0"/>
                </a:moveTo>
                <a:lnTo>
                  <a:pt x="150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0" name="object 340"/>
          <p:cNvSpPr/>
          <p:nvPr/>
        </p:nvSpPr>
        <p:spPr>
          <a:xfrm>
            <a:off x="1499822" y="4365031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1" name="object 341"/>
          <p:cNvSpPr/>
          <p:nvPr/>
        </p:nvSpPr>
        <p:spPr>
          <a:xfrm>
            <a:off x="1514864" y="4375353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579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2" name="object 342"/>
          <p:cNvSpPr/>
          <p:nvPr/>
        </p:nvSpPr>
        <p:spPr>
          <a:xfrm>
            <a:off x="1514863" y="4365031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5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3" name="object 343"/>
          <p:cNvSpPr/>
          <p:nvPr/>
        </p:nvSpPr>
        <p:spPr>
          <a:xfrm>
            <a:off x="2101442" y="4365031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4" name="object 344"/>
          <p:cNvSpPr/>
          <p:nvPr/>
        </p:nvSpPr>
        <p:spPr>
          <a:xfrm>
            <a:off x="2116484" y="4375353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594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5" name="object 345"/>
          <p:cNvSpPr/>
          <p:nvPr/>
        </p:nvSpPr>
        <p:spPr>
          <a:xfrm>
            <a:off x="2116483" y="4365031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5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6" name="object 346"/>
          <p:cNvSpPr/>
          <p:nvPr/>
        </p:nvSpPr>
        <p:spPr>
          <a:xfrm>
            <a:off x="2703063" y="4365031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0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7" name="object 347"/>
          <p:cNvSpPr/>
          <p:nvPr/>
        </p:nvSpPr>
        <p:spPr>
          <a:xfrm>
            <a:off x="2703063" y="4365031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8" name="object 348"/>
          <p:cNvSpPr/>
          <p:nvPr/>
        </p:nvSpPr>
        <p:spPr>
          <a:xfrm>
            <a:off x="2718105" y="4375353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 h="0">
                <a:moveTo>
                  <a:pt x="0" y="0"/>
                </a:moveTo>
                <a:lnTo>
                  <a:pt x="601620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9" name="object 349"/>
          <p:cNvSpPr/>
          <p:nvPr/>
        </p:nvSpPr>
        <p:spPr>
          <a:xfrm>
            <a:off x="2718103" y="4365031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 h="0">
                <a:moveTo>
                  <a:pt x="0" y="0"/>
                </a:moveTo>
                <a:lnTo>
                  <a:pt x="6016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0" name="object 350"/>
          <p:cNvSpPr/>
          <p:nvPr/>
        </p:nvSpPr>
        <p:spPr>
          <a:xfrm>
            <a:off x="3319723" y="4365031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1" name="object 351"/>
          <p:cNvSpPr/>
          <p:nvPr/>
        </p:nvSpPr>
        <p:spPr>
          <a:xfrm>
            <a:off x="3334765" y="4375353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594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2" name="object 352"/>
          <p:cNvSpPr/>
          <p:nvPr/>
        </p:nvSpPr>
        <p:spPr>
          <a:xfrm>
            <a:off x="3334764" y="4365031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5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3" name="object 353"/>
          <p:cNvSpPr/>
          <p:nvPr/>
        </p:nvSpPr>
        <p:spPr>
          <a:xfrm>
            <a:off x="3921342" y="4365031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0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4" name="object 354"/>
          <p:cNvSpPr/>
          <p:nvPr/>
        </p:nvSpPr>
        <p:spPr>
          <a:xfrm>
            <a:off x="3921342" y="4365031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5" name="object 355"/>
          <p:cNvSpPr/>
          <p:nvPr/>
        </p:nvSpPr>
        <p:spPr>
          <a:xfrm>
            <a:off x="3936386" y="4375353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 h="0">
                <a:moveTo>
                  <a:pt x="0" y="0"/>
                </a:moveTo>
                <a:lnTo>
                  <a:pt x="601620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6" name="object 356"/>
          <p:cNvSpPr/>
          <p:nvPr/>
        </p:nvSpPr>
        <p:spPr>
          <a:xfrm>
            <a:off x="3936382" y="4365031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 h="0">
                <a:moveTo>
                  <a:pt x="0" y="0"/>
                </a:moveTo>
                <a:lnTo>
                  <a:pt x="6016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7" name="object 357"/>
          <p:cNvSpPr/>
          <p:nvPr/>
        </p:nvSpPr>
        <p:spPr>
          <a:xfrm>
            <a:off x="4538003" y="4365031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8" name="object 358"/>
          <p:cNvSpPr/>
          <p:nvPr/>
        </p:nvSpPr>
        <p:spPr>
          <a:xfrm>
            <a:off x="4553046" y="4375353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594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9" name="object 359"/>
          <p:cNvSpPr/>
          <p:nvPr/>
        </p:nvSpPr>
        <p:spPr>
          <a:xfrm>
            <a:off x="4553043" y="4365031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5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0" name="object 360"/>
          <p:cNvSpPr/>
          <p:nvPr/>
        </p:nvSpPr>
        <p:spPr>
          <a:xfrm>
            <a:off x="5139623" y="4365031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0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1" name="object 361"/>
          <p:cNvSpPr/>
          <p:nvPr/>
        </p:nvSpPr>
        <p:spPr>
          <a:xfrm>
            <a:off x="5139623" y="4365031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2" name="object 362"/>
          <p:cNvSpPr/>
          <p:nvPr/>
        </p:nvSpPr>
        <p:spPr>
          <a:xfrm>
            <a:off x="5154667" y="4375353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 h="0">
                <a:moveTo>
                  <a:pt x="0" y="0"/>
                </a:moveTo>
                <a:lnTo>
                  <a:pt x="601620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3" name="object 363"/>
          <p:cNvSpPr/>
          <p:nvPr/>
        </p:nvSpPr>
        <p:spPr>
          <a:xfrm>
            <a:off x="5154664" y="4365031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 h="0">
                <a:moveTo>
                  <a:pt x="0" y="0"/>
                </a:moveTo>
                <a:lnTo>
                  <a:pt x="6016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4" name="object 364"/>
          <p:cNvSpPr/>
          <p:nvPr/>
        </p:nvSpPr>
        <p:spPr>
          <a:xfrm>
            <a:off x="5756284" y="4365031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5" name="object 365"/>
          <p:cNvSpPr/>
          <p:nvPr/>
        </p:nvSpPr>
        <p:spPr>
          <a:xfrm>
            <a:off x="5771327" y="4375353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594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6" name="object 366"/>
          <p:cNvSpPr/>
          <p:nvPr/>
        </p:nvSpPr>
        <p:spPr>
          <a:xfrm>
            <a:off x="5771324" y="4365031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5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7" name="object 367"/>
          <p:cNvSpPr/>
          <p:nvPr/>
        </p:nvSpPr>
        <p:spPr>
          <a:xfrm>
            <a:off x="6357904" y="4365031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0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8" name="object 368"/>
          <p:cNvSpPr/>
          <p:nvPr/>
        </p:nvSpPr>
        <p:spPr>
          <a:xfrm>
            <a:off x="6357904" y="4365031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9" name="object 369"/>
          <p:cNvSpPr/>
          <p:nvPr/>
        </p:nvSpPr>
        <p:spPr>
          <a:xfrm>
            <a:off x="6372948" y="4375353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 h="0">
                <a:moveTo>
                  <a:pt x="0" y="0"/>
                </a:moveTo>
                <a:lnTo>
                  <a:pt x="601620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0" name="object 370"/>
          <p:cNvSpPr/>
          <p:nvPr/>
        </p:nvSpPr>
        <p:spPr>
          <a:xfrm>
            <a:off x="6372945" y="4365031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 h="0">
                <a:moveTo>
                  <a:pt x="0" y="0"/>
                </a:moveTo>
                <a:lnTo>
                  <a:pt x="6016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1" name="object 371"/>
          <p:cNvSpPr/>
          <p:nvPr/>
        </p:nvSpPr>
        <p:spPr>
          <a:xfrm>
            <a:off x="6974564" y="4365031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2" name="object 372"/>
          <p:cNvSpPr/>
          <p:nvPr/>
        </p:nvSpPr>
        <p:spPr>
          <a:xfrm>
            <a:off x="6989609" y="4375353"/>
            <a:ext cx="586740" cy="0"/>
          </a:xfrm>
          <a:custGeom>
            <a:avLst/>
            <a:gdLst/>
            <a:ahLst/>
            <a:cxnLst/>
            <a:rect l="l" t="t" r="r" b="b"/>
            <a:pathLst>
              <a:path w="586740" h="0">
                <a:moveTo>
                  <a:pt x="0" y="0"/>
                </a:moveTo>
                <a:lnTo>
                  <a:pt x="586594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3" name="object 373"/>
          <p:cNvSpPr/>
          <p:nvPr/>
        </p:nvSpPr>
        <p:spPr>
          <a:xfrm>
            <a:off x="6989605" y="4365031"/>
            <a:ext cx="586740" cy="0"/>
          </a:xfrm>
          <a:custGeom>
            <a:avLst/>
            <a:gdLst/>
            <a:ahLst/>
            <a:cxnLst/>
            <a:rect l="l" t="t" r="r" b="b"/>
            <a:pathLst>
              <a:path w="586740" h="0">
                <a:moveTo>
                  <a:pt x="0" y="0"/>
                </a:moveTo>
                <a:lnTo>
                  <a:pt x="5865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4" name="object 374"/>
          <p:cNvSpPr/>
          <p:nvPr/>
        </p:nvSpPr>
        <p:spPr>
          <a:xfrm>
            <a:off x="7576185" y="4365031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 h="0">
                <a:moveTo>
                  <a:pt x="0" y="0"/>
                </a:moveTo>
                <a:lnTo>
                  <a:pt x="150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5" name="object 375"/>
          <p:cNvSpPr/>
          <p:nvPr/>
        </p:nvSpPr>
        <p:spPr>
          <a:xfrm>
            <a:off x="7576185" y="4365031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6" name="object 376"/>
          <p:cNvSpPr/>
          <p:nvPr/>
        </p:nvSpPr>
        <p:spPr>
          <a:xfrm>
            <a:off x="7591228" y="4375353"/>
            <a:ext cx="586740" cy="0"/>
          </a:xfrm>
          <a:custGeom>
            <a:avLst/>
            <a:gdLst/>
            <a:ahLst/>
            <a:cxnLst/>
            <a:rect l="l" t="t" r="r" b="b"/>
            <a:pathLst>
              <a:path w="586740" h="0">
                <a:moveTo>
                  <a:pt x="0" y="0"/>
                </a:moveTo>
                <a:lnTo>
                  <a:pt x="586579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7" name="object 377"/>
          <p:cNvSpPr/>
          <p:nvPr/>
        </p:nvSpPr>
        <p:spPr>
          <a:xfrm>
            <a:off x="7591225" y="4365031"/>
            <a:ext cx="586740" cy="0"/>
          </a:xfrm>
          <a:custGeom>
            <a:avLst/>
            <a:gdLst/>
            <a:ahLst/>
            <a:cxnLst/>
            <a:rect l="l" t="t" r="r" b="b"/>
            <a:pathLst>
              <a:path w="586740" h="0">
                <a:moveTo>
                  <a:pt x="0" y="0"/>
                </a:moveTo>
                <a:lnTo>
                  <a:pt x="5865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8" name="object 378"/>
          <p:cNvSpPr/>
          <p:nvPr/>
        </p:nvSpPr>
        <p:spPr>
          <a:xfrm>
            <a:off x="8177807" y="4365031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9" name="object 379"/>
          <p:cNvSpPr/>
          <p:nvPr/>
        </p:nvSpPr>
        <p:spPr>
          <a:xfrm>
            <a:off x="8192849" y="4375353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 h="0">
                <a:moveTo>
                  <a:pt x="0" y="0"/>
                </a:moveTo>
                <a:lnTo>
                  <a:pt x="601620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0" name="object 380"/>
          <p:cNvSpPr/>
          <p:nvPr/>
        </p:nvSpPr>
        <p:spPr>
          <a:xfrm>
            <a:off x="8192847" y="4365031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 h="0">
                <a:moveTo>
                  <a:pt x="0" y="0"/>
                </a:moveTo>
                <a:lnTo>
                  <a:pt x="6016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1" name="object 381"/>
          <p:cNvSpPr/>
          <p:nvPr/>
        </p:nvSpPr>
        <p:spPr>
          <a:xfrm>
            <a:off x="8794467" y="4365031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 h="0">
                <a:moveTo>
                  <a:pt x="0" y="0"/>
                </a:moveTo>
                <a:lnTo>
                  <a:pt x="150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2" name="object 382"/>
          <p:cNvSpPr/>
          <p:nvPr/>
        </p:nvSpPr>
        <p:spPr>
          <a:xfrm>
            <a:off x="8794467" y="4365031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3" name="object 383"/>
          <p:cNvSpPr/>
          <p:nvPr/>
        </p:nvSpPr>
        <p:spPr>
          <a:xfrm>
            <a:off x="251460" y="4385684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0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4" name="object 384"/>
          <p:cNvSpPr/>
          <p:nvPr/>
        </p:nvSpPr>
        <p:spPr>
          <a:xfrm>
            <a:off x="1499822" y="4385684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0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5" name="object 385"/>
          <p:cNvSpPr/>
          <p:nvPr/>
        </p:nvSpPr>
        <p:spPr>
          <a:xfrm>
            <a:off x="2101442" y="4385684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0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6" name="object 386"/>
          <p:cNvSpPr/>
          <p:nvPr/>
        </p:nvSpPr>
        <p:spPr>
          <a:xfrm>
            <a:off x="2703063" y="4385684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0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7" name="object 387"/>
          <p:cNvSpPr/>
          <p:nvPr/>
        </p:nvSpPr>
        <p:spPr>
          <a:xfrm>
            <a:off x="3319723" y="4385684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0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8" name="object 388"/>
          <p:cNvSpPr/>
          <p:nvPr/>
        </p:nvSpPr>
        <p:spPr>
          <a:xfrm>
            <a:off x="3921342" y="4385684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0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9" name="object 389"/>
          <p:cNvSpPr/>
          <p:nvPr/>
        </p:nvSpPr>
        <p:spPr>
          <a:xfrm>
            <a:off x="4538003" y="4385684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0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0" name="object 390"/>
          <p:cNvSpPr/>
          <p:nvPr/>
        </p:nvSpPr>
        <p:spPr>
          <a:xfrm>
            <a:off x="5139623" y="4385684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0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1" name="object 391"/>
          <p:cNvSpPr/>
          <p:nvPr/>
        </p:nvSpPr>
        <p:spPr>
          <a:xfrm>
            <a:off x="5756284" y="4385684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0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2" name="object 392"/>
          <p:cNvSpPr/>
          <p:nvPr/>
        </p:nvSpPr>
        <p:spPr>
          <a:xfrm>
            <a:off x="6357904" y="4385684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0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3" name="object 393"/>
          <p:cNvSpPr/>
          <p:nvPr/>
        </p:nvSpPr>
        <p:spPr>
          <a:xfrm>
            <a:off x="6974564" y="4385684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0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4" name="object 394"/>
          <p:cNvSpPr/>
          <p:nvPr/>
        </p:nvSpPr>
        <p:spPr>
          <a:xfrm>
            <a:off x="7576185" y="4385684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0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5" name="object 395"/>
          <p:cNvSpPr/>
          <p:nvPr/>
        </p:nvSpPr>
        <p:spPr>
          <a:xfrm>
            <a:off x="8177807" y="4385684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0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6" name="object 396"/>
          <p:cNvSpPr/>
          <p:nvPr/>
        </p:nvSpPr>
        <p:spPr>
          <a:xfrm>
            <a:off x="8794467" y="4385684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0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7" name="object 397"/>
          <p:cNvSpPr txBox="1"/>
          <p:nvPr/>
        </p:nvSpPr>
        <p:spPr>
          <a:xfrm>
            <a:off x="689975" y="4889312"/>
            <a:ext cx="379095" cy="3727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8641" sz="3375" spc="-442" i="1">
                <a:latin typeface="Times New Roman"/>
                <a:cs typeface="Times New Roman"/>
              </a:rPr>
              <a:t>x</a:t>
            </a:r>
            <a:r>
              <a:rPr dirty="0" sz="1450" spc="-140">
                <a:latin typeface="Times New Roman"/>
                <a:cs typeface="Times New Roman"/>
              </a:rPr>
              <a:t>2</a:t>
            </a:r>
            <a:r>
              <a:rPr dirty="0" sz="1450" spc="-135">
                <a:latin typeface="Times New Roman"/>
                <a:cs typeface="Times New Roman"/>
              </a:rPr>
              <a:t>,</a:t>
            </a:r>
            <a:r>
              <a:rPr dirty="0" baseline="8641" sz="3375" spc="-442" i="1">
                <a:latin typeface="Times New Roman"/>
                <a:cs typeface="Times New Roman"/>
              </a:rPr>
              <a:t>x</a:t>
            </a:r>
            <a:r>
              <a:rPr dirty="0" sz="1450" spc="-195">
                <a:latin typeface="Times New Roman"/>
                <a:cs typeface="Times New Roman"/>
              </a:rPr>
              <a:t>4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98" name="object 398"/>
          <p:cNvSpPr/>
          <p:nvPr/>
        </p:nvSpPr>
        <p:spPr>
          <a:xfrm>
            <a:off x="251460" y="4798746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9" name="object 399"/>
          <p:cNvSpPr/>
          <p:nvPr/>
        </p:nvSpPr>
        <p:spPr>
          <a:xfrm>
            <a:off x="266502" y="4809089"/>
            <a:ext cx="1233805" cy="0"/>
          </a:xfrm>
          <a:custGeom>
            <a:avLst/>
            <a:gdLst/>
            <a:ahLst/>
            <a:cxnLst/>
            <a:rect l="l" t="t" r="r" b="b"/>
            <a:pathLst>
              <a:path w="1233805" h="0">
                <a:moveTo>
                  <a:pt x="0" y="0"/>
                </a:moveTo>
                <a:lnTo>
                  <a:pt x="1233321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0" name="object 400"/>
          <p:cNvSpPr/>
          <p:nvPr/>
        </p:nvSpPr>
        <p:spPr>
          <a:xfrm>
            <a:off x="266501" y="4798746"/>
            <a:ext cx="1233805" cy="0"/>
          </a:xfrm>
          <a:custGeom>
            <a:avLst/>
            <a:gdLst/>
            <a:ahLst/>
            <a:cxnLst/>
            <a:rect l="l" t="t" r="r" b="b"/>
            <a:pathLst>
              <a:path w="1233805" h="0">
                <a:moveTo>
                  <a:pt x="0" y="0"/>
                </a:moveTo>
                <a:lnTo>
                  <a:pt x="123332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1" name="object 401"/>
          <p:cNvSpPr/>
          <p:nvPr/>
        </p:nvSpPr>
        <p:spPr>
          <a:xfrm>
            <a:off x="1499822" y="4798746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2" name="object 402"/>
          <p:cNvSpPr/>
          <p:nvPr/>
        </p:nvSpPr>
        <p:spPr>
          <a:xfrm>
            <a:off x="1514864" y="4809089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579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3" name="object 403"/>
          <p:cNvSpPr/>
          <p:nvPr/>
        </p:nvSpPr>
        <p:spPr>
          <a:xfrm>
            <a:off x="1514863" y="4798746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5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4" name="object 404"/>
          <p:cNvSpPr/>
          <p:nvPr/>
        </p:nvSpPr>
        <p:spPr>
          <a:xfrm>
            <a:off x="2101442" y="4798746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5" name="object 405"/>
          <p:cNvSpPr/>
          <p:nvPr/>
        </p:nvSpPr>
        <p:spPr>
          <a:xfrm>
            <a:off x="2116484" y="4809089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594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6" name="object 406"/>
          <p:cNvSpPr/>
          <p:nvPr/>
        </p:nvSpPr>
        <p:spPr>
          <a:xfrm>
            <a:off x="2116483" y="4798746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5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7" name="object 407"/>
          <p:cNvSpPr/>
          <p:nvPr/>
        </p:nvSpPr>
        <p:spPr>
          <a:xfrm>
            <a:off x="2703063" y="4798746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8" name="object 408"/>
          <p:cNvSpPr/>
          <p:nvPr/>
        </p:nvSpPr>
        <p:spPr>
          <a:xfrm>
            <a:off x="2718105" y="4809089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 h="0">
                <a:moveTo>
                  <a:pt x="0" y="0"/>
                </a:moveTo>
                <a:lnTo>
                  <a:pt x="601620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9" name="object 409"/>
          <p:cNvSpPr/>
          <p:nvPr/>
        </p:nvSpPr>
        <p:spPr>
          <a:xfrm>
            <a:off x="2718103" y="4798746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 h="0">
                <a:moveTo>
                  <a:pt x="0" y="0"/>
                </a:moveTo>
                <a:lnTo>
                  <a:pt x="6016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0" name="object 410"/>
          <p:cNvSpPr/>
          <p:nvPr/>
        </p:nvSpPr>
        <p:spPr>
          <a:xfrm>
            <a:off x="3319723" y="4798746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1" name="object 411"/>
          <p:cNvSpPr/>
          <p:nvPr/>
        </p:nvSpPr>
        <p:spPr>
          <a:xfrm>
            <a:off x="3334765" y="4809089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594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2" name="object 412"/>
          <p:cNvSpPr/>
          <p:nvPr/>
        </p:nvSpPr>
        <p:spPr>
          <a:xfrm>
            <a:off x="3334764" y="4798746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5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3" name="object 413"/>
          <p:cNvSpPr/>
          <p:nvPr/>
        </p:nvSpPr>
        <p:spPr>
          <a:xfrm>
            <a:off x="3921342" y="4798746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4" name="object 414"/>
          <p:cNvSpPr/>
          <p:nvPr/>
        </p:nvSpPr>
        <p:spPr>
          <a:xfrm>
            <a:off x="3936386" y="4809089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 h="0">
                <a:moveTo>
                  <a:pt x="0" y="0"/>
                </a:moveTo>
                <a:lnTo>
                  <a:pt x="601620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5" name="object 415"/>
          <p:cNvSpPr/>
          <p:nvPr/>
        </p:nvSpPr>
        <p:spPr>
          <a:xfrm>
            <a:off x="3936382" y="4798746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 h="0">
                <a:moveTo>
                  <a:pt x="0" y="0"/>
                </a:moveTo>
                <a:lnTo>
                  <a:pt x="6016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6" name="object 416"/>
          <p:cNvSpPr/>
          <p:nvPr/>
        </p:nvSpPr>
        <p:spPr>
          <a:xfrm>
            <a:off x="4538003" y="4798746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7" name="object 417"/>
          <p:cNvSpPr/>
          <p:nvPr/>
        </p:nvSpPr>
        <p:spPr>
          <a:xfrm>
            <a:off x="4553046" y="4809089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594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8" name="object 418"/>
          <p:cNvSpPr/>
          <p:nvPr/>
        </p:nvSpPr>
        <p:spPr>
          <a:xfrm>
            <a:off x="4553043" y="4798746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5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9" name="object 419"/>
          <p:cNvSpPr/>
          <p:nvPr/>
        </p:nvSpPr>
        <p:spPr>
          <a:xfrm>
            <a:off x="5139623" y="4798746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0" name="object 420"/>
          <p:cNvSpPr/>
          <p:nvPr/>
        </p:nvSpPr>
        <p:spPr>
          <a:xfrm>
            <a:off x="5154667" y="4809089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 h="0">
                <a:moveTo>
                  <a:pt x="0" y="0"/>
                </a:moveTo>
                <a:lnTo>
                  <a:pt x="601620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1" name="object 421"/>
          <p:cNvSpPr/>
          <p:nvPr/>
        </p:nvSpPr>
        <p:spPr>
          <a:xfrm>
            <a:off x="5154664" y="4798746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 h="0">
                <a:moveTo>
                  <a:pt x="0" y="0"/>
                </a:moveTo>
                <a:lnTo>
                  <a:pt x="6016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2" name="object 422"/>
          <p:cNvSpPr/>
          <p:nvPr/>
        </p:nvSpPr>
        <p:spPr>
          <a:xfrm>
            <a:off x="5756284" y="4798746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3" name="object 423"/>
          <p:cNvSpPr/>
          <p:nvPr/>
        </p:nvSpPr>
        <p:spPr>
          <a:xfrm>
            <a:off x="5771327" y="4809089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594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4" name="object 424"/>
          <p:cNvSpPr/>
          <p:nvPr/>
        </p:nvSpPr>
        <p:spPr>
          <a:xfrm>
            <a:off x="5771324" y="4798746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5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5" name="object 425"/>
          <p:cNvSpPr/>
          <p:nvPr/>
        </p:nvSpPr>
        <p:spPr>
          <a:xfrm>
            <a:off x="6357904" y="4798746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6" name="object 426"/>
          <p:cNvSpPr/>
          <p:nvPr/>
        </p:nvSpPr>
        <p:spPr>
          <a:xfrm>
            <a:off x="6372948" y="4809089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 h="0">
                <a:moveTo>
                  <a:pt x="0" y="0"/>
                </a:moveTo>
                <a:lnTo>
                  <a:pt x="601620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7" name="object 427"/>
          <p:cNvSpPr/>
          <p:nvPr/>
        </p:nvSpPr>
        <p:spPr>
          <a:xfrm>
            <a:off x="6372945" y="4798746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 h="0">
                <a:moveTo>
                  <a:pt x="0" y="0"/>
                </a:moveTo>
                <a:lnTo>
                  <a:pt x="6016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8" name="object 428"/>
          <p:cNvSpPr/>
          <p:nvPr/>
        </p:nvSpPr>
        <p:spPr>
          <a:xfrm>
            <a:off x="6974564" y="4798746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9" name="object 429"/>
          <p:cNvSpPr/>
          <p:nvPr/>
        </p:nvSpPr>
        <p:spPr>
          <a:xfrm>
            <a:off x="6989609" y="4809089"/>
            <a:ext cx="586740" cy="0"/>
          </a:xfrm>
          <a:custGeom>
            <a:avLst/>
            <a:gdLst/>
            <a:ahLst/>
            <a:cxnLst/>
            <a:rect l="l" t="t" r="r" b="b"/>
            <a:pathLst>
              <a:path w="586740" h="0">
                <a:moveTo>
                  <a:pt x="0" y="0"/>
                </a:moveTo>
                <a:lnTo>
                  <a:pt x="586594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0" name="object 430"/>
          <p:cNvSpPr/>
          <p:nvPr/>
        </p:nvSpPr>
        <p:spPr>
          <a:xfrm>
            <a:off x="6989605" y="4798746"/>
            <a:ext cx="586740" cy="0"/>
          </a:xfrm>
          <a:custGeom>
            <a:avLst/>
            <a:gdLst/>
            <a:ahLst/>
            <a:cxnLst/>
            <a:rect l="l" t="t" r="r" b="b"/>
            <a:pathLst>
              <a:path w="586740" h="0">
                <a:moveTo>
                  <a:pt x="0" y="0"/>
                </a:moveTo>
                <a:lnTo>
                  <a:pt x="5865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1" name="object 431"/>
          <p:cNvSpPr/>
          <p:nvPr/>
        </p:nvSpPr>
        <p:spPr>
          <a:xfrm>
            <a:off x="7576185" y="4798746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2" name="object 432"/>
          <p:cNvSpPr/>
          <p:nvPr/>
        </p:nvSpPr>
        <p:spPr>
          <a:xfrm>
            <a:off x="7591228" y="4809089"/>
            <a:ext cx="586740" cy="0"/>
          </a:xfrm>
          <a:custGeom>
            <a:avLst/>
            <a:gdLst/>
            <a:ahLst/>
            <a:cxnLst/>
            <a:rect l="l" t="t" r="r" b="b"/>
            <a:pathLst>
              <a:path w="586740" h="0">
                <a:moveTo>
                  <a:pt x="0" y="0"/>
                </a:moveTo>
                <a:lnTo>
                  <a:pt x="586579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3" name="object 433"/>
          <p:cNvSpPr/>
          <p:nvPr/>
        </p:nvSpPr>
        <p:spPr>
          <a:xfrm>
            <a:off x="7591225" y="4798746"/>
            <a:ext cx="586740" cy="0"/>
          </a:xfrm>
          <a:custGeom>
            <a:avLst/>
            <a:gdLst/>
            <a:ahLst/>
            <a:cxnLst/>
            <a:rect l="l" t="t" r="r" b="b"/>
            <a:pathLst>
              <a:path w="586740" h="0">
                <a:moveTo>
                  <a:pt x="0" y="0"/>
                </a:moveTo>
                <a:lnTo>
                  <a:pt x="5865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4" name="object 434"/>
          <p:cNvSpPr/>
          <p:nvPr/>
        </p:nvSpPr>
        <p:spPr>
          <a:xfrm>
            <a:off x="8177807" y="4798746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5" name="object 435"/>
          <p:cNvSpPr/>
          <p:nvPr/>
        </p:nvSpPr>
        <p:spPr>
          <a:xfrm>
            <a:off x="8192849" y="4809089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 h="0">
                <a:moveTo>
                  <a:pt x="0" y="0"/>
                </a:moveTo>
                <a:lnTo>
                  <a:pt x="601620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6" name="object 436"/>
          <p:cNvSpPr/>
          <p:nvPr/>
        </p:nvSpPr>
        <p:spPr>
          <a:xfrm>
            <a:off x="8192847" y="4798746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 h="0">
                <a:moveTo>
                  <a:pt x="0" y="0"/>
                </a:moveTo>
                <a:lnTo>
                  <a:pt x="6016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7" name="object 437"/>
          <p:cNvSpPr/>
          <p:nvPr/>
        </p:nvSpPr>
        <p:spPr>
          <a:xfrm>
            <a:off x="8794467" y="4798746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8" name="object 438"/>
          <p:cNvSpPr/>
          <p:nvPr/>
        </p:nvSpPr>
        <p:spPr>
          <a:xfrm>
            <a:off x="251460" y="4819399"/>
            <a:ext cx="0" cy="434340"/>
          </a:xfrm>
          <a:custGeom>
            <a:avLst/>
            <a:gdLst/>
            <a:ahLst/>
            <a:cxnLst/>
            <a:rect l="l" t="t" r="r" b="b"/>
            <a:pathLst>
              <a:path w="0" h="434339">
                <a:moveTo>
                  <a:pt x="0" y="0"/>
                </a:moveTo>
                <a:lnTo>
                  <a:pt x="0" y="4337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9" name="object 439"/>
          <p:cNvSpPr/>
          <p:nvPr/>
        </p:nvSpPr>
        <p:spPr>
          <a:xfrm>
            <a:off x="1499822" y="4819399"/>
            <a:ext cx="0" cy="434340"/>
          </a:xfrm>
          <a:custGeom>
            <a:avLst/>
            <a:gdLst/>
            <a:ahLst/>
            <a:cxnLst/>
            <a:rect l="l" t="t" r="r" b="b"/>
            <a:pathLst>
              <a:path w="0" h="434339">
                <a:moveTo>
                  <a:pt x="0" y="0"/>
                </a:moveTo>
                <a:lnTo>
                  <a:pt x="0" y="4337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0" name="object 440"/>
          <p:cNvSpPr/>
          <p:nvPr/>
        </p:nvSpPr>
        <p:spPr>
          <a:xfrm>
            <a:off x="2101442" y="4819399"/>
            <a:ext cx="0" cy="434340"/>
          </a:xfrm>
          <a:custGeom>
            <a:avLst/>
            <a:gdLst/>
            <a:ahLst/>
            <a:cxnLst/>
            <a:rect l="l" t="t" r="r" b="b"/>
            <a:pathLst>
              <a:path w="0" h="434339">
                <a:moveTo>
                  <a:pt x="0" y="0"/>
                </a:moveTo>
                <a:lnTo>
                  <a:pt x="0" y="4337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1" name="object 441"/>
          <p:cNvSpPr/>
          <p:nvPr/>
        </p:nvSpPr>
        <p:spPr>
          <a:xfrm>
            <a:off x="2703063" y="4819399"/>
            <a:ext cx="0" cy="434340"/>
          </a:xfrm>
          <a:custGeom>
            <a:avLst/>
            <a:gdLst/>
            <a:ahLst/>
            <a:cxnLst/>
            <a:rect l="l" t="t" r="r" b="b"/>
            <a:pathLst>
              <a:path w="0" h="434339">
                <a:moveTo>
                  <a:pt x="0" y="0"/>
                </a:moveTo>
                <a:lnTo>
                  <a:pt x="0" y="4337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2" name="object 442"/>
          <p:cNvSpPr/>
          <p:nvPr/>
        </p:nvSpPr>
        <p:spPr>
          <a:xfrm>
            <a:off x="3319723" y="4819399"/>
            <a:ext cx="0" cy="434340"/>
          </a:xfrm>
          <a:custGeom>
            <a:avLst/>
            <a:gdLst/>
            <a:ahLst/>
            <a:cxnLst/>
            <a:rect l="l" t="t" r="r" b="b"/>
            <a:pathLst>
              <a:path w="0" h="434339">
                <a:moveTo>
                  <a:pt x="0" y="0"/>
                </a:moveTo>
                <a:lnTo>
                  <a:pt x="0" y="4337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3" name="object 443"/>
          <p:cNvSpPr/>
          <p:nvPr/>
        </p:nvSpPr>
        <p:spPr>
          <a:xfrm>
            <a:off x="3921342" y="4819399"/>
            <a:ext cx="0" cy="434340"/>
          </a:xfrm>
          <a:custGeom>
            <a:avLst/>
            <a:gdLst/>
            <a:ahLst/>
            <a:cxnLst/>
            <a:rect l="l" t="t" r="r" b="b"/>
            <a:pathLst>
              <a:path w="0" h="434339">
                <a:moveTo>
                  <a:pt x="0" y="0"/>
                </a:moveTo>
                <a:lnTo>
                  <a:pt x="0" y="4337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4" name="object 444"/>
          <p:cNvSpPr/>
          <p:nvPr/>
        </p:nvSpPr>
        <p:spPr>
          <a:xfrm>
            <a:off x="4538003" y="4819399"/>
            <a:ext cx="0" cy="434340"/>
          </a:xfrm>
          <a:custGeom>
            <a:avLst/>
            <a:gdLst/>
            <a:ahLst/>
            <a:cxnLst/>
            <a:rect l="l" t="t" r="r" b="b"/>
            <a:pathLst>
              <a:path w="0" h="434339">
                <a:moveTo>
                  <a:pt x="0" y="0"/>
                </a:moveTo>
                <a:lnTo>
                  <a:pt x="0" y="4337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5" name="object 445"/>
          <p:cNvSpPr/>
          <p:nvPr/>
        </p:nvSpPr>
        <p:spPr>
          <a:xfrm>
            <a:off x="5139623" y="4819399"/>
            <a:ext cx="0" cy="434340"/>
          </a:xfrm>
          <a:custGeom>
            <a:avLst/>
            <a:gdLst/>
            <a:ahLst/>
            <a:cxnLst/>
            <a:rect l="l" t="t" r="r" b="b"/>
            <a:pathLst>
              <a:path w="0" h="434339">
                <a:moveTo>
                  <a:pt x="0" y="0"/>
                </a:moveTo>
                <a:lnTo>
                  <a:pt x="0" y="4337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6" name="object 446"/>
          <p:cNvSpPr/>
          <p:nvPr/>
        </p:nvSpPr>
        <p:spPr>
          <a:xfrm>
            <a:off x="5756284" y="4819399"/>
            <a:ext cx="0" cy="434340"/>
          </a:xfrm>
          <a:custGeom>
            <a:avLst/>
            <a:gdLst/>
            <a:ahLst/>
            <a:cxnLst/>
            <a:rect l="l" t="t" r="r" b="b"/>
            <a:pathLst>
              <a:path w="0" h="434339">
                <a:moveTo>
                  <a:pt x="0" y="0"/>
                </a:moveTo>
                <a:lnTo>
                  <a:pt x="0" y="4337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7" name="object 447"/>
          <p:cNvSpPr/>
          <p:nvPr/>
        </p:nvSpPr>
        <p:spPr>
          <a:xfrm>
            <a:off x="6357904" y="4819399"/>
            <a:ext cx="0" cy="434340"/>
          </a:xfrm>
          <a:custGeom>
            <a:avLst/>
            <a:gdLst/>
            <a:ahLst/>
            <a:cxnLst/>
            <a:rect l="l" t="t" r="r" b="b"/>
            <a:pathLst>
              <a:path w="0" h="434339">
                <a:moveTo>
                  <a:pt x="0" y="0"/>
                </a:moveTo>
                <a:lnTo>
                  <a:pt x="0" y="4337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8" name="object 448"/>
          <p:cNvSpPr/>
          <p:nvPr/>
        </p:nvSpPr>
        <p:spPr>
          <a:xfrm>
            <a:off x="6974564" y="4819399"/>
            <a:ext cx="0" cy="434340"/>
          </a:xfrm>
          <a:custGeom>
            <a:avLst/>
            <a:gdLst/>
            <a:ahLst/>
            <a:cxnLst/>
            <a:rect l="l" t="t" r="r" b="b"/>
            <a:pathLst>
              <a:path w="0" h="434339">
                <a:moveTo>
                  <a:pt x="0" y="0"/>
                </a:moveTo>
                <a:lnTo>
                  <a:pt x="0" y="4337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9" name="object 449"/>
          <p:cNvSpPr/>
          <p:nvPr/>
        </p:nvSpPr>
        <p:spPr>
          <a:xfrm>
            <a:off x="7576185" y="4819399"/>
            <a:ext cx="0" cy="434340"/>
          </a:xfrm>
          <a:custGeom>
            <a:avLst/>
            <a:gdLst/>
            <a:ahLst/>
            <a:cxnLst/>
            <a:rect l="l" t="t" r="r" b="b"/>
            <a:pathLst>
              <a:path w="0" h="434339">
                <a:moveTo>
                  <a:pt x="0" y="0"/>
                </a:moveTo>
                <a:lnTo>
                  <a:pt x="0" y="4337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0" name="object 450"/>
          <p:cNvSpPr/>
          <p:nvPr/>
        </p:nvSpPr>
        <p:spPr>
          <a:xfrm>
            <a:off x="8177807" y="4819399"/>
            <a:ext cx="0" cy="434340"/>
          </a:xfrm>
          <a:custGeom>
            <a:avLst/>
            <a:gdLst/>
            <a:ahLst/>
            <a:cxnLst/>
            <a:rect l="l" t="t" r="r" b="b"/>
            <a:pathLst>
              <a:path w="0" h="434339">
                <a:moveTo>
                  <a:pt x="0" y="0"/>
                </a:moveTo>
                <a:lnTo>
                  <a:pt x="0" y="4337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1" name="object 451"/>
          <p:cNvSpPr/>
          <p:nvPr/>
        </p:nvSpPr>
        <p:spPr>
          <a:xfrm>
            <a:off x="8794467" y="4819399"/>
            <a:ext cx="0" cy="434340"/>
          </a:xfrm>
          <a:custGeom>
            <a:avLst/>
            <a:gdLst/>
            <a:ahLst/>
            <a:cxnLst/>
            <a:rect l="l" t="t" r="r" b="b"/>
            <a:pathLst>
              <a:path w="0" h="434339">
                <a:moveTo>
                  <a:pt x="0" y="0"/>
                </a:moveTo>
                <a:lnTo>
                  <a:pt x="0" y="4337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2" name="object 452"/>
          <p:cNvSpPr txBox="1"/>
          <p:nvPr/>
        </p:nvSpPr>
        <p:spPr>
          <a:xfrm>
            <a:off x="705015" y="5302374"/>
            <a:ext cx="349250" cy="3727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250" spc="-295" i="1">
                <a:latin typeface="Times New Roman"/>
                <a:cs typeface="Times New Roman"/>
              </a:rPr>
              <a:t>x</a:t>
            </a:r>
            <a:r>
              <a:rPr dirty="0" baseline="-13409" sz="2175" spc="-209">
                <a:latin typeface="Times New Roman"/>
                <a:cs typeface="Times New Roman"/>
              </a:rPr>
              <a:t>5</a:t>
            </a:r>
            <a:r>
              <a:rPr dirty="0" sz="2250" spc="-295" i="1">
                <a:latin typeface="Times New Roman"/>
                <a:cs typeface="Times New Roman"/>
              </a:rPr>
              <a:t>x</a:t>
            </a:r>
            <a:r>
              <a:rPr dirty="0" baseline="-13409" sz="2175" spc="-292">
                <a:latin typeface="Times New Roman"/>
                <a:cs typeface="Times New Roman"/>
              </a:rPr>
              <a:t>6</a:t>
            </a:r>
            <a:endParaRPr baseline="-13409" sz="2175">
              <a:latin typeface="Times New Roman"/>
              <a:cs typeface="Times New Roman"/>
            </a:endParaRPr>
          </a:p>
        </p:txBody>
      </p:sp>
      <p:sp>
        <p:nvSpPr>
          <p:cNvPr id="453" name="object 453"/>
          <p:cNvSpPr txBox="1"/>
          <p:nvPr/>
        </p:nvSpPr>
        <p:spPr>
          <a:xfrm>
            <a:off x="6495610" y="5302374"/>
            <a:ext cx="2071370" cy="3727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734060" algn="l"/>
                <a:tab pos="1336040" algn="l"/>
                <a:tab pos="1952625" algn="l"/>
              </a:tabLst>
            </a:pPr>
            <a:r>
              <a:rPr dirty="0" sz="2250" spc="-585">
                <a:latin typeface="Times New Roman"/>
                <a:cs typeface="Times New Roman"/>
              </a:rPr>
              <a:t>W</a:t>
            </a:r>
            <a:r>
              <a:rPr dirty="0" sz="2250" spc="-365">
                <a:latin typeface="Times New Roman"/>
                <a:cs typeface="Times New Roman"/>
              </a:rPr>
              <a:t>L</a:t>
            </a:r>
            <a:r>
              <a:rPr dirty="0" sz="2250">
                <a:latin typeface="Times New Roman"/>
                <a:cs typeface="Times New Roman"/>
              </a:rPr>
              <a:t>	</a:t>
            </a:r>
            <a:r>
              <a:rPr dirty="0" sz="2250" spc="-300">
                <a:latin typeface="Times New Roman"/>
                <a:cs typeface="Times New Roman"/>
              </a:rPr>
              <a:t>5</a:t>
            </a:r>
            <a:r>
              <a:rPr dirty="0" sz="2250">
                <a:latin typeface="Times New Roman"/>
                <a:cs typeface="Times New Roman"/>
              </a:rPr>
              <a:t>	</a:t>
            </a:r>
            <a:r>
              <a:rPr dirty="0" sz="2250" spc="-365">
                <a:latin typeface="Times New Roman"/>
                <a:cs typeface="Times New Roman"/>
              </a:rPr>
              <a:t>L</a:t>
            </a:r>
            <a:r>
              <a:rPr dirty="0" sz="2250">
                <a:latin typeface="Times New Roman"/>
                <a:cs typeface="Times New Roman"/>
              </a:rPr>
              <a:t>	</a:t>
            </a:r>
            <a:r>
              <a:rPr dirty="0" sz="2250" spc="-300">
                <a:latin typeface="Times New Roman"/>
                <a:cs typeface="Times New Roman"/>
              </a:rPr>
              <a:t>3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454" name="object 454"/>
          <p:cNvSpPr/>
          <p:nvPr/>
        </p:nvSpPr>
        <p:spPr>
          <a:xfrm>
            <a:off x="251460" y="5253114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0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5" name="object 455"/>
          <p:cNvSpPr/>
          <p:nvPr/>
        </p:nvSpPr>
        <p:spPr>
          <a:xfrm>
            <a:off x="251460" y="5253114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6" name="object 456"/>
          <p:cNvSpPr/>
          <p:nvPr/>
        </p:nvSpPr>
        <p:spPr>
          <a:xfrm>
            <a:off x="266502" y="5263436"/>
            <a:ext cx="1233805" cy="0"/>
          </a:xfrm>
          <a:custGeom>
            <a:avLst/>
            <a:gdLst/>
            <a:ahLst/>
            <a:cxnLst/>
            <a:rect l="l" t="t" r="r" b="b"/>
            <a:pathLst>
              <a:path w="1233805" h="0">
                <a:moveTo>
                  <a:pt x="0" y="0"/>
                </a:moveTo>
                <a:lnTo>
                  <a:pt x="1233321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7" name="object 457"/>
          <p:cNvSpPr/>
          <p:nvPr/>
        </p:nvSpPr>
        <p:spPr>
          <a:xfrm>
            <a:off x="266501" y="5253114"/>
            <a:ext cx="1233805" cy="0"/>
          </a:xfrm>
          <a:custGeom>
            <a:avLst/>
            <a:gdLst/>
            <a:ahLst/>
            <a:cxnLst/>
            <a:rect l="l" t="t" r="r" b="b"/>
            <a:pathLst>
              <a:path w="1233805" h="0">
                <a:moveTo>
                  <a:pt x="0" y="0"/>
                </a:moveTo>
                <a:lnTo>
                  <a:pt x="123332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8" name="object 458"/>
          <p:cNvSpPr/>
          <p:nvPr/>
        </p:nvSpPr>
        <p:spPr>
          <a:xfrm>
            <a:off x="1499822" y="5253114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 h="0">
                <a:moveTo>
                  <a:pt x="0" y="0"/>
                </a:moveTo>
                <a:lnTo>
                  <a:pt x="150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9" name="object 459"/>
          <p:cNvSpPr/>
          <p:nvPr/>
        </p:nvSpPr>
        <p:spPr>
          <a:xfrm>
            <a:off x="1499822" y="5253114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0" name="object 460"/>
          <p:cNvSpPr/>
          <p:nvPr/>
        </p:nvSpPr>
        <p:spPr>
          <a:xfrm>
            <a:off x="1514864" y="5263436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579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1" name="object 461"/>
          <p:cNvSpPr/>
          <p:nvPr/>
        </p:nvSpPr>
        <p:spPr>
          <a:xfrm>
            <a:off x="1514863" y="5253114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5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2" name="object 462"/>
          <p:cNvSpPr/>
          <p:nvPr/>
        </p:nvSpPr>
        <p:spPr>
          <a:xfrm>
            <a:off x="2101442" y="5253114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0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3" name="object 463"/>
          <p:cNvSpPr/>
          <p:nvPr/>
        </p:nvSpPr>
        <p:spPr>
          <a:xfrm>
            <a:off x="2101442" y="5253114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4" name="object 464"/>
          <p:cNvSpPr/>
          <p:nvPr/>
        </p:nvSpPr>
        <p:spPr>
          <a:xfrm>
            <a:off x="2116484" y="5263436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594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5" name="object 465"/>
          <p:cNvSpPr/>
          <p:nvPr/>
        </p:nvSpPr>
        <p:spPr>
          <a:xfrm>
            <a:off x="2116483" y="5253114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5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6" name="object 466"/>
          <p:cNvSpPr/>
          <p:nvPr/>
        </p:nvSpPr>
        <p:spPr>
          <a:xfrm>
            <a:off x="2703063" y="5253114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0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7" name="object 467"/>
          <p:cNvSpPr/>
          <p:nvPr/>
        </p:nvSpPr>
        <p:spPr>
          <a:xfrm>
            <a:off x="2703063" y="5253114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8" name="object 468"/>
          <p:cNvSpPr/>
          <p:nvPr/>
        </p:nvSpPr>
        <p:spPr>
          <a:xfrm>
            <a:off x="2718105" y="5263436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 h="0">
                <a:moveTo>
                  <a:pt x="0" y="0"/>
                </a:moveTo>
                <a:lnTo>
                  <a:pt x="601620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9" name="object 469"/>
          <p:cNvSpPr/>
          <p:nvPr/>
        </p:nvSpPr>
        <p:spPr>
          <a:xfrm>
            <a:off x="2718103" y="5253114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 h="0">
                <a:moveTo>
                  <a:pt x="0" y="0"/>
                </a:moveTo>
                <a:lnTo>
                  <a:pt x="6016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0" name="object 470"/>
          <p:cNvSpPr/>
          <p:nvPr/>
        </p:nvSpPr>
        <p:spPr>
          <a:xfrm>
            <a:off x="3319723" y="5253114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0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1" name="object 471"/>
          <p:cNvSpPr/>
          <p:nvPr/>
        </p:nvSpPr>
        <p:spPr>
          <a:xfrm>
            <a:off x="3319723" y="5253114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2" name="object 472"/>
          <p:cNvSpPr/>
          <p:nvPr/>
        </p:nvSpPr>
        <p:spPr>
          <a:xfrm>
            <a:off x="3334765" y="5263436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594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3" name="object 473"/>
          <p:cNvSpPr/>
          <p:nvPr/>
        </p:nvSpPr>
        <p:spPr>
          <a:xfrm>
            <a:off x="3334764" y="5253114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5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4" name="object 474"/>
          <p:cNvSpPr/>
          <p:nvPr/>
        </p:nvSpPr>
        <p:spPr>
          <a:xfrm>
            <a:off x="3921342" y="5253114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0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5" name="object 475"/>
          <p:cNvSpPr/>
          <p:nvPr/>
        </p:nvSpPr>
        <p:spPr>
          <a:xfrm>
            <a:off x="3921342" y="5253114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6" name="object 476"/>
          <p:cNvSpPr/>
          <p:nvPr/>
        </p:nvSpPr>
        <p:spPr>
          <a:xfrm>
            <a:off x="3936386" y="5263436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 h="0">
                <a:moveTo>
                  <a:pt x="0" y="0"/>
                </a:moveTo>
                <a:lnTo>
                  <a:pt x="601620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7" name="object 477"/>
          <p:cNvSpPr/>
          <p:nvPr/>
        </p:nvSpPr>
        <p:spPr>
          <a:xfrm>
            <a:off x="3936382" y="5253114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 h="0">
                <a:moveTo>
                  <a:pt x="0" y="0"/>
                </a:moveTo>
                <a:lnTo>
                  <a:pt x="6016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8" name="object 478"/>
          <p:cNvSpPr/>
          <p:nvPr/>
        </p:nvSpPr>
        <p:spPr>
          <a:xfrm>
            <a:off x="4538003" y="5253114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0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9" name="object 479"/>
          <p:cNvSpPr/>
          <p:nvPr/>
        </p:nvSpPr>
        <p:spPr>
          <a:xfrm>
            <a:off x="4538003" y="5253114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0" name="object 480"/>
          <p:cNvSpPr/>
          <p:nvPr/>
        </p:nvSpPr>
        <p:spPr>
          <a:xfrm>
            <a:off x="4553046" y="5263436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594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1" name="object 481"/>
          <p:cNvSpPr/>
          <p:nvPr/>
        </p:nvSpPr>
        <p:spPr>
          <a:xfrm>
            <a:off x="4553043" y="5253114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5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2" name="object 482"/>
          <p:cNvSpPr/>
          <p:nvPr/>
        </p:nvSpPr>
        <p:spPr>
          <a:xfrm>
            <a:off x="5139623" y="5253114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0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3" name="object 483"/>
          <p:cNvSpPr/>
          <p:nvPr/>
        </p:nvSpPr>
        <p:spPr>
          <a:xfrm>
            <a:off x="5139623" y="5253114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4" name="object 484"/>
          <p:cNvSpPr/>
          <p:nvPr/>
        </p:nvSpPr>
        <p:spPr>
          <a:xfrm>
            <a:off x="5154667" y="5263436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 h="0">
                <a:moveTo>
                  <a:pt x="0" y="0"/>
                </a:moveTo>
                <a:lnTo>
                  <a:pt x="601620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5" name="object 485"/>
          <p:cNvSpPr/>
          <p:nvPr/>
        </p:nvSpPr>
        <p:spPr>
          <a:xfrm>
            <a:off x="5154664" y="5253114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 h="0">
                <a:moveTo>
                  <a:pt x="0" y="0"/>
                </a:moveTo>
                <a:lnTo>
                  <a:pt x="6016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6" name="object 486"/>
          <p:cNvSpPr/>
          <p:nvPr/>
        </p:nvSpPr>
        <p:spPr>
          <a:xfrm>
            <a:off x="5756284" y="5253114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0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7" name="object 487"/>
          <p:cNvSpPr/>
          <p:nvPr/>
        </p:nvSpPr>
        <p:spPr>
          <a:xfrm>
            <a:off x="5756284" y="5253114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8" name="object 488"/>
          <p:cNvSpPr/>
          <p:nvPr/>
        </p:nvSpPr>
        <p:spPr>
          <a:xfrm>
            <a:off x="5771327" y="5263436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594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9" name="object 489"/>
          <p:cNvSpPr/>
          <p:nvPr/>
        </p:nvSpPr>
        <p:spPr>
          <a:xfrm>
            <a:off x="5771324" y="5253114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5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0" name="object 490"/>
          <p:cNvSpPr/>
          <p:nvPr/>
        </p:nvSpPr>
        <p:spPr>
          <a:xfrm>
            <a:off x="6357904" y="5253114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0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1" name="object 491"/>
          <p:cNvSpPr/>
          <p:nvPr/>
        </p:nvSpPr>
        <p:spPr>
          <a:xfrm>
            <a:off x="6357904" y="5253114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2" name="object 492"/>
          <p:cNvSpPr/>
          <p:nvPr/>
        </p:nvSpPr>
        <p:spPr>
          <a:xfrm>
            <a:off x="6372948" y="5263436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 h="0">
                <a:moveTo>
                  <a:pt x="0" y="0"/>
                </a:moveTo>
                <a:lnTo>
                  <a:pt x="601620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3" name="object 493"/>
          <p:cNvSpPr/>
          <p:nvPr/>
        </p:nvSpPr>
        <p:spPr>
          <a:xfrm>
            <a:off x="6372945" y="5253114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 h="0">
                <a:moveTo>
                  <a:pt x="0" y="0"/>
                </a:moveTo>
                <a:lnTo>
                  <a:pt x="6016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4" name="object 494"/>
          <p:cNvSpPr/>
          <p:nvPr/>
        </p:nvSpPr>
        <p:spPr>
          <a:xfrm>
            <a:off x="6974564" y="5253114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 h="0">
                <a:moveTo>
                  <a:pt x="0" y="0"/>
                </a:moveTo>
                <a:lnTo>
                  <a:pt x="150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5" name="object 495"/>
          <p:cNvSpPr/>
          <p:nvPr/>
        </p:nvSpPr>
        <p:spPr>
          <a:xfrm>
            <a:off x="6974564" y="5253114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6" name="object 496"/>
          <p:cNvSpPr/>
          <p:nvPr/>
        </p:nvSpPr>
        <p:spPr>
          <a:xfrm>
            <a:off x="6989609" y="5263436"/>
            <a:ext cx="586740" cy="0"/>
          </a:xfrm>
          <a:custGeom>
            <a:avLst/>
            <a:gdLst/>
            <a:ahLst/>
            <a:cxnLst/>
            <a:rect l="l" t="t" r="r" b="b"/>
            <a:pathLst>
              <a:path w="586740" h="0">
                <a:moveTo>
                  <a:pt x="0" y="0"/>
                </a:moveTo>
                <a:lnTo>
                  <a:pt x="586594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7" name="object 497"/>
          <p:cNvSpPr/>
          <p:nvPr/>
        </p:nvSpPr>
        <p:spPr>
          <a:xfrm>
            <a:off x="6989605" y="5253114"/>
            <a:ext cx="586740" cy="0"/>
          </a:xfrm>
          <a:custGeom>
            <a:avLst/>
            <a:gdLst/>
            <a:ahLst/>
            <a:cxnLst/>
            <a:rect l="l" t="t" r="r" b="b"/>
            <a:pathLst>
              <a:path w="586740" h="0">
                <a:moveTo>
                  <a:pt x="0" y="0"/>
                </a:moveTo>
                <a:lnTo>
                  <a:pt x="5865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8" name="object 498"/>
          <p:cNvSpPr/>
          <p:nvPr/>
        </p:nvSpPr>
        <p:spPr>
          <a:xfrm>
            <a:off x="7576185" y="5253114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 h="0">
                <a:moveTo>
                  <a:pt x="0" y="0"/>
                </a:moveTo>
                <a:lnTo>
                  <a:pt x="150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9" name="object 499"/>
          <p:cNvSpPr/>
          <p:nvPr/>
        </p:nvSpPr>
        <p:spPr>
          <a:xfrm>
            <a:off x="7576185" y="5253114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0" name="object 500"/>
          <p:cNvSpPr/>
          <p:nvPr/>
        </p:nvSpPr>
        <p:spPr>
          <a:xfrm>
            <a:off x="7591228" y="5263436"/>
            <a:ext cx="586740" cy="0"/>
          </a:xfrm>
          <a:custGeom>
            <a:avLst/>
            <a:gdLst/>
            <a:ahLst/>
            <a:cxnLst/>
            <a:rect l="l" t="t" r="r" b="b"/>
            <a:pathLst>
              <a:path w="586740" h="0">
                <a:moveTo>
                  <a:pt x="0" y="0"/>
                </a:moveTo>
                <a:lnTo>
                  <a:pt x="586579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1" name="object 501"/>
          <p:cNvSpPr/>
          <p:nvPr/>
        </p:nvSpPr>
        <p:spPr>
          <a:xfrm>
            <a:off x="7591225" y="5253114"/>
            <a:ext cx="586740" cy="0"/>
          </a:xfrm>
          <a:custGeom>
            <a:avLst/>
            <a:gdLst/>
            <a:ahLst/>
            <a:cxnLst/>
            <a:rect l="l" t="t" r="r" b="b"/>
            <a:pathLst>
              <a:path w="586740" h="0">
                <a:moveTo>
                  <a:pt x="0" y="0"/>
                </a:moveTo>
                <a:lnTo>
                  <a:pt x="5865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2" name="object 502"/>
          <p:cNvSpPr/>
          <p:nvPr/>
        </p:nvSpPr>
        <p:spPr>
          <a:xfrm>
            <a:off x="8177807" y="5253114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 h="0">
                <a:moveTo>
                  <a:pt x="0" y="0"/>
                </a:moveTo>
                <a:lnTo>
                  <a:pt x="150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3" name="object 503"/>
          <p:cNvSpPr/>
          <p:nvPr/>
        </p:nvSpPr>
        <p:spPr>
          <a:xfrm>
            <a:off x="8177807" y="5253114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4" name="object 504"/>
          <p:cNvSpPr/>
          <p:nvPr/>
        </p:nvSpPr>
        <p:spPr>
          <a:xfrm>
            <a:off x="8192849" y="5263436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 h="0">
                <a:moveTo>
                  <a:pt x="0" y="0"/>
                </a:moveTo>
                <a:lnTo>
                  <a:pt x="601620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5" name="object 505"/>
          <p:cNvSpPr/>
          <p:nvPr/>
        </p:nvSpPr>
        <p:spPr>
          <a:xfrm>
            <a:off x="8192847" y="5253114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 h="0">
                <a:moveTo>
                  <a:pt x="0" y="0"/>
                </a:moveTo>
                <a:lnTo>
                  <a:pt x="6016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6" name="object 506"/>
          <p:cNvSpPr/>
          <p:nvPr/>
        </p:nvSpPr>
        <p:spPr>
          <a:xfrm>
            <a:off x="8794467" y="5253114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 h="0">
                <a:moveTo>
                  <a:pt x="0" y="0"/>
                </a:moveTo>
                <a:lnTo>
                  <a:pt x="150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7" name="object 507"/>
          <p:cNvSpPr/>
          <p:nvPr/>
        </p:nvSpPr>
        <p:spPr>
          <a:xfrm>
            <a:off x="8794467" y="5253114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8" name="object 508"/>
          <p:cNvSpPr/>
          <p:nvPr/>
        </p:nvSpPr>
        <p:spPr>
          <a:xfrm>
            <a:off x="251460" y="5273767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0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9" name="object 509"/>
          <p:cNvSpPr/>
          <p:nvPr/>
        </p:nvSpPr>
        <p:spPr>
          <a:xfrm>
            <a:off x="1499822" y="5273767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0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0" name="object 510"/>
          <p:cNvSpPr/>
          <p:nvPr/>
        </p:nvSpPr>
        <p:spPr>
          <a:xfrm>
            <a:off x="2101442" y="5273767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0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1" name="object 511"/>
          <p:cNvSpPr/>
          <p:nvPr/>
        </p:nvSpPr>
        <p:spPr>
          <a:xfrm>
            <a:off x="2703063" y="5273767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0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2" name="object 512"/>
          <p:cNvSpPr/>
          <p:nvPr/>
        </p:nvSpPr>
        <p:spPr>
          <a:xfrm>
            <a:off x="3319723" y="5273767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0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3" name="object 513"/>
          <p:cNvSpPr/>
          <p:nvPr/>
        </p:nvSpPr>
        <p:spPr>
          <a:xfrm>
            <a:off x="3921342" y="5273767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0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4" name="object 514"/>
          <p:cNvSpPr/>
          <p:nvPr/>
        </p:nvSpPr>
        <p:spPr>
          <a:xfrm>
            <a:off x="4538003" y="5273767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0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5" name="object 515"/>
          <p:cNvSpPr/>
          <p:nvPr/>
        </p:nvSpPr>
        <p:spPr>
          <a:xfrm>
            <a:off x="5139623" y="5273767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0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6" name="object 516"/>
          <p:cNvSpPr/>
          <p:nvPr/>
        </p:nvSpPr>
        <p:spPr>
          <a:xfrm>
            <a:off x="5756284" y="5273767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0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7" name="object 517"/>
          <p:cNvSpPr/>
          <p:nvPr/>
        </p:nvSpPr>
        <p:spPr>
          <a:xfrm>
            <a:off x="6357904" y="5273767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0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8" name="object 518"/>
          <p:cNvSpPr/>
          <p:nvPr/>
        </p:nvSpPr>
        <p:spPr>
          <a:xfrm>
            <a:off x="6974564" y="5273767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0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9" name="object 519"/>
          <p:cNvSpPr/>
          <p:nvPr/>
        </p:nvSpPr>
        <p:spPr>
          <a:xfrm>
            <a:off x="7576185" y="5273767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0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0" name="object 520"/>
          <p:cNvSpPr/>
          <p:nvPr/>
        </p:nvSpPr>
        <p:spPr>
          <a:xfrm>
            <a:off x="8177807" y="5273767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0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1" name="object 521"/>
          <p:cNvSpPr/>
          <p:nvPr/>
        </p:nvSpPr>
        <p:spPr>
          <a:xfrm>
            <a:off x="8794467" y="5273767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0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2" name="object 522"/>
          <p:cNvSpPr txBox="1"/>
          <p:nvPr/>
        </p:nvSpPr>
        <p:spPr>
          <a:xfrm>
            <a:off x="689975" y="5777395"/>
            <a:ext cx="379095" cy="3727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8641" sz="3375" spc="-442" i="1">
                <a:latin typeface="Times New Roman"/>
                <a:cs typeface="Times New Roman"/>
              </a:rPr>
              <a:t>x</a:t>
            </a:r>
            <a:r>
              <a:rPr dirty="0" sz="1450" spc="-140">
                <a:latin typeface="Times New Roman"/>
                <a:cs typeface="Times New Roman"/>
              </a:rPr>
              <a:t>6</a:t>
            </a:r>
            <a:r>
              <a:rPr dirty="0" sz="1450" spc="-135">
                <a:latin typeface="Times New Roman"/>
                <a:cs typeface="Times New Roman"/>
              </a:rPr>
              <a:t>,</a:t>
            </a:r>
            <a:r>
              <a:rPr dirty="0" baseline="8641" sz="3375" spc="-442" i="1">
                <a:latin typeface="Times New Roman"/>
                <a:cs typeface="Times New Roman"/>
              </a:rPr>
              <a:t>x</a:t>
            </a:r>
            <a:r>
              <a:rPr dirty="0" sz="1450" spc="-195">
                <a:latin typeface="Times New Roman"/>
                <a:cs typeface="Times New Roman"/>
              </a:rPr>
              <a:t>4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523" name="object 523"/>
          <p:cNvSpPr txBox="1"/>
          <p:nvPr/>
        </p:nvSpPr>
        <p:spPr>
          <a:xfrm>
            <a:off x="7713891" y="5736089"/>
            <a:ext cx="852805" cy="3727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734060" algn="l"/>
              </a:tabLst>
            </a:pPr>
            <a:r>
              <a:rPr dirty="0" sz="2250" spc="-585">
                <a:latin typeface="Times New Roman"/>
                <a:cs typeface="Times New Roman"/>
              </a:rPr>
              <a:t>W</a:t>
            </a:r>
            <a:r>
              <a:rPr dirty="0" sz="2250" spc="-365">
                <a:latin typeface="Times New Roman"/>
                <a:cs typeface="Times New Roman"/>
              </a:rPr>
              <a:t>L</a:t>
            </a:r>
            <a:r>
              <a:rPr dirty="0" sz="2250">
                <a:latin typeface="Times New Roman"/>
                <a:cs typeface="Times New Roman"/>
              </a:rPr>
              <a:t>	</a:t>
            </a:r>
            <a:r>
              <a:rPr dirty="0" sz="2250" spc="-300">
                <a:latin typeface="Times New Roman"/>
                <a:cs typeface="Times New Roman"/>
              </a:rPr>
              <a:t>3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524" name="object 524"/>
          <p:cNvSpPr/>
          <p:nvPr/>
        </p:nvSpPr>
        <p:spPr>
          <a:xfrm>
            <a:off x="251460" y="5686829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0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5" name="object 525"/>
          <p:cNvSpPr/>
          <p:nvPr/>
        </p:nvSpPr>
        <p:spPr>
          <a:xfrm>
            <a:off x="251460" y="5686829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6" name="object 526"/>
          <p:cNvSpPr/>
          <p:nvPr/>
        </p:nvSpPr>
        <p:spPr>
          <a:xfrm>
            <a:off x="266502" y="5697161"/>
            <a:ext cx="1233805" cy="0"/>
          </a:xfrm>
          <a:custGeom>
            <a:avLst/>
            <a:gdLst/>
            <a:ahLst/>
            <a:cxnLst/>
            <a:rect l="l" t="t" r="r" b="b"/>
            <a:pathLst>
              <a:path w="1233805" h="0">
                <a:moveTo>
                  <a:pt x="0" y="0"/>
                </a:moveTo>
                <a:lnTo>
                  <a:pt x="1233321" y="0"/>
                </a:lnTo>
              </a:path>
            </a:pathLst>
          </a:custGeom>
          <a:ln w="206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7" name="object 527"/>
          <p:cNvSpPr/>
          <p:nvPr/>
        </p:nvSpPr>
        <p:spPr>
          <a:xfrm>
            <a:off x="266501" y="5686829"/>
            <a:ext cx="1233805" cy="0"/>
          </a:xfrm>
          <a:custGeom>
            <a:avLst/>
            <a:gdLst/>
            <a:ahLst/>
            <a:cxnLst/>
            <a:rect l="l" t="t" r="r" b="b"/>
            <a:pathLst>
              <a:path w="1233805" h="0">
                <a:moveTo>
                  <a:pt x="0" y="0"/>
                </a:moveTo>
                <a:lnTo>
                  <a:pt x="123332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8" name="object 528"/>
          <p:cNvSpPr/>
          <p:nvPr/>
        </p:nvSpPr>
        <p:spPr>
          <a:xfrm>
            <a:off x="1499822" y="5686829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 h="0">
                <a:moveTo>
                  <a:pt x="0" y="0"/>
                </a:moveTo>
                <a:lnTo>
                  <a:pt x="150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9" name="object 529"/>
          <p:cNvSpPr/>
          <p:nvPr/>
        </p:nvSpPr>
        <p:spPr>
          <a:xfrm>
            <a:off x="1499822" y="5686829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0" name="object 530"/>
          <p:cNvSpPr/>
          <p:nvPr/>
        </p:nvSpPr>
        <p:spPr>
          <a:xfrm>
            <a:off x="1514864" y="5697161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579" y="0"/>
                </a:lnTo>
              </a:path>
            </a:pathLst>
          </a:custGeom>
          <a:ln w="206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1" name="object 531"/>
          <p:cNvSpPr/>
          <p:nvPr/>
        </p:nvSpPr>
        <p:spPr>
          <a:xfrm>
            <a:off x="1514863" y="5686829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5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2" name="object 532"/>
          <p:cNvSpPr/>
          <p:nvPr/>
        </p:nvSpPr>
        <p:spPr>
          <a:xfrm>
            <a:off x="2101442" y="5686829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0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3" name="object 533"/>
          <p:cNvSpPr/>
          <p:nvPr/>
        </p:nvSpPr>
        <p:spPr>
          <a:xfrm>
            <a:off x="2101442" y="5686829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4" name="object 534"/>
          <p:cNvSpPr/>
          <p:nvPr/>
        </p:nvSpPr>
        <p:spPr>
          <a:xfrm>
            <a:off x="2116484" y="5697161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594" y="0"/>
                </a:lnTo>
              </a:path>
            </a:pathLst>
          </a:custGeom>
          <a:ln w="206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5" name="object 535"/>
          <p:cNvSpPr/>
          <p:nvPr/>
        </p:nvSpPr>
        <p:spPr>
          <a:xfrm>
            <a:off x="2116483" y="5686829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5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6" name="object 536"/>
          <p:cNvSpPr/>
          <p:nvPr/>
        </p:nvSpPr>
        <p:spPr>
          <a:xfrm>
            <a:off x="2703063" y="5686829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0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7" name="object 537"/>
          <p:cNvSpPr/>
          <p:nvPr/>
        </p:nvSpPr>
        <p:spPr>
          <a:xfrm>
            <a:off x="2703063" y="5686829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8" name="object 538"/>
          <p:cNvSpPr/>
          <p:nvPr/>
        </p:nvSpPr>
        <p:spPr>
          <a:xfrm>
            <a:off x="2718105" y="5697161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 h="0">
                <a:moveTo>
                  <a:pt x="0" y="0"/>
                </a:moveTo>
                <a:lnTo>
                  <a:pt x="601620" y="0"/>
                </a:lnTo>
              </a:path>
            </a:pathLst>
          </a:custGeom>
          <a:ln w="206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9" name="object 539"/>
          <p:cNvSpPr/>
          <p:nvPr/>
        </p:nvSpPr>
        <p:spPr>
          <a:xfrm>
            <a:off x="2718103" y="5686829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 h="0">
                <a:moveTo>
                  <a:pt x="0" y="0"/>
                </a:moveTo>
                <a:lnTo>
                  <a:pt x="6016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0" name="object 540"/>
          <p:cNvSpPr/>
          <p:nvPr/>
        </p:nvSpPr>
        <p:spPr>
          <a:xfrm>
            <a:off x="3319723" y="5686829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0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1" name="object 541"/>
          <p:cNvSpPr/>
          <p:nvPr/>
        </p:nvSpPr>
        <p:spPr>
          <a:xfrm>
            <a:off x="3319723" y="5686829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2" name="object 542"/>
          <p:cNvSpPr/>
          <p:nvPr/>
        </p:nvSpPr>
        <p:spPr>
          <a:xfrm>
            <a:off x="3334765" y="5697161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594" y="0"/>
                </a:lnTo>
              </a:path>
            </a:pathLst>
          </a:custGeom>
          <a:ln w="206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3" name="object 543"/>
          <p:cNvSpPr/>
          <p:nvPr/>
        </p:nvSpPr>
        <p:spPr>
          <a:xfrm>
            <a:off x="3334764" y="5686829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5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4" name="object 544"/>
          <p:cNvSpPr/>
          <p:nvPr/>
        </p:nvSpPr>
        <p:spPr>
          <a:xfrm>
            <a:off x="3921342" y="5686829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0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5" name="object 545"/>
          <p:cNvSpPr/>
          <p:nvPr/>
        </p:nvSpPr>
        <p:spPr>
          <a:xfrm>
            <a:off x="3921342" y="5686829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6" name="object 546"/>
          <p:cNvSpPr/>
          <p:nvPr/>
        </p:nvSpPr>
        <p:spPr>
          <a:xfrm>
            <a:off x="3936386" y="5697161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 h="0">
                <a:moveTo>
                  <a:pt x="0" y="0"/>
                </a:moveTo>
                <a:lnTo>
                  <a:pt x="601620" y="0"/>
                </a:lnTo>
              </a:path>
            </a:pathLst>
          </a:custGeom>
          <a:ln w="206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7" name="object 547"/>
          <p:cNvSpPr/>
          <p:nvPr/>
        </p:nvSpPr>
        <p:spPr>
          <a:xfrm>
            <a:off x="3936382" y="5686829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 h="0">
                <a:moveTo>
                  <a:pt x="0" y="0"/>
                </a:moveTo>
                <a:lnTo>
                  <a:pt x="6016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8" name="object 548"/>
          <p:cNvSpPr/>
          <p:nvPr/>
        </p:nvSpPr>
        <p:spPr>
          <a:xfrm>
            <a:off x="4538003" y="5686829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0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9" name="object 549"/>
          <p:cNvSpPr/>
          <p:nvPr/>
        </p:nvSpPr>
        <p:spPr>
          <a:xfrm>
            <a:off x="4538003" y="5686829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0" name="object 550"/>
          <p:cNvSpPr/>
          <p:nvPr/>
        </p:nvSpPr>
        <p:spPr>
          <a:xfrm>
            <a:off x="4553046" y="5697161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594" y="0"/>
                </a:lnTo>
              </a:path>
            </a:pathLst>
          </a:custGeom>
          <a:ln w="206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1" name="object 551"/>
          <p:cNvSpPr/>
          <p:nvPr/>
        </p:nvSpPr>
        <p:spPr>
          <a:xfrm>
            <a:off x="4553043" y="5686829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5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2" name="object 552"/>
          <p:cNvSpPr/>
          <p:nvPr/>
        </p:nvSpPr>
        <p:spPr>
          <a:xfrm>
            <a:off x="5139623" y="5686829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0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3" name="object 553"/>
          <p:cNvSpPr/>
          <p:nvPr/>
        </p:nvSpPr>
        <p:spPr>
          <a:xfrm>
            <a:off x="5139623" y="5686829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4" name="object 554"/>
          <p:cNvSpPr/>
          <p:nvPr/>
        </p:nvSpPr>
        <p:spPr>
          <a:xfrm>
            <a:off x="5154667" y="5697161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 h="0">
                <a:moveTo>
                  <a:pt x="0" y="0"/>
                </a:moveTo>
                <a:lnTo>
                  <a:pt x="601620" y="0"/>
                </a:lnTo>
              </a:path>
            </a:pathLst>
          </a:custGeom>
          <a:ln w="206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5" name="object 555"/>
          <p:cNvSpPr/>
          <p:nvPr/>
        </p:nvSpPr>
        <p:spPr>
          <a:xfrm>
            <a:off x="5154664" y="5686829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 h="0">
                <a:moveTo>
                  <a:pt x="0" y="0"/>
                </a:moveTo>
                <a:lnTo>
                  <a:pt x="6016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6" name="object 556"/>
          <p:cNvSpPr/>
          <p:nvPr/>
        </p:nvSpPr>
        <p:spPr>
          <a:xfrm>
            <a:off x="5756284" y="5686829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0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7" name="object 557"/>
          <p:cNvSpPr/>
          <p:nvPr/>
        </p:nvSpPr>
        <p:spPr>
          <a:xfrm>
            <a:off x="5756284" y="5686829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8" name="object 558"/>
          <p:cNvSpPr/>
          <p:nvPr/>
        </p:nvSpPr>
        <p:spPr>
          <a:xfrm>
            <a:off x="5771327" y="5697161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594" y="0"/>
                </a:lnTo>
              </a:path>
            </a:pathLst>
          </a:custGeom>
          <a:ln w="206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9" name="object 559"/>
          <p:cNvSpPr/>
          <p:nvPr/>
        </p:nvSpPr>
        <p:spPr>
          <a:xfrm>
            <a:off x="5771324" y="5686829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5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0" name="object 560"/>
          <p:cNvSpPr/>
          <p:nvPr/>
        </p:nvSpPr>
        <p:spPr>
          <a:xfrm>
            <a:off x="6357904" y="5686829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0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1" name="object 561"/>
          <p:cNvSpPr/>
          <p:nvPr/>
        </p:nvSpPr>
        <p:spPr>
          <a:xfrm>
            <a:off x="6357904" y="5686829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2" name="object 562"/>
          <p:cNvSpPr/>
          <p:nvPr/>
        </p:nvSpPr>
        <p:spPr>
          <a:xfrm>
            <a:off x="6372948" y="5697161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 h="0">
                <a:moveTo>
                  <a:pt x="0" y="0"/>
                </a:moveTo>
                <a:lnTo>
                  <a:pt x="601620" y="0"/>
                </a:lnTo>
              </a:path>
            </a:pathLst>
          </a:custGeom>
          <a:ln w="206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3" name="object 563"/>
          <p:cNvSpPr/>
          <p:nvPr/>
        </p:nvSpPr>
        <p:spPr>
          <a:xfrm>
            <a:off x="6372945" y="5686829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 h="0">
                <a:moveTo>
                  <a:pt x="0" y="0"/>
                </a:moveTo>
                <a:lnTo>
                  <a:pt x="6016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4" name="object 564"/>
          <p:cNvSpPr/>
          <p:nvPr/>
        </p:nvSpPr>
        <p:spPr>
          <a:xfrm>
            <a:off x="6974564" y="5686829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 h="0">
                <a:moveTo>
                  <a:pt x="0" y="0"/>
                </a:moveTo>
                <a:lnTo>
                  <a:pt x="150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5" name="object 565"/>
          <p:cNvSpPr/>
          <p:nvPr/>
        </p:nvSpPr>
        <p:spPr>
          <a:xfrm>
            <a:off x="6974564" y="5686829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6" name="object 566"/>
          <p:cNvSpPr/>
          <p:nvPr/>
        </p:nvSpPr>
        <p:spPr>
          <a:xfrm>
            <a:off x="6989609" y="5697161"/>
            <a:ext cx="586740" cy="0"/>
          </a:xfrm>
          <a:custGeom>
            <a:avLst/>
            <a:gdLst/>
            <a:ahLst/>
            <a:cxnLst/>
            <a:rect l="l" t="t" r="r" b="b"/>
            <a:pathLst>
              <a:path w="586740" h="0">
                <a:moveTo>
                  <a:pt x="0" y="0"/>
                </a:moveTo>
                <a:lnTo>
                  <a:pt x="586594" y="0"/>
                </a:lnTo>
              </a:path>
            </a:pathLst>
          </a:custGeom>
          <a:ln w="206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7" name="object 567"/>
          <p:cNvSpPr/>
          <p:nvPr/>
        </p:nvSpPr>
        <p:spPr>
          <a:xfrm>
            <a:off x="6989605" y="5686829"/>
            <a:ext cx="586740" cy="0"/>
          </a:xfrm>
          <a:custGeom>
            <a:avLst/>
            <a:gdLst/>
            <a:ahLst/>
            <a:cxnLst/>
            <a:rect l="l" t="t" r="r" b="b"/>
            <a:pathLst>
              <a:path w="586740" h="0">
                <a:moveTo>
                  <a:pt x="0" y="0"/>
                </a:moveTo>
                <a:lnTo>
                  <a:pt x="5865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8" name="object 568"/>
          <p:cNvSpPr/>
          <p:nvPr/>
        </p:nvSpPr>
        <p:spPr>
          <a:xfrm>
            <a:off x="7576185" y="5686829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 h="0">
                <a:moveTo>
                  <a:pt x="0" y="0"/>
                </a:moveTo>
                <a:lnTo>
                  <a:pt x="150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9" name="object 569"/>
          <p:cNvSpPr/>
          <p:nvPr/>
        </p:nvSpPr>
        <p:spPr>
          <a:xfrm>
            <a:off x="7576185" y="5686829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0" name="object 570"/>
          <p:cNvSpPr/>
          <p:nvPr/>
        </p:nvSpPr>
        <p:spPr>
          <a:xfrm>
            <a:off x="7591228" y="5697161"/>
            <a:ext cx="586740" cy="0"/>
          </a:xfrm>
          <a:custGeom>
            <a:avLst/>
            <a:gdLst/>
            <a:ahLst/>
            <a:cxnLst/>
            <a:rect l="l" t="t" r="r" b="b"/>
            <a:pathLst>
              <a:path w="586740" h="0">
                <a:moveTo>
                  <a:pt x="0" y="0"/>
                </a:moveTo>
                <a:lnTo>
                  <a:pt x="586579" y="0"/>
                </a:lnTo>
              </a:path>
            </a:pathLst>
          </a:custGeom>
          <a:ln w="206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1" name="object 571"/>
          <p:cNvSpPr/>
          <p:nvPr/>
        </p:nvSpPr>
        <p:spPr>
          <a:xfrm>
            <a:off x="7591225" y="5686829"/>
            <a:ext cx="586740" cy="0"/>
          </a:xfrm>
          <a:custGeom>
            <a:avLst/>
            <a:gdLst/>
            <a:ahLst/>
            <a:cxnLst/>
            <a:rect l="l" t="t" r="r" b="b"/>
            <a:pathLst>
              <a:path w="586740" h="0">
                <a:moveTo>
                  <a:pt x="0" y="0"/>
                </a:moveTo>
                <a:lnTo>
                  <a:pt x="5865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2" name="object 572"/>
          <p:cNvSpPr/>
          <p:nvPr/>
        </p:nvSpPr>
        <p:spPr>
          <a:xfrm>
            <a:off x="8177807" y="5686829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 h="0">
                <a:moveTo>
                  <a:pt x="0" y="0"/>
                </a:moveTo>
                <a:lnTo>
                  <a:pt x="150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3" name="object 573"/>
          <p:cNvSpPr/>
          <p:nvPr/>
        </p:nvSpPr>
        <p:spPr>
          <a:xfrm>
            <a:off x="8177807" y="5686829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4" name="object 574"/>
          <p:cNvSpPr/>
          <p:nvPr/>
        </p:nvSpPr>
        <p:spPr>
          <a:xfrm>
            <a:off x="8192849" y="5697161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 h="0">
                <a:moveTo>
                  <a:pt x="0" y="0"/>
                </a:moveTo>
                <a:lnTo>
                  <a:pt x="601620" y="0"/>
                </a:lnTo>
              </a:path>
            </a:pathLst>
          </a:custGeom>
          <a:ln w="206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5" name="object 575"/>
          <p:cNvSpPr/>
          <p:nvPr/>
        </p:nvSpPr>
        <p:spPr>
          <a:xfrm>
            <a:off x="8192847" y="5686829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 h="0">
                <a:moveTo>
                  <a:pt x="0" y="0"/>
                </a:moveTo>
                <a:lnTo>
                  <a:pt x="6016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6" name="object 576"/>
          <p:cNvSpPr/>
          <p:nvPr/>
        </p:nvSpPr>
        <p:spPr>
          <a:xfrm>
            <a:off x="8794467" y="5686829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 h="0">
                <a:moveTo>
                  <a:pt x="0" y="0"/>
                </a:moveTo>
                <a:lnTo>
                  <a:pt x="150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7" name="object 577"/>
          <p:cNvSpPr/>
          <p:nvPr/>
        </p:nvSpPr>
        <p:spPr>
          <a:xfrm>
            <a:off x="8794467" y="5686829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8" name="object 578"/>
          <p:cNvSpPr/>
          <p:nvPr/>
        </p:nvSpPr>
        <p:spPr>
          <a:xfrm>
            <a:off x="258981" y="1700778"/>
            <a:ext cx="0" cy="4440555"/>
          </a:xfrm>
          <a:custGeom>
            <a:avLst/>
            <a:gdLst/>
            <a:ahLst/>
            <a:cxnLst/>
            <a:rect l="l" t="t" r="r" b="b"/>
            <a:pathLst>
              <a:path w="0" h="4440555">
                <a:moveTo>
                  <a:pt x="0" y="0"/>
                </a:moveTo>
                <a:lnTo>
                  <a:pt x="0" y="4440414"/>
                </a:lnTo>
              </a:path>
            </a:pathLst>
          </a:custGeom>
          <a:ln w="150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9" name="object 579"/>
          <p:cNvSpPr/>
          <p:nvPr/>
        </p:nvSpPr>
        <p:spPr>
          <a:xfrm>
            <a:off x="251460" y="5707482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0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0" name="object 580"/>
          <p:cNvSpPr/>
          <p:nvPr/>
        </p:nvSpPr>
        <p:spPr>
          <a:xfrm>
            <a:off x="251460" y="6120544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1" name="object 581"/>
          <p:cNvSpPr/>
          <p:nvPr/>
        </p:nvSpPr>
        <p:spPr>
          <a:xfrm>
            <a:off x="251460" y="6120544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2" name="object 582"/>
          <p:cNvSpPr/>
          <p:nvPr/>
        </p:nvSpPr>
        <p:spPr>
          <a:xfrm>
            <a:off x="266502" y="6130866"/>
            <a:ext cx="1233805" cy="0"/>
          </a:xfrm>
          <a:custGeom>
            <a:avLst/>
            <a:gdLst/>
            <a:ahLst/>
            <a:cxnLst/>
            <a:rect l="l" t="t" r="r" b="b"/>
            <a:pathLst>
              <a:path w="1233805" h="0">
                <a:moveTo>
                  <a:pt x="0" y="0"/>
                </a:moveTo>
                <a:lnTo>
                  <a:pt x="1233321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3" name="object 583"/>
          <p:cNvSpPr/>
          <p:nvPr/>
        </p:nvSpPr>
        <p:spPr>
          <a:xfrm>
            <a:off x="266501" y="6120544"/>
            <a:ext cx="1233805" cy="0"/>
          </a:xfrm>
          <a:custGeom>
            <a:avLst/>
            <a:gdLst/>
            <a:ahLst/>
            <a:cxnLst/>
            <a:rect l="l" t="t" r="r" b="b"/>
            <a:pathLst>
              <a:path w="1233805" h="0">
                <a:moveTo>
                  <a:pt x="0" y="0"/>
                </a:moveTo>
                <a:lnTo>
                  <a:pt x="123332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4" name="object 584"/>
          <p:cNvSpPr/>
          <p:nvPr/>
        </p:nvSpPr>
        <p:spPr>
          <a:xfrm>
            <a:off x="1507343" y="1700778"/>
            <a:ext cx="0" cy="4440555"/>
          </a:xfrm>
          <a:custGeom>
            <a:avLst/>
            <a:gdLst/>
            <a:ahLst/>
            <a:cxnLst/>
            <a:rect l="l" t="t" r="r" b="b"/>
            <a:pathLst>
              <a:path w="0" h="4440555">
                <a:moveTo>
                  <a:pt x="0" y="0"/>
                </a:moveTo>
                <a:lnTo>
                  <a:pt x="0" y="4440414"/>
                </a:lnTo>
              </a:path>
            </a:pathLst>
          </a:custGeom>
          <a:ln w="150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5" name="object 585"/>
          <p:cNvSpPr/>
          <p:nvPr/>
        </p:nvSpPr>
        <p:spPr>
          <a:xfrm>
            <a:off x="1499822" y="5707482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0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6" name="object 586"/>
          <p:cNvSpPr/>
          <p:nvPr/>
        </p:nvSpPr>
        <p:spPr>
          <a:xfrm>
            <a:off x="1499822" y="6120544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7" name="object 587"/>
          <p:cNvSpPr/>
          <p:nvPr/>
        </p:nvSpPr>
        <p:spPr>
          <a:xfrm>
            <a:off x="1514864" y="6130866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579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8" name="object 588"/>
          <p:cNvSpPr/>
          <p:nvPr/>
        </p:nvSpPr>
        <p:spPr>
          <a:xfrm>
            <a:off x="1514863" y="6120544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5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9" name="object 589"/>
          <p:cNvSpPr/>
          <p:nvPr/>
        </p:nvSpPr>
        <p:spPr>
          <a:xfrm>
            <a:off x="2108963" y="2134493"/>
            <a:ext cx="0" cy="4006850"/>
          </a:xfrm>
          <a:custGeom>
            <a:avLst/>
            <a:gdLst/>
            <a:ahLst/>
            <a:cxnLst/>
            <a:rect l="l" t="t" r="r" b="b"/>
            <a:pathLst>
              <a:path w="0" h="4006850">
                <a:moveTo>
                  <a:pt x="0" y="0"/>
                </a:moveTo>
                <a:lnTo>
                  <a:pt x="0" y="4006699"/>
                </a:lnTo>
              </a:path>
            </a:pathLst>
          </a:custGeom>
          <a:ln w="150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0" name="object 590"/>
          <p:cNvSpPr/>
          <p:nvPr/>
        </p:nvSpPr>
        <p:spPr>
          <a:xfrm>
            <a:off x="2101442" y="5707482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0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1" name="object 591"/>
          <p:cNvSpPr/>
          <p:nvPr/>
        </p:nvSpPr>
        <p:spPr>
          <a:xfrm>
            <a:off x="2101442" y="6120544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2" name="object 592"/>
          <p:cNvSpPr/>
          <p:nvPr/>
        </p:nvSpPr>
        <p:spPr>
          <a:xfrm>
            <a:off x="2116484" y="6130866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594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3" name="object 593"/>
          <p:cNvSpPr/>
          <p:nvPr/>
        </p:nvSpPr>
        <p:spPr>
          <a:xfrm>
            <a:off x="2116483" y="6120544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5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4" name="object 594"/>
          <p:cNvSpPr/>
          <p:nvPr/>
        </p:nvSpPr>
        <p:spPr>
          <a:xfrm>
            <a:off x="2710584" y="1700778"/>
            <a:ext cx="0" cy="4440555"/>
          </a:xfrm>
          <a:custGeom>
            <a:avLst/>
            <a:gdLst/>
            <a:ahLst/>
            <a:cxnLst/>
            <a:rect l="l" t="t" r="r" b="b"/>
            <a:pathLst>
              <a:path w="0" h="4440555">
                <a:moveTo>
                  <a:pt x="0" y="0"/>
                </a:moveTo>
                <a:lnTo>
                  <a:pt x="0" y="4440414"/>
                </a:lnTo>
              </a:path>
            </a:pathLst>
          </a:custGeom>
          <a:ln w="150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5" name="object 595"/>
          <p:cNvSpPr/>
          <p:nvPr/>
        </p:nvSpPr>
        <p:spPr>
          <a:xfrm>
            <a:off x="2703063" y="5707482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0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6" name="object 596"/>
          <p:cNvSpPr/>
          <p:nvPr/>
        </p:nvSpPr>
        <p:spPr>
          <a:xfrm>
            <a:off x="2703063" y="6120544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7" name="object 597"/>
          <p:cNvSpPr/>
          <p:nvPr/>
        </p:nvSpPr>
        <p:spPr>
          <a:xfrm>
            <a:off x="2718105" y="6130866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 h="0">
                <a:moveTo>
                  <a:pt x="0" y="0"/>
                </a:moveTo>
                <a:lnTo>
                  <a:pt x="601620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8" name="object 598"/>
          <p:cNvSpPr/>
          <p:nvPr/>
        </p:nvSpPr>
        <p:spPr>
          <a:xfrm>
            <a:off x="2718103" y="6120544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 h="0">
                <a:moveTo>
                  <a:pt x="0" y="0"/>
                </a:moveTo>
                <a:lnTo>
                  <a:pt x="6016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9" name="object 599"/>
          <p:cNvSpPr/>
          <p:nvPr/>
        </p:nvSpPr>
        <p:spPr>
          <a:xfrm>
            <a:off x="3327244" y="2134493"/>
            <a:ext cx="0" cy="4006850"/>
          </a:xfrm>
          <a:custGeom>
            <a:avLst/>
            <a:gdLst/>
            <a:ahLst/>
            <a:cxnLst/>
            <a:rect l="l" t="t" r="r" b="b"/>
            <a:pathLst>
              <a:path w="0" h="4006850">
                <a:moveTo>
                  <a:pt x="0" y="0"/>
                </a:moveTo>
                <a:lnTo>
                  <a:pt x="0" y="4006699"/>
                </a:lnTo>
              </a:path>
            </a:pathLst>
          </a:custGeom>
          <a:ln w="150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0" name="object 600"/>
          <p:cNvSpPr/>
          <p:nvPr/>
        </p:nvSpPr>
        <p:spPr>
          <a:xfrm>
            <a:off x="3319723" y="5707482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0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1" name="object 601"/>
          <p:cNvSpPr/>
          <p:nvPr/>
        </p:nvSpPr>
        <p:spPr>
          <a:xfrm>
            <a:off x="3319723" y="6120544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2" name="object 602"/>
          <p:cNvSpPr/>
          <p:nvPr/>
        </p:nvSpPr>
        <p:spPr>
          <a:xfrm>
            <a:off x="3334765" y="6130866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594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3" name="object 603"/>
          <p:cNvSpPr/>
          <p:nvPr/>
        </p:nvSpPr>
        <p:spPr>
          <a:xfrm>
            <a:off x="3334764" y="6120544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5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4" name="object 604"/>
          <p:cNvSpPr/>
          <p:nvPr/>
        </p:nvSpPr>
        <p:spPr>
          <a:xfrm>
            <a:off x="3928864" y="1700778"/>
            <a:ext cx="0" cy="4440555"/>
          </a:xfrm>
          <a:custGeom>
            <a:avLst/>
            <a:gdLst/>
            <a:ahLst/>
            <a:cxnLst/>
            <a:rect l="l" t="t" r="r" b="b"/>
            <a:pathLst>
              <a:path w="0" h="4440555">
                <a:moveTo>
                  <a:pt x="0" y="0"/>
                </a:moveTo>
                <a:lnTo>
                  <a:pt x="0" y="4440414"/>
                </a:lnTo>
              </a:path>
            </a:pathLst>
          </a:custGeom>
          <a:ln w="150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5" name="object 605"/>
          <p:cNvSpPr/>
          <p:nvPr/>
        </p:nvSpPr>
        <p:spPr>
          <a:xfrm>
            <a:off x="3921342" y="5707482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0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6" name="object 606"/>
          <p:cNvSpPr/>
          <p:nvPr/>
        </p:nvSpPr>
        <p:spPr>
          <a:xfrm>
            <a:off x="3921342" y="6120544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7" name="object 607"/>
          <p:cNvSpPr/>
          <p:nvPr/>
        </p:nvSpPr>
        <p:spPr>
          <a:xfrm>
            <a:off x="3936386" y="6130866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 h="0">
                <a:moveTo>
                  <a:pt x="0" y="0"/>
                </a:moveTo>
                <a:lnTo>
                  <a:pt x="601620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8" name="object 608"/>
          <p:cNvSpPr/>
          <p:nvPr/>
        </p:nvSpPr>
        <p:spPr>
          <a:xfrm>
            <a:off x="3936382" y="6120544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 h="0">
                <a:moveTo>
                  <a:pt x="0" y="0"/>
                </a:moveTo>
                <a:lnTo>
                  <a:pt x="6016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9" name="object 609"/>
          <p:cNvSpPr/>
          <p:nvPr/>
        </p:nvSpPr>
        <p:spPr>
          <a:xfrm>
            <a:off x="4545525" y="2134493"/>
            <a:ext cx="0" cy="4006850"/>
          </a:xfrm>
          <a:custGeom>
            <a:avLst/>
            <a:gdLst/>
            <a:ahLst/>
            <a:cxnLst/>
            <a:rect l="l" t="t" r="r" b="b"/>
            <a:pathLst>
              <a:path w="0" h="4006850">
                <a:moveTo>
                  <a:pt x="0" y="0"/>
                </a:moveTo>
                <a:lnTo>
                  <a:pt x="0" y="4006699"/>
                </a:lnTo>
              </a:path>
            </a:pathLst>
          </a:custGeom>
          <a:ln w="150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0" name="object 610"/>
          <p:cNvSpPr/>
          <p:nvPr/>
        </p:nvSpPr>
        <p:spPr>
          <a:xfrm>
            <a:off x="4538003" y="5707482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0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1" name="object 611"/>
          <p:cNvSpPr/>
          <p:nvPr/>
        </p:nvSpPr>
        <p:spPr>
          <a:xfrm>
            <a:off x="4538003" y="6120544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2" name="object 612"/>
          <p:cNvSpPr/>
          <p:nvPr/>
        </p:nvSpPr>
        <p:spPr>
          <a:xfrm>
            <a:off x="4553046" y="6130866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594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3" name="object 613"/>
          <p:cNvSpPr/>
          <p:nvPr/>
        </p:nvSpPr>
        <p:spPr>
          <a:xfrm>
            <a:off x="4553043" y="6120544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5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4" name="object 614"/>
          <p:cNvSpPr/>
          <p:nvPr/>
        </p:nvSpPr>
        <p:spPr>
          <a:xfrm>
            <a:off x="5147145" y="1700778"/>
            <a:ext cx="0" cy="4440555"/>
          </a:xfrm>
          <a:custGeom>
            <a:avLst/>
            <a:gdLst/>
            <a:ahLst/>
            <a:cxnLst/>
            <a:rect l="l" t="t" r="r" b="b"/>
            <a:pathLst>
              <a:path w="0" h="4440555">
                <a:moveTo>
                  <a:pt x="0" y="0"/>
                </a:moveTo>
                <a:lnTo>
                  <a:pt x="0" y="4440414"/>
                </a:lnTo>
              </a:path>
            </a:pathLst>
          </a:custGeom>
          <a:ln w="150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5" name="object 615"/>
          <p:cNvSpPr/>
          <p:nvPr/>
        </p:nvSpPr>
        <p:spPr>
          <a:xfrm>
            <a:off x="5139623" y="5707482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0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6" name="object 616"/>
          <p:cNvSpPr/>
          <p:nvPr/>
        </p:nvSpPr>
        <p:spPr>
          <a:xfrm>
            <a:off x="5139623" y="6120544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7" name="object 617"/>
          <p:cNvSpPr/>
          <p:nvPr/>
        </p:nvSpPr>
        <p:spPr>
          <a:xfrm>
            <a:off x="5154667" y="6130866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 h="0">
                <a:moveTo>
                  <a:pt x="0" y="0"/>
                </a:moveTo>
                <a:lnTo>
                  <a:pt x="601620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8" name="object 618"/>
          <p:cNvSpPr/>
          <p:nvPr/>
        </p:nvSpPr>
        <p:spPr>
          <a:xfrm>
            <a:off x="5154664" y="6120544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 h="0">
                <a:moveTo>
                  <a:pt x="0" y="0"/>
                </a:moveTo>
                <a:lnTo>
                  <a:pt x="6016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9" name="object 619"/>
          <p:cNvSpPr/>
          <p:nvPr/>
        </p:nvSpPr>
        <p:spPr>
          <a:xfrm>
            <a:off x="5763806" y="2134493"/>
            <a:ext cx="0" cy="4006850"/>
          </a:xfrm>
          <a:custGeom>
            <a:avLst/>
            <a:gdLst/>
            <a:ahLst/>
            <a:cxnLst/>
            <a:rect l="l" t="t" r="r" b="b"/>
            <a:pathLst>
              <a:path w="0" h="4006850">
                <a:moveTo>
                  <a:pt x="0" y="0"/>
                </a:moveTo>
                <a:lnTo>
                  <a:pt x="0" y="4006699"/>
                </a:lnTo>
              </a:path>
            </a:pathLst>
          </a:custGeom>
          <a:ln w="150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0" name="object 620"/>
          <p:cNvSpPr/>
          <p:nvPr/>
        </p:nvSpPr>
        <p:spPr>
          <a:xfrm>
            <a:off x="5756284" y="5707482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0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1" name="object 621"/>
          <p:cNvSpPr/>
          <p:nvPr/>
        </p:nvSpPr>
        <p:spPr>
          <a:xfrm>
            <a:off x="5756284" y="6120544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2" name="object 622"/>
          <p:cNvSpPr/>
          <p:nvPr/>
        </p:nvSpPr>
        <p:spPr>
          <a:xfrm>
            <a:off x="5771327" y="6130866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594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3" name="object 623"/>
          <p:cNvSpPr/>
          <p:nvPr/>
        </p:nvSpPr>
        <p:spPr>
          <a:xfrm>
            <a:off x="5771324" y="6120544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 h="0">
                <a:moveTo>
                  <a:pt x="0" y="0"/>
                </a:moveTo>
                <a:lnTo>
                  <a:pt x="5865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4" name="object 624"/>
          <p:cNvSpPr/>
          <p:nvPr/>
        </p:nvSpPr>
        <p:spPr>
          <a:xfrm>
            <a:off x="6365426" y="1700778"/>
            <a:ext cx="0" cy="4440555"/>
          </a:xfrm>
          <a:custGeom>
            <a:avLst/>
            <a:gdLst/>
            <a:ahLst/>
            <a:cxnLst/>
            <a:rect l="l" t="t" r="r" b="b"/>
            <a:pathLst>
              <a:path w="0" h="4440555">
                <a:moveTo>
                  <a:pt x="0" y="0"/>
                </a:moveTo>
                <a:lnTo>
                  <a:pt x="0" y="4440414"/>
                </a:lnTo>
              </a:path>
            </a:pathLst>
          </a:custGeom>
          <a:ln w="150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5" name="object 625"/>
          <p:cNvSpPr/>
          <p:nvPr/>
        </p:nvSpPr>
        <p:spPr>
          <a:xfrm>
            <a:off x="6357904" y="5707482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0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6" name="object 626"/>
          <p:cNvSpPr/>
          <p:nvPr/>
        </p:nvSpPr>
        <p:spPr>
          <a:xfrm>
            <a:off x="6357904" y="6120544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7" name="object 627"/>
          <p:cNvSpPr/>
          <p:nvPr/>
        </p:nvSpPr>
        <p:spPr>
          <a:xfrm>
            <a:off x="6372948" y="6130866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 h="0">
                <a:moveTo>
                  <a:pt x="0" y="0"/>
                </a:moveTo>
                <a:lnTo>
                  <a:pt x="601620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8" name="object 628"/>
          <p:cNvSpPr/>
          <p:nvPr/>
        </p:nvSpPr>
        <p:spPr>
          <a:xfrm>
            <a:off x="6372945" y="6120544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 h="0">
                <a:moveTo>
                  <a:pt x="0" y="0"/>
                </a:moveTo>
                <a:lnTo>
                  <a:pt x="6016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9" name="object 629"/>
          <p:cNvSpPr/>
          <p:nvPr/>
        </p:nvSpPr>
        <p:spPr>
          <a:xfrm>
            <a:off x="6982086" y="2134493"/>
            <a:ext cx="0" cy="4006850"/>
          </a:xfrm>
          <a:custGeom>
            <a:avLst/>
            <a:gdLst/>
            <a:ahLst/>
            <a:cxnLst/>
            <a:rect l="l" t="t" r="r" b="b"/>
            <a:pathLst>
              <a:path w="0" h="4006850">
                <a:moveTo>
                  <a:pt x="0" y="0"/>
                </a:moveTo>
                <a:lnTo>
                  <a:pt x="0" y="4006699"/>
                </a:lnTo>
              </a:path>
            </a:pathLst>
          </a:custGeom>
          <a:ln w="150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0" name="object 630"/>
          <p:cNvSpPr/>
          <p:nvPr/>
        </p:nvSpPr>
        <p:spPr>
          <a:xfrm>
            <a:off x="6974564" y="5707482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0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1" name="object 631"/>
          <p:cNvSpPr/>
          <p:nvPr/>
        </p:nvSpPr>
        <p:spPr>
          <a:xfrm>
            <a:off x="6974564" y="6120544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2" name="object 632"/>
          <p:cNvSpPr/>
          <p:nvPr/>
        </p:nvSpPr>
        <p:spPr>
          <a:xfrm>
            <a:off x="6989609" y="6130866"/>
            <a:ext cx="586740" cy="0"/>
          </a:xfrm>
          <a:custGeom>
            <a:avLst/>
            <a:gdLst/>
            <a:ahLst/>
            <a:cxnLst/>
            <a:rect l="l" t="t" r="r" b="b"/>
            <a:pathLst>
              <a:path w="586740" h="0">
                <a:moveTo>
                  <a:pt x="0" y="0"/>
                </a:moveTo>
                <a:lnTo>
                  <a:pt x="586594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3" name="object 633"/>
          <p:cNvSpPr/>
          <p:nvPr/>
        </p:nvSpPr>
        <p:spPr>
          <a:xfrm>
            <a:off x="6989605" y="6120544"/>
            <a:ext cx="586740" cy="0"/>
          </a:xfrm>
          <a:custGeom>
            <a:avLst/>
            <a:gdLst/>
            <a:ahLst/>
            <a:cxnLst/>
            <a:rect l="l" t="t" r="r" b="b"/>
            <a:pathLst>
              <a:path w="586740" h="0">
                <a:moveTo>
                  <a:pt x="0" y="0"/>
                </a:moveTo>
                <a:lnTo>
                  <a:pt x="5865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4" name="object 634"/>
          <p:cNvSpPr/>
          <p:nvPr/>
        </p:nvSpPr>
        <p:spPr>
          <a:xfrm>
            <a:off x="7583707" y="1700778"/>
            <a:ext cx="0" cy="4440555"/>
          </a:xfrm>
          <a:custGeom>
            <a:avLst/>
            <a:gdLst/>
            <a:ahLst/>
            <a:cxnLst/>
            <a:rect l="l" t="t" r="r" b="b"/>
            <a:pathLst>
              <a:path w="0" h="4440555">
                <a:moveTo>
                  <a:pt x="0" y="0"/>
                </a:moveTo>
                <a:lnTo>
                  <a:pt x="0" y="4440414"/>
                </a:lnTo>
              </a:path>
            </a:pathLst>
          </a:custGeom>
          <a:ln w="150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5" name="object 635"/>
          <p:cNvSpPr/>
          <p:nvPr/>
        </p:nvSpPr>
        <p:spPr>
          <a:xfrm>
            <a:off x="7576185" y="5707482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0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6" name="object 636"/>
          <p:cNvSpPr/>
          <p:nvPr/>
        </p:nvSpPr>
        <p:spPr>
          <a:xfrm>
            <a:off x="7576185" y="6120544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7" name="object 637"/>
          <p:cNvSpPr/>
          <p:nvPr/>
        </p:nvSpPr>
        <p:spPr>
          <a:xfrm>
            <a:off x="7591228" y="6130866"/>
            <a:ext cx="586740" cy="0"/>
          </a:xfrm>
          <a:custGeom>
            <a:avLst/>
            <a:gdLst/>
            <a:ahLst/>
            <a:cxnLst/>
            <a:rect l="l" t="t" r="r" b="b"/>
            <a:pathLst>
              <a:path w="586740" h="0">
                <a:moveTo>
                  <a:pt x="0" y="0"/>
                </a:moveTo>
                <a:lnTo>
                  <a:pt x="586579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8" name="object 638"/>
          <p:cNvSpPr/>
          <p:nvPr/>
        </p:nvSpPr>
        <p:spPr>
          <a:xfrm>
            <a:off x="7591225" y="6120544"/>
            <a:ext cx="586740" cy="0"/>
          </a:xfrm>
          <a:custGeom>
            <a:avLst/>
            <a:gdLst/>
            <a:ahLst/>
            <a:cxnLst/>
            <a:rect l="l" t="t" r="r" b="b"/>
            <a:pathLst>
              <a:path w="586740" h="0">
                <a:moveTo>
                  <a:pt x="0" y="0"/>
                </a:moveTo>
                <a:lnTo>
                  <a:pt x="5865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9" name="object 639"/>
          <p:cNvSpPr/>
          <p:nvPr/>
        </p:nvSpPr>
        <p:spPr>
          <a:xfrm>
            <a:off x="8185328" y="2134493"/>
            <a:ext cx="0" cy="4006850"/>
          </a:xfrm>
          <a:custGeom>
            <a:avLst/>
            <a:gdLst/>
            <a:ahLst/>
            <a:cxnLst/>
            <a:rect l="l" t="t" r="r" b="b"/>
            <a:pathLst>
              <a:path w="0" h="4006850">
                <a:moveTo>
                  <a:pt x="0" y="0"/>
                </a:moveTo>
                <a:lnTo>
                  <a:pt x="0" y="4006699"/>
                </a:lnTo>
              </a:path>
            </a:pathLst>
          </a:custGeom>
          <a:ln w="150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0" name="object 640"/>
          <p:cNvSpPr/>
          <p:nvPr/>
        </p:nvSpPr>
        <p:spPr>
          <a:xfrm>
            <a:off x="8177807" y="5707482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0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1" name="object 641"/>
          <p:cNvSpPr/>
          <p:nvPr/>
        </p:nvSpPr>
        <p:spPr>
          <a:xfrm>
            <a:off x="8177807" y="6120544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2" name="object 642"/>
          <p:cNvSpPr/>
          <p:nvPr/>
        </p:nvSpPr>
        <p:spPr>
          <a:xfrm>
            <a:off x="8192849" y="6130866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 h="0">
                <a:moveTo>
                  <a:pt x="0" y="0"/>
                </a:moveTo>
                <a:lnTo>
                  <a:pt x="601620" y="0"/>
                </a:lnTo>
              </a:path>
            </a:pathLst>
          </a:custGeom>
          <a:ln w="20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3" name="object 643"/>
          <p:cNvSpPr/>
          <p:nvPr/>
        </p:nvSpPr>
        <p:spPr>
          <a:xfrm>
            <a:off x="8192847" y="6120544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 h="0">
                <a:moveTo>
                  <a:pt x="0" y="0"/>
                </a:moveTo>
                <a:lnTo>
                  <a:pt x="6016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4" name="object 644"/>
          <p:cNvSpPr/>
          <p:nvPr/>
        </p:nvSpPr>
        <p:spPr>
          <a:xfrm>
            <a:off x="8801989" y="1700778"/>
            <a:ext cx="0" cy="4440555"/>
          </a:xfrm>
          <a:custGeom>
            <a:avLst/>
            <a:gdLst/>
            <a:ahLst/>
            <a:cxnLst/>
            <a:rect l="l" t="t" r="r" b="b"/>
            <a:pathLst>
              <a:path w="0" h="4440555">
                <a:moveTo>
                  <a:pt x="0" y="0"/>
                </a:moveTo>
                <a:lnTo>
                  <a:pt x="0" y="4440414"/>
                </a:lnTo>
              </a:path>
            </a:pathLst>
          </a:custGeom>
          <a:ln w="150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5" name="object 645"/>
          <p:cNvSpPr/>
          <p:nvPr/>
        </p:nvSpPr>
        <p:spPr>
          <a:xfrm>
            <a:off x="8794467" y="5707482"/>
            <a:ext cx="0" cy="413384"/>
          </a:xfrm>
          <a:custGeom>
            <a:avLst/>
            <a:gdLst/>
            <a:ahLst/>
            <a:cxnLst/>
            <a:rect l="l" t="t" r="r" b="b"/>
            <a:pathLst>
              <a:path w="0" h="413385">
                <a:moveTo>
                  <a:pt x="0" y="0"/>
                </a:moveTo>
                <a:lnTo>
                  <a:pt x="0" y="4130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6" name="object 646"/>
          <p:cNvSpPr/>
          <p:nvPr/>
        </p:nvSpPr>
        <p:spPr>
          <a:xfrm>
            <a:off x="8794467" y="6120544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7" name="object 647"/>
          <p:cNvSpPr/>
          <p:nvPr/>
        </p:nvSpPr>
        <p:spPr>
          <a:xfrm>
            <a:off x="8794467" y="6120544"/>
            <a:ext cx="0" cy="20955"/>
          </a:xfrm>
          <a:custGeom>
            <a:avLst/>
            <a:gdLst/>
            <a:ahLst/>
            <a:cxnLst/>
            <a:rect l="l" t="t" r="r" b="b"/>
            <a:pathLst>
              <a:path w="0" h="20954">
                <a:moveTo>
                  <a:pt x="0" y="0"/>
                </a:moveTo>
                <a:lnTo>
                  <a:pt x="0" y="2065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8" name="object 648"/>
          <p:cNvSpPr/>
          <p:nvPr/>
        </p:nvSpPr>
        <p:spPr>
          <a:xfrm>
            <a:off x="4466844" y="3788155"/>
            <a:ext cx="820419" cy="1270000"/>
          </a:xfrm>
          <a:custGeom>
            <a:avLst/>
            <a:gdLst/>
            <a:ahLst/>
            <a:cxnLst/>
            <a:rect l="l" t="t" r="r" b="b"/>
            <a:pathLst>
              <a:path w="820420" h="1270000">
                <a:moveTo>
                  <a:pt x="385495" y="1257300"/>
                </a:moveTo>
                <a:lnTo>
                  <a:pt x="327596" y="1257300"/>
                </a:lnTo>
                <a:lnTo>
                  <a:pt x="331101" y="1270000"/>
                </a:lnTo>
                <a:lnTo>
                  <a:pt x="392417" y="1270000"/>
                </a:lnTo>
                <a:lnTo>
                  <a:pt x="385495" y="1257300"/>
                </a:lnTo>
                <a:close/>
              </a:path>
              <a:path w="820420" h="1270000">
                <a:moveTo>
                  <a:pt x="492315" y="1257300"/>
                </a:moveTo>
                <a:lnTo>
                  <a:pt x="434416" y="1257300"/>
                </a:lnTo>
                <a:lnTo>
                  <a:pt x="427494" y="1270000"/>
                </a:lnTo>
                <a:lnTo>
                  <a:pt x="488823" y="1270000"/>
                </a:lnTo>
                <a:lnTo>
                  <a:pt x="492315" y="1257300"/>
                </a:lnTo>
                <a:close/>
              </a:path>
              <a:path w="820420" h="1270000">
                <a:moveTo>
                  <a:pt x="324485" y="1244600"/>
                </a:moveTo>
                <a:lnTo>
                  <a:pt x="290372" y="1244600"/>
                </a:lnTo>
                <a:lnTo>
                  <a:pt x="296989" y="1257300"/>
                </a:lnTo>
                <a:lnTo>
                  <a:pt x="331063" y="1257300"/>
                </a:lnTo>
                <a:lnTo>
                  <a:pt x="324485" y="1244600"/>
                </a:lnTo>
                <a:close/>
              </a:path>
              <a:path w="820420" h="1270000">
                <a:moveTo>
                  <a:pt x="446570" y="1244600"/>
                </a:moveTo>
                <a:lnTo>
                  <a:pt x="373341" y="1244600"/>
                </a:lnTo>
                <a:lnTo>
                  <a:pt x="376656" y="1257300"/>
                </a:lnTo>
                <a:lnTo>
                  <a:pt x="443255" y="1257300"/>
                </a:lnTo>
                <a:lnTo>
                  <a:pt x="446570" y="1244600"/>
                </a:lnTo>
                <a:close/>
              </a:path>
              <a:path w="820420" h="1270000">
                <a:moveTo>
                  <a:pt x="529539" y="1244600"/>
                </a:moveTo>
                <a:lnTo>
                  <a:pt x="495427" y="1244600"/>
                </a:lnTo>
                <a:lnTo>
                  <a:pt x="488848" y="1257300"/>
                </a:lnTo>
                <a:lnTo>
                  <a:pt x="522922" y="1257300"/>
                </a:lnTo>
                <a:lnTo>
                  <a:pt x="529539" y="1244600"/>
                </a:lnTo>
                <a:close/>
              </a:path>
              <a:path w="820420" h="1270000">
                <a:moveTo>
                  <a:pt x="292074" y="1231900"/>
                </a:moveTo>
                <a:lnTo>
                  <a:pt x="267512" y="1231900"/>
                </a:lnTo>
                <a:lnTo>
                  <a:pt x="270751" y="1244600"/>
                </a:lnTo>
                <a:lnTo>
                  <a:pt x="295287" y="1244600"/>
                </a:lnTo>
                <a:lnTo>
                  <a:pt x="292074" y="1231900"/>
                </a:lnTo>
                <a:close/>
              </a:path>
              <a:path w="820420" h="1270000">
                <a:moveTo>
                  <a:pt x="501129" y="1231900"/>
                </a:moveTo>
                <a:lnTo>
                  <a:pt x="318782" y="1231900"/>
                </a:lnTo>
                <a:lnTo>
                  <a:pt x="325043" y="1244600"/>
                </a:lnTo>
                <a:lnTo>
                  <a:pt x="494868" y="1244600"/>
                </a:lnTo>
                <a:lnTo>
                  <a:pt x="501129" y="1231900"/>
                </a:lnTo>
                <a:close/>
              </a:path>
              <a:path w="820420" h="1270000">
                <a:moveTo>
                  <a:pt x="552411" y="1231900"/>
                </a:moveTo>
                <a:lnTo>
                  <a:pt x="527837" y="1231900"/>
                </a:lnTo>
                <a:lnTo>
                  <a:pt x="524624" y="1244600"/>
                </a:lnTo>
                <a:lnTo>
                  <a:pt x="549160" y="1244600"/>
                </a:lnTo>
                <a:lnTo>
                  <a:pt x="552411" y="1231900"/>
                </a:lnTo>
                <a:close/>
              </a:path>
              <a:path w="820420" h="1270000">
                <a:moveTo>
                  <a:pt x="267106" y="1219200"/>
                </a:moveTo>
                <a:lnTo>
                  <a:pt x="242341" y="1219200"/>
                </a:lnTo>
                <a:lnTo>
                  <a:pt x="248513" y="1231900"/>
                </a:lnTo>
                <a:lnTo>
                  <a:pt x="273253" y="1231900"/>
                </a:lnTo>
                <a:lnTo>
                  <a:pt x="267106" y="1219200"/>
                </a:lnTo>
                <a:close/>
              </a:path>
              <a:path w="820420" h="1270000">
                <a:moveTo>
                  <a:pt x="528866" y="1219200"/>
                </a:moveTo>
                <a:lnTo>
                  <a:pt x="291045" y="1219200"/>
                </a:lnTo>
                <a:lnTo>
                  <a:pt x="297116" y="1231900"/>
                </a:lnTo>
                <a:lnTo>
                  <a:pt x="522795" y="1231900"/>
                </a:lnTo>
                <a:lnTo>
                  <a:pt x="528866" y="1219200"/>
                </a:lnTo>
                <a:close/>
              </a:path>
              <a:path w="820420" h="1270000">
                <a:moveTo>
                  <a:pt x="577570" y="1219200"/>
                </a:moveTo>
                <a:lnTo>
                  <a:pt x="552805" y="1219200"/>
                </a:lnTo>
                <a:lnTo>
                  <a:pt x="546658" y="1231900"/>
                </a:lnTo>
                <a:lnTo>
                  <a:pt x="571398" y="1231900"/>
                </a:lnTo>
                <a:lnTo>
                  <a:pt x="577570" y="1219200"/>
                </a:lnTo>
                <a:close/>
              </a:path>
              <a:path w="820420" h="1270000">
                <a:moveTo>
                  <a:pt x="248932" y="1206500"/>
                </a:moveTo>
                <a:lnTo>
                  <a:pt x="230098" y="1206500"/>
                </a:lnTo>
                <a:lnTo>
                  <a:pt x="233159" y="1219200"/>
                </a:lnTo>
                <a:lnTo>
                  <a:pt x="254914" y="1219200"/>
                </a:lnTo>
                <a:lnTo>
                  <a:pt x="248932" y="1206500"/>
                </a:lnTo>
                <a:close/>
              </a:path>
              <a:path w="820420" h="1270000">
                <a:moveTo>
                  <a:pt x="356044" y="1206500"/>
                </a:moveTo>
                <a:lnTo>
                  <a:pt x="270090" y="1206500"/>
                </a:lnTo>
                <a:lnTo>
                  <a:pt x="273062" y="1219200"/>
                </a:lnTo>
                <a:lnTo>
                  <a:pt x="361581" y="1219200"/>
                </a:lnTo>
                <a:lnTo>
                  <a:pt x="356044" y="1206500"/>
                </a:lnTo>
                <a:close/>
              </a:path>
              <a:path w="820420" h="1270000">
                <a:moveTo>
                  <a:pt x="549821" y="1206500"/>
                </a:moveTo>
                <a:lnTo>
                  <a:pt x="463867" y="1206500"/>
                </a:lnTo>
                <a:lnTo>
                  <a:pt x="458330" y="1219200"/>
                </a:lnTo>
                <a:lnTo>
                  <a:pt x="546849" y="1219200"/>
                </a:lnTo>
                <a:lnTo>
                  <a:pt x="549821" y="1206500"/>
                </a:lnTo>
                <a:close/>
              </a:path>
              <a:path w="820420" h="1270000">
                <a:moveTo>
                  <a:pt x="589813" y="1206500"/>
                </a:moveTo>
                <a:lnTo>
                  <a:pt x="570979" y="1206500"/>
                </a:lnTo>
                <a:lnTo>
                  <a:pt x="564997" y="1219200"/>
                </a:lnTo>
                <a:lnTo>
                  <a:pt x="586752" y="1219200"/>
                </a:lnTo>
                <a:lnTo>
                  <a:pt x="589813" y="1206500"/>
                </a:lnTo>
                <a:close/>
              </a:path>
              <a:path w="820420" h="1270000">
                <a:moveTo>
                  <a:pt x="231279" y="1193800"/>
                </a:moveTo>
                <a:lnTo>
                  <a:pt x="212255" y="1193800"/>
                </a:lnTo>
                <a:lnTo>
                  <a:pt x="215214" y="1206500"/>
                </a:lnTo>
                <a:lnTo>
                  <a:pt x="237070" y="1206500"/>
                </a:lnTo>
                <a:lnTo>
                  <a:pt x="231279" y="1193800"/>
                </a:lnTo>
                <a:close/>
              </a:path>
              <a:path w="820420" h="1270000">
                <a:moveTo>
                  <a:pt x="320319" y="1193800"/>
                </a:moveTo>
                <a:lnTo>
                  <a:pt x="246913" y="1193800"/>
                </a:lnTo>
                <a:lnTo>
                  <a:pt x="252615" y="1206500"/>
                </a:lnTo>
                <a:lnTo>
                  <a:pt x="323062" y="1206500"/>
                </a:lnTo>
                <a:lnTo>
                  <a:pt x="320319" y="1193800"/>
                </a:lnTo>
                <a:close/>
              </a:path>
              <a:path w="820420" h="1270000">
                <a:moveTo>
                  <a:pt x="572998" y="1193800"/>
                </a:moveTo>
                <a:lnTo>
                  <a:pt x="499592" y="1193800"/>
                </a:lnTo>
                <a:lnTo>
                  <a:pt x="496849" y="1206500"/>
                </a:lnTo>
                <a:lnTo>
                  <a:pt x="567296" y="1206500"/>
                </a:lnTo>
                <a:lnTo>
                  <a:pt x="572998" y="1193800"/>
                </a:lnTo>
                <a:close/>
              </a:path>
              <a:path w="820420" h="1270000">
                <a:moveTo>
                  <a:pt x="607656" y="1193800"/>
                </a:moveTo>
                <a:lnTo>
                  <a:pt x="588632" y="1193800"/>
                </a:lnTo>
                <a:lnTo>
                  <a:pt x="582841" y="1206500"/>
                </a:lnTo>
                <a:lnTo>
                  <a:pt x="604697" y="1206500"/>
                </a:lnTo>
                <a:lnTo>
                  <a:pt x="607656" y="1193800"/>
                </a:lnTo>
                <a:close/>
              </a:path>
              <a:path w="820420" h="1270000">
                <a:moveTo>
                  <a:pt x="214147" y="1181100"/>
                </a:moveTo>
                <a:lnTo>
                  <a:pt x="197866" y="1181100"/>
                </a:lnTo>
                <a:lnTo>
                  <a:pt x="203555" y="1193800"/>
                </a:lnTo>
                <a:lnTo>
                  <a:pt x="219760" y="1193800"/>
                </a:lnTo>
                <a:lnTo>
                  <a:pt x="214147" y="1181100"/>
                </a:lnTo>
                <a:close/>
              </a:path>
              <a:path w="820420" h="1270000">
                <a:moveTo>
                  <a:pt x="296214" y="1181100"/>
                </a:moveTo>
                <a:lnTo>
                  <a:pt x="235610" y="1181100"/>
                </a:lnTo>
                <a:lnTo>
                  <a:pt x="238429" y="1193800"/>
                </a:lnTo>
                <a:lnTo>
                  <a:pt x="298907" y="1193800"/>
                </a:lnTo>
                <a:lnTo>
                  <a:pt x="296214" y="1181100"/>
                </a:lnTo>
                <a:close/>
              </a:path>
              <a:path w="820420" h="1270000">
                <a:moveTo>
                  <a:pt x="584301" y="1181100"/>
                </a:moveTo>
                <a:lnTo>
                  <a:pt x="523697" y="1181100"/>
                </a:lnTo>
                <a:lnTo>
                  <a:pt x="521004" y="1193800"/>
                </a:lnTo>
                <a:lnTo>
                  <a:pt x="581482" y="1193800"/>
                </a:lnTo>
                <a:lnTo>
                  <a:pt x="584301" y="1181100"/>
                </a:lnTo>
                <a:close/>
              </a:path>
              <a:path w="820420" h="1270000">
                <a:moveTo>
                  <a:pt x="622046" y="1181100"/>
                </a:moveTo>
                <a:lnTo>
                  <a:pt x="605764" y="1181100"/>
                </a:lnTo>
                <a:lnTo>
                  <a:pt x="600151" y="1193800"/>
                </a:lnTo>
                <a:lnTo>
                  <a:pt x="616356" y="1193800"/>
                </a:lnTo>
                <a:lnTo>
                  <a:pt x="622046" y="1181100"/>
                </a:lnTo>
                <a:close/>
              </a:path>
              <a:path w="820420" h="1270000">
                <a:moveTo>
                  <a:pt x="203009" y="1168400"/>
                </a:moveTo>
                <a:lnTo>
                  <a:pt x="186613" y="1168400"/>
                </a:lnTo>
                <a:lnTo>
                  <a:pt x="189420" y="1181100"/>
                </a:lnTo>
                <a:lnTo>
                  <a:pt x="205790" y="1181100"/>
                </a:lnTo>
                <a:lnTo>
                  <a:pt x="203009" y="1168400"/>
                </a:lnTo>
                <a:close/>
              </a:path>
              <a:path w="820420" h="1270000">
                <a:moveTo>
                  <a:pt x="275297" y="1168400"/>
                </a:moveTo>
                <a:lnTo>
                  <a:pt x="219075" y="1168400"/>
                </a:lnTo>
                <a:lnTo>
                  <a:pt x="221818" y="1181100"/>
                </a:lnTo>
                <a:lnTo>
                  <a:pt x="277888" y="1181100"/>
                </a:lnTo>
                <a:lnTo>
                  <a:pt x="275297" y="1168400"/>
                </a:lnTo>
                <a:close/>
              </a:path>
              <a:path w="820420" h="1270000">
                <a:moveTo>
                  <a:pt x="600837" y="1168400"/>
                </a:moveTo>
                <a:lnTo>
                  <a:pt x="544614" y="1168400"/>
                </a:lnTo>
                <a:lnTo>
                  <a:pt x="539445" y="1181100"/>
                </a:lnTo>
                <a:lnTo>
                  <a:pt x="598093" y="1181100"/>
                </a:lnTo>
                <a:lnTo>
                  <a:pt x="600837" y="1168400"/>
                </a:lnTo>
                <a:close/>
              </a:path>
              <a:path w="820420" h="1270000">
                <a:moveTo>
                  <a:pt x="633298" y="1168400"/>
                </a:moveTo>
                <a:lnTo>
                  <a:pt x="616902" y="1168400"/>
                </a:lnTo>
                <a:lnTo>
                  <a:pt x="614121" y="1181100"/>
                </a:lnTo>
                <a:lnTo>
                  <a:pt x="630491" y="1181100"/>
                </a:lnTo>
                <a:lnTo>
                  <a:pt x="633298" y="1168400"/>
                </a:lnTo>
                <a:close/>
              </a:path>
              <a:path w="820420" h="1270000">
                <a:moveTo>
                  <a:pt x="189496" y="1155700"/>
                </a:moveTo>
                <a:lnTo>
                  <a:pt x="172986" y="1155700"/>
                </a:lnTo>
                <a:lnTo>
                  <a:pt x="178371" y="1168400"/>
                </a:lnTo>
                <a:lnTo>
                  <a:pt x="194830" y="1168400"/>
                </a:lnTo>
                <a:lnTo>
                  <a:pt x="189496" y="1155700"/>
                </a:lnTo>
                <a:close/>
              </a:path>
              <a:path w="820420" h="1270000">
                <a:moveTo>
                  <a:pt x="257365" y="1155700"/>
                </a:moveTo>
                <a:lnTo>
                  <a:pt x="205714" y="1155700"/>
                </a:lnTo>
                <a:lnTo>
                  <a:pt x="210997" y="1168400"/>
                </a:lnTo>
                <a:lnTo>
                  <a:pt x="259930" y="1168400"/>
                </a:lnTo>
                <a:lnTo>
                  <a:pt x="257365" y="1155700"/>
                </a:lnTo>
                <a:close/>
              </a:path>
              <a:path w="820420" h="1270000">
                <a:moveTo>
                  <a:pt x="614197" y="1155700"/>
                </a:moveTo>
                <a:lnTo>
                  <a:pt x="562546" y="1155700"/>
                </a:lnTo>
                <a:lnTo>
                  <a:pt x="559981" y="1168400"/>
                </a:lnTo>
                <a:lnTo>
                  <a:pt x="608914" y="1168400"/>
                </a:lnTo>
                <a:lnTo>
                  <a:pt x="614197" y="1155700"/>
                </a:lnTo>
                <a:close/>
              </a:path>
              <a:path w="820420" h="1270000">
                <a:moveTo>
                  <a:pt x="646925" y="1155700"/>
                </a:moveTo>
                <a:lnTo>
                  <a:pt x="630415" y="1155700"/>
                </a:lnTo>
                <a:lnTo>
                  <a:pt x="625081" y="1168400"/>
                </a:lnTo>
                <a:lnTo>
                  <a:pt x="641540" y="1168400"/>
                </a:lnTo>
                <a:lnTo>
                  <a:pt x="646925" y="1155700"/>
                </a:lnTo>
                <a:close/>
              </a:path>
              <a:path w="820420" h="1270000">
                <a:moveTo>
                  <a:pt x="178930" y="1143000"/>
                </a:moveTo>
                <a:lnTo>
                  <a:pt x="162369" y="1143000"/>
                </a:lnTo>
                <a:lnTo>
                  <a:pt x="165011" y="1155700"/>
                </a:lnTo>
                <a:lnTo>
                  <a:pt x="181559" y="1155700"/>
                </a:lnTo>
                <a:lnTo>
                  <a:pt x="178930" y="1143000"/>
                </a:lnTo>
                <a:close/>
              </a:path>
              <a:path w="820420" h="1270000">
                <a:moveTo>
                  <a:pt x="242366" y="1143000"/>
                </a:moveTo>
                <a:lnTo>
                  <a:pt x="190131" y="1143000"/>
                </a:lnTo>
                <a:lnTo>
                  <a:pt x="195237" y="1155700"/>
                </a:lnTo>
                <a:lnTo>
                  <a:pt x="244868" y="1155700"/>
                </a:lnTo>
                <a:lnTo>
                  <a:pt x="242366" y="1143000"/>
                </a:lnTo>
                <a:close/>
              </a:path>
              <a:path w="820420" h="1270000">
                <a:moveTo>
                  <a:pt x="629780" y="1143000"/>
                </a:moveTo>
                <a:lnTo>
                  <a:pt x="577545" y="1143000"/>
                </a:lnTo>
                <a:lnTo>
                  <a:pt x="575043" y="1155700"/>
                </a:lnTo>
                <a:lnTo>
                  <a:pt x="624674" y="1155700"/>
                </a:lnTo>
                <a:lnTo>
                  <a:pt x="629780" y="1143000"/>
                </a:lnTo>
                <a:close/>
              </a:path>
              <a:path w="820420" h="1270000">
                <a:moveTo>
                  <a:pt x="657542" y="1143000"/>
                </a:moveTo>
                <a:lnTo>
                  <a:pt x="640981" y="1143000"/>
                </a:lnTo>
                <a:lnTo>
                  <a:pt x="638352" y="1155700"/>
                </a:lnTo>
                <a:lnTo>
                  <a:pt x="654900" y="1155700"/>
                </a:lnTo>
                <a:lnTo>
                  <a:pt x="657542" y="1143000"/>
                </a:lnTo>
                <a:close/>
              </a:path>
              <a:path w="820420" h="1270000">
                <a:moveTo>
                  <a:pt x="166141" y="1130300"/>
                </a:moveTo>
                <a:lnTo>
                  <a:pt x="149542" y="1130300"/>
                </a:lnTo>
                <a:lnTo>
                  <a:pt x="154597" y="1143000"/>
                </a:lnTo>
                <a:lnTo>
                  <a:pt x="171196" y="1143000"/>
                </a:lnTo>
                <a:lnTo>
                  <a:pt x="166141" y="1130300"/>
                </a:lnTo>
                <a:close/>
              </a:path>
              <a:path w="820420" h="1270000">
                <a:moveTo>
                  <a:pt x="230162" y="1130300"/>
                </a:moveTo>
                <a:lnTo>
                  <a:pt x="182537" y="1130300"/>
                </a:lnTo>
                <a:lnTo>
                  <a:pt x="187566" y="1143000"/>
                </a:lnTo>
                <a:lnTo>
                  <a:pt x="235000" y="1143000"/>
                </a:lnTo>
                <a:lnTo>
                  <a:pt x="230162" y="1130300"/>
                </a:lnTo>
                <a:close/>
              </a:path>
              <a:path w="820420" h="1270000">
                <a:moveTo>
                  <a:pt x="637374" y="1130300"/>
                </a:moveTo>
                <a:lnTo>
                  <a:pt x="589749" y="1130300"/>
                </a:lnTo>
                <a:lnTo>
                  <a:pt x="584911" y="1143000"/>
                </a:lnTo>
                <a:lnTo>
                  <a:pt x="632345" y="1143000"/>
                </a:lnTo>
                <a:lnTo>
                  <a:pt x="637374" y="1130300"/>
                </a:lnTo>
                <a:close/>
              </a:path>
              <a:path w="820420" h="1270000">
                <a:moveTo>
                  <a:pt x="670369" y="1130300"/>
                </a:moveTo>
                <a:lnTo>
                  <a:pt x="653770" y="1130300"/>
                </a:lnTo>
                <a:lnTo>
                  <a:pt x="648716" y="1143000"/>
                </a:lnTo>
                <a:lnTo>
                  <a:pt x="665314" y="1143000"/>
                </a:lnTo>
                <a:lnTo>
                  <a:pt x="670369" y="1130300"/>
                </a:lnTo>
                <a:close/>
              </a:path>
              <a:path w="820420" h="1270000">
                <a:moveTo>
                  <a:pt x="156184" y="1117600"/>
                </a:moveTo>
                <a:lnTo>
                  <a:pt x="142049" y="1117600"/>
                </a:lnTo>
                <a:lnTo>
                  <a:pt x="147002" y="1130300"/>
                </a:lnTo>
                <a:lnTo>
                  <a:pt x="158661" y="1130300"/>
                </a:lnTo>
                <a:lnTo>
                  <a:pt x="156184" y="1117600"/>
                </a:lnTo>
                <a:close/>
              </a:path>
              <a:path w="820420" h="1270000">
                <a:moveTo>
                  <a:pt x="215836" y="1117600"/>
                </a:moveTo>
                <a:lnTo>
                  <a:pt x="167779" y="1117600"/>
                </a:lnTo>
                <a:lnTo>
                  <a:pt x="172618" y="1130300"/>
                </a:lnTo>
                <a:lnTo>
                  <a:pt x="220548" y="1130300"/>
                </a:lnTo>
                <a:lnTo>
                  <a:pt x="215836" y="1117600"/>
                </a:lnTo>
                <a:close/>
              </a:path>
              <a:path w="820420" h="1270000">
                <a:moveTo>
                  <a:pt x="652132" y="1117600"/>
                </a:moveTo>
                <a:lnTo>
                  <a:pt x="604075" y="1117600"/>
                </a:lnTo>
                <a:lnTo>
                  <a:pt x="599363" y="1130300"/>
                </a:lnTo>
                <a:lnTo>
                  <a:pt x="647293" y="1130300"/>
                </a:lnTo>
                <a:lnTo>
                  <a:pt x="652132" y="1117600"/>
                </a:lnTo>
                <a:close/>
              </a:path>
              <a:path w="820420" h="1270000">
                <a:moveTo>
                  <a:pt x="677862" y="1117600"/>
                </a:moveTo>
                <a:lnTo>
                  <a:pt x="663727" y="1117600"/>
                </a:lnTo>
                <a:lnTo>
                  <a:pt x="661250" y="1130300"/>
                </a:lnTo>
                <a:lnTo>
                  <a:pt x="672909" y="1130300"/>
                </a:lnTo>
                <a:lnTo>
                  <a:pt x="677862" y="1117600"/>
                </a:lnTo>
                <a:close/>
              </a:path>
              <a:path w="820420" h="1270000">
                <a:moveTo>
                  <a:pt x="144157" y="1104900"/>
                </a:moveTo>
                <a:lnTo>
                  <a:pt x="132295" y="1104900"/>
                </a:lnTo>
                <a:lnTo>
                  <a:pt x="134721" y="1117600"/>
                </a:lnTo>
                <a:lnTo>
                  <a:pt x="148907" y="1117600"/>
                </a:lnTo>
                <a:lnTo>
                  <a:pt x="144157" y="1104900"/>
                </a:lnTo>
                <a:close/>
              </a:path>
              <a:path w="820420" h="1270000">
                <a:moveTo>
                  <a:pt x="206502" y="1104900"/>
                </a:moveTo>
                <a:lnTo>
                  <a:pt x="158242" y="1104900"/>
                </a:lnTo>
                <a:lnTo>
                  <a:pt x="165354" y="1117600"/>
                </a:lnTo>
                <a:lnTo>
                  <a:pt x="208838" y="1117600"/>
                </a:lnTo>
                <a:lnTo>
                  <a:pt x="206502" y="1104900"/>
                </a:lnTo>
                <a:close/>
              </a:path>
              <a:path w="820420" h="1270000">
                <a:moveTo>
                  <a:pt x="661670" y="1104900"/>
                </a:moveTo>
                <a:lnTo>
                  <a:pt x="613410" y="1104900"/>
                </a:lnTo>
                <a:lnTo>
                  <a:pt x="611073" y="1117600"/>
                </a:lnTo>
                <a:lnTo>
                  <a:pt x="654558" y="1117600"/>
                </a:lnTo>
                <a:lnTo>
                  <a:pt x="661670" y="1104900"/>
                </a:lnTo>
                <a:close/>
              </a:path>
              <a:path w="820420" h="1270000">
                <a:moveTo>
                  <a:pt x="687628" y="1104900"/>
                </a:moveTo>
                <a:lnTo>
                  <a:pt x="675754" y="1104900"/>
                </a:lnTo>
                <a:lnTo>
                  <a:pt x="671004" y="1117600"/>
                </a:lnTo>
                <a:lnTo>
                  <a:pt x="685190" y="1117600"/>
                </a:lnTo>
                <a:lnTo>
                  <a:pt x="687628" y="1104900"/>
                </a:lnTo>
                <a:close/>
              </a:path>
              <a:path w="820420" h="1270000">
                <a:moveTo>
                  <a:pt x="137147" y="1092200"/>
                </a:moveTo>
                <a:lnTo>
                  <a:pt x="125183" y="1092200"/>
                </a:lnTo>
                <a:lnTo>
                  <a:pt x="127558" y="1104900"/>
                </a:lnTo>
                <a:lnTo>
                  <a:pt x="141782" y="1104900"/>
                </a:lnTo>
                <a:lnTo>
                  <a:pt x="137147" y="1092200"/>
                </a:lnTo>
                <a:close/>
              </a:path>
              <a:path w="820420" h="1270000">
                <a:moveTo>
                  <a:pt x="186283" y="1079500"/>
                </a:moveTo>
                <a:lnTo>
                  <a:pt x="144462" y="1079500"/>
                </a:lnTo>
                <a:lnTo>
                  <a:pt x="153555" y="1104900"/>
                </a:lnTo>
                <a:lnTo>
                  <a:pt x="199631" y="1104900"/>
                </a:lnTo>
                <a:lnTo>
                  <a:pt x="195148" y="1092200"/>
                </a:lnTo>
                <a:lnTo>
                  <a:pt x="192887" y="1092200"/>
                </a:lnTo>
                <a:lnTo>
                  <a:pt x="186283" y="1079500"/>
                </a:lnTo>
                <a:close/>
              </a:path>
              <a:path w="820420" h="1270000">
                <a:moveTo>
                  <a:pt x="675449" y="1079500"/>
                </a:moveTo>
                <a:lnTo>
                  <a:pt x="633628" y="1079500"/>
                </a:lnTo>
                <a:lnTo>
                  <a:pt x="627024" y="1092200"/>
                </a:lnTo>
                <a:lnTo>
                  <a:pt x="624763" y="1092200"/>
                </a:lnTo>
                <a:lnTo>
                  <a:pt x="620280" y="1104900"/>
                </a:lnTo>
                <a:lnTo>
                  <a:pt x="666356" y="1104900"/>
                </a:lnTo>
                <a:lnTo>
                  <a:pt x="675449" y="1079500"/>
                </a:lnTo>
                <a:close/>
              </a:path>
              <a:path w="820420" h="1270000">
                <a:moveTo>
                  <a:pt x="694728" y="1092200"/>
                </a:moveTo>
                <a:lnTo>
                  <a:pt x="682764" y="1092200"/>
                </a:lnTo>
                <a:lnTo>
                  <a:pt x="678129" y="1104900"/>
                </a:lnTo>
                <a:lnTo>
                  <a:pt x="692353" y="1104900"/>
                </a:lnTo>
                <a:lnTo>
                  <a:pt x="694728" y="1092200"/>
                </a:lnTo>
                <a:close/>
              </a:path>
              <a:path w="820420" h="1270000">
                <a:moveTo>
                  <a:pt x="130302" y="1079500"/>
                </a:moveTo>
                <a:lnTo>
                  <a:pt x="115989" y="1079500"/>
                </a:lnTo>
                <a:lnTo>
                  <a:pt x="118249" y="1092200"/>
                </a:lnTo>
                <a:lnTo>
                  <a:pt x="134823" y="1092200"/>
                </a:lnTo>
                <a:lnTo>
                  <a:pt x="130302" y="1079500"/>
                </a:lnTo>
                <a:close/>
              </a:path>
              <a:path w="820420" h="1270000">
                <a:moveTo>
                  <a:pt x="703922" y="1079500"/>
                </a:moveTo>
                <a:lnTo>
                  <a:pt x="689610" y="1079500"/>
                </a:lnTo>
                <a:lnTo>
                  <a:pt x="685088" y="1092200"/>
                </a:lnTo>
                <a:lnTo>
                  <a:pt x="701662" y="1092200"/>
                </a:lnTo>
                <a:lnTo>
                  <a:pt x="703922" y="1079500"/>
                </a:lnTo>
                <a:close/>
              </a:path>
              <a:path w="820420" h="1270000">
                <a:moveTo>
                  <a:pt x="121399" y="1066800"/>
                </a:moveTo>
                <a:lnTo>
                  <a:pt x="105996" y="1066800"/>
                </a:lnTo>
                <a:lnTo>
                  <a:pt x="109291" y="1079500"/>
                </a:lnTo>
                <a:lnTo>
                  <a:pt x="128028" y="1079500"/>
                </a:lnTo>
                <a:lnTo>
                  <a:pt x="121399" y="1066800"/>
                </a:lnTo>
                <a:close/>
              </a:path>
              <a:path w="820420" h="1270000">
                <a:moveTo>
                  <a:pt x="161036" y="1041400"/>
                </a:moveTo>
                <a:lnTo>
                  <a:pt x="118770" y="1041400"/>
                </a:lnTo>
                <a:lnTo>
                  <a:pt x="127012" y="1054100"/>
                </a:lnTo>
                <a:lnTo>
                  <a:pt x="131305" y="1066800"/>
                </a:lnTo>
                <a:lnTo>
                  <a:pt x="139966" y="1079500"/>
                </a:lnTo>
                <a:lnTo>
                  <a:pt x="181889" y="1079500"/>
                </a:lnTo>
                <a:lnTo>
                  <a:pt x="173393" y="1066800"/>
                </a:lnTo>
                <a:lnTo>
                  <a:pt x="169176" y="1054100"/>
                </a:lnTo>
                <a:lnTo>
                  <a:pt x="161036" y="1041400"/>
                </a:lnTo>
                <a:close/>
              </a:path>
              <a:path w="820420" h="1270000">
                <a:moveTo>
                  <a:pt x="701141" y="1041400"/>
                </a:moveTo>
                <a:lnTo>
                  <a:pt x="658876" y="1041400"/>
                </a:lnTo>
                <a:lnTo>
                  <a:pt x="650735" y="1054100"/>
                </a:lnTo>
                <a:lnTo>
                  <a:pt x="646518" y="1066800"/>
                </a:lnTo>
                <a:lnTo>
                  <a:pt x="638022" y="1079500"/>
                </a:lnTo>
                <a:lnTo>
                  <a:pt x="679945" y="1079500"/>
                </a:lnTo>
                <a:lnTo>
                  <a:pt x="688606" y="1066800"/>
                </a:lnTo>
                <a:lnTo>
                  <a:pt x="692899" y="1054100"/>
                </a:lnTo>
                <a:lnTo>
                  <a:pt x="701141" y="1041400"/>
                </a:lnTo>
                <a:close/>
              </a:path>
              <a:path w="820420" h="1270000">
                <a:moveTo>
                  <a:pt x="713915" y="1066800"/>
                </a:moveTo>
                <a:lnTo>
                  <a:pt x="698512" y="1066800"/>
                </a:lnTo>
                <a:lnTo>
                  <a:pt x="691883" y="1079500"/>
                </a:lnTo>
                <a:lnTo>
                  <a:pt x="710620" y="1079500"/>
                </a:lnTo>
                <a:lnTo>
                  <a:pt x="713915" y="1066800"/>
                </a:lnTo>
                <a:close/>
              </a:path>
              <a:path w="820420" h="1270000">
                <a:moveTo>
                  <a:pt x="112826" y="1054100"/>
                </a:moveTo>
                <a:lnTo>
                  <a:pt x="99559" y="1054100"/>
                </a:lnTo>
                <a:lnTo>
                  <a:pt x="102755" y="1066800"/>
                </a:lnTo>
                <a:lnTo>
                  <a:pt x="117030" y="1066800"/>
                </a:lnTo>
                <a:lnTo>
                  <a:pt x="112826" y="1054100"/>
                </a:lnTo>
                <a:close/>
              </a:path>
              <a:path w="820420" h="1270000">
                <a:moveTo>
                  <a:pt x="720352" y="1054100"/>
                </a:moveTo>
                <a:lnTo>
                  <a:pt x="707085" y="1054100"/>
                </a:lnTo>
                <a:lnTo>
                  <a:pt x="702881" y="1066800"/>
                </a:lnTo>
                <a:lnTo>
                  <a:pt x="717156" y="1066800"/>
                </a:lnTo>
                <a:lnTo>
                  <a:pt x="720352" y="1054100"/>
                </a:lnTo>
                <a:close/>
              </a:path>
              <a:path w="820420" h="1270000">
                <a:moveTo>
                  <a:pt x="106587" y="1041400"/>
                </a:moveTo>
                <a:lnTo>
                  <a:pt x="93281" y="1041400"/>
                </a:lnTo>
                <a:lnTo>
                  <a:pt x="96397" y="1054100"/>
                </a:lnTo>
                <a:lnTo>
                  <a:pt x="109693" y="1054100"/>
                </a:lnTo>
                <a:lnTo>
                  <a:pt x="106587" y="1041400"/>
                </a:lnTo>
                <a:close/>
              </a:path>
              <a:path w="820420" h="1270000">
                <a:moveTo>
                  <a:pt x="726630" y="1041400"/>
                </a:moveTo>
                <a:lnTo>
                  <a:pt x="713324" y="1041400"/>
                </a:lnTo>
                <a:lnTo>
                  <a:pt x="710218" y="1054100"/>
                </a:lnTo>
                <a:lnTo>
                  <a:pt x="723514" y="1054100"/>
                </a:lnTo>
                <a:lnTo>
                  <a:pt x="726630" y="1041400"/>
                </a:lnTo>
                <a:close/>
              </a:path>
              <a:path w="820420" h="1270000">
                <a:moveTo>
                  <a:pt x="100520" y="1028700"/>
                </a:moveTo>
                <a:lnTo>
                  <a:pt x="87205" y="1028700"/>
                </a:lnTo>
                <a:lnTo>
                  <a:pt x="90220" y="1041400"/>
                </a:lnTo>
                <a:lnTo>
                  <a:pt x="103525" y="1041400"/>
                </a:lnTo>
                <a:lnTo>
                  <a:pt x="100520" y="1028700"/>
                </a:lnTo>
                <a:close/>
              </a:path>
              <a:path w="820420" h="1270000">
                <a:moveTo>
                  <a:pt x="137998" y="1003300"/>
                </a:moveTo>
                <a:lnTo>
                  <a:pt x="99402" y="1003300"/>
                </a:lnTo>
                <a:lnTo>
                  <a:pt x="102184" y="1016000"/>
                </a:lnTo>
                <a:lnTo>
                  <a:pt x="105019" y="1016000"/>
                </a:lnTo>
                <a:lnTo>
                  <a:pt x="107896" y="1028700"/>
                </a:lnTo>
                <a:lnTo>
                  <a:pt x="110807" y="1028700"/>
                </a:lnTo>
                <a:lnTo>
                  <a:pt x="114706" y="1041400"/>
                </a:lnTo>
                <a:lnTo>
                  <a:pt x="156997" y="1041400"/>
                </a:lnTo>
                <a:lnTo>
                  <a:pt x="149225" y="1028700"/>
                </a:lnTo>
                <a:lnTo>
                  <a:pt x="145376" y="1016000"/>
                </a:lnTo>
                <a:lnTo>
                  <a:pt x="137998" y="1003300"/>
                </a:lnTo>
                <a:close/>
              </a:path>
              <a:path w="820420" h="1270000">
                <a:moveTo>
                  <a:pt x="720509" y="1003300"/>
                </a:moveTo>
                <a:lnTo>
                  <a:pt x="681913" y="1003300"/>
                </a:lnTo>
                <a:lnTo>
                  <a:pt x="674535" y="1016000"/>
                </a:lnTo>
                <a:lnTo>
                  <a:pt x="670687" y="1028700"/>
                </a:lnTo>
                <a:lnTo>
                  <a:pt x="662914" y="1041400"/>
                </a:lnTo>
                <a:lnTo>
                  <a:pt x="705205" y="1041400"/>
                </a:lnTo>
                <a:lnTo>
                  <a:pt x="709104" y="1028700"/>
                </a:lnTo>
                <a:lnTo>
                  <a:pt x="712015" y="1028700"/>
                </a:lnTo>
                <a:lnTo>
                  <a:pt x="714892" y="1016000"/>
                </a:lnTo>
                <a:lnTo>
                  <a:pt x="717727" y="1016000"/>
                </a:lnTo>
                <a:lnTo>
                  <a:pt x="720509" y="1003300"/>
                </a:lnTo>
                <a:close/>
              </a:path>
              <a:path w="820420" h="1270000">
                <a:moveTo>
                  <a:pt x="732706" y="1028700"/>
                </a:moveTo>
                <a:lnTo>
                  <a:pt x="719391" y="1028700"/>
                </a:lnTo>
                <a:lnTo>
                  <a:pt x="716386" y="1041400"/>
                </a:lnTo>
                <a:lnTo>
                  <a:pt x="729691" y="1041400"/>
                </a:lnTo>
                <a:lnTo>
                  <a:pt x="732706" y="1028700"/>
                </a:lnTo>
                <a:close/>
              </a:path>
              <a:path w="820420" h="1270000">
                <a:moveTo>
                  <a:pt x="94626" y="1016000"/>
                </a:moveTo>
                <a:lnTo>
                  <a:pt x="81289" y="1016000"/>
                </a:lnTo>
                <a:lnTo>
                  <a:pt x="84224" y="1028700"/>
                </a:lnTo>
                <a:lnTo>
                  <a:pt x="97554" y="1028700"/>
                </a:lnTo>
                <a:lnTo>
                  <a:pt x="94626" y="1016000"/>
                </a:lnTo>
                <a:close/>
              </a:path>
              <a:path w="820420" h="1270000">
                <a:moveTo>
                  <a:pt x="738622" y="1016000"/>
                </a:moveTo>
                <a:lnTo>
                  <a:pt x="725285" y="1016000"/>
                </a:lnTo>
                <a:lnTo>
                  <a:pt x="722357" y="1028700"/>
                </a:lnTo>
                <a:lnTo>
                  <a:pt x="735687" y="1028700"/>
                </a:lnTo>
                <a:lnTo>
                  <a:pt x="738622" y="1016000"/>
                </a:lnTo>
                <a:close/>
              </a:path>
              <a:path w="820420" h="1270000">
                <a:moveTo>
                  <a:pt x="86126" y="1003300"/>
                </a:moveTo>
                <a:lnTo>
                  <a:pt x="75577" y="1003300"/>
                </a:lnTo>
                <a:lnTo>
                  <a:pt x="78409" y="1016000"/>
                </a:lnTo>
                <a:lnTo>
                  <a:pt x="88912" y="1016000"/>
                </a:lnTo>
                <a:lnTo>
                  <a:pt x="86126" y="1003300"/>
                </a:lnTo>
                <a:close/>
              </a:path>
              <a:path w="820420" h="1270000">
                <a:moveTo>
                  <a:pt x="744334" y="1003300"/>
                </a:moveTo>
                <a:lnTo>
                  <a:pt x="733785" y="1003300"/>
                </a:lnTo>
                <a:lnTo>
                  <a:pt x="730999" y="1016000"/>
                </a:lnTo>
                <a:lnTo>
                  <a:pt x="741502" y="1016000"/>
                </a:lnTo>
                <a:lnTo>
                  <a:pt x="744334" y="1003300"/>
                </a:lnTo>
                <a:close/>
              </a:path>
              <a:path w="820420" h="1270000">
                <a:moveTo>
                  <a:pt x="80667" y="990600"/>
                </a:moveTo>
                <a:lnTo>
                  <a:pt x="70037" y="990600"/>
                </a:lnTo>
                <a:lnTo>
                  <a:pt x="72783" y="1003300"/>
                </a:lnTo>
                <a:lnTo>
                  <a:pt x="83373" y="1003300"/>
                </a:lnTo>
                <a:lnTo>
                  <a:pt x="80667" y="990600"/>
                </a:lnTo>
                <a:close/>
              </a:path>
              <a:path w="820420" h="1270000">
                <a:moveTo>
                  <a:pt x="127393" y="977900"/>
                </a:moveTo>
                <a:lnTo>
                  <a:pt x="88684" y="977900"/>
                </a:lnTo>
                <a:lnTo>
                  <a:pt x="91292" y="990600"/>
                </a:lnTo>
                <a:lnTo>
                  <a:pt x="93953" y="990600"/>
                </a:lnTo>
                <a:lnTo>
                  <a:pt x="96658" y="1003300"/>
                </a:lnTo>
                <a:lnTo>
                  <a:pt x="134353" y="1003300"/>
                </a:lnTo>
                <a:lnTo>
                  <a:pt x="127393" y="977900"/>
                </a:lnTo>
                <a:close/>
              </a:path>
              <a:path w="820420" h="1270000">
                <a:moveTo>
                  <a:pt x="731227" y="977900"/>
                </a:moveTo>
                <a:lnTo>
                  <a:pt x="692518" y="977900"/>
                </a:lnTo>
                <a:lnTo>
                  <a:pt x="685558" y="1003300"/>
                </a:lnTo>
                <a:lnTo>
                  <a:pt x="723253" y="1003300"/>
                </a:lnTo>
                <a:lnTo>
                  <a:pt x="725958" y="990600"/>
                </a:lnTo>
                <a:lnTo>
                  <a:pt x="728619" y="990600"/>
                </a:lnTo>
                <a:lnTo>
                  <a:pt x="731227" y="977900"/>
                </a:lnTo>
                <a:close/>
              </a:path>
              <a:path w="820420" h="1270000">
                <a:moveTo>
                  <a:pt x="749874" y="990600"/>
                </a:moveTo>
                <a:lnTo>
                  <a:pt x="739244" y="990600"/>
                </a:lnTo>
                <a:lnTo>
                  <a:pt x="736538" y="1003300"/>
                </a:lnTo>
                <a:lnTo>
                  <a:pt x="747128" y="1003300"/>
                </a:lnTo>
                <a:lnTo>
                  <a:pt x="749874" y="990600"/>
                </a:lnTo>
                <a:close/>
              </a:path>
              <a:path w="820420" h="1270000">
                <a:moveTo>
                  <a:pt x="75412" y="977900"/>
                </a:moveTo>
                <a:lnTo>
                  <a:pt x="64706" y="977900"/>
                </a:lnTo>
                <a:lnTo>
                  <a:pt x="67348" y="990600"/>
                </a:lnTo>
                <a:lnTo>
                  <a:pt x="78016" y="990600"/>
                </a:lnTo>
                <a:lnTo>
                  <a:pt x="75412" y="977900"/>
                </a:lnTo>
                <a:close/>
              </a:path>
              <a:path w="820420" h="1270000">
                <a:moveTo>
                  <a:pt x="755205" y="977900"/>
                </a:moveTo>
                <a:lnTo>
                  <a:pt x="744499" y="977900"/>
                </a:lnTo>
                <a:lnTo>
                  <a:pt x="741895" y="990600"/>
                </a:lnTo>
                <a:lnTo>
                  <a:pt x="752563" y="990600"/>
                </a:lnTo>
                <a:lnTo>
                  <a:pt x="755205" y="977900"/>
                </a:lnTo>
                <a:close/>
              </a:path>
              <a:path w="820420" h="1270000">
                <a:moveTo>
                  <a:pt x="70329" y="965200"/>
                </a:moveTo>
                <a:lnTo>
                  <a:pt x="59547" y="965200"/>
                </a:lnTo>
                <a:lnTo>
                  <a:pt x="62103" y="977900"/>
                </a:lnTo>
                <a:lnTo>
                  <a:pt x="72847" y="977900"/>
                </a:lnTo>
                <a:lnTo>
                  <a:pt x="70329" y="965200"/>
                </a:lnTo>
                <a:close/>
              </a:path>
              <a:path w="820420" h="1270000">
                <a:moveTo>
                  <a:pt x="120700" y="965200"/>
                </a:moveTo>
                <a:lnTo>
                  <a:pt x="83597" y="965200"/>
                </a:lnTo>
                <a:lnTo>
                  <a:pt x="86120" y="977900"/>
                </a:lnTo>
                <a:lnTo>
                  <a:pt x="123964" y="977900"/>
                </a:lnTo>
                <a:lnTo>
                  <a:pt x="120700" y="965200"/>
                </a:lnTo>
                <a:close/>
              </a:path>
              <a:path w="820420" h="1270000">
                <a:moveTo>
                  <a:pt x="736314" y="965200"/>
                </a:moveTo>
                <a:lnTo>
                  <a:pt x="699211" y="965200"/>
                </a:lnTo>
                <a:lnTo>
                  <a:pt x="695947" y="977900"/>
                </a:lnTo>
                <a:lnTo>
                  <a:pt x="733791" y="977900"/>
                </a:lnTo>
                <a:lnTo>
                  <a:pt x="736314" y="965200"/>
                </a:lnTo>
                <a:close/>
              </a:path>
              <a:path w="820420" h="1270000">
                <a:moveTo>
                  <a:pt x="760364" y="965200"/>
                </a:moveTo>
                <a:lnTo>
                  <a:pt x="749582" y="965200"/>
                </a:lnTo>
                <a:lnTo>
                  <a:pt x="747064" y="977900"/>
                </a:lnTo>
                <a:lnTo>
                  <a:pt x="757809" y="977900"/>
                </a:lnTo>
                <a:lnTo>
                  <a:pt x="760364" y="965200"/>
                </a:lnTo>
                <a:close/>
              </a:path>
              <a:path w="820420" h="1270000">
                <a:moveTo>
                  <a:pt x="65455" y="952500"/>
                </a:moveTo>
                <a:lnTo>
                  <a:pt x="54592" y="952500"/>
                </a:lnTo>
                <a:lnTo>
                  <a:pt x="57048" y="965200"/>
                </a:lnTo>
                <a:lnTo>
                  <a:pt x="67868" y="965200"/>
                </a:lnTo>
                <a:lnTo>
                  <a:pt x="65455" y="952500"/>
                </a:lnTo>
                <a:close/>
              </a:path>
              <a:path w="820420" h="1270000">
                <a:moveTo>
                  <a:pt x="115854" y="952500"/>
                </a:moveTo>
                <a:lnTo>
                  <a:pt x="78701" y="952500"/>
                </a:lnTo>
                <a:lnTo>
                  <a:pt x="81122" y="965200"/>
                </a:lnTo>
                <a:lnTo>
                  <a:pt x="118259" y="965200"/>
                </a:lnTo>
                <a:lnTo>
                  <a:pt x="115854" y="952500"/>
                </a:lnTo>
                <a:close/>
              </a:path>
              <a:path w="820420" h="1270000">
                <a:moveTo>
                  <a:pt x="741210" y="952500"/>
                </a:moveTo>
                <a:lnTo>
                  <a:pt x="704057" y="952500"/>
                </a:lnTo>
                <a:lnTo>
                  <a:pt x="701652" y="965200"/>
                </a:lnTo>
                <a:lnTo>
                  <a:pt x="738789" y="965200"/>
                </a:lnTo>
                <a:lnTo>
                  <a:pt x="741210" y="952500"/>
                </a:lnTo>
                <a:close/>
              </a:path>
              <a:path w="820420" h="1270000">
                <a:moveTo>
                  <a:pt x="765319" y="952500"/>
                </a:moveTo>
                <a:lnTo>
                  <a:pt x="754456" y="952500"/>
                </a:lnTo>
                <a:lnTo>
                  <a:pt x="752043" y="965200"/>
                </a:lnTo>
                <a:lnTo>
                  <a:pt x="762863" y="965200"/>
                </a:lnTo>
                <a:lnTo>
                  <a:pt x="765319" y="952500"/>
                </a:lnTo>
                <a:close/>
              </a:path>
              <a:path w="820420" h="1270000">
                <a:moveTo>
                  <a:pt x="60753" y="939800"/>
                </a:moveTo>
                <a:lnTo>
                  <a:pt x="49822" y="939800"/>
                </a:lnTo>
                <a:lnTo>
                  <a:pt x="52181" y="952500"/>
                </a:lnTo>
                <a:lnTo>
                  <a:pt x="63080" y="952500"/>
                </a:lnTo>
                <a:lnTo>
                  <a:pt x="60753" y="939800"/>
                </a:lnTo>
                <a:close/>
              </a:path>
              <a:path w="820420" h="1270000">
                <a:moveTo>
                  <a:pt x="111188" y="939800"/>
                </a:moveTo>
                <a:lnTo>
                  <a:pt x="73979" y="939800"/>
                </a:lnTo>
                <a:lnTo>
                  <a:pt x="76319" y="952500"/>
                </a:lnTo>
                <a:lnTo>
                  <a:pt x="113494" y="952500"/>
                </a:lnTo>
                <a:lnTo>
                  <a:pt x="111188" y="939800"/>
                </a:lnTo>
                <a:close/>
              </a:path>
              <a:path w="820420" h="1270000">
                <a:moveTo>
                  <a:pt x="745932" y="939800"/>
                </a:moveTo>
                <a:lnTo>
                  <a:pt x="708723" y="939800"/>
                </a:lnTo>
                <a:lnTo>
                  <a:pt x="706417" y="952500"/>
                </a:lnTo>
                <a:lnTo>
                  <a:pt x="743592" y="952500"/>
                </a:lnTo>
                <a:lnTo>
                  <a:pt x="745932" y="939800"/>
                </a:lnTo>
                <a:close/>
              </a:path>
              <a:path w="820420" h="1270000">
                <a:moveTo>
                  <a:pt x="770089" y="939800"/>
                </a:moveTo>
                <a:lnTo>
                  <a:pt x="759158" y="939800"/>
                </a:lnTo>
                <a:lnTo>
                  <a:pt x="756831" y="952500"/>
                </a:lnTo>
                <a:lnTo>
                  <a:pt x="767730" y="952500"/>
                </a:lnTo>
                <a:lnTo>
                  <a:pt x="770089" y="939800"/>
                </a:lnTo>
                <a:close/>
              </a:path>
              <a:path w="820420" h="1270000">
                <a:moveTo>
                  <a:pt x="54084" y="914400"/>
                </a:moveTo>
                <a:lnTo>
                  <a:pt x="40897" y="914400"/>
                </a:lnTo>
                <a:lnTo>
                  <a:pt x="43056" y="927100"/>
                </a:lnTo>
                <a:lnTo>
                  <a:pt x="45267" y="927100"/>
                </a:lnTo>
                <a:lnTo>
                  <a:pt x="47523" y="939800"/>
                </a:lnTo>
                <a:lnTo>
                  <a:pt x="58483" y="939800"/>
                </a:lnTo>
                <a:lnTo>
                  <a:pt x="56263" y="927100"/>
                </a:lnTo>
                <a:lnTo>
                  <a:pt x="54084" y="914400"/>
                </a:lnTo>
                <a:close/>
              </a:path>
              <a:path w="820420" h="1270000">
                <a:moveTo>
                  <a:pt x="106684" y="927100"/>
                </a:moveTo>
                <a:lnTo>
                  <a:pt x="69456" y="927100"/>
                </a:lnTo>
                <a:lnTo>
                  <a:pt x="71688" y="939800"/>
                </a:lnTo>
                <a:lnTo>
                  <a:pt x="108918" y="939800"/>
                </a:lnTo>
                <a:lnTo>
                  <a:pt x="106684" y="927100"/>
                </a:lnTo>
                <a:close/>
              </a:path>
              <a:path w="820420" h="1270000">
                <a:moveTo>
                  <a:pt x="750455" y="927100"/>
                </a:moveTo>
                <a:lnTo>
                  <a:pt x="713227" y="927100"/>
                </a:lnTo>
                <a:lnTo>
                  <a:pt x="710993" y="939800"/>
                </a:lnTo>
                <a:lnTo>
                  <a:pt x="748223" y="939800"/>
                </a:lnTo>
                <a:lnTo>
                  <a:pt x="750455" y="927100"/>
                </a:lnTo>
                <a:close/>
              </a:path>
              <a:path w="820420" h="1270000">
                <a:moveTo>
                  <a:pt x="779014" y="914400"/>
                </a:moveTo>
                <a:lnTo>
                  <a:pt x="765827" y="914400"/>
                </a:lnTo>
                <a:lnTo>
                  <a:pt x="763648" y="927100"/>
                </a:lnTo>
                <a:lnTo>
                  <a:pt x="761428" y="939800"/>
                </a:lnTo>
                <a:lnTo>
                  <a:pt x="772388" y="939800"/>
                </a:lnTo>
                <a:lnTo>
                  <a:pt x="774644" y="927100"/>
                </a:lnTo>
                <a:lnTo>
                  <a:pt x="776855" y="927100"/>
                </a:lnTo>
                <a:lnTo>
                  <a:pt x="779014" y="914400"/>
                </a:lnTo>
                <a:close/>
              </a:path>
              <a:path w="820420" h="1270000">
                <a:moveTo>
                  <a:pt x="102362" y="914400"/>
                </a:moveTo>
                <a:lnTo>
                  <a:pt x="65120" y="914400"/>
                </a:lnTo>
                <a:lnTo>
                  <a:pt x="67266" y="927100"/>
                </a:lnTo>
                <a:lnTo>
                  <a:pt x="104496" y="927100"/>
                </a:lnTo>
                <a:lnTo>
                  <a:pt x="102362" y="914400"/>
                </a:lnTo>
                <a:close/>
              </a:path>
              <a:path w="820420" h="1270000">
                <a:moveTo>
                  <a:pt x="754791" y="914400"/>
                </a:moveTo>
                <a:lnTo>
                  <a:pt x="717550" y="914400"/>
                </a:lnTo>
                <a:lnTo>
                  <a:pt x="715415" y="927100"/>
                </a:lnTo>
                <a:lnTo>
                  <a:pt x="752645" y="927100"/>
                </a:lnTo>
                <a:lnTo>
                  <a:pt x="754791" y="914400"/>
                </a:lnTo>
                <a:close/>
              </a:path>
              <a:path w="820420" h="1270000">
                <a:moveTo>
                  <a:pt x="49885" y="901700"/>
                </a:moveTo>
                <a:lnTo>
                  <a:pt x="36749" y="901700"/>
                </a:lnTo>
                <a:lnTo>
                  <a:pt x="38798" y="914400"/>
                </a:lnTo>
                <a:lnTo>
                  <a:pt x="51955" y="914400"/>
                </a:lnTo>
                <a:lnTo>
                  <a:pt x="49885" y="901700"/>
                </a:lnTo>
                <a:close/>
              </a:path>
              <a:path w="820420" h="1270000">
                <a:moveTo>
                  <a:pt x="98209" y="901700"/>
                </a:moveTo>
                <a:lnTo>
                  <a:pt x="60985" y="901700"/>
                </a:lnTo>
                <a:lnTo>
                  <a:pt x="63025" y="914400"/>
                </a:lnTo>
                <a:lnTo>
                  <a:pt x="100265" y="914400"/>
                </a:lnTo>
                <a:lnTo>
                  <a:pt x="98209" y="901700"/>
                </a:lnTo>
                <a:close/>
              </a:path>
              <a:path w="820420" h="1270000">
                <a:moveTo>
                  <a:pt x="758926" y="901700"/>
                </a:moveTo>
                <a:lnTo>
                  <a:pt x="721702" y="901700"/>
                </a:lnTo>
                <a:lnTo>
                  <a:pt x="719646" y="914400"/>
                </a:lnTo>
                <a:lnTo>
                  <a:pt x="756886" y="914400"/>
                </a:lnTo>
                <a:lnTo>
                  <a:pt x="758926" y="901700"/>
                </a:lnTo>
                <a:close/>
              </a:path>
              <a:path w="820420" h="1270000">
                <a:moveTo>
                  <a:pt x="783162" y="901700"/>
                </a:moveTo>
                <a:lnTo>
                  <a:pt x="770026" y="901700"/>
                </a:lnTo>
                <a:lnTo>
                  <a:pt x="767956" y="914400"/>
                </a:lnTo>
                <a:lnTo>
                  <a:pt x="781113" y="914400"/>
                </a:lnTo>
                <a:lnTo>
                  <a:pt x="783162" y="901700"/>
                </a:lnTo>
                <a:close/>
              </a:path>
              <a:path w="820420" h="1270000">
                <a:moveTo>
                  <a:pt x="42100" y="876300"/>
                </a:moveTo>
                <a:lnTo>
                  <a:pt x="30899" y="876300"/>
                </a:lnTo>
                <a:lnTo>
                  <a:pt x="32790" y="889000"/>
                </a:lnTo>
                <a:lnTo>
                  <a:pt x="34744" y="901700"/>
                </a:lnTo>
                <a:lnTo>
                  <a:pt x="47865" y="901700"/>
                </a:lnTo>
                <a:lnTo>
                  <a:pt x="45888" y="889000"/>
                </a:lnTo>
                <a:lnTo>
                  <a:pt x="43963" y="889000"/>
                </a:lnTo>
                <a:lnTo>
                  <a:pt x="42100" y="876300"/>
                </a:lnTo>
                <a:close/>
              </a:path>
              <a:path w="820420" h="1270000">
                <a:moveTo>
                  <a:pt x="94246" y="889000"/>
                </a:moveTo>
                <a:lnTo>
                  <a:pt x="57038" y="889000"/>
                </a:lnTo>
                <a:lnTo>
                  <a:pt x="58988" y="901700"/>
                </a:lnTo>
                <a:lnTo>
                  <a:pt x="96200" y="901700"/>
                </a:lnTo>
                <a:lnTo>
                  <a:pt x="94246" y="889000"/>
                </a:lnTo>
                <a:close/>
              </a:path>
              <a:path w="820420" h="1270000">
                <a:moveTo>
                  <a:pt x="762873" y="889000"/>
                </a:moveTo>
                <a:lnTo>
                  <a:pt x="725665" y="889000"/>
                </a:lnTo>
                <a:lnTo>
                  <a:pt x="723711" y="901700"/>
                </a:lnTo>
                <a:lnTo>
                  <a:pt x="760923" y="901700"/>
                </a:lnTo>
                <a:lnTo>
                  <a:pt x="762873" y="889000"/>
                </a:lnTo>
                <a:close/>
              </a:path>
              <a:path w="820420" h="1270000">
                <a:moveTo>
                  <a:pt x="789012" y="876300"/>
                </a:moveTo>
                <a:lnTo>
                  <a:pt x="777811" y="876300"/>
                </a:lnTo>
                <a:lnTo>
                  <a:pt x="775948" y="889000"/>
                </a:lnTo>
                <a:lnTo>
                  <a:pt x="774023" y="889000"/>
                </a:lnTo>
                <a:lnTo>
                  <a:pt x="772046" y="901700"/>
                </a:lnTo>
                <a:lnTo>
                  <a:pt x="785167" y="901700"/>
                </a:lnTo>
                <a:lnTo>
                  <a:pt x="787121" y="889000"/>
                </a:lnTo>
                <a:lnTo>
                  <a:pt x="789012" y="876300"/>
                </a:lnTo>
                <a:close/>
              </a:path>
              <a:path w="820420" h="1270000">
                <a:moveTo>
                  <a:pt x="86893" y="863600"/>
                </a:moveTo>
                <a:lnTo>
                  <a:pt x="51505" y="863600"/>
                </a:lnTo>
                <a:lnTo>
                  <a:pt x="53301" y="876300"/>
                </a:lnTo>
                <a:lnTo>
                  <a:pt x="55141" y="889000"/>
                </a:lnTo>
                <a:lnTo>
                  <a:pt x="92340" y="889000"/>
                </a:lnTo>
                <a:lnTo>
                  <a:pt x="90474" y="876300"/>
                </a:lnTo>
                <a:lnTo>
                  <a:pt x="88656" y="876300"/>
                </a:lnTo>
                <a:lnTo>
                  <a:pt x="86893" y="863600"/>
                </a:lnTo>
                <a:close/>
              </a:path>
              <a:path w="820420" h="1270000">
                <a:moveTo>
                  <a:pt x="768406" y="863600"/>
                </a:moveTo>
                <a:lnTo>
                  <a:pt x="733018" y="863600"/>
                </a:lnTo>
                <a:lnTo>
                  <a:pt x="731255" y="876300"/>
                </a:lnTo>
                <a:lnTo>
                  <a:pt x="729437" y="876300"/>
                </a:lnTo>
                <a:lnTo>
                  <a:pt x="727571" y="889000"/>
                </a:lnTo>
                <a:lnTo>
                  <a:pt x="764770" y="889000"/>
                </a:lnTo>
                <a:lnTo>
                  <a:pt x="766610" y="876300"/>
                </a:lnTo>
                <a:lnTo>
                  <a:pt x="768406" y="863600"/>
                </a:lnTo>
                <a:close/>
              </a:path>
              <a:path w="820420" h="1270000">
                <a:moveTo>
                  <a:pt x="38511" y="863600"/>
                </a:moveTo>
                <a:lnTo>
                  <a:pt x="27265" y="863600"/>
                </a:lnTo>
                <a:lnTo>
                  <a:pt x="29056" y="876300"/>
                </a:lnTo>
                <a:lnTo>
                  <a:pt x="40282" y="876300"/>
                </a:lnTo>
                <a:lnTo>
                  <a:pt x="38511" y="863600"/>
                </a:lnTo>
                <a:close/>
              </a:path>
              <a:path w="820420" h="1270000">
                <a:moveTo>
                  <a:pt x="792646" y="863600"/>
                </a:moveTo>
                <a:lnTo>
                  <a:pt x="781400" y="863600"/>
                </a:lnTo>
                <a:lnTo>
                  <a:pt x="779629" y="876300"/>
                </a:lnTo>
                <a:lnTo>
                  <a:pt x="790855" y="876300"/>
                </a:lnTo>
                <a:lnTo>
                  <a:pt x="792646" y="863600"/>
                </a:lnTo>
                <a:close/>
              </a:path>
              <a:path w="820420" h="1270000">
                <a:moveTo>
                  <a:pt x="33534" y="838200"/>
                </a:moveTo>
                <a:lnTo>
                  <a:pt x="20639" y="838200"/>
                </a:lnTo>
                <a:lnTo>
                  <a:pt x="22218" y="850900"/>
                </a:lnTo>
                <a:lnTo>
                  <a:pt x="23850" y="850900"/>
                </a:lnTo>
                <a:lnTo>
                  <a:pt x="25528" y="863600"/>
                </a:lnTo>
                <a:lnTo>
                  <a:pt x="36794" y="863600"/>
                </a:lnTo>
                <a:lnTo>
                  <a:pt x="35140" y="850900"/>
                </a:lnTo>
                <a:lnTo>
                  <a:pt x="33534" y="838200"/>
                </a:lnTo>
                <a:close/>
              </a:path>
              <a:path w="820420" h="1270000">
                <a:moveTo>
                  <a:pt x="83492" y="850900"/>
                </a:moveTo>
                <a:lnTo>
                  <a:pt x="48063" y="850900"/>
                </a:lnTo>
                <a:lnTo>
                  <a:pt x="49757" y="863600"/>
                </a:lnTo>
                <a:lnTo>
                  <a:pt x="85170" y="863600"/>
                </a:lnTo>
                <a:lnTo>
                  <a:pt x="83492" y="850900"/>
                </a:lnTo>
                <a:close/>
              </a:path>
              <a:path w="820420" h="1270000">
                <a:moveTo>
                  <a:pt x="771848" y="850900"/>
                </a:moveTo>
                <a:lnTo>
                  <a:pt x="736419" y="850900"/>
                </a:lnTo>
                <a:lnTo>
                  <a:pt x="734741" y="863600"/>
                </a:lnTo>
                <a:lnTo>
                  <a:pt x="770154" y="863600"/>
                </a:lnTo>
                <a:lnTo>
                  <a:pt x="771848" y="850900"/>
                </a:lnTo>
                <a:close/>
              </a:path>
              <a:path w="820420" h="1270000">
                <a:moveTo>
                  <a:pt x="799272" y="838200"/>
                </a:moveTo>
                <a:lnTo>
                  <a:pt x="786377" y="838200"/>
                </a:lnTo>
                <a:lnTo>
                  <a:pt x="784771" y="850900"/>
                </a:lnTo>
                <a:lnTo>
                  <a:pt x="783117" y="863600"/>
                </a:lnTo>
                <a:lnTo>
                  <a:pt x="794383" y="863600"/>
                </a:lnTo>
                <a:lnTo>
                  <a:pt x="796061" y="850900"/>
                </a:lnTo>
                <a:lnTo>
                  <a:pt x="797693" y="850900"/>
                </a:lnTo>
                <a:lnTo>
                  <a:pt x="799272" y="838200"/>
                </a:lnTo>
                <a:close/>
              </a:path>
              <a:path w="820420" h="1270000">
                <a:moveTo>
                  <a:pt x="80302" y="838200"/>
                </a:moveTo>
                <a:lnTo>
                  <a:pt x="44843" y="838200"/>
                </a:lnTo>
                <a:lnTo>
                  <a:pt x="46431" y="850900"/>
                </a:lnTo>
                <a:lnTo>
                  <a:pt x="81867" y="850900"/>
                </a:lnTo>
                <a:lnTo>
                  <a:pt x="80302" y="838200"/>
                </a:lnTo>
                <a:close/>
              </a:path>
              <a:path w="820420" h="1270000">
                <a:moveTo>
                  <a:pt x="775068" y="838200"/>
                </a:moveTo>
                <a:lnTo>
                  <a:pt x="739609" y="838200"/>
                </a:lnTo>
                <a:lnTo>
                  <a:pt x="738044" y="850900"/>
                </a:lnTo>
                <a:lnTo>
                  <a:pt x="773480" y="850900"/>
                </a:lnTo>
                <a:lnTo>
                  <a:pt x="775068" y="838200"/>
                </a:lnTo>
                <a:close/>
              </a:path>
              <a:path w="820420" h="1270000">
                <a:moveTo>
                  <a:pt x="27639" y="812800"/>
                </a:moveTo>
                <a:lnTo>
                  <a:pt x="16254" y="812800"/>
                </a:lnTo>
                <a:lnTo>
                  <a:pt x="17665" y="825500"/>
                </a:lnTo>
                <a:lnTo>
                  <a:pt x="19119" y="838200"/>
                </a:lnTo>
                <a:lnTo>
                  <a:pt x="31977" y="838200"/>
                </a:lnTo>
                <a:lnTo>
                  <a:pt x="30474" y="825500"/>
                </a:lnTo>
                <a:lnTo>
                  <a:pt x="29032" y="825500"/>
                </a:lnTo>
                <a:lnTo>
                  <a:pt x="27639" y="812800"/>
                </a:lnTo>
                <a:close/>
              </a:path>
              <a:path w="820420" h="1270000">
                <a:moveTo>
                  <a:pt x="77301" y="825500"/>
                </a:moveTo>
                <a:lnTo>
                  <a:pt x="41821" y="825500"/>
                </a:lnTo>
                <a:lnTo>
                  <a:pt x="43305" y="838200"/>
                </a:lnTo>
                <a:lnTo>
                  <a:pt x="78779" y="838200"/>
                </a:lnTo>
                <a:lnTo>
                  <a:pt x="77301" y="825500"/>
                </a:lnTo>
                <a:close/>
              </a:path>
              <a:path w="820420" h="1270000">
                <a:moveTo>
                  <a:pt x="778090" y="825500"/>
                </a:moveTo>
                <a:lnTo>
                  <a:pt x="742610" y="825500"/>
                </a:lnTo>
                <a:lnTo>
                  <a:pt x="741132" y="838200"/>
                </a:lnTo>
                <a:lnTo>
                  <a:pt x="776606" y="838200"/>
                </a:lnTo>
                <a:lnTo>
                  <a:pt x="778090" y="825500"/>
                </a:lnTo>
                <a:close/>
              </a:path>
              <a:path w="820420" h="1270000">
                <a:moveTo>
                  <a:pt x="803657" y="812800"/>
                </a:moveTo>
                <a:lnTo>
                  <a:pt x="792272" y="812800"/>
                </a:lnTo>
                <a:lnTo>
                  <a:pt x="790879" y="825500"/>
                </a:lnTo>
                <a:lnTo>
                  <a:pt x="789437" y="825500"/>
                </a:lnTo>
                <a:lnTo>
                  <a:pt x="787934" y="838200"/>
                </a:lnTo>
                <a:lnTo>
                  <a:pt x="800792" y="838200"/>
                </a:lnTo>
                <a:lnTo>
                  <a:pt x="802246" y="825500"/>
                </a:lnTo>
                <a:lnTo>
                  <a:pt x="803657" y="812800"/>
                </a:lnTo>
                <a:close/>
              </a:path>
              <a:path w="820420" h="1270000">
                <a:moveTo>
                  <a:pt x="70701" y="787400"/>
                </a:moveTo>
                <a:lnTo>
                  <a:pt x="35229" y="787400"/>
                </a:lnTo>
                <a:lnTo>
                  <a:pt x="36433" y="800100"/>
                </a:lnTo>
                <a:lnTo>
                  <a:pt x="37699" y="800100"/>
                </a:lnTo>
                <a:lnTo>
                  <a:pt x="39023" y="812800"/>
                </a:lnTo>
                <a:lnTo>
                  <a:pt x="40398" y="825500"/>
                </a:lnTo>
                <a:lnTo>
                  <a:pt x="75876" y="825500"/>
                </a:lnTo>
                <a:lnTo>
                  <a:pt x="74510" y="812800"/>
                </a:lnTo>
                <a:lnTo>
                  <a:pt x="73190" y="812800"/>
                </a:lnTo>
                <a:lnTo>
                  <a:pt x="71918" y="800100"/>
                </a:lnTo>
                <a:lnTo>
                  <a:pt x="70701" y="787400"/>
                </a:lnTo>
                <a:close/>
              </a:path>
              <a:path w="820420" h="1270000">
                <a:moveTo>
                  <a:pt x="784682" y="787400"/>
                </a:moveTo>
                <a:lnTo>
                  <a:pt x="749210" y="787400"/>
                </a:lnTo>
                <a:lnTo>
                  <a:pt x="747993" y="800100"/>
                </a:lnTo>
                <a:lnTo>
                  <a:pt x="746721" y="812800"/>
                </a:lnTo>
                <a:lnTo>
                  <a:pt x="745401" y="812800"/>
                </a:lnTo>
                <a:lnTo>
                  <a:pt x="744035" y="825500"/>
                </a:lnTo>
                <a:lnTo>
                  <a:pt x="779513" y="825500"/>
                </a:lnTo>
                <a:lnTo>
                  <a:pt x="780888" y="812800"/>
                </a:lnTo>
                <a:lnTo>
                  <a:pt x="782212" y="800100"/>
                </a:lnTo>
                <a:lnTo>
                  <a:pt x="783478" y="800100"/>
                </a:lnTo>
                <a:lnTo>
                  <a:pt x="784682" y="787400"/>
                </a:lnTo>
                <a:close/>
              </a:path>
              <a:path w="820420" h="1270000">
                <a:moveTo>
                  <a:pt x="21515" y="774700"/>
                </a:moveTo>
                <a:lnTo>
                  <a:pt x="10047" y="774700"/>
                </a:lnTo>
                <a:lnTo>
                  <a:pt x="11174" y="787400"/>
                </a:lnTo>
                <a:lnTo>
                  <a:pt x="12357" y="800100"/>
                </a:lnTo>
                <a:lnTo>
                  <a:pt x="13597" y="800100"/>
                </a:lnTo>
                <a:lnTo>
                  <a:pt x="14897" y="812800"/>
                </a:lnTo>
                <a:lnTo>
                  <a:pt x="26301" y="812800"/>
                </a:lnTo>
                <a:lnTo>
                  <a:pt x="25020" y="800100"/>
                </a:lnTo>
                <a:lnTo>
                  <a:pt x="23799" y="787400"/>
                </a:lnTo>
                <a:lnTo>
                  <a:pt x="22628" y="787400"/>
                </a:lnTo>
                <a:lnTo>
                  <a:pt x="21515" y="774700"/>
                </a:lnTo>
                <a:close/>
              </a:path>
              <a:path w="820420" h="1270000">
                <a:moveTo>
                  <a:pt x="809864" y="774700"/>
                </a:moveTo>
                <a:lnTo>
                  <a:pt x="798396" y="774700"/>
                </a:lnTo>
                <a:lnTo>
                  <a:pt x="797283" y="787400"/>
                </a:lnTo>
                <a:lnTo>
                  <a:pt x="796112" y="787400"/>
                </a:lnTo>
                <a:lnTo>
                  <a:pt x="794891" y="800100"/>
                </a:lnTo>
                <a:lnTo>
                  <a:pt x="793610" y="812800"/>
                </a:lnTo>
                <a:lnTo>
                  <a:pt x="805014" y="812800"/>
                </a:lnTo>
                <a:lnTo>
                  <a:pt x="806314" y="800100"/>
                </a:lnTo>
                <a:lnTo>
                  <a:pt x="807554" y="800100"/>
                </a:lnTo>
                <a:lnTo>
                  <a:pt x="808737" y="787400"/>
                </a:lnTo>
                <a:lnTo>
                  <a:pt x="809864" y="774700"/>
                </a:lnTo>
                <a:close/>
              </a:path>
              <a:path w="820420" h="1270000">
                <a:moveTo>
                  <a:pt x="68428" y="774700"/>
                </a:moveTo>
                <a:lnTo>
                  <a:pt x="32975" y="774700"/>
                </a:lnTo>
                <a:lnTo>
                  <a:pt x="34075" y="787400"/>
                </a:lnTo>
                <a:lnTo>
                  <a:pt x="69545" y="787400"/>
                </a:lnTo>
                <a:lnTo>
                  <a:pt x="68428" y="774700"/>
                </a:lnTo>
                <a:close/>
              </a:path>
              <a:path w="820420" h="1270000">
                <a:moveTo>
                  <a:pt x="786936" y="774700"/>
                </a:moveTo>
                <a:lnTo>
                  <a:pt x="751483" y="774700"/>
                </a:lnTo>
                <a:lnTo>
                  <a:pt x="750366" y="787400"/>
                </a:lnTo>
                <a:lnTo>
                  <a:pt x="785836" y="787400"/>
                </a:lnTo>
                <a:lnTo>
                  <a:pt x="786936" y="774700"/>
                </a:lnTo>
                <a:close/>
              </a:path>
              <a:path w="820420" h="1270000">
                <a:moveTo>
                  <a:pt x="16816" y="736600"/>
                </a:moveTo>
                <a:lnTo>
                  <a:pt x="5294" y="736600"/>
                </a:lnTo>
                <a:lnTo>
                  <a:pt x="6129" y="749300"/>
                </a:lnTo>
                <a:lnTo>
                  <a:pt x="7023" y="762000"/>
                </a:lnTo>
                <a:lnTo>
                  <a:pt x="7975" y="762000"/>
                </a:lnTo>
                <a:lnTo>
                  <a:pt x="8979" y="774700"/>
                </a:lnTo>
                <a:lnTo>
                  <a:pt x="20461" y="774700"/>
                </a:lnTo>
                <a:lnTo>
                  <a:pt x="19469" y="762000"/>
                </a:lnTo>
                <a:lnTo>
                  <a:pt x="18526" y="749300"/>
                </a:lnTo>
                <a:lnTo>
                  <a:pt x="17641" y="749300"/>
                </a:lnTo>
                <a:lnTo>
                  <a:pt x="16816" y="736600"/>
                </a:lnTo>
                <a:close/>
              </a:path>
              <a:path w="820420" h="1270000">
                <a:moveTo>
                  <a:pt x="63677" y="736600"/>
                </a:moveTo>
                <a:lnTo>
                  <a:pt x="28333" y="736600"/>
                </a:lnTo>
                <a:lnTo>
                  <a:pt x="29148" y="749300"/>
                </a:lnTo>
                <a:lnTo>
                  <a:pt x="30022" y="749300"/>
                </a:lnTo>
                <a:lnTo>
                  <a:pt x="30949" y="762000"/>
                </a:lnTo>
                <a:lnTo>
                  <a:pt x="31932" y="774700"/>
                </a:lnTo>
                <a:lnTo>
                  <a:pt x="67367" y="774700"/>
                </a:lnTo>
                <a:lnTo>
                  <a:pt x="66362" y="762000"/>
                </a:lnTo>
                <a:lnTo>
                  <a:pt x="65417" y="762000"/>
                </a:lnTo>
                <a:lnTo>
                  <a:pt x="64520" y="749300"/>
                </a:lnTo>
                <a:lnTo>
                  <a:pt x="63677" y="736600"/>
                </a:lnTo>
                <a:close/>
              </a:path>
              <a:path w="820420" h="1270000">
                <a:moveTo>
                  <a:pt x="791578" y="736600"/>
                </a:moveTo>
                <a:lnTo>
                  <a:pt x="756234" y="736600"/>
                </a:lnTo>
                <a:lnTo>
                  <a:pt x="755391" y="749300"/>
                </a:lnTo>
                <a:lnTo>
                  <a:pt x="754494" y="762000"/>
                </a:lnTo>
                <a:lnTo>
                  <a:pt x="753549" y="762000"/>
                </a:lnTo>
                <a:lnTo>
                  <a:pt x="752544" y="774700"/>
                </a:lnTo>
                <a:lnTo>
                  <a:pt x="787979" y="774700"/>
                </a:lnTo>
                <a:lnTo>
                  <a:pt x="788962" y="762000"/>
                </a:lnTo>
                <a:lnTo>
                  <a:pt x="789889" y="749300"/>
                </a:lnTo>
                <a:lnTo>
                  <a:pt x="790763" y="749300"/>
                </a:lnTo>
                <a:lnTo>
                  <a:pt x="791578" y="736600"/>
                </a:lnTo>
                <a:close/>
              </a:path>
              <a:path w="820420" h="1270000">
                <a:moveTo>
                  <a:pt x="814617" y="736600"/>
                </a:moveTo>
                <a:lnTo>
                  <a:pt x="803095" y="736600"/>
                </a:lnTo>
                <a:lnTo>
                  <a:pt x="802270" y="749300"/>
                </a:lnTo>
                <a:lnTo>
                  <a:pt x="801385" y="749300"/>
                </a:lnTo>
                <a:lnTo>
                  <a:pt x="800442" y="762000"/>
                </a:lnTo>
                <a:lnTo>
                  <a:pt x="799450" y="774700"/>
                </a:lnTo>
                <a:lnTo>
                  <a:pt x="810932" y="774700"/>
                </a:lnTo>
                <a:lnTo>
                  <a:pt x="811936" y="762000"/>
                </a:lnTo>
                <a:lnTo>
                  <a:pt x="812888" y="762000"/>
                </a:lnTo>
                <a:lnTo>
                  <a:pt x="813782" y="749300"/>
                </a:lnTo>
                <a:lnTo>
                  <a:pt x="814617" y="736600"/>
                </a:lnTo>
                <a:close/>
              </a:path>
              <a:path w="820420" h="1270000">
                <a:moveTo>
                  <a:pt x="13589" y="698500"/>
                </a:moveTo>
                <a:lnTo>
                  <a:pt x="2019" y="698500"/>
                </a:lnTo>
                <a:lnTo>
                  <a:pt x="2554" y="711200"/>
                </a:lnTo>
                <a:lnTo>
                  <a:pt x="3151" y="723900"/>
                </a:lnTo>
                <a:lnTo>
                  <a:pt x="3807" y="723900"/>
                </a:lnTo>
                <a:lnTo>
                  <a:pt x="4521" y="736600"/>
                </a:lnTo>
                <a:lnTo>
                  <a:pt x="16052" y="736600"/>
                </a:lnTo>
                <a:lnTo>
                  <a:pt x="15346" y="723900"/>
                </a:lnTo>
                <a:lnTo>
                  <a:pt x="14697" y="711200"/>
                </a:lnTo>
                <a:lnTo>
                  <a:pt x="14109" y="711200"/>
                </a:lnTo>
                <a:lnTo>
                  <a:pt x="13589" y="698500"/>
                </a:lnTo>
                <a:close/>
              </a:path>
              <a:path w="820420" h="1270000">
                <a:moveTo>
                  <a:pt x="60882" y="711200"/>
                </a:moveTo>
                <a:lnTo>
                  <a:pt x="26241" y="711200"/>
                </a:lnTo>
                <a:lnTo>
                  <a:pt x="26881" y="723900"/>
                </a:lnTo>
                <a:lnTo>
                  <a:pt x="27584" y="736600"/>
                </a:lnTo>
                <a:lnTo>
                  <a:pt x="62892" y="736600"/>
                </a:lnTo>
                <a:lnTo>
                  <a:pt x="62166" y="723900"/>
                </a:lnTo>
                <a:lnTo>
                  <a:pt x="61497" y="723900"/>
                </a:lnTo>
                <a:lnTo>
                  <a:pt x="60882" y="711200"/>
                </a:lnTo>
                <a:close/>
              </a:path>
              <a:path w="820420" h="1270000">
                <a:moveTo>
                  <a:pt x="793670" y="711200"/>
                </a:moveTo>
                <a:lnTo>
                  <a:pt x="759029" y="711200"/>
                </a:lnTo>
                <a:lnTo>
                  <a:pt x="758414" y="723900"/>
                </a:lnTo>
                <a:lnTo>
                  <a:pt x="757745" y="723900"/>
                </a:lnTo>
                <a:lnTo>
                  <a:pt x="757019" y="736600"/>
                </a:lnTo>
                <a:lnTo>
                  <a:pt x="792327" y="736600"/>
                </a:lnTo>
                <a:lnTo>
                  <a:pt x="793030" y="723900"/>
                </a:lnTo>
                <a:lnTo>
                  <a:pt x="793670" y="711200"/>
                </a:lnTo>
                <a:close/>
              </a:path>
              <a:path w="820420" h="1270000">
                <a:moveTo>
                  <a:pt x="817892" y="698500"/>
                </a:moveTo>
                <a:lnTo>
                  <a:pt x="806323" y="698500"/>
                </a:lnTo>
                <a:lnTo>
                  <a:pt x="805802" y="711200"/>
                </a:lnTo>
                <a:lnTo>
                  <a:pt x="805214" y="711200"/>
                </a:lnTo>
                <a:lnTo>
                  <a:pt x="804565" y="723900"/>
                </a:lnTo>
                <a:lnTo>
                  <a:pt x="803859" y="736600"/>
                </a:lnTo>
                <a:lnTo>
                  <a:pt x="815390" y="736600"/>
                </a:lnTo>
                <a:lnTo>
                  <a:pt x="816104" y="723900"/>
                </a:lnTo>
                <a:lnTo>
                  <a:pt x="816760" y="723900"/>
                </a:lnTo>
                <a:lnTo>
                  <a:pt x="817357" y="711200"/>
                </a:lnTo>
                <a:lnTo>
                  <a:pt x="817892" y="698500"/>
                </a:lnTo>
                <a:close/>
              </a:path>
              <a:path w="820420" h="1270000">
                <a:moveTo>
                  <a:pt x="58663" y="673100"/>
                </a:moveTo>
                <a:lnTo>
                  <a:pt x="23938" y="673100"/>
                </a:lnTo>
                <a:lnTo>
                  <a:pt x="24279" y="685800"/>
                </a:lnTo>
                <a:lnTo>
                  <a:pt x="24681" y="698500"/>
                </a:lnTo>
                <a:lnTo>
                  <a:pt x="25146" y="698500"/>
                </a:lnTo>
                <a:lnTo>
                  <a:pt x="25662" y="711200"/>
                </a:lnTo>
                <a:lnTo>
                  <a:pt x="60321" y="711200"/>
                </a:lnTo>
                <a:lnTo>
                  <a:pt x="59817" y="698500"/>
                </a:lnTo>
                <a:lnTo>
                  <a:pt x="59376" y="685800"/>
                </a:lnTo>
                <a:lnTo>
                  <a:pt x="58991" y="685800"/>
                </a:lnTo>
                <a:lnTo>
                  <a:pt x="58663" y="673100"/>
                </a:lnTo>
                <a:close/>
              </a:path>
              <a:path w="820420" h="1270000">
                <a:moveTo>
                  <a:pt x="795973" y="673100"/>
                </a:moveTo>
                <a:lnTo>
                  <a:pt x="761248" y="673100"/>
                </a:lnTo>
                <a:lnTo>
                  <a:pt x="760920" y="685800"/>
                </a:lnTo>
                <a:lnTo>
                  <a:pt x="760535" y="685800"/>
                </a:lnTo>
                <a:lnTo>
                  <a:pt x="760095" y="698500"/>
                </a:lnTo>
                <a:lnTo>
                  <a:pt x="759590" y="711200"/>
                </a:lnTo>
                <a:lnTo>
                  <a:pt x="794249" y="711200"/>
                </a:lnTo>
                <a:lnTo>
                  <a:pt x="794766" y="698500"/>
                </a:lnTo>
                <a:lnTo>
                  <a:pt x="795230" y="698500"/>
                </a:lnTo>
                <a:lnTo>
                  <a:pt x="795632" y="685800"/>
                </a:lnTo>
                <a:lnTo>
                  <a:pt x="795973" y="673100"/>
                </a:lnTo>
                <a:close/>
              </a:path>
              <a:path w="820420" h="1270000">
                <a:moveTo>
                  <a:pt x="12370" y="673100"/>
                </a:moveTo>
                <a:lnTo>
                  <a:pt x="795" y="673100"/>
                </a:lnTo>
                <a:lnTo>
                  <a:pt x="1144" y="685800"/>
                </a:lnTo>
                <a:lnTo>
                  <a:pt x="1552" y="698500"/>
                </a:lnTo>
                <a:lnTo>
                  <a:pt x="13122" y="698500"/>
                </a:lnTo>
                <a:lnTo>
                  <a:pt x="12715" y="685800"/>
                </a:lnTo>
                <a:lnTo>
                  <a:pt x="12370" y="673100"/>
                </a:lnTo>
                <a:close/>
              </a:path>
              <a:path w="820420" h="1270000">
                <a:moveTo>
                  <a:pt x="819116" y="673100"/>
                </a:moveTo>
                <a:lnTo>
                  <a:pt x="807541" y="673100"/>
                </a:lnTo>
                <a:lnTo>
                  <a:pt x="807196" y="685800"/>
                </a:lnTo>
                <a:lnTo>
                  <a:pt x="806789" y="698500"/>
                </a:lnTo>
                <a:lnTo>
                  <a:pt x="818359" y="698500"/>
                </a:lnTo>
                <a:lnTo>
                  <a:pt x="818767" y="685800"/>
                </a:lnTo>
                <a:lnTo>
                  <a:pt x="819116" y="673100"/>
                </a:lnTo>
                <a:close/>
              </a:path>
              <a:path w="820420" h="1270000">
                <a:moveTo>
                  <a:pt x="11707" y="647700"/>
                </a:moveTo>
                <a:lnTo>
                  <a:pt x="130" y="647700"/>
                </a:lnTo>
                <a:lnTo>
                  <a:pt x="289" y="660400"/>
                </a:lnTo>
                <a:lnTo>
                  <a:pt x="508" y="673100"/>
                </a:lnTo>
                <a:lnTo>
                  <a:pt x="12090" y="673100"/>
                </a:lnTo>
                <a:lnTo>
                  <a:pt x="11866" y="660400"/>
                </a:lnTo>
                <a:lnTo>
                  <a:pt x="11707" y="647700"/>
                </a:lnTo>
                <a:close/>
              </a:path>
              <a:path w="820420" h="1270000">
                <a:moveTo>
                  <a:pt x="58034" y="647700"/>
                </a:moveTo>
                <a:lnTo>
                  <a:pt x="23288" y="647700"/>
                </a:lnTo>
                <a:lnTo>
                  <a:pt x="23443" y="660400"/>
                </a:lnTo>
                <a:lnTo>
                  <a:pt x="23660" y="673100"/>
                </a:lnTo>
                <a:lnTo>
                  <a:pt x="58394" y="673100"/>
                </a:lnTo>
                <a:lnTo>
                  <a:pt x="58185" y="660400"/>
                </a:lnTo>
                <a:lnTo>
                  <a:pt x="58034" y="647700"/>
                </a:lnTo>
                <a:close/>
              </a:path>
              <a:path w="820420" h="1270000">
                <a:moveTo>
                  <a:pt x="796623" y="647700"/>
                </a:moveTo>
                <a:lnTo>
                  <a:pt x="761877" y="647700"/>
                </a:lnTo>
                <a:lnTo>
                  <a:pt x="761726" y="660400"/>
                </a:lnTo>
                <a:lnTo>
                  <a:pt x="761517" y="673100"/>
                </a:lnTo>
                <a:lnTo>
                  <a:pt x="796251" y="673100"/>
                </a:lnTo>
                <a:lnTo>
                  <a:pt x="796468" y="660400"/>
                </a:lnTo>
                <a:lnTo>
                  <a:pt x="796623" y="647700"/>
                </a:lnTo>
                <a:close/>
              </a:path>
              <a:path w="820420" h="1270000">
                <a:moveTo>
                  <a:pt x="819781" y="647700"/>
                </a:moveTo>
                <a:lnTo>
                  <a:pt x="808204" y="647700"/>
                </a:lnTo>
                <a:lnTo>
                  <a:pt x="808045" y="660400"/>
                </a:lnTo>
                <a:lnTo>
                  <a:pt x="807821" y="673100"/>
                </a:lnTo>
                <a:lnTo>
                  <a:pt x="819404" y="673100"/>
                </a:lnTo>
                <a:lnTo>
                  <a:pt x="819622" y="660400"/>
                </a:lnTo>
                <a:lnTo>
                  <a:pt x="819781" y="647700"/>
                </a:lnTo>
                <a:close/>
              </a:path>
              <a:path w="820420" h="1270000">
                <a:moveTo>
                  <a:pt x="11582" y="635000"/>
                </a:moveTo>
                <a:lnTo>
                  <a:pt x="0" y="635000"/>
                </a:lnTo>
                <a:lnTo>
                  <a:pt x="32" y="647700"/>
                </a:lnTo>
                <a:lnTo>
                  <a:pt x="11613" y="647700"/>
                </a:lnTo>
                <a:lnTo>
                  <a:pt x="11582" y="635000"/>
                </a:lnTo>
                <a:close/>
              </a:path>
              <a:path w="820420" h="1270000">
                <a:moveTo>
                  <a:pt x="57912" y="635000"/>
                </a:moveTo>
                <a:lnTo>
                  <a:pt x="23164" y="635000"/>
                </a:lnTo>
                <a:lnTo>
                  <a:pt x="23195" y="647700"/>
                </a:lnTo>
                <a:lnTo>
                  <a:pt x="57942" y="647700"/>
                </a:lnTo>
                <a:lnTo>
                  <a:pt x="57912" y="635000"/>
                </a:lnTo>
                <a:close/>
              </a:path>
              <a:path w="820420" h="1270000">
                <a:moveTo>
                  <a:pt x="796747" y="635000"/>
                </a:moveTo>
                <a:lnTo>
                  <a:pt x="762000" y="635000"/>
                </a:lnTo>
                <a:lnTo>
                  <a:pt x="761969" y="647700"/>
                </a:lnTo>
                <a:lnTo>
                  <a:pt x="796716" y="647700"/>
                </a:lnTo>
                <a:lnTo>
                  <a:pt x="796747" y="635000"/>
                </a:lnTo>
                <a:close/>
              </a:path>
              <a:path w="820420" h="1270000">
                <a:moveTo>
                  <a:pt x="819912" y="635000"/>
                </a:moveTo>
                <a:lnTo>
                  <a:pt x="808329" y="635000"/>
                </a:lnTo>
                <a:lnTo>
                  <a:pt x="808298" y="647700"/>
                </a:lnTo>
                <a:lnTo>
                  <a:pt x="819879" y="647700"/>
                </a:lnTo>
                <a:lnTo>
                  <a:pt x="819912" y="635000"/>
                </a:lnTo>
                <a:close/>
              </a:path>
              <a:path w="820420" h="1270000">
                <a:moveTo>
                  <a:pt x="11866" y="609600"/>
                </a:moveTo>
                <a:lnTo>
                  <a:pt x="289" y="609600"/>
                </a:lnTo>
                <a:lnTo>
                  <a:pt x="130" y="622300"/>
                </a:lnTo>
                <a:lnTo>
                  <a:pt x="32" y="635000"/>
                </a:lnTo>
                <a:lnTo>
                  <a:pt x="11613" y="635000"/>
                </a:lnTo>
                <a:lnTo>
                  <a:pt x="11707" y="622300"/>
                </a:lnTo>
                <a:lnTo>
                  <a:pt x="11866" y="609600"/>
                </a:lnTo>
                <a:close/>
              </a:path>
              <a:path w="820420" h="1270000">
                <a:moveTo>
                  <a:pt x="58185" y="609600"/>
                </a:moveTo>
                <a:lnTo>
                  <a:pt x="23443" y="609600"/>
                </a:lnTo>
                <a:lnTo>
                  <a:pt x="23288" y="622300"/>
                </a:lnTo>
                <a:lnTo>
                  <a:pt x="23195" y="635000"/>
                </a:lnTo>
                <a:lnTo>
                  <a:pt x="57942" y="635000"/>
                </a:lnTo>
                <a:lnTo>
                  <a:pt x="58034" y="622300"/>
                </a:lnTo>
                <a:lnTo>
                  <a:pt x="58185" y="609600"/>
                </a:lnTo>
                <a:close/>
              </a:path>
              <a:path w="820420" h="1270000">
                <a:moveTo>
                  <a:pt x="796468" y="609600"/>
                </a:moveTo>
                <a:lnTo>
                  <a:pt x="761726" y="609600"/>
                </a:lnTo>
                <a:lnTo>
                  <a:pt x="761877" y="622300"/>
                </a:lnTo>
                <a:lnTo>
                  <a:pt x="761969" y="635000"/>
                </a:lnTo>
                <a:lnTo>
                  <a:pt x="796716" y="635000"/>
                </a:lnTo>
                <a:lnTo>
                  <a:pt x="796623" y="622300"/>
                </a:lnTo>
                <a:lnTo>
                  <a:pt x="796468" y="609600"/>
                </a:lnTo>
                <a:close/>
              </a:path>
              <a:path w="820420" h="1270000">
                <a:moveTo>
                  <a:pt x="819622" y="609600"/>
                </a:moveTo>
                <a:lnTo>
                  <a:pt x="808045" y="609600"/>
                </a:lnTo>
                <a:lnTo>
                  <a:pt x="808204" y="622300"/>
                </a:lnTo>
                <a:lnTo>
                  <a:pt x="808298" y="635000"/>
                </a:lnTo>
                <a:lnTo>
                  <a:pt x="819879" y="635000"/>
                </a:lnTo>
                <a:lnTo>
                  <a:pt x="819781" y="622300"/>
                </a:lnTo>
                <a:lnTo>
                  <a:pt x="819622" y="609600"/>
                </a:lnTo>
                <a:close/>
              </a:path>
              <a:path w="820420" h="1270000">
                <a:moveTo>
                  <a:pt x="12715" y="584200"/>
                </a:moveTo>
                <a:lnTo>
                  <a:pt x="1144" y="584200"/>
                </a:lnTo>
                <a:lnTo>
                  <a:pt x="795" y="596900"/>
                </a:lnTo>
                <a:lnTo>
                  <a:pt x="508" y="609600"/>
                </a:lnTo>
                <a:lnTo>
                  <a:pt x="12090" y="609600"/>
                </a:lnTo>
                <a:lnTo>
                  <a:pt x="12370" y="596900"/>
                </a:lnTo>
                <a:lnTo>
                  <a:pt x="12715" y="584200"/>
                </a:lnTo>
                <a:close/>
              </a:path>
              <a:path w="820420" h="1270000">
                <a:moveTo>
                  <a:pt x="58663" y="596900"/>
                </a:moveTo>
                <a:lnTo>
                  <a:pt x="23938" y="596900"/>
                </a:lnTo>
                <a:lnTo>
                  <a:pt x="23660" y="609600"/>
                </a:lnTo>
                <a:lnTo>
                  <a:pt x="58394" y="609600"/>
                </a:lnTo>
                <a:lnTo>
                  <a:pt x="58663" y="596900"/>
                </a:lnTo>
                <a:close/>
              </a:path>
              <a:path w="820420" h="1270000">
                <a:moveTo>
                  <a:pt x="795973" y="596900"/>
                </a:moveTo>
                <a:lnTo>
                  <a:pt x="761248" y="596900"/>
                </a:lnTo>
                <a:lnTo>
                  <a:pt x="761517" y="609600"/>
                </a:lnTo>
                <a:lnTo>
                  <a:pt x="796251" y="609600"/>
                </a:lnTo>
                <a:lnTo>
                  <a:pt x="795973" y="596900"/>
                </a:lnTo>
                <a:close/>
              </a:path>
              <a:path w="820420" h="1270000">
                <a:moveTo>
                  <a:pt x="818767" y="584200"/>
                </a:moveTo>
                <a:lnTo>
                  <a:pt x="807196" y="584200"/>
                </a:lnTo>
                <a:lnTo>
                  <a:pt x="807541" y="596900"/>
                </a:lnTo>
                <a:lnTo>
                  <a:pt x="807821" y="609600"/>
                </a:lnTo>
                <a:lnTo>
                  <a:pt x="819404" y="609600"/>
                </a:lnTo>
                <a:lnTo>
                  <a:pt x="819116" y="596900"/>
                </a:lnTo>
                <a:lnTo>
                  <a:pt x="818767" y="584200"/>
                </a:lnTo>
                <a:close/>
              </a:path>
              <a:path w="820420" h="1270000">
                <a:moveTo>
                  <a:pt x="59817" y="571500"/>
                </a:moveTo>
                <a:lnTo>
                  <a:pt x="25146" y="571500"/>
                </a:lnTo>
                <a:lnTo>
                  <a:pt x="24681" y="584200"/>
                </a:lnTo>
                <a:lnTo>
                  <a:pt x="24279" y="596900"/>
                </a:lnTo>
                <a:lnTo>
                  <a:pt x="58991" y="596900"/>
                </a:lnTo>
                <a:lnTo>
                  <a:pt x="59376" y="584200"/>
                </a:lnTo>
                <a:lnTo>
                  <a:pt x="59817" y="571500"/>
                </a:lnTo>
                <a:close/>
              </a:path>
              <a:path w="820420" h="1270000">
                <a:moveTo>
                  <a:pt x="794766" y="571500"/>
                </a:moveTo>
                <a:lnTo>
                  <a:pt x="760095" y="571500"/>
                </a:lnTo>
                <a:lnTo>
                  <a:pt x="760535" y="584200"/>
                </a:lnTo>
                <a:lnTo>
                  <a:pt x="760920" y="596900"/>
                </a:lnTo>
                <a:lnTo>
                  <a:pt x="795632" y="596900"/>
                </a:lnTo>
                <a:lnTo>
                  <a:pt x="795230" y="584200"/>
                </a:lnTo>
                <a:lnTo>
                  <a:pt x="794766" y="571500"/>
                </a:lnTo>
                <a:close/>
              </a:path>
              <a:path w="820420" h="1270000">
                <a:moveTo>
                  <a:pt x="13589" y="571500"/>
                </a:moveTo>
                <a:lnTo>
                  <a:pt x="2019" y="571500"/>
                </a:lnTo>
                <a:lnTo>
                  <a:pt x="1552" y="584200"/>
                </a:lnTo>
                <a:lnTo>
                  <a:pt x="13122" y="584200"/>
                </a:lnTo>
                <a:lnTo>
                  <a:pt x="13589" y="571500"/>
                </a:lnTo>
                <a:close/>
              </a:path>
              <a:path w="820420" h="1270000">
                <a:moveTo>
                  <a:pt x="817892" y="571500"/>
                </a:moveTo>
                <a:lnTo>
                  <a:pt x="806323" y="571500"/>
                </a:lnTo>
                <a:lnTo>
                  <a:pt x="806789" y="584200"/>
                </a:lnTo>
                <a:lnTo>
                  <a:pt x="818359" y="584200"/>
                </a:lnTo>
                <a:lnTo>
                  <a:pt x="817892" y="571500"/>
                </a:lnTo>
                <a:close/>
              </a:path>
              <a:path w="820420" h="1270000">
                <a:moveTo>
                  <a:pt x="15346" y="546100"/>
                </a:moveTo>
                <a:lnTo>
                  <a:pt x="3807" y="546100"/>
                </a:lnTo>
                <a:lnTo>
                  <a:pt x="3151" y="558800"/>
                </a:lnTo>
                <a:lnTo>
                  <a:pt x="2554" y="571500"/>
                </a:lnTo>
                <a:lnTo>
                  <a:pt x="14109" y="571500"/>
                </a:lnTo>
                <a:lnTo>
                  <a:pt x="14697" y="558800"/>
                </a:lnTo>
                <a:lnTo>
                  <a:pt x="15346" y="546100"/>
                </a:lnTo>
                <a:close/>
              </a:path>
              <a:path w="820420" h="1270000">
                <a:moveTo>
                  <a:pt x="62166" y="546100"/>
                </a:moveTo>
                <a:lnTo>
                  <a:pt x="26881" y="546100"/>
                </a:lnTo>
                <a:lnTo>
                  <a:pt x="26241" y="558800"/>
                </a:lnTo>
                <a:lnTo>
                  <a:pt x="25662" y="571500"/>
                </a:lnTo>
                <a:lnTo>
                  <a:pt x="60321" y="571500"/>
                </a:lnTo>
                <a:lnTo>
                  <a:pt x="60882" y="558800"/>
                </a:lnTo>
                <a:lnTo>
                  <a:pt x="61497" y="558800"/>
                </a:lnTo>
                <a:lnTo>
                  <a:pt x="62166" y="546100"/>
                </a:lnTo>
                <a:close/>
              </a:path>
              <a:path w="820420" h="1270000">
                <a:moveTo>
                  <a:pt x="793030" y="546100"/>
                </a:moveTo>
                <a:lnTo>
                  <a:pt x="757745" y="546100"/>
                </a:lnTo>
                <a:lnTo>
                  <a:pt x="758414" y="558800"/>
                </a:lnTo>
                <a:lnTo>
                  <a:pt x="759029" y="558800"/>
                </a:lnTo>
                <a:lnTo>
                  <a:pt x="759590" y="571500"/>
                </a:lnTo>
                <a:lnTo>
                  <a:pt x="794249" y="571500"/>
                </a:lnTo>
                <a:lnTo>
                  <a:pt x="793670" y="558800"/>
                </a:lnTo>
                <a:lnTo>
                  <a:pt x="793030" y="546100"/>
                </a:lnTo>
                <a:close/>
              </a:path>
              <a:path w="820420" h="1270000">
                <a:moveTo>
                  <a:pt x="816104" y="546100"/>
                </a:moveTo>
                <a:lnTo>
                  <a:pt x="804565" y="546100"/>
                </a:lnTo>
                <a:lnTo>
                  <a:pt x="805214" y="558800"/>
                </a:lnTo>
                <a:lnTo>
                  <a:pt x="805802" y="571500"/>
                </a:lnTo>
                <a:lnTo>
                  <a:pt x="817357" y="571500"/>
                </a:lnTo>
                <a:lnTo>
                  <a:pt x="816760" y="558800"/>
                </a:lnTo>
                <a:lnTo>
                  <a:pt x="816104" y="546100"/>
                </a:lnTo>
                <a:close/>
              </a:path>
              <a:path w="820420" h="1270000">
                <a:moveTo>
                  <a:pt x="19469" y="508000"/>
                </a:moveTo>
                <a:lnTo>
                  <a:pt x="7975" y="508000"/>
                </a:lnTo>
                <a:lnTo>
                  <a:pt x="7023" y="520700"/>
                </a:lnTo>
                <a:lnTo>
                  <a:pt x="6129" y="520700"/>
                </a:lnTo>
                <a:lnTo>
                  <a:pt x="5294" y="533400"/>
                </a:lnTo>
                <a:lnTo>
                  <a:pt x="4521" y="546100"/>
                </a:lnTo>
                <a:lnTo>
                  <a:pt x="16052" y="546100"/>
                </a:lnTo>
                <a:lnTo>
                  <a:pt x="16816" y="533400"/>
                </a:lnTo>
                <a:lnTo>
                  <a:pt x="17641" y="533400"/>
                </a:lnTo>
                <a:lnTo>
                  <a:pt x="18526" y="520700"/>
                </a:lnTo>
                <a:lnTo>
                  <a:pt x="19469" y="508000"/>
                </a:lnTo>
                <a:close/>
              </a:path>
              <a:path w="820420" h="1270000">
                <a:moveTo>
                  <a:pt x="66362" y="508000"/>
                </a:moveTo>
                <a:lnTo>
                  <a:pt x="30949" y="508000"/>
                </a:lnTo>
                <a:lnTo>
                  <a:pt x="30022" y="520700"/>
                </a:lnTo>
                <a:lnTo>
                  <a:pt x="29148" y="533400"/>
                </a:lnTo>
                <a:lnTo>
                  <a:pt x="28333" y="533400"/>
                </a:lnTo>
                <a:lnTo>
                  <a:pt x="27584" y="546100"/>
                </a:lnTo>
                <a:lnTo>
                  <a:pt x="62892" y="546100"/>
                </a:lnTo>
                <a:lnTo>
                  <a:pt x="63677" y="533400"/>
                </a:lnTo>
                <a:lnTo>
                  <a:pt x="64520" y="520700"/>
                </a:lnTo>
                <a:lnTo>
                  <a:pt x="65417" y="520700"/>
                </a:lnTo>
                <a:lnTo>
                  <a:pt x="66362" y="508000"/>
                </a:lnTo>
                <a:close/>
              </a:path>
              <a:path w="820420" h="1270000">
                <a:moveTo>
                  <a:pt x="788962" y="508000"/>
                </a:moveTo>
                <a:lnTo>
                  <a:pt x="753549" y="508000"/>
                </a:lnTo>
                <a:lnTo>
                  <a:pt x="754494" y="520700"/>
                </a:lnTo>
                <a:lnTo>
                  <a:pt x="755391" y="520700"/>
                </a:lnTo>
                <a:lnTo>
                  <a:pt x="756234" y="533400"/>
                </a:lnTo>
                <a:lnTo>
                  <a:pt x="757019" y="546100"/>
                </a:lnTo>
                <a:lnTo>
                  <a:pt x="792327" y="546100"/>
                </a:lnTo>
                <a:lnTo>
                  <a:pt x="791578" y="533400"/>
                </a:lnTo>
                <a:lnTo>
                  <a:pt x="790763" y="533400"/>
                </a:lnTo>
                <a:lnTo>
                  <a:pt x="789889" y="520700"/>
                </a:lnTo>
                <a:lnTo>
                  <a:pt x="788962" y="508000"/>
                </a:lnTo>
                <a:close/>
              </a:path>
              <a:path w="820420" h="1270000">
                <a:moveTo>
                  <a:pt x="811936" y="508000"/>
                </a:moveTo>
                <a:lnTo>
                  <a:pt x="800442" y="508000"/>
                </a:lnTo>
                <a:lnTo>
                  <a:pt x="801385" y="520700"/>
                </a:lnTo>
                <a:lnTo>
                  <a:pt x="802270" y="533400"/>
                </a:lnTo>
                <a:lnTo>
                  <a:pt x="803095" y="533400"/>
                </a:lnTo>
                <a:lnTo>
                  <a:pt x="803859" y="546100"/>
                </a:lnTo>
                <a:lnTo>
                  <a:pt x="815390" y="546100"/>
                </a:lnTo>
                <a:lnTo>
                  <a:pt x="814617" y="533400"/>
                </a:lnTo>
                <a:lnTo>
                  <a:pt x="813782" y="520700"/>
                </a:lnTo>
                <a:lnTo>
                  <a:pt x="812888" y="520700"/>
                </a:lnTo>
                <a:lnTo>
                  <a:pt x="811936" y="508000"/>
                </a:lnTo>
                <a:close/>
              </a:path>
              <a:path w="820420" h="1270000">
                <a:moveTo>
                  <a:pt x="25020" y="469900"/>
                </a:moveTo>
                <a:lnTo>
                  <a:pt x="13597" y="469900"/>
                </a:lnTo>
                <a:lnTo>
                  <a:pt x="12357" y="482600"/>
                </a:lnTo>
                <a:lnTo>
                  <a:pt x="11174" y="482600"/>
                </a:lnTo>
                <a:lnTo>
                  <a:pt x="10047" y="495300"/>
                </a:lnTo>
                <a:lnTo>
                  <a:pt x="8979" y="508000"/>
                </a:lnTo>
                <a:lnTo>
                  <a:pt x="20461" y="508000"/>
                </a:lnTo>
                <a:lnTo>
                  <a:pt x="21515" y="495300"/>
                </a:lnTo>
                <a:lnTo>
                  <a:pt x="22628" y="495300"/>
                </a:lnTo>
                <a:lnTo>
                  <a:pt x="23799" y="482600"/>
                </a:lnTo>
                <a:lnTo>
                  <a:pt x="25020" y="469900"/>
                </a:lnTo>
                <a:close/>
              </a:path>
              <a:path w="820420" h="1270000">
                <a:moveTo>
                  <a:pt x="68428" y="495300"/>
                </a:moveTo>
                <a:lnTo>
                  <a:pt x="32975" y="495300"/>
                </a:lnTo>
                <a:lnTo>
                  <a:pt x="31932" y="508000"/>
                </a:lnTo>
                <a:lnTo>
                  <a:pt x="67367" y="508000"/>
                </a:lnTo>
                <a:lnTo>
                  <a:pt x="68428" y="495300"/>
                </a:lnTo>
                <a:close/>
              </a:path>
              <a:path w="820420" h="1270000">
                <a:moveTo>
                  <a:pt x="786936" y="495300"/>
                </a:moveTo>
                <a:lnTo>
                  <a:pt x="751483" y="495300"/>
                </a:lnTo>
                <a:lnTo>
                  <a:pt x="752544" y="508000"/>
                </a:lnTo>
                <a:lnTo>
                  <a:pt x="787979" y="508000"/>
                </a:lnTo>
                <a:lnTo>
                  <a:pt x="786936" y="495300"/>
                </a:lnTo>
                <a:close/>
              </a:path>
              <a:path w="820420" h="1270000">
                <a:moveTo>
                  <a:pt x="806314" y="469900"/>
                </a:moveTo>
                <a:lnTo>
                  <a:pt x="794891" y="469900"/>
                </a:lnTo>
                <a:lnTo>
                  <a:pt x="796112" y="482600"/>
                </a:lnTo>
                <a:lnTo>
                  <a:pt x="797283" y="495300"/>
                </a:lnTo>
                <a:lnTo>
                  <a:pt x="798396" y="495300"/>
                </a:lnTo>
                <a:lnTo>
                  <a:pt x="799450" y="508000"/>
                </a:lnTo>
                <a:lnTo>
                  <a:pt x="810932" y="508000"/>
                </a:lnTo>
                <a:lnTo>
                  <a:pt x="809864" y="495300"/>
                </a:lnTo>
                <a:lnTo>
                  <a:pt x="808737" y="482600"/>
                </a:lnTo>
                <a:lnTo>
                  <a:pt x="807554" y="482600"/>
                </a:lnTo>
                <a:lnTo>
                  <a:pt x="806314" y="469900"/>
                </a:lnTo>
                <a:close/>
              </a:path>
              <a:path w="820420" h="1270000">
                <a:moveTo>
                  <a:pt x="74510" y="457200"/>
                </a:moveTo>
                <a:lnTo>
                  <a:pt x="39023" y="457200"/>
                </a:lnTo>
                <a:lnTo>
                  <a:pt x="37699" y="469900"/>
                </a:lnTo>
                <a:lnTo>
                  <a:pt x="36433" y="482600"/>
                </a:lnTo>
                <a:lnTo>
                  <a:pt x="35229" y="482600"/>
                </a:lnTo>
                <a:lnTo>
                  <a:pt x="34075" y="495300"/>
                </a:lnTo>
                <a:lnTo>
                  <a:pt x="69545" y="495300"/>
                </a:lnTo>
                <a:lnTo>
                  <a:pt x="70701" y="482600"/>
                </a:lnTo>
                <a:lnTo>
                  <a:pt x="71918" y="469900"/>
                </a:lnTo>
                <a:lnTo>
                  <a:pt x="73190" y="469900"/>
                </a:lnTo>
                <a:lnTo>
                  <a:pt x="74510" y="457200"/>
                </a:lnTo>
                <a:close/>
              </a:path>
              <a:path w="820420" h="1270000">
                <a:moveTo>
                  <a:pt x="780888" y="457200"/>
                </a:moveTo>
                <a:lnTo>
                  <a:pt x="745401" y="457200"/>
                </a:lnTo>
                <a:lnTo>
                  <a:pt x="746721" y="469900"/>
                </a:lnTo>
                <a:lnTo>
                  <a:pt x="747993" y="469900"/>
                </a:lnTo>
                <a:lnTo>
                  <a:pt x="749210" y="482600"/>
                </a:lnTo>
                <a:lnTo>
                  <a:pt x="750366" y="495300"/>
                </a:lnTo>
                <a:lnTo>
                  <a:pt x="785836" y="495300"/>
                </a:lnTo>
                <a:lnTo>
                  <a:pt x="784682" y="482600"/>
                </a:lnTo>
                <a:lnTo>
                  <a:pt x="783478" y="482600"/>
                </a:lnTo>
                <a:lnTo>
                  <a:pt x="782212" y="469900"/>
                </a:lnTo>
                <a:lnTo>
                  <a:pt x="780888" y="457200"/>
                </a:lnTo>
                <a:close/>
              </a:path>
              <a:path w="820420" h="1270000">
                <a:moveTo>
                  <a:pt x="27639" y="457200"/>
                </a:moveTo>
                <a:lnTo>
                  <a:pt x="16254" y="457200"/>
                </a:lnTo>
                <a:lnTo>
                  <a:pt x="14897" y="469900"/>
                </a:lnTo>
                <a:lnTo>
                  <a:pt x="26301" y="469900"/>
                </a:lnTo>
                <a:lnTo>
                  <a:pt x="27639" y="457200"/>
                </a:lnTo>
                <a:close/>
              </a:path>
              <a:path w="820420" h="1270000">
                <a:moveTo>
                  <a:pt x="803657" y="457200"/>
                </a:moveTo>
                <a:lnTo>
                  <a:pt x="792272" y="457200"/>
                </a:lnTo>
                <a:lnTo>
                  <a:pt x="793610" y="469900"/>
                </a:lnTo>
                <a:lnTo>
                  <a:pt x="805014" y="469900"/>
                </a:lnTo>
                <a:lnTo>
                  <a:pt x="803657" y="457200"/>
                </a:lnTo>
                <a:close/>
              </a:path>
              <a:path w="820420" h="1270000">
                <a:moveTo>
                  <a:pt x="35140" y="419100"/>
                </a:moveTo>
                <a:lnTo>
                  <a:pt x="23850" y="419100"/>
                </a:lnTo>
                <a:lnTo>
                  <a:pt x="22218" y="431800"/>
                </a:lnTo>
                <a:lnTo>
                  <a:pt x="20639" y="431800"/>
                </a:lnTo>
                <a:lnTo>
                  <a:pt x="19119" y="444500"/>
                </a:lnTo>
                <a:lnTo>
                  <a:pt x="17665" y="457200"/>
                </a:lnTo>
                <a:lnTo>
                  <a:pt x="29032" y="457200"/>
                </a:lnTo>
                <a:lnTo>
                  <a:pt x="30474" y="444500"/>
                </a:lnTo>
                <a:lnTo>
                  <a:pt x="31977" y="444500"/>
                </a:lnTo>
                <a:lnTo>
                  <a:pt x="33534" y="431800"/>
                </a:lnTo>
                <a:lnTo>
                  <a:pt x="35140" y="419100"/>
                </a:lnTo>
                <a:close/>
              </a:path>
              <a:path w="820420" h="1270000">
                <a:moveTo>
                  <a:pt x="77301" y="444500"/>
                </a:moveTo>
                <a:lnTo>
                  <a:pt x="41821" y="444500"/>
                </a:lnTo>
                <a:lnTo>
                  <a:pt x="40398" y="457200"/>
                </a:lnTo>
                <a:lnTo>
                  <a:pt x="75876" y="457200"/>
                </a:lnTo>
                <a:lnTo>
                  <a:pt x="77301" y="444500"/>
                </a:lnTo>
                <a:close/>
              </a:path>
              <a:path w="820420" h="1270000">
                <a:moveTo>
                  <a:pt x="778090" y="444500"/>
                </a:moveTo>
                <a:lnTo>
                  <a:pt x="742610" y="444500"/>
                </a:lnTo>
                <a:lnTo>
                  <a:pt x="744035" y="457200"/>
                </a:lnTo>
                <a:lnTo>
                  <a:pt x="779513" y="457200"/>
                </a:lnTo>
                <a:lnTo>
                  <a:pt x="778090" y="444500"/>
                </a:lnTo>
                <a:close/>
              </a:path>
              <a:path w="820420" h="1270000">
                <a:moveTo>
                  <a:pt x="796061" y="419100"/>
                </a:moveTo>
                <a:lnTo>
                  <a:pt x="784771" y="419100"/>
                </a:lnTo>
                <a:lnTo>
                  <a:pt x="786377" y="431800"/>
                </a:lnTo>
                <a:lnTo>
                  <a:pt x="787934" y="444500"/>
                </a:lnTo>
                <a:lnTo>
                  <a:pt x="789437" y="444500"/>
                </a:lnTo>
                <a:lnTo>
                  <a:pt x="790879" y="457200"/>
                </a:lnTo>
                <a:lnTo>
                  <a:pt x="802246" y="457200"/>
                </a:lnTo>
                <a:lnTo>
                  <a:pt x="800792" y="444500"/>
                </a:lnTo>
                <a:lnTo>
                  <a:pt x="799272" y="431800"/>
                </a:lnTo>
                <a:lnTo>
                  <a:pt x="797693" y="431800"/>
                </a:lnTo>
                <a:lnTo>
                  <a:pt x="796061" y="419100"/>
                </a:lnTo>
                <a:close/>
              </a:path>
              <a:path w="820420" h="1270000">
                <a:moveTo>
                  <a:pt x="80302" y="431800"/>
                </a:moveTo>
                <a:lnTo>
                  <a:pt x="44843" y="431800"/>
                </a:lnTo>
                <a:lnTo>
                  <a:pt x="43305" y="444500"/>
                </a:lnTo>
                <a:lnTo>
                  <a:pt x="78779" y="444500"/>
                </a:lnTo>
                <a:lnTo>
                  <a:pt x="80302" y="431800"/>
                </a:lnTo>
                <a:close/>
              </a:path>
              <a:path w="820420" h="1270000">
                <a:moveTo>
                  <a:pt x="775068" y="431800"/>
                </a:moveTo>
                <a:lnTo>
                  <a:pt x="739609" y="431800"/>
                </a:lnTo>
                <a:lnTo>
                  <a:pt x="741132" y="444500"/>
                </a:lnTo>
                <a:lnTo>
                  <a:pt x="776606" y="444500"/>
                </a:lnTo>
                <a:lnTo>
                  <a:pt x="775068" y="431800"/>
                </a:lnTo>
                <a:close/>
              </a:path>
              <a:path w="820420" h="1270000">
                <a:moveTo>
                  <a:pt x="83492" y="419100"/>
                </a:moveTo>
                <a:lnTo>
                  <a:pt x="48063" y="419100"/>
                </a:lnTo>
                <a:lnTo>
                  <a:pt x="46431" y="431800"/>
                </a:lnTo>
                <a:lnTo>
                  <a:pt x="81867" y="431800"/>
                </a:lnTo>
                <a:lnTo>
                  <a:pt x="83492" y="419100"/>
                </a:lnTo>
                <a:close/>
              </a:path>
              <a:path w="820420" h="1270000">
                <a:moveTo>
                  <a:pt x="771848" y="419100"/>
                </a:moveTo>
                <a:lnTo>
                  <a:pt x="736419" y="419100"/>
                </a:lnTo>
                <a:lnTo>
                  <a:pt x="738044" y="431800"/>
                </a:lnTo>
                <a:lnTo>
                  <a:pt x="773480" y="431800"/>
                </a:lnTo>
                <a:lnTo>
                  <a:pt x="771848" y="419100"/>
                </a:lnTo>
                <a:close/>
              </a:path>
              <a:path w="820420" h="1270000">
                <a:moveTo>
                  <a:pt x="38511" y="406400"/>
                </a:moveTo>
                <a:lnTo>
                  <a:pt x="27265" y="406400"/>
                </a:lnTo>
                <a:lnTo>
                  <a:pt x="25528" y="419100"/>
                </a:lnTo>
                <a:lnTo>
                  <a:pt x="36794" y="419100"/>
                </a:lnTo>
                <a:lnTo>
                  <a:pt x="38511" y="406400"/>
                </a:lnTo>
                <a:close/>
              </a:path>
              <a:path w="820420" h="1270000">
                <a:moveTo>
                  <a:pt x="90474" y="393700"/>
                </a:moveTo>
                <a:lnTo>
                  <a:pt x="53301" y="393700"/>
                </a:lnTo>
                <a:lnTo>
                  <a:pt x="51505" y="406400"/>
                </a:lnTo>
                <a:lnTo>
                  <a:pt x="49757" y="419100"/>
                </a:lnTo>
                <a:lnTo>
                  <a:pt x="85170" y="419100"/>
                </a:lnTo>
                <a:lnTo>
                  <a:pt x="86893" y="406400"/>
                </a:lnTo>
                <a:lnTo>
                  <a:pt x="88656" y="406400"/>
                </a:lnTo>
                <a:lnTo>
                  <a:pt x="90474" y="393700"/>
                </a:lnTo>
                <a:close/>
              </a:path>
              <a:path w="820420" h="1270000">
                <a:moveTo>
                  <a:pt x="766610" y="393700"/>
                </a:moveTo>
                <a:lnTo>
                  <a:pt x="729437" y="393700"/>
                </a:lnTo>
                <a:lnTo>
                  <a:pt x="731255" y="406400"/>
                </a:lnTo>
                <a:lnTo>
                  <a:pt x="733018" y="406400"/>
                </a:lnTo>
                <a:lnTo>
                  <a:pt x="734741" y="419100"/>
                </a:lnTo>
                <a:lnTo>
                  <a:pt x="770154" y="419100"/>
                </a:lnTo>
                <a:lnTo>
                  <a:pt x="768406" y="406400"/>
                </a:lnTo>
                <a:lnTo>
                  <a:pt x="766610" y="393700"/>
                </a:lnTo>
                <a:close/>
              </a:path>
              <a:path w="820420" h="1270000">
                <a:moveTo>
                  <a:pt x="792646" y="406400"/>
                </a:moveTo>
                <a:lnTo>
                  <a:pt x="781400" y="406400"/>
                </a:lnTo>
                <a:lnTo>
                  <a:pt x="783117" y="419100"/>
                </a:lnTo>
                <a:lnTo>
                  <a:pt x="794383" y="419100"/>
                </a:lnTo>
                <a:lnTo>
                  <a:pt x="792646" y="406400"/>
                </a:lnTo>
                <a:close/>
              </a:path>
              <a:path w="820420" h="1270000">
                <a:moveTo>
                  <a:pt x="45888" y="381000"/>
                </a:moveTo>
                <a:lnTo>
                  <a:pt x="32790" y="381000"/>
                </a:lnTo>
                <a:lnTo>
                  <a:pt x="30899" y="393700"/>
                </a:lnTo>
                <a:lnTo>
                  <a:pt x="29056" y="406400"/>
                </a:lnTo>
                <a:lnTo>
                  <a:pt x="40282" y="406400"/>
                </a:lnTo>
                <a:lnTo>
                  <a:pt x="42100" y="393700"/>
                </a:lnTo>
                <a:lnTo>
                  <a:pt x="43963" y="393700"/>
                </a:lnTo>
                <a:lnTo>
                  <a:pt x="45888" y="381000"/>
                </a:lnTo>
                <a:close/>
              </a:path>
              <a:path w="820420" h="1270000">
                <a:moveTo>
                  <a:pt x="787121" y="381000"/>
                </a:moveTo>
                <a:lnTo>
                  <a:pt x="774023" y="381000"/>
                </a:lnTo>
                <a:lnTo>
                  <a:pt x="775948" y="393700"/>
                </a:lnTo>
                <a:lnTo>
                  <a:pt x="777811" y="393700"/>
                </a:lnTo>
                <a:lnTo>
                  <a:pt x="779629" y="406400"/>
                </a:lnTo>
                <a:lnTo>
                  <a:pt x="790855" y="406400"/>
                </a:lnTo>
                <a:lnTo>
                  <a:pt x="789012" y="393700"/>
                </a:lnTo>
                <a:lnTo>
                  <a:pt x="787121" y="381000"/>
                </a:lnTo>
                <a:close/>
              </a:path>
              <a:path w="820420" h="1270000">
                <a:moveTo>
                  <a:pt x="94246" y="381000"/>
                </a:moveTo>
                <a:lnTo>
                  <a:pt x="57038" y="381000"/>
                </a:lnTo>
                <a:lnTo>
                  <a:pt x="55141" y="393700"/>
                </a:lnTo>
                <a:lnTo>
                  <a:pt x="92340" y="393700"/>
                </a:lnTo>
                <a:lnTo>
                  <a:pt x="94246" y="381000"/>
                </a:lnTo>
                <a:close/>
              </a:path>
              <a:path w="820420" h="1270000">
                <a:moveTo>
                  <a:pt x="762873" y="381000"/>
                </a:moveTo>
                <a:lnTo>
                  <a:pt x="725665" y="381000"/>
                </a:lnTo>
                <a:lnTo>
                  <a:pt x="727571" y="393700"/>
                </a:lnTo>
                <a:lnTo>
                  <a:pt x="764770" y="393700"/>
                </a:lnTo>
                <a:lnTo>
                  <a:pt x="762873" y="381000"/>
                </a:lnTo>
                <a:close/>
              </a:path>
              <a:path w="820420" h="1270000">
                <a:moveTo>
                  <a:pt x="51955" y="355600"/>
                </a:moveTo>
                <a:lnTo>
                  <a:pt x="40897" y="355600"/>
                </a:lnTo>
                <a:lnTo>
                  <a:pt x="38798" y="368300"/>
                </a:lnTo>
                <a:lnTo>
                  <a:pt x="36749" y="368300"/>
                </a:lnTo>
                <a:lnTo>
                  <a:pt x="34744" y="381000"/>
                </a:lnTo>
                <a:lnTo>
                  <a:pt x="47865" y="381000"/>
                </a:lnTo>
                <a:lnTo>
                  <a:pt x="49885" y="368300"/>
                </a:lnTo>
                <a:lnTo>
                  <a:pt x="51955" y="355600"/>
                </a:lnTo>
                <a:close/>
              </a:path>
              <a:path w="820420" h="1270000">
                <a:moveTo>
                  <a:pt x="98209" y="368300"/>
                </a:moveTo>
                <a:lnTo>
                  <a:pt x="60985" y="368300"/>
                </a:lnTo>
                <a:lnTo>
                  <a:pt x="58988" y="381000"/>
                </a:lnTo>
                <a:lnTo>
                  <a:pt x="96200" y="381000"/>
                </a:lnTo>
                <a:lnTo>
                  <a:pt x="98209" y="368300"/>
                </a:lnTo>
                <a:close/>
              </a:path>
              <a:path w="820420" h="1270000">
                <a:moveTo>
                  <a:pt x="758926" y="368300"/>
                </a:moveTo>
                <a:lnTo>
                  <a:pt x="721702" y="368300"/>
                </a:lnTo>
                <a:lnTo>
                  <a:pt x="723711" y="381000"/>
                </a:lnTo>
                <a:lnTo>
                  <a:pt x="760923" y="381000"/>
                </a:lnTo>
                <a:lnTo>
                  <a:pt x="758926" y="368300"/>
                </a:lnTo>
                <a:close/>
              </a:path>
              <a:path w="820420" h="1270000">
                <a:moveTo>
                  <a:pt x="779014" y="355600"/>
                </a:moveTo>
                <a:lnTo>
                  <a:pt x="767956" y="355600"/>
                </a:lnTo>
                <a:lnTo>
                  <a:pt x="770026" y="368300"/>
                </a:lnTo>
                <a:lnTo>
                  <a:pt x="772046" y="381000"/>
                </a:lnTo>
                <a:lnTo>
                  <a:pt x="785167" y="381000"/>
                </a:lnTo>
                <a:lnTo>
                  <a:pt x="783162" y="368300"/>
                </a:lnTo>
                <a:lnTo>
                  <a:pt x="781113" y="368300"/>
                </a:lnTo>
                <a:lnTo>
                  <a:pt x="779014" y="355600"/>
                </a:lnTo>
                <a:close/>
              </a:path>
              <a:path w="820420" h="1270000">
                <a:moveTo>
                  <a:pt x="102362" y="355600"/>
                </a:moveTo>
                <a:lnTo>
                  <a:pt x="65120" y="355600"/>
                </a:lnTo>
                <a:lnTo>
                  <a:pt x="63025" y="368300"/>
                </a:lnTo>
                <a:lnTo>
                  <a:pt x="100265" y="368300"/>
                </a:lnTo>
                <a:lnTo>
                  <a:pt x="102362" y="355600"/>
                </a:lnTo>
                <a:close/>
              </a:path>
              <a:path w="820420" h="1270000">
                <a:moveTo>
                  <a:pt x="754791" y="355600"/>
                </a:moveTo>
                <a:lnTo>
                  <a:pt x="717550" y="355600"/>
                </a:lnTo>
                <a:lnTo>
                  <a:pt x="719646" y="368300"/>
                </a:lnTo>
                <a:lnTo>
                  <a:pt x="756886" y="368300"/>
                </a:lnTo>
                <a:lnTo>
                  <a:pt x="754791" y="355600"/>
                </a:lnTo>
                <a:close/>
              </a:path>
              <a:path w="820420" h="1270000">
                <a:moveTo>
                  <a:pt x="56263" y="342900"/>
                </a:moveTo>
                <a:lnTo>
                  <a:pt x="45267" y="342900"/>
                </a:lnTo>
                <a:lnTo>
                  <a:pt x="43056" y="355600"/>
                </a:lnTo>
                <a:lnTo>
                  <a:pt x="54084" y="355600"/>
                </a:lnTo>
                <a:lnTo>
                  <a:pt x="56263" y="342900"/>
                </a:lnTo>
                <a:close/>
              </a:path>
              <a:path w="820420" h="1270000">
                <a:moveTo>
                  <a:pt x="106684" y="342900"/>
                </a:moveTo>
                <a:lnTo>
                  <a:pt x="69456" y="342900"/>
                </a:lnTo>
                <a:lnTo>
                  <a:pt x="67266" y="355600"/>
                </a:lnTo>
                <a:lnTo>
                  <a:pt x="104496" y="355600"/>
                </a:lnTo>
                <a:lnTo>
                  <a:pt x="106684" y="342900"/>
                </a:lnTo>
                <a:close/>
              </a:path>
              <a:path w="820420" h="1270000">
                <a:moveTo>
                  <a:pt x="750455" y="342900"/>
                </a:moveTo>
                <a:lnTo>
                  <a:pt x="713227" y="342900"/>
                </a:lnTo>
                <a:lnTo>
                  <a:pt x="715415" y="355600"/>
                </a:lnTo>
                <a:lnTo>
                  <a:pt x="752645" y="355600"/>
                </a:lnTo>
                <a:lnTo>
                  <a:pt x="750455" y="342900"/>
                </a:lnTo>
                <a:close/>
              </a:path>
              <a:path w="820420" h="1270000">
                <a:moveTo>
                  <a:pt x="774644" y="342900"/>
                </a:moveTo>
                <a:lnTo>
                  <a:pt x="763648" y="342900"/>
                </a:lnTo>
                <a:lnTo>
                  <a:pt x="765827" y="355600"/>
                </a:lnTo>
                <a:lnTo>
                  <a:pt x="776855" y="355600"/>
                </a:lnTo>
                <a:lnTo>
                  <a:pt x="774644" y="342900"/>
                </a:lnTo>
                <a:close/>
              </a:path>
              <a:path w="820420" h="1270000">
                <a:moveTo>
                  <a:pt x="60753" y="330200"/>
                </a:moveTo>
                <a:lnTo>
                  <a:pt x="49822" y="330200"/>
                </a:lnTo>
                <a:lnTo>
                  <a:pt x="47523" y="342900"/>
                </a:lnTo>
                <a:lnTo>
                  <a:pt x="58483" y="342900"/>
                </a:lnTo>
                <a:lnTo>
                  <a:pt x="60753" y="330200"/>
                </a:lnTo>
                <a:close/>
              </a:path>
              <a:path w="820420" h="1270000">
                <a:moveTo>
                  <a:pt x="111188" y="330200"/>
                </a:moveTo>
                <a:lnTo>
                  <a:pt x="73979" y="330200"/>
                </a:lnTo>
                <a:lnTo>
                  <a:pt x="71688" y="342900"/>
                </a:lnTo>
                <a:lnTo>
                  <a:pt x="108918" y="342900"/>
                </a:lnTo>
                <a:lnTo>
                  <a:pt x="111188" y="330200"/>
                </a:lnTo>
                <a:close/>
              </a:path>
              <a:path w="820420" h="1270000">
                <a:moveTo>
                  <a:pt x="745932" y="330200"/>
                </a:moveTo>
                <a:lnTo>
                  <a:pt x="708723" y="330200"/>
                </a:lnTo>
                <a:lnTo>
                  <a:pt x="710993" y="342900"/>
                </a:lnTo>
                <a:lnTo>
                  <a:pt x="748223" y="342900"/>
                </a:lnTo>
                <a:lnTo>
                  <a:pt x="745932" y="330200"/>
                </a:lnTo>
                <a:close/>
              </a:path>
              <a:path w="820420" h="1270000">
                <a:moveTo>
                  <a:pt x="770089" y="330200"/>
                </a:moveTo>
                <a:lnTo>
                  <a:pt x="759158" y="330200"/>
                </a:lnTo>
                <a:lnTo>
                  <a:pt x="761428" y="342900"/>
                </a:lnTo>
                <a:lnTo>
                  <a:pt x="772388" y="342900"/>
                </a:lnTo>
                <a:lnTo>
                  <a:pt x="770089" y="330200"/>
                </a:lnTo>
                <a:close/>
              </a:path>
              <a:path w="820420" h="1270000">
                <a:moveTo>
                  <a:pt x="65455" y="317500"/>
                </a:moveTo>
                <a:lnTo>
                  <a:pt x="54592" y="317500"/>
                </a:lnTo>
                <a:lnTo>
                  <a:pt x="52181" y="330200"/>
                </a:lnTo>
                <a:lnTo>
                  <a:pt x="63080" y="330200"/>
                </a:lnTo>
                <a:lnTo>
                  <a:pt x="65455" y="317500"/>
                </a:lnTo>
                <a:close/>
              </a:path>
              <a:path w="820420" h="1270000">
                <a:moveTo>
                  <a:pt x="115854" y="317500"/>
                </a:moveTo>
                <a:lnTo>
                  <a:pt x="78701" y="317500"/>
                </a:lnTo>
                <a:lnTo>
                  <a:pt x="76319" y="330200"/>
                </a:lnTo>
                <a:lnTo>
                  <a:pt x="113494" y="330200"/>
                </a:lnTo>
                <a:lnTo>
                  <a:pt x="115854" y="317500"/>
                </a:lnTo>
                <a:close/>
              </a:path>
              <a:path w="820420" h="1270000">
                <a:moveTo>
                  <a:pt x="741210" y="317500"/>
                </a:moveTo>
                <a:lnTo>
                  <a:pt x="704057" y="317500"/>
                </a:lnTo>
                <a:lnTo>
                  <a:pt x="706417" y="330200"/>
                </a:lnTo>
                <a:lnTo>
                  <a:pt x="743592" y="330200"/>
                </a:lnTo>
                <a:lnTo>
                  <a:pt x="741210" y="317500"/>
                </a:lnTo>
                <a:close/>
              </a:path>
              <a:path w="820420" h="1270000">
                <a:moveTo>
                  <a:pt x="765319" y="317500"/>
                </a:moveTo>
                <a:lnTo>
                  <a:pt x="754456" y="317500"/>
                </a:lnTo>
                <a:lnTo>
                  <a:pt x="756831" y="330200"/>
                </a:lnTo>
                <a:lnTo>
                  <a:pt x="767730" y="330200"/>
                </a:lnTo>
                <a:lnTo>
                  <a:pt x="765319" y="317500"/>
                </a:lnTo>
                <a:close/>
              </a:path>
              <a:path w="820420" h="1270000">
                <a:moveTo>
                  <a:pt x="70329" y="304800"/>
                </a:moveTo>
                <a:lnTo>
                  <a:pt x="59547" y="304800"/>
                </a:lnTo>
                <a:lnTo>
                  <a:pt x="57048" y="317500"/>
                </a:lnTo>
                <a:lnTo>
                  <a:pt x="67868" y="317500"/>
                </a:lnTo>
                <a:lnTo>
                  <a:pt x="70329" y="304800"/>
                </a:lnTo>
                <a:close/>
              </a:path>
              <a:path w="820420" h="1270000">
                <a:moveTo>
                  <a:pt x="120700" y="304800"/>
                </a:moveTo>
                <a:lnTo>
                  <a:pt x="83597" y="304800"/>
                </a:lnTo>
                <a:lnTo>
                  <a:pt x="81122" y="317500"/>
                </a:lnTo>
                <a:lnTo>
                  <a:pt x="118259" y="317500"/>
                </a:lnTo>
                <a:lnTo>
                  <a:pt x="120700" y="304800"/>
                </a:lnTo>
                <a:close/>
              </a:path>
              <a:path w="820420" h="1270000">
                <a:moveTo>
                  <a:pt x="736314" y="304800"/>
                </a:moveTo>
                <a:lnTo>
                  <a:pt x="699211" y="304800"/>
                </a:lnTo>
                <a:lnTo>
                  <a:pt x="701652" y="317500"/>
                </a:lnTo>
                <a:lnTo>
                  <a:pt x="738789" y="317500"/>
                </a:lnTo>
                <a:lnTo>
                  <a:pt x="736314" y="304800"/>
                </a:lnTo>
                <a:close/>
              </a:path>
              <a:path w="820420" h="1270000">
                <a:moveTo>
                  <a:pt x="760364" y="304800"/>
                </a:moveTo>
                <a:lnTo>
                  <a:pt x="749582" y="304800"/>
                </a:lnTo>
                <a:lnTo>
                  <a:pt x="752043" y="317500"/>
                </a:lnTo>
                <a:lnTo>
                  <a:pt x="762863" y="317500"/>
                </a:lnTo>
                <a:lnTo>
                  <a:pt x="760364" y="304800"/>
                </a:lnTo>
                <a:close/>
              </a:path>
              <a:path w="820420" h="1270000">
                <a:moveTo>
                  <a:pt x="80667" y="279400"/>
                </a:moveTo>
                <a:lnTo>
                  <a:pt x="67348" y="279400"/>
                </a:lnTo>
                <a:lnTo>
                  <a:pt x="64706" y="292100"/>
                </a:lnTo>
                <a:lnTo>
                  <a:pt x="62103" y="304800"/>
                </a:lnTo>
                <a:lnTo>
                  <a:pt x="72847" y="304800"/>
                </a:lnTo>
                <a:lnTo>
                  <a:pt x="75412" y="292100"/>
                </a:lnTo>
                <a:lnTo>
                  <a:pt x="78016" y="292100"/>
                </a:lnTo>
                <a:lnTo>
                  <a:pt x="80667" y="279400"/>
                </a:lnTo>
                <a:close/>
              </a:path>
              <a:path w="820420" h="1270000">
                <a:moveTo>
                  <a:pt x="145376" y="254000"/>
                </a:moveTo>
                <a:lnTo>
                  <a:pt x="105019" y="254000"/>
                </a:lnTo>
                <a:lnTo>
                  <a:pt x="102184" y="266700"/>
                </a:lnTo>
                <a:lnTo>
                  <a:pt x="99402" y="266700"/>
                </a:lnTo>
                <a:lnTo>
                  <a:pt x="96658" y="279400"/>
                </a:lnTo>
                <a:lnTo>
                  <a:pt x="93953" y="279400"/>
                </a:lnTo>
                <a:lnTo>
                  <a:pt x="91292" y="292100"/>
                </a:lnTo>
                <a:lnTo>
                  <a:pt x="88684" y="292100"/>
                </a:lnTo>
                <a:lnTo>
                  <a:pt x="86120" y="304800"/>
                </a:lnTo>
                <a:lnTo>
                  <a:pt x="123964" y="304800"/>
                </a:lnTo>
                <a:lnTo>
                  <a:pt x="127393" y="292100"/>
                </a:lnTo>
                <a:lnTo>
                  <a:pt x="134353" y="279400"/>
                </a:lnTo>
                <a:lnTo>
                  <a:pt x="137998" y="266700"/>
                </a:lnTo>
                <a:lnTo>
                  <a:pt x="145376" y="254000"/>
                </a:lnTo>
                <a:close/>
              </a:path>
              <a:path w="820420" h="1270000">
                <a:moveTo>
                  <a:pt x="714892" y="254000"/>
                </a:moveTo>
                <a:lnTo>
                  <a:pt x="674535" y="254000"/>
                </a:lnTo>
                <a:lnTo>
                  <a:pt x="681913" y="266700"/>
                </a:lnTo>
                <a:lnTo>
                  <a:pt x="685558" y="279400"/>
                </a:lnTo>
                <a:lnTo>
                  <a:pt x="692518" y="292100"/>
                </a:lnTo>
                <a:lnTo>
                  <a:pt x="695947" y="304800"/>
                </a:lnTo>
                <a:lnTo>
                  <a:pt x="733791" y="304800"/>
                </a:lnTo>
                <a:lnTo>
                  <a:pt x="731227" y="292100"/>
                </a:lnTo>
                <a:lnTo>
                  <a:pt x="728619" y="292100"/>
                </a:lnTo>
                <a:lnTo>
                  <a:pt x="725958" y="279400"/>
                </a:lnTo>
                <a:lnTo>
                  <a:pt x="723253" y="279400"/>
                </a:lnTo>
                <a:lnTo>
                  <a:pt x="720509" y="266700"/>
                </a:lnTo>
                <a:lnTo>
                  <a:pt x="717727" y="266700"/>
                </a:lnTo>
                <a:lnTo>
                  <a:pt x="714892" y="254000"/>
                </a:lnTo>
                <a:close/>
              </a:path>
              <a:path w="820420" h="1270000">
                <a:moveTo>
                  <a:pt x="752563" y="279400"/>
                </a:moveTo>
                <a:lnTo>
                  <a:pt x="739244" y="279400"/>
                </a:lnTo>
                <a:lnTo>
                  <a:pt x="741895" y="292100"/>
                </a:lnTo>
                <a:lnTo>
                  <a:pt x="744499" y="292100"/>
                </a:lnTo>
                <a:lnTo>
                  <a:pt x="747064" y="304800"/>
                </a:lnTo>
                <a:lnTo>
                  <a:pt x="757809" y="304800"/>
                </a:lnTo>
                <a:lnTo>
                  <a:pt x="755205" y="292100"/>
                </a:lnTo>
                <a:lnTo>
                  <a:pt x="752563" y="279400"/>
                </a:lnTo>
                <a:close/>
              </a:path>
              <a:path w="820420" h="1270000">
                <a:moveTo>
                  <a:pt x="86126" y="266700"/>
                </a:moveTo>
                <a:lnTo>
                  <a:pt x="75577" y="266700"/>
                </a:lnTo>
                <a:lnTo>
                  <a:pt x="72783" y="279400"/>
                </a:lnTo>
                <a:lnTo>
                  <a:pt x="83373" y="279400"/>
                </a:lnTo>
                <a:lnTo>
                  <a:pt x="86126" y="266700"/>
                </a:lnTo>
                <a:close/>
              </a:path>
              <a:path w="820420" h="1270000">
                <a:moveTo>
                  <a:pt x="744334" y="266700"/>
                </a:moveTo>
                <a:lnTo>
                  <a:pt x="733785" y="266700"/>
                </a:lnTo>
                <a:lnTo>
                  <a:pt x="736538" y="279400"/>
                </a:lnTo>
                <a:lnTo>
                  <a:pt x="747128" y="279400"/>
                </a:lnTo>
                <a:lnTo>
                  <a:pt x="744334" y="266700"/>
                </a:lnTo>
                <a:close/>
              </a:path>
              <a:path w="820420" h="1270000">
                <a:moveTo>
                  <a:pt x="91742" y="254000"/>
                </a:moveTo>
                <a:lnTo>
                  <a:pt x="81289" y="254000"/>
                </a:lnTo>
                <a:lnTo>
                  <a:pt x="78409" y="266700"/>
                </a:lnTo>
                <a:lnTo>
                  <a:pt x="88912" y="266700"/>
                </a:lnTo>
                <a:lnTo>
                  <a:pt x="91742" y="254000"/>
                </a:lnTo>
                <a:close/>
              </a:path>
              <a:path w="820420" h="1270000">
                <a:moveTo>
                  <a:pt x="738622" y="254000"/>
                </a:moveTo>
                <a:lnTo>
                  <a:pt x="728169" y="254000"/>
                </a:lnTo>
                <a:lnTo>
                  <a:pt x="730999" y="266700"/>
                </a:lnTo>
                <a:lnTo>
                  <a:pt x="741502" y="266700"/>
                </a:lnTo>
                <a:lnTo>
                  <a:pt x="738622" y="254000"/>
                </a:lnTo>
                <a:close/>
              </a:path>
              <a:path w="820420" h="1270000">
                <a:moveTo>
                  <a:pt x="100520" y="241300"/>
                </a:moveTo>
                <a:lnTo>
                  <a:pt x="87205" y="241300"/>
                </a:lnTo>
                <a:lnTo>
                  <a:pt x="84224" y="254000"/>
                </a:lnTo>
                <a:lnTo>
                  <a:pt x="97554" y="254000"/>
                </a:lnTo>
                <a:lnTo>
                  <a:pt x="100520" y="241300"/>
                </a:lnTo>
                <a:close/>
              </a:path>
              <a:path w="820420" h="1270000">
                <a:moveTo>
                  <a:pt x="181889" y="190500"/>
                </a:moveTo>
                <a:lnTo>
                  <a:pt x="139966" y="190500"/>
                </a:lnTo>
                <a:lnTo>
                  <a:pt x="131305" y="215900"/>
                </a:lnTo>
                <a:lnTo>
                  <a:pt x="127012" y="215900"/>
                </a:lnTo>
                <a:lnTo>
                  <a:pt x="118770" y="228600"/>
                </a:lnTo>
                <a:lnTo>
                  <a:pt x="114706" y="241300"/>
                </a:lnTo>
                <a:lnTo>
                  <a:pt x="110807" y="241300"/>
                </a:lnTo>
                <a:lnTo>
                  <a:pt x="107896" y="254000"/>
                </a:lnTo>
                <a:lnTo>
                  <a:pt x="149225" y="254000"/>
                </a:lnTo>
                <a:lnTo>
                  <a:pt x="156997" y="241300"/>
                </a:lnTo>
                <a:lnTo>
                  <a:pt x="161036" y="228600"/>
                </a:lnTo>
                <a:lnTo>
                  <a:pt x="169176" y="215900"/>
                </a:lnTo>
                <a:lnTo>
                  <a:pt x="173393" y="203200"/>
                </a:lnTo>
                <a:lnTo>
                  <a:pt x="181889" y="190500"/>
                </a:lnTo>
                <a:close/>
              </a:path>
              <a:path w="820420" h="1270000">
                <a:moveTo>
                  <a:pt x="679945" y="190500"/>
                </a:moveTo>
                <a:lnTo>
                  <a:pt x="638022" y="190500"/>
                </a:lnTo>
                <a:lnTo>
                  <a:pt x="646518" y="203200"/>
                </a:lnTo>
                <a:lnTo>
                  <a:pt x="650735" y="215900"/>
                </a:lnTo>
                <a:lnTo>
                  <a:pt x="658876" y="228600"/>
                </a:lnTo>
                <a:lnTo>
                  <a:pt x="662914" y="241300"/>
                </a:lnTo>
                <a:lnTo>
                  <a:pt x="670687" y="254000"/>
                </a:lnTo>
                <a:lnTo>
                  <a:pt x="712015" y="254000"/>
                </a:lnTo>
                <a:lnTo>
                  <a:pt x="709104" y="241300"/>
                </a:lnTo>
                <a:lnTo>
                  <a:pt x="705205" y="241300"/>
                </a:lnTo>
                <a:lnTo>
                  <a:pt x="701141" y="228600"/>
                </a:lnTo>
                <a:lnTo>
                  <a:pt x="692899" y="215900"/>
                </a:lnTo>
                <a:lnTo>
                  <a:pt x="688606" y="215900"/>
                </a:lnTo>
                <a:lnTo>
                  <a:pt x="679945" y="190500"/>
                </a:lnTo>
                <a:close/>
              </a:path>
              <a:path w="820420" h="1270000">
                <a:moveTo>
                  <a:pt x="732706" y="241300"/>
                </a:moveTo>
                <a:lnTo>
                  <a:pt x="719391" y="241300"/>
                </a:lnTo>
                <a:lnTo>
                  <a:pt x="722357" y="254000"/>
                </a:lnTo>
                <a:lnTo>
                  <a:pt x="735687" y="254000"/>
                </a:lnTo>
                <a:lnTo>
                  <a:pt x="732706" y="241300"/>
                </a:lnTo>
                <a:close/>
              </a:path>
              <a:path w="820420" h="1270000">
                <a:moveTo>
                  <a:pt x="106587" y="228600"/>
                </a:moveTo>
                <a:lnTo>
                  <a:pt x="93281" y="228600"/>
                </a:lnTo>
                <a:lnTo>
                  <a:pt x="90220" y="241300"/>
                </a:lnTo>
                <a:lnTo>
                  <a:pt x="103525" y="241300"/>
                </a:lnTo>
                <a:lnTo>
                  <a:pt x="106587" y="228600"/>
                </a:lnTo>
                <a:close/>
              </a:path>
              <a:path w="820420" h="1270000">
                <a:moveTo>
                  <a:pt x="726630" y="228600"/>
                </a:moveTo>
                <a:lnTo>
                  <a:pt x="713324" y="228600"/>
                </a:lnTo>
                <a:lnTo>
                  <a:pt x="716386" y="241300"/>
                </a:lnTo>
                <a:lnTo>
                  <a:pt x="729691" y="241300"/>
                </a:lnTo>
                <a:lnTo>
                  <a:pt x="726630" y="228600"/>
                </a:lnTo>
                <a:close/>
              </a:path>
              <a:path w="820420" h="1270000">
                <a:moveTo>
                  <a:pt x="112826" y="215900"/>
                </a:moveTo>
                <a:lnTo>
                  <a:pt x="99559" y="215900"/>
                </a:lnTo>
                <a:lnTo>
                  <a:pt x="96397" y="228600"/>
                </a:lnTo>
                <a:lnTo>
                  <a:pt x="109693" y="228600"/>
                </a:lnTo>
                <a:lnTo>
                  <a:pt x="112826" y="215900"/>
                </a:lnTo>
                <a:close/>
              </a:path>
              <a:path w="820420" h="1270000">
                <a:moveTo>
                  <a:pt x="720352" y="215900"/>
                </a:moveTo>
                <a:lnTo>
                  <a:pt x="707085" y="215900"/>
                </a:lnTo>
                <a:lnTo>
                  <a:pt x="710218" y="228600"/>
                </a:lnTo>
                <a:lnTo>
                  <a:pt x="723514" y="228600"/>
                </a:lnTo>
                <a:lnTo>
                  <a:pt x="720352" y="215900"/>
                </a:lnTo>
                <a:close/>
              </a:path>
              <a:path w="820420" h="1270000">
                <a:moveTo>
                  <a:pt x="128028" y="190500"/>
                </a:moveTo>
                <a:lnTo>
                  <a:pt x="112626" y="190500"/>
                </a:lnTo>
                <a:lnTo>
                  <a:pt x="109291" y="203200"/>
                </a:lnTo>
                <a:lnTo>
                  <a:pt x="105996" y="203200"/>
                </a:lnTo>
                <a:lnTo>
                  <a:pt x="102755" y="215900"/>
                </a:lnTo>
                <a:lnTo>
                  <a:pt x="117030" y="215900"/>
                </a:lnTo>
                <a:lnTo>
                  <a:pt x="121399" y="203200"/>
                </a:lnTo>
                <a:lnTo>
                  <a:pt x="128028" y="190500"/>
                </a:lnTo>
                <a:close/>
              </a:path>
              <a:path w="820420" h="1270000">
                <a:moveTo>
                  <a:pt x="707285" y="190500"/>
                </a:moveTo>
                <a:lnTo>
                  <a:pt x="691883" y="190500"/>
                </a:lnTo>
                <a:lnTo>
                  <a:pt x="698512" y="203200"/>
                </a:lnTo>
                <a:lnTo>
                  <a:pt x="702881" y="215900"/>
                </a:lnTo>
                <a:lnTo>
                  <a:pt x="717156" y="215900"/>
                </a:lnTo>
                <a:lnTo>
                  <a:pt x="713915" y="203200"/>
                </a:lnTo>
                <a:lnTo>
                  <a:pt x="710620" y="203200"/>
                </a:lnTo>
                <a:lnTo>
                  <a:pt x="707285" y="190500"/>
                </a:lnTo>
                <a:close/>
              </a:path>
              <a:path w="820420" h="1270000">
                <a:moveTo>
                  <a:pt x="134823" y="177800"/>
                </a:moveTo>
                <a:lnTo>
                  <a:pt x="125183" y="177800"/>
                </a:lnTo>
                <a:lnTo>
                  <a:pt x="120561" y="190500"/>
                </a:lnTo>
                <a:lnTo>
                  <a:pt x="130302" y="190500"/>
                </a:lnTo>
                <a:lnTo>
                  <a:pt x="134823" y="177800"/>
                </a:lnTo>
                <a:close/>
              </a:path>
              <a:path w="820420" h="1270000">
                <a:moveTo>
                  <a:pt x="201930" y="165100"/>
                </a:moveTo>
                <a:lnTo>
                  <a:pt x="158242" y="165100"/>
                </a:lnTo>
                <a:lnTo>
                  <a:pt x="153555" y="177800"/>
                </a:lnTo>
                <a:lnTo>
                  <a:pt x="144462" y="190500"/>
                </a:lnTo>
                <a:lnTo>
                  <a:pt x="186283" y="190500"/>
                </a:lnTo>
                <a:lnTo>
                  <a:pt x="192887" y="177800"/>
                </a:lnTo>
                <a:lnTo>
                  <a:pt x="199631" y="177800"/>
                </a:lnTo>
                <a:lnTo>
                  <a:pt x="201930" y="165100"/>
                </a:lnTo>
                <a:close/>
              </a:path>
              <a:path w="820420" h="1270000">
                <a:moveTo>
                  <a:pt x="661670" y="165100"/>
                </a:moveTo>
                <a:lnTo>
                  <a:pt x="617982" y="165100"/>
                </a:lnTo>
                <a:lnTo>
                  <a:pt x="620280" y="177800"/>
                </a:lnTo>
                <a:lnTo>
                  <a:pt x="627024" y="177800"/>
                </a:lnTo>
                <a:lnTo>
                  <a:pt x="633628" y="190500"/>
                </a:lnTo>
                <a:lnTo>
                  <a:pt x="675449" y="190500"/>
                </a:lnTo>
                <a:lnTo>
                  <a:pt x="666356" y="177800"/>
                </a:lnTo>
                <a:lnTo>
                  <a:pt x="661670" y="165100"/>
                </a:lnTo>
                <a:close/>
              </a:path>
              <a:path w="820420" h="1270000">
                <a:moveTo>
                  <a:pt x="694728" y="177800"/>
                </a:moveTo>
                <a:lnTo>
                  <a:pt x="685088" y="177800"/>
                </a:lnTo>
                <a:lnTo>
                  <a:pt x="689610" y="190500"/>
                </a:lnTo>
                <a:lnTo>
                  <a:pt x="699350" y="190500"/>
                </a:lnTo>
                <a:lnTo>
                  <a:pt x="694728" y="177800"/>
                </a:lnTo>
                <a:close/>
              </a:path>
              <a:path w="820420" h="1270000">
                <a:moveTo>
                  <a:pt x="144157" y="165100"/>
                </a:moveTo>
                <a:lnTo>
                  <a:pt x="132295" y="165100"/>
                </a:lnTo>
                <a:lnTo>
                  <a:pt x="127558" y="177800"/>
                </a:lnTo>
                <a:lnTo>
                  <a:pt x="141782" y="177800"/>
                </a:lnTo>
                <a:lnTo>
                  <a:pt x="144157" y="165100"/>
                </a:lnTo>
                <a:close/>
              </a:path>
              <a:path w="820420" h="1270000">
                <a:moveTo>
                  <a:pt x="687628" y="165100"/>
                </a:moveTo>
                <a:lnTo>
                  <a:pt x="675754" y="165100"/>
                </a:lnTo>
                <a:lnTo>
                  <a:pt x="678129" y="177800"/>
                </a:lnTo>
                <a:lnTo>
                  <a:pt x="692353" y="177800"/>
                </a:lnTo>
                <a:lnTo>
                  <a:pt x="687628" y="165100"/>
                </a:lnTo>
                <a:close/>
              </a:path>
              <a:path w="820420" h="1270000">
                <a:moveTo>
                  <a:pt x="156184" y="152400"/>
                </a:moveTo>
                <a:lnTo>
                  <a:pt x="139560" y="152400"/>
                </a:lnTo>
                <a:lnTo>
                  <a:pt x="134721" y="165100"/>
                </a:lnTo>
                <a:lnTo>
                  <a:pt x="151333" y="165100"/>
                </a:lnTo>
                <a:lnTo>
                  <a:pt x="156184" y="152400"/>
                </a:lnTo>
                <a:close/>
              </a:path>
              <a:path w="820420" h="1270000">
                <a:moveTo>
                  <a:pt x="213461" y="152400"/>
                </a:moveTo>
                <a:lnTo>
                  <a:pt x="167779" y="152400"/>
                </a:lnTo>
                <a:lnTo>
                  <a:pt x="165354" y="165100"/>
                </a:lnTo>
                <a:lnTo>
                  <a:pt x="208838" y="165100"/>
                </a:lnTo>
                <a:lnTo>
                  <a:pt x="213461" y="152400"/>
                </a:lnTo>
                <a:close/>
              </a:path>
              <a:path w="820420" h="1270000">
                <a:moveTo>
                  <a:pt x="652132" y="152400"/>
                </a:moveTo>
                <a:lnTo>
                  <a:pt x="606450" y="152400"/>
                </a:lnTo>
                <a:lnTo>
                  <a:pt x="611073" y="165100"/>
                </a:lnTo>
                <a:lnTo>
                  <a:pt x="654558" y="165100"/>
                </a:lnTo>
                <a:lnTo>
                  <a:pt x="652132" y="152400"/>
                </a:lnTo>
                <a:close/>
              </a:path>
              <a:path w="820420" h="1270000">
                <a:moveTo>
                  <a:pt x="680351" y="152400"/>
                </a:moveTo>
                <a:lnTo>
                  <a:pt x="663727" y="152400"/>
                </a:lnTo>
                <a:lnTo>
                  <a:pt x="668578" y="165100"/>
                </a:lnTo>
                <a:lnTo>
                  <a:pt x="685190" y="165100"/>
                </a:lnTo>
                <a:lnTo>
                  <a:pt x="680351" y="152400"/>
                </a:lnTo>
                <a:close/>
              </a:path>
              <a:path w="820420" h="1270000">
                <a:moveTo>
                  <a:pt x="163614" y="139700"/>
                </a:moveTo>
                <a:lnTo>
                  <a:pt x="149542" y="139700"/>
                </a:lnTo>
                <a:lnTo>
                  <a:pt x="147002" y="152400"/>
                </a:lnTo>
                <a:lnTo>
                  <a:pt x="158661" y="152400"/>
                </a:lnTo>
                <a:lnTo>
                  <a:pt x="163614" y="139700"/>
                </a:lnTo>
                <a:close/>
              </a:path>
              <a:path w="820420" h="1270000">
                <a:moveTo>
                  <a:pt x="227723" y="139700"/>
                </a:moveTo>
                <a:lnTo>
                  <a:pt x="180022" y="139700"/>
                </a:lnTo>
                <a:lnTo>
                  <a:pt x="175094" y="152400"/>
                </a:lnTo>
                <a:lnTo>
                  <a:pt x="222948" y="152400"/>
                </a:lnTo>
                <a:lnTo>
                  <a:pt x="227723" y="139700"/>
                </a:lnTo>
                <a:close/>
              </a:path>
              <a:path w="820420" h="1270000">
                <a:moveTo>
                  <a:pt x="639889" y="139700"/>
                </a:moveTo>
                <a:lnTo>
                  <a:pt x="592188" y="139700"/>
                </a:lnTo>
                <a:lnTo>
                  <a:pt x="596963" y="152400"/>
                </a:lnTo>
                <a:lnTo>
                  <a:pt x="644817" y="152400"/>
                </a:lnTo>
                <a:lnTo>
                  <a:pt x="639889" y="139700"/>
                </a:lnTo>
                <a:close/>
              </a:path>
              <a:path w="820420" h="1270000">
                <a:moveTo>
                  <a:pt x="670369" y="139700"/>
                </a:moveTo>
                <a:lnTo>
                  <a:pt x="656297" y="139700"/>
                </a:lnTo>
                <a:lnTo>
                  <a:pt x="661250" y="152400"/>
                </a:lnTo>
                <a:lnTo>
                  <a:pt x="672909" y="152400"/>
                </a:lnTo>
                <a:lnTo>
                  <a:pt x="670369" y="139700"/>
                </a:lnTo>
                <a:close/>
              </a:path>
              <a:path w="820420" h="1270000">
                <a:moveTo>
                  <a:pt x="173774" y="127000"/>
                </a:moveTo>
                <a:lnTo>
                  <a:pt x="162369" y="127000"/>
                </a:lnTo>
                <a:lnTo>
                  <a:pt x="157200" y="139700"/>
                </a:lnTo>
                <a:lnTo>
                  <a:pt x="171196" y="139700"/>
                </a:lnTo>
                <a:lnTo>
                  <a:pt x="173774" y="127000"/>
                </a:lnTo>
                <a:close/>
              </a:path>
              <a:path w="820420" h="1270000">
                <a:moveTo>
                  <a:pt x="237464" y="127000"/>
                </a:moveTo>
                <a:lnTo>
                  <a:pt x="190131" y="127000"/>
                </a:lnTo>
                <a:lnTo>
                  <a:pt x="187566" y="139700"/>
                </a:lnTo>
                <a:lnTo>
                  <a:pt x="235000" y="139700"/>
                </a:lnTo>
                <a:lnTo>
                  <a:pt x="237464" y="127000"/>
                </a:lnTo>
                <a:close/>
              </a:path>
              <a:path w="820420" h="1270000">
                <a:moveTo>
                  <a:pt x="629780" y="127000"/>
                </a:moveTo>
                <a:lnTo>
                  <a:pt x="582447" y="127000"/>
                </a:lnTo>
                <a:lnTo>
                  <a:pt x="584911" y="139700"/>
                </a:lnTo>
                <a:lnTo>
                  <a:pt x="632345" y="139700"/>
                </a:lnTo>
                <a:lnTo>
                  <a:pt x="629780" y="127000"/>
                </a:lnTo>
                <a:close/>
              </a:path>
              <a:path w="820420" h="1270000">
                <a:moveTo>
                  <a:pt x="657542" y="127000"/>
                </a:moveTo>
                <a:lnTo>
                  <a:pt x="646137" y="127000"/>
                </a:lnTo>
                <a:lnTo>
                  <a:pt x="648716" y="139700"/>
                </a:lnTo>
                <a:lnTo>
                  <a:pt x="662711" y="139700"/>
                </a:lnTo>
                <a:lnTo>
                  <a:pt x="657542" y="127000"/>
                </a:lnTo>
                <a:close/>
              </a:path>
              <a:path w="820420" h="1270000">
                <a:moveTo>
                  <a:pt x="186804" y="114300"/>
                </a:moveTo>
                <a:lnTo>
                  <a:pt x="170294" y="114300"/>
                </a:lnTo>
                <a:lnTo>
                  <a:pt x="165011" y="127000"/>
                </a:lnTo>
                <a:lnTo>
                  <a:pt x="181559" y="127000"/>
                </a:lnTo>
                <a:lnTo>
                  <a:pt x="186804" y="114300"/>
                </a:lnTo>
                <a:close/>
              </a:path>
              <a:path w="820420" h="1270000">
                <a:moveTo>
                  <a:pt x="252349" y="114300"/>
                </a:moveTo>
                <a:lnTo>
                  <a:pt x="203060" y="114300"/>
                </a:lnTo>
                <a:lnTo>
                  <a:pt x="197853" y="127000"/>
                </a:lnTo>
                <a:lnTo>
                  <a:pt x="249821" y="127000"/>
                </a:lnTo>
                <a:lnTo>
                  <a:pt x="252349" y="114300"/>
                </a:lnTo>
                <a:close/>
              </a:path>
              <a:path w="820420" h="1270000">
                <a:moveTo>
                  <a:pt x="616851" y="114300"/>
                </a:moveTo>
                <a:lnTo>
                  <a:pt x="567550" y="114300"/>
                </a:lnTo>
                <a:lnTo>
                  <a:pt x="570090" y="127000"/>
                </a:lnTo>
                <a:lnTo>
                  <a:pt x="622058" y="127000"/>
                </a:lnTo>
                <a:lnTo>
                  <a:pt x="616851" y="114300"/>
                </a:lnTo>
                <a:close/>
              </a:path>
              <a:path w="820420" h="1270000">
                <a:moveTo>
                  <a:pt x="649617" y="114300"/>
                </a:moveTo>
                <a:lnTo>
                  <a:pt x="633107" y="114300"/>
                </a:lnTo>
                <a:lnTo>
                  <a:pt x="638352" y="127000"/>
                </a:lnTo>
                <a:lnTo>
                  <a:pt x="654900" y="127000"/>
                </a:lnTo>
                <a:lnTo>
                  <a:pt x="649617" y="114300"/>
                </a:lnTo>
                <a:close/>
              </a:path>
              <a:path w="820420" h="1270000">
                <a:moveTo>
                  <a:pt x="197573" y="101600"/>
                </a:moveTo>
                <a:lnTo>
                  <a:pt x="181127" y="101600"/>
                </a:lnTo>
                <a:lnTo>
                  <a:pt x="178371" y="114300"/>
                </a:lnTo>
                <a:lnTo>
                  <a:pt x="194830" y="114300"/>
                </a:lnTo>
                <a:lnTo>
                  <a:pt x="197573" y="101600"/>
                </a:lnTo>
                <a:close/>
              </a:path>
              <a:path w="820420" h="1270000">
                <a:moveTo>
                  <a:pt x="267576" y="101600"/>
                </a:moveTo>
                <a:lnTo>
                  <a:pt x="213702" y="101600"/>
                </a:lnTo>
                <a:lnTo>
                  <a:pt x="210997" y="114300"/>
                </a:lnTo>
                <a:lnTo>
                  <a:pt x="264985" y="114300"/>
                </a:lnTo>
                <a:lnTo>
                  <a:pt x="267576" y="101600"/>
                </a:lnTo>
                <a:close/>
              </a:path>
              <a:path w="820420" h="1270000">
                <a:moveTo>
                  <a:pt x="606209" y="101600"/>
                </a:moveTo>
                <a:lnTo>
                  <a:pt x="552335" y="101600"/>
                </a:lnTo>
                <a:lnTo>
                  <a:pt x="554926" y="114300"/>
                </a:lnTo>
                <a:lnTo>
                  <a:pt x="608914" y="114300"/>
                </a:lnTo>
                <a:lnTo>
                  <a:pt x="606209" y="101600"/>
                </a:lnTo>
                <a:close/>
              </a:path>
              <a:path w="820420" h="1270000">
                <a:moveTo>
                  <a:pt x="638784" y="101600"/>
                </a:moveTo>
                <a:lnTo>
                  <a:pt x="622338" y="101600"/>
                </a:lnTo>
                <a:lnTo>
                  <a:pt x="625081" y="114300"/>
                </a:lnTo>
                <a:lnTo>
                  <a:pt x="641540" y="114300"/>
                </a:lnTo>
                <a:lnTo>
                  <a:pt x="638784" y="101600"/>
                </a:lnTo>
                <a:close/>
              </a:path>
              <a:path w="820420" h="1270000">
                <a:moveTo>
                  <a:pt x="211315" y="88900"/>
                </a:moveTo>
                <a:lnTo>
                  <a:pt x="195008" y="88900"/>
                </a:lnTo>
                <a:lnTo>
                  <a:pt x="189420" y="101600"/>
                </a:lnTo>
                <a:lnTo>
                  <a:pt x="205790" y="101600"/>
                </a:lnTo>
                <a:lnTo>
                  <a:pt x="211315" y="88900"/>
                </a:lnTo>
                <a:close/>
              </a:path>
              <a:path w="820420" h="1270000">
                <a:moveTo>
                  <a:pt x="288315" y="88900"/>
                </a:moveTo>
                <a:lnTo>
                  <a:pt x="227279" y="88900"/>
                </a:lnTo>
                <a:lnTo>
                  <a:pt x="221818" y="101600"/>
                </a:lnTo>
                <a:lnTo>
                  <a:pt x="283108" y="101600"/>
                </a:lnTo>
                <a:lnTo>
                  <a:pt x="288315" y="88900"/>
                </a:lnTo>
                <a:close/>
              </a:path>
              <a:path w="820420" h="1270000">
                <a:moveTo>
                  <a:pt x="592632" y="88900"/>
                </a:moveTo>
                <a:lnTo>
                  <a:pt x="531609" y="88900"/>
                </a:lnTo>
                <a:lnTo>
                  <a:pt x="536816" y="101600"/>
                </a:lnTo>
                <a:lnTo>
                  <a:pt x="598093" y="101600"/>
                </a:lnTo>
                <a:lnTo>
                  <a:pt x="592632" y="88900"/>
                </a:lnTo>
                <a:close/>
              </a:path>
              <a:path w="820420" h="1270000">
                <a:moveTo>
                  <a:pt x="624903" y="88900"/>
                </a:moveTo>
                <a:lnTo>
                  <a:pt x="608596" y="88900"/>
                </a:lnTo>
                <a:lnTo>
                  <a:pt x="614121" y="101600"/>
                </a:lnTo>
                <a:lnTo>
                  <a:pt x="630491" y="101600"/>
                </a:lnTo>
                <a:lnTo>
                  <a:pt x="624903" y="88900"/>
                </a:lnTo>
                <a:close/>
              </a:path>
              <a:path w="820420" h="1270000">
                <a:moveTo>
                  <a:pt x="228358" y="76200"/>
                </a:moveTo>
                <a:lnTo>
                  <a:pt x="206463" y="76200"/>
                </a:lnTo>
                <a:lnTo>
                  <a:pt x="203555" y="88900"/>
                </a:lnTo>
                <a:lnTo>
                  <a:pt x="222643" y="88900"/>
                </a:lnTo>
                <a:lnTo>
                  <a:pt x="228358" y="76200"/>
                </a:lnTo>
                <a:close/>
              </a:path>
              <a:path w="820420" h="1270000">
                <a:moveTo>
                  <a:pt x="312229" y="76200"/>
                </a:moveTo>
                <a:lnTo>
                  <a:pt x="244055" y="76200"/>
                </a:lnTo>
                <a:lnTo>
                  <a:pt x="238429" y="88900"/>
                </a:lnTo>
                <a:lnTo>
                  <a:pt x="306895" y="88900"/>
                </a:lnTo>
                <a:lnTo>
                  <a:pt x="312229" y="76200"/>
                </a:lnTo>
                <a:close/>
              </a:path>
              <a:path w="820420" h="1270000">
                <a:moveTo>
                  <a:pt x="575856" y="76200"/>
                </a:moveTo>
                <a:lnTo>
                  <a:pt x="507682" y="76200"/>
                </a:lnTo>
                <a:lnTo>
                  <a:pt x="513016" y="88900"/>
                </a:lnTo>
                <a:lnTo>
                  <a:pt x="581482" y="88900"/>
                </a:lnTo>
                <a:lnTo>
                  <a:pt x="575856" y="76200"/>
                </a:lnTo>
                <a:close/>
              </a:path>
              <a:path w="820420" h="1270000">
                <a:moveTo>
                  <a:pt x="613448" y="76200"/>
                </a:moveTo>
                <a:lnTo>
                  <a:pt x="591553" y="76200"/>
                </a:lnTo>
                <a:lnTo>
                  <a:pt x="597268" y="88900"/>
                </a:lnTo>
                <a:lnTo>
                  <a:pt x="616356" y="88900"/>
                </a:lnTo>
                <a:lnTo>
                  <a:pt x="613448" y="76200"/>
                </a:lnTo>
                <a:close/>
              </a:path>
              <a:path w="820420" h="1270000">
                <a:moveTo>
                  <a:pt x="245922" y="63500"/>
                </a:moveTo>
                <a:lnTo>
                  <a:pt x="224104" y="63500"/>
                </a:lnTo>
                <a:lnTo>
                  <a:pt x="221107" y="76200"/>
                </a:lnTo>
                <a:lnTo>
                  <a:pt x="240042" y="76200"/>
                </a:lnTo>
                <a:lnTo>
                  <a:pt x="245922" y="63500"/>
                </a:lnTo>
                <a:close/>
              </a:path>
              <a:path w="820420" h="1270000">
                <a:moveTo>
                  <a:pt x="339445" y="63500"/>
                </a:moveTo>
                <a:lnTo>
                  <a:pt x="261302" y="63500"/>
                </a:lnTo>
                <a:lnTo>
                  <a:pt x="255524" y="76200"/>
                </a:lnTo>
                <a:lnTo>
                  <a:pt x="336664" y="76200"/>
                </a:lnTo>
                <a:lnTo>
                  <a:pt x="339445" y="63500"/>
                </a:lnTo>
                <a:close/>
              </a:path>
              <a:path w="820420" h="1270000">
                <a:moveTo>
                  <a:pt x="558609" y="63500"/>
                </a:moveTo>
                <a:lnTo>
                  <a:pt x="480466" y="63500"/>
                </a:lnTo>
                <a:lnTo>
                  <a:pt x="483247" y="76200"/>
                </a:lnTo>
                <a:lnTo>
                  <a:pt x="564388" y="76200"/>
                </a:lnTo>
                <a:lnTo>
                  <a:pt x="558609" y="63500"/>
                </a:lnTo>
                <a:close/>
              </a:path>
              <a:path w="820420" h="1270000">
                <a:moveTo>
                  <a:pt x="595807" y="63500"/>
                </a:moveTo>
                <a:lnTo>
                  <a:pt x="573989" y="63500"/>
                </a:lnTo>
                <a:lnTo>
                  <a:pt x="579869" y="76200"/>
                </a:lnTo>
                <a:lnTo>
                  <a:pt x="598805" y="76200"/>
                </a:lnTo>
                <a:lnTo>
                  <a:pt x="595807" y="63500"/>
                </a:lnTo>
                <a:close/>
              </a:path>
              <a:path w="820420" h="1270000">
                <a:moveTo>
                  <a:pt x="264020" y="50800"/>
                </a:moveTo>
                <a:lnTo>
                  <a:pt x="239242" y="50800"/>
                </a:lnTo>
                <a:lnTo>
                  <a:pt x="233159" y="63500"/>
                </a:lnTo>
                <a:lnTo>
                  <a:pt x="257962" y="63500"/>
                </a:lnTo>
                <a:lnTo>
                  <a:pt x="264020" y="50800"/>
                </a:lnTo>
                <a:close/>
              </a:path>
              <a:path w="820420" h="1270000">
                <a:moveTo>
                  <a:pt x="407085" y="50800"/>
                </a:moveTo>
                <a:lnTo>
                  <a:pt x="282003" y="50800"/>
                </a:lnTo>
                <a:lnTo>
                  <a:pt x="278993" y="63500"/>
                </a:lnTo>
                <a:lnTo>
                  <a:pt x="404164" y="63500"/>
                </a:lnTo>
                <a:lnTo>
                  <a:pt x="407085" y="50800"/>
                </a:lnTo>
                <a:close/>
              </a:path>
              <a:path w="820420" h="1270000">
                <a:moveTo>
                  <a:pt x="537908" y="50800"/>
                </a:moveTo>
                <a:lnTo>
                  <a:pt x="412826" y="50800"/>
                </a:lnTo>
                <a:lnTo>
                  <a:pt x="415747" y="63500"/>
                </a:lnTo>
                <a:lnTo>
                  <a:pt x="540918" y="63500"/>
                </a:lnTo>
                <a:lnTo>
                  <a:pt x="537908" y="50800"/>
                </a:lnTo>
                <a:close/>
              </a:path>
              <a:path w="820420" h="1270000">
                <a:moveTo>
                  <a:pt x="580682" y="50800"/>
                </a:moveTo>
                <a:lnTo>
                  <a:pt x="555891" y="50800"/>
                </a:lnTo>
                <a:lnTo>
                  <a:pt x="561949" y="63500"/>
                </a:lnTo>
                <a:lnTo>
                  <a:pt x="586752" y="63500"/>
                </a:lnTo>
                <a:lnTo>
                  <a:pt x="580682" y="50800"/>
                </a:lnTo>
                <a:close/>
              </a:path>
              <a:path w="820420" h="1270000">
                <a:moveTo>
                  <a:pt x="282600" y="38100"/>
                </a:moveTo>
                <a:lnTo>
                  <a:pt x="257949" y="38100"/>
                </a:lnTo>
                <a:lnTo>
                  <a:pt x="251675" y="50800"/>
                </a:lnTo>
                <a:lnTo>
                  <a:pt x="276390" y="50800"/>
                </a:lnTo>
                <a:lnTo>
                  <a:pt x="282600" y="38100"/>
                </a:lnTo>
                <a:close/>
              </a:path>
              <a:path w="820420" h="1270000">
                <a:moveTo>
                  <a:pt x="510476" y="38100"/>
                </a:moveTo>
                <a:lnTo>
                  <a:pt x="309435" y="38100"/>
                </a:lnTo>
                <a:lnTo>
                  <a:pt x="306324" y="50800"/>
                </a:lnTo>
                <a:lnTo>
                  <a:pt x="513588" y="50800"/>
                </a:lnTo>
                <a:lnTo>
                  <a:pt x="510476" y="38100"/>
                </a:lnTo>
                <a:close/>
              </a:path>
              <a:path w="820420" h="1270000">
                <a:moveTo>
                  <a:pt x="561962" y="38100"/>
                </a:moveTo>
                <a:lnTo>
                  <a:pt x="537311" y="38100"/>
                </a:lnTo>
                <a:lnTo>
                  <a:pt x="543521" y="50800"/>
                </a:lnTo>
                <a:lnTo>
                  <a:pt x="568236" y="50800"/>
                </a:lnTo>
                <a:lnTo>
                  <a:pt x="561962" y="38100"/>
                </a:lnTo>
                <a:close/>
              </a:path>
              <a:path w="820420" h="1270000">
                <a:moveTo>
                  <a:pt x="311353" y="25400"/>
                </a:moveTo>
                <a:lnTo>
                  <a:pt x="280492" y="25400"/>
                </a:lnTo>
                <a:lnTo>
                  <a:pt x="277202" y="38100"/>
                </a:lnTo>
                <a:lnTo>
                  <a:pt x="304914" y="38100"/>
                </a:lnTo>
                <a:lnTo>
                  <a:pt x="311353" y="25400"/>
                </a:lnTo>
                <a:close/>
              </a:path>
              <a:path w="820420" h="1270000">
                <a:moveTo>
                  <a:pt x="475792" y="25400"/>
                </a:moveTo>
                <a:lnTo>
                  <a:pt x="344119" y="25400"/>
                </a:lnTo>
                <a:lnTo>
                  <a:pt x="337743" y="38100"/>
                </a:lnTo>
                <a:lnTo>
                  <a:pt x="482168" y="38100"/>
                </a:lnTo>
                <a:lnTo>
                  <a:pt x="475792" y="25400"/>
                </a:lnTo>
                <a:close/>
              </a:path>
              <a:path w="820420" h="1270000">
                <a:moveTo>
                  <a:pt x="539419" y="25400"/>
                </a:moveTo>
                <a:lnTo>
                  <a:pt x="508558" y="25400"/>
                </a:lnTo>
                <a:lnTo>
                  <a:pt x="514997" y="38100"/>
                </a:lnTo>
                <a:lnTo>
                  <a:pt x="542709" y="38100"/>
                </a:lnTo>
                <a:lnTo>
                  <a:pt x="539419" y="25400"/>
                </a:lnTo>
                <a:close/>
              </a:path>
              <a:path w="820420" h="1270000">
                <a:moveTo>
                  <a:pt x="351167" y="12700"/>
                </a:moveTo>
                <a:lnTo>
                  <a:pt x="310489" y="12700"/>
                </a:lnTo>
                <a:lnTo>
                  <a:pt x="307073" y="25400"/>
                </a:lnTo>
                <a:lnTo>
                  <a:pt x="344462" y="25400"/>
                </a:lnTo>
                <a:lnTo>
                  <a:pt x="351167" y="12700"/>
                </a:lnTo>
                <a:close/>
              </a:path>
              <a:path w="820420" h="1270000">
                <a:moveTo>
                  <a:pt x="509422" y="12700"/>
                </a:moveTo>
                <a:lnTo>
                  <a:pt x="468744" y="12700"/>
                </a:lnTo>
                <a:lnTo>
                  <a:pt x="475449" y="25400"/>
                </a:lnTo>
                <a:lnTo>
                  <a:pt x="512838" y="25400"/>
                </a:lnTo>
                <a:lnTo>
                  <a:pt x="509422" y="12700"/>
                </a:lnTo>
                <a:close/>
              </a:path>
              <a:path w="820420" h="1270000">
                <a:moveTo>
                  <a:pt x="471347" y="0"/>
                </a:moveTo>
                <a:lnTo>
                  <a:pt x="348564" y="0"/>
                </a:lnTo>
                <a:lnTo>
                  <a:pt x="341566" y="12700"/>
                </a:lnTo>
                <a:lnTo>
                  <a:pt x="478345" y="12700"/>
                </a:lnTo>
                <a:lnTo>
                  <a:pt x="47134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9" name="object 649"/>
          <p:cNvSpPr txBox="1"/>
          <p:nvPr/>
        </p:nvSpPr>
        <p:spPr>
          <a:xfrm>
            <a:off x="1907539" y="5736089"/>
            <a:ext cx="4495800" cy="82994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r" marR="278130">
              <a:lnSpc>
                <a:spcPct val="100000"/>
              </a:lnSpc>
              <a:spcBef>
                <a:spcPts val="125"/>
              </a:spcBef>
              <a:tabLst>
                <a:tab pos="616585" algn="l"/>
              </a:tabLst>
            </a:pPr>
            <a:r>
              <a:rPr dirty="0" sz="2250" spc="-365">
                <a:latin typeface="Times New Roman"/>
                <a:cs typeface="Times New Roman"/>
              </a:rPr>
              <a:t>L</a:t>
            </a:r>
            <a:r>
              <a:rPr dirty="0" sz="2250" spc="-365">
                <a:latin typeface="Times New Roman"/>
                <a:cs typeface="Times New Roman"/>
              </a:rPr>
              <a:t>	</a:t>
            </a:r>
            <a:r>
              <a:rPr dirty="0" sz="2250" spc="-300">
                <a:latin typeface="Times New Roman"/>
                <a:cs typeface="Times New Roman"/>
              </a:rPr>
              <a:t>2</a:t>
            </a: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dirty="0" sz="1800" spc="-5">
                <a:latin typeface="Calibri"/>
                <a:cs typeface="Calibri"/>
              </a:rPr>
              <a:t>Raising/lowering the </a:t>
            </a:r>
            <a:r>
              <a:rPr dirty="0" sz="1800" spc="-10">
                <a:latin typeface="Calibri"/>
                <a:cs typeface="Calibri"/>
              </a:rPr>
              <a:t>value according to</a:t>
            </a:r>
            <a:r>
              <a:rPr dirty="0" sz="1800" spc="12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strategy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50" name="object 650"/>
          <p:cNvSpPr/>
          <p:nvPr/>
        </p:nvSpPr>
        <p:spPr>
          <a:xfrm>
            <a:off x="3124200" y="4618888"/>
            <a:ext cx="1557655" cy="1706245"/>
          </a:xfrm>
          <a:custGeom>
            <a:avLst/>
            <a:gdLst/>
            <a:ahLst/>
            <a:cxnLst/>
            <a:rect l="l" t="t" r="r" b="b"/>
            <a:pathLst>
              <a:path w="1557654" h="1706245">
                <a:moveTo>
                  <a:pt x="0" y="1705711"/>
                </a:moveTo>
                <a:lnTo>
                  <a:pt x="155738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1" name="object 651"/>
          <p:cNvSpPr/>
          <p:nvPr/>
        </p:nvSpPr>
        <p:spPr>
          <a:xfrm>
            <a:off x="4644886" y="4571997"/>
            <a:ext cx="80010" cy="82550"/>
          </a:xfrm>
          <a:custGeom>
            <a:avLst/>
            <a:gdLst/>
            <a:ahLst/>
            <a:cxnLst/>
            <a:rect l="l" t="t" r="r" b="b"/>
            <a:pathLst>
              <a:path w="80010" h="82550">
                <a:moveTo>
                  <a:pt x="79514" y="0"/>
                </a:moveTo>
                <a:lnTo>
                  <a:pt x="0" y="30594"/>
                </a:lnTo>
                <a:lnTo>
                  <a:pt x="56273" y="81965"/>
                </a:lnTo>
                <a:lnTo>
                  <a:pt x="795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2" name="object 652"/>
          <p:cNvSpPr/>
          <p:nvPr/>
        </p:nvSpPr>
        <p:spPr>
          <a:xfrm>
            <a:off x="8200731" y="3788155"/>
            <a:ext cx="591185" cy="2032000"/>
          </a:xfrm>
          <a:custGeom>
            <a:avLst/>
            <a:gdLst/>
            <a:ahLst/>
            <a:cxnLst/>
            <a:rect l="l" t="t" r="r" b="b"/>
            <a:pathLst>
              <a:path w="591184" h="2032000">
                <a:moveTo>
                  <a:pt x="275870" y="2019300"/>
                </a:moveTo>
                <a:lnTo>
                  <a:pt x="243485" y="2019300"/>
                </a:lnTo>
                <a:lnTo>
                  <a:pt x="246368" y="2032000"/>
                </a:lnTo>
                <a:lnTo>
                  <a:pt x="281420" y="2032000"/>
                </a:lnTo>
                <a:lnTo>
                  <a:pt x="275870" y="2019300"/>
                </a:lnTo>
                <a:close/>
              </a:path>
              <a:path w="591184" h="2032000">
                <a:moveTo>
                  <a:pt x="347651" y="2019300"/>
                </a:moveTo>
                <a:lnTo>
                  <a:pt x="315266" y="2019300"/>
                </a:lnTo>
                <a:lnTo>
                  <a:pt x="309716" y="2032000"/>
                </a:lnTo>
                <a:lnTo>
                  <a:pt x="344768" y="2032000"/>
                </a:lnTo>
                <a:lnTo>
                  <a:pt x="347651" y="2019300"/>
                </a:lnTo>
                <a:close/>
              </a:path>
              <a:path w="591184" h="2032000">
                <a:moveTo>
                  <a:pt x="243841" y="2006600"/>
                </a:moveTo>
                <a:lnTo>
                  <a:pt x="221680" y="2006600"/>
                </a:lnTo>
                <a:lnTo>
                  <a:pt x="226950" y="2019300"/>
                </a:lnTo>
                <a:lnTo>
                  <a:pt x="248959" y="2019300"/>
                </a:lnTo>
                <a:lnTo>
                  <a:pt x="243841" y="2006600"/>
                </a:lnTo>
                <a:close/>
              </a:path>
              <a:path w="591184" h="2032000">
                <a:moveTo>
                  <a:pt x="315253" y="2006600"/>
                </a:moveTo>
                <a:lnTo>
                  <a:pt x="275883" y="2006600"/>
                </a:lnTo>
                <a:lnTo>
                  <a:pt x="278322" y="2019300"/>
                </a:lnTo>
                <a:lnTo>
                  <a:pt x="312815" y="2019300"/>
                </a:lnTo>
                <a:lnTo>
                  <a:pt x="315253" y="2006600"/>
                </a:lnTo>
                <a:close/>
              </a:path>
              <a:path w="591184" h="2032000">
                <a:moveTo>
                  <a:pt x="369457" y="2006600"/>
                </a:moveTo>
                <a:lnTo>
                  <a:pt x="347295" y="2006600"/>
                </a:lnTo>
                <a:lnTo>
                  <a:pt x="342177" y="2019300"/>
                </a:lnTo>
                <a:lnTo>
                  <a:pt x="364186" y="2019300"/>
                </a:lnTo>
                <a:lnTo>
                  <a:pt x="369457" y="2006600"/>
                </a:lnTo>
                <a:close/>
              </a:path>
              <a:path w="591184" h="2032000">
                <a:moveTo>
                  <a:pt x="226429" y="1993900"/>
                </a:moveTo>
                <a:lnTo>
                  <a:pt x="206440" y="1993900"/>
                </a:lnTo>
                <a:lnTo>
                  <a:pt x="211405" y="2006600"/>
                </a:lnTo>
                <a:lnTo>
                  <a:pt x="228880" y="2006600"/>
                </a:lnTo>
                <a:lnTo>
                  <a:pt x="226429" y="1993900"/>
                </a:lnTo>
                <a:close/>
              </a:path>
              <a:path w="591184" h="2032000">
                <a:moveTo>
                  <a:pt x="348273" y="1993900"/>
                </a:moveTo>
                <a:lnTo>
                  <a:pt x="242863" y="1993900"/>
                </a:lnTo>
                <a:lnTo>
                  <a:pt x="247448" y="2006600"/>
                </a:lnTo>
                <a:lnTo>
                  <a:pt x="343688" y="2006600"/>
                </a:lnTo>
                <a:lnTo>
                  <a:pt x="348273" y="1993900"/>
                </a:lnTo>
                <a:close/>
              </a:path>
              <a:path w="591184" h="2032000">
                <a:moveTo>
                  <a:pt x="384697" y="1993900"/>
                </a:moveTo>
                <a:lnTo>
                  <a:pt x="364707" y="1993900"/>
                </a:lnTo>
                <a:lnTo>
                  <a:pt x="362256" y="2006600"/>
                </a:lnTo>
                <a:lnTo>
                  <a:pt x="379731" y="2006600"/>
                </a:lnTo>
                <a:lnTo>
                  <a:pt x="384697" y="1993900"/>
                </a:lnTo>
                <a:close/>
              </a:path>
              <a:path w="591184" h="2032000">
                <a:moveTo>
                  <a:pt x="212243" y="1981200"/>
                </a:moveTo>
                <a:lnTo>
                  <a:pt x="196737" y="1981200"/>
                </a:lnTo>
                <a:lnTo>
                  <a:pt x="199137" y="1993900"/>
                </a:lnTo>
                <a:lnTo>
                  <a:pt x="214593" y="1993900"/>
                </a:lnTo>
                <a:lnTo>
                  <a:pt x="212243" y="1981200"/>
                </a:lnTo>
                <a:close/>
              </a:path>
              <a:path w="591184" h="2032000">
                <a:moveTo>
                  <a:pt x="361849" y="1981200"/>
                </a:moveTo>
                <a:lnTo>
                  <a:pt x="229300" y="1981200"/>
                </a:lnTo>
                <a:lnTo>
                  <a:pt x="233783" y="1993900"/>
                </a:lnTo>
                <a:lnTo>
                  <a:pt x="357354" y="1993900"/>
                </a:lnTo>
                <a:lnTo>
                  <a:pt x="361849" y="1981200"/>
                </a:lnTo>
                <a:close/>
              </a:path>
              <a:path w="591184" h="2032000">
                <a:moveTo>
                  <a:pt x="394400" y="1981200"/>
                </a:moveTo>
                <a:lnTo>
                  <a:pt x="378893" y="1981200"/>
                </a:lnTo>
                <a:lnTo>
                  <a:pt x="376543" y="1993900"/>
                </a:lnTo>
                <a:lnTo>
                  <a:pt x="391999" y="1993900"/>
                </a:lnTo>
                <a:lnTo>
                  <a:pt x="394400" y="1981200"/>
                </a:lnTo>
                <a:close/>
              </a:path>
              <a:path w="591184" h="2032000">
                <a:moveTo>
                  <a:pt x="200890" y="1968500"/>
                </a:moveTo>
                <a:lnTo>
                  <a:pt x="185091" y="1968500"/>
                </a:lnTo>
                <a:lnTo>
                  <a:pt x="189676" y="1981200"/>
                </a:lnTo>
                <a:lnTo>
                  <a:pt x="205373" y="1981200"/>
                </a:lnTo>
                <a:lnTo>
                  <a:pt x="200890" y="1968500"/>
                </a:lnTo>
                <a:close/>
              </a:path>
              <a:path w="591184" h="2032000">
                <a:moveTo>
                  <a:pt x="272429" y="1968500"/>
                </a:moveTo>
                <a:lnTo>
                  <a:pt x="216142" y="1968500"/>
                </a:lnTo>
                <a:lnTo>
                  <a:pt x="220511" y="1981200"/>
                </a:lnTo>
                <a:lnTo>
                  <a:pt x="275489" y="1981200"/>
                </a:lnTo>
                <a:lnTo>
                  <a:pt x="272429" y="1968500"/>
                </a:lnTo>
                <a:close/>
              </a:path>
              <a:path w="591184" h="2032000">
                <a:moveTo>
                  <a:pt x="374994" y="1968500"/>
                </a:moveTo>
                <a:lnTo>
                  <a:pt x="318708" y="1968500"/>
                </a:lnTo>
                <a:lnTo>
                  <a:pt x="315647" y="1981200"/>
                </a:lnTo>
                <a:lnTo>
                  <a:pt x="370625" y="1981200"/>
                </a:lnTo>
                <a:lnTo>
                  <a:pt x="374994" y="1968500"/>
                </a:lnTo>
                <a:close/>
              </a:path>
              <a:path w="591184" h="2032000">
                <a:moveTo>
                  <a:pt x="406045" y="1968500"/>
                </a:moveTo>
                <a:lnTo>
                  <a:pt x="390247" y="1968500"/>
                </a:lnTo>
                <a:lnTo>
                  <a:pt x="385764" y="1981200"/>
                </a:lnTo>
                <a:lnTo>
                  <a:pt x="401461" y="1981200"/>
                </a:lnTo>
                <a:lnTo>
                  <a:pt x="406045" y="1968500"/>
                </a:lnTo>
                <a:close/>
              </a:path>
              <a:path w="591184" h="2032000">
                <a:moveTo>
                  <a:pt x="172962" y="1930400"/>
                </a:moveTo>
                <a:lnTo>
                  <a:pt x="158815" y="1930400"/>
                </a:lnTo>
                <a:lnTo>
                  <a:pt x="163069" y="1943100"/>
                </a:lnTo>
                <a:lnTo>
                  <a:pt x="171654" y="1955800"/>
                </a:lnTo>
                <a:lnTo>
                  <a:pt x="176099" y="1955800"/>
                </a:lnTo>
                <a:lnTo>
                  <a:pt x="182792" y="1968500"/>
                </a:lnTo>
                <a:lnTo>
                  <a:pt x="192038" y="1968500"/>
                </a:lnTo>
                <a:lnTo>
                  <a:pt x="185586" y="1955800"/>
                </a:lnTo>
                <a:lnTo>
                  <a:pt x="181294" y="1943100"/>
                </a:lnTo>
                <a:lnTo>
                  <a:pt x="172962" y="1930400"/>
                </a:lnTo>
                <a:close/>
              </a:path>
              <a:path w="591184" h="2032000">
                <a:moveTo>
                  <a:pt x="234545" y="1943100"/>
                </a:moveTo>
                <a:lnTo>
                  <a:pt x="195048" y="1943100"/>
                </a:lnTo>
                <a:lnTo>
                  <a:pt x="203353" y="1955800"/>
                </a:lnTo>
                <a:lnTo>
                  <a:pt x="207608" y="1968500"/>
                </a:lnTo>
                <a:lnTo>
                  <a:pt x="255957" y="1968500"/>
                </a:lnTo>
                <a:lnTo>
                  <a:pt x="252426" y="1955800"/>
                </a:lnTo>
                <a:lnTo>
                  <a:pt x="241746" y="1955800"/>
                </a:lnTo>
                <a:lnTo>
                  <a:pt x="234545" y="1943100"/>
                </a:lnTo>
                <a:close/>
              </a:path>
              <a:path w="591184" h="2032000">
                <a:moveTo>
                  <a:pt x="396089" y="1943100"/>
                </a:moveTo>
                <a:lnTo>
                  <a:pt x="356592" y="1943100"/>
                </a:lnTo>
                <a:lnTo>
                  <a:pt x="349391" y="1955800"/>
                </a:lnTo>
                <a:lnTo>
                  <a:pt x="338710" y="1955800"/>
                </a:lnTo>
                <a:lnTo>
                  <a:pt x="335179" y="1968500"/>
                </a:lnTo>
                <a:lnTo>
                  <a:pt x="383528" y="1968500"/>
                </a:lnTo>
                <a:lnTo>
                  <a:pt x="387783" y="1955800"/>
                </a:lnTo>
                <a:lnTo>
                  <a:pt x="396089" y="1943100"/>
                </a:lnTo>
                <a:close/>
              </a:path>
              <a:path w="591184" h="2032000">
                <a:moveTo>
                  <a:pt x="432334" y="1930400"/>
                </a:moveTo>
                <a:lnTo>
                  <a:pt x="418174" y="1930400"/>
                </a:lnTo>
                <a:lnTo>
                  <a:pt x="409843" y="1943100"/>
                </a:lnTo>
                <a:lnTo>
                  <a:pt x="405550" y="1955800"/>
                </a:lnTo>
                <a:lnTo>
                  <a:pt x="399099" y="1968500"/>
                </a:lnTo>
                <a:lnTo>
                  <a:pt x="408344" y="1968500"/>
                </a:lnTo>
                <a:lnTo>
                  <a:pt x="415037" y="1955800"/>
                </a:lnTo>
                <a:lnTo>
                  <a:pt x="419482" y="1955800"/>
                </a:lnTo>
                <a:lnTo>
                  <a:pt x="428067" y="1943100"/>
                </a:lnTo>
                <a:lnTo>
                  <a:pt x="432334" y="1930400"/>
                </a:lnTo>
                <a:close/>
              </a:path>
              <a:path w="591184" h="2032000">
                <a:moveTo>
                  <a:pt x="212536" y="1905000"/>
                </a:moveTo>
                <a:lnTo>
                  <a:pt x="170968" y="1905000"/>
                </a:lnTo>
                <a:lnTo>
                  <a:pt x="178804" y="1917700"/>
                </a:lnTo>
                <a:lnTo>
                  <a:pt x="182830" y="1930400"/>
                </a:lnTo>
                <a:lnTo>
                  <a:pt x="190907" y="1943100"/>
                </a:lnTo>
                <a:lnTo>
                  <a:pt x="230836" y="1943100"/>
                </a:lnTo>
                <a:lnTo>
                  <a:pt x="223546" y="1930400"/>
                </a:lnTo>
                <a:lnTo>
                  <a:pt x="219825" y="1917700"/>
                </a:lnTo>
                <a:lnTo>
                  <a:pt x="212536" y="1905000"/>
                </a:lnTo>
                <a:close/>
              </a:path>
              <a:path w="591184" h="2032000">
                <a:moveTo>
                  <a:pt x="420168" y="1905000"/>
                </a:moveTo>
                <a:lnTo>
                  <a:pt x="378601" y="1905000"/>
                </a:lnTo>
                <a:lnTo>
                  <a:pt x="371311" y="1917700"/>
                </a:lnTo>
                <a:lnTo>
                  <a:pt x="367590" y="1930400"/>
                </a:lnTo>
                <a:lnTo>
                  <a:pt x="360300" y="1943100"/>
                </a:lnTo>
                <a:lnTo>
                  <a:pt x="400229" y="1943100"/>
                </a:lnTo>
                <a:lnTo>
                  <a:pt x="408306" y="1930400"/>
                </a:lnTo>
                <a:lnTo>
                  <a:pt x="412332" y="1917700"/>
                </a:lnTo>
                <a:lnTo>
                  <a:pt x="420168" y="1905000"/>
                </a:lnTo>
                <a:close/>
              </a:path>
              <a:path w="591184" h="2032000">
                <a:moveTo>
                  <a:pt x="164771" y="1917700"/>
                </a:moveTo>
                <a:lnTo>
                  <a:pt x="151596" y="1917700"/>
                </a:lnTo>
                <a:lnTo>
                  <a:pt x="154662" y="1930400"/>
                </a:lnTo>
                <a:lnTo>
                  <a:pt x="168822" y="1930400"/>
                </a:lnTo>
                <a:lnTo>
                  <a:pt x="164771" y="1917700"/>
                </a:lnTo>
                <a:close/>
              </a:path>
              <a:path w="591184" h="2032000">
                <a:moveTo>
                  <a:pt x="439542" y="1917700"/>
                </a:moveTo>
                <a:lnTo>
                  <a:pt x="426365" y="1917700"/>
                </a:lnTo>
                <a:lnTo>
                  <a:pt x="422314" y="1930400"/>
                </a:lnTo>
                <a:lnTo>
                  <a:pt x="436475" y="1930400"/>
                </a:lnTo>
                <a:lnTo>
                  <a:pt x="439542" y="1917700"/>
                </a:lnTo>
                <a:close/>
              </a:path>
              <a:path w="591184" h="2032000">
                <a:moveTo>
                  <a:pt x="158788" y="1905000"/>
                </a:moveTo>
                <a:lnTo>
                  <a:pt x="145503" y="1905000"/>
                </a:lnTo>
                <a:lnTo>
                  <a:pt x="148540" y="1917700"/>
                </a:lnTo>
                <a:lnTo>
                  <a:pt x="161777" y="1917700"/>
                </a:lnTo>
                <a:lnTo>
                  <a:pt x="158788" y="1905000"/>
                </a:lnTo>
                <a:close/>
              </a:path>
              <a:path w="591184" h="2032000">
                <a:moveTo>
                  <a:pt x="445638" y="1905000"/>
                </a:moveTo>
                <a:lnTo>
                  <a:pt x="432349" y="1905000"/>
                </a:lnTo>
                <a:lnTo>
                  <a:pt x="429359" y="1917700"/>
                </a:lnTo>
                <a:lnTo>
                  <a:pt x="442601" y="1917700"/>
                </a:lnTo>
                <a:lnTo>
                  <a:pt x="445638" y="1905000"/>
                </a:lnTo>
                <a:close/>
              </a:path>
              <a:path w="591184" h="2032000">
                <a:moveTo>
                  <a:pt x="152871" y="1892300"/>
                </a:moveTo>
                <a:lnTo>
                  <a:pt x="139544" y="1892300"/>
                </a:lnTo>
                <a:lnTo>
                  <a:pt x="142495" y="1905000"/>
                </a:lnTo>
                <a:lnTo>
                  <a:pt x="155814" y="1905000"/>
                </a:lnTo>
                <a:lnTo>
                  <a:pt x="152871" y="1892300"/>
                </a:lnTo>
                <a:close/>
              </a:path>
              <a:path w="591184" h="2032000">
                <a:moveTo>
                  <a:pt x="190831" y="1866900"/>
                </a:moveTo>
                <a:lnTo>
                  <a:pt x="151982" y="1866900"/>
                </a:lnTo>
                <a:lnTo>
                  <a:pt x="154762" y="1879600"/>
                </a:lnTo>
                <a:lnTo>
                  <a:pt x="157573" y="1879600"/>
                </a:lnTo>
                <a:lnTo>
                  <a:pt x="160408" y="1892300"/>
                </a:lnTo>
                <a:lnTo>
                  <a:pt x="163260" y="1892300"/>
                </a:lnTo>
                <a:lnTo>
                  <a:pt x="167057" y="1905000"/>
                </a:lnTo>
                <a:lnTo>
                  <a:pt x="208840" y="1905000"/>
                </a:lnTo>
                <a:lnTo>
                  <a:pt x="201601" y="1892300"/>
                </a:lnTo>
                <a:lnTo>
                  <a:pt x="197956" y="1879600"/>
                </a:lnTo>
                <a:lnTo>
                  <a:pt x="190831" y="1866900"/>
                </a:lnTo>
                <a:close/>
              </a:path>
              <a:path w="591184" h="2032000">
                <a:moveTo>
                  <a:pt x="439154" y="1866900"/>
                </a:moveTo>
                <a:lnTo>
                  <a:pt x="400318" y="1866900"/>
                </a:lnTo>
                <a:lnTo>
                  <a:pt x="393180" y="1879600"/>
                </a:lnTo>
                <a:lnTo>
                  <a:pt x="389535" y="1892300"/>
                </a:lnTo>
                <a:lnTo>
                  <a:pt x="382296" y="1905000"/>
                </a:lnTo>
                <a:lnTo>
                  <a:pt x="424079" y="1905000"/>
                </a:lnTo>
                <a:lnTo>
                  <a:pt x="427877" y="1892300"/>
                </a:lnTo>
                <a:lnTo>
                  <a:pt x="430728" y="1892300"/>
                </a:lnTo>
                <a:lnTo>
                  <a:pt x="433563" y="1879600"/>
                </a:lnTo>
                <a:lnTo>
                  <a:pt x="436374" y="1879600"/>
                </a:lnTo>
                <a:lnTo>
                  <a:pt x="439154" y="1866900"/>
                </a:lnTo>
                <a:close/>
              </a:path>
              <a:path w="591184" h="2032000">
                <a:moveTo>
                  <a:pt x="451592" y="1892300"/>
                </a:moveTo>
                <a:lnTo>
                  <a:pt x="438265" y="1892300"/>
                </a:lnTo>
                <a:lnTo>
                  <a:pt x="435322" y="1905000"/>
                </a:lnTo>
                <a:lnTo>
                  <a:pt x="448641" y="1905000"/>
                </a:lnTo>
                <a:lnTo>
                  <a:pt x="451592" y="1892300"/>
                </a:lnTo>
                <a:close/>
              </a:path>
              <a:path w="591184" h="2032000">
                <a:moveTo>
                  <a:pt x="147092" y="1879600"/>
                </a:moveTo>
                <a:lnTo>
                  <a:pt x="133685" y="1879600"/>
                </a:lnTo>
                <a:lnTo>
                  <a:pt x="136604" y="1892300"/>
                </a:lnTo>
                <a:lnTo>
                  <a:pt x="149977" y="1892300"/>
                </a:lnTo>
                <a:lnTo>
                  <a:pt x="147092" y="1879600"/>
                </a:lnTo>
                <a:close/>
              </a:path>
              <a:path w="591184" h="2032000">
                <a:moveTo>
                  <a:pt x="457451" y="1879600"/>
                </a:moveTo>
                <a:lnTo>
                  <a:pt x="444044" y="1879600"/>
                </a:lnTo>
                <a:lnTo>
                  <a:pt x="441159" y="1892300"/>
                </a:lnTo>
                <a:lnTo>
                  <a:pt x="454532" y="1892300"/>
                </a:lnTo>
                <a:lnTo>
                  <a:pt x="457451" y="1879600"/>
                </a:lnTo>
                <a:close/>
              </a:path>
              <a:path w="591184" h="2032000">
                <a:moveTo>
                  <a:pt x="141390" y="1866900"/>
                </a:moveTo>
                <a:lnTo>
                  <a:pt x="127956" y="1866900"/>
                </a:lnTo>
                <a:lnTo>
                  <a:pt x="130798" y="1879600"/>
                </a:lnTo>
                <a:lnTo>
                  <a:pt x="144227" y="1879600"/>
                </a:lnTo>
                <a:lnTo>
                  <a:pt x="141390" y="1866900"/>
                </a:lnTo>
                <a:close/>
              </a:path>
              <a:path w="591184" h="2032000">
                <a:moveTo>
                  <a:pt x="463180" y="1866900"/>
                </a:moveTo>
                <a:lnTo>
                  <a:pt x="449746" y="1866900"/>
                </a:lnTo>
                <a:lnTo>
                  <a:pt x="446909" y="1879600"/>
                </a:lnTo>
                <a:lnTo>
                  <a:pt x="460338" y="1879600"/>
                </a:lnTo>
                <a:lnTo>
                  <a:pt x="463180" y="1866900"/>
                </a:lnTo>
                <a:close/>
              </a:path>
              <a:path w="591184" h="2032000">
                <a:moveTo>
                  <a:pt x="135810" y="1854200"/>
                </a:moveTo>
                <a:lnTo>
                  <a:pt x="122329" y="1854200"/>
                </a:lnTo>
                <a:lnTo>
                  <a:pt x="125131" y="1866900"/>
                </a:lnTo>
                <a:lnTo>
                  <a:pt x="138594" y="1866900"/>
                </a:lnTo>
                <a:lnTo>
                  <a:pt x="135810" y="1854200"/>
                </a:lnTo>
                <a:close/>
              </a:path>
              <a:path w="591184" h="2032000">
                <a:moveTo>
                  <a:pt x="183745" y="1854200"/>
                </a:moveTo>
                <a:lnTo>
                  <a:pt x="146480" y="1854200"/>
                </a:lnTo>
                <a:lnTo>
                  <a:pt x="149224" y="1866900"/>
                </a:lnTo>
                <a:lnTo>
                  <a:pt x="187237" y="1866900"/>
                </a:lnTo>
                <a:lnTo>
                  <a:pt x="183745" y="1854200"/>
                </a:lnTo>
                <a:close/>
              </a:path>
              <a:path w="591184" h="2032000">
                <a:moveTo>
                  <a:pt x="444657" y="1854200"/>
                </a:moveTo>
                <a:lnTo>
                  <a:pt x="407392" y="1854200"/>
                </a:lnTo>
                <a:lnTo>
                  <a:pt x="403899" y="1866900"/>
                </a:lnTo>
                <a:lnTo>
                  <a:pt x="441913" y="1866900"/>
                </a:lnTo>
                <a:lnTo>
                  <a:pt x="444657" y="1854200"/>
                </a:lnTo>
                <a:close/>
              </a:path>
              <a:path w="591184" h="2032000">
                <a:moveTo>
                  <a:pt x="468807" y="1854200"/>
                </a:moveTo>
                <a:lnTo>
                  <a:pt x="455326" y="1854200"/>
                </a:lnTo>
                <a:lnTo>
                  <a:pt x="452543" y="1866900"/>
                </a:lnTo>
                <a:lnTo>
                  <a:pt x="466005" y="1866900"/>
                </a:lnTo>
                <a:lnTo>
                  <a:pt x="468807" y="1854200"/>
                </a:lnTo>
                <a:close/>
              </a:path>
              <a:path w="591184" h="2032000">
                <a:moveTo>
                  <a:pt x="130316" y="1841500"/>
                </a:moveTo>
                <a:lnTo>
                  <a:pt x="116822" y="1841500"/>
                </a:lnTo>
                <a:lnTo>
                  <a:pt x="119559" y="1854200"/>
                </a:lnTo>
                <a:lnTo>
                  <a:pt x="133048" y="1854200"/>
                </a:lnTo>
                <a:lnTo>
                  <a:pt x="130316" y="1841500"/>
                </a:lnTo>
                <a:close/>
              </a:path>
              <a:path w="591184" h="2032000">
                <a:moveTo>
                  <a:pt x="178517" y="1841500"/>
                </a:moveTo>
                <a:lnTo>
                  <a:pt x="141073" y="1841500"/>
                </a:lnTo>
                <a:lnTo>
                  <a:pt x="143760" y="1854200"/>
                </a:lnTo>
                <a:lnTo>
                  <a:pt x="181127" y="1854200"/>
                </a:lnTo>
                <a:lnTo>
                  <a:pt x="178517" y="1841500"/>
                </a:lnTo>
                <a:close/>
              </a:path>
              <a:path w="591184" h="2032000">
                <a:moveTo>
                  <a:pt x="450064" y="1841500"/>
                </a:moveTo>
                <a:lnTo>
                  <a:pt x="412619" y="1841500"/>
                </a:lnTo>
                <a:lnTo>
                  <a:pt x="410010" y="1854200"/>
                </a:lnTo>
                <a:lnTo>
                  <a:pt x="447377" y="1854200"/>
                </a:lnTo>
                <a:lnTo>
                  <a:pt x="450064" y="1841500"/>
                </a:lnTo>
                <a:close/>
              </a:path>
              <a:path w="591184" h="2032000">
                <a:moveTo>
                  <a:pt x="474315" y="1841500"/>
                </a:moveTo>
                <a:lnTo>
                  <a:pt x="460821" y="1841500"/>
                </a:lnTo>
                <a:lnTo>
                  <a:pt x="458088" y="1854200"/>
                </a:lnTo>
                <a:lnTo>
                  <a:pt x="471577" y="1854200"/>
                </a:lnTo>
                <a:lnTo>
                  <a:pt x="474315" y="1841500"/>
                </a:lnTo>
                <a:close/>
              </a:path>
              <a:path w="591184" h="2032000">
                <a:moveTo>
                  <a:pt x="119648" y="1816100"/>
                </a:moveTo>
                <a:lnTo>
                  <a:pt x="108751" y="1816100"/>
                </a:lnTo>
                <a:lnTo>
                  <a:pt x="111410" y="1828800"/>
                </a:lnTo>
                <a:lnTo>
                  <a:pt x="114103" y="1841500"/>
                </a:lnTo>
                <a:lnTo>
                  <a:pt x="127622" y="1841500"/>
                </a:lnTo>
                <a:lnTo>
                  <a:pt x="124939" y="1828800"/>
                </a:lnTo>
                <a:lnTo>
                  <a:pt x="122277" y="1828800"/>
                </a:lnTo>
                <a:lnTo>
                  <a:pt x="119648" y="1816100"/>
                </a:lnTo>
                <a:close/>
              </a:path>
              <a:path w="591184" h="2032000">
                <a:moveTo>
                  <a:pt x="165741" y="1803400"/>
                </a:moveTo>
                <a:lnTo>
                  <a:pt x="127979" y="1803400"/>
                </a:lnTo>
                <a:lnTo>
                  <a:pt x="130544" y="1816100"/>
                </a:lnTo>
                <a:lnTo>
                  <a:pt x="133136" y="1816100"/>
                </a:lnTo>
                <a:lnTo>
                  <a:pt x="138410" y="1841500"/>
                </a:lnTo>
                <a:lnTo>
                  <a:pt x="175924" y="1841500"/>
                </a:lnTo>
                <a:lnTo>
                  <a:pt x="173356" y="1828800"/>
                </a:lnTo>
                <a:lnTo>
                  <a:pt x="170805" y="1828800"/>
                </a:lnTo>
                <a:lnTo>
                  <a:pt x="165741" y="1803400"/>
                </a:lnTo>
                <a:close/>
              </a:path>
              <a:path w="591184" h="2032000">
                <a:moveTo>
                  <a:pt x="463158" y="1803400"/>
                </a:moveTo>
                <a:lnTo>
                  <a:pt x="425396" y="1803400"/>
                </a:lnTo>
                <a:lnTo>
                  <a:pt x="420331" y="1828800"/>
                </a:lnTo>
                <a:lnTo>
                  <a:pt x="417780" y="1828800"/>
                </a:lnTo>
                <a:lnTo>
                  <a:pt x="415212" y="1841500"/>
                </a:lnTo>
                <a:lnTo>
                  <a:pt x="452727" y="1841500"/>
                </a:lnTo>
                <a:lnTo>
                  <a:pt x="458000" y="1816100"/>
                </a:lnTo>
                <a:lnTo>
                  <a:pt x="460592" y="1816100"/>
                </a:lnTo>
                <a:lnTo>
                  <a:pt x="463158" y="1803400"/>
                </a:lnTo>
                <a:close/>
              </a:path>
              <a:path w="591184" h="2032000">
                <a:moveTo>
                  <a:pt x="482385" y="1816100"/>
                </a:moveTo>
                <a:lnTo>
                  <a:pt x="471489" y="1816100"/>
                </a:lnTo>
                <a:lnTo>
                  <a:pt x="468859" y="1828800"/>
                </a:lnTo>
                <a:lnTo>
                  <a:pt x="466197" y="1828800"/>
                </a:lnTo>
                <a:lnTo>
                  <a:pt x="463514" y="1841500"/>
                </a:lnTo>
                <a:lnTo>
                  <a:pt x="477034" y="1841500"/>
                </a:lnTo>
                <a:lnTo>
                  <a:pt x="479727" y="1828800"/>
                </a:lnTo>
                <a:lnTo>
                  <a:pt x="482385" y="1816100"/>
                </a:lnTo>
                <a:close/>
              </a:path>
              <a:path w="591184" h="2032000">
                <a:moveTo>
                  <a:pt x="111929" y="1790700"/>
                </a:moveTo>
                <a:lnTo>
                  <a:pt x="98388" y="1790700"/>
                </a:lnTo>
                <a:lnTo>
                  <a:pt x="100939" y="1803400"/>
                </a:lnTo>
                <a:lnTo>
                  <a:pt x="103522" y="1803400"/>
                </a:lnTo>
                <a:lnTo>
                  <a:pt x="106128" y="1816100"/>
                </a:lnTo>
                <a:lnTo>
                  <a:pt x="117059" y="1816100"/>
                </a:lnTo>
                <a:lnTo>
                  <a:pt x="111929" y="1790700"/>
                </a:lnTo>
                <a:close/>
              </a:path>
              <a:path w="591184" h="2032000">
                <a:moveTo>
                  <a:pt x="492748" y="1790700"/>
                </a:moveTo>
                <a:lnTo>
                  <a:pt x="479213" y="1790700"/>
                </a:lnTo>
                <a:lnTo>
                  <a:pt x="474078" y="1816100"/>
                </a:lnTo>
                <a:lnTo>
                  <a:pt x="485008" y="1816100"/>
                </a:lnTo>
                <a:lnTo>
                  <a:pt x="487614" y="1803400"/>
                </a:lnTo>
                <a:lnTo>
                  <a:pt x="490197" y="1803400"/>
                </a:lnTo>
                <a:lnTo>
                  <a:pt x="492748" y="1790700"/>
                </a:lnTo>
                <a:close/>
              </a:path>
              <a:path w="591184" h="2032000">
                <a:moveTo>
                  <a:pt x="160772" y="1790700"/>
                </a:moveTo>
                <a:lnTo>
                  <a:pt x="122910" y="1790700"/>
                </a:lnTo>
                <a:lnTo>
                  <a:pt x="125431" y="1803400"/>
                </a:lnTo>
                <a:lnTo>
                  <a:pt x="163247" y="1803400"/>
                </a:lnTo>
                <a:lnTo>
                  <a:pt x="160772" y="1790700"/>
                </a:lnTo>
                <a:close/>
              </a:path>
              <a:path w="591184" h="2032000">
                <a:moveTo>
                  <a:pt x="468227" y="1790700"/>
                </a:moveTo>
                <a:lnTo>
                  <a:pt x="430364" y="1790700"/>
                </a:lnTo>
                <a:lnTo>
                  <a:pt x="427889" y="1803400"/>
                </a:lnTo>
                <a:lnTo>
                  <a:pt x="465705" y="1803400"/>
                </a:lnTo>
                <a:lnTo>
                  <a:pt x="468227" y="1790700"/>
                </a:lnTo>
                <a:close/>
              </a:path>
              <a:path w="591184" h="2032000">
                <a:moveTo>
                  <a:pt x="79120" y="1676400"/>
                </a:moveTo>
                <a:lnTo>
                  <a:pt x="67856" y="1676400"/>
                </a:lnTo>
                <a:lnTo>
                  <a:pt x="70029" y="1689100"/>
                </a:lnTo>
                <a:lnTo>
                  <a:pt x="72230" y="1701800"/>
                </a:lnTo>
                <a:lnTo>
                  <a:pt x="74468" y="1714500"/>
                </a:lnTo>
                <a:lnTo>
                  <a:pt x="76733" y="1714500"/>
                </a:lnTo>
                <a:lnTo>
                  <a:pt x="79020" y="1727200"/>
                </a:lnTo>
                <a:lnTo>
                  <a:pt x="81344" y="1739900"/>
                </a:lnTo>
                <a:lnTo>
                  <a:pt x="83699" y="1739900"/>
                </a:lnTo>
                <a:lnTo>
                  <a:pt x="88482" y="1765300"/>
                </a:lnTo>
                <a:lnTo>
                  <a:pt x="90914" y="1765300"/>
                </a:lnTo>
                <a:lnTo>
                  <a:pt x="93383" y="1778000"/>
                </a:lnTo>
                <a:lnTo>
                  <a:pt x="95878" y="1790700"/>
                </a:lnTo>
                <a:lnTo>
                  <a:pt x="109412" y="1790700"/>
                </a:lnTo>
                <a:lnTo>
                  <a:pt x="106922" y="1778000"/>
                </a:lnTo>
                <a:lnTo>
                  <a:pt x="104449" y="1778000"/>
                </a:lnTo>
                <a:lnTo>
                  <a:pt x="102000" y="1765300"/>
                </a:lnTo>
                <a:lnTo>
                  <a:pt x="99582" y="1752600"/>
                </a:lnTo>
                <a:lnTo>
                  <a:pt x="97205" y="1752600"/>
                </a:lnTo>
                <a:lnTo>
                  <a:pt x="94843" y="1739900"/>
                </a:lnTo>
                <a:lnTo>
                  <a:pt x="92508" y="1727200"/>
                </a:lnTo>
                <a:lnTo>
                  <a:pt x="90209" y="1727200"/>
                </a:lnTo>
                <a:lnTo>
                  <a:pt x="85688" y="1701800"/>
                </a:lnTo>
                <a:lnTo>
                  <a:pt x="83465" y="1701800"/>
                </a:lnTo>
                <a:lnTo>
                  <a:pt x="79120" y="1676400"/>
                </a:lnTo>
                <a:close/>
              </a:path>
              <a:path w="591184" h="2032000">
                <a:moveTo>
                  <a:pt x="151061" y="1765300"/>
                </a:moveTo>
                <a:lnTo>
                  <a:pt x="115506" y="1765300"/>
                </a:lnTo>
                <a:lnTo>
                  <a:pt x="120422" y="1790700"/>
                </a:lnTo>
                <a:lnTo>
                  <a:pt x="158308" y="1790700"/>
                </a:lnTo>
                <a:lnTo>
                  <a:pt x="155866" y="1778000"/>
                </a:lnTo>
                <a:lnTo>
                  <a:pt x="153455" y="1778000"/>
                </a:lnTo>
                <a:lnTo>
                  <a:pt x="151061" y="1765300"/>
                </a:lnTo>
                <a:close/>
              </a:path>
              <a:path w="591184" h="2032000">
                <a:moveTo>
                  <a:pt x="475630" y="1765300"/>
                </a:moveTo>
                <a:lnTo>
                  <a:pt x="440076" y="1765300"/>
                </a:lnTo>
                <a:lnTo>
                  <a:pt x="437681" y="1778000"/>
                </a:lnTo>
                <a:lnTo>
                  <a:pt x="435271" y="1778000"/>
                </a:lnTo>
                <a:lnTo>
                  <a:pt x="432828" y="1790700"/>
                </a:lnTo>
                <a:lnTo>
                  <a:pt x="470714" y="1790700"/>
                </a:lnTo>
                <a:lnTo>
                  <a:pt x="475630" y="1765300"/>
                </a:lnTo>
                <a:close/>
              </a:path>
              <a:path w="591184" h="2032000">
                <a:moveTo>
                  <a:pt x="523280" y="1676400"/>
                </a:moveTo>
                <a:lnTo>
                  <a:pt x="512016" y="1676400"/>
                </a:lnTo>
                <a:lnTo>
                  <a:pt x="507671" y="1701800"/>
                </a:lnTo>
                <a:lnTo>
                  <a:pt x="505448" y="1701800"/>
                </a:lnTo>
                <a:lnTo>
                  <a:pt x="500927" y="1727200"/>
                </a:lnTo>
                <a:lnTo>
                  <a:pt x="498629" y="1727200"/>
                </a:lnTo>
                <a:lnTo>
                  <a:pt x="496293" y="1739900"/>
                </a:lnTo>
                <a:lnTo>
                  <a:pt x="493932" y="1752600"/>
                </a:lnTo>
                <a:lnTo>
                  <a:pt x="491555" y="1752600"/>
                </a:lnTo>
                <a:lnTo>
                  <a:pt x="489137" y="1765300"/>
                </a:lnTo>
                <a:lnTo>
                  <a:pt x="486689" y="1778000"/>
                </a:lnTo>
                <a:lnTo>
                  <a:pt x="484220" y="1778000"/>
                </a:lnTo>
                <a:lnTo>
                  <a:pt x="481737" y="1790700"/>
                </a:lnTo>
                <a:lnTo>
                  <a:pt x="495259" y="1790700"/>
                </a:lnTo>
                <a:lnTo>
                  <a:pt x="497754" y="1778000"/>
                </a:lnTo>
                <a:lnTo>
                  <a:pt x="500223" y="1765300"/>
                </a:lnTo>
                <a:lnTo>
                  <a:pt x="502654" y="1765300"/>
                </a:lnTo>
                <a:lnTo>
                  <a:pt x="507438" y="1739900"/>
                </a:lnTo>
                <a:lnTo>
                  <a:pt x="509793" y="1739900"/>
                </a:lnTo>
                <a:lnTo>
                  <a:pt x="512116" y="1727200"/>
                </a:lnTo>
                <a:lnTo>
                  <a:pt x="514403" y="1714500"/>
                </a:lnTo>
                <a:lnTo>
                  <a:pt x="516669" y="1714500"/>
                </a:lnTo>
                <a:lnTo>
                  <a:pt x="518906" y="1701800"/>
                </a:lnTo>
                <a:lnTo>
                  <a:pt x="521107" y="1689100"/>
                </a:lnTo>
                <a:lnTo>
                  <a:pt x="523280" y="1676400"/>
                </a:lnTo>
                <a:close/>
              </a:path>
              <a:path w="591184" h="2032000">
                <a:moveTo>
                  <a:pt x="144006" y="1739900"/>
                </a:moveTo>
                <a:lnTo>
                  <a:pt x="108331" y="1739900"/>
                </a:lnTo>
                <a:lnTo>
                  <a:pt x="110694" y="1752600"/>
                </a:lnTo>
                <a:lnTo>
                  <a:pt x="113084" y="1765300"/>
                </a:lnTo>
                <a:lnTo>
                  <a:pt x="148683" y="1765300"/>
                </a:lnTo>
                <a:lnTo>
                  <a:pt x="146329" y="1752600"/>
                </a:lnTo>
                <a:lnTo>
                  <a:pt x="144006" y="1739900"/>
                </a:lnTo>
                <a:close/>
              </a:path>
              <a:path w="591184" h="2032000">
                <a:moveTo>
                  <a:pt x="482806" y="1739900"/>
                </a:moveTo>
                <a:lnTo>
                  <a:pt x="447130" y="1739900"/>
                </a:lnTo>
                <a:lnTo>
                  <a:pt x="444807" y="1752600"/>
                </a:lnTo>
                <a:lnTo>
                  <a:pt x="442453" y="1765300"/>
                </a:lnTo>
                <a:lnTo>
                  <a:pt x="478052" y="1765300"/>
                </a:lnTo>
                <a:lnTo>
                  <a:pt x="480442" y="1752600"/>
                </a:lnTo>
                <a:lnTo>
                  <a:pt x="482806" y="1739900"/>
                </a:lnTo>
                <a:close/>
              </a:path>
              <a:path w="591184" h="2032000">
                <a:moveTo>
                  <a:pt x="137166" y="1714500"/>
                </a:moveTo>
                <a:lnTo>
                  <a:pt x="101385" y="1714500"/>
                </a:lnTo>
                <a:lnTo>
                  <a:pt x="103670" y="1727200"/>
                </a:lnTo>
                <a:lnTo>
                  <a:pt x="105987" y="1739900"/>
                </a:lnTo>
                <a:lnTo>
                  <a:pt x="141707" y="1739900"/>
                </a:lnTo>
                <a:lnTo>
                  <a:pt x="137166" y="1714500"/>
                </a:lnTo>
                <a:close/>
              </a:path>
              <a:path w="591184" h="2032000">
                <a:moveTo>
                  <a:pt x="489751" y="1714500"/>
                </a:moveTo>
                <a:lnTo>
                  <a:pt x="453970" y="1714500"/>
                </a:lnTo>
                <a:lnTo>
                  <a:pt x="449429" y="1739900"/>
                </a:lnTo>
                <a:lnTo>
                  <a:pt x="485149" y="1739900"/>
                </a:lnTo>
                <a:lnTo>
                  <a:pt x="487466" y="1727200"/>
                </a:lnTo>
                <a:lnTo>
                  <a:pt x="489751" y="1714500"/>
                </a:lnTo>
                <a:close/>
              </a:path>
              <a:path w="591184" h="2032000">
                <a:moveTo>
                  <a:pt x="130560" y="1689100"/>
                </a:moveTo>
                <a:lnTo>
                  <a:pt x="94699" y="1689100"/>
                </a:lnTo>
                <a:lnTo>
                  <a:pt x="96902" y="1701800"/>
                </a:lnTo>
                <a:lnTo>
                  <a:pt x="99134" y="1714500"/>
                </a:lnTo>
                <a:lnTo>
                  <a:pt x="134939" y="1714500"/>
                </a:lnTo>
                <a:lnTo>
                  <a:pt x="130560" y="1689100"/>
                </a:lnTo>
                <a:close/>
              </a:path>
              <a:path w="591184" h="2032000">
                <a:moveTo>
                  <a:pt x="496443" y="1689100"/>
                </a:moveTo>
                <a:lnTo>
                  <a:pt x="460576" y="1689100"/>
                </a:lnTo>
                <a:lnTo>
                  <a:pt x="456198" y="1714500"/>
                </a:lnTo>
                <a:lnTo>
                  <a:pt x="492002" y="1714500"/>
                </a:lnTo>
                <a:lnTo>
                  <a:pt x="494236" y="1701800"/>
                </a:lnTo>
                <a:lnTo>
                  <a:pt x="496443" y="1689100"/>
                </a:lnTo>
                <a:close/>
              </a:path>
              <a:path w="591184" h="2032000">
                <a:moveTo>
                  <a:pt x="124180" y="1663700"/>
                </a:moveTo>
                <a:lnTo>
                  <a:pt x="88266" y="1663700"/>
                </a:lnTo>
                <a:lnTo>
                  <a:pt x="92533" y="1689100"/>
                </a:lnTo>
                <a:lnTo>
                  <a:pt x="128402" y="1689100"/>
                </a:lnTo>
                <a:lnTo>
                  <a:pt x="126277" y="1676400"/>
                </a:lnTo>
                <a:lnTo>
                  <a:pt x="124180" y="1663700"/>
                </a:lnTo>
                <a:close/>
              </a:path>
              <a:path w="591184" h="2032000">
                <a:moveTo>
                  <a:pt x="502872" y="1663700"/>
                </a:moveTo>
                <a:lnTo>
                  <a:pt x="466956" y="1663700"/>
                </a:lnTo>
                <a:lnTo>
                  <a:pt x="464859" y="1676400"/>
                </a:lnTo>
                <a:lnTo>
                  <a:pt x="462734" y="1689100"/>
                </a:lnTo>
                <a:lnTo>
                  <a:pt x="498616" y="1689100"/>
                </a:lnTo>
                <a:lnTo>
                  <a:pt x="502872" y="1663700"/>
                </a:lnTo>
                <a:close/>
              </a:path>
              <a:path w="591184" h="2032000">
                <a:moveTo>
                  <a:pt x="81281" y="342900"/>
                </a:moveTo>
                <a:lnTo>
                  <a:pt x="70029" y="342900"/>
                </a:lnTo>
                <a:lnTo>
                  <a:pt x="65706" y="368300"/>
                </a:lnTo>
                <a:lnTo>
                  <a:pt x="63587" y="368300"/>
                </a:lnTo>
                <a:lnTo>
                  <a:pt x="59451" y="393700"/>
                </a:lnTo>
                <a:lnTo>
                  <a:pt x="57421" y="406400"/>
                </a:lnTo>
                <a:lnTo>
                  <a:pt x="55424" y="406400"/>
                </a:lnTo>
                <a:lnTo>
                  <a:pt x="51536" y="431800"/>
                </a:lnTo>
                <a:lnTo>
                  <a:pt x="49630" y="444500"/>
                </a:lnTo>
                <a:lnTo>
                  <a:pt x="47757" y="444500"/>
                </a:lnTo>
                <a:lnTo>
                  <a:pt x="45924" y="457200"/>
                </a:lnTo>
                <a:lnTo>
                  <a:pt x="42351" y="482600"/>
                </a:lnTo>
                <a:lnTo>
                  <a:pt x="40608" y="495300"/>
                </a:lnTo>
                <a:lnTo>
                  <a:pt x="38901" y="495300"/>
                </a:lnTo>
                <a:lnTo>
                  <a:pt x="33977" y="533400"/>
                </a:lnTo>
                <a:lnTo>
                  <a:pt x="30872" y="558800"/>
                </a:lnTo>
                <a:lnTo>
                  <a:pt x="29362" y="558800"/>
                </a:lnTo>
                <a:lnTo>
                  <a:pt x="25051" y="596900"/>
                </a:lnTo>
                <a:lnTo>
                  <a:pt x="21058" y="635000"/>
                </a:lnTo>
                <a:lnTo>
                  <a:pt x="19796" y="635000"/>
                </a:lnTo>
                <a:lnTo>
                  <a:pt x="16232" y="673100"/>
                </a:lnTo>
                <a:lnTo>
                  <a:pt x="13004" y="711200"/>
                </a:lnTo>
                <a:lnTo>
                  <a:pt x="10112" y="749300"/>
                </a:lnTo>
                <a:lnTo>
                  <a:pt x="7572" y="787400"/>
                </a:lnTo>
                <a:lnTo>
                  <a:pt x="6797" y="787400"/>
                </a:lnTo>
                <a:lnTo>
                  <a:pt x="4724" y="825500"/>
                </a:lnTo>
                <a:lnTo>
                  <a:pt x="3011" y="863600"/>
                </a:lnTo>
                <a:lnTo>
                  <a:pt x="1661" y="901700"/>
                </a:lnTo>
                <a:lnTo>
                  <a:pt x="696" y="939800"/>
                </a:lnTo>
                <a:lnTo>
                  <a:pt x="110" y="977900"/>
                </a:lnTo>
                <a:lnTo>
                  <a:pt x="0" y="1041400"/>
                </a:lnTo>
                <a:lnTo>
                  <a:pt x="110" y="1054100"/>
                </a:lnTo>
                <a:lnTo>
                  <a:pt x="696" y="1092200"/>
                </a:lnTo>
                <a:lnTo>
                  <a:pt x="1661" y="1130300"/>
                </a:lnTo>
                <a:lnTo>
                  <a:pt x="3011" y="1168400"/>
                </a:lnTo>
                <a:lnTo>
                  <a:pt x="4724" y="1206500"/>
                </a:lnTo>
                <a:lnTo>
                  <a:pt x="6797" y="1244600"/>
                </a:lnTo>
                <a:lnTo>
                  <a:pt x="9225" y="1282700"/>
                </a:lnTo>
                <a:lnTo>
                  <a:pt x="12003" y="1320800"/>
                </a:lnTo>
                <a:lnTo>
                  <a:pt x="13004" y="1333500"/>
                </a:lnTo>
                <a:lnTo>
                  <a:pt x="14046" y="1333500"/>
                </a:lnTo>
                <a:lnTo>
                  <a:pt x="15123" y="1346200"/>
                </a:lnTo>
                <a:lnTo>
                  <a:pt x="18568" y="1384300"/>
                </a:lnTo>
                <a:lnTo>
                  <a:pt x="22348" y="1422400"/>
                </a:lnTo>
                <a:lnTo>
                  <a:pt x="23680" y="1435100"/>
                </a:lnTo>
                <a:lnTo>
                  <a:pt x="25051" y="1435100"/>
                </a:lnTo>
                <a:lnTo>
                  <a:pt x="26455" y="1447800"/>
                </a:lnTo>
                <a:lnTo>
                  <a:pt x="30872" y="1485900"/>
                </a:lnTo>
                <a:lnTo>
                  <a:pt x="33977" y="1511300"/>
                </a:lnTo>
                <a:lnTo>
                  <a:pt x="35585" y="1511300"/>
                </a:lnTo>
                <a:lnTo>
                  <a:pt x="37228" y="1524000"/>
                </a:lnTo>
                <a:lnTo>
                  <a:pt x="38901" y="1536700"/>
                </a:lnTo>
                <a:lnTo>
                  <a:pt x="40608" y="1549400"/>
                </a:lnTo>
                <a:lnTo>
                  <a:pt x="42351" y="1562100"/>
                </a:lnTo>
                <a:lnTo>
                  <a:pt x="44125" y="1562100"/>
                </a:lnTo>
                <a:lnTo>
                  <a:pt x="45924" y="1574800"/>
                </a:lnTo>
                <a:lnTo>
                  <a:pt x="47757" y="1587500"/>
                </a:lnTo>
                <a:lnTo>
                  <a:pt x="49630" y="1600200"/>
                </a:lnTo>
                <a:lnTo>
                  <a:pt x="51536" y="1612900"/>
                </a:lnTo>
                <a:lnTo>
                  <a:pt x="53468" y="1612900"/>
                </a:lnTo>
                <a:lnTo>
                  <a:pt x="55424" y="1625600"/>
                </a:lnTo>
                <a:lnTo>
                  <a:pt x="57421" y="1638300"/>
                </a:lnTo>
                <a:lnTo>
                  <a:pt x="59451" y="1651000"/>
                </a:lnTo>
                <a:lnTo>
                  <a:pt x="61507" y="1651000"/>
                </a:lnTo>
                <a:lnTo>
                  <a:pt x="63587" y="1663700"/>
                </a:lnTo>
                <a:lnTo>
                  <a:pt x="65706" y="1676400"/>
                </a:lnTo>
                <a:lnTo>
                  <a:pt x="76984" y="1676400"/>
                </a:lnTo>
                <a:lnTo>
                  <a:pt x="74879" y="1663700"/>
                </a:lnTo>
                <a:lnTo>
                  <a:pt x="72810" y="1651000"/>
                </a:lnTo>
                <a:lnTo>
                  <a:pt x="70771" y="1638300"/>
                </a:lnTo>
                <a:lnTo>
                  <a:pt x="68754" y="1638300"/>
                </a:lnTo>
                <a:lnTo>
                  <a:pt x="66768" y="1625600"/>
                </a:lnTo>
                <a:lnTo>
                  <a:pt x="62901" y="1600200"/>
                </a:lnTo>
                <a:lnTo>
                  <a:pt x="61009" y="1600200"/>
                </a:lnTo>
                <a:lnTo>
                  <a:pt x="59150" y="1587500"/>
                </a:lnTo>
                <a:lnTo>
                  <a:pt x="55532" y="1562100"/>
                </a:lnTo>
                <a:lnTo>
                  <a:pt x="53763" y="1549400"/>
                </a:lnTo>
                <a:lnTo>
                  <a:pt x="52028" y="1549400"/>
                </a:lnTo>
                <a:lnTo>
                  <a:pt x="50331" y="1536700"/>
                </a:lnTo>
                <a:lnTo>
                  <a:pt x="48667" y="1524000"/>
                </a:lnTo>
                <a:lnTo>
                  <a:pt x="47032" y="1511300"/>
                </a:lnTo>
                <a:lnTo>
                  <a:pt x="45431" y="1498600"/>
                </a:lnTo>
                <a:lnTo>
                  <a:pt x="43867" y="1498600"/>
                </a:lnTo>
                <a:lnTo>
                  <a:pt x="39366" y="1460500"/>
                </a:lnTo>
                <a:lnTo>
                  <a:pt x="35178" y="1422400"/>
                </a:lnTo>
                <a:lnTo>
                  <a:pt x="33852" y="1422400"/>
                </a:lnTo>
                <a:lnTo>
                  <a:pt x="30092" y="1384300"/>
                </a:lnTo>
                <a:lnTo>
                  <a:pt x="26654" y="1346200"/>
                </a:lnTo>
                <a:lnTo>
                  <a:pt x="24541" y="1320800"/>
                </a:lnTo>
                <a:lnTo>
                  <a:pt x="23547" y="1320800"/>
                </a:lnTo>
                <a:lnTo>
                  <a:pt x="20775" y="1282700"/>
                </a:lnTo>
                <a:lnTo>
                  <a:pt x="18354" y="1244600"/>
                </a:lnTo>
                <a:lnTo>
                  <a:pt x="16293" y="1206500"/>
                </a:lnTo>
                <a:lnTo>
                  <a:pt x="14581" y="1168400"/>
                </a:lnTo>
                <a:lnTo>
                  <a:pt x="13243" y="1130300"/>
                </a:lnTo>
                <a:lnTo>
                  <a:pt x="12277" y="1092200"/>
                </a:lnTo>
                <a:lnTo>
                  <a:pt x="11687" y="1054100"/>
                </a:lnTo>
                <a:lnTo>
                  <a:pt x="11580" y="1041400"/>
                </a:lnTo>
                <a:lnTo>
                  <a:pt x="11687" y="977900"/>
                </a:lnTo>
                <a:lnTo>
                  <a:pt x="12277" y="939800"/>
                </a:lnTo>
                <a:lnTo>
                  <a:pt x="13243" y="901700"/>
                </a:lnTo>
                <a:lnTo>
                  <a:pt x="14581" y="863600"/>
                </a:lnTo>
                <a:lnTo>
                  <a:pt x="16293" y="825500"/>
                </a:lnTo>
                <a:lnTo>
                  <a:pt x="17625" y="800100"/>
                </a:lnTo>
                <a:lnTo>
                  <a:pt x="18354" y="800100"/>
                </a:lnTo>
                <a:lnTo>
                  <a:pt x="19124" y="787400"/>
                </a:lnTo>
                <a:lnTo>
                  <a:pt x="21661" y="749300"/>
                </a:lnTo>
                <a:lnTo>
                  <a:pt x="24541" y="711200"/>
                </a:lnTo>
                <a:lnTo>
                  <a:pt x="27763" y="673100"/>
                </a:lnTo>
                <a:lnTo>
                  <a:pt x="30092" y="647700"/>
                </a:lnTo>
                <a:lnTo>
                  <a:pt x="31312" y="647700"/>
                </a:lnTo>
                <a:lnTo>
                  <a:pt x="32564" y="635000"/>
                </a:lnTo>
                <a:lnTo>
                  <a:pt x="36541" y="596900"/>
                </a:lnTo>
                <a:lnTo>
                  <a:pt x="39366" y="571500"/>
                </a:lnTo>
                <a:lnTo>
                  <a:pt x="40835" y="571500"/>
                </a:lnTo>
                <a:lnTo>
                  <a:pt x="42337" y="558800"/>
                </a:lnTo>
                <a:lnTo>
                  <a:pt x="43867" y="546100"/>
                </a:lnTo>
                <a:lnTo>
                  <a:pt x="45431" y="533400"/>
                </a:lnTo>
                <a:lnTo>
                  <a:pt x="47032" y="520700"/>
                </a:lnTo>
                <a:lnTo>
                  <a:pt x="48667" y="508000"/>
                </a:lnTo>
                <a:lnTo>
                  <a:pt x="50331" y="508000"/>
                </a:lnTo>
                <a:lnTo>
                  <a:pt x="52028" y="495300"/>
                </a:lnTo>
                <a:lnTo>
                  <a:pt x="53763" y="482600"/>
                </a:lnTo>
                <a:lnTo>
                  <a:pt x="55532" y="469900"/>
                </a:lnTo>
                <a:lnTo>
                  <a:pt x="57329" y="457200"/>
                </a:lnTo>
                <a:lnTo>
                  <a:pt x="59150" y="457200"/>
                </a:lnTo>
                <a:lnTo>
                  <a:pt x="61009" y="444500"/>
                </a:lnTo>
                <a:lnTo>
                  <a:pt x="62901" y="431800"/>
                </a:lnTo>
                <a:lnTo>
                  <a:pt x="64822" y="419100"/>
                </a:lnTo>
                <a:lnTo>
                  <a:pt x="66768" y="419100"/>
                </a:lnTo>
                <a:lnTo>
                  <a:pt x="68754" y="406400"/>
                </a:lnTo>
                <a:lnTo>
                  <a:pt x="72810" y="381000"/>
                </a:lnTo>
                <a:lnTo>
                  <a:pt x="74879" y="381000"/>
                </a:lnTo>
                <a:lnTo>
                  <a:pt x="76984" y="368300"/>
                </a:lnTo>
                <a:lnTo>
                  <a:pt x="81281" y="342900"/>
                </a:lnTo>
                <a:close/>
              </a:path>
              <a:path w="591184" h="2032000">
                <a:moveTo>
                  <a:pt x="521107" y="342900"/>
                </a:moveTo>
                <a:lnTo>
                  <a:pt x="509855" y="342900"/>
                </a:lnTo>
                <a:lnTo>
                  <a:pt x="514153" y="368300"/>
                </a:lnTo>
                <a:lnTo>
                  <a:pt x="516258" y="381000"/>
                </a:lnTo>
                <a:lnTo>
                  <a:pt x="518326" y="381000"/>
                </a:lnTo>
                <a:lnTo>
                  <a:pt x="522382" y="406400"/>
                </a:lnTo>
                <a:lnTo>
                  <a:pt x="524368" y="419100"/>
                </a:lnTo>
                <a:lnTo>
                  <a:pt x="526314" y="419100"/>
                </a:lnTo>
                <a:lnTo>
                  <a:pt x="528235" y="431800"/>
                </a:lnTo>
                <a:lnTo>
                  <a:pt x="530128" y="444500"/>
                </a:lnTo>
                <a:lnTo>
                  <a:pt x="531987" y="457200"/>
                </a:lnTo>
                <a:lnTo>
                  <a:pt x="533807" y="457200"/>
                </a:lnTo>
                <a:lnTo>
                  <a:pt x="535605" y="469900"/>
                </a:lnTo>
                <a:lnTo>
                  <a:pt x="537373" y="482600"/>
                </a:lnTo>
                <a:lnTo>
                  <a:pt x="539108" y="495300"/>
                </a:lnTo>
                <a:lnTo>
                  <a:pt x="540805" y="508000"/>
                </a:lnTo>
                <a:lnTo>
                  <a:pt x="542469" y="508000"/>
                </a:lnTo>
                <a:lnTo>
                  <a:pt x="547269" y="546100"/>
                </a:lnTo>
                <a:lnTo>
                  <a:pt x="550302" y="571500"/>
                </a:lnTo>
                <a:lnTo>
                  <a:pt x="551770" y="571500"/>
                </a:lnTo>
                <a:lnTo>
                  <a:pt x="555958" y="609600"/>
                </a:lnTo>
                <a:lnTo>
                  <a:pt x="559824" y="647700"/>
                </a:lnTo>
                <a:lnTo>
                  <a:pt x="561044" y="647700"/>
                </a:lnTo>
                <a:lnTo>
                  <a:pt x="564482" y="685800"/>
                </a:lnTo>
                <a:lnTo>
                  <a:pt x="567589" y="723900"/>
                </a:lnTo>
                <a:lnTo>
                  <a:pt x="570367" y="762000"/>
                </a:lnTo>
                <a:lnTo>
                  <a:pt x="572782" y="800100"/>
                </a:lnTo>
                <a:lnTo>
                  <a:pt x="573511" y="800100"/>
                </a:lnTo>
                <a:lnTo>
                  <a:pt x="575456" y="838200"/>
                </a:lnTo>
                <a:lnTo>
                  <a:pt x="577041" y="876300"/>
                </a:lnTo>
                <a:lnTo>
                  <a:pt x="578257" y="914400"/>
                </a:lnTo>
                <a:lnTo>
                  <a:pt x="579099" y="952500"/>
                </a:lnTo>
                <a:lnTo>
                  <a:pt x="579556" y="1041400"/>
                </a:lnTo>
                <a:lnTo>
                  <a:pt x="579449" y="1054100"/>
                </a:lnTo>
                <a:lnTo>
                  <a:pt x="578859" y="1092200"/>
                </a:lnTo>
                <a:lnTo>
                  <a:pt x="577893" y="1130300"/>
                </a:lnTo>
                <a:lnTo>
                  <a:pt x="576556" y="1168400"/>
                </a:lnTo>
                <a:lnTo>
                  <a:pt x="574843" y="1206500"/>
                </a:lnTo>
                <a:lnTo>
                  <a:pt x="572782" y="1244600"/>
                </a:lnTo>
                <a:lnTo>
                  <a:pt x="570367" y="1282700"/>
                </a:lnTo>
                <a:lnTo>
                  <a:pt x="567589" y="1320800"/>
                </a:lnTo>
                <a:lnTo>
                  <a:pt x="566595" y="1320800"/>
                </a:lnTo>
                <a:lnTo>
                  <a:pt x="565557" y="1333500"/>
                </a:lnTo>
                <a:lnTo>
                  <a:pt x="562228" y="1371600"/>
                </a:lnTo>
                <a:lnTo>
                  <a:pt x="558572" y="1409700"/>
                </a:lnTo>
                <a:lnTo>
                  <a:pt x="557285" y="1422400"/>
                </a:lnTo>
                <a:lnTo>
                  <a:pt x="555958" y="1422400"/>
                </a:lnTo>
                <a:lnTo>
                  <a:pt x="554595" y="1435100"/>
                </a:lnTo>
                <a:lnTo>
                  <a:pt x="550302" y="1473200"/>
                </a:lnTo>
                <a:lnTo>
                  <a:pt x="547269" y="1498600"/>
                </a:lnTo>
                <a:lnTo>
                  <a:pt x="545706" y="1498600"/>
                </a:lnTo>
                <a:lnTo>
                  <a:pt x="544104" y="1511300"/>
                </a:lnTo>
                <a:lnTo>
                  <a:pt x="542469" y="1524000"/>
                </a:lnTo>
                <a:lnTo>
                  <a:pt x="540805" y="1536700"/>
                </a:lnTo>
                <a:lnTo>
                  <a:pt x="539108" y="1549400"/>
                </a:lnTo>
                <a:lnTo>
                  <a:pt x="537373" y="1549400"/>
                </a:lnTo>
                <a:lnTo>
                  <a:pt x="535605" y="1562100"/>
                </a:lnTo>
                <a:lnTo>
                  <a:pt x="531987" y="1587500"/>
                </a:lnTo>
                <a:lnTo>
                  <a:pt x="530128" y="1600200"/>
                </a:lnTo>
                <a:lnTo>
                  <a:pt x="528235" y="1600200"/>
                </a:lnTo>
                <a:lnTo>
                  <a:pt x="524368" y="1625600"/>
                </a:lnTo>
                <a:lnTo>
                  <a:pt x="522382" y="1638300"/>
                </a:lnTo>
                <a:lnTo>
                  <a:pt x="520366" y="1638300"/>
                </a:lnTo>
                <a:lnTo>
                  <a:pt x="518326" y="1651000"/>
                </a:lnTo>
                <a:lnTo>
                  <a:pt x="516258" y="1663700"/>
                </a:lnTo>
                <a:lnTo>
                  <a:pt x="514153" y="1676400"/>
                </a:lnTo>
                <a:lnTo>
                  <a:pt x="525430" y="1676400"/>
                </a:lnTo>
                <a:lnTo>
                  <a:pt x="527549" y="1663700"/>
                </a:lnTo>
                <a:lnTo>
                  <a:pt x="529629" y="1651000"/>
                </a:lnTo>
                <a:lnTo>
                  <a:pt x="531685" y="1651000"/>
                </a:lnTo>
                <a:lnTo>
                  <a:pt x="533715" y="1638300"/>
                </a:lnTo>
                <a:lnTo>
                  <a:pt x="535712" y="1625600"/>
                </a:lnTo>
                <a:lnTo>
                  <a:pt x="537668" y="1612900"/>
                </a:lnTo>
                <a:lnTo>
                  <a:pt x="539601" y="1612900"/>
                </a:lnTo>
                <a:lnTo>
                  <a:pt x="541507" y="1600200"/>
                </a:lnTo>
                <a:lnTo>
                  <a:pt x="543380" y="1587500"/>
                </a:lnTo>
                <a:lnTo>
                  <a:pt x="545212" y="1574800"/>
                </a:lnTo>
                <a:lnTo>
                  <a:pt x="547011" y="1562100"/>
                </a:lnTo>
                <a:lnTo>
                  <a:pt x="548786" y="1562100"/>
                </a:lnTo>
                <a:lnTo>
                  <a:pt x="550529" y="1549400"/>
                </a:lnTo>
                <a:lnTo>
                  <a:pt x="552235" y="1536700"/>
                </a:lnTo>
                <a:lnTo>
                  <a:pt x="553908" y="1524000"/>
                </a:lnTo>
                <a:lnTo>
                  <a:pt x="555551" y="1511300"/>
                </a:lnTo>
                <a:lnTo>
                  <a:pt x="557159" y="1511300"/>
                </a:lnTo>
                <a:lnTo>
                  <a:pt x="561774" y="1473200"/>
                </a:lnTo>
                <a:lnTo>
                  <a:pt x="566085" y="1435100"/>
                </a:lnTo>
                <a:lnTo>
                  <a:pt x="567456" y="1435100"/>
                </a:lnTo>
                <a:lnTo>
                  <a:pt x="571340" y="1397000"/>
                </a:lnTo>
                <a:lnTo>
                  <a:pt x="574905" y="1358900"/>
                </a:lnTo>
                <a:lnTo>
                  <a:pt x="577091" y="1333500"/>
                </a:lnTo>
                <a:lnTo>
                  <a:pt x="578132" y="1333500"/>
                </a:lnTo>
                <a:lnTo>
                  <a:pt x="581024" y="1295400"/>
                </a:lnTo>
                <a:lnTo>
                  <a:pt x="583565" y="1257300"/>
                </a:lnTo>
                <a:lnTo>
                  <a:pt x="585763" y="1219200"/>
                </a:lnTo>
                <a:lnTo>
                  <a:pt x="587597" y="1181100"/>
                </a:lnTo>
                <a:lnTo>
                  <a:pt x="589068" y="1143000"/>
                </a:lnTo>
                <a:lnTo>
                  <a:pt x="590161" y="1104900"/>
                </a:lnTo>
                <a:lnTo>
                  <a:pt x="590869" y="1066800"/>
                </a:lnTo>
                <a:lnTo>
                  <a:pt x="591137" y="1041400"/>
                </a:lnTo>
                <a:lnTo>
                  <a:pt x="591026" y="977900"/>
                </a:lnTo>
                <a:lnTo>
                  <a:pt x="590440" y="939800"/>
                </a:lnTo>
                <a:lnTo>
                  <a:pt x="589476" y="901700"/>
                </a:lnTo>
                <a:lnTo>
                  <a:pt x="588125" y="863600"/>
                </a:lnTo>
                <a:lnTo>
                  <a:pt x="586413" y="825500"/>
                </a:lnTo>
                <a:lnTo>
                  <a:pt x="584339" y="787400"/>
                </a:lnTo>
                <a:lnTo>
                  <a:pt x="583565" y="787400"/>
                </a:lnTo>
                <a:lnTo>
                  <a:pt x="582753" y="774700"/>
                </a:lnTo>
                <a:lnTo>
                  <a:pt x="580098" y="736600"/>
                </a:lnTo>
                <a:lnTo>
                  <a:pt x="577091" y="698500"/>
                </a:lnTo>
                <a:lnTo>
                  <a:pt x="573758" y="660400"/>
                </a:lnTo>
                <a:lnTo>
                  <a:pt x="571340" y="635000"/>
                </a:lnTo>
                <a:lnTo>
                  <a:pt x="570079" y="635000"/>
                </a:lnTo>
                <a:lnTo>
                  <a:pt x="568789" y="622300"/>
                </a:lnTo>
                <a:lnTo>
                  <a:pt x="564681" y="584200"/>
                </a:lnTo>
                <a:lnTo>
                  <a:pt x="561774" y="558800"/>
                </a:lnTo>
                <a:lnTo>
                  <a:pt x="560265" y="558800"/>
                </a:lnTo>
                <a:lnTo>
                  <a:pt x="558725" y="546100"/>
                </a:lnTo>
                <a:lnTo>
                  <a:pt x="557159" y="533400"/>
                </a:lnTo>
                <a:lnTo>
                  <a:pt x="555551" y="520700"/>
                </a:lnTo>
                <a:lnTo>
                  <a:pt x="553908" y="508000"/>
                </a:lnTo>
                <a:lnTo>
                  <a:pt x="552235" y="495300"/>
                </a:lnTo>
                <a:lnTo>
                  <a:pt x="550529" y="495300"/>
                </a:lnTo>
                <a:lnTo>
                  <a:pt x="548786" y="482600"/>
                </a:lnTo>
                <a:lnTo>
                  <a:pt x="545212" y="457200"/>
                </a:lnTo>
                <a:lnTo>
                  <a:pt x="543380" y="444500"/>
                </a:lnTo>
                <a:lnTo>
                  <a:pt x="541507" y="444500"/>
                </a:lnTo>
                <a:lnTo>
                  <a:pt x="539601" y="431800"/>
                </a:lnTo>
                <a:lnTo>
                  <a:pt x="535712" y="406400"/>
                </a:lnTo>
                <a:lnTo>
                  <a:pt x="533715" y="406400"/>
                </a:lnTo>
                <a:lnTo>
                  <a:pt x="531685" y="393700"/>
                </a:lnTo>
                <a:lnTo>
                  <a:pt x="527549" y="368300"/>
                </a:lnTo>
                <a:lnTo>
                  <a:pt x="525430" y="368300"/>
                </a:lnTo>
                <a:lnTo>
                  <a:pt x="521107" y="342900"/>
                </a:lnTo>
                <a:close/>
              </a:path>
              <a:path w="591184" h="2032000">
                <a:moveTo>
                  <a:pt x="112141" y="419100"/>
                </a:moveTo>
                <a:lnTo>
                  <a:pt x="76176" y="419100"/>
                </a:lnTo>
                <a:lnTo>
                  <a:pt x="74264" y="431800"/>
                </a:lnTo>
                <a:lnTo>
                  <a:pt x="72382" y="444500"/>
                </a:lnTo>
                <a:lnTo>
                  <a:pt x="70532" y="457200"/>
                </a:lnTo>
                <a:lnTo>
                  <a:pt x="68721" y="469900"/>
                </a:lnTo>
                <a:lnTo>
                  <a:pt x="66933" y="469900"/>
                </a:lnTo>
                <a:lnTo>
                  <a:pt x="65174" y="482600"/>
                </a:lnTo>
                <a:lnTo>
                  <a:pt x="63449" y="495300"/>
                </a:lnTo>
                <a:lnTo>
                  <a:pt x="61761" y="508000"/>
                </a:lnTo>
                <a:lnTo>
                  <a:pt x="60105" y="520700"/>
                </a:lnTo>
                <a:lnTo>
                  <a:pt x="58475" y="520700"/>
                </a:lnTo>
                <a:lnTo>
                  <a:pt x="56878" y="533400"/>
                </a:lnTo>
                <a:lnTo>
                  <a:pt x="55322" y="546100"/>
                </a:lnTo>
                <a:lnTo>
                  <a:pt x="53800" y="558800"/>
                </a:lnTo>
                <a:lnTo>
                  <a:pt x="52304" y="571500"/>
                </a:lnTo>
                <a:lnTo>
                  <a:pt x="50845" y="571500"/>
                </a:lnTo>
                <a:lnTo>
                  <a:pt x="46674" y="609600"/>
                </a:lnTo>
                <a:lnTo>
                  <a:pt x="42820" y="647700"/>
                </a:lnTo>
                <a:lnTo>
                  <a:pt x="41606" y="660400"/>
                </a:lnTo>
                <a:lnTo>
                  <a:pt x="40430" y="660400"/>
                </a:lnTo>
                <a:lnTo>
                  <a:pt x="37112" y="698500"/>
                </a:lnTo>
                <a:lnTo>
                  <a:pt x="34129" y="736600"/>
                </a:lnTo>
                <a:lnTo>
                  <a:pt x="31484" y="774700"/>
                </a:lnTo>
                <a:lnTo>
                  <a:pt x="29188" y="812800"/>
                </a:lnTo>
                <a:lnTo>
                  <a:pt x="28500" y="812800"/>
                </a:lnTo>
                <a:lnTo>
                  <a:pt x="26676" y="850900"/>
                </a:lnTo>
                <a:lnTo>
                  <a:pt x="25220" y="889000"/>
                </a:lnTo>
                <a:lnTo>
                  <a:pt x="24138" y="927100"/>
                </a:lnTo>
                <a:lnTo>
                  <a:pt x="23420" y="965200"/>
                </a:lnTo>
                <a:lnTo>
                  <a:pt x="23163" y="1041400"/>
                </a:lnTo>
                <a:lnTo>
                  <a:pt x="23270" y="1054100"/>
                </a:lnTo>
                <a:lnTo>
                  <a:pt x="23855" y="1092200"/>
                </a:lnTo>
                <a:lnTo>
                  <a:pt x="24818" y="1130300"/>
                </a:lnTo>
                <a:lnTo>
                  <a:pt x="26150" y="1168400"/>
                </a:lnTo>
                <a:lnTo>
                  <a:pt x="27852" y="1206500"/>
                </a:lnTo>
                <a:lnTo>
                  <a:pt x="29916" y="1244600"/>
                </a:lnTo>
                <a:lnTo>
                  <a:pt x="32325" y="1282700"/>
                </a:lnTo>
                <a:lnTo>
                  <a:pt x="34129" y="1308100"/>
                </a:lnTo>
                <a:lnTo>
                  <a:pt x="35091" y="1308100"/>
                </a:lnTo>
                <a:lnTo>
                  <a:pt x="36078" y="1320800"/>
                </a:lnTo>
                <a:lnTo>
                  <a:pt x="39295" y="1358900"/>
                </a:lnTo>
                <a:lnTo>
                  <a:pt x="42820" y="1397000"/>
                </a:lnTo>
                <a:lnTo>
                  <a:pt x="45350" y="1422400"/>
                </a:lnTo>
                <a:lnTo>
                  <a:pt x="46674" y="1422400"/>
                </a:lnTo>
                <a:lnTo>
                  <a:pt x="48035" y="1435100"/>
                </a:lnTo>
                <a:lnTo>
                  <a:pt x="50845" y="1460500"/>
                </a:lnTo>
                <a:lnTo>
                  <a:pt x="52304" y="1473200"/>
                </a:lnTo>
                <a:lnTo>
                  <a:pt x="53800" y="1485900"/>
                </a:lnTo>
                <a:lnTo>
                  <a:pt x="55322" y="1485900"/>
                </a:lnTo>
                <a:lnTo>
                  <a:pt x="56878" y="1498600"/>
                </a:lnTo>
                <a:lnTo>
                  <a:pt x="58475" y="1511300"/>
                </a:lnTo>
                <a:lnTo>
                  <a:pt x="60105" y="1524000"/>
                </a:lnTo>
                <a:lnTo>
                  <a:pt x="61761" y="1536700"/>
                </a:lnTo>
                <a:lnTo>
                  <a:pt x="63449" y="1549400"/>
                </a:lnTo>
                <a:lnTo>
                  <a:pt x="65174" y="1549400"/>
                </a:lnTo>
                <a:lnTo>
                  <a:pt x="66933" y="1562100"/>
                </a:lnTo>
                <a:lnTo>
                  <a:pt x="70532" y="1587500"/>
                </a:lnTo>
                <a:lnTo>
                  <a:pt x="72382" y="1587500"/>
                </a:lnTo>
                <a:lnTo>
                  <a:pt x="74264" y="1600200"/>
                </a:lnTo>
                <a:lnTo>
                  <a:pt x="78111" y="1625600"/>
                </a:lnTo>
                <a:lnTo>
                  <a:pt x="80083" y="1625600"/>
                </a:lnTo>
                <a:lnTo>
                  <a:pt x="84113" y="1651000"/>
                </a:lnTo>
                <a:lnTo>
                  <a:pt x="86172" y="1663700"/>
                </a:lnTo>
                <a:lnTo>
                  <a:pt x="122104" y="1663700"/>
                </a:lnTo>
                <a:lnTo>
                  <a:pt x="120053" y="1651000"/>
                </a:lnTo>
                <a:lnTo>
                  <a:pt x="118035" y="1638300"/>
                </a:lnTo>
                <a:lnTo>
                  <a:pt x="116045" y="1638300"/>
                </a:lnTo>
                <a:lnTo>
                  <a:pt x="114079" y="1625600"/>
                </a:lnTo>
                <a:lnTo>
                  <a:pt x="112141" y="1612900"/>
                </a:lnTo>
                <a:lnTo>
                  <a:pt x="110237" y="1600200"/>
                </a:lnTo>
                <a:lnTo>
                  <a:pt x="108362" y="1600200"/>
                </a:lnTo>
                <a:lnTo>
                  <a:pt x="106511" y="1587500"/>
                </a:lnTo>
                <a:lnTo>
                  <a:pt x="104692" y="1574800"/>
                </a:lnTo>
                <a:lnTo>
                  <a:pt x="102909" y="1562100"/>
                </a:lnTo>
                <a:lnTo>
                  <a:pt x="101150" y="1562100"/>
                </a:lnTo>
                <a:lnTo>
                  <a:pt x="99418" y="1549400"/>
                </a:lnTo>
                <a:lnTo>
                  <a:pt x="97717" y="1536700"/>
                </a:lnTo>
                <a:lnTo>
                  <a:pt x="96051" y="1524000"/>
                </a:lnTo>
                <a:lnTo>
                  <a:pt x="94422" y="1524000"/>
                </a:lnTo>
                <a:lnTo>
                  <a:pt x="92816" y="1511300"/>
                </a:lnTo>
                <a:lnTo>
                  <a:pt x="91243" y="1498600"/>
                </a:lnTo>
                <a:lnTo>
                  <a:pt x="88205" y="1473200"/>
                </a:lnTo>
                <a:lnTo>
                  <a:pt x="86728" y="1460500"/>
                </a:lnTo>
                <a:lnTo>
                  <a:pt x="85287" y="1460500"/>
                </a:lnTo>
                <a:lnTo>
                  <a:pt x="81167" y="1422400"/>
                </a:lnTo>
                <a:lnTo>
                  <a:pt x="77361" y="1384300"/>
                </a:lnTo>
                <a:lnTo>
                  <a:pt x="76157" y="1384300"/>
                </a:lnTo>
                <a:lnTo>
                  <a:pt x="72774" y="1346200"/>
                </a:lnTo>
                <a:lnTo>
                  <a:pt x="69711" y="1308100"/>
                </a:lnTo>
                <a:lnTo>
                  <a:pt x="66986" y="1270000"/>
                </a:lnTo>
                <a:lnTo>
                  <a:pt x="66155" y="1270000"/>
                </a:lnTo>
                <a:lnTo>
                  <a:pt x="63875" y="1231900"/>
                </a:lnTo>
                <a:lnTo>
                  <a:pt x="61953" y="1193800"/>
                </a:lnTo>
                <a:lnTo>
                  <a:pt x="60389" y="1155700"/>
                </a:lnTo>
                <a:lnTo>
                  <a:pt x="59196" y="1117600"/>
                </a:lnTo>
                <a:lnTo>
                  <a:pt x="58360" y="1079500"/>
                </a:lnTo>
                <a:lnTo>
                  <a:pt x="57910" y="1041400"/>
                </a:lnTo>
                <a:lnTo>
                  <a:pt x="58017" y="977900"/>
                </a:lnTo>
                <a:lnTo>
                  <a:pt x="58596" y="939800"/>
                </a:lnTo>
                <a:lnTo>
                  <a:pt x="59551" y="901700"/>
                </a:lnTo>
                <a:lnTo>
                  <a:pt x="60872" y="863600"/>
                </a:lnTo>
                <a:lnTo>
                  <a:pt x="61391" y="850900"/>
                </a:lnTo>
                <a:lnTo>
                  <a:pt x="61953" y="850900"/>
                </a:lnTo>
                <a:lnTo>
                  <a:pt x="62556" y="838200"/>
                </a:lnTo>
                <a:lnTo>
                  <a:pt x="64595" y="800100"/>
                </a:lnTo>
                <a:lnTo>
                  <a:pt x="66986" y="762000"/>
                </a:lnTo>
                <a:lnTo>
                  <a:pt x="69711" y="723900"/>
                </a:lnTo>
                <a:lnTo>
                  <a:pt x="71716" y="698500"/>
                </a:lnTo>
                <a:lnTo>
                  <a:pt x="72774" y="698500"/>
                </a:lnTo>
                <a:lnTo>
                  <a:pt x="73864" y="685800"/>
                </a:lnTo>
                <a:lnTo>
                  <a:pt x="77361" y="647700"/>
                </a:lnTo>
                <a:lnTo>
                  <a:pt x="81167" y="609600"/>
                </a:lnTo>
                <a:lnTo>
                  <a:pt x="82509" y="609600"/>
                </a:lnTo>
                <a:lnTo>
                  <a:pt x="83885" y="596900"/>
                </a:lnTo>
                <a:lnTo>
                  <a:pt x="85287" y="584200"/>
                </a:lnTo>
                <a:lnTo>
                  <a:pt x="86728" y="571500"/>
                </a:lnTo>
                <a:lnTo>
                  <a:pt x="88205" y="558800"/>
                </a:lnTo>
                <a:lnTo>
                  <a:pt x="89714" y="546100"/>
                </a:lnTo>
                <a:lnTo>
                  <a:pt x="91243" y="546100"/>
                </a:lnTo>
                <a:lnTo>
                  <a:pt x="92816" y="533400"/>
                </a:lnTo>
                <a:lnTo>
                  <a:pt x="96051" y="508000"/>
                </a:lnTo>
                <a:lnTo>
                  <a:pt x="97717" y="495300"/>
                </a:lnTo>
                <a:lnTo>
                  <a:pt x="99418" y="495300"/>
                </a:lnTo>
                <a:lnTo>
                  <a:pt x="101150" y="482600"/>
                </a:lnTo>
                <a:lnTo>
                  <a:pt x="104692" y="457200"/>
                </a:lnTo>
                <a:lnTo>
                  <a:pt x="106511" y="444500"/>
                </a:lnTo>
                <a:lnTo>
                  <a:pt x="108362" y="444500"/>
                </a:lnTo>
                <a:lnTo>
                  <a:pt x="110237" y="431800"/>
                </a:lnTo>
                <a:lnTo>
                  <a:pt x="112141" y="419100"/>
                </a:lnTo>
                <a:close/>
              </a:path>
              <a:path w="591184" h="2032000">
                <a:moveTo>
                  <a:pt x="514961" y="419100"/>
                </a:moveTo>
                <a:lnTo>
                  <a:pt x="478995" y="419100"/>
                </a:lnTo>
                <a:lnTo>
                  <a:pt x="480899" y="431800"/>
                </a:lnTo>
                <a:lnTo>
                  <a:pt x="482775" y="444500"/>
                </a:lnTo>
                <a:lnTo>
                  <a:pt x="484625" y="444500"/>
                </a:lnTo>
                <a:lnTo>
                  <a:pt x="486445" y="457200"/>
                </a:lnTo>
                <a:lnTo>
                  <a:pt x="489986" y="482600"/>
                </a:lnTo>
                <a:lnTo>
                  <a:pt x="491718" y="495300"/>
                </a:lnTo>
                <a:lnTo>
                  <a:pt x="493419" y="495300"/>
                </a:lnTo>
                <a:lnTo>
                  <a:pt x="495085" y="508000"/>
                </a:lnTo>
                <a:lnTo>
                  <a:pt x="498321" y="533400"/>
                </a:lnTo>
                <a:lnTo>
                  <a:pt x="499893" y="546100"/>
                </a:lnTo>
                <a:lnTo>
                  <a:pt x="501422" y="546100"/>
                </a:lnTo>
                <a:lnTo>
                  <a:pt x="505850" y="584200"/>
                </a:lnTo>
                <a:lnTo>
                  <a:pt x="508627" y="609600"/>
                </a:lnTo>
                <a:lnTo>
                  <a:pt x="509970" y="609600"/>
                </a:lnTo>
                <a:lnTo>
                  <a:pt x="513775" y="647700"/>
                </a:lnTo>
                <a:lnTo>
                  <a:pt x="517272" y="685800"/>
                </a:lnTo>
                <a:lnTo>
                  <a:pt x="518362" y="698500"/>
                </a:lnTo>
                <a:lnTo>
                  <a:pt x="519420" y="698500"/>
                </a:lnTo>
                <a:lnTo>
                  <a:pt x="522370" y="736600"/>
                </a:lnTo>
                <a:lnTo>
                  <a:pt x="524981" y="774700"/>
                </a:lnTo>
                <a:lnTo>
                  <a:pt x="527262" y="812800"/>
                </a:lnTo>
                <a:lnTo>
                  <a:pt x="529183" y="850900"/>
                </a:lnTo>
                <a:lnTo>
                  <a:pt x="529746" y="850900"/>
                </a:lnTo>
                <a:lnTo>
                  <a:pt x="531188" y="889000"/>
                </a:lnTo>
                <a:lnTo>
                  <a:pt x="532262" y="927100"/>
                </a:lnTo>
                <a:lnTo>
                  <a:pt x="532969" y="965200"/>
                </a:lnTo>
                <a:lnTo>
                  <a:pt x="533226" y="1041400"/>
                </a:lnTo>
                <a:lnTo>
                  <a:pt x="533119" y="1054100"/>
                </a:lnTo>
                <a:lnTo>
                  <a:pt x="532541" y="1092200"/>
                </a:lnTo>
                <a:lnTo>
                  <a:pt x="531586" y="1130300"/>
                </a:lnTo>
                <a:lnTo>
                  <a:pt x="530264" y="1168400"/>
                </a:lnTo>
                <a:lnTo>
                  <a:pt x="528580" y="1206500"/>
                </a:lnTo>
                <a:lnTo>
                  <a:pt x="526541" y="1244600"/>
                </a:lnTo>
                <a:lnTo>
                  <a:pt x="524981" y="1270000"/>
                </a:lnTo>
                <a:lnTo>
                  <a:pt x="524150" y="1270000"/>
                </a:lnTo>
                <a:lnTo>
                  <a:pt x="523279" y="1282700"/>
                </a:lnTo>
                <a:lnTo>
                  <a:pt x="520442" y="1320800"/>
                </a:lnTo>
                <a:lnTo>
                  <a:pt x="517272" y="1358900"/>
                </a:lnTo>
                <a:lnTo>
                  <a:pt x="514980" y="1384300"/>
                </a:lnTo>
                <a:lnTo>
                  <a:pt x="513775" y="1384300"/>
                </a:lnTo>
                <a:lnTo>
                  <a:pt x="511274" y="1409700"/>
                </a:lnTo>
                <a:lnTo>
                  <a:pt x="509970" y="1422400"/>
                </a:lnTo>
                <a:lnTo>
                  <a:pt x="508627" y="1435100"/>
                </a:lnTo>
                <a:lnTo>
                  <a:pt x="507252" y="1447800"/>
                </a:lnTo>
                <a:lnTo>
                  <a:pt x="505850" y="1460500"/>
                </a:lnTo>
                <a:lnTo>
                  <a:pt x="504409" y="1460500"/>
                </a:lnTo>
                <a:lnTo>
                  <a:pt x="502932" y="1473200"/>
                </a:lnTo>
                <a:lnTo>
                  <a:pt x="499893" y="1498600"/>
                </a:lnTo>
                <a:lnTo>
                  <a:pt x="498321" y="1511300"/>
                </a:lnTo>
                <a:lnTo>
                  <a:pt x="496715" y="1524000"/>
                </a:lnTo>
                <a:lnTo>
                  <a:pt x="495085" y="1524000"/>
                </a:lnTo>
                <a:lnTo>
                  <a:pt x="493419" y="1536700"/>
                </a:lnTo>
                <a:lnTo>
                  <a:pt x="491718" y="1549400"/>
                </a:lnTo>
                <a:lnTo>
                  <a:pt x="489986" y="1562100"/>
                </a:lnTo>
                <a:lnTo>
                  <a:pt x="488227" y="1562100"/>
                </a:lnTo>
                <a:lnTo>
                  <a:pt x="486445" y="1574800"/>
                </a:lnTo>
                <a:lnTo>
                  <a:pt x="484625" y="1587500"/>
                </a:lnTo>
                <a:lnTo>
                  <a:pt x="482775" y="1600200"/>
                </a:lnTo>
                <a:lnTo>
                  <a:pt x="480899" y="1600200"/>
                </a:lnTo>
                <a:lnTo>
                  <a:pt x="478995" y="1612900"/>
                </a:lnTo>
                <a:lnTo>
                  <a:pt x="477058" y="1625600"/>
                </a:lnTo>
                <a:lnTo>
                  <a:pt x="475091" y="1638300"/>
                </a:lnTo>
                <a:lnTo>
                  <a:pt x="473101" y="1638300"/>
                </a:lnTo>
                <a:lnTo>
                  <a:pt x="471083" y="1651000"/>
                </a:lnTo>
                <a:lnTo>
                  <a:pt x="469033" y="1663700"/>
                </a:lnTo>
                <a:lnTo>
                  <a:pt x="504965" y="1663700"/>
                </a:lnTo>
                <a:lnTo>
                  <a:pt x="507023" y="1651000"/>
                </a:lnTo>
                <a:lnTo>
                  <a:pt x="511054" y="1625600"/>
                </a:lnTo>
                <a:lnTo>
                  <a:pt x="513026" y="1625600"/>
                </a:lnTo>
                <a:lnTo>
                  <a:pt x="516872" y="1600200"/>
                </a:lnTo>
                <a:lnTo>
                  <a:pt x="518755" y="1587500"/>
                </a:lnTo>
                <a:lnTo>
                  <a:pt x="520604" y="1587500"/>
                </a:lnTo>
                <a:lnTo>
                  <a:pt x="524203" y="1562100"/>
                </a:lnTo>
                <a:lnTo>
                  <a:pt x="525962" y="1549400"/>
                </a:lnTo>
                <a:lnTo>
                  <a:pt x="527688" y="1549400"/>
                </a:lnTo>
                <a:lnTo>
                  <a:pt x="532661" y="1511300"/>
                </a:lnTo>
                <a:lnTo>
                  <a:pt x="535814" y="1485900"/>
                </a:lnTo>
                <a:lnTo>
                  <a:pt x="537337" y="1485900"/>
                </a:lnTo>
                <a:lnTo>
                  <a:pt x="538832" y="1473200"/>
                </a:lnTo>
                <a:lnTo>
                  <a:pt x="540291" y="1460500"/>
                </a:lnTo>
                <a:lnTo>
                  <a:pt x="543102" y="1435100"/>
                </a:lnTo>
                <a:lnTo>
                  <a:pt x="544463" y="1422400"/>
                </a:lnTo>
                <a:lnTo>
                  <a:pt x="545786" y="1422400"/>
                </a:lnTo>
                <a:lnTo>
                  <a:pt x="549532" y="1384300"/>
                </a:lnTo>
                <a:lnTo>
                  <a:pt x="552956" y="1346200"/>
                </a:lnTo>
                <a:lnTo>
                  <a:pt x="556045" y="1308100"/>
                </a:lnTo>
                <a:lnTo>
                  <a:pt x="557007" y="1308100"/>
                </a:lnTo>
                <a:lnTo>
                  <a:pt x="559652" y="1270000"/>
                </a:lnTo>
                <a:lnTo>
                  <a:pt x="561949" y="1231900"/>
                </a:lnTo>
                <a:lnTo>
                  <a:pt x="563892" y="1193800"/>
                </a:lnTo>
                <a:lnTo>
                  <a:pt x="565471" y="1155700"/>
                </a:lnTo>
                <a:lnTo>
                  <a:pt x="566675" y="1117600"/>
                </a:lnTo>
                <a:lnTo>
                  <a:pt x="567522" y="1079500"/>
                </a:lnTo>
                <a:lnTo>
                  <a:pt x="567974" y="1041400"/>
                </a:lnTo>
                <a:lnTo>
                  <a:pt x="567867" y="977900"/>
                </a:lnTo>
                <a:lnTo>
                  <a:pt x="567282" y="939800"/>
                </a:lnTo>
                <a:lnTo>
                  <a:pt x="566318" y="901700"/>
                </a:lnTo>
                <a:lnTo>
                  <a:pt x="564986" y="863600"/>
                </a:lnTo>
                <a:lnTo>
                  <a:pt x="563284" y="825500"/>
                </a:lnTo>
                <a:lnTo>
                  <a:pt x="562636" y="812800"/>
                </a:lnTo>
                <a:lnTo>
                  <a:pt x="561949" y="812800"/>
                </a:lnTo>
                <a:lnTo>
                  <a:pt x="561220" y="800100"/>
                </a:lnTo>
                <a:lnTo>
                  <a:pt x="558812" y="762000"/>
                </a:lnTo>
                <a:lnTo>
                  <a:pt x="555058" y="711200"/>
                </a:lnTo>
                <a:lnTo>
                  <a:pt x="551854" y="673100"/>
                </a:lnTo>
                <a:lnTo>
                  <a:pt x="550711" y="660400"/>
                </a:lnTo>
                <a:lnTo>
                  <a:pt x="549532" y="660400"/>
                </a:lnTo>
                <a:lnTo>
                  <a:pt x="548316" y="647700"/>
                </a:lnTo>
                <a:lnTo>
                  <a:pt x="544463" y="609600"/>
                </a:lnTo>
                <a:lnTo>
                  <a:pt x="540291" y="571500"/>
                </a:lnTo>
                <a:lnTo>
                  <a:pt x="538832" y="571500"/>
                </a:lnTo>
                <a:lnTo>
                  <a:pt x="537337" y="558800"/>
                </a:lnTo>
                <a:lnTo>
                  <a:pt x="535814" y="546100"/>
                </a:lnTo>
                <a:lnTo>
                  <a:pt x="534258" y="533400"/>
                </a:lnTo>
                <a:lnTo>
                  <a:pt x="532661" y="520700"/>
                </a:lnTo>
                <a:lnTo>
                  <a:pt x="531031" y="520700"/>
                </a:lnTo>
                <a:lnTo>
                  <a:pt x="529375" y="508000"/>
                </a:lnTo>
                <a:lnTo>
                  <a:pt x="527688" y="495300"/>
                </a:lnTo>
                <a:lnTo>
                  <a:pt x="525962" y="482600"/>
                </a:lnTo>
                <a:lnTo>
                  <a:pt x="524203" y="469900"/>
                </a:lnTo>
                <a:lnTo>
                  <a:pt x="522416" y="469900"/>
                </a:lnTo>
                <a:lnTo>
                  <a:pt x="520604" y="457200"/>
                </a:lnTo>
                <a:lnTo>
                  <a:pt x="518755" y="444500"/>
                </a:lnTo>
                <a:lnTo>
                  <a:pt x="516872" y="431800"/>
                </a:lnTo>
                <a:lnTo>
                  <a:pt x="514961" y="419100"/>
                </a:lnTo>
                <a:close/>
              </a:path>
              <a:path w="591184" h="2032000">
                <a:moveTo>
                  <a:pt x="126277" y="355600"/>
                </a:moveTo>
                <a:lnTo>
                  <a:pt x="90389" y="355600"/>
                </a:lnTo>
                <a:lnTo>
                  <a:pt x="88266" y="368300"/>
                </a:lnTo>
                <a:lnTo>
                  <a:pt x="86172" y="381000"/>
                </a:lnTo>
                <a:lnTo>
                  <a:pt x="84113" y="393700"/>
                </a:lnTo>
                <a:lnTo>
                  <a:pt x="82085" y="393700"/>
                </a:lnTo>
                <a:lnTo>
                  <a:pt x="80083" y="406400"/>
                </a:lnTo>
                <a:lnTo>
                  <a:pt x="78111" y="419100"/>
                </a:lnTo>
                <a:lnTo>
                  <a:pt x="114079" y="419100"/>
                </a:lnTo>
                <a:lnTo>
                  <a:pt x="118035" y="393700"/>
                </a:lnTo>
                <a:lnTo>
                  <a:pt x="120053" y="381000"/>
                </a:lnTo>
                <a:lnTo>
                  <a:pt x="122104" y="381000"/>
                </a:lnTo>
                <a:lnTo>
                  <a:pt x="126277" y="355600"/>
                </a:lnTo>
                <a:close/>
              </a:path>
              <a:path w="591184" h="2032000">
                <a:moveTo>
                  <a:pt x="500753" y="355600"/>
                </a:moveTo>
                <a:lnTo>
                  <a:pt x="464859" y="355600"/>
                </a:lnTo>
                <a:lnTo>
                  <a:pt x="469033" y="381000"/>
                </a:lnTo>
                <a:lnTo>
                  <a:pt x="471083" y="381000"/>
                </a:lnTo>
                <a:lnTo>
                  <a:pt x="473101" y="393700"/>
                </a:lnTo>
                <a:lnTo>
                  <a:pt x="477058" y="419100"/>
                </a:lnTo>
                <a:lnTo>
                  <a:pt x="513026" y="419100"/>
                </a:lnTo>
                <a:lnTo>
                  <a:pt x="511054" y="406400"/>
                </a:lnTo>
                <a:lnTo>
                  <a:pt x="509051" y="393700"/>
                </a:lnTo>
                <a:lnTo>
                  <a:pt x="507023" y="393700"/>
                </a:lnTo>
                <a:lnTo>
                  <a:pt x="504965" y="381000"/>
                </a:lnTo>
                <a:lnTo>
                  <a:pt x="502872" y="368300"/>
                </a:lnTo>
                <a:lnTo>
                  <a:pt x="500753" y="355600"/>
                </a:lnTo>
                <a:close/>
              </a:path>
              <a:path w="591184" h="2032000">
                <a:moveTo>
                  <a:pt x="132742" y="330200"/>
                </a:moveTo>
                <a:lnTo>
                  <a:pt x="96902" y="330200"/>
                </a:lnTo>
                <a:lnTo>
                  <a:pt x="94699" y="342900"/>
                </a:lnTo>
                <a:lnTo>
                  <a:pt x="92533" y="355600"/>
                </a:lnTo>
                <a:lnTo>
                  <a:pt x="128402" y="355600"/>
                </a:lnTo>
                <a:lnTo>
                  <a:pt x="132742" y="330200"/>
                </a:lnTo>
                <a:close/>
              </a:path>
              <a:path w="591184" h="2032000">
                <a:moveTo>
                  <a:pt x="494236" y="330200"/>
                </a:moveTo>
                <a:lnTo>
                  <a:pt x="458394" y="330200"/>
                </a:lnTo>
                <a:lnTo>
                  <a:pt x="462734" y="355600"/>
                </a:lnTo>
                <a:lnTo>
                  <a:pt x="498616" y="355600"/>
                </a:lnTo>
                <a:lnTo>
                  <a:pt x="496443" y="342900"/>
                </a:lnTo>
                <a:lnTo>
                  <a:pt x="494236" y="330200"/>
                </a:lnTo>
                <a:close/>
              </a:path>
              <a:path w="591184" h="2032000">
                <a:moveTo>
                  <a:pt x="102000" y="266700"/>
                </a:moveTo>
                <a:lnTo>
                  <a:pt x="90914" y="266700"/>
                </a:lnTo>
                <a:lnTo>
                  <a:pt x="88482" y="279400"/>
                </a:lnTo>
                <a:lnTo>
                  <a:pt x="86080" y="279400"/>
                </a:lnTo>
                <a:lnTo>
                  <a:pt x="83699" y="292100"/>
                </a:lnTo>
                <a:lnTo>
                  <a:pt x="81344" y="304800"/>
                </a:lnTo>
                <a:lnTo>
                  <a:pt x="79020" y="304800"/>
                </a:lnTo>
                <a:lnTo>
                  <a:pt x="74468" y="330200"/>
                </a:lnTo>
                <a:lnTo>
                  <a:pt x="72230" y="342900"/>
                </a:lnTo>
                <a:lnTo>
                  <a:pt x="83465" y="342900"/>
                </a:lnTo>
                <a:lnTo>
                  <a:pt x="85688" y="330200"/>
                </a:lnTo>
                <a:lnTo>
                  <a:pt x="87939" y="317500"/>
                </a:lnTo>
                <a:lnTo>
                  <a:pt x="90209" y="317500"/>
                </a:lnTo>
                <a:lnTo>
                  <a:pt x="92508" y="304800"/>
                </a:lnTo>
                <a:lnTo>
                  <a:pt x="94843" y="292100"/>
                </a:lnTo>
                <a:lnTo>
                  <a:pt x="97205" y="292100"/>
                </a:lnTo>
                <a:lnTo>
                  <a:pt x="99582" y="279400"/>
                </a:lnTo>
                <a:lnTo>
                  <a:pt x="102000" y="266700"/>
                </a:lnTo>
                <a:close/>
              </a:path>
              <a:path w="591184" h="2032000">
                <a:moveTo>
                  <a:pt x="500223" y="266700"/>
                </a:moveTo>
                <a:lnTo>
                  <a:pt x="489137" y="266700"/>
                </a:lnTo>
                <a:lnTo>
                  <a:pt x="491555" y="279400"/>
                </a:lnTo>
                <a:lnTo>
                  <a:pt x="493932" y="292100"/>
                </a:lnTo>
                <a:lnTo>
                  <a:pt x="496293" y="292100"/>
                </a:lnTo>
                <a:lnTo>
                  <a:pt x="498629" y="304800"/>
                </a:lnTo>
                <a:lnTo>
                  <a:pt x="500927" y="317500"/>
                </a:lnTo>
                <a:lnTo>
                  <a:pt x="503197" y="317500"/>
                </a:lnTo>
                <a:lnTo>
                  <a:pt x="505448" y="330200"/>
                </a:lnTo>
                <a:lnTo>
                  <a:pt x="507671" y="342900"/>
                </a:lnTo>
                <a:lnTo>
                  <a:pt x="518906" y="342900"/>
                </a:lnTo>
                <a:lnTo>
                  <a:pt x="516669" y="330200"/>
                </a:lnTo>
                <a:lnTo>
                  <a:pt x="512116" y="304800"/>
                </a:lnTo>
                <a:lnTo>
                  <a:pt x="509793" y="304800"/>
                </a:lnTo>
                <a:lnTo>
                  <a:pt x="507438" y="292100"/>
                </a:lnTo>
                <a:lnTo>
                  <a:pt x="505056" y="279400"/>
                </a:lnTo>
                <a:lnTo>
                  <a:pt x="502654" y="279400"/>
                </a:lnTo>
                <a:lnTo>
                  <a:pt x="500223" y="266700"/>
                </a:lnTo>
                <a:close/>
              </a:path>
              <a:path w="591184" h="2032000">
                <a:moveTo>
                  <a:pt x="139425" y="304800"/>
                </a:moveTo>
                <a:lnTo>
                  <a:pt x="103670" y="304800"/>
                </a:lnTo>
                <a:lnTo>
                  <a:pt x="101385" y="317500"/>
                </a:lnTo>
                <a:lnTo>
                  <a:pt x="99134" y="330200"/>
                </a:lnTo>
                <a:lnTo>
                  <a:pt x="134939" y="330200"/>
                </a:lnTo>
                <a:lnTo>
                  <a:pt x="137166" y="317500"/>
                </a:lnTo>
                <a:lnTo>
                  <a:pt x="139425" y="304800"/>
                </a:lnTo>
                <a:close/>
              </a:path>
              <a:path w="591184" h="2032000">
                <a:moveTo>
                  <a:pt x="487466" y="304800"/>
                </a:moveTo>
                <a:lnTo>
                  <a:pt x="451712" y="304800"/>
                </a:lnTo>
                <a:lnTo>
                  <a:pt x="453970" y="317500"/>
                </a:lnTo>
                <a:lnTo>
                  <a:pt x="456198" y="330200"/>
                </a:lnTo>
                <a:lnTo>
                  <a:pt x="492002" y="330200"/>
                </a:lnTo>
                <a:lnTo>
                  <a:pt x="489751" y="317500"/>
                </a:lnTo>
                <a:lnTo>
                  <a:pt x="487466" y="304800"/>
                </a:lnTo>
                <a:close/>
              </a:path>
              <a:path w="591184" h="2032000">
                <a:moveTo>
                  <a:pt x="155866" y="254000"/>
                </a:moveTo>
                <a:lnTo>
                  <a:pt x="117954" y="254000"/>
                </a:lnTo>
                <a:lnTo>
                  <a:pt x="115506" y="266700"/>
                </a:lnTo>
                <a:lnTo>
                  <a:pt x="113084" y="279400"/>
                </a:lnTo>
                <a:lnTo>
                  <a:pt x="110694" y="279400"/>
                </a:lnTo>
                <a:lnTo>
                  <a:pt x="105987" y="304800"/>
                </a:lnTo>
                <a:lnTo>
                  <a:pt x="141707" y="304800"/>
                </a:lnTo>
                <a:lnTo>
                  <a:pt x="144006" y="292100"/>
                </a:lnTo>
                <a:lnTo>
                  <a:pt x="146329" y="292100"/>
                </a:lnTo>
                <a:lnTo>
                  <a:pt x="151061" y="266700"/>
                </a:lnTo>
                <a:lnTo>
                  <a:pt x="153455" y="266700"/>
                </a:lnTo>
                <a:lnTo>
                  <a:pt x="155866" y="254000"/>
                </a:lnTo>
                <a:close/>
              </a:path>
              <a:path w="591184" h="2032000">
                <a:moveTo>
                  <a:pt x="473182" y="254000"/>
                </a:moveTo>
                <a:lnTo>
                  <a:pt x="435271" y="254000"/>
                </a:lnTo>
                <a:lnTo>
                  <a:pt x="437681" y="266700"/>
                </a:lnTo>
                <a:lnTo>
                  <a:pt x="440076" y="266700"/>
                </a:lnTo>
                <a:lnTo>
                  <a:pt x="444807" y="292100"/>
                </a:lnTo>
                <a:lnTo>
                  <a:pt x="447130" y="292100"/>
                </a:lnTo>
                <a:lnTo>
                  <a:pt x="449429" y="304800"/>
                </a:lnTo>
                <a:lnTo>
                  <a:pt x="485149" y="304800"/>
                </a:lnTo>
                <a:lnTo>
                  <a:pt x="480442" y="279400"/>
                </a:lnTo>
                <a:lnTo>
                  <a:pt x="478052" y="279400"/>
                </a:lnTo>
                <a:lnTo>
                  <a:pt x="475630" y="266700"/>
                </a:lnTo>
                <a:lnTo>
                  <a:pt x="473182" y="254000"/>
                </a:lnTo>
                <a:close/>
              </a:path>
              <a:path w="591184" h="2032000">
                <a:moveTo>
                  <a:pt x="114482" y="228600"/>
                </a:moveTo>
                <a:lnTo>
                  <a:pt x="103522" y="228600"/>
                </a:lnTo>
                <a:lnTo>
                  <a:pt x="100939" y="241300"/>
                </a:lnTo>
                <a:lnTo>
                  <a:pt x="98388" y="241300"/>
                </a:lnTo>
                <a:lnTo>
                  <a:pt x="93383" y="266700"/>
                </a:lnTo>
                <a:lnTo>
                  <a:pt x="104449" y="266700"/>
                </a:lnTo>
                <a:lnTo>
                  <a:pt x="106922" y="254000"/>
                </a:lnTo>
                <a:lnTo>
                  <a:pt x="109412" y="254000"/>
                </a:lnTo>
                <a:lnTo>
                  <a:pt x="111929" y="241300"/>
                </a:lnTo>
                <a:lnTo>
                  <a:pt x="114482" y="228600"/>
                </a:lnTo>
                <a:close/>
              </a:path>
              <a:path w="591184" h="2032000">
                <a:moveTo>
                  <a:pt x="487614" y="228600"/>
                </a:moveTo>
                <a:lnTo>
                  <a:pt x="476656" y="228600"/>
                </a:lnTo>
                <a:lnTo>
                  <a:pt x="479213" y="241300"/>
                </a:lnTo>
                <a:lnTo>
                  <a:pt x="481737" y="254000"/>
                </a:lnTo>
                <a:lnTo>
                  <a:pt x="484220" y="254000"/>
                </a:lnTo>
                <a:lnTo>
                  <a:pt x="486689" y="266700"/>
                </a:lnTo>
                <a:lnTo>
                  <a:pt x="497754" y="266700"/>
                </a:lnTo>
                <a:lnTo>
                  <a:pt x="492748" y="241300"/>
                </a:lnTo>
                <a:lnTo>
                  <a:pt x="490197" y="241300"/>
                </a:lnTo>
                <a:lnTo>
                  <a:pt x="487614" y="228600"/>
                </a:lnTo>
                <a:close/>
              </a:path>
              <a:path w="591184" h="2032000">
                <a:moveTo>
                  <a:pt x="163247" y="228600"/>
                </a:moveTo>
                <a:lnTo>
                  <a:pt x="127979" y="228600"/>
                </a:lnTo>
                <a:lnTo>
                  <a:pt x="125431" y="241300"/>
                </a:lnTo>
                <a:lnTo>
                  <a:pt x="122910" y="241300"/>
                </a:lnTo>
                <a:lnTo>
                  <a:pt x="120422" y="254000"/>
                </a:lnTo>
                <a:lnTo>
                  <a:pt x="158308" y="254000"/>
                </a:lnTo>
                <a:lnTo>
                  <a:pt x="163247" y="228600"/>
                </a:lnTo>
                <a:close/>
              </a:path>
              <a:path w="591184" h="2032000">
                <a:moveTo>
                  <a:pt x="463158" y="228600"/>
                </a:moveTo>
                <a:lnTo>
                  <a:pt x="427889" y="228600"/>
                </a:lnTo>
                <a:lnTo>
                  <a:pt x="432828" y="254000"/>
                </a:lnTo>
                <a:lnTo>
                  <a:pt x="470714" y="254000"/>
                </a:lnTo>
                <a:lnTo>
                  <a:pt x="468227" y="241300"/>
                </a:lnTo>
                <a:lnTo>
                  <a:pt x="465705" y="241300"/>
                </a:lnTo>
                <a:lnTo>
                  <a:pt x="463158" y="228600"/>
                </a:lnTo>
                <a:close/>
              </a:path>
              <a:path w="591184" h="2032000">
                <a:moveTo>
                  <a:pt x="124939" y="203200"/>
                </a:moveTo>
                <a:lnTo>
                  <a:pt x="111410" y="203200"/>
                </a:lnTo>
                <a:lnTo>
                  <a:pt x="108751" y="215900"/>
                </a:lnTo>
                <a:lnTo>
                  <a:pt x="106128" y="228600"/>
                </a:lnTo>
                <a:lnTo>
                  <a:pt x="117059" y="228600"/>
                </a:lnTo>
                <a:lnTo>
                  <a:pt x="119648" y="215900"/>
                </a:lnTo>
                <a:lnTo>
                  <a:pt x="122277" y="215900"/>
                </a:lnTo>
                <a:lnTo>
                  <a:pt x="124939" y="203200"/>
                </a:lnTo>
                <a:close/>
              </a:path>
              <a:path w="591184" h="2032000">
                <a:moveTo>
                  <a:pt x="173356" y="203200"/>
                </a:moveTo>
                <a:lnTo>
                  <a:pt x="135761" y="203200"/>
                </a:lnTo>
                <a:lnTo>
                  <a:pt x="133136" y="215900"/>
                </a:lnTo>
                <a:lnTo>
                  <a:pt x="130544" y="228600"/>
                </a:lnTo>
                <a:lnTo>
                  <a:pt x="165741" y="228600"/>
                </a:lnTo>
                <a:lnTo>
                  <a:pt x="168263" y="215900"/>
                </a:lnTo>
                <a:lnTo>
                  <a:pt x="170805" y="215900"/>
                </a:lnTo>
                <a:lnTo>
                  <a:pt x="173356" y="203200"/>
                </a:lnTo>
                <a:close/>
              </a:path>
              <a:path w="591184" h="2032000">
                <a:moveTo>
                  <a:pt x="455375" y="203200"/>
                </a:moveTo>
                <a:lnTo>
                  <a:pt x="417780" y="203200"/>
                </a:lnTo>
                <a:lnTo>
                  <a:pt x="420331" y="215900"/>
                </a:lnTo>
                <a:lnTo>
                  <a:pt x="422873" y="215900"/>
                </a:lnTo>
                <a:lnTo>
                  <a:pt x="425396" y="228600"/>
                </a:lnTo>
                <a:lnTo>
                  <a:pt x="460592" y="228600"/>
                </a:lnTo>
                <a:lnTo>
                  <a:pt x="458000" y="215900"/>
                </a:lnTo>
                <a:lnTo>
                  <a:pt x="455375" y="203200"/>
                </a:lnTo>
                <a:close/>
              </a:path>
              <a:path w="591184" h="2032000">
                <a:moveTo>
                  <a:pt x="479727" y="203200"/>
                </a:moveTo>
                <a:lnTo>
                  <a:pt x="466197" y="203200"/>
                </a:lnTo>
                <a:lnTo>
                  <a:pt x="468859" y="215900"/>
                </a:lnTo>
                <a:lnTo>
                  <a:pt x="471489" y="215900"/>
                </a:lnTo>
                <a:lnTo>
                  <a:pt x="474078" y="228600"/>
                </a:lnTo>
                <a:lnTo>
                  <a:pt x="485008" y="228600"/>
                </a:lnTo>
                <a:lnTo>
                  <a:pt x="482385" y="215900"/>
                </a:lnTo>
                <a:lnTo>
                  <a:pt x="479727" y="203200"/>
                </a:lnTo>
                <a:close/>
              </a:path>
              <a:path w="591184" h="2032000">
                <a:moveTo>
                  <a:pt x="130316" y="190500"/>
                </a:moveTo>
                <a:lnTo>
                  <a:pt x="116822" y="190500"/>
                </a:lnTo>
                <a:lnTo>
                  <a:pt x="114103" y="203200"/>
                </a:lnTo>
                <a:lnTo>
                  <a:pt x="127622" y="203200"/>
                </a:lnTo>
                <a:lnTo>
                  <a:pt x="130316" y="190500"/>
                </a:lnTo>
                <a:close/>
              </a:path>
              <a:path w="591184" h="2032000">
                <a:moveTo>
                  <a:pt x="178517" y="190500"/>
                </a:moveTo>
                <a:lnTo>
                  <a:pt x="141073" y="190500"/>
                </a:lnTo>
                <a:lnTo>
                  <a:pt x="138410" y="203200"/>
                </a:lnTo>
                <a:lnTo>
                  <a:pt x="175924" y="203200"/>
                </a:lnTo>
                <a:lnTo>
                  <a:pt x="178517" y="190500"/>
                </a:lnTo>
                <a:close/>
              </a:path>
              <a:path w="591184" h="2032000">
                <a:moveTo>
                  <a:pt x="450064" y="190500"/>
                </a:moveTo>
                <a:lnTo>
                  <a:pt x="412619" y="190500"/>
                </a:lnTo>
                <a:lnTo>
                  <a:pt x="415212" y="203200"/>
                </a:lnTo>
                <a:lnTo>
                  <a:pt x="452727" y="203200"/>
                </a:lnTo>
                <a:lnTo>
                  <a:pt x="450064" y="190500"/>
                </a:lnTo>
                <a:close/>
              </a:path>
              <a:path w="591184" h="2032000">
                <a:moveTo>
                  <a:pt x="474315" y="190500"/>
                </a:moveTo>
                <a:lnTo>
                  <a:pt x="460821" y="190500"/>
                </a:lnTo>
                <a:lnTo>
                  <a:pt x="463514" y="203200"/>
                </a:lnTo>
                <a:lnTo>
                  <a:pt x="477034" y="203200"/>
                </a:lnTo>
                <a:lnTo>
                  <a:pt x="474315" y="190500"/>
                </a:lnTo>
                <a:close/>
              </a:path>
              <a:path w="591184" h="2032000">
                <a:moveTo>
                  <a:pt x="138594" y="165100"/>
                </a:moveTo>
                <a:lnTo>
                  <a:pt x="127956" y="165100"/>
                </a:lnTo>
                <a:lnTo>
                  <a:pt x="125131" y="177800"/>
                </a:lnTo>
                <a:lnTo>
                  <a:pt x="122329" y="177800"/>
                </a:lnTo>
                <a:lnTo>
                  <a:pt x="119559" y="190500"/>
                </a:lnTo>
                <a:lnTo>
                  <a:pt x="133048" y="190500"/>
                </a:lnTo>
                <a:lnTo>
                  <a:pt x="138594" y="165100"/>
                </a:lnTo>
                <a:close/>
              </a:path>
              <a:path w="591184" h="2032000">
                <a:moveTo>
                  <a:pt x="183745" y="177800"/>
                </a:moveTo>
                <a:lnTo>
                  <a:pt x="146480" y="177800"/>
                </a:lnTo>
                <a:lnTo>
                  <a:pt x="143760" y="190500"/>
                </a:lnTo>
                <a:lnTo>
                  <a:pt x="181127" y="190500"/>
                </a:lnTo>
                <a:lnTo>
                  <a:pt x="183745" y="177800"/>
                </a:lnTo>
                <a:close/>
              </a:path>
              <a:path w="591184" h="2032000">
                <a:moveTo>
                  <a:pt x="444657" y="177800"/>
                </a:moveTo>
                <a:lnTo>
                  <a:pt x="407392" y="177800"/>
                </a:lnTo>
                <a:lnTo>
                  <a:pt x="410010" y="190500"/>
                </a:lnTo>
                <a:lnTo>
                  <a:pt x="447377" y="190500"/>
                </a:lnTo>
                <a:lnTo>
                  <a:pt x="444657" y="177800"/>
                </a:lnTo>
                <a:close/>
              </a:path>
              <a:path w="591184" h="2032000">
                <a:moveTo>
                  <a:pt x="463180" y="165100"/>
                </a:moveTo>
                <a:lnTo>
                  <a:pt x="452543" y="165100"/>
                </a:lnTo>
                <a:lnTo>
                  <a:pt x="458088" y="190500"/>
                </a:lnTo>
                <a:lnTo>
                  <a:pt x="471577" y="190500"/>
                </a:lnTo>
                <a:lnTo>
                  <a:pt x="468807" y="177800"/>
                </a:lnTo>
                <a:lnTo>
                  <a:pt x="466005" y="177800"/>
                </a:lnTo>
                <a:lnTo>
                  <a:pt x="463180" y="165100"/>
                </a:lnTo>
                <a:close/>
              </a:path>
              <a:path w="591184" h="2032000">
                <a:moveTo>
                  <a:pt x="197956" y="152400"/>
                </a:moveTo>
                <a:lnTo>
                  <a:pt x="157573" y="152400"/>
                </a:lnTo>
                <a:lnTo>
                  <a:pt x="154762" y="165100"/>
                </a:lnTo>
                <a:lnTo>
                  <a:pt x="151982" y="165100"/>
                </a:lnTo>
                <a:lnTo>
                  <a:pt x="149224" y="177800"/>
                </a:lnTo>
                <a:lnTo>
                  <a:pt x="187237" y="177800"/>
                </a:lnTo>
                <a:lnTo>
                  <a:pt x="190831" y="165100"/>
                </a:lnTo>
                <a:lnTo>
                  <a:pt x="197956" y="152400"/>
                </a:lnTo>
                <a:close/>
              </a:path>
              <a:path w="591184" h="2032000">
                <a:moveTo>
                  <a:pt x="433563" y="152400"/>
                </a:moveTo>
                <a:lnTo>
                  <a:pt x="393180" y="152400"/>
                </a:lnTo>
                <a:lnTo>
                  <a:pt x="400318" y="165100"/>
                </a:lnTo>
                <a:lnTo>
                  <a:pt x="403899" y="177800"/>
                </a:lnTo>
                <a:lnTo>
                  <a:pt x="441913" y="177800"/>
                </a:lnTo>
                <a:lnTo>
                  <a:pt x="439154" y="165100"/>
                </a:lnTo>
                <a:lnTo>
                  <a:pt x="436374" y="165100"/>
                </a:lnTo>
                <a:lnTo>
                  <a:pt x="433563" y="152400"/>
                </a:lnTo>
                <a:close/>
              </a:path>
              <a:path w="591184" h="2032000">
                <a:moveTo>
                  <a:pt x="144227" y="152400"/>
                </a:moveTo>
                <a:lnTo>
                  <a:pt x="133685" y="152400"/>
                </a:lnTo>
                <a:lnTo>
                  <a:pt x="130798" y="165100"/>
                </a:lnTo>
                <a:lnTo>
                  <a:pt x="141390" y="165100"/>
                </a:lnTo>
                <a:lnTo>
                  <a:pt x="144227" y="152400"/>
                </a:lnTo>
                <a:close/>
              </a:path>
              <a:path w="591184" h="2032000">
                <a:moveTo>
                  <a:pt x="457451" y="152400"/>
                </a:moveTo>
                <a:lnTo>
                  <a:pt x="446909" y="152400"/>
                </a:lnTo>
                <a:lnTo>
                  <a:pt x="449746" y="165100"/>
                </a:lnTo>
                <a:lnTo>
                  <a:pt x="460338" y="165100"/>
                </a:lnTo>
                <a:lnTo>
                  <a:pt x="457451" y="152400"/>
                </a:lnTo>
                <a:close/>
              </a:path>
              <a:path w="591184" h="2032000">
                <a:moveTo>
                  <a:pt x="149977" y="139700"/>
                </a:moveTo>
                <a:lnTo>
                  <a:pt x="139544" y="139700"/>
                </a:lnTo>
                <a:lnTo>
                  <a:pt x="136604" y="152400"/>
                </a:lnTo>
                <a:lnTo>
                  <a:pt x="147092" y="152400"/>
                </a:lnTo>
                <a:lnTo>
                  <a:pt x="149977" y="139700"/>
                </a:lnTo>
                <a:close/>
              </a:path>
              <a:path w="591184" h="2032000">
                <a:moveTo>
                  <a:pt x="219825" y="114300"/>
                </a:moveTo>
                <a:lnTo>
                  <a:pt x="178804" y="114300"/>
                </a:lnTo>
                <a:lnTo>
                  <a:pt x="170968" y="127000"/>
                </a:lnTo>
                <a:lnTo>
                  <a:pt x="167057" y="139700"/>
                </a:lnTo>
                <a:lnTo>
                  <a:pt x="163260" y="139700"/>
                </a:lnTo>
                <a:lnTo>
                  <a:pt x="160408" y="152400"/>
                </a:lnTo>
                <a:lnTo>
                  <a:pt x="201601" y="152400"/>
                </a:lnTo>
                <a:lnTo>
                  <a:pt x="208840" y="139700"/>
                </a:lnTo>
                <a:lnTo>
                  <a:pt x="212536" y="127000"/>
                </a:lnTo>
                <a:lnTo>
                  <a:pt x="219825" y="114300"/>
                </a:lnTo>
                <a:close/>
              </a:path>
              <a:path w="591184" h="2032000">
                <a:moveTo>
                  <a:pt x="412332" y="114300"/>
                </a:moveTo>
                <a:lnTo>
                  <a:pt x="371311" y="114300"/>
                </a:lnTo>
                <a:lnTo>
                  <a:pt x="378601" y="127000"/>
                </a:lnTo>
                <a:lnTo>
                  <a:pt x="382296" y="139700"/>
                </a:lnTo>
                <a:lnTo>
                  <a:pt x="389535" y="152400"/>
                </a:lnTo>
                <a:lnTo>
                  <a:pt x="430728" y="152400"/>
                </a:lnTo>
                <a:lnTo>
                  <a:pt x="427877" y="139700"/>
                </a:lnTo>
                <a:lnTo>
                  <a:pt x="424079" y="139700"/>
                </a:lnTo>
                <a:lnTo>
                  <a:pt x="420168" y="127000"/>
                </a:lnTo>
                <a:lnTo>
                  <a:pt x="412332" y="114300"/>
                </a:lnTo>
                <a:close/>
              </a:path>
              <a:path w="591184" h="2032000">
                <a:moveTo>
                  <a:pt x="451592" y="139700"/>
                </a:moveTo>
                <a:lnTo>
                  <a:pt x="441159" y="139700"/>
                </a:lnTo>
                <a:lnTo>
                  <a:pt x="444044" y="152400"/>
                </a:lnTo>
                <a:lnTo>
                  <a:pt x="454532" y="152400"/>
                </a:lnTo>
                <a:lnTo>
                  <a:pt x="451592" y="139700"/>
                </a:lnTo>
                <a:close/>
              </a:path>
              <a:path w="591184" h="2032000">
                <a:moveTo>
                  <a:pt x="158788" y="127000"/>
                </a:moveTo>
                <a:lnTo>
                  <a:pt x="145503" y="127000"/>
                </a:lnTo>
                <a:lnTo>
                  <a:pt x="142495" y="139700"/>
                </a:lnTo>
                <a:lnTo>
                  <a:pt x="155814" y="139700"/>
                </a:lnTo>
                <a:lnTo>
                  <a:pt x="158788" y="127000"/>
                </a:lnTo>
                <a:close/>
              </a:path>
              <a:path w="591184" h="2032000">
                <a:moveTo>
                  <a:pt x="445638" y="127000"/>
                </a:moveTo>
                <a:lnTo>
                  <a:pt x="432349" y="127000"/>
                </a:lnTo>
                <a:lnTo>
                  <a:pt x="435322" y="139700"/>
                </a:lnTo>
                <a:lnTo>
                  <a:pt x="448641" y="139700"/>
                </a:lnTo>
                <a:lnTo>
                  <a:pt x="445638" y="127000"/>
                </a:lnTo>
                <a:close/>
              </a:path>
              <a:path w="591184" h="2032000">
                <a:moveTo>
                  <a:pt x="164771" y="114300"/>
                </a:moveTo>
                <a:lnTo>
                  <a:pt x="151596" y="114300"/>
                </a:lnTo>
                <a:lnTo>
                  <a:pt x="148540" y="127000"/>
                </a:lnTo>
                <a:lnTo>
                  <a:pt x="161777" y="127000"/>
                </a:lnTo>
                <a:lnTo>
                  <a:pt x="164771" y="114300"/>
                </a:lnTo>
                <a:close/>
              </a:path>
              <a:path w="591184" h="2032000">
                <a:moveTo>
                  <a:pt x="439542" y="114300"/>
                </a:moveTo>
                <a:lnTo>
                  <a:pt x="426365" y="114300"/>
                </a:lnTo>
                <a:lnTo>
                  <a:pt x="429359" y="127000"/>
                </a:lnTo>
                <a:lnTo>
                  <a:pt x="442601" y="127000"/>
                </a:lnTo>
                <a:lnTo>
                  <a:pt x="439542" y="114300"/>
                </a:lnTo>
                <a:close/>
              </a:path>
              <a:path w="591184" h="2032000">
                <a:moveTo>
                  <a:pt x="198642" y="63500"/>
                </a:moveTo>
                <a:lnTo>
                  <a:pt x="182792" y="63500"/>
                </a:lnTo>
                <a:lnTo>
                  <a:pt x="176099" y="76200"/>
                </a:lnTo>
                <a:lnTo>
                  <a:pt x="171654" y="88900"/>
                </a:lnTo>
                <a:lnTo>
                  <a:pt x="163069" y="101600"/>
                </a:lnTo>
                <a:lnTo>
                  <a:pt x="158815" y="101600"/>
                </a:lnTo>
                <a:lnTo>
                  <a:pt x="154662" y="114300"/>
                </a:lnTo>
                <a:lnTo>
                  <a:pt x="168822" y="114300"/>
                </a:lnTo>
                <a:lnTo>
                  <a:pt x="172962" y="101600"/>
                </a:lnTo>
                <a:lnTo>
                  <a:pt x="181294" y="88900"/>
                </a:lnTo>
                <a:lnTo>
                  <a:pt x="185586" y="88900"/>
                </a:lnTo>
                <a:lnTo>
                  <a:pt x="192038" y="76200"/>
                </a:lnTo>
                <a:lnTo>
                  <a:pt x="194248" y="76200"/>
                </a:lnTo>
                <a:lnTo>
                  <a:pt x="198642" y="63500"/>
                </a:lnTo>
                <a:close/>
              </a:path>
              <a:path w="591184" h="2032000">
                <a:moveTo>
                  <a:pt x="252426" y="76200"/>
                </a:moveTo>
                <a:lnTo>
                  <a:pt x="203353" y="76200"/>
                </a:lnTo>
                <a:lnTo>
                  <a:pt x="195048" y="88900"/>
                </a:lnTo>
                <a:lnTo>
                  <a:pt x="190907" y="101600"/>
                </a:lnTo>
                <a:lnTo>
                  <a:pt x="182830" y="114300"/>
                </a:lnTo>
                <a:lnTo>
                  <a:pt x="223546" y="114300"/>
                </a:lnTo>
                <a:lnTo>
                  <a:pt x="230836" y="101600"/>
                </a:lnTo>
                <a:lnTo>
                  <a:pt x="234545" y="101600"/>
                </a:lnTo>
                <a:lnTo>
                  <a:pt x="241746" y="88900"/>
                </a:lnTo>
                <a:lnTo>
                  <a:pt x="245390" y="88900"/>
                </a:lnTo>
                <a:lnTo>
                  <a:pt x="252426" y="76200"/>
                </a:lnTo>
                <a:close/>
              </a:path>
              <a:path w="591184" h="2032000">
                <a:moveTo>
                  <a:pt x="387783" y="76200"/>
                </a:moveTo>
                <a:lnTo>
                  <a:pt x="338710" y="76200"/>
                </a:lnTo>
                <a:lnTo>
                  <a:pt x="345746" y="88900"/>
                </a:lnTo>
                <a:lnTo>
                  <a:pt x="349391" y="88900"/>
                </a:lnTo>
                <a:lnTo>
                  <a:pt x="356592" y="101600"/>
                </a:lnTo>
                <a:lnTo>
                  <a:pt x="360300" y="101600"/>
                </a:lnTo>
                <a:lnTo>
                  <a:pt x="367590" y="114300"/>
                </a:lnTo>
                <a:lnTo>
                  <a:pt x="408306" y="114300"/>
                </a:lnTo>
                <a:lnTo>
                  <a:pt x="400229" y="101600"/>
                </a:lnTo>
                <a:lnTo>
                  <a:pt x="396089" y="88900"/>
                </a:lnTo>
                <a:lnTo>
                  <a:pt x="387783" y="76200"/>
                </a:lnTo>
                <a:close/>
              </a:path>
              <a:path w="591184" h="2032000">
                <a:moveTo>
                  <a:pt x="408344" y="63500"/>
                </a:moveTo>
                <a:lnTo>
                  <a:pt x="392495" y="63500"/>
                </a:lnTo>
                <a:lnTo>
                  <a:pt x="396889" y="76200"/>
                </a:lnTo>
                <a:lnTo>
                  <a:pt x="399099" y="76200"/>
                </a:lnTo>
                <a:lnTo>
                  <a:pt x="405550" y="88900"/>
                </a:lnTo>
                <a:lnTo>
                  <a:pt x="409843" y="88900"/>
                </a:lnTo>
                <a:lnTo>
                  <a:pt x="418174" y="101600"/>
                </a:lnTo>
                <a:lnTo>
                  <a:pt x="422314" y="114300"/>
                </a:lnTo>
                <a:lnTo>
                  <a:pt x="436475" y="114300"/>
                </a:lnTo>
                <a:lnTo>
                  <a:pt x="432334" y="101600"/>
                </a:lnTo>
                <a:lnTo>
                  <a:pt x="428067" y="101600"/>
                </a:lnTo>
                <a:lnTo>
                  <a:pt x="419482" y="88900"/>
                </a:lnTo>
                <a:lnTo>
                  <a:pt x="415037" y="76200"/>
                </a:lnTo>
                <a:lnTo>
                  <a:pt x="408344" y="63500"/>
                </a:lnTo>
                <a:close/>
              </a:path>
              <a:path w="591184" h="2032000">
                <a:moveTo>
                  <a:pt x="262726" y="63500"/>
                </a:moveTo>
                <a:lnTo>
                  <a:pt x="216142" y="63500"/>
                </a:lnTo>
                <a:lnTo>
                  <a:pt x="207608" y="76200"/>
                </a:lnTo>
                <a:lnTo>
                  <a:pt x="261024" y="76200"/>
                </a:lnTo>
                <a:lnTo>
                  <a:pt x="262726" y="63500"/>
                </a:lnTo>
                <a:close/>
              </a:path>
              <a:path w="591184" h="2032000">
                <a:moveTo>
                  <a:pt x="374994" y="63500"/>
                </a:moveTo>
                <a:lnTo>
                  <a:pt x="328410" y="63500"/>
                </a:lnTo>
                <a:lnTo>
                  <a:pt x="330112" y="76200"/>
                </a:lnTo>
                <a:lnTo>
                  <a:pt x="383528" y="76200"/>
                </a:lnTo>
                <a:lnTo>
                  <a:pt x="374994" y="63500"/>
                </a:lnTo>
                <a:close/>
              </a:path>
              <a:path w="591184" h="2032000">
                <a:moveTo>
                  <a:pt x="207671" y="50800"/>
                </a:moveTo>
                <a:lnTo>
                  <a:pt x="192025" y="50800"/>
                </a:lnTo>
                <a:lnTo>
                  <a:pt x="189676" y="63500"/>
                </a:lnTo>
                <a:lnTo>
                  <a:pt x="205373" y="63500"/>
                </a:lnTo>
                <a:lnTo>
                  <a:pt x="207671" y="50800"/>
                </a:lnTo>
                <a:close/>
              </a:path>
              <a:path w="591184" h="2032000">
                <a:moveTo>
                  <a:pt x="294197" y="50800"/>
                </a:moveTo>
                <a:lnTo>
                  <a:pt x="229287" y="50800"/>
                </a:lnTo>
                <a:lnTo>
                  <a:pt x="220511" y="63500"/>
                </a:lnTo>
                <a:lnTo>
                  <a:pt x="292774" y="63500"/>
                </a:lnTo>
                <a:lnTo>
                  <a:pt x="294197" y="50800"/>
                </a:lnTo>
                <a:close/>
              </a:path>
              <a:path w="591184" h="2032000">
                <a:moveTo>
                  <a:pt x="361849" y="50800"/>
                </a:moveTo>
                <a:lnTo>
                  <a:pt x="296940" y="50800"/>
                </a:lnTo>
                <a:lnTo>
                  <a:pt x="298362" y="63500"/>
                </a:lnTo>
                <a:lnTo>
                  <a:pt x="370625" y="63500"/>
                </a:lnTo>
                <a:lnTo>
                  <a:pt x="361849" y="50800"/>
                </a:lnTo>
                <a:close/>
              </a:path>
              <a:path w="591184" h="2032000">
                <a:moveTo>
                  <a:pt x="399111" y="50800"/>
                </a:moveTo>
                <a:lnTo>
                  <a:pt x="383465" y="50800"/>
                </a:lnTo>
                <a:lnTo>
                  <a:pt x="385764" y="63500"/>
                </a:lnTo>
                <a:lnTo>
                  <a:pt x="401461" y="63500"/>
                </a:lnTo>
                <a:lnTo>
                  <a:pt x="399111" y="50800"/>
                </a:lnTo>
                <a:close/>
              </a:path>
              <a:path w="591184" h="2032000">
                <a:moveTo>
                  <a:pt x="221654" y="38100"/>
                </a:moveTo>
                <a:lnTo>
                  <a:pt x="203963" y="38100"/>
                </a:lnTo>
                <a:lnTo>
                  <a:pt x="199137" y="50800"/>
                </a:lnTo>
                <a:lnTo>
                  <a:pt x="219267" y="50800"/>
                </a:lnTo>
                <a:lnTo>
                  <a:pt x="221654" y="38100"/>
                </a:lnTo>
                <a:close/>
              </a:path>
              <a:path w="591184" h="2032000">
                <a:moveTo>
                  <a:pt x="350572" y="38100"/>
                </a:moveTo>
                <a:lnTo>
                  <a:pt x="240564" y="38100"/>
                </a:lnTo>
                <a:lnTo>
                  <a:pt x="233783" y="50800"/>
                </a:lnTo>
                <a:lnTo>
                  <a:pt x="357354" y="50800"/>
                </a:lnTo>
                <a:lnTo>
                  <a:pt x="350572" y="38100"/>
                </a:lnTo>
                <a:close/>
              </a:path>
              <a:path w="591184" h="2032000">
                <a:moveTo>
                  <a:pt x="387173" y="38100"/>
                </a:moveTo>
                <a:lnTo>
                  <a:pt x="369482" y="38100"/>
                </a:lnTo>
                <a:lnTo>
                  <a:pt x="371870" y="50800"/>
                </a:lnTo>
                <a:lnTo>
                  <a:pt x="391999" y="50800"/>
                </a:lnTo>
                <a:lnTo>
                  <a:pt x="387173" y="38100"/>
                </a:lnTo>
                <a:close/>
              </a:path>
              <a:path w="591184" h="2032000">
                <a:moveTo>
                  <a:pt x="236272" y="25400"/>
                </a:moveTo>
                <a:lnTo>
                  <a:pt x="219063" y="25400"/>
                </a:lnTo>
                <a:lnTo>
                  <a:pt x="213958" y="38100"/>
                </a:lnTo>
                <a:lnTo>
                  <a:pt x="233770" y="38100"/>
                </a:lnTo>
                <a:lnTo>
                  <a:pt x="236272" y="25400"/>
                </a:lnTo>
                <a:close/>
              </a:path>
              <a:path w="591184" h="2032000">
                <a:moveTo>
                  <a:pt x="329655" y="25400"/>
                </a:moveTo>
                <a:lnTo>
                  <a:pt x="261481" y="25400"/>
                </a:lnTo>
                <a:lnTo>
                  <a:pt x="256770" y="38100"/>
                </a:lnTo>
                <a:lnTo>
                  <a:pt x="334367" y="38100"/>
                </a:lnTo>
                <a:lnTo>
                  <a:pt x="329655" y="25400"/>
                </a:lnTo>
                <a:close/>
              </a:path>
              <a:path w="591184" h="2032000">
                <a:moveTo>
                  <a:pt x="372073" y="25400"/>
                </a:moveTo>
                <a:lnTo>
                  <a:pt x="354864" y="25400"/>
                </a:lnTo>
                <a:lnTo>
                  <a:pt x="357366" y="38100"/>
                </a:lnTo>
                <a:lnTo>
                  <a:pt x="377178" y="38100"/>
                </a:lnTo>
                <a:lnTo>
                  <a:pt x="372073" y="25400"/>
                </a:lnTo>
                <a:close/>
              </a:path>
              <a:path w="591184" h="2032000">
                <a:moveTo>
                  <a:pt x="259513" y="12700"/>
                </a:moveTo>
                <a:lnTo>
                  <a:pt x="235091" y="12700"/>
                </a:lnTo>
                <a:lnTo>
                  <a:pt x="229655" y="25400"/>
                </a:lnTo>
                <a:lnTo>
                  <a:pt x="256820" y="25400"/>
                </a:lnTo>
                <a:lnTo>
                  <a:pt x="259513" y="12700"/>
                </a:lnTo>
                <a:close/>
              </a:path>
              <a:path w="591184" h="2032000">
                <a:moveTo>
                  <a:pt x="356046" y="12700"/>
                </a:moveTo>
                <a:lnTo>
                  <a:pt x="331623" y="12700"/>
                </a:lnTo>
                <a:lnTo>
                  <a:pt x="334316" y="25400"/>
                </a:lnTo>
                <a:lnTo>
                  <a:pt x="361481" y="25400"/>
                </a:lnTo>
                <a:lnTo>
                  <a:pt x="356046" y="12700"/>
                </a:lnTo>
                <a:close/>
              </a:path>
              <a:path w="591184" h="2032000">
                <a:moveTo>
                  <a:pt x="330049" y="0"/>
                </a:moveTo>
                <a:lnTo>
                  <a:pt x="261088" y="0"/>
                </a:lnTo>
                <a:lnTo>
                  <a:pt x="255119" y="12700"/>
                </a:lnTo>
                <a:lnTo>
                  <a:pt x="336018" y="12700"/>
                </a:lnTo>
                <a:lnTo>
                  <a:pt x="330049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3" name="object 653"/>
          <p:cNvSpPr/>
          <p:nvPr/>
        </p:nvSpPr>
        <p:spPr>
          <a:xfrm>
            <a:off x="3124200" y="4893436"/>
            <a:ext cx="5273040" cy="1431290"/>
          </a:xfrm>
          <a:custGeom>
            <a:avLst/>
            <a:gdLst/>
            <a:ahLst/>
            <a:cxnLst/>
            <a:rect l="l" t="t" r="r" b="b"/>
            <a:pathLst>
              <a:path w="5273040" h="1431289">
                <a:moveTo>
                  <a:pt x="0" y="1431163"/>
                </a:moveTo>
                <a:lnTo>
                  <a:pt x="527272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4" name="object 654"/>
          <p:cNvSpPr/>
          <p:nvPr/>
        </p:nvSpPr>
        <p:spPr>
          <a:xfrm>
            <a:off x="8374679" y="4860000"/>
            <a:ext cx="83820" cy="73660"/>
          </a:xfrm>
          <a:custGeom>
            <a:avLst/>
            <a:gdLst/>
            <a:ahLst/>
            <a:cxnLst/>
            <a:rect l="l" t="t" r="r" b="b"/>
            <a:pathLst>
              <a:path w="83820" h="73660">
                <a:moveTo>
                  <a:pt x="0" y="0"/>
                </a:moveTo>
                <a:lnTo>
                  <a:pt x="19964" y="73533"/>
                </a:lnTo>
                <a:lnTo>
                  <a:pt x="83515" y="1680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5" name="object 655"/>
          <p:cNvSpPr/>
          <p:nvPr/>
        </p:nvSpPr>
        <p:spPr>
          <a:xfrm>
            <a:off x="5762265" y="4702555"/>
            <a:ext cx="591268" cy="157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6" name="object 656"/>
          <p:cNvSpPr/>
          <p:nvPr/>
        </p:nvSpPr>
        <p:spPr>
          <a:xfrm>
            <a:off x="3124200" y="5429326"/>
            <a:ext cx="2835275" cy="895350"/>
          </a:xfrm>
          <a:custGeom>
            <a:avLst/>
            <a:gdLst/>
            <a:ahLst/>
            <a:cxnLst/>
            <a:rect l="l" t="t" r="r" b="b"/>
            <a:pathLst>
              <a:path w="2835275" h="895350">
                <a:moveTo>
                  <a:pt x="0" y="895273"/>
                </a:moveTo>
                <a:lnTo>
                  <a:pt x="283504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7" name="object 657"/>
          <p:cNvSpPr/>
          <p:nvPr/>
        </p:nvSpPr>
        <p:spPr>
          <a:xfrm>
            <a:off x="5935663" y="5396824"/>
            <a:ext cx="84455" cy="73025"/>
          </a:xfrm>
          <a:custGeom>
            <a:avLst/>
            <a:gdLst/>
            <a:ahLst/>
            <a:cxnLst/>
            <a:rect l="l" t="t" r="r" b="b"/>
            <a:pathLst>
              <a:path w="84454" h="73025">
                <a:moveTo>
                  <a:pt x="0" y="0"/>
                </a:moveTo>
                <a:lnTo>
                  <a:pt x="22948" y="72656"/>
                </a:lnTo>
                <a:lnTo>
                  <a:pt x="84137" y="1337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8" name="object 658"/>
          <p:cNvSpPr/>
          <p:nvPr/>
        </p:nvSpPr>
        <p:spPr>
          <a:xfrm>
            <a:off x="1680972" y="2482595"/>
            <a:ext cx="2388107" cy="19705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9" name="object 659"/>
          <p:cNvSpPr/>
          <p:nvPr/>
        </p:nvSpPr>
        <p:spPr>
          <a:xfrm>
            <a:off x="1767839" y="2517648"/>
            <a:ext cx="2260091" cy="2076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0" name="object 660"/>
          <p:cNvSpPr/>
          <p:nvPr/>
        </p:nvSpPr>
        <p:spPr>
          <a:xfrm>
            <a:off x="1767839" y="3628364"/>
            <a:ext cx="11188" cy="353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1" name="object 661"/>
          <p:cNvSpPr/>
          <p:nvPr/>
        </p:nvSpPr>
        <p:spPr>
          <a:xfrm>
            <a:off x="1763267" y="2564897"/>
            <a:ext cx="2375916" cy="19475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2" name="object 662"/>
          <p:cNvSpPr/>
          <p:nvPr/>
        </p:nvSpPr>
        <p:spPr>
          <a:xfrm>
            <a:off x="1763267" y="2564897"/>
            <a:ext cx="2376170" cy="1948180"/>
          </a:xfrm>
          <a:custGeom>
            <a:avLst/>
            <a:gdLst/>
            <a:ahLst/>
            <a:cxnLst/>
            <a:rect l="l" t="t" r="r" b="b"/>
            <a:pathLst>
              <a:path w="2376170" h="1948179">
                <a:moveTo>
                  <a:pt x="0" y="203962"/>
                </a:moveTo>
                <a:lnTo>
                  <a:pt x="5386" y="157194"/>
                </a:lnTo>
                <a:lnTo>
                  <a:pt x="20730" y="114262"/>
                </a:lnTo>
                <a:lnTo>
                  <a:pt x="44806" y="76392"/>
                </a:lnTo>
                <a:lnTo>
                  <a:pt x="76392" y="44806"/>
                </a:lnTo>
                <a:lnTo>
                  <a:pt x="114262" y="20730"/>
                </a:lnTo>
                <a:lnTo>
                  <a:pt x="157194" y="5386"/>
                </a:lnTo>
                <a:lnTo>
                  <a:pt x="203961" y="0"/>
                </a:lnTo>
                <a:lnTo>
                  <a:pt x="1385951" y="0"/>
                </a:lnTo>
                <a:lnTo>
                  <a:pt x="1979930" y="0"/>
                </a:lnTo>
                <a:lnTo>
                  <a:pt x="2171954" y="0"/>
                </a:lnTo>
                <a:lnTo>
                  <a:pt x="2218721" y="5386"/>
                </a:lnTo>
                <a:lnTo>
                  <a:pt x="2261653" y="20730"/>
                </a:lnTo>
                <a:lnTo>
                  <a:pt x="2299523" y="44806"/>
                </a:lnTo>
                <a:lnTo>
                  <a:pt x="2331109" y="76392"/>
                </a:lnTo>
                <a:lnTo>
                  <a:pt x="2355185" y="114262"/>
                </a:lnTo>
                <a:lnTo>
                  <a:pt x="2370529" y="157194"/>
                </a:lnTo>
                <a:lnTo>
                  <a:pt x="2375916" y="203962"/>
                </a:lnTo>
                <a:lnTo>
                  <a:pt x="2375916" y="713867"/>
                </a:lnTo>
                <a:lnTo>
                  <a:pt x="2375916" y="1019810"/>
                </a:lnTo>
                <a:lnTo>
                  <a:pt x="2370529" y="1066565"/>
                </a:lnTo>
                <a:lnTo>
                  <a:pt x="2355185" y="1109498"/>
                </a:lnTo>
                <a:lnTo>
                  <a:pt x="2331109" y="1147371"/>
                </a:lnTo>
                <a:lnTo>
                  <a:pt x="2299523" y="1178960"/>
                </a:lnTo>
                <a:lnTo>
                  <a:pt x="2261653" y="1203039"/>
                </a:lnTo>
                <a:lnTo>
                  <a:pt x="2218721" y="1218384"/>
                </a:lnTo>
                <a:lnTo>
                  <a:pt x="2171954" y="1223772"/>
                </a:lnTo>
                <a:lnTo>
                  <a:pt x="1979930" y="1223772"/>
                </a:lnTo>
                <a:lnTo>
                  <a:pt x="2340940" y="1947557"/>
                </a:lnTo>
                <a:lnTo>
                  <a:pt x="1385951" y="1223772"/>
                </a:lnTo>
                <a:lnTo>
                  <a:pt x="203961" y="1223772"/>
                </a:lnTo>
                <a:lnTo>
                  <a:pt x="157194" y="1218384"/>
                </a:lnTo>
                <a:lnTo>
                  <a:pt x="114262" y="1203039"/>
                </a:lnTo>
                <a:lnTo>
                  <a:pt x="76392" y="1178960"/>
                </a:lnTo>
                <a:lnTo>
                  <a:pt x="44806" y="1147371"/>
                </a:lnTo>
                <a:lnTo>
                  <a:pt x="20730" y="1109498"/>
                </a:lnTo>
                <a:lnTo>
                  <a:pt x="5386" y="1066565"/>
                </a:lnTo>
                <a:lnTo>
                  <a:pt x="0" y="1019797"/>
                </a:lnTo>
                <a:lnTo>
                  <a:pt x="0" y="713867"/>
                </a:lnTo>
                <a:lnTo>
                  <a:pt x="0" y="20396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3" name="object 663"/>
          <p:cNvSpPr txBox="1"/>
          <p:nvPr/>
        </p:nvSpPr>
        <p:spPr>
          <a:xfrm>
            <a:off x="1697689" y="2606770"/>
            <a:ext cx="2209165" cy="3727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-6172" sz="3375" spc="-839">
                <a:latin typeface="Times New Roman"/>
                <a:cs typeface="Times New Roman"/>
              </a:rPr>
              <a:t>W </a:t>
            </a:r>
            <a:r>
              <a:rPr dirty="0" sz="2000" spc="-409">
                <a:latin typeface="Calibri"/>
                <a:cs typeface="Calibri"/>
              </a:rPr>
              <a:t>Now</a:t>
            </a:r>
            <a:r>
              <a:rPr dirty="0" baseline="-6172" sz="3375" spc="-615">
                <a:latin typeface="Times New Roman"/>
                <a:cs typeface="Times New Roman"/>
              </a:rPr>
              <a:t>20</a:t>
            </a:r>
            <a:r>
              <a:rPr dirty="0" sz="2000" spc="-409">
                <a:latin typeface="Calibri"/>
                <a:cs typeface="Calibri"/>
              </a:rPr>
              <a:t>, </a:t>
            </a:r>
            <a:r>
              <a:rPr dirty="0" sz="2000" spc="5" i="1">
                <a:latin typeface="Calibri"/>
                <a:cs typeface="Calibri"/>
              </a:rPr>
              <a:t>x</a:t>
            </a:r>
            <a:r>
              <a:rPr dirty="0" baseline="-21367" sz="1950" spc="7">
                <a:latin typeface="Calibri"/>
                <a:cs typeface="Calibri"/>
              </a:rPr>
              <a:t>3 </a:t>
            </a:r>
            <a:r>
              <a:rPr dirty="0" sz="2000" spc="-155">
                <a:latin typeface="Calibri"/>
                <a:cs typeface="Calibri"/>
              </a:rPr>
              <a:t>is</a:t>
            </a:r>
            <a:r>
              <a:rPr dirty="0" baseline="-6172" sz="3375" spc="-232">
                <a:latin typeface="Times New Roman"/>
                <a:cs typeface="Times New Roman"/>
              </a:rPr>
              <a:t>L</a:t>
            </a:r>
            <a:r>
              <a:rPr dirty="0" sz="2000" spc="-155">
                <a:latin typeface="Calibri"/>
                <a:cs typeface="Calibri"/>
              </a:rPr>
              <a:t>the</a:t>
            </a:r>
            <a:r>
              <a:rPr dirty="0" sz="2000" spc="-175">
                <a:latin typeface="Calibri"/>
                <a:cs typeface="Calibri"/>
              </a:rPr>
              <a:t> </a:t>
            </a:r>
            <a:r>
              <a:rPr dirty="0" sz="2000" spc="-380">
                <a:latin typeface="Calibri"/>
                <a:cs typeface="Calibri"/>
              </a:rPr>
              <a:t>o</a:t>
            </a:r>
            <a:r>
              <a:rPr dirty="0" baseline="-6172" sz="3375" spc="-569">
                <a:latin typeface="Times New Roman"/>
                <a:cs typeface="Times New Roman"/>
              </a:rPr>
              <a:t>1</a:t>
            </a:r>
            <a:r>
              <a:rPr dirty="0" sz="2000" spc="-380">
                <a:latin typeface="Calibri"/>
                <a:cs typeface="Calibri"/>
              </a:rPr>
              <a:t>n</a:t>
            </a:r>
            <a:r>
              <a:rPr dirty="0" baseline="-6172" sz="3375" spc="-569">
                <a:latin typeface="Times New Roman"/>
                <a:cs typeface="Times New Roman"/>
              </a:rPr>
              <a:t>0</a:t>
            </a:r>
            <a:r>
              <a:rPr dirty="0" sz="2000" spc="-380">
                <a:latin typeface="Calibri"/>
                <a:cs typeface="Calibri"/>
              </a:rPr>
              <a:t>ly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64" name="object 664"/>
          <p:cNvSpPr txBox="1"/>
          <p:nvPr/>
        </p:nvSpPr>
        <p:spPr>
          <a:xfrm>
            <a:off x="2084029" y="2946306"/>
            <a:ext cx="1732914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one </a:t>
            </a:r>
            <a:r>
              <a:rPr dirty="0" sz="2000" spc="-5">
                <a:latin typeface="Calibri"/>
                <a:cs typeface="Calibri"/>
              </a:rPr>
              <a:t>which</a:t>
            </a:r>
            <a:r>
              <a:rPr dirty="0" sz="2000" spc="-9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never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65" name="object 665"/>
          <p:cNvSpPr txBox="1"/>
          <p:nvPr/>
        </p:nvSpPr>
        <p:spPr>
          <a:xfrm>
            <a:off x="2176887" y="3251206"/>
            <a:ext cx="4127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Calibri"/>
                <a:cs typeface="Calibri"/>
              </a:rPr>
              <a:t>ses,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66" name="object 666"/>
          <p:cNvSpPr txBox="1"/>
          <p:nvPr/>
        </p:nvSpPr>
        <p:spPr>
          <a:xfrm>
            <a:off x="1697689" y="3216571"/>
            <a:ext cx="2133600" cy="3727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28395" sz="3375" spc="-839">
                <a:latin typeface="Times New Roman"/>
                <a:cs typeface="Times New Roman"/>
              </a:rPr>
              <a:t>W </a:t>
            </a:r>
            <a:r>
              <a:rPr dirty="0" sz="2000">
                <a:latin typeface="Calibri"/>
                <a:cs typeface="Calibri"/>
              </a:rPr>
              <a:t>lo </a:t>
            </a:r>
            <a:r>
              <a:rPr dirty="0" baseline="28395" sz="3375" spc="-450">
                <a:latin typeface="Times New Roman"/>
                <a:cs typeface="Times New Roman"/>
              </a:rPr>
              <a:t>20 </a:t>
            </a:r>
            <a:r>
              <a:rPr dirty="0" sz="2000" spc="-15">
                <a:latin typeface="Calibri"/>
                <a:cs typeface="Calibri"/>
              </a:rPr>
              <a:t>so, </a:t>
            </a:r>
            <a:r>
              <a:rPr dirty="0" sz="2000" spc="-10">
                <a:latin typeface="Calibri"/>
                <a:cs typeface="Calibri"/>
              </a:rPr>
              <a:t>Max </a:t>
            </a:r>
            <a:r>
              <a:rPr dirty="0" sz="2000" spc="-5">
                <a:latin typeface="Calibri"/>
                <a:cs typeface="Calibri"/>
              </a:rPr>
              <a:t>is</a:t>
            </a:r>
            <a:r>
              <a:rPr dirty="0" sz="2000" spc="-120">
                <a:latin typeface="Calibri"/>
                <a:cs typeface="Calibri"/>
              </a:rPr>
              <a:t> </a:t>
            </a:r>
            <a:r>
              <a:rPr dirty="0" sz="2000" i="1">
                <a:latin typeface="Calibri"/>
                <a:cs typeface="Calibri"/>
              </a:rPr>
              <a:t>x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67" name="object 667"/>
          <p:cNvSpPr txBox="1"/>
          <p:nvPr/>
        </p:nvSpPr>
        <p:spPr>
          <a:xfrm>
            <a:off x="3804570" y="3398832"/>
            <a:ext cx="111760" cy="2286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300" spc="15">
                <a:latin typeface="Calibri"/>
                <a:cs typeface="Calibri"/>
              </a:rPr>
              <a:t>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68" name="object 668"/>
          <p:cNvSpPr/>
          <p:nvPr/>
        </p:nvSpPr>
        <p:spPr>
          <a:xfrm>
            <a:off x="5631179" y="3272028"/>
            <a:ext cx="2246375" cy="25237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9" name="object 669"/>
          <p:cNvSpPr/>
          <p:nvPr/>
        </p:nvSpPr>
        <p:spPr>
          <a:xfrm>
            <a:off x="5654040" y="3316223"/>
            <a:ext cx="2252471" cy="114604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0" name="object 670"/>
          <p:cNvSpPr/>
          <p:nvPr/>
        </p:nvSpPr>
        <p:spPr>
          <a:xfrm>
            <a:off x="5561076" y="3354327"/>
            <a:ext cx="2234183" cy="24958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1" name="object 671"/>
          <p:cNvSpPr/>
          <p:nvPr/>
        </p:nvSpPr>
        <p:spPr>
          <a:xfrm>
            <a:off x="5561076" y="3354327"/>
            <a:ext cx="2234565" cy="2496185"/>
          </a:xfrm>
          <a:custGeom>
            <a:avLst/>
            <a:gdLst/>
            <a:ahLst/>
            <a:cxnLst/>
            <a:rect l="l" t="t" r="r" b="b"/>
            <a:pathLst>
              <a:path w="2234565" h="2496185">
                <a:moveTo>
                  <a:pt x="0" y="240537"/>
                </a:moveTo>
                <a:lnTo>
                  <a:pt x="4887" y="192062"/>
                </a:lnTo>
                <a:lnTo>
                  <a:pt x="18903" y="146911"/>
                </a:lnTo>
                <a:lnTo>
                  <a:pt x="41081" y="106052"/>
                </a:lnTo>
                <a:lnTo>
                  <a:pt x="70453" y="70453"/>
                </a:lnTo>
                <a:lnTo>
                  <a:pt x="106052" y="41081"/>
                </a:lnTo>
                <a:lnTo>
                  <a:pt x="146911" y="18903"/>
                </a:lnTo>
                <a:lnTo>
                  <a:pt x="192062" y="4887"/>
                </a:lnTo>
                <a:lnTo>
                  <a:pt x="240538" y="0"/>
                </a:lnTo>
                <a:lnTo>
                  <a:pt x="372364" y="0"/>
                </a:lnTo>
                <a:lnTo>
                  <a:pt x="930910" y="0"/>
                </a:lnTo>
                <a:lnTo>
                  <a:pt x="1993645" y="0"/>
                </a:lnTo>
                <a:lnTo>
                  <a:pt x="2042121" y="4887"/>
                </a:lnTo>
                <a:lnTo>
                  <a:pt x="2087272" y="18903"/>
                </a:lnTo>
                <a:lnTo>
                  <a:pt x="2128131" y="41081"/>
                </a:lnTo>
                <a:lnTo>
                  <a:pt x="2163730" y="70453"/>
                </a:lnTo>
                <a:lnTo>
                  <a:pt x="2193102" y="106052"/>
                </a:lnTo>
                <a:lnTo>
                  <a:pt x="2215280" y="146911"/>
                </a:lnTo>
                <a:lnTo>
                  <a:pt x="2229296" y="192062"/>
                </a:lnTo>
                <a:lnTo>
                  <a:pt x="2234184" y="240537"/>
                </a:lnTo>
                <a:lnTo>
                  <a:pt x="2234184" y="841882"/>
                </a:lnTo>
                <a:lnTo>
                  <a:pt x="2234184" y="1202690"/>
                </a:lnTo>
                <a:lnTo>
                  <a:pt x="2229296" y="1251157"/>
                </a:lnTo>
                <a:lnTo>
                  <a:pt x="2215280" y="1296311"/>
                </a:lnTo>
                <a:lnTo>
                  <a:pt x="2193102" y="1337172"/>
                </a:lnTo>
                <a:lnTo>
                  <a:pt x="2163730" y="1372773"/>
                </a:lnTo>
                <a:lnTo>
                  <a:pt x="2128131" y="1402146"/>
                </a:lnTo>
                <a:lnTo>
                  <a:pt x="2087272" y="1424324"/>
                </a:lnTo>
                <a:lnTo>
                  <a:pt x="2042121" y="1438340"/>
                </a:lnTo>
                <a:lnTo>
                  <a:pt x="1993645" y="1443228"/>
                </a:lnTo>
                <a:lnTo>
                  <a:pt x="930910" y="1443228"/>
                </a:lnTo>
                <a:lnTo>
                  <a:pt x="23787" y="2495842"/>
                </a:lnTo>
                <a:lnTo>
                  <a:pt x="372364" y="1443228"/>
                </a:lnTo>
                <a:lnTo>
                  <a:pt x="240538" y="1443228"/>
                </a:lnTo>
                <a:lnTo>
                  <a:pt x="192062" y="1438340"/>
                </a:lnTo>
                <a:lnTo>
                  <a:pt x="146911" y="1424324"/>
                </a:lnTo>
                <a:lnTo>
                  <a:pt x="106052" y="1402146"/>
                </a:lnTo>
                <a:lnTo>
                  <a:pt x="70453" y="1372773"/>
                </a:lnTo>
                <a:lnTo>
                  <a:pt x="41081" y="1337172"/>
                </a:lnTo>
                <a:lnTo>
                  <a:pt x="18903" y="1296311"/>
                </a:lnTo>
                <a:lnTo>
                  <a:pt x="4887" y="1251157"/>
                </a:lnTo>
                <a:lnTo>
                  <a:pt x="0" y="1202677"/>
                </a:lnTo>
                <a:lnTo>
                  <a:pt x="0" y="841882"/>
                </a:lnTo>
                <a:lnTo>
                  <a:pt x="0" y="24053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2" name="object 672"/>
          <p:cNvSpPr txBox="1"/>
          <p:nvPr/>
        </p:nvSpPr>
        <p:spPr>
          <a:xfrm>
            <a:off x="5719381" y="3406450"/>
            <a:ext cx="1914525" cy="3727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265">
                <a:latin typeface="Calibri"/>
                <a:cs typeface="Calibri"/>
              </a:rPr>
              <a:t>No</a:t>
            </a:r>
            <a:r>
              <a:rPr dirty="0" baseline="-23456" sz="3375" spc="-397">
                <a:latin typeface="Times New Roman"/>
                <a:cs typeface="Times New Roman"/>
              </a:rPr>
              <a:t>8</a:t>
            </a:r>
            <a:r>
              <a:rPr dirty="0" sz="2000" spc="-265">
                <a:latin typeface="Calibri"/>
                <a:cs typeface="Calibri"/>
              </a:rPr>
              <a:t>w, </a:t>
            </a:r>
            <a:r>
              <a:rPr dirty="0" sz="2000" spc="5" i="1">
                <a:latin typeface="Calibri"/>
                <a:cs typeface="Calibri"/>
              </a:rPr>
              <a:t>x</a:t>
            </a:r>
            <a:r>
              <a:rPr dirty="0" baseline="-21367" sz="1950" spc="7">
                <a:latin typeface="Calibri"/>
                <a:cs typeface="Calibri"/>
              </a:rPr>
              <a:t>4 </a:t>
            </a:r>
            <a:r>
              <a:rPr dirty="0" sz="2000" spc="-5">
                <a:latin typeface="Calibri"/>
                <a:cs typeface="Calibri"/>
              </a:rPr>
              <a:t>is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14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only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73" name="object 673"/>
          <p:cNvSpPr txBox="1"/>
          <p:nvPr/>
        </p:nvSpPr>
        <p:spPr>
          <a:xfrm>
            <a:off x="5810876" y="3745987"/>
            <a:ext cx="1732914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Calibri"/>
                <a:cs typeface="Calibri"/>
              </a:rPr>
              <a:t>one </a:t>
            </a:r>
            <a:r>
              <a:rPr dirty="0" sz="2000" spc="-5">
                <a:latin typeface="Calibri"/>
                <a:cs typeface="Calibri"/>
              </a:rPr>
              <a:t>which</a:t>
            </a:r>
            <a:r>
              <a:rPr dirty="0" sz="2000" spc="-9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never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74" name="object 674"/>
          <p:cNvSpPr/>
          <p:nvPr/>
        </p:nvSpPr>
        <p:spPr>
          <a:xfrm>
            <a:off x="1168908" y="3617976"/>
            <a:ext cx="6825994" cy="175107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5" name="object 675"/>
          <p:cNvSpPr/>
          <p:nvPr/>
        </p:nvSpPr>
        <p:spPr>
          <a:xfrm>
            <a:off x="2019300" y="5301881"/>
            <a:ext cx="5125210" cy="14794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6" name="object 676"/>
          <p:cNvSpPr/>
          <p:nvPr/>
        </p:nvSpPr>
        <p:spPr>
          <a:xfrm>
            <a:off x="1216152" y="3645408"/>
            <a:ext cx="6731507" cy="16565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7" name="object 677"/>
          <p:cNvSpPr/>
          <p:nvPr/>
        </p:nvSpPr>
        <p:spPr>
          <a:xfrm>
            <a:off x="1216152" y="3645410"/>
            <a:ext cx="6731634" cy="1656714"/>
          </a:xfrm>
          <a:custGeom>
            <a:avLst/>
            <a:gdLst/>
            <a:ahLst/>
            <a:cxnLst/>
            <a:rect l="l" t="t" r="r" b="b"/>
            <a:pathLst>
              <a:path w="6731634" h="1656714">
                <a:moveTo>
                  <a:pt x="0" y="276097"/>
                </a:moveTo>
                <a:lnTo>
                  <a:pt x="4448" y="226467"/>
                </a:lnTo>
                <a:lnTo>
                  <a:pt x="17272" y="179756"/>
                </a:lnTo>
                <a:lnTo>
                  <a:pt x="37694" y="136744"/>
                </a:lnTo>
                <a:lnTo>
                  <a:pt x="64933" y="98209"/>
                </a:lnTo>
                <a:lnTo>
                  <a:pt x="98209" y="64933"/>
                </a:lnTo>
                <a:lnTo>
                  <a:pt x="136744" y="37694"/>
                </a:lnTo>
                <a:lnTo>
                  <a:pt x="179756" y="17272"/>
                </a:lnTo>
                <a:lnTo>
                  <a:pt x="226467" y="4448"/>
                </a:lnTo>
                <a:lnTo>
                  <a:pt x="276098" y="0"/>
                </a:lnTo>
                <a:lnTo>
                  <a:pt x="6455410" y="0"/>
                </a:lnTo>
                <a:lnTo>
                  <a:pt x="6505040" y="4448"/>
                </a:lnTo>
                <a:lnTo>
                  <a:pt x="6551751" y="17272"/>
                </a:lnTo>
                <a:lnTo>
                  <a:pt x="6594763" y="37694"/>
                </a:lnTo>
                <a:lnTo>
                  <a:pt x="6633298" y="64933"/>
                </a:lnTo>
                <a:lnTo>
                  <a:pt x="6666574" y="98209"/>
                </a:lnTo>
                <a:lnTo>
                  <a:pt x="6693813" y="136744"/>
                </a:lnTo>
                <a:lnTo>
                  <a:pt x="6714235" y="179756"/>
                </a:lnTo>
                <a:lnTo>
                  <a:pt x="6727059" y="226467"/>
                </a:lnTo>
                <a:lnTo>
                  <a:pt x="6731508" y="276097"/>
                </a:lnTo>
                <a:lnTo>
                  <a:pt x="6731508" y="1380489"/>
                </a:lnTo>
                <a:lnTo>
                  <a:pt x="6727059" y="1430116"/>
                </a:lnTo>
                <a:lnTo>
                  <a:pt x="6714235" y="1476826"/>
                </a:lnTo>
                <a:lnTo>
                  <a:pt x="6693813" y="1519838"/>
                </a:lnTo>
                <a:lnTo>
                  <a:pt x="6666574" y="1558372"/>
                </a:lnTo>
                <a:lnTo>
                  <a:pt x="6633298" y="1591650"/>
                </a:lnTo>
                <a:lnTo>
                  <a:pt x="6594763" y="1618890"/>
                </a:lnTo>
                <a:lnTo>
                  <a:pt x="6551751" y="1639313"/>
                </a:lnTo>
                <a:lnTo>
                  <a:pt x="6505040" y="1652139"/>
                </a:lnTo>
                <a:lnTo>
                  <a:pt x="6455410" y="1656588"/>
                </a:lnTo>
                <a:lnTo>
                  <a:pt x="276098" y="1656588"/>
                </a:lnTo>
                <a:lnTo>
                  <a:pt x="226467" y="1652139"/>
                </a:lnTo>
                <a:lnTo>
                  <a:pt x="179756" y="1639313"/>
                </a:lnTo>
                <a:lnTo>
                  <a:pt x="136744" y="1618890"/>
                </a:lnTo>
                <a:lnTo>
                  <a:pt x="98209" y="1591650"/>
                </a:lnTo>
                <a:lnTo>
                  <a:pt x="64933" y="1558372"/>
                </a:lnTo>
                <a:lnTo>
                  <a:pt x="37694" y="1519838"/>
                </a:lnTo>
                <a:lnTo>
                  <a:pt x="17272" y="1476826"/>
                </a:lnTo>
                <a:lnTo>
                  <a:pt x="4448" y="1430116"/>
                </a:lnTo>
                <a:lnTo>
                  <a:pt x="0" y="1380489"/>
                </a:lnTo>
                <a:lnTo>
                  <a:pt x="0" y="276097"/>
                </a:lnTo>
                <a:close/>
              </a:path>
            </a:pathLst>
          </a:custGeom>
          <a:ln w="9143">
            <a:solidFill>
              <a:srgbClr val="E681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8" name="object 678"/>
          <p:cNvSpPr txBox="1"/>
          <p:nvPr/>
        </p:nvSpPr>
        <p:spPr>
          <a:xfrm>
            <a:off x="2991723" y="3797903"/>
            <a:ext cx="460819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-2083" sz="6000" spc="-7">
                <a:latin typeface="Calibri"/>
                <a:cs typeface="Calibri"/>
              </a:rPr>
              <a:t>8 </a:t>
            </a:r>
            <a:r>
              <a:rPr dirty="0" baseline="-2083" sz="6000" spc="-30">
                <a:latin typeface="Calibri"/>
                <a:cs typeface="Calibri"/>
              </a:rPr>
              <a:t>co </a:t>
            </a:r>
            <a:r>
              <a:rPr dirty="0" baseline="-2083" sz="6000" spc="-712">
                <a:latin typeface="Calibri"/>
                <a:cs typeface="Calibri"/>
              </a:rPr>
              <a:t>m</a:t>
            </a:r>
            <a:r>
              <a:rPr dirty="0" baseline="11111" sz="3375" spc="-712">
                <a:latin typeface="Times New Roman"/>
                <a:cs typeface="Times New Roman"/>
              </a:rPr>
              <a:t>W</a:t>
            </a:r>
            <a:r>
              <a:rPr dirty="0" baseline="-2083" sz="6000" spc="-712">
                <a:latin typeface="Calibri"/>
                <a:cs typeface="Calibri"/>
              </a:rPr>
              <a:t>pa</a:t>
            </a:r>
            <a:r>
              <a:rPr dirty="0" baseline="11111" sz="3375" spc="-712">
                <a:latin typeface="Times New Roman"/>
                <a:cs typeface="Times New Roman"/>
              </a:rPr>
              <a:t>1</a:t>
            </a:r>
            <a:r>
              <a:rPr dirty="0" baseline="-2083" sz="6000" spc="-712">
                <a:latin typeface="Calibri"/>
                <a:cs typeface="Calibri"/>
              </a:rPr>
              <a:t>r</a:t>
            </a:r>
            <a:r>
              <a:rPr dirty="0" baseline="11111" sz="3375" spc="-712">
                <a:latin typeface="Times New Roman"/>
                <a:cs typeface="Times New Roman"/>
              </a:rPr>
              <a:t>5</a:t>
            </a:r>
            <a:r>
              <a:rPr dirty="0" baseline="-2083" sz="6000" spc="-712">
                <a:latin typeface="Calibri"/>
                <a:cs typeface="Calibri"/>
              </a:rPr>
              <a:t>ison</a:t>
            </a:r>
            <a:r>
              <a:rPr dirty="0" sz="2000" spc="-475">
                <a:latin typeface="Calibri"/>
                <a:cs typeface="Calibri"/>
              </a:rPr>
              <a:t>w</a:t>
            </a:r>
            <a:r>
              <a:rPr dirty="0" baseline="-2083" sz="6000" spc="-712">
                <a:latin typeface="Calibri"/>
                <a:cs typeface="Calibri"/>
              </a:rPr>
              <a:t>s</a:t>
            </a:r>
            <a:r>
              <a:rPr dirty="0" sz="2000" spc="-475">
                <a:latin typeface="Calibri"/>
                <a:cs typeface="Calibri"/>
              </a:rPr>
              <a:t>i</a:t>
            </a:r>
            <a:r>
              <a:rPr dirty="0" baseline="-2083" sz="6000" spc="-712">
                <a:latin typeface="Calibri"/>
                <a:cs typeface="Calibri"/>
              </a:rPr>
              <a:t>!</a:t>
            </a:r>
            <a:r>
              <a:rPr dirty="0" sz="2000" spc="-475">
                <a:latin typeface="Calibri"/>
                <a:cs typeface="Calibri"/>
              </a:rPr>
              <a:t>ns,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so, </a:t>
            </a:r>
            <a:r>
              <a:rPr dirty="0" sz="2000" spc="5" i="1">
                <a:latin typeface="Calibri"/>
                <a:cs typeface="Calibri"/>
              </a:rPr>
              <a:t>x</a:t>
            </a:r>
            <a:r>
              <a:rPr dirty="0" baseline="-21367" sz="1950" spc="7">
                <a:latin typeface="Calibri"/>
                <a:cs typeface="Calibri"/>
              </a:rPr>
              <a:t>4 </a:t>
            </a:r>
            <a:r>
              <a:rPr dirty="0" sz="2000" spc="-5">
                <a:latin typeface="Calibri"/>
                <a:cs typeface="Calibri"/>
              </a:rPr>
              <a:t>is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Min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80" name="object 68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681" name="object 68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</a:t>
            </a:r>
          </a:p>
        </p:txBody>
      </p:sp>
      <p:sp>
        <p:nvSpPr>
          <p:cNvPr id="682" name="object 68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11</a:t>
            </a:fld>
          </a:p>
        </p:txBody>
      </p:sp>
      <p:sp>
        <p:nvSpPr>
          <p:cNvPr id="679" name="object 679"/>
          <p:cNvSpPr txBox="1"/>
          <p:nvPr/>
        </p:nvSpPr>
        <p:spPr>
          <a:xfrm>
            <a:off x="2299309" y="4428633"/>
            <a:ext cx="4508500" cy="791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ts val="4065"/>
              </a:lnSpc>
              <a:spcBef>
                <a:spcPts val="95"/>
              </a:spcBef>
            </a:pPr>
            <a:r>
              <a:rPr dirty="0" baseline="45679" sz="3375" spc="-1275">
                <a:latin typeface="Times New Roman"/>
                <a:cs typeface="Times New Roman"/>
              </a:rPr>
              <a:t>2</a:t>
            </a:r>
            <a:r>
              <a:rPr dirty="0" sz="4000" spc="-850">
                <a:latin typeface="Calibri"/>
                <a:cs typeface="Calibri"/>
              </a:rPr>
              <a:t>T</a:t>
            </a:r>
            <a:r>
              <a:rPr dirty="0" baseline="45679" sz="3375" spc="-1275">
                <a:latin typeface="Times New Roman"/>
                <a:cs typeface="Times New Roman"/>
              </a:rPr>
              <a:t>0</a:t>
            </a:r>
            <a:r>
              <a:rPr dirty="0" baseline="45679" sz="3375" spc="225">
                <a:latin typeface="Times New Roman"/>
                <a:cs typeface="Times New Roman"/>
              </a:rPr>
              <a:t> </a:t>
            </a:r>
            <a:r>
              <a:rPr dirty="0" sz="4000" spc="-5">
                <a:latin typeface="Calibri"/>
                <a:cs typeface="Calibri"/>
              </a:rPr>
              <a:t>he </a:t>
            </a:r>
            <a:r>
              <a:rPr dirty="0" sz="4000" spc="-370">
                <a:latin typeface="Calibri"/>
                <a:cs typeface="Calibri"/>
              </a:rPr>
              <a:t>lowe</a:t>
            </a:r>
            <a:r>
              <a:rPr dirty="0" baseline="45679" sz="3375" spc="-555">
                <a:latin typeface="Times New Roman"/>
                <a:cs typeface="Times New Roman"/>
              </a:rPr>
              <a:t>W</a:t>
            </a:r>
            <a:r>
              <a:rPr dirty="0" sz="4000" spc="-370">
                <a:latin typeface="Calibri"/>
                <a:cs typeface="Calibri"/>
              </a:rPr>
              <a:t>r </a:t>
            </a:r>
            <a:r>
              <a:rPr dirty="0" sz="4000" spc="-780">
                <a:latin typeface="Calibri"/>
                <a:cs typeface="Calibri"/>
              </a:rPr>
              <a:t>b</a:t>
            </a:r>
            <a:r>
              <a:rPr dirty="0" baseline="45679" sz="3375" spc="-1170">
                <a:latin typeface="Times New Roman"/>
                <a:cs typeface="Times New Roman"/>
              </a:rPr>
              <a:t>2</a:t>
            </a:r>
            <a:r>
              <a:rPr dirty="0" sz="4000" spc="-780">
                <a:latin typeface="Calibri"/>
                <a:cs typeface="Calibri"/>
              </a:rPr>
              <a:t>o</a:t>
            </a:r>
            <a:r>
              <a:rPr dirty="0" baseline="45679" sz="3375" spc="-1170">
                <a:latin typeface="Times New Roman"/>
                <a:cs typeface="Times New Roman"/>
              </a:rPr>
              <a:t>5</a:t>
            </a:r>
            <a:r>
              <a:rPr dirty="0" baseline="45679" sz="3375" spc="419">
                <a:latin typeface="Times New Roman"/>
                <a:cs typeface="Times New Roman"/>
              </a:rPr>
              <a:t> </a:t>
            </a:r>
            <a:r>
              <a:rPr dirty="0" sz="4000" spc="-5">
                <a:latin typeface="Calibri"/>
                <a:cs typeface="Calibri"/>
              </a:rPr>
              <a:t>und is</a:t>
            </a:r>
            <a:r>
              <a:rPr dirty="0" sz="4000" spc="-215">
                <a:latin typeface="Calibri"/>
                <a:cs typeface="Calibri"/>
              </a:rPr>
              <a:t> </a:t>
            </a:r>
            <a:r>
              <a:rPr dirty="0" sz="4000" spc="-5">
                <a:latin typeface="Calibri"/>
                <a:cs typeface="Calibri"/>
              </a:rPr>
              <a:t>7.</a:t>
            </a:r>
            <a:endParaRPr sz="4000">
              <a:latin typeface="Calibri"/>
              <a:cs typeface="Calibri"/>
            </a:endParaRPr>
          </a:p>
          <a:p>
            <a:pPr algn="ctr" marR="113030">
              <a:lnSpc>
                <a:spcPts val="1964"/>
              </a:lnSpc>
              <a:tabLst>
                <a:tab pos="661670" algn="l"/>
                <a:tab pos="2526665" algn="l"/>
                <a:tab pos="3143250" algn="l"/>
              </a:tabLst>
            </a:pPr>
            <a:r>
              <a:rPr dirty="0" sz="2250" spc="-475">
                <a:latin typeface="Times New Roman"/>
                <a:cs typeface="Times New Roman"/>
              </a:rPr>
              <a:t>WL	</a:t>
            </a:r>
            <a:r>
              <a:rPr dirty="0" sz="2250" spc="-300">
                <a:latin typeface="Times New Roman"/>
                <a:cs typeface="Times New Roman"/>
              </a:rPr>
              <a:t>10	</a:t>
            </a:r>
            <a:r>
              <a:rPr dirty="0" sz="2250" spc="-365">
                <a:latin typeface="Times New Roman"/>
                <a:cs typeface="Times New Roman"/>
              </a:rPr>
              <a:t>L	</a:t>
            </a:r>
            <a:r>
              <a:rPr dirty="0" sz="2250" spc="-300">
                <a:latin typeface="Times New Roman"/>
                <a:cs typeface="Times New Roman"/>
              </a:rPr>
              <a:t>8</a:t>
            </a:r>
            <a:endParaRPr sz="225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8576" y="384047"/>
            <a:ext cx="3605771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700271" y="451104"/>
            <a:ext cx="1078991" cy="9479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226051" y="384047"/>
            <a:ext cx="4117846" cy="1374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99514" y="532767"/>
            <a:ext cx="674624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Find the </a:t>
            </a:r>
            <a:r>
              <a:rPr dirty="0"/>
              <a:t>2</a:t>
            </a:r>
            <a:r>
              <a:rPr dirty="0" baseline="25173" sz="4800"/>
              <a:t>nd </a:t>
            </a:r>
            <a:r>
              <a:rPr dirty="0" sz="4800" spc="-5"/>
              <a:t>Largest</a:t>
            </a:r>
            <a:r>
              <a:rPr dirty="0" sz="4800" spc="-455"/>
              <a:t> </a:t>
            </a:r>
            <a:r>
              <a:rPr dirty="0" sz="4800"/>
              <a:t>Key</a:t>
            </a:r>
            <a:endParaRPr sz="4800"/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11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535940" y="1691409"/>
            <a:ext cx="7731125" cy="4172585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Brute force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-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using FindMax</a:t>
            </a:r>
            <a:r>
              <a:rPr dirty="0" sz="3000" spc="2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twice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2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Need 2n-3</a:t>
            </a:r>
            <a:r>
              <a:rPr dirty="0" sz="2400" spc="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comparisons.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For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better algorithm</a:t>
            </a:r>
            <a:endParaRPr sz="3000">
              <a:latin typeface="Palatino Linotype"/>
              <a:cs typeface="Palatino Linotype"/>
            </a:endParaRPr>
          </a:p>
          <a:p>
            <a:pPr lvl="1" marL="756285" marR="789940" indent="-286385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Collect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some useful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information from the first  FindMax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Observations</a:t>
            </a:r>
            <a:endParaRPr sz="3000">
              <a:latin typeface="Palatino Linotype"/>
              <a:cs typeface="Palatino Linotype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key which </a:t>
            </a:r>
            <a:r>
              <a:rPr dirty="0" sz="2400" spc="-5">
                <a:solidFill>
                  <a:srgbClr val="FF0000"/>
                </a:solidFill>
                <a:latin typeface="Palatino Linotype"/>
                <a:cs typeface="Palatino Linotype"/>
              </a:rPr>
              <a:t>loses to </a:t>
            </a:r>
            <a:r>
              <a:rPr dirty="0" sz="2400">
                <a:solidFill>
                  <a:srgbClr val="FF0000"/>
                </a:solidFill>
                <a:latin typeface="Palatino Linotype"/>
                <a:cs typeface="Palatino Linotype"/>
              </a:rPr>
              <a:t>a </a:t>
            </a:r>
            <a:r>
              <a:rPr dirty="0" sz="2400" spc="-5">
                <a:solidFill>
                  <a:srgbClr val="FF0000"/>
                </a:solidFill>
                <a:latin typeface="Palatino Linotype"/>
                <a:cs typeface="Palatino Linotype"/>
              </a:rPr>
              <a:t>key other than </a:t>
            </a:r>
            <a:r>
              <a:rPr dirty="0" sz="2400">
                <a:solidFill>
                  <a:srgbClr val="FF0000"/>
                </a:solidFill>
                <a:latin typeface="Palatino Linotype"/>
                <a:cs typeface="Palatino Linotype"/>
              </a:rPr>
              <a:t>max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cannot 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be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the 2</a:t>
            </a:r>
            <a:r>
              <a:rPr dirty="0" baseline="24305" sz="2400" spc="-7">
                <a:solidFill>
                  <a:srgbClr val="3E3E3E"/>
                </a:solidFill>
                <a:latin typeface="Palatino Linotype"/>
                <a:cs typeface="Palatino Linotype"/>
              </a:rPr>
              <a:t>nd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largest</a:t>
            </a:r>
            <a:r>
              <a:rPr dirty="0" sz="2400" spc="-16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140">
                <a:solidFill>
                  <a:srgbClr val="3E3E3E"/>
                </a:solidFill>
                <a:latin typeface="Palatino Linotype"/>
                <a:cs typeface="Palatino Linotype"/>
              </a:rPr>
              <a:t>key.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85">
                <a:solidFill>
                  <a:srgbClr val="3E3E3E"/>
                </a:solidFill>
                <a:latin typeface="Palatino Linotype"/>
                <a:cs typeface="Palatino Linotype"/>
              </a:rPr>
              <a:t>To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check “whether </a:t>
            </a:r>
            <a:r>
              <a:rPr dirty="0" sz="2400" spc="-15">
                <a:solidFill>
                  <a:srgbClr val="3E3E3E"/>
                </a:solidFill>
                <a:latin typeface="Palatino Linotype"/>
                <a:cs typeface="Palatino Linotype"/>
              </a:rPr>
              <a:t>you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lose to</a:t>
            </a:r>
            <a:r>
              <a:rPr dirty="0" sz="2400" spc="12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max?”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75104" y="0"/>
            <a:ext cx="5343143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19427" y="699516"/>
            <a:ext cx="2164079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79419" y="766571"/>
            <a:ext cx="1078991" cy="9479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505200" y="699516"/>
            <a:ext cx="4117835" cy="13746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20367" y="112800"/>
            <a:ext cx="5304790" cy="1493520"/>
          </a:xfrm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 marR="5080" indent="455295">
              <a:lnSpc>
                <a:spcPct val="100600"/>
              </a:lnSpc>
              <a:spcBef>
                <a:spcPts val="65"/>
              </a:spcBef>
            </a:pPr>
            <a:r>
              <a:rPr dirty="0" spc="-50"/>
              <a:t>Tournament </a:t>
            </a:r>
            <a:r>
              <a:rPr dirty="0" spc="-10"/>
              <a:t>for  </a:t>
            </a:r>
            <a:r>
              <a:rPr dirty="0" spc="-5"/>
              <a:t>the </a:t>
            </a:r>
            <a:r>
              <a:rPr dirty="0"/>
              <a:t>2</a:t>
            </a:r>
            <a:r>
              <a:rPr dirty="0" baseline="25173" sz="4800"/>
              <a:t>nd </a:t>
            </a:r>
            <a:r>
              <a:rPr dirty="0" sz="4800" spc="-5"/>
              <a:t>Largest</a:t>
            </a:r>
            <a:r>
              <a:rPr dirty="0" sz="4800" spc="-484"/>
              <a:t> </a:t>
            </a:r>
            <a:r>
              <a:rPr dirty="0" sz="4800"/>
              <a:t>Key</a:t>
            </a:r>
            <a:endParaRPr sz="4800"/>
          </a:p>
        </p:txBody>
      </p:sp>
      <p:sp>
        <p:nvSpPr>
          <p:cNvPr id="7" name="object 7"/>
          <p:cNvSpPr/>
          <p:nvPr/>
        </p:nvSpPr>
        <p:spPr>
          <a:xfrm>
            <a:off x="3656838" y="2526029"/>
            <a:ext cx="382905" cy="382905"/>
          </a:xfrm>
          <a:custGeom>
            <a:avLst/>
            <a:gdLst/>
            <a:ahLst/>
            <a:cxnLst/>
            <a:rect l="l" t="t" r="r" b="b"/>
            <a:pathLst>
              <a:path w="382904" h="382905">
                <a:moveTo>
                  <a:pt x="0" y="191262"/>
                </a:moveTo>
                <a:lnTo>
                  <a:pt x="5051" y="147409"/>
                </a:lnTo>
                <a:lnTo>
                  <a:pt x="19440" y="107152"/>
                </a:lnTo>
                <a:lnTo>
                  <a:pt x="42019" y="71639"/>
                </a:lnTo>
                <a:lnTo>
                  <a:pt x="71639" y="42019"/>
                </a:lnTo>
                <a:lnTo>
                  <a:pt x="107152" y="19440"/>
                </a:lnTo>
                <a:lnTo>
                  <a:pt x="147409" y="5051"/>
                </a:lnTo>
                <a:lnTo>
                  <a:pt x="191262" y="0"/>
                </a:lnTo>
                <a:lnTo>
                  <a:pt x="235114" y="5051"/>
                </a:lnTo>
                <a:lnTo>
                  <a:pt x="275371" y="19440"/>
                </a:lnTo>
                <a:lnTo>
                  <a:pt x="310884" y="42019"/>
                </a:lnTo>
                <a:lnTo>
                  <a:pt x="340504" y="71639"/>
                </a:lnTo>
                <a:lnTo>
                  <a:pt x="363083" y="107152"/>
                </a:lnTo>
                <a:lnTo>
                  <a:pt x="377472" y="147409"/>
                </a:lnTo>
                <a:lnTo>
                  <a:pt x="382524" y="191262"/>
                </a:lnTo>
                <a:lnTo>
                  <a:pt x="377472" y="235114"/>
                </a:lnTo>
                <a:lnTo>
                  <a:pt x="363083" y="275371"/>
                </a:lnTo>
                <a:lnTo>
                  <a:pt x="340504" y="310884"/>
                </a:lnTo>
                <a:lnTo>
                  <a:pt x="310884" y="340504"/>
                </a:lnTo>
                <a:lnTo>
                  <a:pt x="275371" y="363083"/>
                </a:lnTo>
                <a:lnTo>
                  <a:pt x="235114" y="377472"/>
                </a:lnTo>
                <a:lnTo>
                  <a:pt x="191262" y="382524"/>
                </a:lnTo>
                <a:lnTo>
                  <a:pt x="147409" y="377472"/>
                </a:lnTo>
                <a:lnTo>
                  <a:pt x="107152" y="363083"/>
                </a:lnTo>
                <a:lnTo>
                  <a:pt x="71639" y="340504"/>
                </a:lnTo>
                <a:lnTo>
                  <a:pt x="42019" y="310884"/>
                </a:lnTo>
                <a:lnTo>
                  <a:pt x="19440" y="275371"/>
                </a:lnTo>
                <a:lnTo>
                  <a:pt x="5051" y="235114"/>
                </a:lnTo>
                <a:lnTo>
                  <a:pt x="0" y="19126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656081" y="2525267"/>
            <a:ext cx="382905" cy="382905"/>
          </a:xfrm>
          <a:custGeom>
            <a:avLst/>
            <a:gdLst/>
            <a:ahLst/>
            <a:cxnLst/>
            <a:rect l="l" t="t" r="r" b="b"/>
            <a:pathLst>
              <a:path w="382904" h="382905">
                <a:moveTo>
                  <a:pt x="199986" y="0"/>
                </a:moveTo>
                <a:lnTo>
                  <a:pt x="152427" y="4863"/>
                </a:lnTo>
                <a:lnTo>
                  <a:pt x="109670" y="18695"/>
                </a:lnTo>
                <a:lnTo>
                  <a:pt x="72633" y="40357"/>
                </a:lnTo>
                <a:lnTo>
                  <a:pt x="42230" y="68710"/>
                </a:lnTo>
                <a:lnTo>
                  <a:pt x="19380" y="102617"/>
                </a:lnTo>
                <a:lnTo>
                  <a:pt x="4997" y="140938"/>
                </a:lnTo>
                <a:lnTo>
                  <a:pt x="0" y="182537"/>
                </a:lnTo>
                <a:lnTo>
                  <a:pt x="4997" y="230096"/>
                </a:lnTo>
                <a:lnTo>
                  <a:pt x="19380" y="272853"/>
                </a:lnTo>
                <a:lnTo>
                  <a:pt x="42230" y="309890"/>
                </a:lnTo>
                <a:lnTo>
                  <a:pt x="72633" y="340293"/>
                </a:lnTo>
                <a:lnTo>
                  <a:pt x="109670" y="363143"/>
                </a:lnTo>
                <a:lnTo>
                  <a:pt x="152427" y="377526"/>
                </a:lnTo>
                <a:lnTo>
                  <a:pt x="199986" y="382524"/>
                </a:lnTo>
                <a:lnTo>
                  <a:pt x="241585" y="377526"/>
                </a:lnTo>
                <a:lnTo>
                  <a:pt x="279906" y="363143"/>
                </a:lnTo>
                <a:lnTo>
                  <a:pt x="313813" y="340293"/>
                </a:lnTo>
                <a:lnTo>
                  <a:pt x="342166" y="309890"/>
                </a:lnTo>
                <a:lnTo>
                  <a:pt x="363828" y="272853"/>
                </a:lnTo>
                <a:lnTo>
                  <a:pt x="377660" y="230096"/>
                </a:lnTo>
                <a:lnTo>
                  <a:pt x="382524" y="182537"/>
                </a:lnTo>
                <a:lnTo>
                  <a:pt x="375947" y="134293"/>
                </a:lnTo>
                <a:lnTo>
                  <a:pt x="357421" y="90768"/>
                </a:lnTo>
                <a:lnTo>
                  <a:pt x="328755" y="53768"/>
                </a:lnTo>
                <a:lnTo>
                  <a:pt x="291755" y="25102"/>
                </a:lnTo>
                <a:lnTo>
                  <a:pt x="248230" y="6576"/>
                </a:lnTo>
                <a:lnTo>
                  <a:pt x="199986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119878" y="3356609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0" y="182879"/>
                </a:moveTo>
                <a:lnTo>
                  <a:pt x="6532" y="134262"/>
                </a:lnTo>
                <a:lnTo>
                  <a:pt x="24968" y="90576"/>
                </a:lnTo>
                <a:lnTo>
                  <a:pt x="53563" y="53563"/>
                </a:lnTo>
                <a:lnTo>
                  <a:pt x="90576" y="24968"/>
                </a:lnTo>
                <a:lnTo>
                  <a:pt x="134262" y="6532"/>
                </a:lnTo>
                <a:lnTo>
                  <a:pt x="182880" y="0"/>
                </a:lnTo>
                <a:lnTo>
                  <a:pt x="231497" y="6532"/>
                </a:lnTo>
                <a:lnTo>
                  <a:pt x="275183" y="24968"/>
                </a:lnTo>
                <a:lnTo>
                  <a:pt x="312196" y="53563"/>
                </a:lnTo>
                <a:lnTo>
                  <a:pt x="340791" y="90576"/>
                </a:lnTo>
                <a:lnTo>
                  <a:pt x="359227" y="134262"/>
                </a:lnTo>
                <a:lnTo>
                  <a:pt x="365760" y="182879"/>
                </a:lnTo>
                <a:lnTo>
                  <a:pt x="359227" y="231497"/>
                </a:lnTo>
                <a:lnTo>
                  <a:pt x="340791" y="275183"/>
                </a:lnTo>
                <a:lnTo>
                  <a:pt x="312196" y="312196"/>
                </a:lnTo>
                <a:lnTo>
                  <a:pt x="275183" y="340791"/>
                </a:lnTo>
                <a:lnTo>
                  <a:pt x="231497" y="359227"/>
                </a:lnTo>
                <a:lnTo>
                  <a:pt x="182880" y="365759"/>
                </a:lnTo>
                <a:lnTo>
                  <a:pt x="134262" y="359227"/>
                </a:lnTo>
                <a:lnTo>
                  <a:pt x="90576" y="340791"/>
                </a:lnTo>
                <a:lnTo>
                  <a:pt x="53563" y="312196"/>
                </a:lnTo>
                <a:lnTo>
                  <a:pt x="24968" y="275183"/>
                </a:lnTo>
                <a:lnTo>
                  <a:pt x="6532" y="231497"/>
                </a:lnTo>
                <a:lnTo>
                  <a:pt x="0" y="18287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119115" y="3355847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0" y="182879"/>
                </a:moveTo>
                <a:lnTo>
                  <a:pt x="6532" y="134262"/>
                </a:lnTo>
                <a:lnTo>
                  <a:pt x="24968" y="90576"/>
                </a:lnTo>
                <a:lnTo>
                  <a:pt x="53563" y="53563"/>
                </a:lnTo>
                <a:lnTo>
                  <a:pt x="90576" y="24968"/>
                </a:lnTo>
                <a:lnTo>
                  <a:pt x="134262" y="6532"/>
                </a:lnTo>
                <a:lnTo>
                  <a:pt x="182880" y="0"/>
                </a:lnTo>
                <a:lnTo>
                  <a:pt x="231497" y="6532"/>
                </a:lnTo>
                <a:lnTo>
                  <a:pt x="275183" y="24968"/>
                </a:lnTo>
                <a:lnTo>
                  <a:pt x="312196" y="53563"/>
                </a:lnTo>
                <a:lnTo>
                  <a:pt x="340791" y="90576"/>
                </a:lnTo>
                <a:lnTo>
                  <a:pt x="359227" y="134262"/>
                </a:lnTo>
                <a:lnTo>
                  <a:pt x="365760" y="182879"/>
                </a:lnTo>
                <a:lnTo>
                  <a:pt x="359227" y="231497"/>
                </a:lnTo>
                <a:lnTo>
                  <a:pt x="340791" y="275183"/>
                </a:lnTo>
                <a:lnTo>
                  <a:pt x="312196" y="312196"/>
                </a:lnTo>
                <a:lnTo>
                  <a:pt x="275183" y="340791"/>
                </a:lnTo>
                <a:lnTo>
                  <a:pt x="231497" y="359227"/>
                </a:lnTo>
                <a:lnTo>
                  <a:pt x="182880" y="365759"/>
                </a:lnTo>
                <a:lnTo>
                  <a:pt x="134262" y="359227"/>
                </a:lnTo>
                <a:lnTo>
                  <a:pt x="90576" y="340791"/>
                </a:lnTo>
                <a:lnTo>
                  <a:pt x="53563" y="312196"/>
                </a:lnTo>
                <a:lnTo>
                  <a:pt x="24968" y="275183"/>
                </a:lnTo>
                <a:lnTo>
                  <a:pt x="6532" y="231497"/>
                </a:lnTo>
                <a:lnTo>
                  <a:pt x="0" y="182879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145029" y="3406902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1" y="146821"/>
                </a:lnTo>
                <a:lnTo>
                  <a:pt x="19363" y="106724"/>
                </a:lnTo>
                <a:lnTo>
                  <a:pt x="41851" y="71353"/>
                </a:lnTo>
                <a:lnTo>
                  <a:pt x="71353" y="41851"/>
                </a:lnTo>
                <a:lnTo>
                  <a:pt x="106724" y="19363"/>
                </a:lnTo>
                <a:lnTo>
                  <a:pt x="146821" y="5031"/>
                </a:lnTo>
                <a:lnTo>
                  <a:pt x="190500" y="0"/>
                </a:lnTo>
                <a:lnTo>
                  <a:pt x="234178" y="5031"/>
                </a:lnTo>
                <a:lnTo>
                  <a:pt x="274275" y="19363"/>
                </a:lnTo>
                <a:lnTo>
                  <a:pt x="309646" y="41851"/>
                </a:lnTo>
                <a:lnTo>
                  <a:pt x="339148" y="71353"/>
                </a:lnTo>
                <a:lnTo>
                  <a:pt x="361636" y="106724"/>
                </a:lnTo>
                <a:lnTo>
                  <a:pt x="375968" y="146821"/>
                </a:lnTo>
                <a:lnTo>
                  <a:pt x="381000" y="190500"/>
                </a:lnTo>
                <a:lnTo>
                  <a:pt x="375968" y="234178"/>
                </a:lnTo>
                <a:lnTo>
                  <a:pt x="361636" y="274275"/>
                </a:lnTo>
                <a:lnTo>
                  <a:pt x="339148" y="309646"/>
                </a:lnTo>
                <a:lnTo>
                  <a:pt x="309646" y="339148"/>
                </a:lnTo>
                <a:lnTo>
                  <a:pt x="274275" y="361636"/>
                </a:lnTo>
                <a:lnTo>
                  <a:pt x="234178" y="375968"/>
                </a:lnTo>
                <a:lnTo>
                  <a:pt x="190500" y="381000"/>
                </a:lnTo>
                <a:lnTo>
                  <a:pt x="146821" y="375968"/>
                </a:lnTo>
                <a:lnTo>
                  <a:pt x="106724" y="361636"/>
                </a:lnTo>
                <a:lnTo>
                  <a:pt x="71353" y="339148"/>
                </a:lnTo>
                <a:lnTo>
                  <a:pt x="41851" y="309646"/>
                </a:lnTo>
                <a:lnTo>
                  <a:pt x="19363" y="274275"/>
                </a:lnTo>
                <a:lnTo>
                  <a:pt x="5031" y="234178"/>
                </a:lnTo>
                <a:lnTo>
                  <a:pt x="0" y="1905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144267" y="340614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8437" y="0"/>
                </a:moveTo>
                <a:lnTo>
                  <a:pt x="150955" y="4910"/>
                </a:lnTo>
                <a:lnTo>
                  <a:pt x="108417" y="19068"/>
                </a:lnTo>
                <a:lnTo>
                  <a:pt x="71682" y="41612"/>
                </a:lnTo>
                <a:lnTo>
                  <a:pt x="41612" y="71682"/>
                </a:lnTo>
                <a:lnTo>
                  <a:pt x="19068" y="108417"/>
                </a:lnTo>
                <a:lnTo>
                  <a:pt x="4910" y="150955"/>
                </a:lnTo>
                <a:lnTo>
                  <a:pt x="0" y="198437"/>
                </a:lnTo>
                <a:lnTo>
                  <a:pt x="4910" y="240041"/>
                </a:lnTo>
                <a:lnTo>
                  <a:pt x="19068" y="278367"/>
                </a:lnTo>
                <a:lnTo>
                  <a:pt x="41612" y="312279"/>
                </a:lnTo>
                <a:lnTo>
                  <a:pt x="71682" y="340636"/>
                </a:lnTo>
                <a:lnTo>
                  <a:pt x="108417" y="362301"/>
                </a:lnTo>
                <a:lnTo>
                  <a:pt x="150955" y="376135"/>
                </a:lnTo>
                <a:lnTo>
                  <a:pt x="198437" y="381000"/>
                </a:lnTo>
                <a:lnTo>
                  <a:pt x="246687" y="374422"/>
                </a:lnTo>
                <a:lnTo>
                  <a:pt x="290218" y="355893"/>
                </a:lnTo>
                <a:lnTo>
                  <a:pt x="327223" y="327223"/>
                </a:lnTo>
                <a:lnTo>
                  <a:pt x="355893" y="290218"/>
                </a:lnTo>
                <a:lnTo>
                  <a:pt x="374422" y="246687"/>
                </a:lnTo>
                <a:lnTo>
                  <a:pt x="381000" y="198437"/>
                </a:lnTo>
                <a:lnTo>
                  <a:pt x="376135" y="150955"/>
                </a:lnTo>
                <a:lnTo>
                  <a:pt x="362301" y="108417"/>
                </a:lnTo>
                <a:lnTo>
                  <a:pt x="340636" y="71682"/>
                </a:lnTo>
                <a:lnTo>
                  <a:pt x="312279" y="41612"/>
                </a:lnTo>
                <a:lnTo>
                  <a:pt x="278367" y="19068"/>
                </a:lnTo>
                <a:lnTo>
                  <a:pt x="240041" y="4910"/>
                </a:lnTo>
                <a:lnTo>
                  <a:pt x="198437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868161" y="4237482"/>
            <a:ext cx="382905" cy="365760"/>
          </a:xfrm>
          <a:custGeom>
            <a:avLst/>
            <a:gdLst/>
            <a:ahLst/>
            <a:cxnLst/>
            <a:rect l="l" t="t" r="r" b="b"/>
            <a:pathLst>
              <a:path w="382904" h="365760">
                <a:moveTo>
                  <a:pt x="0" y="182880"/>
                </a:moveTo>
                <a:lnTo>
                  <a:pt x="6832" y="134262"/>
                </a:lnTo>
                <a:lnTo>
                  <a:pt x="26114" y="90576"/>
                </a:lnTo>
                <a:lnTo>
                  <a:pt x="56021" y="53563"/>
                </a:lnTo>
                <a:lnTo>
                  <a:pt x="94730" y="24968"/>
                </a:lnTo>
                <a:lnTo>
                  <a:pt x="140418" y="6532"/>
                </a:lnTo>
                <a:lnTo>
                  <a:pt x="191262" y="0"/>
                </a:lnTo>
                <a:lnTo>
                  <a:pt x="242105" y="6532"/>
                </a:lnTo>
                <a:lnTo>
                  <a:pt x="287793" y="24968"/>
                </a:lnTo>
                <a:lnTo>
                  <a:pt x="326502" y="53563"/>
                </a:lnTo>
                <a:lnTo>
                  <a:pt x="356409" y="90576"/>
                </a:lnTo>
                <a:lnTo>
                  <a:pt x="375691" y="134262"/>
                </a:lnTo>
                <a:lnTo>
                  <a:pt x="382524" y="182880"/>
                </a:lnTo>
                <a:lnTo>
                  <a:pt x="375691" y="231497"/>
                </a:lnTo>
                <a:lnTo>
                  <a:pt x="356409" y="275183"/>
                </a:lnTo>
                <a:lnTo>
                  <a:pt x="326502" y="312196"/>
                </a:lnTo>
                <a:lnTo>
                  <a:pt x="287793" y="340791"/>
                </a:lnTo>
                <a:lnTo>
                  <a:pt x="242105" y="359227"/>
                </a:lnTo>
                <a:lnTo>
                  <a:pt x="191262" y="365760"/>
                </a:lnTo>
                <a:lnTo>
                  <a:pt x="140418" y="359227"/>
                </a:lnTo>
                <a:lnTo>
                  <a:pt x="94730" y="340791"/>
                </a:lnTo>
                <a:lnTo>
                  <a:pt x="56021" y="312196"/>
                </a:lnTo>
                <a:lnTo>
                  <a:pt x="26114" y="275183"/>
                </a:lnTo>
                <a:lnTo>
                  <a:pt x="6832" y="231497"/>
                </a:lnTo>
                <a:lnTo>
                  <a:pt x="0" y="18288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867405" y="4236720"/>
            <a:ext cx="382905" cy="365760"/>
          </a:xfrm>
          <a:custGeom>
            <a:avLst/>
            <a:gdLst/>
            <a:ahLst/>
            <a:cxnLst/>
            <a:rect l="l" t="t" r="r" b="b"/>
            <a:pathLst>
              <a:path w="382904" h="365760">
                <a:moveTo>
                  <a:pt x="199986" y="0"/>
                </a:moveTo>
                <a:lnTo>
                  <a:pt x="151927" y="4872"/>
                </a:lnTo>
                <a:lnTo>
                  <a:pt x="108976" y="18730"/>
                </a:lnTo>
                <a:lnTo>
                  <a:pt x="71966" y="40432"/>
                </a:lnTo>
                <a:lnTo>
                  <a:pt x="41730" y="68838"/>
                </a:lnTo>
                <a:lnTo>
                  <a:pt x="19102" y="102808"/>
                </a:lnTo>
                <a:lnTo>
                  <a:pt x="4914" y="141202"/>
                </a:lnTo>
                <a:lnTo>
                  <a:pt x="0" y="182879"/>
                </a:lnTo>
                <a:lnTo>
                  <a:pt x="4914" y="224557"/>
                </a:lnTo>
                <a:lnTo>
                  <a:pt x="19102" y="262951"/>
                </a:lnTo>
                <a:lnTo>
                  <a:pt x="41730" y="296921"/>
                </a:lnTo>
                <a:lnTo>
                  <a:pt x="71966" y="325327"/>
                </a:lnTo>
                <a:lnTo>
                  <a:pt x="108976" y="347029"/>
                </a:lnTo>
                <a:lnTo>
                  <a:pt x="151927" y="360887"/>
                </a:lnTo>
                <a:lnTo>
                  <a:pt x="199986" y="365759"/>
                </a:lnTo>
                <a:lnTo>
                  <a:pt x="248230" y="359170"/>
                </a:lnTo>
                <a:lnTo>
                  <a:pt x="291755" y="340611"/>
                </a:lnTo>
                <a:lnTo>
                  <a:pt x="328755" y="311891"/>
                </a:lnTo>
                <a:lnTo>
                  <a:pt x="357421" y="274822"/>
                </a:lnTo>
                <a:lnTo>
                  <a:pt x="375947" y="231214"/>
                </a:lnTo>
                <a:lnTo>
                  <a:pt x="382524" y="182879"/>
                </a:lnTo>
                <a:lnTo>
                  <a:pt x="375947" y="134545"/>
                </a:lnTo>
                <a:lnTo>
                  <a:pt x="357421" y="90937"/>
                </a:lnTo>
                <a:lnTo>
                  <a:pt x="328755" y="53868"/>
                </a:lnTo>
                <a:lnTo>
                  <a:pt x="291755" y="25148"/>
                </a:lnTo>
                <a:lnTo>
                  <a:pt x="248230" y="6589"/>
                </a:lnTo>
                <a:lnTo>
                  <a:pt x="199986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421885" y="4237482"/>
            <a:ext cx="382905" cy="365760"/>
          </a:xfrm>
          <a:custGeom>
            <a:avLst/>
            <a:gdLst/>
            <a:ahLst/>
            <a:cxnLst/>
            <a:rect l="l" t="t" r="r" b="b"/>
            <a:pathLst>
              <a:path w="382904" h="365760">
                <a:moveTo>
                  <a:pt x="0" y="182880"/>
                </a:moveTo>
                <a:lnTo>
                  <a:pt x="6832" y="134262"/>
                </a:lnTo>
                <a:lnTo>
                  <a:pt x="26114" y="90576"/>
                </a:lnTo>
                <a:lnTo>
                  <a:pt x="56021" y="53563"/>
                </a:lnTo>
                <a:lnTo>
                  <a:pt x="94730" y="24968"/>
                </a:lnTo>
                <a:lnTo>
                  <a:pt x="140418" y="6532"/>
                </a:lnTo>
                <a:lnTo>
                  <a:pt x="191262" y="0"/>
                </a:lnTo>
                <a:lnTo>
                  <a:pt x="242105" y="6532"/>
                </a:lnTo>
                <a:lnTo>
                  <a:pt x="287793" y="24968"/>
                </a:lnTo>
                <a:lnTo>
                  <a:pt x="326502" y="53563"/>
                </a:lnTo>
                <a:lnTo>
                  <a:pt x="356409" y="90576"/>
                </a:lnTo>
                <a:lnTo>
                  <a:pt x="375691" y="134262"/>
                </a:lnTo>
                <a:lnTo>
                  <a:pt x="382524" y="182880"/>
                </a:lnTo>
                <a:lnTo>
                  <a:pt x="375691" y="231497"/>
                </a:lnTo>
                <a:lnTo>
                  <a:pt x="356409" y="275183"/>
                </a:lnTo>
                <a:lnTo>
                  <a:pt x="326502" y="312196"/>
                </a:lnTo>
                <a:lnTo>
                  <a:pt x="287793" y="340791"/>
                </a:lnTo>
                <a:lnTo>
                  <a:pt x="242105" y="359227"/>
                </a:lnTo>
                <a:lnTo>
                  <a:pt x="191262" y="365760"/>
                </a:lnTo>
                <a:lnTo>
                  <a:pt x="140418" y="359227"/>
                </a:lnTo>
                <a:lnTo>
                  <a:pt x="94730" y="340791"/>
                </a:lnTo>
                <a:lnTo>
                  <a:pt x="56021" y="312196"/>
                </a:lnTo>
                <a:lnTo>
                  <a:pt x="26114" y="275183"/>
                </a:lnTo>
                <a:lnTo>
                  <a:pt x="6832" y="231497"/>
                </a:lnTo>
                <a:lnTo>
                  <a:pt x="0" y="18288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421118" y="4236720"/>
            <a:ext cx="382905" cy="365760"/>
          </a:xfrm>
          <a:custGeom>
            <a:avLst/>
            <a:gdLst/>
            <a:ahLst/>
            <a:cxnLst/>
            <a:rect l="l" t="t" r="r" b="b"/>
            <a:pathLst>
              <a:path w="382904" h="365760">
                <a:moveTo>
                  <a:pt x="182537" y="0"/>
                </a:moveTo>
                <a:lnTo>
                  <a:pt x="134293" y="6589"/>
                </a:lnTo>
                <a:lnTo>
                  <a:pt x="90768" y="25148"/>
                </a:lnTo>
                <a:lnTo>
                  <a:pt x="53768" y="53868"/>
                </a:lnTo>
                <a:lnTo>
                  <a:pt x="25102" y="90937"/>
                </a:lnTo>
                <a:lnTo>
                  <a:pt x="6576" y="134545"/>
                </a:lnTo>
                <a:lnTo>
                  <a:pt x="0" y="182879"/>
                </a:lnTo>
                <a:lnTo>
                  <a:pt x="6576" y="231214"/>
                </a:lnTo>
                <a:lnTo>
                  <a:pt x="25102" y="274822"/>
                </a:lnTo>
                <a:lnTo>
                  <a:pt x="53768" y="311891"/>
                </a:lnTo>
                <a:lnTo>
                  <a:pt x="90768" y="340611"/>
                </a:lnTo>
                <a:lnTo>
                  <a:pt x="134293" y="359170"/>
                </a:lnTo>
                <a:lnTo>
                  <a:pt x="182537" y="365759"/>
                </a:lnTo>
                <a:lnTo>
                  <a:pt x="230596" y="360887"/>
                </a:lnTo>
                <a:lnTo>
                  <a:pt x="273547" y="347029"/>
                </a:lnTo>
                <a:lnTo>
                  <a:pt x="310557" y="325327"/>
                </a:lnTo>
                <a:lnTo>
                  <a:pt x="340793" y="296921"/>
                </a:lnTo>
                <a:lnTo>
                  <a:pt x="363421" y="262951"/>
                </a:lnTo>
                <a:lnTo>
                  <a:pt x="377609" y="224557"/>
                </a:lnTo>
                <a:lnTo>
                  <a:pt x="382523" y="182879"/>
                </a:lnTo>
                <a:lnTo>
                  <a:pt x="377609" y="141202"/>
                </a:lnTo>
                <a:lnTo>
                  <a:pt x="363421" y="102808"/>
                </a:lnTo>
                <a:lnTo>
                  <a:pt x="340793" y="68838"/>
                </a:lnTo>
                <a:lnTo>
                  <a:pt x="310557" y="40432"/>
                </a:lnTo>
                <a:lnTo>
                  <a:pt x="273547" y="18730"/>
                </a:lnTo>
                <a:lnTo>
                  <a:pt x="230596" y="4872"/>
                </a:lnTo>
                <a:lnTo>
                  <a:pt x="182537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908554" y="4237482"/>
            <a:ext cx="367665" cy="365760"/>
          </a:xfrm>
          <a:custGeom>
            <a:avLst/>
            <a:gdLst/>
            <a:ahLst/>
            <a:cxnLst/>
            <a:rect l="l" t="t" r="r" b="b"/>
            <a:pathLst>
              <a:path w="367664" h="365760">
                <a:moveTo>
                  <a:pt x="0" y="182880"/>
                </a:moveTo>
                <a:lnTo>
                  <a:pt x="6559" y="134262"/>
                </a:lnTo>
                <a:lnTo>
                  <a:pt x="25072" y="90576"/>
                </a:lnTo>
                <a:lnTo>
                  <a:pt x="53787" y="53563"/>
                </a:lnTo>
                <a:lnTo>
                  <a:pt x="90954" y="24968"/>
                </a:lnTo>
                <a:lnTo>
                  <a:pt x="134822" y="6532"/>
                </a:lnTo>
                <a:lnTo>
                  <a:pt x="183642" y="0"/>
                </a:lnTo>
                <a:lnTo>
                  <a:pt x="232461" y="6532"/>
                </a:lnTo>
                <a:lnTo>
                  <a:pt x="276329" y="24968"/>
                </a:lnTo>
                <a:lnTo>
                  <a:pt x="313496" y="53563"/>
                </a:lnTo>
                <a:lnTo>
                  <a:pt x="342211" y="90576"/>
                </a:lnTo>
                <a:lnTo>
                  <a:pt x="360724" y="134262"/>
                </a:lnTo>
                <a:lnTo>
                  <a:pt x="367284" y="182880"/>
                </a:lnTo>
                <a:lnTo>
                  <a:pt x="360724" y="231497"/>
                </a:lnTo>
                <a:lnTo>
                  <a:pt x="342211" y="275183"/>
                </a:lnTo>
                <a:lnTo>
                  <a:pt x="313496" y="312196"/>
                </a:lnTo>
                <a:lnTo>
                  <a:pt x="276329" y="340791"/>
                </a:lnTo>
                <a:lnTo>
                  <a:pt x="232461" y="359227"/>
                </a:lnTo>
                <a:lnTo>
                  <a:pt x="183642" y="365760"/>
                </a:lnTo>
                <a:lnTo>
                  <a:pt x="134822" y="359227"/>
                </a:lnTo>
                <a:lnTo>
                  <a:pt x="90954" y="340791"/>
                </a:lnTo>
                <a:lnTo>
                  <a:pt x="53787" y="312196"/>
                </a:lnTo>
                <a:lnTo>
                  <a:pt x="25072" y="275183"/>
                </a:lnTo>
                <a:lnTo>
                  <a:pt x="6559" y="231497"/>
                </a:lnTo>
                <a:lnTo>
                  <a:pt x="0" y="18288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907792" y="4236720"/>
            <a:ext cx="367665" cy="365760"/>
          </a:xfrm>
          <a:custGeom>
            <a:avLst/>
            <a:gdLst/>
            <a:ahLst/>
            <a:cxnLst/>
            <a:rect l="l" t="t" r="r" b="b"/>
            <a:pathLst>
              <a:path w="367664" h="365760">
                <a:moveTo>
                  <a:pt x="0" y="182879"/>
                </a:moveTo>
                <a:lnTo>
                  <a:pt x="6559" y="134262"/>
                </a:lnTo>
                <a:lnTo>
                  <a:pt x="25072" y="90576"/>
                </a:lnTo>
                <a:lnTo>
                  <a:pt x="53787" y="53563"/>
                </a:lnTo>
                <a:lnTo>
                  <a:pt x="90954" y="24968"/>
                </a:lnTo>
                <a:lnTo>
                  <a:pt x="134822" y="6532"/>
                </a:lnTo>
                <a:lnTo>
                  <a:pt x="183642" y="0"/>
                </a:lnTo>
                <a:lnTo>
                  <a:pt x="232461" y="6532"/>
                </a:lnTo>
                <a:lnTo>
                  <a:pt x="276329" y="24968"/>
                </a:lnTo>
                <a:lnTo>
                  <a:pt x="313496" y="53563"/>
                </a:lnTo>
                <a:lnTo>
                  <a:pt x="342211" y="90576"/>
                </a:lnTo>
                <a:lnTo>
                  <a:pt x="360724" y="134262"/>
                </a:lnTo>
                <a:lnTo>
                  <a:pt x="367284" y="182879"/>
                </a:lnTo>
                <a:lnTo>
                  <a:pt x="360724" y="231497"/>
                </a:lnTo>
                <a:lnTo>
                  <a:pt x="342211" y="275183"/>
                </a:lnTo>
                <a:lnTo>
                  <a:pt x="313496" y="312196"/>
                </a:lnTo>
                <a:lnTo>
                  <a:pt x="276329" y="340791"/>
                </a:lnTo>
                <a:lnTo>
                  <a:pt x="232461" y="359227"/>
                </a:lnTo>
                <a:lnTo>
                  <a:pt x="183642" y="365759"/>
                </a:lnTo>
                <a:lnTo>
                  <a:pt x="134822" y="359227"/>
                </a:lnTo>
                <a:lnTo>
                  <a:pt x="90954" y="340791"/>
                </a:lnTo>
                <a:lnTo>
                  <a:pt x="53787" y="312196"/>
                </a:lnTo>
                <a:lnTo>
                  <a:pt x="25072" y="275183"/>
                </a:lnTo>
                <a:lnTo>
                  <a:pt x="6559" y="231497"/>
                </a:lnTo>
                <a:lnTo>
                  <a:pt x="0" y="182879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447038" y="4237482"/>
            <a:ext cx="382905" cy="365760"/>
          </a:xfrm>
          <a:custGeom>
            <a:avLst/>
            <a:gdLst/>
            <a:ahLst/>
            <a:cxnLst/>
            <a:rect l="l" t="t" r="r" b="b"/>
            <a:pathLst>
              <a:path w="382905" h="365760">
                <a:moveTo>
                  <a:pt x="0" y="182880"/>
                </a:moveTo>
                <a:lnTo>
                  <a:pt x="6832" y="134262"/>
                </a:lnTo>
                <a:lnTo>
                  <a:pt x="26114" y="90576"/>
                </a:lnTo>
                <a:lnTo>
                  <a:pt x="56021" y="53563"/>
                </a:lnTo>
                <a:lnTo>
                  <a:pt x="94730" y="24968"/>
                </a:lnTo>
                <a:lnTo>
                  <a:pt x="140418" y="6532"/>
                </a:lnTo>
                <a:lnTo>
                  <a:pt x="191262" y="0"/>
                </a:lnTo>
                <a:lnTo>
                  <a:pt x="242105" y="6532"/>
                </a:lnTo>
                <a:lnTo>
                  <a:pt x="287793" y="24968"/>
                </a:lnTo>
                <a:lnTo>
                  <a:pt x="326502" y="53563"/>
                </a:lnTo>
                <a:lnTo>
                  <a:pt x="356409" y="90576"/>
                </a:lnTo>
                <a:lnTo>
                  <a:pt x="375691" y="134262"/>
                </a:lnTo>
                <a:lnTo>
                  <a:pt x="382524" y="182880"/>
                </a:lnTo>
                <a:lnTo>
                  <a:pt x="375691" y="231497"/>
                </a:lnTo>
                <a:lnTo>
                  <a:pt x="356409" y="275183"/>
                </a:lnTo>
                <a:lnTo>
                  <a:pt x="326502" y="312196"/>
                </a:lnTo>
                <a:lnTo>
                  <a:pt x="287793" y="340791"/>
                </a:lnTo>
                <a:lnTo>
                  <a:pt x="242105" y="359227"/>
                </a:lnTo>
                <a:lnTo>
                  <a:pt x="191262" y="365760"/>
                </a:lnTo>
                <a:lnTo>
                  <a:pt x="140418" y="359227"/>
                </a:lnTo>
                <a:lnTo>
                  <a:pt x="94730" y="340791"/>
                </a:lnTo>
                <a:lnTo>
                  <a:pt x="56021" y="312196"/>
                </a:lnTo>
                <a:lnTo>
                  <a:pt x="26114" y="275183"/>
                </a:lnTo>
                <a:lnTo>
                  <a:pt x="6832" y="231497"/>
                </a:lnTo>
                <a:lnTo>
                  <a:pt x="0" y="18288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446281" y="4236720"/>
            <a:ext cx="382905" cy="365760"/>
          </a:xfrm>
          <a:custGeom>
            <a:avLst/>
            <a:gdLst/>
            <a:ahLst/>
            <a:cxnLst/>
            <a:rect l="l" t="t" r="r" b="b"/>
            <a:pathLst>
              <a:path w="382905" h="365760">
                <a:moveTo>
                  <a:pt x="199986" y="0"/>
                </a:moveTo>
                <a:lnTo>
                  <a:pt x="151927" y="4872"/>
                </a:lnTo>
                <a:lnTo>
                  <a:pt x="108976" y="18730"/>
                </a:lnTo>
                <a:lnTo>
                  <a:pt x="71966" y="40432"/>
                </a:lnTo>
                <a:lnTo>
                  <a:pt x="41730" y="68838"/>
                </a:lnTo>
                <a:lnTo>
                  <a:pt x="19102" y="102808"/>
                </a:lnTo>
                <a:lnTo>
                  <a:pt x="4914" y="141202"/>
                </a:lnTo>
                <a:lnTo>
                  <a:pt x="0" y="182879"/>
                </a:lnTo>
                <a:lnTo>
                  <a:pt x="4914" y="224557"/>
                </a:lnTo>
                <a:lnTo>
                  <a:pt x="19102" y="262951"/>
                </a:lnTo>
                <a:lnTo>
                  <a:pt x="41730" y="296921"/>
                </a:lnTo>
                <a:lnTo>
                  <a:pt x="71966" y="325327"/>
                </a:lnTo>
                <a:lnTo>
                  <a:pt x="108976" y="347029"/>
                </a:lnTo>
                <a:lnTo>
                  <a:pt x="151927" y="360887"/>
                </a:lnTo>
                <a:lnTo>
                  <a:pt x="199986" y="365759"/>
                </a:lnTo>
                <a:lnTo>
                  <a:pt x="247679" y="359170"/>
                </a:lnTo>
                <a:lnTo>
                  <a:pt x="291050" y="340611"/>
                </a:lnTo>
                <a:lnTo>
                  <a:pt x="328160" y="311891"/>
                </a:lnTo>
                <a:lnTo>
                  <a:pt x="357068" y="274822"/>
                </a:lnTo>
                <a:lnTo>
                  <a:pt x="375836" y="231214"/>
                </a:lnTo>
                <a:lnTo>
                  <a:pt x="382523" y="182879"/>
                </a:lnTo>
                <a:lnTo>
                  <a:pt x="375836" y="134545"/>
                </a:lnTo>
                <a:lnTo>
                  <a:pt x="357068" y="90937"/>
                </a:lnTo>
                <a:lnTo>
                  <a:pt x="328160" y="53868"/>
                </a:lnTo>
                <a:lnTo>
                  <a:pt x="291050" y="25148"/>
                </a:lnTo>
                <a:lnTo>
                  <a:pt x="247679" y="6589"/>
                </a:lnTo>
                <a:lnTo>
                  <a:pt x="199986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081277" y="4985765"/>
            <a:ext cx="365760" cy="381000"/>
          </a:xfrm>
          <a:custGeom>
            <a:avLst/>
            <a:gdLst/>
            <a:ahLst/>
            <a:cxnLst/>
            <a:rect l="l" t="t" r="r" b="b"/>
            <a:pathLst>
              <a:path w="365759" h="381000">
                <a:moveTo>
                  <a:pt x="0" y="190499"/>
                </a:moveTo>
                <a:lnTo>
                  <a:pt x="6532" y="139858"/>
                </a:lnTo>
                <a:lnTo>
                  <a:pt x="24968" y="94352"/>
                </a:lnTo>
                <a:lnTo>
                  <a:pt x="53563" y="55797"/>
                </a:lnTo>
                <a:lnTo>
                  <a:pt x="90576" y="26009"/>
                </a:lnTo>
                <a:lnTo>
                  <a:pt x="134262" y="6805"/>
                </a:lnTo>
                <a:lnTo>
                  <a:pt x="182880" y="0"/>
                </a:lnTo>
                <a:lnTo>
                  <a:pt x="231497" y="6805"/>
                </a:lnTo>
                <a:lnTo>
                  <a:pt x="275183" y="26009"/>
                </a:lnTo>
                <a:lnTo>
                  <a:pt x="312196" y="55797"/>
                </a:lnTo>
                <a:lnTo>
                  <a:pt x="340791" y="94352"/>
                </a:lnTo>
                <a:lnTo>
                  <a:pt x="359227" y="139858"/>
                </a:lnTo>
                <a:lnTo>
                  <a:pt x="365760" y="190499"/>
                </a:lnTo>
                <a:lnTo>
                  <a:pt x="359227" y="241141"/>
                </a:lnTo>
                <a:lnTo>
                  <a:pt x="340791" y="286647"/>
                </a:lnTo>
                <a:lnTo>
                  <a:pt x="312196" y="325202"/>
                </a:lnTo>
                <a:lnTo>
                  <a:pt x="275183" y="354990"/>
                </a:lnTo>
                <a:lnTo>
                  <a:pt x="231497" y="374194"/>
                </a:lnTo>
                <a:lnTo>
                  <a:pt x="182880" y="380999"/>
                </a:lnTo>
                <a:lnTo>
                  <a:pt x="134262" y="374194"/>
                </a:lnTo>
                <a:lnTo>
                  <a:pt x="90576" y="354990"/>
                </a:lnTo>
                <a:lnTo>
                  <a:pt x="53563" y="325202"/>
                </a:lnTo>
                <a:lnTo>
                  <a:pt x="24968" y="286647"/>
                </a:lnTo>
                <a:lnTo>
                  <a:pt x="6532" y="241141"/>
                </a:lnTo>
                <a:lnTo>
                  <a:pt x="0" y="19049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080516" y="4985003"/>
            <a:ext cx="365760" cy="381000"/>
          </a:xfrm>
          <a:custGeom>
            <a:avLst/>
            <a:gdLst/>
            <a:ahLst/>
            <a:cxnLst/>
            <a:rect l="l" t="t" r="r" b="b"/>
            <a:pathLst>
              <a:path w="365759" h="381000">
                <a:moveTo>
                  <a:pt x="182880" y="0"/>
                </a:moveTo>
                <a:lnTo>
                  <a:pt x="141202" y="4910"/>
                </a:lnTo>
                <a:lnTo>
                  <a:pt x="102808" y="19068"/>
                </a:lnTo>
                <a:lnTo>
                  <a:pt x="68838" y="41612"/>
                </a:lnTo>
                <a:lnTo>
                  <a:pt x="40432" y="71682"/>
                </a:lnTo>
                <a:lnTo>
                  <a:pt x="18730" y="108417"/>
                </a:lnTo>
                <a:lnTo>
                  <a:pt x="4872" y="150955"/>
                </a:lnTo>
                <a:lnTo>
                  <a:pt x="0" y="198437"/>
                </a:lnTo>
                <a:lnTo>
                  <a:pt x="6589" y="246687"/>
                </a:lnTo>
                <a:lnTo>
                  <a:pt x="25148" y="290218"/>
                </a:lnTo>
                <a:lnTo>
                  <a:pt x="53868" y="327223"/>
                </a:lnTo>
                <a:lnTo>
                  <a:pt x="90937" y="355893"/>
                </a:lnTo>
                <a:lnTo>
                  <a:pt x="134545" y="374422"/>
                </a:lnTo>
                <a:lnTo>
                  <a:pt x="182880" y="381000"/>
                </a:lnTo>
                <a:lnTo>
                  <a:pt x="231214" y="374422"/>
                </a:lnTo>
                <a:lnTo>
                  <a:pt x="274822" y="355893"/>
                </a:lnTo>
                <a:lnTo>
                  <a:pt x="311891" y="327223"/>
                </a:lnTo>
                <a:lnTo>
                  <a:pt x="340611" y="290218"/>
                </a:lnTo>
                <a:lnTo>
                  <a:pt x="359170" y="246687"/>
                </a:lnTo>
                <a:lnTo>
                  <a:pt x="365760" y="198437"/>
                </a:lnTo>
                <a:lnTo>
                  <a:pt x="360887" y="150955"/>
                </a:lnTo>
                <a:lnTo>
                  <a:pt x="347029" y="108417"/>
                </a:lnTo>
                <a:lnTo>
                  <a:pt x="325327" y="71682"/>
                </a:lnTo>
                <a:lnTo>
                  <a:pt x="296921" y="41612"/>
                </a:lnTo>
                <a:lnTo>
                  <a:pt x="262951" y="19068"/>
                </a:lnTo>
                <a:lnTo>
                  <a:pt x="224557" y="4910"/>
                </a:lnTo>
                <a:lnTo>
                  <a:pt x="18288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812798" y="4985765"/>
            <a:ext cx="382905" cy="381000"/>
          </a:xfrm>
          <a:custGeom>
            <a:avLst/>
            <a:gdLst/>
            <a:ahLst/>
            <a:cxnLst/>
            <a:rect l="l" t="t" r="r" b="b"/>
            <a:pathLst>
              <a:path w="382905" h="381000">
                <a:moveTo>
                  <a:pt x="0" y="190499"/>
                </a:moveTo>
                <a:lnTo>
                  <a:pt x="5051" y="146821"/>
                </a:lnTo>
                <a:lnTo>
                  <a:pt x="19440" y="106724"/>
                </a:lnTo>
                <a:lnTo>
                  <a:pt x="42019" y="71353"/>
                </a:lnTo>
                <a:lnTo>
                  <a:pt x="71639" y="41851"/>
                </a:lnTo>
                <a:lnTo>
                  <a:pt x="107152" y="19363"/>
                </a:lnTo>
                <a:lnTo>
                  <a:pt x="147409" y="5031"/>
                </a:lnTo>
                <a:lnTo>
                  <a:pt x="191262" y="0"/>
                </a:lnTo>
                <a:lnTo>
                  <a:pt x="235114" y="5031"/>
                </a:lnTo>
                <a:lnTo>
                  <a:pt x="275371" y="19363"/>
                </a:lnTo>
                <a:lnTo>
                  <a:pt x="310884" y="41851"/>
                </a:lnTo>
                <a:lnTo>
                  <a:pt x="340504" y="71353"/>
                </a:lnTo>
                <a:lnTo>
                  <a:pt x="363083" y="106724"/>
                </a:lnTo>
                <a:lnTo>
                  <a:pt x="377472" y="146821"/>
                </a:lnTo>
                <a:lnTo>
                  <a:pt x="382524" y="190499"/>
                </a:lnTo>
                <a:lnTo>
                  <a:pt x="377472" y="234178"/>
                </a:lnTo>
                <a:lnTo>
                  <a:pt x="363083" y="274275"/>
                </a:lnTo>
                <a:lnTo>
                  <a:pt x="340504" y="309646"/>
                </a:lnTo>
                <a:lnTo>
                  <a:pt x="310884" y="339148"/>
                </a:lnTo>
                <a:lnTo>
                  <a:pt x="275371" y="361636"/>
                </a:lnTo>
                <a:lnTo>
                  <a:pt x="235114" y="375968"/>
                </a:lnTo>
                <a:lnTo>
                  <a:pt x="191262" y="380999"/>
                </a:lnTo>
                <a:lnTo>
                  <a:pt x="147409" y="375968"/>
                </a:lnTo>
                <a:lnTo>
                  <a:pt x="107152" y="361636"/>
                </a:lnTo>
                <a:lnTo>
                  <a:pt x="71639" y="339148"/>
                </a:lnTo>
                <a:lnTo>
                  <a:pt x="42019" y="309646"/>
                </a:lnTo>
                <a:lnTo>
                  <a:pt x="19440" y="274275"/>
                </a:lnTo>
                <a:lnTo>
                  <a:pt x="5051" y="234178"/>
                </a:lnTo>
                <a:lnTo>
                  <a:pt x="0" y="19049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812041" y="4985003"/>
            <a:ext cx="382905" cy="381000"/>
          </a:xfrm>
          <a:custGeom>
            <a:avLst/>
            <a:gdLst/>
            <a:ahLst/>
            <a:cxnLst/>
            <a:rect l="l" t="t" r="r" b="b"/>
            <a:pathLst>
              <a:path w="382905" h="381000">
                <a:moveTo>
                  <a:pt x="199986" y="0"/>
                </a:moveTo>
                <a:lnTo>
                  <a:pt x="152427" y="4910"/>
                </a:lnTo>
                <a:lnTo>
                  <a:pt x="109670" y="19068"/>
                </a:lnTo>
                <a:lnTo>
                  <a:pt x="72633" y="41612"/>
                </a:lnTo>
                <a:lnTo>
                  <a:pt x="42230" y="71682"/>
                </a:lnTo>
                <a:lnTo>
                  <a:pt x="19380" y="108417"/>
                </a:lnTo>
                <a:lnTo>
                  <a:pt x="4997" y="150955"/>
                </a:lnTo>
                <a:lnTo>
                  <a:pt x="0" y="198437"/>
                </a:lnTo>
                <a:lnTo>
                  <a:pt x="4997" y="240041"/>
                </a:lnTo>
                <a:lnTo>
                  <a:pt x="19380" y="278367"/>
                </a:lnTo>
                <a:lnTo>
                  <a:pt x="42230" y="312279"/>
                </a:lnTo>
                <a:lnTo>
                  <a:pt x="72633" y="340636"/>
                </a:lnTo>
                <a:lnTo>
                  <a:pt x="109670" y="362301"/>
                </a:lnTo>
                <a:lnTo>
                  <a:pt x="152427" y="376135"/>
                </a:lnTo>
                <a:lnTo>
                  <a:pt x="199986" y="381000"/>
                </a:lnTo>
                <a:lnTo>
                  <a:pt x="248230" y="374422"/>
                </a:lnTo>
                <a:lnTo>
                  <a:pt x="291755" y="355893"/>
                </a:lnTo>
                <a:lnTo>
                  <a:pt x="328755" y="327223"/>
                </a:lnTo>
                <a:lnTo>
                  <a:pt x="357421" y="290218"/>
                </a:lnTo>
                <a:lnTo>
                  <a:pt x="375947" y="246687"/>
                </a:lnTo>
                <a:lnTo>
                  <a:pt x="382523" y="198437"/>
                </a:lnTo>
                <a:lnTo>
                  <a:pt x="377660" y="150955"/>
                </a:lnTo>
                <a:lnTo>
                  <a:pt x="363828" y="108417"/>
                </a:lnTo>
                <a:lnTo>
                  <a:pt x="342166" y="71682"/>
                </a:lnTo>
                <a:lnTo>
                  <a:pt x="313813" y="41612"/>
                </a:lnTo>
                <a:lnTo>
                  <a:pt x="279906" y="19068"/>
                </a:lnTo>
                <a:lnTo>
                  <a:pt x="241585" y="4910"/>
                </a:lnTo>
                <a:lnTo>
                  <a:pt x="199986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559557" y="4985765"/>
            <a:ext cx="382905" cy="381000"/>
          </a:xfrm>
          <a:custGeom>
            <a:avLst/>
            <a:gdLst/>
            <a:ahLst/>
            <a:cxnLst/>
            <a:rect l="l" t="t" r="r" b="b"/>
            <a:pathLst>
              <a:path w="382905" h="381000">
                <a:moveTo>
                  <a:pt x="0" y="190499"/>
                </a:moveTo>
                <a:lnTo>
                  <a:pt x="5051" y="146821"/>
                </a:lnTo>
                <a:lnTo>
                  <a:pt x="19440" y="106724"/>
                </a:lnTo>
                <a:lnTo>
                  <a:pt x="42019" y="71353"/>
                </a:lnTo>
                <a:lnTo>
                  <a:pt x="71639" y="41851"/>
                </a:lnTo>
                <a:lnTo>
                  <a:pt x="107152" y="19363"/>
                </a:lnTo>
                <a:lnTo>
                  <a:pt x="147409" y="5031"/>
                </a:lnTo>
                <a:lnTo>
                  <a:pt x="191262" y="0"/>
                </a:lnTo>
                <a:lnTo>
                  <a:pt x="235114" y="5031"/>
                </a:lnTo>
                <a:lnTo>
                  <a:pt x="275371" y="19363"/>
                </a:lnTo>
                <a:lnTo>
                  <a:pt x="310884" y="41851"/>
                </a:lnTo>
                <a:lnTo>
                  <a:pt x="340504" y="71353"/>
                </a:lnTo>
                <a:lnTo>
                  <a:pt x="363083" y="106724"/>
                </a:lnTo>
                <a:lnTo>
                  <a:pt x="377472" y="146821"/>
                </a:lnTo>
                <a:lnTo>
                  <a:pt x="382524" y="190499"/>
                </a:lnTo>
                <a:lnTo>
                  <a:pt x="377472" y="234178"/>
                </a:lnTo>
                <a:lnTo>
                  <a:pt x="363083" y="274275"/>
                </a:lnTo>
                <a:lnTo>
                  <a:pt x="340504" y="309646"/>
                </a:lnTo>
                <a:lnTo>
                  <a:pt x="310884" y="339148"/>
                </a:lnTo>
                <a:lnTo>
                  <a:pt x="275371" y="361636"/>
                </a:lnTo>
                <a:lnTo>
                  <a:pt x="235114" y="375968"/>
                </a:lnTo>
                <a:lnTo>
                  <a:pt x="191262" y="380999"/>
                </a:lnTo>
                <a:lnTo>
                  <a:pt x="147409" y="375968"/>
                </a:lnTo>
                <a:lnTo>
                  <a:pt x="107152" y="361636"/>
                </a:lnTo>
                <a:lnTo>
                  <a:pt x="71639" y="339148"/>
                </a:lnTo>
                <a:lnTo>
                  <a:pt x="42019" y="309646"/>
                </a:lnTo>
                <a:lnTo>
                  <a:pt x="19440" y="274275"/>
                </a:lnTo>
                <a:lnTo>
                  <a:pt x="5051" y="234178"/>
                </a:lnTo>
                <a:lnTo>
                  <a:pt x="0" y="19049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558790" y="4985003"/>
            <a:ext cx="382905" cy="381000"/>
          </a:xfrm>
          <a:custGeom>
            <a:avLst/>
            <a:gdLst/>
            <a:ahLst/>
            <a:cxnLst/>
            <a:rect l="l" t="t" r="r" b="b"/>
            <a:pathLst>
              <a:path w="382905" h="381000">
                <a:moveTo>
                  <a:pt x="184124" y="0"/>
                </a:moveTo>
                <a:lnTo>
                  <a:pt x="142438" y="4910"/>
                </a:lnTo>
                <a:lnTo>
                  <a:pt x="103890" y="19068"/>
                </a:lnTo>
                <a:lnTo>
                  <a:pt x="69673" y="41612"/>
                </a:lnTo>
                <a:lnTo>
                  <a:pt x="40982" y="71682"/>
                </a:lnTo>
                <a:lnTo>
                  <a:pt x="19010" y="108417"/>
                </a:lnTo>
                <a:lnTo>
                  <a:pt x="4951" y="150955"/>
                </a:lnTo>
                <a:lnTo>
                  <a:pt x="0" y="198437"/>
                </a:lnTo>
                <a:lnTo>
                  <a:pt x="6694" y="246687"/>
                </a:lnTo>
                <a:lnTo>
                  <a:pt x="25513" y="290218"/>
                </a:lnTo>
                <a:lnTo>
                  <a:pt x="54562" y="327223"/>
                </a:lnTo>
                <a:lnTo>
                  <a:pt x="91944" y="355893"/>
                </a:lnTo>
                <a:lnTo>
                  <a:pt x="135763" y="374422"/>
                </a:lnTo>
                <a:lnTo>
                  <a:pt x="184124" y="381000"/>
                </a:lnTo>
                <a:lnTo>
                  <a:pt x="231596" y="376135"/>
                </a:lnTo>
                <a:lnTo>
                  <a:pt x="274125" y="362301"/>
                </a:lnTo>
                <a:lnTo>
                  <a:pt x="310853" y="340636"/>
                </a:lnTo>
                <a:lnTo>
                  <a:pt x="340918" y="312279"/>
                </a:lnTo>
                <a:lnTo>
                  <a:pt x="363458" y="278367"/>
                </a:lnTo>
                <a:lnTo>
                  <a:pt x="377614" y="240041"/>
                </a:lnTo>
                <a:lnTo>
                  <a:pt x="382523" y="198437"/>
                </a:lnTo>
                <a:lnTo>
                  <a:pt x="377614" y="150955"/>
                </a:lnTo>
                <a:lnTo>
                  <a:pt x="363458" y="108417"/>
                </a:lnTo>
                <a:lnTo>
                  <a:pt x="340918" y="71682"/>
                </a:lnTo>
                <a:lnTo>
                  <a:pt x="310853" y="41612"/>
                </a:lnTo>
                <a:lnTo>
                  <a:pt x="274125" y="19068"/>
                </a:lnTo>
                <a:lnTo>
                  <a:pt x="231596" y="4910"/>
                </a:lnTo>
                <a:lnTo>
                  <a:pt x="184124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309365" y="4985765"/>
            <a:ext cx="364490" cy="381000"/>
          </a:xfrm>
          <a:custGeom>
            <a:avLst/>
            <a:gdLst/>
            <a:ahLst/>
            <a:cxnLst/>
            <a:rect l="l" t="t" r="r" b="b"/>
            <a:pathLst>
              <a:path w="364489" h="381000">
                <a:moveTo>
                  <a:pt x="0" y="190499"/>
                </a:moveTo>
                <a:lnTo>
                  <a:pt x="6505" y="139858"/>
                </a:lnTo>
                <a:lnTo>
                  <a:pt x="24863" y="94352"/>
                </a:lnTo>
                <a:lnTo>
                  <a:pt x="53339" y="55797"/>
                </a:lnTo>
                <a:lnTo>
                  <a:pt x="90198" y="26009"/>
                </a:lnTo>
                <a:lnTo>
                  <a:pt x="133702" y="6805"/>
                </a:lnTo>
                <a:lnTo>
                  <a:pt x="182118" y="0"/>
                </a:lnTo>
                <a:lnTo>
                  <a:pt x="230533" y="6805"/>
                </a:lnTo>
                <a:lnTo>
                  <a:pt x="274037" y="26009"/>
                </a:lnTo>
                <a:lnTo>
                  <a:pt x="310895" y="55797"/>
                </a:lnTo>
                <a:lnTo>
                  <a:pt x="339372" y="94352"/>
                </a:lnTo>
                <a:lnTo>
                  <a:pt x="357730" y="139858"/>
                </a:lnTo>
                <a:lnTo>
                  <a:pt x="364236" y="190499"/>
                </a:lnTo>
                <a:lnTo>
                  <a:pt x="357730" y="241141"/>
                </a:lnTo>
                <a:lnTo>
                  <a:pt x="339372" y="286647"/>
                </a:lnTo>
                <a:lnTo>
                  <a:pt x="310896" y="325202"/>
                </a:lnTo>
                <a:lnTo>
                  <a:pt x="274037" y="354990"/>
                </a:lnTo>
                <a:lnTo>
                  <a:pt x="230533" y="374194"/>
                </a:lnTo>
                <a:lnTo>
                  <a:pt x="182118" y="380999"/>
                </a:lnTo>
                <a:lnTo>
                  <a:pt x="133702" y="374194"/>
                </a:lnTo>
                <a:lnTo>
                  <a:pt x="90198" y="354990"/>
                </a:lnTo>
                <a:lnTo>
                  <a:pt x="53340" y="325202"/>
                </a:lnTo>
                <a:lnTo>
                  <a:pt x="24863" y="286647"/>
                </a:lnTo>
                <a:lnTo>
                  <a:pt x="6505" y="241141"/>
                </a:lnTo>
                <a:lnTo>
                  <a:pt x="0" y="19049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308603" y="4985003"/>
            <a:ext cx="364490" cy="381000"/>
          </a:xfrm>
          <a:custGeom>
            <a:avLst/>
            <a:gdLst/>
            <a:ahLst/>
            <a:cxnLst/>
            <a:rect l="l" t="t" r="r" b="b"/>
            <a:pathLst>
              <a:path w="364489" h="381000">
                <a:moveTo>
                  <a:pt x="182117" y="0"/>
                </a:moveTo>
                <a:lnTo>
                  <a:pt x="140614" y="4910"/>
                </a:lnTo>
                <a:lnTo>
                  <a:pt x="102381" y="19068"/>
                </a:lnTo>
                <a:lnTo>
                  <a:pt x="68552" y="41612"/>
                </a:lnTo>
                <a:lnTo>
                  <a:pt x="40264" y="71682"/>
                </a:lnTo>
                <a:lnTo>
                  <a:pt x="18652" y="108417"/>
                </a:lnTo>
                <a:lnTo>
                  <a:pt x="4852" y="150955"/>
                </a:lnTo>
                <a:lnTo>
                  <a:pt x="0" y="198437"/>
                </a:lnTo>
                <a:lnTo>
                  <a:pt x="6561" y="246687"/>
                </a:lnTo>
                <a:lnTo>
                  <a:pt x="25044" y="290218"/>
                </a:lnTo>
                <a:lnTo>
                  <a:pt x="53644" y="327223"/>
                </a:lnTo>
                <a:lnTo>
                  <a:pt x="90559" y="355893"/>
                </a:lnTo>
                <a:lnTo>
                  <a:pt x="133984" y="374422"/>
                </a:lnTo>
                <a:lnTo>
                  <a:pt x="182117" y="381000"/>
                </a:lnTo>
                <a:lnTo>
                  <a:pt x="230250" y="374422"/>
                </a:lnTo>
                <a:lnTo>
                  <a:pt x="273676" y="355893"/>
                </a:lnTo>
                <a:lnTo>
                  <a:pt x="310591" y="327223"/>
                </a:lnTo>
                <a:lnTo>
                  <a:pt x="339191" y="290218"/>
                </a:lnTo>
                <a:lnTo>
                  <a:pt x="357674" y="246687"/>
                </a:lnTo>
                <a:lnTo>
                  <a:pt x="364235" y="198437"/>
                </a:lnTo>
                <a:lnTo>
                  <a:pt x="359383" y="150955"/>
                </a:lnTo>
                <a:lnTo>
                  <a:pt x="345583" y="108417"/>
                </a:lnTo>
                <a:lnTo>
                  <a:pt x="323971" y="71682"/>
                </a:lnTo>
                <a:lnTo>
                  <a:pt x="295683" y="41612"/>
                </a:lnTo>
                <a:lnTo>
                  <a:pt x="261854" y="19068"/>
                </a:lnTo>
                <a:lnTo>
                  <a:pt x="223621" y="4910"/>
                </a:lnTo>
                <a:lnTo>
                  <a:pt x="182117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039361" y="4985765"/>
            <a:ext cx="382905" cy="381000"/>
          </a:xfrm>
          <a:custGeom>
            <a:avLst/>
            <a:gdLst/>
            <a:ahLst/>
            <a:cxnLst/>
            <a:rect l="l" t="t" r="r" b="b"/>
            <a:pathLst>
              <a:path w="382904" h="381000">
                <a:moveTo>
                  <a:pt x="0" y="190499"/>
                </a:moveTo>
                <a:lnTo>
                  <a:pt x="5051" y="146821"/>
                </a:lnTo>
                <a:lnTo>
                  <a:pt x="19440" y="106724"/>
                </a:lnTo>
                <a:lnTo>
                  <a:pt x="42019" y="71353"/>
                </a:lnTo>
                <a:lnTo>
                  <a:pt x="71639" y="41851"/>
                </a:lnTo>
                <a:lnTo>
                  <a:pt x="107152" y="19363"/>
                </a:lnTo>
                <a:lnTo>
                  <a:pt x="147409" y="5031"/>
                </a:lnTo>
                <a:lnTo>
                  <a:pt x="191262" y="0"/>
                </a:lnTo>
                <a:lnTo>
                  <a:pt x="235114" y="5031"/>
                </a:lnTo>
                <a:lnTo>
                  <a:pt x="275371" y="19363"/>
                </a:lnTo>
                <a:lnTo>
                  <a:pt x="310884" y="41851"/>
                </a:lnTo>
                <a:lnTo>
                  <a:pt x="340504" y="71353"/>
                </a:lnTo>
                <a:lnTo>
                  <a:pt x="363083" y="106724"/>
                </a:lnTo>
                <a:lnTo>
                  <a:pt x="377472" y="146821"/>
                </a:lnTo>
                <a:lnTo>
                  <a:pt x="382524" y="190499"/>
                </a:lnTo>
                <a:lnTo>
                  <a:pt x="377472" y="234178"/>
                </a:lnTo>
                <a:lnTo>
                  <a:pt x="363083" y="274275"/>
                </a:lnTo>
                <a:lnTo>
                  <a:pt x="340504" y="309646"/>
                </a:lnTo>
                <a:lnTo>
                  <a:pt x="310884" y="339148"/>
                </a:lnTo>
                <a:lnTo>
                  <a:pt x="275371" y="361636"/>
                </a:lnTo>
                <a:lnTo>
                  <a:pt x="235114" y="375968"/>
                </a:lnTo>
                <a:lnTo>
                  <a:pt x="191262" y="380999"/>
                </a:lnTo>
                <a:lnTo>
                  <a:pt x="147409" y="375968"/>
                </a:lnTo>
                <a:lnTo>
                  <a:pt x="107152" y="361636"/>
                </a:lnTo>
                <a:lnTo>
                  <a:pt x="71639" y="339148"/>
                </a:lnTo>
                <a:lnTo>
                  <a:pt x="42019" y="309646"/>
                </a:lnTo>
                <a:lnTo>
                  <a:pt x="19440" y="274275"/>
                </a:lnTo>
                <a:lnTo>
                  <a:pt x="5051" y="234178"/>
                </a:lnTo>
                <a:lnTo>
                  <a:pt x="0" y="19049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038605" y="4985003"/>
            <a:ext cx="382905" cy="381000"/>
          </a:xfrm>
          <a:custGeom>
            <a:avLst/>
            <a:gdLst/>
            <a:ahLst/>
            <a:cxnLst/>
            <a:rect l="l" t="t" r="r" b="b"/>
            <a:pathLst>
              <a:path w="382904" h="381000">
                <a:moveTo>
                  <a:pt x="199986" y="0"/>
                </a:moveTo>
                <a:lnTo>
                  <a:pt x="152427" y="4910"/>
                </a:lnTo>
                <a:lnTo>
                  <a:pt x="109670" y="19068"/>
                </a:lnTo>
                <a:lnTo>
                  <a:pt x="72633" y="41612"/>
                </a:lnTo>
                <a:lnTo>
                  <a:pt x="42230" y="71682"/>
                </a:lnTo>
                <a:lnTo>
                  <a:pt x="19380" y="108417"/>
                </a:lnTo>
                <a:lnTo>
                  <a:pt x="4997" y="150955"/>
                </a:lnTo>
                <a:lnTo>
                  <a:pt x="0" y="198437"/>
                </a:lnTo>
                <a:lnTo>
                  <a:pt x="4997" y="240041"/>
                </a:lnTo>
                <a:lnTo>
                  <a:pt x="19380" y="278367"/>
                </a:lnTo>
                <a:lnTo>
                  <a:pt x="42230" y="312279"/>
                </a:lnTo>
                <a:lnTo>
                  <a:pt x="72633" y="340636"/>
                </a:lnTo>
                <a:lnTo>
                  <a:pt x="109670" y="362301"/>
                </a:lnTo>
                <a:lnTo>
                  <a:pt x="152427" y="376135"/>
                </a:lnTo>
                <a:lnTo>
                  <a:pt x="199986" y="381000"/>
                </a:lnTo>
                <a:lnTo>
                  <a:pt x="248230" y="374422"/>
                </a:lnTo>
                <a:lnTo>
                  <a:pt x="291755" y="355893"/>
                </a:lnTo>
                <a:lnTo>
                  <a:pt x="328755" y="327223"/>
                </a:lnTo>
                <a:lnTo>
                  <a:pt x="357421" y="290218"/>
                </a:lnTo>
                <a:lnTo>
                  <a:pt x="375947" y="246687"/>
                </a:lnTo>
                <a:lnTo>
                  <a:pt x="382524" y="198437"/>
                </a:lnTo>
                <a:lnTo>
                  <a:pt x="377660" y="150955"/>
                </a:lnTo>
                <a:lnTo>
                  <a:pt x="363828" y="108417"/>
                </a:lnTo>
                <a:lnTo>
                  <a:pt x="342166" y="71682"/>
                </a:lnTo>
                <a:lnTo>
                  <a:pt x="313813" y="41612"/>
                </a:lnTo>
                <a:lnTo>
                  <a:pt x="279906" y="19068"/>
                </a:lnTo>
                <a:lnTo>
                  <a:pt x="241585" y="4910"/>
                </a:lnTo>
                <a:lnTo>
                  <a:pt x="199986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787646" y="4985765"/>
            <a:ext cx="382905" cy="381000"/>
          </a:xfrm>
          <a:custGeom>
            <a:avLst/>
            <a:gdLst/>
            <a:ahLst/>
            <a:cxnLst/>
            <a:rect l="l" t="t" r="r" b="b"/>
            <a:pathLst>
              <a:path w="382904" h="381000">
                <a:moveTo>
                  <a:pt x="0" y="190499"/>
                </a:moveTo>
                <a:lnTo>
                  <a:pt x="5051" y="146821"/>
                </a:lnTo>
                <a:lnTo>
                  <a:pt x="19440" y="106724"/>
                </a:lnTo>
                <a:lnTo>
                  <a:pt x="42019" y="71353"/>
                </a:lnTo>
                <a:lnTo>
                  <a:pt x="71639" y="41851"/>
                </a:lnTo>
                <a:lnTo>
                  <a:pt x="107152" y="19363"/>
                </a:lnTo>
                <a:lnTo>
                  <a:pt x="147409" y="5031"/>
                </a:lnTo>
                <a:lnTo>
                  <a:pt x="191262" y="0"/>
                </a:lnTo>
                <a:lnTo>
                  <a:pt x="235114" y="5031"/>
                </a:lnTo>
                <a:lnTo>
                  <a:pt x="275371" y="19363"/>
                </a:lnTo>
                <a:lnTo>
                  <a:pt x="310884" y="41851"/>
                </a:lnTo>
                <a:lnTo>
                  <a:pt x="340504" y="71353"/>
                </a:lnTo>
                <a:lnTo>
                  <a:pt x="363083" y="106724"/>
                </a:lnTo>
                <a:lnTo>
                  <a:pt x="377472" y="146821"/>
                </a:lnTo>
                <a:lnTo>
                  <a:pt x="382524" y="190499"/>
                </a:lnTo>
                <a:lnTo>
                  <a:pt x="377472" y="234178"/>
                </a:lnTo>
                <a:lnTo>
                  <a:pt x="363083" y="274275"/>
                </a:lnTo>
                <a:lnTo>
                  <a:pt x="340504" y="309646"/>
                </a:lnTo>
                <a:lnTo>
                  <a:pt x="310884" y="339148"/>
                </a:lnTo>
                <a:lnTo>
                  <a:pt x="275371" y="361636"/>
                </a:lnTo>
                <a:lnTo>
                  <a:pt x="235114" y="375968"/>
                </a:lnTo>
                <a:lnTo>
                  <a:pt x="191262" y="380999"/>
                </a:lnTo>
                <a:lnTo>
                  <a:pt x="147409" y="375968"/>
                </a:lnTo>
                <a:lnTo>
                  <a:pt x="107152" y="361636"/>
                </a:lnTo>
                <a:lnTo>
                  <a:pt x="71639" y="339148"/>
                </a:lnTo>
                <a:lnTo>
                  <a:pt x="42019" y="309646"/>
                </a:lnTo>
                <a:lnTo>
                  <a:pt x="19440" y="274275"/>
                </a:lnTo>
                <a:lnTo>
                  <a:pt x="5051" y="234178"/>
                </a:lnTo>
                <a:lnTo>
                  <a:pt x="0" y="19049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786878" y="4985003"/>
            <a:ext cx="382905" cy="381000"/>
          </a:xfrm>
          <a:custGeom>
            <a:avLst/>
            <a:gdLst/>
            <a:ahLst/>
            <a:cxnLst/>
            <a:rect l="l" t="t" r="r" b="b"/>
            <a:pathLst>
              <a:path w="382904" h="381000">
                <a:moveTo>
                  <a:pt x="184124" y="0"/>
                </a:moveTo>
                <a:lnTo>
                  <a:pt x="142438" y="4910"/>
                </a:lnTo>
                <a:lnTo>
                  <a:pt x="103890" y="19068"/>
                </a:lnTo>
                <a:lnTo>
                  <a:pt x="69673" y="41612"/>
                </a:lnTo>
                <a:lnTo>
                  <a:pt x="40982" y="71682"/>
                </a:lnTo>
                <a:lnTo>
                  <a:pt x="19010" y="108417"/>
                </a:lnTo>
                <a:lnTo>
                  <a:pt x="4951" y="150955"/>
                </a:lnTo>
                <a:lnTo>
                  <a:pt x="0" y="198437"/>
                </a:lnTo>
                <a:lnTo>
                  <a:pt x="6694" y="246687"/>
                </a:lnTo>
                <a:lnTo>
                  <a:pt x="25513" y="290218"/>
                </a:lnTo>
                <a:lnTo>
                  <a:pt x="54562" y="327223"/>
                </a:lnTo>
                <a:lnTo>
                  <a:pt x="91944" y="355893"/>
                </a:lnTo>
                <a:lnTo>
                  <a:pt x="135763" y="374422"/>
                </a:lnTo>
                <a:lnTo>
                  <a:pt x="184124" y="381000"/>
                </a:lnTo>
                <a:lnTo>
                  <a:pt x="231600" y="376135"/>
                </a:lnTo>
                <a:lnTo>
                  <a:pt x="274131" y="362301"/>
                </a:lnTo>
                <a:lnTo>
                  <a:pt x="310858" y="340636"/>
                </a:lnTo>
                <a:lnTo>
                  <a:pt x="340922" y="312279"/>
                </a:lnTo>
                <a:lnTo>
                  <a:pt x="363460" y="278367"/>
                </a:lnTo>
                <a:lnTo>
                  <a:pt x="377614" y="240041"/>
                </a:lnTo>
                <a:lnTo>
                  <a:pt x="382523" y="198437"/>
                </a:lnTo>
                <a:lnTo>
                  <a:pt x="377614" y="150955"/>
                </a:lnTo>
                <a:lnTo>
                  <a:pt x="363460" y="108417"/>
                </a:lnTo>
                <a:lnTo>
                  <a:pt x="340922" y="71682"/>
                </a:lnTo>
                <a:lnTo>
                  <a:pt x="310858" y="41612"/>
                </a:lnTo>
                <a:lnTo>
                  <a:pt x="274131" y="19068"/>
                </a:lnTo>
                <a:lnTo>
                  <a:pt x="231600" y="4910"/>
                </a:lnTo>
                <a:lnTo>
                  <a:pt x="184124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535929" y="4985765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499"/>
                </a:moveTo>
                <a:lnTo>
                  <a:pt x="5031" y="146821"/>
                </a:lnTo>
                <a:lnTo>
                  <a:pt x="19363" y="106724"/>
                </a:lnTo>
                <a:lnTo>
                  <a:pt x="41851" y="71353"/>
                </a:lnTo>
                <a:lnTo>
                  <a:pt x="71353" y="41851"/>
                </a:lnTo>
                <a:lnTo>
                  <a:pt x="106724" y="19363"/>
                </a:lnTo>
                <a:lnTo>
                  <a:pt x="146821" y="5031"/>
                </a:lnTo>
                <a:lnTo>
                  <a:pt x="190500" y="0"/>
                </a:lnTo>
                <a:lnTo>
                  <a:pt x="234178" y="5031"/>
                </a:lnTo>
                <a:lnTo>
                  <a:pt x="274275" y="19363"/>
                </a:lnTo>
                <a:lnTo>
                  <a:pt x="309646" y="41851"/>
                </a:lnTo>
                <a:lnTo>
                  <a:pt x="339148" y="71353"/>
                </a:lnTo>
                <a:lnTo>
                  <a:pt x="361636" y="106724"/>
                </a:lnTo>
                <a:lnTo>
                  <a:pt x="375968" y="146821"/>
                </a:lnTo>
                <a:lnTo>
                  <a:pt x="381000" y="190499"/>
                </a:lnTo>
                <a:lnTo>
                  <a:pt x="375968" y="234178"/>
                </a:lnTo>
                <a:lnTo>
                  <a:pt x="361636" y="274275"/>
                </a:lnTo>
                <a:lnTo>
                  <a:pt x="339148" y="309646"/>
                </a:lnTo>
                <a:lnTo>
                  <a:pt x="309646" y="339148"/>
                </a:lnTo>
                <a:lnTo>
                  <a:pt x="274275" y="361636"/>
                </a:lnTo>
                <a:lnTo>
                  <a:pt x="234178" y="375968"/>
                </a:lnTo>
                <a:lnTo>
                  <a:pt x="190500" y="380999"/>
                </a:lnTo>
                <a:lnTo>
                  <a:pt x="146821" y="375968"/>
                </a:lnTo>
                <a:lnTo>
                  <a:pt x="106724" y="361636"/>
                </a:lnTo>
                <a:lnTo>
                  <a:pt x="71353" y="339148"/>
                </a:lnTo>
                <a:lnTo>
                  <a:pt x="41851" y="309646"/>
                </a:lnTo>
                <a:lnTo>
                  <a:pt x="19363" y="274275"/>
                </a:lnTo>
                <a:lnTo>
                  <a:pt x="5031" y="234178"/>
                </a:lnTo>
                <a:lnTo>
                  <a:pt x="0" y="19049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535167" y="4985003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82562" y="0"/>
                </a:moveTo>
                <a:lnTo>
                  <a:pt x="140958" y="4910"/>
                </a:lnTo>
                <a:lnTo>
                  <a:pt x="102632" y="19068"/>
                </a:lnTo>
                <a:lnTo>
                  <a:pt x="68720" y="41612"/>
                </a:lnTo>
                <a:lnTo>
                  <a:pt x="40363" y="71682"/>
                </a:lnTo>
                <a:lnTo>
                  <a:pt x="18698" y="108417"/>
                </a:lnTo>
                <a:lnTo>
                  <a:pt x="4864" y="150955"/>
                </a:lnTo>
                <a:lnTo>
                  <a:pt x="0" y="198437"/>
                </a:lnTo>
                <a:lnTo>
                  <a:pt x="6577" y="246687"/>
                </a:lnTo>
                <a:lnTo>
                  <a:pt x="25106" y="290218"/>
                </a:lnTo>
                <a:lnTo>
                  <a:pt x="53776" y="327223"/>
                </a:lnTo>
                <a:lnTo>
                  <a:pt x="90781" y="355893"/>
                </a:lnTo>
                <a:lnTo>
                  <a:pt x="134312" y="374422"/>
                </a:lnTo>
                <a:lnTo>
                  <a:pt x="182562" y="381000"/>
                </a:lnTo>
                <a:lnTo>
                  <a:pt x="231988" y="374422"/>
                </a:lnTo>
                <a:lnTo>
                  <a:pt x="278459" y="355893"/>
                </a:lnTo>
                <a:lnTo>
                  <a:pt x="319285" y="327223"/>
                </a:lnTo>
                <a:lnTo>
                  <a:pt x="351778" y="290218"/>
                </a:lnTo>
                <a:lnTo>
                  <a:pt x="373246" y="246687"/>
                </a:lnTo>
                <a:lnTo>
                  <a:pt x="381000" y="198437"/>
                </a:lnTo>
                <a:lnTo>
                  <a:pt x="375256" y="150955"/>
                </a:lnTo>
                <a:lnTo>
                  <a:pt x="359154" y="108417"/>
                </a:lnTo>
                <a:lnTo>
                  <a:pt x="334388" y="71682"/>
                </a:lnTo>
                <a:lnTo>
                  <a:pt x="302652" y="41612"/>
                </a:lnTo>
                <a:lnTo>
                  <a:pt x="265640" y="19068"/>
                </a:lnTo>
                <a:lnTo>
                  <a:pt x="225045" y="4910"/>
                </a:lnTo>
                <a:lnTo>
                  <a:pt x="182562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284214" y="4985765"/>
            <a:ext cx="365760" cy="381000"/>
          </a:xfrm>
          <a:custGeom>
            <a:avLst/>
            <a:gdLst/>
            <a:ahLst/>
            <a:cxnLst/>
            <a:rect l="l" t="t" r="r" b="b"/>
            <a:pathLst>
              <a:path w="365759" h="381000">
                <a:moveTo>
                  <a:pt x="0" y="190499"/>
                </a:moveTo>
                <a:lnTo>
                  <a:pt x="6532" y="139858"/>
                </a:lnTo>
                <a:lnTo>
                  <a:pt x="24968" y="94352"/>
                </a:lnTo>
                <a:lnTo>
                  <a:pt x="53563" y="55797"/>
                </a:lnTo>
                <a:lnTo>
                  <a:pt x="90576" y="26009"/>
                </a:lnTo>
                <a:lnTo>
                  <a:pt x="134262" y="6805"/>
                </a:lnTo>
                <a:lnTo>
                  <a:pt x="182880" y="0"/>
                </a:lnTo>
                <a:lnTo>
                  <a:pt x="231497" y="6805"/>
                </a:lnTo>
                <a:lnTo>
                  <a:pt x="275183" y="26009"/>
                </a:lnTo>
                <a:lnTo>
                  <a:pt x="312196" y="55797"/>
                </a:lnTo>
                <a:lnTo>
                  <a:pt x="340791" y="94352"/>
                </a:lnTo>
                <a:lnTo>
                  <a:pt x="359227" y="139858"/>
                </a:lnTo>
                <a:lnTo>
                  <a:pt x="365760" y="190499"/>
                </a:lnTo>
                <a:lnTo>
                  <a:pt x="359227" y="241141"/>
                </a:lnTo>
                <a:lnTo>
                  <a:pt x="340791" y="286647"/>
                </a:lnTo>
                <a:lnTo>
                  <a:pt x="312196" y="325202"/>
                </a:lnTo>
                <a:lnTo>
                  <a:pt x="275183" y="354990"/>
                </a:lnTo>
                <a:lnTo>
                  <a:pt x="231497" y="374194"/>
                </a:lnTo>
                <a:lnTo>
                  <a:pt x="182880" y="380999"/>
                </a:lnTo>
                <a:lnTo>
                  <a:pt x="134262" y="374194"/>
                </a:lnTo>
                <a:lnTo>
                  <a:pt x="90576" y="354990"/>
                </a:lnTo>
                <a:lnTo>
                  <a:pt x="53563" y="325202"/>
                </a:lnTo>
                <a:lnTo>
                  <a:pt x="24968" y="286647"/>
                </a:lnTo>
                <a:lnTo>
                  <a:pt x="6532" y="241141"/>
                </a:lnTo>
                <a:lnTo>
                  <a:pt x="0" y="19049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283452" y="4985003"/>
            <a:ext cx="365760" cy="381000"/>
          </a:xfrm>
          <a:custGeom>
            <a:avLst/>
            <a:gdLst/>
            <a:ahLst/>
            <a:cxnLst/>
            <a:rect l="l" t="t" r="r" b="b"/>
            <a:pathLst>
              <a:path w="365759" h="381000">
                <a:moveTo>
                  <a:pt x="182879" y="0"/>
                </a:moveTo>
                <a:lnTo>
                  <a:pt x="141202" y="4910"/>
                </a:lnTo>
                <a:lnTo>
                  <a:pt x="102808" y="19068"/>
                </a:lnTo>
                <a:lnTo>
                  <a:pt x="68838" y="41612"/>
                </a:lnTo>
                <a:lnTo>
                  <a:pt x="40432" y="71682"/>
                </a:lnTo>
                <a:lnTo>
                  <a:pt x="18730" y="108417"/>
                </a:lnTo>
                <a:lnTo>
                  <a:pt x="4872" y="150955"/>
                </a:lnTo>
                <a:lnTo>
                  <a:pt x="0" y="198437"/>
                </a:lnTo>
                <a:lnTo>
                  <a:pt x="6589" y="246687"/>
                </a:lnTo>
                <a:lnTo>
                  <a:pt x="25148" y="290218"/>
                </a:lnTo>
                <a:lnTo>
                  <a:pt x="53868" y="327223"/>
                </a:lnTo>
                <a:lnTo>
                  <a:pt x="90937" y="355893"/>
                </a:lnTo>
                <a:lnTo>
                  <a:pt x="134545" y="374422"/>
                </a:lnTo>
                <a:lnTo>
                  <a:pt x="182879" y="381000"/>
                </a:lnTo>
                <a:lnTo>
                  <a:pt x="231214" y="374422"/>
                </a:lnTo>
                <a:lnTo>
                  <a:pt x="274822" y="355893"/>
                </a:lnTo>
                <a:lnTo>
                  <a:pt x="311891" y="327223"/>
                </a:lnTo>
                <a:lnTo>
                  <a:pt x="340611" y="290218"/>
                </a:lnTo>
                <a:lnTo>
                  <a:pt x="359170" y="246687"/>
                </a:lnTo>
                <a:lnTo>
                  <a:pt x="365759" y="198437"/>
                </a:lnTo>
                <a:lnTo>
                  <a:pt x="360887" y="150955"/>
                </a:lnTo>
                <a:lnTo>
                  <a:pt x="347029" y="108417"/>
                </a:lnTo>
                <a:lnTo>
                  <a:pt x="325327" y="71682"/>
                </a:lnTo>
                <a:lnTo>
                  <a:pt x="296921" y="41612"/>
                </a:lnTo>
                <a:lnTo>
                  <a:pt x="262951" y="19068"/>
                </a:lnTo>
                <a:lnTo>
                  <a:pt x="224557" y="4910"/>
                </a:lnTo>
                <a:lnTo>
                  <a:pt x="182879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98754" y="5749290"/>
            <a:ext cx="365760" cy="381000"/>
          </a:xfrm>
          <a:custGeom>
            <a:avLst/>
            <a:gdLst/>
            <a:ahLst/>
            <a:cxnLst/>
            <a:rect l="l" t="t" r="r" b="b"/>
            <a:pathLst>
              <a:path w="365759" h="381000">
                <a:moveTo>
                  <a:pt x="0" y="190500"/>
                </a:moveTo>
                <a:lnTo>
                  <a:pt x="6532" y="139858"/>
                </a:lnTo>
                <a:lnTo>
                  <a:pt x="24968" y="94352"/>
                </a:lnTo>
                <a:lnTo>
                  <a:pt x="53563" y="55797"/>
                </a:lnTo>
                <a:lnTo>
                  <a:pt x="90576" y="26009"/>
                </a:lnTo>
                <a:lnTo>
                  <a:pt x="134262" y="6805"/>
                </a:lnTo>
                <a:lnTo>
                  <a:pt x="182880" y="0"/>
                </a:lnTo>
                <a:lnTo>
                  <a:pt x="231497" y="6805"/>
                </a:lnTo>
                <a:lnTo>
                  <a:pt x="275183" y="26009"/>
                </a:lnTo>
                <a:lnTo>
                  <a:pt x="312196" y="55797"/>
                </a:lnTo>
                <a:lnTo>
                  <a:pt x="340791" y="94352"/>
                </a:lnTo>
                <a:lnTo>
                  <a:pt x="359227" y="139858"/>
                </a:lnTo>
                <a:lnTo>
                  <a:pt x="365760" y="190500"/>
                </a:lnTo>
                <a:lnTo>
                  <a:pt x="359227" y="241141"/>
                </a:lnTo>
                <a:lnTo>
                  <a:pt x="340791" y="286647"/>
                </a:lnTo>
                <a:lnTo>
                  <a:pt x="312196" y="325202"/>
                </a:lnTo>
                <a:lnTo>
                  <a:pt x="275183" y="354990"/>
                </a:lnTo>
                <a:lnTo>
                  <a:pt x="231497" y="374194"/>
                </a:lnTo>
                <a:lnTo>
                  <a:pt x="182880" y="381000"/>
                </a:lnTo>
                <a:lnTo>
                  <a:pt x="134262" y="374194"/>
                </a:lnTo>
                <a:lnTo>
                  <a:pt x="90576" y="354990"/>
                </a:lnTo>
                <a:lnTo>
                  <a:pt x="53563" y="325202"/>
                </a:lnTo>
                <a:lnTo>
                  <a:pt x="24968" y="286647"/>
                </a:lnTo>
                <a:lnTo>
                  <a:pt x="6532" y="241141"/>
                </a:lnTo>
                <a:lnTo>
                  <a:pt x="0" y="1905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97991" y="5748528"/>
            <a:ext cx="365760" cy="381000"/>
          </a:xfrm>
          <a:custGeom>
            <a:avLst/>
            <a:gdLst/>
            <a:ahLst/>
            <a:cxnLst/>
            <a:rect l="l" t="t" r="r" b="b"/>
            <a:pathLst>
              <a:path w="365759" h="381000">
                <a:moveTo>
                  <a:pt x="182879" y="0"/>
                </a:moveTo>
                <a:lnTo>
                  <a:pt x="134545" y="6577"/>
                </a:lnTo>
                <a:lnTo>
                  <a:pt x="90937" y="25106"/>
                </a:lnTo>
                <a:lnTo>
                  <a:pt x="53868" y="53776"/>
                </a:lnTo>
                <a:lnTo>
                  <a:pt x="25148" y="90781"/>
                </a:lnTo>
                <a:lnTo>
                  <a:pt x="6589" y="134312"/>
                </a:lnTo>
                <a:lnTo>
                  <a:pt x="0" y="182562"/>
                </a:lnTo>
                <a:lnTo>
                  <a:pt x="4872" y="230044"/>
                </a:lnTo>
                <a:lnTo>
                  <a:pt x="18730" y="272582"/>
                </a:lnTo>
                <a:lnTo>
                  <a:pt x="40432" y="309317"/>
                </a:lnTo>
                <a:lnTo>
                  <a:pt x="68838" y="339387"/>
                </a:lnTo>
                <a:lnTo>
                  <a:pt x="102808" y="361931"/>
                </a:lnTo>
                <a:lnTo>
                  <a:pt x="141202" y="376089"/>
                </a:lnTo>
                <a:lnTo>
                  <a:pt x="182879" y="381000"/>
                </a:lnTo>
                <a:lnTo>
                  <a:pt x="224557" y="376089"/>
                </a:lnTo>
                <a:lnTo>
                  <a:pt x="262951" y="361931"/>
                </a:lnTo>
                <a:lnTo>
                  <a:pt x="296921" y="339387"/>
                </a:lnTo>
                <a:lnTo>
                  <a:pt x="325327" y="309317"/>
                </a:lnTo>
                <a:lnTo>
                  <a:pt x="347029" y="272582"/>
                </a:lnTo>
                <a:lnTo>
                  <a:pt x="360887" y="230044"/>
                </a:lnTo>
                <a:lnTo>
                  <a:pt x="365759" y="182562"/>
                </a:lnTo>
                <a:lnTo>
                  <a:pt x="359170" y="134312"/>
                </a:lnTo>
                <a:lnTo>
                  <a:pt x="340611" y="90781"/>
                </a:lnTo>
                <a:lnTo>
                  <a:pt x="311891" y="53776"/>
                </a:lnTo>
                <a:lnTo>
                  <a:pt x="274822" y="25106"/>
                </a:lnTo>
                <a:lnTo>
                  <a:pt x="231214" y="6577"/>
                </a:lnTo>
                <a:lnTo>
                  <a:pt x="182879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398269" y="5749290"/>
            <a:ext cx="364490" cy="381000"/>
          </a:xfrm>
          <a:custGeom>
            <a:avLst/>
            <a:gdLst/>
            <a:ahLst/>
            <a:cxnLst/>
            <a:rect l="l" t="t" r="r" b="b"/>
            <a:pathLst>
              <a:path w="364489" h="381000">
                <a:moveTo>
                  <a:pt x="0" y="190500"/>
                </a:moveTo>
                <a:lnTo>
                  <a:pt x="6505" y="139858"/>
                </a:lnTo>
                <a:lnTo>
                  <a:pt x="24863" y="94352"/>
                </a:lnTo>
                <a:lnTo>
                  <a:pt x="53339" y="55797"/>
                </a:lnTo>
                <a:lnTo>
                  <a:pt x="90198" y="26009"/>
                </a:lnTo>
                <a:lnTo>
                  <a:pt x="133702" y="6805"/>
                </a:lnTo>
                <a:lnTo>
                  <a:pt x="182118" y="0"/>
                </a:lnTo>
                <a:lnTo>
                  <a:pt x="230533" y="6805"/>
                </a:lnTo>
                <a:lnTo>
                  <a:pt x="274037" y="26009"/>
                </a:lnTo>
                <a:lnTo>
                  <a:pt x="310895" y="55797"/>
                </a:lnTo>
                <a:lnTo>
                  <a:pt x="339372" y="94352"/>
                </a:lnTo>
                <a:lnTo>
                  <a:pt x="357730" y="139858"/>
                </a:lnTo>
                <a:lnTo>
                  <a:pt x="364236" y="190500"/>
                </a:lnTo>
                <a:lnTo>
                  <a:pt x="357730" y="241141"/>
                </a:lnTo>
                <a:lnTo>
                  <a:pt x="339372" y="286647"/>
                </a:lnTo>
                <a:lnTo>
                  <a:pt x="310896" y="325202"/>
                </a:lnTo>
                <a:lnTo>
                  <a:pt x="274037" y="354990"/>
                </a:lnTo>
                <a:lnTo>
                  <a:pt x="230533" y="374194"/>
                </a:lnTo>
                <a:lnTo>
                  <a:pt x="182118" y="381000"/>
                </a:lnTo>
                <a:lnTo>
                  <a:pt x="133702" y="374194"/>
                </a:lnTo>
                <a:lnTo>
                  <a:pt x="90198" y="354990"/>
                </a:lnTo>
                <a:lnTo>
                  <a:pt x="53340" y="325202"/>
                </a:lnTo>
                <a:lnTo>
                  <a:pt x="24863" y="286647"/>
                </a:lnTo>
                <a:lnTo>
                  <a:pt x="6505" y="241141"/>
                </a:lnTo>
                <a:lnTo>
                  <a:pt x="0" y="1905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397508" y="5748528"/>
            <a:ext cx="364490" cy="381000"/>
          </a:xfrm>
          <a:custGeom>
            <a:avLst/>
            <a:gdLst/>
            <a:ahLst/>
            <a:cxnLst/>
            <a:rect l="l" t="t" r="r" b="b"/>
            <a:pathLst>
              <a:path w="364489" h="381000">
                <a:moveTo>
                  <a:pt x="0" y="190500"/>
                </a:moveTo>
                <a:lnTo>
                  <a:pt x="6505" y="139858"/>
                </a:lnTo>
                <a:lnTo>
                  <a:pt x="24863" y="94352"/>
                </a:lnTo>
                <a:lnTo>
                  <a:pt x="53339" y="55797"/>
                </a:lnTo>
                <a:lnTo>
                  <a:pt x="90198" y="26009"/>
                </a:lnTo>
                <a:lnTo>
                  <a:pt x="133702" y="6805"/>
                </a:lnTo>
                <a:lnTo>
                  <a:pt x="182118" y="0"/>
                </a:lnTo>
                <a:lnTo>
                  <a:pt x="230533" y="6805"/>
                </a:lnTo>
                <a:lnTo>
                  <a:pt x="274037" y="26009"/>
                </a:lnTo>
                <a:lnTo>
                  <a:pt x="310895" y="55797"/>
                </a:lnTo>
                <a:lnTo>
                  <a:pt x="339372" y="94352"/>
                </a:lnTo>
                <a:lnTo>
                  <a:pt x="357730" y="139858"/>
                </a:lnTo>
                <a:lnTo>
                  <a:pt x="364236" y="190500"/>
                </a:lnTo>
                <a:lnTo>
                  <a:pt x="357730" y="241141"/>
                </a:lnTo>
                <a:lnTo>
                  <a:pt x="339372" y="286647"/>
                </a:lnTo>
                <a:lnTo>
                  <a:pt x="310896" y="325202"/>
                </a:lnTo>
                <a:lnTo>
                  <a:pt x="274037" y="354990"/>
                </a:lnTo>
                <a:lnTo>
                  <a:pt x="230533" y="374194"/>
                </a:lnTo>
                <a:lnTo>
                  <a:pt x="182118" y="381000"/>
                </a:lnTo>
                <a:lnTo>
                  <a:pt x="133702" y="374194"/>
                </a:lnTo>
                <a:lnTo>
                  <a:pt x="90198" y="354990"/>
                </a:lnTo>
                <a:lnTo>
                  <a:pt x="53340" y="325202"/>
                </a:lnTo>
                <a:lnTo>
                  <a:pt x="24863" y="286647"/>
                </a:lnTo>
                <a:lnTo>
                  <a:pt x="6505" y="241141"/>
                </a:lnTo>
                <a:lnTo>
                  <a:pt x="0" y="19050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834118" y="5797891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2F5897"/>
                </a:solidFill>
                <a:latin typeface="Palatino Linotype"/>
                <a:cs typeface="Palatino Linotype"/>
              </a:rPr>
              <a:t>1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482427" y="5797891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Palatino Linotype"/>
                <a:cs typeface="Palatino Linotype"/>
              </a:rPr>
              <a:t>2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914024" y="4959615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2F5897"/>
                </a:solidFill>
                <a:latin typeface="Palatino Linotype"/>
                <a:cs typeface="Palatino Linotype"/>
              </a:rPr>
              <a:t>3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634800" y="4959615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Palatino Linotype"/>
                <a:cs typeface="Palatino Linotype"/>
              </a:rPr>
              <a:t>4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426670" y="5005792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Palatino Linotype"/>
                <a:cs typeface="Palatino Linotype"/>
              </a:rPr>
              <a:t>5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146074" y="4959615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Palatino Linotype"/>
                <a:cs typeface="Palatino Linotype"/>
              </a:rPr>
              <a:t>6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866850" y="4959615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Palatino Linotype"/>
                <a:cs typeface="Palatino Linotype"/>
              </a:rPr>
              <a:t>7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587626" y="4959615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Palatino Linotype"/>
                <a:cs typeface="Palatino Linotype"/>
              </a:rPr>
              <a:t>8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363266" y="4959615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Palatino Linotype"/>
                <a:cs typeface="Palatino Linotype"/>
              </a:rPr>
              <a:t>9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194620" y="5005792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Palatino Linotype"/>
                <a:cs typeface="Palatino Linotype"/>
              </a:rPr>
              <a:t>2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583011" y="4241811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Palatino Linotype"/>
                <a:cs typeface="Palatino Linotype"/>
              </a:rPr>
              <a:t>2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995531" y="4238839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2F5897"/>
                </a:solidFill>
                <a:latin typeface="Palatino Linotype"/>
                <a:cs typeface="Palatino Linotype"/>
              </a:rPr>
              <a:t>5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506805" y="4238839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Palatino Linotype"/>
                <a:cs typeface="Palatino Linotype"/>
              </a:rPr>
              <a:t>6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947443" y="4238839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Palatino Linotype"/>
                <a:cs typeface="Palatino Linotype"/>
              </a:rPr>
              <a:t>9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274755" y="3421594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Palatino Linotype"/>
                <a:cs typeface="Palatino Linotype"/>
              </a:rPr>
              <a:t>2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227581" y="3349585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2F5897"/>
                </a:solidFill>
                <a:latin typeface="Palatino Linotype"/>
                <a:cs typeface="Palatino Linotype"/>
              </a:rPr>
              <a:t>6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787173" y="2557486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Palatino Linotype"/>
                <a:cs typeface="Palatino Linotype"/>
              </a:rPr>
              <a:t>2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6551676" y="3860291"/>
            <a:ext cx="2484120" cy="980440"/>
          </a:xfrm>
          <a:custGeom>
            <a:avLst/>
            <a:gdLst/>
            <a:ahLst/>
            <a:cxnLst/>
            <a:rect l="l" t="t" r="r" b="b"/>
            <a:pathLst>
              <a:path w="2484120" h="980439">
                <a:moveTo>
                  <a:pt x="0" y="0"/>
                </a:moveTo>
                <a:lnTo>
                  <a:pt x="2484120" y="0"/>
                </a:lnTo>
                <a:lnTo>
                  <a:pt x="2484120" y="979931"/>
                </a:lnTo>
                <a:lnTo>
                  <a:pt x="0" y="979931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6630723" y="3823963"/>
            <a:ext cx="2268855" cy="95821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800" i="1">
                <a:latin typeface="Calibri"/>
                <a:cs typeface="Calibri"/>
              </a:rPr>
              <a:t>x</a:t>
            </a:r>
            <a:r>
              <a:rPr dirty="0" baseline="-20833" sz="1800">
                <a:latin typeface="Calibri"/>
                <a:cs typeface="Calibri"/>
              </a:rPr>
              <a:t>2 </a:t>
            </a:r>
            <a:r>
              <a:rPr dirty="0" sz="1800" spc="-5">
                <a:latin typeface="Calibri"/>
                <a:cs typeface="Calibri"/>
              </a:rPr>
              <a:t>is</a:t>
            </a:r>
            <a:r>
              <a:rPr dirty="0" sz="1800" spc="-140">
                <a:latin typeface="Calibri"/>
                <a:cs typeface="Calibri"/>
              </a:rPr>
              <a:t> </a:t>
            </a:r>
            <a:r>
              <a:rPr dirty="0" sz="1800" spc="-5" i="1">
                <a:latin typeface="Calibri"/>
                <a:cs typeface="Calibri"/>
              </a:rPr>
              <a:t>max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430"/>
              </a:spcBef>
            </a:pPr>
            <a:r>
              <a:rPr dirty="0" sz="1800" spc="-5">
                <a:latin typeface="Calibri"/>
                <a:cs typeface="Calibri"/>
              </a:rPr>
              <a:t>Only </a:t>
            </a:r>
            <a:r>
              <a:rPr dirty="0" sz="1800" i="1">
                <a:latin typeface="Calibri"/>
                <a:cs typeface="Calibri"/>
              </a:rPr>
              <a:t>x</a:t>
            </a:r>
            <a:r>
              <a:rPr dirty="0" baseline="-20833" sz="1800">
                <a:latin typeface="Calibri"/>
                <a:cs typeface="Calibri"/>
              </a:rPr>
              <a:t>1</a:t>
            </a:r>
            <a:r>
              <a:rPr dirty="0" sz="1800">
                <a:latin typeface="Calibri"/>
                <a:cs typeface="Calibri"/>
              </a:rPr>
              <a:t>, </a:t>
            </a:r>
            <a:r>
              <a:rPr dirty="0" sz="1800" i="1">
                <a:latin typeface="Calibri"/>
                <a:cs typeface="Calibri"/>
              </a:rPr>
              <a:t>x</a:t>
            </a:r>
            <a:r>
              <a:rPr dirty="0" baseline="-20833" sz="1800">
                <a:latin typeface="Calibri"/>
                <a:cs typeface="Calibri"/>
              </a:rPr>
              <a:t>3</a:t>
            </a:r>
            <a:r>
              <a:rPr dirty="0" sz="1800">
                <a:latin typeface="Calibri"/>
                <a:cs typeface="Calibri"/>
              </a:rPr>
              <a:t>, </a:t>
            </a:r>
            <a:r>
              <a:rPr dirty="0" sz="1800" i="1">
                <a:latin typeface="Calibri"/>
                <a:cs typeface="Calibri"/>
              </a:rPr>
              <a:t>x</a:t>
            </a:r>
            <a:r>
              <a:rPr dirty="0" baseline="-20833" sz="1800">
                <a:latin typeface="Calibri"/>
                <a:cs typeface="Calibri"/>
              </a:rPr>
              <a:t>5</a:t>
            </a:r>
            <a:r>
              <a:rPr dirty="0" sz="1800">
                <a:latin typeface="Calibri"/>
                <a:cs typeface="Calibri"/>
              </a:rPr>
              <a:t>, </a:t>
            </a:r>
            <a:r>
              <a:rPr dirty="0" sz="1800" i="1">
                <a:latin typeface="Calibri"/>
                <a:cs typeface="Calibri"/>
              </a:rPr>
              <a:t>x</a:t>
            </a:r>
            <a:r>
              <a:rPr dirty="0" baseline="-20833" sz="1800">
                <a:latin typeface="Calibri"/>
                <a:cs typeface="Calibri"/>
              </a:rPr>
              <a:t>6 </a:t>
            </a:r>
            <a:r>
              <a:rPr dirty="0" sz="1800" spc="-15">
                <a:latin typeface="Calibri"/>
                <a:cs typeface="Calibri"/>
              </a:rPr>
              <a:t>may </a:t>
            </a:r>
            <a:r>
              <a:rPr dirty="0" sz="1800">
                <a:latin typeface="Calibri"/>
                <a:cs typeface="Calibri"/>
              </a:rPr>
              <a:t>be  </a:t>
            </a:r>
            <a:r>
              <a:rPr dirty="0" sz="1800" spc="-5">
                <a:latin typeface="Calibri"/>
                <a:cs typeface="Calibri"/>
              </a:rPr>
              <a:t>the second </a:t>
            </a:r>
            <a:r>
              <a:rPr dirty="0" sz="1800" spc="-10">
                <a:latin typeface="Calibri"/>
                <a:cs typeface="Calibri"/>
              </a:rPr>
              <a:t>largest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key.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02516" y="2583122"/>
            <a:ext cx="114871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Palatino Linotype"/>
                <a:cs typeface="Palatino Linotype"/>
              </a:rPr>
              <a:t>Larger key  bubbles</a:t>
            </a:r>
            <a:r>
              <a:rPr dirty="0" sz="1800" spc="-75">
                <a:latin typeface="Palatino Linotype"/>
                <a:cs typeface="Palatino Linotype"/>
              </a:rPr>
              <a:t> </a:t>
            </a:r>
            <a:r>
              <a:rPr dirty="0" sz="1800" spc="-5">
                <a:latin typeface="Palatino Linotype"/>
                <a:cs typeface="Palatino Linotype"/>
              </a:rPr>
              <a:t>up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345948" y="3320796"/>
            <a:ext cx="458723" cy="21930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94715" y="3357372"/>
            <a:ext cx="361187" cy="20894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94715" y="3357371"/>
            <a:ext cx="361315" cy="2089785"/>
          </a:xfrm>
          <a:custGeom>
            <a:avLst/>
            <a:gdLst/>
            <a:ahLst/>
            <a:cxnLst/>
            <a:rect l="l" t="t" r="r" b="b"/>
            <a:pathLst>
              <a:path w="361315" h="2089785">
                <a:moveTo>
                  <a:pt x="90297" y="2089403"/>
                </a:moveTo>
                <a:lnTo>
                  <a:pt x="90297" y="523481"/>
                </a:lnTo>
                <a:lnTo>
                  <a:pt x="0" y="523481"/>
                </a:lnTo>
                <a:lnTo>
                  <a:pt x="180594" y="0"/>
                </a:lnTo>
                <a:lnTo>
                  <a:pt x="361188" y="523481"/>
                </a:lnTo>
                <a:lnTo>
                  <a:pt x="270891" y="523481"/>
                </a:lnTo>
                <a:lnTo>
                  <a:pt x="270891" y="2089403"/>
                </a:lnTo>
                <a:lnTo>
                  <a:pt x="90297" y="2089403"/>
                </a:lnTo>
                <a:close/>
              </a:path>
            </a:pathLst>
          </a:custGeom>
          <a:ln w="9144">
            <a:solidFill>
              <a:srgbClr val="61881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076444" y="2133600"/>
            <a:ext cx="3601720" cy="922019"/>
          </a:xfrm>
          <a:custGeom>
            <a:avLst/>
            <a:gdLst/>
            <a:ahLst/>
            <a:cxnLst/>
            <a:rect l="l" t="t" r="r" b="b"/>
            <a:pathLst>
              <a:path w="3601720" h="922019">
                <a:moveTo>
                  <a:pt x="0" y="0"/>
                </a:moveTo>
                <a:lnTo>
                  <a:pt x="3601211" y="0"/>
                </a:lnTo>
                <a:lnTo>
                  <a:pt x="3601211" y="922020"/>
                </a:lnTo>
                <a:lnTo>
                  <a:pt x="0" y="922020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5076444" y="2150635"/>
            <a:ext cx="360172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The </a:t>
            </a:r>
            <a:r>
              <a:rPr dirty="0" sz="1800" spc="-10">
                <a:latin typeface="Calibri"/>
                <a:cs typeface="Calibri"/>
              </a:rPr>
              <a:t>length </a:t>
            </a:r>
            <a:r>
              <a:rPr dirty="0" sz="1800" spc="-5">
                <a:latin typeface="Calibri"/>
                <a:cs typeface="Calibri"/>
              </a:rPr>
              <a:t>of the </a:t>
            </a:r>
            <a:r>
              <a:rPr dirty="0" sz="1800" spc="-10">
                <a:latin typeface="Calibri"/>
                <a:cs typeface="Calibri"/>
              </a:rPr>
              <a:t>longest </a:t>
            </a:r>
            <a:r>
              <a:rPr dirty="0" sz="1800" spc="-5">
                <a:latin typeface="Calibri"/>
                <a:cs typeface="Calibri"/>
              </a:rPr>
              <a:t>path</a:t>
            </a:r>
            <a:r>
              <a:rPr dirty="0" sz="1800" spc="7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is</a:t>
            </a:r>
            <a:endParaRPr sz="1800">
              <a:latin typeface="Calibri"/>
              <a:cs typeface="Calibri"/>
            </a:endParaRPr>
          </a:p>
          <a:p>
            <a:pPr marL="91440" marR="187960" indent="-635">
              <a:lnSpc>
                <a:spcPts val="2140"/>
              </a:lnSpc>
              <a:spcBef>
                <a:spcPts val="110"/>
              </a:spcBef>
            </a:pPr>
            <a:r>
              <a:rPr dirty="0" sz="1800" spc="-5">
                <a:latin typeface="Symbol"/>
                <a:cs typeface="Symbol"/>
              </a:rPr>
              <a:t></a:t>
            </a:r>
            <a:r>
              <a:rPr dirty="0" sz="1800" spc="-5">
                <a:latin typeface="Calibri"/>
                <a:cs typeface="Calibri"/>
              </a:rPr>
              <a:t>log</a:t>
            </a:r>
            <a:r>
              <a:rPr dirty="0" sz="1800" spc="-5" i="1">
                <a:latin typeface="Calibri"/>
                <a:cs typeface="Calibri"/>
              </a:rPr>
              <a:t>n</a:t>
            </a:r>
            <a:r>
              <a:rPr dirty="0" sz="1800" spc="-5">
                <a:latin typeface="Symbol"/>
                <a:cs typeface="Symbol"/>
              </a:rPr>
              <a:t>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, as </a:t>
            </a:r>
            <a:r>
              <a:rPr dirty="0" sz="1800" spc="-10">
                <a:latin typeface="Calibri"/>
                <a:cs typeface="Calibri"/>
              </a:rPr>
              <a:t>many </a:t>
            </a:r>
            <a:r>
              <a:rPr dirty="0" sz="1800">
                <a:latin typeface="Calibri"/>
                <a:cs typeface="Calibri"/>
              </a:rPr>
              <a:t>as </a:t>
            </a:r>
            <a:r>
              <a:rPr dirty="0" sz="1800" spc="-5">
                <a:latin typeface="Calibri"/>
                <a:cs typeface="Calibri"/>
              </a:rPr>
              <a:t>those </a:t>
            </a:r>
            <a:r>
              <a:rPr dirty="0" sz="1800" spc="-10">
                <a:latin typeface="Calibri"/>
                <a:cs typeface="Calibri"/>
              </a:rPr>
              <a:t>compared  to </a:t>
            </a:r>
            <a:r>
              <a:rPr dirty="0" sz="1800" spc="-5" i="1">
                <a:latin typeface="Calibri"/>
                <a:cs typeface="Calibri"/>
              </a:rPr>
              <a:t>max </a:t>
            </a:r>
            <a:r>
              <a:rPr dirty="0" sz="1800" spc="-10">
                <a:latin typeface="Calibri"/>
                <a:cs typeface="Calibri"/>
              </a:rPr>
              <a:t>at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most.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940308" y="5402795"/>
            <a:ext cx="206375" cy="360045"/>
          </a:xfrm>
          <a:custGeom>
            <a:avLst/>
            <a:gdLst/>
            <a:ahLst/>
            <a:cxnLst/>
            <a:rect l="l" t="t" r="r" b="b"/>
            <a:pathLst>
              <a:path w="206375" h="360045">
                <a:moveTo>
                  <a:pt x="0" y="359448"/>
                </a:moveTo>
                <a:lnTo>
                  <a:pt x="20614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107092" y="5347719"/>
            <a:ext cx="71120" cy="85090"/>
          </a:xfrm>
          <a:custGeom>
            <a:avLst/>
            <a:gdLst/>
            <a:ahLst/>
            <a:cxnLst/>
            <a:rect l="l" t="t" r="r" b="b"/>
            <a:pathLst>
              <a:path w="71119" h="85089">
                <a:moveTo>
                  <a:pt x="70954" y="0"/>
                </a:moveTo>
                <a:lnTo>
                  <a:pt x="0" y="47142"/>
                </a:lnTo>
                <a:lnTo>
                  <a:pt x="66103" y="85051"/>
                </a:lnTo>
                <a:lnTo>
                  <a:pt x="709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378673" y="5423484"/>
            <a:ext cx="139065" cy="315595"/>
          </a:xfrm>
          <a:custGeom>
            <a:avLst/>
            <a:gdLst/>
            <a:ahLst/>
            <a:cxnLst/>
            <a:rect l="l" t="t" r="r" b="b"/>
            <a:pathLst>
              <a:path w="139065" h="315595">
                <a:moveTo>
                  <a:pt x="138468" y="315137"/>
                </a:moveTo>
                <a:lnTo>
                  <a:pt x="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1334010" y="5336284"/>
            <a:ext cx="104775" cy="127635"/>
          </a:xfrm>
          <a:custGeom>
            <a:avLst/>
            <a:gdLst/>
            <a:ahLst/>
            <a:cxnLst/>
            <a:rect l="l" t="t" r="r" b="b"/>
            <a:pathLst>
              <a:path w="104775" h="127635">
                <a:moveTo>
                  <a:pt x="6350" y="0"/>
                </a:moveTo>
                <a:lnTo>
                  <a:pt x="0" y="127635"/>
                </a:lnTo>
                <a:lnTo>
                  <a:pt x="104648" y="81661"/>
                </a:lnTo>
                <a:lnTo>
                  <a:pt x="63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328166" y="4646676"/>
            <a:ext cx="160655" cy="339090"/>
          </a:xfrm>
          <a:custGeom>
            <a:avLst/>
            <a:gdLst/>
            <a:ahLst/>
            <a:cxnLst/>
            <a:rect l="l" t="t" r="r" b="b"/>
            <a:pathLst>
              <a:path w="160655" h="339089">
                <a:moveTo>
                  <a:pt x="0" y="339090"/>
                </a:moveTo>
                <a:lnTo>
                  <a:pt x="160426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428790" y="4560568"/>
            <a:ext cx="103505" cy="128270"/>
          </a:xfrm>
          <a:custGeom>
            <a:avLst/>
            <a:gdLst/>
            <a:ahLst/>
            <a:cxnLst/>
            <a:rect l="l" t="t" r="r" b="b"/>
            <a:pathLst>
              <a:path w="103505" h="128270">
                <a:moveTo>
                  <a:pt x="100545" y="0"/>
                </a:moveTo>
                <a:lnTo>
                  <a:pt x="0" y="78879"/>
                </a:lnTo>
                <a:lnTo>
                  <a:pt x="103327" y="127762"/>
                </a:lnTo>
                <a:lnTo>
                  <a:pt x="10054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1756029" y="4629086"/>
            <a:ext cx="173355" cy="356235"/>
          </a:xfrm>
          <a:custGeom>
            <a:avLst/>
            <a:gdLst/>
            <a:ahLst/>
            <a:cxnLst/>
            <a:rect l="l" t="t" r="r" b="b"/>
            <a:pathLst>
              <a:path w="173355" h="356235">
                <a:moveTo>
                  <a:pt x="173355" y="355917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1727326" y="4571997"/>
            <a:ext cx="68580" cy="85725"/>
          </a:xfrm>
          <a:custGeom>
            <a:avLst/>
            <a:gdLst/>
            <a:ahLst/>
            <a:cxnLst/>
            <a:rect l="l" t="t" r="r" b="b"/>
            <a:pathLst>
              <a:path w="68580" h="85725">
                <a:moveTo>
                  <a:pt x="889" y="0"/>
                </a:moveTo>
                <a:lnTo>
                  <a:pt x="0" y="85191"/>
                </a:lnTo>
                <a:lnTo>
                  <a:pt x="68503" y="51828"/>
                </a:lnTo>
                <a:lnTo>
                  <a:pt x="8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1764029" y="3804602"/>
            <a:ext cx="367030" cy="417830"/>
          </a:xfrm>
          <a:custGeom>
            <a:avLst/>
            <a:gdLst/>
            <a:ahLst/>
            <a:cxnLst/>
            <a:rect l="l" t="t" r="r" b="b"/>
            <a:pathLst>
              <a:path w="367030" h="417829">
                <a:moveTo>
                  <a:pt x="0" y="417639"/>
                </a:moveTo>
                <a:lnTo>
                  <a:pt x="366903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2075423" y="3733031"/>
            <a:ext cx="118745" cy="123825"/>
          </a:xfrm>
          <a:custGeom>
            <a:avLst/>
            <a:gdLst/>
            <a:ahLst/>
            <a:cxnLst/>
            <a:rect l="l" t="t" r="r" b="b"/>
            <a:pathLst>
              <a:path w="118744" h="123825">
                <a:moveTo>
                  <a:pt x="118376" y="0"/>
                </a:moveTo>
                <a:lnTo>
                  <a:pt x="0" y="48158"/>
                </a:lnTo>
                <a:lnTo>
                  <a:pt x="85877" y="123596"/>
                </a:lnTo>
                <a:lnTo>
                  <a:pt x="11837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2468117" y="2839923"/>
            <a:ext cx="1132840" cy="619125"/>
          </a:xfrm>
          <a:custGeom>
            <a:avLst/>
            <a:gdLst/>
            <a:ahLst/>
            <a:cxnLst/>
            <a:rect l="l" t="t" r="r" b="b"/>
            <a:pathLst>
              <a:path w="1132839" h="619125">
                <a:moveTo>
                  <a:pt x="0" y="618794"/>
                </a:moveTo>
                <a:lnTo>
                  <a:pt x="113256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556558" y="2794260"/>
            <a:ext cx="128270" cy="105410"/>
          </a:xfrm>
          <a:custGeom>
            <a:avLst/>
            <a:gdLst/>
            <a:ahLst/>
            <a:cxnLst/>
            <a:rect l="l" t="t" r="r" b="b"/>
            <a:pathLst>
              <a:path w="128270" h="105410">
                <a:moveTo>
                  <a:pt x="127711" y="0"/>
                </a:moveTo>
                <a:lnTo>
                  <a:pt x="0" y="4648"/>
                </a:lnTo>
                <a:lnTo>
                  <a:pt x="54813" y="104952"/>
                </a:lnTo>
                <a:lnTo>
                  <a:pt x="12771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077589" y="2836087"/>
            <a:ext cx="1070610" cy="584200"/>
          </a:xfrm>
          <a:custGeom>
            <a:avLst/>
            <a:gdLst/>
            <a:ahLst/>
            <a:cxnLst/>
            <a:rect l="l" t="t" r="r" b="b"/>
            <a:pathLst>
              <a:path w="1070610" h="584200">
                <a:moveTo>
                  <a:pt x="1070483" y="583768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021837" y="2805678"/>
            <a:ext cx="85725" cy="70485"/>
          </a:xfrm>
          <a:custGeom>
            <a:avLst/>
            <a:gdLst/>
            <a:ahLst/>
            <a:cxnLst/>
            <a:rect l="l" t="t" r="r" b="b"/>
            <a:pathLst>
              <a:path w="85725" h="70485">
                <a:moveTo>
                  <a:pt x="0" y="0"/>
                </a:moveTo>
                <a:lnTo>
                  <a:pt x="48653" y="69938"/>
                </a:lnTo>
                <a:lnTo>
                  <a:pt x="85140" y="303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2522258" y="3767073"/>
            <a:ext cx="459105" cy="504825"/>
          </a:xfrm>
          <a:custGeom>
            <a:avLst/>
            <a:gdLst/>
            <a:ahLst/>
            <a:cxnLst/>
            <a:rect l="l" t="t" r="r" b="b"/>
            <a:pathLst>
              <a:path w="459105" h="504825">
                <a:moveTo>
                  <a:pt x="458685" y="504698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2479548" y="3720084"/>
            <a:ext cx="80010" cy="82550"/>
          </a:xfrm>
          <a:custGeom>
            <a:avLst/>
            <a:gdLst/>
            <a:ahLst/>
            <a:cxnLst/>
            <a:rect l="l" t="t" r="r" b="b"/>
            <a:pathLst>
              <a:path w="80010" h="82550">
                <a:moveTo>
                  <a:pt x="0" y="0"/>
                </a:moveTo>
                <a:lnTo>
                  <a:pt x="23050" y="82016"/>
                </a:lnTo>
                <a:lnTo>
                  <a:pt x="79438" y="3077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2817876" y="4629746"/>
            <a:ext cx="162560" cy="355600"/>
          </a:xfrm>
          <a:custGeom>
            <a:avLst/>
            <a:gdLst/>
            <a:ahLst/>
            <a:cxnLst/>
            <a:rect l="l" t="t" r="r" b="b"/>
            <a:pathLst>
              <a:path w="162560" h="355600">
                <a:moveTo>
                  <a:pt x="0" y="355257"/>
                </a:moveTo>
                <a:lnTo>
                  <a:pt x="16256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2940504" y="4572002"/>
            <a:ext cx="69850" cy="85725"/>
          </a:xfrm>
          <a:custGeom>
            <a:avLst/>
            <a:gdLst/>
            <a:ahLst/>
            <a:cxnLst/>
            <a:rect l="l" t="t" r="r" b="b"/>
            <a:pathLst>
              <a:path w="69850" h="85725">
                <a:moveTo>
                  <a:pt x="66344" y="0"/>
                </a:moveTo>
                <a:lnTo>
                  <a:pt x="0" y="53441"/>
                </a:lnTo>
                <a:lnTo>
                  <a:pt x="69291" y="85140"/>
                </a:lnTo>
                <a:lnTo>
                  <a:pt x="663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216135" y="4625619"/>
            <a:ext cx="228600" cy="359410"/>
          </a:xfrm>
          <a:custGeom>
            <a:avLst/>
            <a:gdLst/>
            <a:ahLst/>
            <a:cxnLst/>
            <a:rect l="l" t="t" r="r" b="b"/>
            <a:pathLst>
              <a:path w="228600" h="359410">
                <a:moveTo>
                  <a:pt x="228104" y="359384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3182111" y="4572005"/>
            <a:ext cx="73025" cy="85090"/>
          </a:xfrm>
          <a:custGeom>
            <a:avLst/>
            <a:gdLst/>
            <a:ahLst/>
            <a:cxnLst/>
            <a:rect l="l" t="t" r="r" b="b"/>
            <a:pathLst>
              <a:path w="73025" h="85089">
                <a:moveTo>
                  <a:pt x="0" y="0"/>
                </a:moveTo>
                <a:lnTo>
                  <a:pt x="8661" y="84747"/>
                </a:lnTo>
                <a:lnTo>
                  <a:pt x="72999" y="4391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4296155" y="4628413"/>
            <a:ext cx="184785" cy="356870"/>
          </a:xfrm>
          <a:custGeom>
            <a:avLst/>
            <a:gdLst/>
            <a:ahLst/>
            <a:cxnLst/>
            <a:rect l="l" t="t" r="r" b="b"/>
            <a:pathLst>
              <a:path w="184785" h="356870">
                <a:moveTo>
                  <a:pt x="0" y="356590"/>
                </a:moveTo>
                <a:lnTo>
                  <a:pt x="18421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4440692" y="4571994"/>
            <a:ext cx="69215" cy="85725"/>
          </a:xfrm>
          <a:custGeom>
            <a:avLst/>
            <a:gdLst/>
            <a:ahLst/>
            <a:cxnLst/>
            <a:rect l="l" t="t" r="r" b="b"/>
            <a:pathLst>
              <a:path w="69214" h="85725">
                <a:moveTo>
                  <a:pt x="68821" y="0"/>
                </a:moveTo>
                <a:lnTo>
                  <a:pt x="0" y="50215"/>
                </a:lnTo>
                <a:lnTo>
                  <a:pt x="67703" y="85191"/>
                </a:lnTo>
                <a:lnTo>
                  <a:pt x="688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4715218" y="4639919"/>
            <a:ext cx="195580" cy="357505"/>
          </a:xfrm>
          <a:custGeom>
            <a:avLst/>
            <a:gdLst/>
            <a:ahLst/>
            <a:cxnLst/>
            <a:rect l="l" t="t" r="r" b="b"/>
            <a:pathLst>
              <a:path w="195579" h="357504">
                <a:moveTo>
                  <a:pt x="195110" y="357276"/>
                </a:moveTo>
                <a:lnTo>
                  <a:pt x="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4684771" y="4584189"/>
            <a:ext cx="70485" cy="85725"/>
          </a:xfrm>
          <a:custGeom>
            <a:avLst/>
            <a:gdLst/>
            <a:ahLst/>
            <a:cxnLst/>
            <a:rect l="l" t="t" r="r" b="b"/>
            <a:pathLst>
              <a:path w="70485" h="85725">
                <a:moveTo>
                  <a:pt x="0" y="0"/>
                </a:moveTo>
                <a:lnTo>
                  <a:pt x="3086" y="85140"/>
                </a:lnTo>
                <a:lnTo>
                  <a:pt x="69964" y="4861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4747259" y="3734015"/>
            <a:ext cx="400685" cy="525780"/>
          </a:xfrm>
          <a:custGeom>
            <a:avLst/>
            <a:gdLst/>
            <a:ahLst/>
            <a:cxnLst/>
            <a:rect l="l" t="t" r="r" b="b"/>
            <a:pathLst>
              <a:path w="400685" h="525779">
                <a:moveTo>
                  <a:pt x="0" y="525564"/>
                </a:moveTo>
                <a:lnTo>
                  <a:pt x="40043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5109683" y="3683505"/>
            <a:ext cx="76835" cy="83820"/>
          </a:xfrm>
          <a:custGeom>
            <a:avLst/>
            <a:gdLst/>
            <a:ahLst/>
            <a:cxnLst/>
            <a:rect l="l" t="t" r="r" b="b"/>
            <a:pathLst>
              <a:path w="76835" h="83820">
                <a:moveTo>
                  <a:pt x="76492" y="0"/>
                </a:moveTo>
                <a:lnTo>
                  <a:pt x="0" y="37528"/>
                </a:lnTo>
                <a:lnTo>
                  <a:pt x="60617" y="83705"/>
                </a:lnTo>
                <a:lnTo>
                  <a:pt x="764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5490629" y="3704932"/>
            <a:ext cx="473075" cy="528955"/>
          </a:xfrm>
          <a:custGeom>
            <a:avLst/>
            <a:gdLst/>
            <a:ahLst/>
            <a:cxnLst/>
            <a:rect l="l" t="t" r="r" b="b"/>
            <a:pathLst>
              <a:path w="473075" h="528954">
                <a:moveTo>
                  <a:pt x="472782" y="528739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5448297" y="3657606"/>
            <a:ext cx="79375" cy="82550"/>
          </a:xfrm>
          <a:custGeom>
            <a:avLst/>
            <a:gdLst/>
            <a:ahLst/>
            <a:cxnLst/>
            <a:rect l="l" t="t" r="r" b="b"/>
            <a:pathLst>
              <a:path w="79375" h="82550">
                <a:moveTo>
                  <a:pt x="0" y="0"/>
                </a:moveTo>
                <a:lnTo>
                  <a:pt x="22390" y="82194"/>
                </a:lnTo>
                <a:lnTo>
                  <a:pt x="79197" y="3140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5774435" y="4629086"/>
            <a:ext cx="173990" cy="356235"/>
          </a:xfrm>
          <a:custGeom>
            <a:avLst/>
            <a:gdLst/>
            <a:ahLst/>
            <a:cxnLst/>
            <a:rect l="l" t="t" r="r" b="b"/>
            <a:pathLst>
              <a:path w="173989" h="356235">
                <a:moveTo>
                  <a:pt x="0" y="355917"/>
                </a:moveTo>
                <a:lnTo>
                  <a:pt x="17336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5907989" y="4571997"/>
            <a:ext cx="68580" cy="85725"/>
          </a:xfrm>
          <a:custGeom>
            <a:avLst/>
            <a:gdLst/>
            <a:ahLst/>
            <a:cxnLst/>
            <a:rect l="l" t="t" r="r" b="b"/>
            <a:pathLst>
              <a:path w="68579" h="85725">
                <a:moveTo>
                  <a:pt x="67614" y="0"/>
                </a:moveTo>
                <a:lnTo>
                  <a:pt x="0" y="51828"/>
                </a:lnTo>
                <a:lnTo>
                  <a:pt x="68503" y="85191"/>
                </a:lnTo>
                <a:lnTo>
                  <a:pt x="676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6194729" y="4627029"/>
            <a:ext cx="206375" cy="358140"/>
          </a:xfrm>
          <a:custGeom>
            <a:avLst/>
            <a:gdLst/>
            <a:ahLst/>
            <a:cxnLst/>
            <a:rect l="l" t="t" r="r" b="b"/>
            <a:pathLst>
              <a:path w="206375" h="358139">
                <a:moveTo>
                  <a:pt x="206070" y="357974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6163055" y="4571996"/>
            <a:ext cx="71120" cy="85090"/>
          </a:xfrm>
          <a:custGeom>
            <a:avLst/>
            <a:gdLst/>
            <a:ahLst/>
            <a:cxnLst/>
            <a:rect l="l" t="t" r="r" b="b"/>
            <a:pathLst>
              <a:path w="71120" h="85089">
                <a:moveTo>
                  <a:pt x="0" y="0"/>
                </a:moveTo>
                <a:lnTo>
                  <a:pt x="4991" y="85051"/>
                </a:lnTo>
                <a:lnTo>
                  <a:pt x="71031" y="4704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99" name="object 9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</a:t>
            </a:r>
          </a:p>
        </p:txBody>
      </p:sp>
      <p:sp>
        <p:nvSpPr>
          <p:cNvPr id="100" name="object 10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11</a:t>
            </a:fld>
          </a:p>
        </p:txBody>
      </p:sp>
    </p:spTree>
  </p:cSld>
  <p:clrMapOvr>
    <a:masterClrMapping/>
  </p:clrMapOvr>
  <p:transition spd="slow">
    <p:pull dir="l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2335" y="384047"/>
            <a:ext cx="7534655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110983" y="384047"/>
            <a:ext cx="1130807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537703" y="451104"/>
            <a:ext cx="1078991" cy="9479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3275" y="532767"/>
            <a:ext cx="753618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Analysis of Finding the </a:t>
            </a:r>
            <a:r>
              <a:rPr dirty="0"/>
              <a:t>2</a:t>
            </a:r>
            <a:r>
              <a:rPr dirty="0" baseline="25173" sz="4800"/>
              <a:t>nd</a:t>
            </a:r>
            <a:endParaRPr baseline="25173" sz="4800"/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11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535940" y="1793516"/>
            <a:ext cx="8035925" cy="42100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393065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  <a:tab pos="6413500" algn="l"/>
              </a:tabLst>
            </a:pPr>
            <a:r>
              <a:rPr dirty="0" sz="2800" spc="-10" b="1">
                <a:solidFill>
                  <a:srgbClr val="3E3E3E"/>
                </a:solidFill>
                <a:latin typeface="Palatino Linotype"/>
                <a:cs typeface="Palatino Linotype"/>
              </a:rPr>
              <a:t>Any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algorithm that finds </a:t>
            </a:r>
            <a:r>
              <a:rPr dirty="0" sz="28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secondLargest </a:t>
            </a:r>
            <a:r>
              <a:rPr dirty="0" sz="2800" spc="-10" b="1">
                <a:solidFill>
                  <a:srgbClr val="3E3E3E"/>
                </a:solidFill>
                <a:latin typeface="Palatino Linotype"/>
                <a:cs typeface="Palatino Linotype"/>
              </a:rPr>
              <a:t>must 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also find</a:t>
            </a:r>
            <a:r>
              <a:rPr dirty="0" sz="2800" spc="4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8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max</a:t>
            </a:r>
            <a:r>
              <a:rPr dirty="0" sz="2800" spc="25" b="1" i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before.	</a:t>
            </a:r>
            <a:r>
              <a:rPr dirty="0" sz="2800" b="1">
                <a:solidFill>
                  <a:srgbClr val="FF0000"/>
                </a:solidFill>
                <a:latin typeface="Palatino Linotype"/>
                <a:cs typeface="Palatino Linotype"/>
              </a:rPr>
              <a:t>(</a:t>
            </a:r>
            <a:r>
              <a:rPr dirty="0" sz="2800" b="1" i="1">
                <a:solidFill>
                  <a:srgbClr val="FF0000"/>
                </a:solidFill>
                <a:latin typeface="Palatino Linotype"/>
                <a:cs typeface="Palatino Linotype"/>
              </a:rPr>
              <a:t>n</a:t>
            </a:r>
            <a:r>
              <a:rPr dirty="0" sz="2800" b="1">
                <a:solidFill>
                  <a:srgbClr val="FF0000"/>
                </a:solidFill>
                <a:latin typeface="Palatino Linotype"/>
                <a:cs typeface="Palatino Linotype"/>
              </a:rPr>
              <a:t>-1)</a:t>
            </a:r>
            <a:endParaRPr sz="2800">
              <a:latin typeface="Palatino Linotype"/>
              <a:cs typeface="Palatino Linotype"/>
            </a:endParaRPr>
          </a:p>
          <a:p>
            <a:pPr marL="355600" marR="27432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10" b="1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28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secondLargest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can only be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in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those </a:t>
            </a:r>
            <a:r>
              <a:rPr dirty="0" sz="2800" spc="-10" b="1">
                <a:solidFill>
                  <a:srgbClr val="3E3E3E"/>
                </a:solidFill>
                <a:latin typeface="Palatino Linotype"/>
                <a:cs typeface="Palatino Linotype"/>
              </a:rPr>
              <a:t>which 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lose directly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to</a:t>
            </a:r>
            <a:r>
              <a:rPr dirty="0" sz="2800" spc="3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8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max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.</a:t>
            </a:r>
            <a:endParaRPr sz="2800">
              <a:latin typeface="Palatino Linotype"/>
              <a:cs typeface="Palatino Linotype"/>
            </a:endParaRPr>
          </a:p>
          <a:p>
            <a:pPr marL="355600" marR="169545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10" b="1">
                <a:solidFill>
                  <a:srgbClr val="3E3E3E"/>
                </a:solidFill>
                <a:latin typeface="Palatino Linotype"/>
                <a:cs typeface="Palatino Linotype"/>
              </a:rPr>
              <a:t>On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its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path along </a:t>
            </a:r>
            <a:r>
              <a:rPr dirty="0" sz="2800" spc="-10" b="1">
                <a:solidFill>
                  <a:srgbClr val="3E3E3E"/>
                </a:solidFill>
                <a:latin typeface="Palatino Linotype"/>
                <a:cs typeface="Palatino Linotype"/>
              </a:rPr>
              <a:t>which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bubbling up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to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the  root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of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tournament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tree, </a:t>
            </a:r>
            <a:r>
              <a:rPr dirty="0" sz="28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max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beat </a:t>
            </a:r>
            <a:r>
              <a:rPr dirty="0" sz="2800" spc="-5" b="1">
                <a:solidFill>
                  <a:srgbClr val="3E3E3E"/>
                </a:solidFill>
                <a:latin typeface="Symbol"/>
                <a:cs typeface="Symbol"/>
              </a:rPr>
              <a:t>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lg</a:t>
            </a:r>
            <a:r>
              <a:rPr dirty="0" sz="28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800" spc="-5" b="1">
                <a:solidFill>
                  <a:srgbClr val="3E3E3E"/>
                </a:solidFill>
                <a:latin typeface="Symbol"/>
                <a:cs typeface="Symbol"/>
              </a:rPr>
              <a:t></a:t>
            </a:r>
            <a:r>
              <a:rPr dirty="0" sz="2800" spc="-5" b="1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keys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at 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most.</a:t>
            </a:r>
            <a:endParaRPr sz="28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354965" algn="l"/>
                <a:tab pos="355600" algn="l"/>
                <a:tab pos="6412865" algn="l"/>
              </a:tabLst>
            </a:pP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Pick</a:t>
            </a:r>
            <a:r>
              <a:rPr dirty="0" sz="2800" spc="1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up</a:t>
            </a:r>
            <a:r>
              <a:rPr dirty="0" sz="2800" spc="1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8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secondLargest	</a:t>
            </a:r>
            <a:r>
              <a:rPr dirty="0" sz="2800" b="1">
                <a:solidFill>
                  <a:srgbClr val="FF0000"/>
                </a:solidFill>
                <a:latin typeface="Palatino Linotype"/>
                <a:cs typeface="Palatino Linotype"/>
              </a:rPr>
              <a:t>(</a:t>
            </a:r>
            <a:r>
              <a:rPr dirty="0" sz="2800" b="1">
                <a:solidFill>
                  <a:srgbClr val="FF0000"/>
                </a:solidFill>
                <a:latin typeface="Symbol"/>
                <a:cs typeface="Symbol"/>
              </a:rPr>
              <a:t></a:t>
            </a:r>
            <a:r>
              <a:rPr dirty="0" sz="2800" b="1">
                <a:solidFill>
                  <a:srgbClr val="FF0000"/>
                </a:solidFill>
                <a:latin typeface="Palatino Linotype"/>
                <a:cs typeface="Palatino Linotype"/>
              </a:rPr>
              <a:t>log</a:t>
            </a:r>
            <a:r>
              <a:rPr dirty="0" sz="2800" b="1" i="1">
                <a:solidFill>
                  <a:srgbClr val="FF0000"/>
                </a:solidFill>
                <a:latin typeface="Palatino Linotype"/>
                <a:cs typeface="Palatino Linotype"/>
              </a:rPr>
              <a:t>n</a:t>
            </a:r>
            <a:r>
              <a:rPr dirty="0" sz="2800" b="1">
                <a:solidFill>
                  <a:srgbClr val="FF0000"/>
                </a:solidFill>
                <a:latin typeface="Symbol"/>
                <a:cs typeface="Symbol"/>
              </a:rPr>
              <a:t></a:t>
            </a:r>
            <a:r>
              <a:rPr dirty="0" sz="2800" spc="-8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0000"/>
                </a:solidFill>
                <a:latin typeface="Palatino Linotype"/>
                <a:cs typeface="Palatino Linotype"/>
              </a:rPr>
              <a:t>-1)</a:t>
            </a:r>
            <a:endParaRPr sz="28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55" b="1">
                <a:solidFill>
                  <a:srgbClr val="3E3E3E"/>
                </a:solidFill>
                <a:latin typeface="Palatino Linotype"/>
                <a:cs typeface="Palatino Linotype"/>
              </a:rPr>
              <a:t>Total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cost: </a:t>
            </a:r>
            <a:r>
              <a:rPr dirty="0" sz="2800" b="1" i="1">
                <a:solidFill>
                  <a:srgbClr val="FF0000"/>
                </a:solidFill>
                <a:latin typeface="Palatino Linotype"/>
                <a:cs typeface="Palatino Linotype"/>
              </a:rPr>
              <a:t>n</a:t>
            </a:r>
            <a:r>
              <a:rPr dirty="0" sz="2800" b="1">
                <a:solidFill>
                  <a:srgbClr val="FF0000"/>
                </a:solidFill>
                <a:latin typeface="Palatino Linotype"/>
                <a:cs typeface="Palatino Linotype"/>
              </a:rPr>
              <a:t>+</a:t>
            </a:r>
            <a:r>
              <a:rPr dirty="0" sz="2800" spc="70" b="1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dirty="0" sz="2800" b="1">
                <a:solidFill>
                  <a:srgbClr val="FF0000"/>
                </a:solidFill>
                <a:latin typeface="Symbol"/>
                <a:cs typeface="Symbol"/>
              </a:rPr>
              <a:t></a:t>
            </a:r>
            <a:r>
              <a:rPr dirty="0" sz="2800" b="1">
                <a:solidFill>
                  <a:srgbClr val="FF0000"/>
                </a:solidFill>
                <a:latin typeface="Palatino Linotype"/>
                <a:cs typeface="Palatino Linotype"/>
              </a:rPr>
              <a:t>log</a:t>
            </a:r>
            <a:r>
              <a:rPr dirty="0" sz="2800" b="1" i="1">
                <a:solidFill>
                  <a:srgbClr val="FF0000"/>
                </a:solidFill>
                <a:latin typeface="Palatino Linotype"/>
                <a:cs typeface="Palatino Linotype"/>
              </a:rPr>
              <a:t>n</a:t>
            </a:r>
            <a:r>
              <a:rPr dirty="0" sz="2800" b="1">
                <a:solidFill>
                  <a:srgbClr val="FF0000"/>
                </a:solidFill>
                <a:latin typeface="Symbol"/>
                <a:cs typeface="Symbol"/>
              </a:rPr>
              <a:t></a:t>
            </a:r>
            <a:r>
              <a:rPr dirty="0" sz="2800" b="1">
                <a:solidFill>
                  <a:srgbClr val="FF0000"/>
                </a:solidFill>
                <a:latin typeface="Palatino Linotype"/>
                <a:cs typeface="Palatino Linotype"/>
              </a:rPr>
              <a:t>-2</a:t>
            </a:r>
            <a:endParaRPr sz="28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3088" y="384047"/>
            <a:ext cx="8496299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4058" y="532767"/>
            <a:ext cx="769874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Lower Bound by</a:t>
            </a:r>
            <a:r>
              <a:rPr dirty="0" spc="45"/>
              <a:t> </a:t>
            </a:r>
            <a:r>
              <a:rPr dirty="0" spc="-5"/>
              <a:t>Adversary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11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535940" y="1619019"/>
            <a:ext cx="7808595" cy="3959860"/>
          </a:xfrm>
          <a:prstGeom prst="rect">
            <a:avLst/>
          </a:prstGeom>
        </p:spPr>
        <p:txBody>
          <a:bodyPr wrap="square" lIns="0" tIns="20701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6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Theorem</a:t>
            </a:r>
            <a:endParaRPr sz="3000">
              <a:latin typeface="Palatino Linotype"/>
              <a:cs typeface="Palatino Linotype"/>
            </a:endParaRPr>
          </a:p>
          <a:p>
            <a:pPr lvl="1" marL="756285" marR="172085" indent="-286385">
              <a:lnSpc>
                <a:spcPct val="110000"/>
              </a:lnSpc>
              <a:spcBef>
                <a:spcPts val="93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Any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algorithm (that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works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by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comparing keys) to  find the second largest in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 set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of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n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keys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must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do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at 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least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+</a:t>
            </a:r>
            <a:r>
              <a:rPr dirty="0" sz="2400" spc="-5">
                <a:solidFill>
                  <a:srgbClr val="3E3E3E"/>
                </a:solidFill>
                <a:latin typeface="Symbol"/>
                <a:cs typeface="Symbol"/>
              </a:rPr>
              <a:t>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log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>
                <a:solidFill>
                  <a:srgbClr val="3E3E3E"/>
                </a:solidFill>
                <a:latin typeface="Symbol"/>
                <a:cs typeface="Symbol"/>
              </a:rPr>
              <a:t>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-2 comparisons in the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worst</a:t>
            </a:r>
            <a:r>
              <a:rPr dirty="0" sz="2400" spc="4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case.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13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Proof</a:t>
            </a:r>
            <a:endParaRPr sz="3000">
              <a:latin typeface="Palatino Linotype"/>
              <a:cs typeface="Palatino Linotype"/>
            </a:endParaRPr>
          </a:p>
          <a:p>
            <a:pPr lvl="1" marL="756285" marR="5080" indent="-286385">
              <a:lnSpc>
                <a:spcPct val="110000"/>
              </a:lnSpc>
              <a:spcBef>
                <a:spcPts val="94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There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is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an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adversary strategy that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can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force any  algorithm that finds </a:t>
            </a:r>
            <a:r>
              <a:rPr dirty="0" sz="2400" spc="-10" i="1">
                <a:solidFill>
                  <a:srgbClr val="3E3E3E"/>
                </a:solidFill>
                <a:latin typeface="Palatino Linotype"/>
                <a:cs typeface="Palatino Linotype"/>
              </a:rPr>
              <a:t>secondLargest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to compare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max</a:t>
            </a:r>
            <a:r>
              <a:rPr dirty="0" sz="2400" spc="114" i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to</a:t>
            </a:r>
            <a:endParaRPr sz="2400">
              <a:latin typeface="Palatino Linotype"/>
              <a:cs typeface="Palatino Linotype"/>
            </a:endParaRPr>
          </a:p>
          <a:p>
            <a:pPr marL="756285">
              <a:lnSpc>
                <a:spcPct val="100000"/>
              </a:lnSpc>
              <a:spcBef>
                <a:spcPts val="285"/>
              </a:spcBef>
            </a:pPr>
            <a:r>
              <a:rPr dirty="0" sz="2400" spc="-5">
                <a:solidFill>
                  <a:srgbClr val="3E3E3E"/>
                </a:solidFill>
                <a:latin typeface="Symbol"/>
                <a:cs typeface="Symbol"/>
              </a:rPr>
              <a:t>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log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>
                <a:solidFill>
                  <a:srgbClr val="3E3E3E"/>
                </a:solidFill>
                <a:latin typeface="Symbol"/>
                <a:cs typeface="Symbol"/>
              </a:rPr>
              <a:t></a:t>
            </a:r>
            <a:r>
              <a:rPr dirty="0" sz="2400" spc="-5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distinct</a:t>
            </a:r>
            <a:r>
              <a:rPr dirty="0" sz="2400" spc="3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keys.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12023" y="4149852"/>
            <a:ext cx="937260" cy="1440180"/>
          </a:xfrm>
          <a:custGeom>
            <a:avLst/>
            <a:gdLst/>
            <a:ahLst/>
            <a:cxnLst/>
            <a:rect l="l" t="t" r="r" b="b"/>
            <a:pathLst>
              <a:path w="937259" h="1440179">
                <a:moveTo>
                  <a:pt x="0" y="0"/>
                </a:moveTo>
                <a:lnTo>
                  <a:pt x="937259" y="0"/>
                </a:lnTo>
                <a:lnTo>
                  <a:pt x="937259" y="1440180"/>
                </a:lnTo>
                <a:lnTo>
                  <a:pt x="0" y="144018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35940" y="1790469"/>
            <a:ext cx="663702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E3E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A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ssigning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weight </a:t>
            </a:r>
            <a:r>
              <a:rPr dirty="0" sz="3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w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3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x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) to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each</a:t>
            </a:r>
            <a:r>
              <a:rPr dirty="0" sz="3000" spc="1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key</a:t>
            </a:r>
            <a:endParaRPr sz="30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258641"/>
            <a:ext cx="4288155" cy="1002030"/>
          </a:xfrm>
          <a:prstGeom prst="rect">
            <a:avLst/>
          </a:prstGeom>
        </p:spPr>
        <p:txBody>
          <a:bodyPr wrap="square" lIns="0" tIns="80645" rIns="0" bIns="0" rtlCol="0" vert="horz">
            <a:spAutoFit/>
          </a:bodyPr>
          <a:lstStyle/>
          <a:p>
            <a:pPr marL="469900">
              <a:lnSpc>
                <a:spcPct val="100000"/>
              </a:lnSpc>
              <a:spcBef>
                <a:spcPts val="635"/>
              </a:spcBef>
            </a:pPr>
            <a:r>
              <a:rPr dirty="0" sz="2400" spc="-5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dirty="0" sz="2400" spc="-635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initial </a:t>
            </a:r>
            <a:r>
              <a:rPr dirty="0" sz="2400" spc="-15">
                <a:solidFill>
                  <a:srgbClr val="3E3E3E"/>
                </a:solidFill>
                <a:latin typeface="Palatino Linotype"/>
                <a:cs typeface="Palatino Linotype"/>
              </a:rPr>
              <a:t>values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are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all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1.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Adversary</a:t>
            </a:r>
            <a:r>
              <a:rPr dirty="0" sz="3000" spc="-1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strategy</a:t>
            </a:r>
            <a:endParaRPr sz="30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5457" y="3954929"/>
            <a:ext cx="445770" cy="3130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850" spc="-145">
                <a:latin typeface="Times New Roman"/>
                <a:cs typeface="Times New Roman"/>
              </a:rPr>
              <a:t>C</a:t>
            </a:r>
            <a:r>
              <a:rPr dirty="0" sz="1850" spc="-100">
                <a:latin typeface="Times New Roman"/>
                <a:cs typeface="Times New Roman"/>
              </a:rPr>
              <a:t>a</a:t>
            </a:r>
            <a:r>
              <a:rPr dirty="0" sz="1850" spc="5">
                <a:latin typeface="Times New Roman"/>
                <a:cs typeface="Times New Roman"/>
              </a:rPr>
              <a:t>s</a:t>
            </a:r>
            <a:r>
              <a:rPr dirty="0" sz="1850" spc="-70">
                <a:latin typeface="Times New Roman"/>
                <a:cs typeface="Times New Roman"/>
              </a:rPr>
              <a:t>e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52700" y="3954929"/>
            <a:ext cx="1415415" cy="3130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850" spc="-75">
                <a:latin typeface="Times New Roman"/>
                <a:cs typeface="Times New Roman"/>
              </a:rPr>
              <a:t>Adversary</a:t>
            </a:r>
            <a:r>
              <a:rPr dirty="0" sz="1850" spc="-35">
                <a:latin typeface="Times New Roman"/>
                <a:cs typeface="Times New Roman"/>
              </a:rPr>
              <a:t> </a:t>
            </a:r>
            <a:r>
              <a:rPr dirty="0" sz="1850" spc="-85">
                <a:latin typeface="Times New Roman"/>
                <a:cs typeface="Times New Roman"/>
              </a:rPr>
              <a:t>reply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88434" y="3954929"/>
            <a:ext cx="1793239" cy="3130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850" spc="-90">
                <a:latin typeface="Times New Roman"/>
                <a:cs typeface="Times New Roman"/>
              </a:rPr>
              <a:t>Updating </a:t>
            </a:r>
            <a:r>
              <a:rPr dirty="0" sz="1850" spc="-65">
                <a:latin typeface="Times New Roman"/>
                <a:cs typeface="Times New Roman"/>
              </a:rPr>
              <a:t>of</a:t>
            </a:r>
            <a:r>
              <a:rPr dirty="0" sz="1850" spc="120">
                <a:latin typeface="Times New Roman"/>
                <a:cs typeface="Times New Roman"/>
              </a:rPr>
              <a:t> </a:t>
            </a:r>
            <a:r>
              <a:rPr dirty="0" sz="1850" spc="-70">
                <a:latin typeface="Times New Roman"/>
                <a:cs typeface="Times New Roman"/>
              </a:rPr>
              <a:t>weights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88434" y="4330968"/>
            <a:ext cx="2265045" cy="3130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850" spc="-70" i="1">
                <a:latin typeface="Times New Roman"/>
                <a:cs typeface="Times New Roman"/>
              </a:rPr>
              <a:t>w</a:t>
            </a:r>
            <a:r>
              <a:rPr dirty="0" sz="1850" spc="-70">
                <a:latin typeface="Times New Roman"/>
                <a:cs typeface="Times New Roman"/>
              </a:rPr>
              <a:t>(</a:t>
            </a:r>
            <a:r>
              <a:rPr dirty="0" sz="1850" spc="-70" i="1">
                <a:latin typeface="Times New Roman"/>
                <a:cs typeface="Times New Roman"/>
              </a:rPr>
              <a:t>x</a:t>
            </a:r>
            <a:r>
              <a:rPr dirty="0" sz="1850" spc="-70">
                <a:latin typeface="Times New Roman"/>
                <a:cs typeface="Times New Roman"/>
              </a:rPr>
              <a:t>):=</a:t>
            </a:r>
            <a:r>
              <a:rPr dirty="0" sz="1850" spc="-70" i="1">
                <a:latin typeface="Times New Roman"/>
                <a:cs typeface="Times New Roman"/>
              </a:rPr>
              <a:t>w</a:t>
            </a:r>
            <a:r>
              <a:rPr dirty="0" sz="1850" spc="-70">
                <a:latin typeface="Times New Roman"/>
                <a:cs typeface="Times New Roman"/>
              </a:rPr>
              <a:t>(</a:t>
            </a:r>
            <a:r>
              <a:rPr dirty="0" sz="1850" spc="-70" i="1">
                <a:latin typeface="Times New Roman"/>
                <a:cs typeface="Times New Roman"/>
              </a:rPr>
              <a:t>x</a:t>
            </a:r>
            <a:r>
              <a:rPr dirty="0" sz="1850" spc="-70">
                <a:latin typeface="Times New Roman"/>
                <a:cs typeface="Times New Roman"/>
              </a:rPr>
              <a:t>)+</a:t>
            </a:r>
            <a:r>
              <a:rPr dirty="0" sz="1850" spc="-70" i="1">
                <a:latin typeface="Times New Roman"/>
                <a:cs typeface="Times New Roman"/>
              </a:rPr>
              <a:t>w</a:t>
            </a:r>
            <a:r>
              <a:rPr dirty="0" sz="1850" spc="-70">
                <a:latin typeface="Times New Roman"/>
                <a:cs typeface="Times New Roman"/>
              </a:rPr>
              <a:t>(</a:t>
            </a:r>
            <a:r>
              <a:rPr dirty="0" sz="1850" spc="-70" i="1">
                <a:latin typeface="Times New Roman"/>
                <a:cs typeface="Times New Roman"/>
              </a:rPr>
              <a:t>y</a:t>
            </a:r>
            <a:r>
              <a:rPr dirty="0" sz="1850" spc="-70">
                <a:latin typeface="Times New Roman"/>
                <a:cs typeface="Times New Roman"/>
              </a:rPr>
              <a:t>);</a:t>
            </a:r>
            <a:r>
              <a:rPr dirty="0" sz="1850" spc="-30">
                <a:latin typeface="Times New Roman"/>
                <a:cs typeface="Times New Roman"/>
              </a:rPr>
              <a:t> </a:t>
            </a:r>
            <a:r>
              <a:rPr dirty="0" sz="1850" spc="-80" i="1">
                <a:latin typeface="Times New Roman"/>
                <a:cs typeface="Times New Roman"/>
              </a:rPr>
              <a:t>w</a:t>
            </a:r>
            <a:r>
              <a:rPr dirty="0" sz="1850" spc="-80">
                <a:latin typeface="Times New Roman"/>
                <a:cs typeface="Times New Roman"/>
              </a:rPr>
              <a:t>(</a:t>
            </a:r>
            <a:r>
              <a:rPr dirty="0" sz="1850" spc="-80" i="1">
                <a:latin typeface="Times New Roman"/>
                <a:cs typeface="Times New Roman"/>
              </a:rPr>
              <a:t>y</a:t>
            </a:r>
            <a:r>
              <a:rPr dirty="0" sz="1850" spc="-80">
                <a:latin typeface="Times New Roman"/>
                <a:cs typeface="Times New Roman"/>
              </a:rPr>
              <a:t>):=0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0044" y="4300937"/>
            <a:ext cx="2501900" cy="0"/>
          </a:xfrm>
          <a:custGeom>
            <a:avLst/>
            <a:gdLst/>
            <a:ahLst/>
            <a:cxnLst/>
            <a:rect l="l" t="t" r="r" b="b"/>
            <a:pathLst>
              <a:path w="2501900" h="0">
                <a:moveTo>
                  <a:pt x="0" y="0"/>
                </a:moveTo>
                <a:lnTo>
                  <a:pt x="2501799" y="0"/>
                </a:lnTo>
              </a:path>
            </a:pathLst>
          </a:custGeom>
          <a:ln w="170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40054" y="4292389"/>
            <a:ext cx="2501900" cy="0"/>
          </a:xfrm>
          <a:custGeom>
            <a:avLst/>
            <a:gdLst/>
            <a:ahLst/>
            <a:cxnLst/>
            <a:rect l="l" t="t" r="r" b="b"/>
            <a:pathLst>
              <a:path w="2501900" h="0">
                <a:moveTo>
                  <a:pt x="0" y="0"/>
                </a:moveTo>
                <a:lnTo>
                  <a:pt x="250179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841843" y="4292390"/>
            <a:ext cx="15875" cy="17145"/>
          </a:xfrm>
          <a:custGeom>
            <a:avLst/>
            <a:gdLst/>
            <a:ahLst/>
            <a:cxnLst/>
            <a:rect l="l" t="t" r="r" b="b"/>
            <a:pathLst>
              <a:path w="15875" h="17145">
                <a:moveTo>
                  <a:pt x="0" y="0"/>
                </a:moveTo>
                <a:lnTo>
                  <a:pt x="15443" y="0"/>
                </a:lnTo>
                <a:lnTo>
                  <a:pt x="15443" y="17092"/>
                </a:lnTo>
                <a:lnTo>
                  <a:pt x="0" y="170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841854" y="4292389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 h="0">
                <a:moveTo>
                  <a:pt x="0" y="0"/>
                </a:moveTo>
                <a:lnTo>
                  <a:pt x="1544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841854" y="4292389"/>
            <a:ext cx="0" cy="17145"/>
          </a:xfrm>
          <a:custGeom>
            <a:avLst/>
            <a:gdLst/>
            <a:ahLst/>
            <a:cxnLst/>
            <a:rect l="l" t="t" r="r" b="b"/>
            <a:pathLst>
              <a:path w="0" h="17145">
                <a:moveTo>
                  <a:pt x="0" y="0"/>
                </a:moveTo>
                <a:lnTo>
                  <a:pt x="0" y="1709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857287" y="4300937"/>
            <a:ext cx="3320415" cy="0"/>
          </a:xfrm>
          <a:custGeom>
            <a:avLst/>
            <a:gdLst/>
            <a:ahLst/>
            <a:cxnLst/>
            <a:rect l="l" t="t" r="r" b="b"/>
            <a:pathLst>
              <a:path w="3320415" h="0">
                <a:moveTo>
                  <a:pt x="0" y="0"/>
                </a:moveTo>
                <a:lnTo>
                  <a:pt x="3320289" y="0"/>
                </a:lnTo>
              </a:path>
            </a:pathLst>
          </a:custGeom>
          <a:ln w="170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857297" y="4292389"/>
            <a:ext cx="3320415" cy="0"/>
          </a:xfrm>
          <a:custGeom>
            <a:avLst/>
            <a:gdLst/>
            <a:ahLst/>
            <a:cxnLst/>
            <a:rect l="l" t="t" r="r" b="b"/>
            <a:pathLst>
              <a:path w="3320415" h="0">
                <a:moveTo>
                  <a:pt x="0" y="0"/>
                </a:moveTo>
                <a:lnTo>
                  <a:pt x="332028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177576" y="4292390"/>
            <a:ext cx="15875" cy="17145"/>
          </a:xfrm>
          <a:custGeom>
            <a:avLst/>
            <a:gdLst/>
            <a:ahLst/>
            <a:cxnLst/>
            <a:rect l="l" t="t" r="r" b="b"/>
            <a:pathLst>
              <a:path w="15875" h="17145">
                <a:moveTo>
                  <a:pt x="0" y="0"/>
                </a:moveTo>
                <a:lnTo>
                  <a:pt x="15443" y="0"/>
                </a:lnTo>
                <a:lnTo>
                  <a:pt x="15443" y="17092"/>
                </a:lnTo>
                <a:lnTo>
                  <a:pt x="0" y="170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177587" y="4292389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 h="0">
                <a:moveTo>
                  <a:pt x="0" y="0"/>
                </a:moveTo>
                <a:lnTo>
                  <a:pt x="1544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177587" y="4292389"/>
            <a:ext cx="0" cy="17145"/>
          </a:xfrm>
          <a:custGeom>
            <a:avLst/>
            <a:gdLst/>
            <a:ahLst/>
            <a:cxnLst/>
            <a:rect l="l" t="t" r="r" b="b"/>
            <a:pathLst>
              <a:path w="0" h="17145">
                <a:moveTo>
                  <a:pt x="0" y="0"/>
                </a:moveTo>
                <a:lnTo>
                  <a:pt x="0" y="1709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193020" y="4300937"/>
            <a:ext cx="2903855" cy="0"/>
          </a:xfrm>
          <a:custGeom>
            <a:avLst/>
            <a:gdLst/>
            <a:ahLst/>
            <a:cxnLst/>
            <a:rect l="l" t="t" r="r" b="b"/>
            <a:pathLst>
              <a:path w="2903854" h="0">
                <a:moveTo>
                  <a:pt x="0" y="0"/>
                </a:moveTo>
                <a:lnTo>
                  <a:pt x="2903323" y="0"/>
                </a:lnTo>
              </a:path>
            </a:pathLst>
          </a:custGeom>
          <a:ln w="170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193030" y="4292389"/>
            <a:ext cx="2903855" cy="0"/>
          </a:xfrm>
          <a:custGeom>
            <a:avLst/>
            <a:gdLst/>
            <a:ahLst/>
            <a:cxnLst/>
            <a:rect l="l" t="t" r="r" b="b"/>
            <a:pathLst>
              <a:path w="2903854" h="0">
                <a:moveTo>
                  <a:pt x="0" y="0"/>
                </a:moveTo>
                <a:lnTo>
                  <a:pt x="290332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288434" y="4672821"/>
            <a:ext cx="2265045" cy="3130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850" spc="-70" i="1">
                <a:latin typeface="Times New Roman"/>
                <a:cs typeface="Times New Roman"/>
              </a:rPr>
              <a:t>w</a:t>
            </a:r>
            <a:r>
              <a:rPr dirty="0" sz="1850" spc="-70">
                <a:latin typeface="Times New Roman"/>
                <a:cs typeface="Times New Roman"/>
              </a:rPr>
              <a:t>(</a:t>
            </a:r>
            <a:r>
              <a:rPr dirty="0" sz="1850" spc="-70" i="1">
                <a:latin typeface="Times New Roman"/>
                <a:cs typeface="Times New Roman"/>
              </a:rPr>
              <a:t>x</a:t>
            </a:r>
            <a:r>
              <a:rPr dirty="0" sz="1850" spc="-70">
                <a:latin typeface="Times New Roman"/>
                <a:cs typeface="Times New Roman"/>
              </a:rPr>
              <a:t>):=</a:t>
            </a:r>
            <a:r>
              <a:rPr dirty="0" sz="1850" spc="-70" i="1">
                <a:latin typeface="Times New Roman"/>
                <a:cs typeface="Times New Roman"/>
              </a:rPr>
              <a:t>w</a:t>
            </a:r>
            <a:r>
              <a:rPr dirty="0" sz="1850" spc="-70">
                <a:latin typeface="Times New Roman"/>
                <a:cs typeface="Times New Roman"/>
              </a:rPr>
              <a:t>(</a:t>
            </a:r>
            <a:r>
              <a:rPr dirty="0" sz="1850" spc="-70" i="1">
                <a:latin typeface="Times New Roman"/>
                <a:cs typeface="Times New Roman"/>
              </a:rPr>
              <a:t>x</a:t>
            </a:r>
            <a:r>
              <a:rPr dirty="0" sz="1850" spc="-70">
                <a:latin typeface="Times New Roman"/>
                <a:cs typeface="Times New Roman"/>
              </a:rPr>
              <a:t>)+</a:t>
            </a:r>
            <a:r>
              <a:rPr dirty="0" sz="1850" spc="-70" i="1">
                <a:latin typeface="Times New Roman"/>
                <a:cs typeface="Times New Roman"/>
              </a:rPr>
              <a:t>w</a:t>
            </a:r>
            <a:r>
              <a:rPr dirty="0" sz="1850" spc="-70">
                <a:latin typeface="Times New Roman"/>
                <a:cs typeface="Times New Roman"/>
              </a:rPr>
              <a:t>(</a:t>
            </a:r>
            <a:r>
              <a:rPr dirty="0" sz="1850" spc="-70" i="1">
                <a:latin typeface="Times New Roman"/>
                <a:cs typeface="Times New Roman"/>
              </a:rPr>
              <a:t>y</a:t>
            </a:r>
            <a:r>
              <a:rPr dirty="0" sz="1850" spc="-70">
                <a:latin typeface="Times New Roman"/>
                <a:cs typeface="Times New Roman"/>
              </a:rPr>
              <a:t>);</a:t>
            </a:r>
            <a:r>
              <a:rPr dirty="0" sz="1850" spc="-30">
                <a:latin typeface="Times New Roman"/>
                <a:cs typeface="Times New Roman"/>
              </a:rPr>
              <a:t> </a:t>
            </a:r>
            <a:r>
              <a:rPr dirty="0" sz="1850" spc="-80" i="1">
                <a:latin typeface="Times New Roman"/>
                <a:cs typeface="Times New Roman"/>
              </a:rPr>
              <a:t>w</a:t>
            </a:r>
            <a:r>
              <a:rPr dirty="0" sz="1850" spc="-80">
                <a:latin typeface="Times New Roman"/>
                <a:cs typeface="Times New Roman"/>
              </a:rPr>
              <a:t>(</a:t>
            </a:r>
            <a:r>
              <a:rPr dirty="0" sz="1850" spc="-80" i="1">
                <a:latin typeface="Times New Roman"/>
                <a:cs typeface="Times New Roman"/>
              </a:rPr>
              <a:t>y</a:t>
            </a:r>
            <a:r>
              <a:rPr dirty="0" sz="1850" spc="-80">
                <a:latin typeface="Times New Roman"/>
                <a:cs typeface="Times New Roman"/>
              </a:rPr>
              <a:t>):=0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88434" y="5031768"/>
            <a:ext cx="2265045" cy="3130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850" spc="-70" i="1">
                <a:latin typeface="Times New Roman"/>
                <a:cs typeface="Times New Roman"/>
              </a:rPr>
              <a:t>w</a:t>
            </a:r>
            <a:r>
              <a:rPr dirty="0" sz="1850" spc="-70">
                <a:latin typeface="Times New Roman"/>
                <a:cs typeface="Times New Roman"/>
              </a:rPr>
              <a:t>(</a:t>
            </a:r>
            <a:r>
              <a:rPr dirty="0" sz="1850" spc="-70" i="1">
                <a:latin typeface="Times New Roman"/>
                <a:cs typeface="Times New Roman"/>
              </a:rPr>
              <a:t>y</a:t>
            </a:r>
            <a:r>
              <a:rPr dirty="0" sz="1850" spc="-70">
                <a:latin typeface="Times New Roman"/>
                <a:cs typeface="Times New Roman"/>
              </a:rPr>
              <a:t>):=</a:t>
            </a:r>
            <a:r>
              <a:rPr dirty="0" sz="1850" spc="-70" i="1">
                <a:latin typeface="Times New Roman"/>
                <a:cs typeface="Times New Roman"/>
              </a:rPr>
              <a:t>w</a:t>
            </a:r>
            <a:r>
              <a:rPr dirty="0" sz="1850" spc="-70">
                <a:latin typeface="Times New Roman"/>
                <a:cs typeface="Times New Roman"/>
              </a:rPr>
              <a:t>(</a:t>
            </a:r>
            <a:r>
              <a:rPr dirty="0" sz="1850" spc="-70" i="1">
                <a:latin typeface="Times New Roman"/>
                <a:cs typeface="Times New Roman"/>
              </a:rPr>
              <a:t>x</a:t>
            </a:r>
            <a:r>
              <a:rPr dirty="0" sz="1850" spc="-70">
                <a:latin typeface="Times New Roman"/>
                <a:cs typeface="Times New Roman"/>
              </a:rPr>
              <a:t>)+</a:t>
            </a:r>
            <a:r>
              <a:rPr dirty="0" sz="1850" spc="-70" i="1">
                <a:latin typeface="Times New Roman"/>
                <a:cs typeface="Times New Roman"/>
              </a:rPr>
              <a:t>w</a:t>
            </a:r>
            <a:r>
              <a:rPr dirty="0" sz="1850" spc="-70">
                <a:latin typeface="Times New Roman"/>
                <a:cs typeface="Times New Roman"/>
              </a:rPr>
              <a:t>(</a:t>
            </a:r>
            <a:r>
              <a:rPr dirty="0" sz="1850" spc="-70" i="1">
                <a:latin typeface="Times New Roman"/>
                <a:cs typeface="Times New Roman"/>
              </a:rPr>
              <a:t>y</a:t>
            </a:r>
            <a:r>
              <a:rPr dirty="0" sz="1850" spc="-70">
                <a:latin typeface="Times New Roman"/>
                <a:cs typeface="Times New Roman"/>
              </a:rPr>
              <a:t>);</a:t>
            </a:r>
            <a:r>
              <a:rPr dirty="0" sz="1850" spc="-30">
                <a:latin typeface="Times New Roman"/>
                <a:cs typeface="Times New Roman"/>
              </a:rPr>
              <a:t> </a:t>
            </a:r>
            <a:r>
              <a:rPr dirty="0" sz="1850" spc="-80" i="1">
                <a:latin typeface="Times New Roman"/>
                <a:cs typeface="Times New Roman"/>
              </a:rPr>
              <a:t>w</a:t>
            </a:r>
            <a:r>
              <a:rPr dirty="0" sz="1850" spc="-80">
                <a:latin typeface="Times New Roman"/>
                <a:cs typeface="Times New Roman"/>
              </a:rPr>
              <a:t>(</a:t>
            </a:r>
            <a:r>
              <a:rPr dirty="0" sz="1850" spc="-80" i="1">
                <a:latin typeface="Times New Roman"/>
                <a:cs typeface="Times New Roman"/>
              </a:rPr>
              <a:t>x</a:t>
            </a:r>
            <a:r>
              <a:rPr dirty="0" sz="1850" spc="-80">
                <a:latin typeface="Times New Roman"/>
                <a:cs typeface="Times New Roman"/>
              </a:rPr>
              <a:t>):=0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5457" y="4276271"/>
            <a:ext cx="1153160" cy="1427480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 sz="1850" spc="-70" i="1">
                <a:latin typeface="Times New Roman"/>
                <a:cs typeface="Times New Roman"/>
              </a:rPr>
              <a:t>w</a:t>
            </a:r>
            <a:r>
              <a:rPr dirty="0" sz="1850" spc="-70">
                <a:latin typeface="Times New Roman"/>
                <a:cs typeface="Times New Roman"/>
              </a:rPr>
              <a:t>(</a:t>
            </a:r>
            <a:r>
              <a:rPr dirty="0" sz="1850" spc="-70" i="1">
                <a:latin typeface="Times New Roman"/>
                <a:cs typeface="Times New Roman"/>
              </a:rPr>
              <a:t>x</a:t>
            </a:r>
            <a:r>
              <a:rPr dirty="0" sz="1850" spc="-70">
                <a:latin typeface="Times New Roman"/>
                <a:cs typeface="Times New Roman"/>
              </a:rPr>
              <a:t>)&gt;</a:t>
            </a:r>
            <a:r>
              <a:rPr dirty="0" sz="1850" spc="-70" i="1">
                <a:latin typeface="Times New Roman"/>
                <a:cs typeface="Times New Roman"/>
              </a:rPr>
              <a:t>w</a:t>
            </a:r>
            <a:r>
              <a:rPr dirty="0" sz="1850" spc="-70">
                <a:latin typeface="Times New Roman"/>
                <a:cs typeface="Times New Roman"/>
              </a:rPr>
              <a:t>(</a:t>
            </a:r>
            <a:r>
              <a:rPr dirty="0" sz="1850" spc="-70" i="1">
                <a:latin typeface="Times New Roman"/>
                <a:cs typeface="Times New Roman"/>
              </a:rPr>
              <a:t>y</a:t>
            </a:r>
            <a:r>
              <a:rPr dirty="0" sz="1850" spc="-70">
                <a:latin typeface="Times New Roman"/>
                <a:cs typeface="Times New Roman"/>
              </a:rPr>
              <a:t>)</a:t>
            </a: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1850" spc="-70" i="1">
                <a:latin typeface="Times New Roman"/>
                <a:cs typeface="Times New Roman"/>
              </a:rPr>
              <a:t>w</a:t>
            </a:r>
            <a:r>
              <a:rPr dirty="0" sz="1850" spc="-70">
                <a:latin typeface="Times New Roman"/>
                <a:cs typeface="Times New Roman"/>
              </a:rPr>
              <a:t>(</a:t>
            </a:r>
            <a:r>
              <a:rPr dirty="0" sz="1850" spc="-70" i="1">
                <a:latin typeface="Times New Roman"/>
                <a:cs typeface="Times New Roman"/>
              </a:rPr>
              <a:t>x</a:t>
            </a:r>
            <a:r>
              <a:rPr dirty="0" sz="1850" spc="-70">
                <a:latin typeface="Times New Roman"/>
                <a:cs typeface="Times New Roman"/>
              </a:rPr>
              <a:t>)=</a:t>
            </a:r>
            <a:r>
              <a:rPr dirty="0" sz="1850" spc="-70" i="1">
                <a:latin typeface="Times New Roman"/>
                <a:cs typeface="Times New Roman"/>
              </a:rPr>
              <a:t>w</a:t>
            </a:r>
            <a:r>
              <a:rPr dirty="0" sz="1850" spc="-70">
                <a:latin typeface="Times New Roman"/>
                <a:cs typeface="Times New Roman"/>
              </a:rPr>
              <a:t>(</a:t>
            </a:r>
            <a:r>
              <a:rPr dirty="0" sz="1850" spc="-70" i="1">
                <a:latin typeface="Times New Roman"/>
                <a:cs typeface="Times New Roman"/>
              </a:rPr>
              <a:t>y</a:t>
            </a:r>
            <a:r>
              <a:rPr dirty="0" sz="1850" spc="-70">
                <a:latin typeface="Times New Roman"/>
                <a:cs typeface="Times New Roman"/>
              </a:rPr>
              <a:t>)&gt;0</a:t>
            </a: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 sz="1850" spc="-70" i="1">
                <a:latin typeface="Times New Roman"/>
                <a:cs typeface="Times New Roman"/>
              </a:rPr>
              <a:t>w</a:t>
            </a:r>
            <a:r>
              <a:rPr dirty="0" sz="1850" spc="-70">
                <a:latin typeface="Times New Roman"/>
                <a:cs typeface="Times New Roman"/>
              </a:rPr>
              <a:t>(</a:t>
            </a:r>
            <a:r>
              <a:rPr dirty="0" sz="1850" spc="-70" i="1">
                <a:latin typeface="Times New Roman"/>
                <a:cs typeface="Times New Roman"/>
              </a:rPr>
              <a:t>y</a:t>
            </a:r>
            <a:r>
              <a:rPr dirty="0" sz="1850" spc="-70">
                <a:latin typeface="Times New Roman"/>
                <a:cs typeface="Times New Roman"/>
              </a:rPr>
              <a:t>)&gt;</a:t>
            </a:r>
            <a:r>
              <a:rPr dirty="0" sz="1850" spc="-70" i="1">
                <a:latin typeface="Times New Roman"/>
                <a:cs typeface="Times New Roman"/>
              </a:rPr>
              <a:t>w</a:t>
            </a:r>
            <a:r>
              <a:rPr dirty="0" sz="1850" spc="-70">
                <a:latin typeface="Times New Roman"/>
                <a:cs typeface="Times New Roman"/>
              </a:rPr>
              <a:t>(</a:t>
            </a:r>
            <a:r>
              <a:rPr dirty="0" sz="1850" spc="-70" i="1">
                <a:latin typeface="Times New Roman"/>
                <a:cs typeface="Times New Roman"/>
              </a:rPr>
              <a:t>x</a:t>
            </a:r>
            <a:r>
              <a:rPr dirty="0" sz="1850" spc="-70">
                <a:latin typeface="Times New Roman"/>
                <a:cs typeface="Times New Roman"/>
              </a:rPr>
              <a:t>)</a:t>
            </a: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z="1850" spc="-70" i="1">
                <a:latin typeface="Times New Roman"/>
                <a:cs typeface="Times New Roman"/>
              </a:rPr>
              <a:t>w</a:t>
            </a:r>
            <a:r>
              <a:rPr dirty="0" sz="1850" spc="-70">
                <a:latin typeface="Times New Roman"/>
                <a:cs typeface="Times New Roman"/>
              </a:rPr>
              <a:t>(</a:t>
            </a:r>
            <a:r>
              <a:rPr dirty="0" sz="1850" spc="-70" i="1">
                <a:latin typeface="Times New Roman"/>
                <a:cs typeface="Times New Roman"/>
              </a:rPr>
              <a:t>x</a:t>
            </a:r>
            <a:r>
              <a:rPr dirty="0" sz="1850" spc="-70">
                <a:latin typeface="Times New Roman"/>
                <a:cs typeface="Times New Roman"/>
              </a:rPr>
              <a:t>)=</a:t>
            </a:r>
            <a:r>
              <a:rPr dirty="0" sz="1850" spc="-70" i="1">
                <a:latin typeface="Times New Roman"/>
                <a:cs typeface="Times New Roman"/>
              </a:rPr>
              <a:t>w</a:t>
            </a:r>
            <a:r>
              <a:rPr dirty="0" sz="1850" spc="-70">
                <a:latin typeface="Times New Roman"/>
                <a:cs typeface="Times New Roman"/>
              </a:rPr>
              <a:t>(</a:t>
            </a:r>
            <a:r>
              <a:rPr dirty="0" sz="1850" spc="-70" i="1">
                <a:latin typeface="Times New Roman"/>
                <a:cs typeface="Times New Roman"/>
              </a:rPr>
              <a:t>y</a:t>
            </a:r>
            <a:r>
              <a:rPr dirty="0" sz="1850" spc="-70">
                <a:latin typeface="Times New Roman"/>
                <a:cs typeface="Times New Roman"/>
              </a:rPr>
              <a:t>)=0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52700" y="4276271"/>
            <a:ext cx="2796540" cy="1427480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algn="just" marL="12700" marR="2435860">
              <a:lnSpc>
                <a:spcPct val="124300"/>
              </a:lnSpc>
              <a:spcBef>
                <a:spcPts val="25"/>
              </a:spcBef>
            </a:pPr>
            <a:r>
              <a:rPr dirty="0" sz="1850" spc="-75">
                <a:latin typeface="Times New Roman"/>
                <a:cs typeface="Times New Roman"/>
              </a:rPr>
              <a:t>x</a:t>
            </a:r>
            <a:r>
              <a:rPr dirty="0" sz="1850" spc="-75">
                <a:latin typeface="Times New Roman"/>
                <a:cs typeface="Times New Roman"/>
              </a:rPr>
              <a:t>&gt;</a:t>
            </a:r>
            <a:r>
              <a:rPr dirty="0" sz="1850" spc="-50">
                <a:latin typeface="Times New Roman"/>
                <a:cs typeface="Times New Roman"/>
              </a:rPr>
              <a:t>y  </a:t>
            </a:r>
            <a:r>
              <a:rPr dirty="0" sz="1850" spc="-80" i="1">
                <a:latin typeface="Times New Roman"/>
                <a:cs typeface="Times New Roman"/>
              </a:rPr>
              <a:t>x</a:t>
            </a:r>
            <a:r>
              <a:rPr dirty="0" sz="1850" spc="-80">
                <a:latin typeface="Times New Roman"/>
                <a:cs typeface="Times New Roman"/>
              </a:rPr>
              <a:t>&gt;</a:t>
            </a:r>
            <a:r>
              <a:rPr dirty="0" sz="1850" spc="-80" i="1">
                <a:latin typeface="Times New Roman"/>
                <a:cs typeface="Times New Roman"/>
              </a:rPr>
              <a:t>y  </a:t>
            </a:r>
            <a:r>
              <a:rPr dirty="0" sz="1850" spc="-80" i="1">
                <a:latin typeface="Times New Roman"/>
                <a:cs typeface="Times New Roman"/>
              </a:rPr>
              <a:t>y</a:t>
            </a:r>
            <a:r>
              <a:rPr dirty="0" sz="1850" spc="-80">
                <a:latin typeface="Times New Roman"/>
                <a:cs typeface="Times New Roman"/>
              </a:rPr>
              <a:t>&gt;</a:t>
            </a:r>
            <a:r>
              <a:rPr dirty="0" sz="1850" spc="-80" i="1">
                <a:latin typeface="Times New Roman"/>
                <a:cs typeface="Times New Roman"/>
              </a:rPr>
              <a:t>x</a:t>
            </a:r>
            <a:endParaRPr sz="18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605"/>
              </a:spcBef>
            </a:pPr>
            <a:r>
              <a:rPr dirty="0" sz="1850" spc="-70">
                <a:latin typeface="Times New Roman"/>
                <a:cs typeface="Times New Roman"/>
              </a:rPr>
              <a:t>Consistent </a:t>
            </a:r>
            <a:r>
              <a:rPr dirty="0" sz="1850" spc="-65">
                <a:latin typeface="Times New Roman"/>
                <a:cs typeface="Times New Roman"/>
              </a:rPr>
              <a:t>with </a:t>
            </a:r>
            <a:r>
              <a:rPr dirty="0" sz="1850" spc="-80">
                <a:latin typeface="Times New Roman"/>
                <a:cs typeface="Times New Roman"/>
              </a:rPr>
              <a:t>previous</a:t>
            </a:r>
            <a:r>
              <a:rPr dirty="0" sz="1850" spc="130">
                <a:latin typeface="Times New Roman"/>
                <a:cs typeface="Times New Roman"/>
              </a:rPr>
              <a:t> </a:t>
            </a:r>
            <a:r>
              <a:rPr dirty="0" sz="1850" spc="-75">
                <a:latin typeface="Times New Roman"/>
                <a:cs typeface="Times New Roman"/>
              </a:rPr>
              <a:t>replies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88434" y="5390713"/>
            <a:ext cx="970915" cy="3130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850" spc="-100">
                <a:latin typeface="Times New Roman"/>
                <a:cs typeface="Times New Roman"/>
              </a:rPr>
              <a:t>No</a:t>
            </a:r>
            <a:r>
              <a:rPr dirty="0" sz="1850" spc="-55">
                <a:latin typeface="Times New Roman"/>
                <a:cs typeface="Times New Roman"/>
              </a:rPr>
              <a:t> </a:t>
            </a:r>
            <a:r>
              <a:rPr dirty="0" sz="1850" spc="-60">
                <a:latin typeface="Times New Roman"/>
                <a:cs typeface="Times New Roman"/>
              </a:rPr>
              <a:t>change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193035" y="384047"/>
            <a:ext cx="4754879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2593975" y="532767"/>
            <a:ext cx="395605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0"/>
              <a:t>Weighted</a:t>
            </a:r>
            <a:r>
              <a:rPr dirty="0" spc="-60"/>
              <a:t> </a:t>
            </a:r>
            <a:r>
              <a:rPr dirty="0"/>
              <a:t>Key</a:t>
            </a:r>
          </a:p>
        </p:txBody>
      </p:sp>
      <p:sp>
        <p:nvSpPr>
          <p:cNvPr id="28" name="object 28"/>
          <p:cNvSpPr/>
          <p:nvPr/>
        </p:nvSpPr>
        <p:spPr>
          <a:xfrm>
            <a:off x="5132832" y="2554223"/>
            <a:ext cx="3569207" cy="9631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105400" y="2548127"/>
            <a:ext cx="3465575" cy="1026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105400" y="3572916"/>
            <a:ext cx="3465575" cy="69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5077205" y="2650489"/>
            <a:ext cx="3528060" cy="922019"/>
          </a:xfrm>
          <a:prstGeom prst="rect">
            <a:avLst/>
          </a:prstGeom>
          <a:solidFill>
            <a:srgbClr val="CCFFCC"/>
          </a:solidFill>
          <a:ln w="12700">
            <a:solidFill>
              <a:srgbClr val="008000"/>
            </a:solidFill>
          </a:ln>
        </p:spPr>
        <p:txBody>
          <a:bodyPr wrap="square" lIns="0" tIns="29209" rIns="0" bIns="0" rtlCol="0" vert="horz">
            <a:spAutoFit/>
          </a:bodyPr>
          <a:lstStyle/>
          <a:p>
            <a:pPr marL="90805" marR="292100">
              <a:lnSpc>
                <a:spcPct val="100000"/>
              </a:lnSpc>
              <a:spcBef>
                <a:spcPts val="229"/>
              </a:spcBef>
            </a:pPr>
            <a:r>
              <a:rPr dirty="0" sz="1800" spc="-10">
                <a:latin typeface="Calibri"/>
                <a:cs typeface="Calibri"/>
              </a:rPr>
              <a:t>Note: </a:t>
            </a:r>
            <a:r>
              <a:rPr dirty="0" sz="1800" spc="-15">
                <a:latin typeface="Calibri"/>
                <a:cs typeface="Calibri"/>
              </a:rPr>
              <a:t>for </a:t>
            </a:r>
            <a:r>
              <a:rPr dirty="0" sz="1800" spc="-5">
                <a:latin typeface="Calibri"/>
                <a:cs typeface="Calibri"/>
              </a:rPr>
              <a:t>one comparison, the  </a:t>
            </a:r>
            <a:r>
              <a:rPr dirty="0" sz="1800" spc="-10">
                <a:latin typeface="Calibri"/>
                <a:cs typeface="Calibri"/>
              </a:rPr>
              <a:t>weight increasing </a:t>
            </a:r>
            <a:r>
              <a:rPr dirty="0" sz="1800" spc="-5">
                <a:latin typeface="Calibri"/>
                <a:cs typeface="Calibri"/>
              </a:rPr>
              <a:t>is </a:t>
            </a:r>
            <a:r>
              <a:rPr dirty="0" sz="1800">
                <a:latin typeface="Calibri"/>
                <a:cs typeface="Calibri"/>
              </a:rPr>
              <a:t>no </a:t>
            </a:r>
            <a:r>
              <a:rPr dirty="0" sz="1800" spc="-10">
                <a:latin typeface="Calibri"/>
                <a:cs typeface="Calibri"/>
              </a:rPr>
              <a:t>more </a:t>
            </a:r>
            <a:r>
              <a:rPr dirty="0" sz="1800" spc="-5">
                <a:latin typeface="Calibri"/>
                <a:cs typeface="Calibri"/>
              </a:rPr>
              <a:t>than  doubled.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477657" y="3070098"/>
            <a:ext cx="3599815" cy="1271270"/>
          </a:xfrm>
          <a:custGeom>
            <a:avLst/>
            <a:gdLst/>
            <a:ahLst/>
            <a:cxnLst/>
            <a:rect l="l" t="t" r="r" b="b"/>
            <a:pathLst>
              <a:path w="3599815" h="1271270">
                <a:moveTo>
                  <a:pt x="3599548" y="0"/>
                </a:moveTo>
                <a:lnTo>
                  <a:pt x="0" y="1271041"/>
                </a:lnTo>
              </a:path>
            </a:pathLst>
          </a:custGeom>
          <a:ln w="25908">
            <a:solidFill>
              <a:srgbClr val="339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404362" y="4262805"/>
            <a:ext cx="144145" cy="122555"/>
          </a:xfrm>
          <a:custGeom>
            <a:avLst/>
            <a:gdLst/>
            <a:ahLst/>
            <a:cxnLst/>
            <a:rect l="l" t="t" r="r" b="b"/>
            <a:pathLst>
              <a:path w="144144" h="122554">
                <a:moveTo>
                  <a:pt x="100584" y="0"/>
                </a:moveTo>
                <a:lnTo>
                  <a:pt x="0" y="104216"/>
                </a:lnTo>
                <a:lnTo>
                  <a:pt x="143713" y="122148"/>
                </a:lnTo>
                <a:lnTo>
                  <a:pt x="73291" y="78333"/>
                </a:lnTo>
                <a:lnTo>
                  <a:pt x="100584" y="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772917" y="3861053"/>
            <a:ext cx="250190" cy="438784"/>
          </a:xfrm>
          <a:custGeom>
            <a:avLst/>
            <a:gdLst/>
            <a:ahLst/>
            <a:cxnLst/>
            <a:rect l="l" t="t" r="r" b="b"/>
            <a:pathLst>
              <a:path w="250189" h="438785">
                <a:moveTo>
                  <a:pt x="0" y="0"/>
                </a:moveTo>
                <a:lnTo>
                  <a:pt x="249580" y="438416"/>
                </a:lnTo>
              </a:path>
            </a:pathLst>
          </a:custGeom>
          <a:ln w="25908">
            <a:solidFill>
              <a:srgbClr val="339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940577" y="4222398"/>
            <a:ext cx="120370" cy="1446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6234320" y="6183629"/>
            <a:ext cx="10902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0099CC"/>
                </a:solidFill>
                <a:latin typeface="Palatino Linotype"/>
                <a:cs typeface="Palatino Linotype"/>
              </a:rPr>
              <a:t>Zero=Loss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381493" y="5572594"/>
            <a:ext cx="666115" cy="666115"/>
          </a:xfrm>
          <a:custGeom>
            <a:avLst/>
            <a:gdLst/>
            <a:ahLst/>
            <a:cxnLst/>
            <a:rect l="l" t="t" r="r" b="b"/>
            <a:pathLst>
              <a:path w="666115" h="666114">
                <a:moveTo>
                  <a:pt x="0" y="665899"/>
                </a:moveTo>
                <a:lnTo>
                  <a:pt x="665886" y="0"/>
                </a:lnTo>
              </a:path>
            </a:pathLst>
          </a:custGeom>
          <a:ln w="25907">
            <a:solidFill>
              <a:srgbClr val="339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964953" y="5517638"/>
            <a:ext cx="137795" cy="137795"/>
          </a:xfrm>
          <a:custGeom>
            <a:avLst/>
            <a:gdLst/>
            <a:ahLst/>
            <a:cxnLst/>
            <a:rect l="l" t="t" r="r" b="b"/>
            <a:pathLst>
              <a:path w="137795" h="137795">
                <a:moveTo>
                  <a:pt x="137388" y="0"/>
                </a:moveTo>
                <a:lnTo>
                  <a:pt x="0" y="45808"/>
                </a:lnTo>
                <a:lnTo>
                  <a:pt x="82435" y="54965"/>
                </a:lnTo>
                <a:lnTo>
                  <a:pt x="91592" y="137401"/>
                </a:lnTo>
                <a:lnTo>
                  <a:pt x="137388" y="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11</a:t>
            </a:fld>
          </a:p>
        </p:txBody>
      </p:sp>
    </p:spTree>
  </p:cSld>
  <p:clrMapOvr>
    <a:masterClrMapping/>
  </p:clrMapOvr>
  <p:transition spd="slow">
    <p:pull dir="l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707563"/>
            <a:ext cx="7400290" cy="408241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4"/>
              </a:spcBef>
              <a:buClr>
                <a:srgbClr val="3E3E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ote: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2800" spc="-10" b="1">
                <a:solidFill>
                  <a:srgbClr val="3E3E3E"/>
                </a:solidFill>
                <a:latin typeface="Palatino Linotype"/>
                <a:cs typeface="Palatino Linotype"/>
              </a:rPr>
              <a:t>sum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of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weights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is always</a:t>
            </a:r>
            <a:r>
              <a:rPr dirty="0" sz="2800" spc="1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800" b="1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.</a:t>
            </a:r>
            <a:endParaRPr sz="2800">
              <a:latin typeface="Palatino Linotype"/>
              <a:cs typeface="Palatino Linotype"/>
            </a:endParaRPr>
          </a:p>
          <a:p>
            <a:pPr marL="355600" marR="749935" indent="-342900">
              <a:lnSpc>
                <a:spcPts val="3030"/>
              </a:lnSpc>
              <a:spcBef>
                <a:spcPts val="7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Let </a:t>
            </a:r>
            <a:r>
              <a:rPr dirty="0" sz="28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x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is </a:t>
            </a:r>
            <a:r>
              <a:rPr dirty="0" sz="2800" b="1" i="1">
                <a:solidFill>
                  <a:srgbClr val="3E3E3E"/>
                </a:solidFill>
                <a:latin typeface="Palatino Linotype"/>
                <a:cs typeface="Palatino Linotype"/>
              </a:rPr>
              <a:t>max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,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then </a:t>
            </a:r>
            <a:r>
              <a:rPr dirty="0" sz="28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x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is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the only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nonzero 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weighted </a:t>
            </a:r>
            <a:r>
              <a:rPr dirty="0" sz="2800" spc="-65" b="1">
                <a:solidFill>
                  <a:srgbClr val="3E3E3E"/>
                </a:solidFill>
                <a:latin typeface="Palatino Linotype"/>
                <a:cs typeface="Palatino Linotype"/>
              </a:rPr>
              <a:t>key,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that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is</a:t>
            </a:r>
            <a:r>
              <a:rPr dirty="0" sz="2800" spc="9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800" b="1" i="1">
                <a:solidFill>
                  <a:srgbClr val="3E3E3E"/>
                </a:solidFill>
                <a:latin typeface="Palatino Linotype"/>
                <a:cs typeface="Palatino Linotype"/>
              </a:rPr>
              <a:t>w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800" b="1" i="1">
                <a:solidFill>
                  <a:srgbClr val="3E3E3E"/>
                </a:solidFill>
                <a:latin typeface="Palatino Linotype"/>
                <a:cs typeface="Palatino Linotype"/>
              </a:rPr>
              <a:t>x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)=</a:t>
            </a:r>
            <a:r>
              <a:rPr dirty="0" sz="2800" b="1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.</a:t>
            </a:r>
            <a:endParaRPr sz="28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By the adversary</a:t>
            </a:r>
            <a:r>
              <a:rPr dirty="0" sz="2800" spc="1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rules:</a:t>
            </a:r>
            <a:endParaRPr sz="2800">
              <a:latin typeface="Palatino Linotype"/>
              <a:cs typeface="Palatino Linotype"/>
            </a:endParaRPr>
          </a:p>
          <a:p>
            <a:pPr marL="2859405">
              <a:lnSpc>
                <a:spcPct val="100000"/>
              </a:lnSpc>
              <a:spcBef>
                <a:spcPts val="360"/>
              </a:spcBef>
            </a:pPr>
            <a:r>
              <a:rPr dirty="0" sz="2800" b="1" i="1">
                <a:solidFill>
                  <a:srgbClr val="3E3E3E"/>
                </a:solidFill>
                <a:latin typeface="Palatino Linotype"/>
                <a:cs typeface="Palatino Linotype"/>
              </a:rPr>
              <a:t>w</a:t>
            </a:r>
            <a:r>
              <a:rPr dirty="0" baseline="-21021" sz="2775" b="1" i="1">
                <a:solidFill>
                  <a:srgbClr val="3E3E3E"/>
                </a:solidFill>
                <a:latin typeface="Palatino Linotype"/>
                <a:cs typeface="Palatino Linotype"/>
              </a:rPr>
              <a:t>k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800" b="1" i="1">
                <a:solidFill>
                  <a:srgbClr val="3E3E3E"/>
                </a:solidFill>
                <a:latin typeface="Palatino Linotype"/>
                <a:cs typeface="Palatino Linotype"/>
              </a:rPr>
              <a:t>x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r>
              <a:rPr dirty="0" sz="2800" b="1">
                <a:solidFill>
                  <a:srgbClr val="3E3E3E"/>
                </a:solidFill>
                <a:latin typeface="Symbol"/>
                <a:cs typeface="Symbol"/>
              </a:rPr>
              <a:t></a:t>
            </a:r>
            <a:r>
              <a:rPr dirty="0" sz="2800" b="1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2</a:t>
            </a:r>
            <a:r>
              <a:rPr dirty="0" sz="2800" b="1" i="1">
                <a:solidFill>
                  <a:srgbClr val="3E3E3E"/>
                </a:solidFill>
                <a:latin typeface="Palatino Linotype"/>
                <a:cs typeface="Palatino Linotype"/>
              </a:rPr>
              <a:t>w</a:t>
            </a:r>
            <a:r>
              <a:rPr dirty="0" baseline="-21021" sz="2775" b="1" i="1">
                <a:solidFill>
                  <a:srgbClr val="3E3E3E"/>
                </a:solidFill>
                <a:latin typeface="Palatino Linotype"/>
                <a:cs typeface="Palatino Linotype"/>
              </a:rPr>
              <a:t>k</a:t>
            </a:r>
            <a:r>
              <a:rPr dirty="0" baseline="-21021" sz="2775" b="1">
                <a:solidFill>
                  <a:srgbClr val="3E3E3E"/>
                </a:solidFill>
                <a:latin typeface="Palatino Linotype"/>
                <a:cs typeface="Palatino Linotype"/>
              </a:rPr>
              <a:t>-1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800" b="1" i="1">
                <a:solidFill>
                  <a:srgbClr val="3E3E3E"/>
                </a:solidFill>
                <a:latin typeface="Palatino Linotype"/>
                <a:cs typeface="Palatino Linotype"/>
              </a:rPr>
              <a:t>x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endParaRPr sz="2800">
              <a:latin typeface="Palatino Linotype"/>
              <a:cs typeface="Palatino Linotype"/>
            </a:endParaRPr>
          </a:p>
          <a:p>
            <a:pPr marL="354965" marR="5080" indent="-342265">
              <a:lnSpc>
                <a:spcPts val="3030"/>
              </a:lnSpc>
              <a:spcBef>
                <a:spcPts val="6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Let </a:t>
            </a:r>
            <a:r>
              <a:rPr dirty="0" sz="28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K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be the number of comparisons </a:t>
            </a:r>
            <a:r>
              <a:rPr dirty="0" sz="28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x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wins  against previously undefeated</a:t>
            </a:r>
            <a:r>
              <a:rPr dirty="0" sz="2800" spc="5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keys:</a:t>
            </a:r>
            <a:endParaRPr sz="2800">
              <a:latin typeface="Palatino Linotype"/>
              <a:cs typeface="Palatino Linotype"/>
            </a:endParaRPr>
          </a:p>
          <a:p>
            <a:pPr algn="ctr" marL="670560">
              <a:lnSpc>
                <a:spcPct val="100000"/>
              </a:lnSpc>
              <a:spcBef>
                <a:spcPts val="305"/>
              </a:spcBef>
            </a:pPr>
            <a:r>
              <a:rPr dirty="0" sz="2800" b="1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=</a:t>
            </a:r>
            <a:r>
              <a:rPr dirty="0" sz="2800" b="1" i="1">
                <a:solidFill>
                  <a:srgbClr val="3E3E3E"/>
                </a:solidFill>
                <a:latin typeface="Palatino Linotype"/>
                <a:cs typeface="Palatino Linotype"/>
              </a:rPr>
              <a:t>w</a:t>
            </a:r>
            <a:r>
              <a:rPr dirty="0" baseline="-21021" sz="2775" b="1">
                <a:solidFill>
                  <a:srgbClr val="3E3E3E"/>
                </a:solidFill>
                <a:latin typeface="Palatino Linotype"/>
                <a:cs typeface="Palatino Linotype"/>
              </a:rPr>
              <a:t>K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800" b="1" i="1">
                <a:solidFill>
                  <a:srgbClr val="3E3E3E"/>
                </a:solidFill>
                <a:latin typeface="Palatino Linotype"/>
                <a:cs typeface="Palatino Linotype"/>
              </a:rPr>
              <a:t>x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r>
              <a:rPr dirty="0" sz="2800" b="1">
                <a:solidFill>
                  <a:srgbClr val="3E3E3E"/>
                </a:solidFill>
                <a:latin typeface="Symbol"/>
                <a:cs typeface="Symbol"/>
              </a:rPr>
              <a:t>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2</a:t>
            </a:r>
            <a:r>
              <a:rPr dirty="0" baseline="25525" sz="2775" b="1">
                <a:solidFill>
                  <a:srgbClr val="3E3E3E"/>
                </a:solidFill>
                <a:latin typeface="Palatino Linotype"/>
                <a:cs typeface="Palatino Linotype"/>
              </a:rPr>
              <a:t>K</a:t>
            </a:r>
            <a:r>
              <a:rPr dirty="0" sz="2800" b="1" i="1">
                <a:solidFill>
                  <a:srgbClr val="3E3E3E"/>
                </a:solidFill>
                <a:latin typeface="Palatino Linotype"/>
                <a:cs typeface="Palatino Linotype"/>
              </a:rPr>
              <a:t>w</a:t>
            </a:r>
            <a:r>
              <a:rPr dirty="0" baseline="-21021" sz="2775" b="1">
                <a:solidFill>
                  <a:srgbClr val="3E3E3E"/>
                </a:solidFill>
                <a:latin typeface="Palatino Linotype"/>
                <a:cs typeface="Palatino Linotype"/>
              </a:rPr>
              <a:t>0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800" b="1" i="1">
                <a:solidFill>
                  <a:srgbClr val="3E3E3E"/>
                </a:solidFill>
                <a:latin typeface="Palatino Linotype"/>
                <a:cs typeface="Palatino Linotype"/>
              </a:rPr>
              <a:t>x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)=2</a:t>
            </a:r>
            <a:r>
              <a:rPr dirty="0" baseline="25525" sz="2775" b="1">
                <a:solidFill>
                  <a:srgbClr val="3E3E3E"/>
                </a:solidFill>
                <a:latin typeface="Palatino Linotype"/>
                <a:cs typeface="Palatino Linotype"/>
              </a:rPr>
              <a:t>K</a:t>
            </a:r>
            <a:endParaRPr baseline="25525" sz="2775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So,</a:t>
            </a:r>
            <a:r>
              <a:rPr dirty="0" sz="2800" spc="1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8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K</a:t>
            </a:r>
            <a:r>
              <a:rPr dirty="0" sz="2800" spc="-5" b="1">
                <a:solidFill>
                  <a:srgbClr val="3E3E3E"/>
                </a:solidFill>
                <a:latin typeface="Symbol"/>
                <a:cs typeface="Symbol"/>
              </a:rPr>
              <a:t>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log</a:t>
            </a:r>
            <a:r>
              <a:rPr dirty="0" sz="28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800" spc="-5" b="1">
                <a:solidFill>
                  <a:srgbClr val="3E3E3E"/>
                </a:solidFill>
                <a:latin typeface="Symbol"/>
                <a:cs typeface="Symbol"/>
              </a:rPr>
              <a:t>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6888" y="0"/>
            <a:ext cx="8799574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60775" y="699516"/>
            <a:ext cx="2820923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2926715" marR="5080" indent="-2914015">
              <a:lnSpc>
                <a:spcPct val="100600"/>
              </a:lnSpc>
              <a:spcBef>
                <a:spcPts val="65"/>
              </a:spcBef>
            </a:pPr>
            <a:r>
              <a:rPr dirty="0" spc="-5"/>
              <a:t>Lower Bound by Adversary:  Details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11</a:t>
            </a:fld>
          </a:p>
        </p:txBody>
      </p:sp>
    </p:spTree>
  </p:cSld>
  <p:clrMapOvr>
    <a:masterClrMapping/>
  </p:clrMapOvr>
  <p:transition spd="slow">
    <p:pull dir="l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8036" y="384047"/>
            <a:ext cx="7109459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571487" y="384047"/>
            <a:ext cx="2282951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8975" y="532767"/>
            <a:ext cx="776541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0"/>
              <a:t>Tracking </a:t>
            </a:r>
            <a:r>
              <a:rPr dirty="0" spc="-5"/>
              <a:t>the Losers to</a:t>
            </a:r>
            <a:r>
              <a:rPr dirty="0" spc="40"/>
              <a:t> </a:t>
            </a:r>
            <a:r>
              <a:rPr dirty="0" spc="-5" i="1">
                <a:latin typeface="Palatino Linotype"/>
                <a:cs typeface="Palatino Linotype"/>
              </a:rPr>
              <a:t>MAX</a:t>
            </a:r>
          </a:p>
        </p:txBody>
      </p:sp>
      <p:sp>
        <p:nvSpPr>
          <p:cNvPr id="5" name="object 5"/>
          <p:cNvSpPr/>
          <p:nvPr/>
        </p:nvSpPr>
        <p:spPr>
          <a:xfrm>
            <a:off x="3214116" y="4405884"/>
            <a:ext cx="4267200" cy="990600"/>
          </a:xfrm>
          <a:custGeom>
            <a:avLst/>
            <a:gdLst/>
            <a:ahLst/>
            <a:cxnLst/>
            <a:rect l="l" t="t" r="r" b="b"/>
            <a:pathLst>
              <a:path w="4267200" h="990600">
                <a:moveTo>
                  <a:pt x="0" y="0"/>
                </a:moveTo>
                <a:lnTo>
                  <a:pt x="4267200" y="0"/>
                </a:lnTo>
                <a:lnTo>
                  <a:pt x="42672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solidFill>
            <a:srgbClr val="E3F2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35334" y="1760704"/>
            <a:ext cx="5495925" cy="3416300"/>
          </a:xfrm>
          <a:custGeom>
            <a:avLst/>
            <a:gdLst/>
            <a:ahLst/>
            <a:cxnLst/>
            <a:rect l="l" t="t" r="r" b="b"/>
            <a:pathLst>
              <a:path w="5495925" h="3416300">
                <a:moveTo>
                  <a:pt x="3485045" y="25400"/>
                </a:moveTo>
                <a:lnTo>
                  <a:pt x="2957488" y="25400"/>
                </a:lnTo>
                <a:lnTo>
                  <a:pt x="2908594" y="38100"/>
                </a:lnTo>
                <a:lnTo>
                  <a:pt x="2860042" y="38100"/>
                </a:lnTo>
                <a:lnTo>
                  <a:pt x="2811975" y="50800"/>
                </a:lnTo>
                <a:lnTo>
                  <a:pt x="2764536" y="50800"/>
                </a:lnTo>
                <a:lnTo>
                  <a:pt x="2625482" y="88900"/>
                </a:lnTo>
                <a:lnTo>
                  <a:pt x="2578665" y="114300"/>
                </a:lnTo>
                <a:lnTo>
                  <a:pt x="2202781" y="215900"/>
                </a:lnTo>
                <a:lnTo>
                  <a:pt x="2156277" y="241300"/>
                </a:lnTo>
                <a:lnTo>
                  <a:pt x="2064066" y="266700"/>
                </a:lnTo>
                <a:lnTo>
                  <a:pt x="2020774" y="292100"/>
                </a:lnTo>
                <a:lnTo>
                  <a:pt x="1979719" y="304800"/>
                </a:lnTo>
                <a:lnTo>
                  <a:pt x="1938368" y="330200"/>
                </a:lnTo>
                <a:lnTo>
                  <a:pt x="1894190" y="342900"/>
                </a:lnTo>
                <a:lnTo>
                  <a:pt x="1851668" y="381000"/>
                </a:lnTo>
                <a:lnTo>
                  <a:pt x="1808574" y="406400"/>
                </a:lnTo>
                <a:lnTo>
                  <a:pt x="1765393" y="444500"/>
                </a:lnTo>
                <a:lnTo>
                  <a:pt x="1722611" y="469900"/>
                </a:lnTo>
                <a:lnTo>
                  <a:pt x="1680710" y="508000"/>
                </a:lnTo>
                <a:lnTo>
                  <a:pt x="1640178" y="533400"/>
                </a:lnTo>
                <a:lnTo>
                  <a:pt x="1597333" y="571500"/>
                </a:lnTo>
                <a:lnTo>
                  <a:pt x="1551068" y="622300"/>
                </a:lnTo>
                <a:lnTo>
                  <a:pt x="1514033" y="660400"/>
                </a:lnTo>
                <a:lnTo>
                  <a:pt x="1498877" y="673100"/>
                </a:lnTo>
                <a:lnTo>
                  <a:pt x="1478364" y="723900"/>
                </a:lnTo>
                <a:lnTo>
                  <a:pt x="1458593" y="762000"/>
                </a:lnTo>
                <a:lnTo>
                  <a:pt x="1437927" y="812800"/>
                </a:lnTo>
                <a:lnTo>
                  <a:pt x="1414727" y="863600"/>
                </a:lnTo>
                <a:lnTo>
                  <a:pt x="1395206" y="901700"/>
                </a:lnTo>
                <a:lnTo>
                  <a:pt x="1368094" y="939800"/>
                </a:lnTo>
                <a:lnTo>
                  <a:pt x="1341281" y="990600"/>
                </a:lnTo>
                <a:lnTo>
                  <a:pt x="1322652" y="1028700"/>
                </a:lnTo>
                <a:lnTo>
                  <a:pt x="1303293" y="1066800"/>
                </a:lnTo>
                <a:lnTo>
                  <a:pt x="1276259" y="1117600"/>
                </a:lnTo>
                <a:lnTo>
                  <a:pt x="1245255" y="1181100"/>
                </a:lnTo>
                <a:lnTo>
                  <a:pt x="1186160" y="1282700"/>
                </a:lnTo>
                <a:lnTo>
                  <a:pt x="1165477" y="1320800"/>
                </a:lnTo>
                <a:lnTo>
                  <a:pt x="1136156" y="1358900"/>
                </a:lnTo>
                <a:lnTo>
                  <a:pt x="1096414" y="1384300"/>
                </a:lnTo>
                <a:lnTo>
                  <a:pt x="1054292" y="1422400"/>
                </a:lnTo>
                <a:lnTo>
                  <a:pt x="1017827" y="1447800"/>
                </a:lnTo>
                <a:lnTo>
                  <a:pt x="998430" y="1473200"/>
                </a:lnTo>
                <a:lnTo>
                  <a:pt x="979330" y="1498600"/>
                </a:lnTo>
                <a:lnTo>
                  <a:pt x="958444" y="1524000"/>
                </a:lnTo>
                <a:lnTo>
                  <a:pt x="933689" y="1549400"/>
                </a:lnTo>
                <a:lnTo>
                  <a:pt x="890643" y="1574800"/>
                </a:lnTo>
                <a:lnTo>
                  <a:pt x="850342" y="1612900"/>
                </a:lnTo>
                <a:lnTo>
                  <a:pt x="811719" y="1651000"/>
                </a:lnTo>
                <a:lnTo>
                  <a:pt x="773708" y="1689100"/>
                </a:lnTo>
                <a:lnTo>
                  <a:pt x="735239" y="1727200"/>
                </a:lnTo>
                <a:lnTo>
                  <a:pt x="699671" y="1752600"/>
                </a:lnTo>
                <a:lnTo>
                  <a:pt x="663770" y="1790700"/>
                </a:lnTo>
                <a:lnTo>
                  <a:pt x="627593" y="1816100"/>
                </a:lnTo>
                <a:lnTo>
                  <a:pt x="591193" y="1854200"/>
                </a:lnTo>
                <a:lnTo>
                  <a:pt x="554627" y="1879600"/>
                </a:lnTo>
                <a:lnTo>
                  <a:pt x="481214" y="1955800"/>
                </a:lnTo>
                <a:lnTo>
                  <a:pt x="447240" y="1981200"/>
                </a:lnTo>
                <a:lnTo>
                  <a:pt x="415800" y="2019300"/>
                </a:lnTo>
                <a:lnTo>
                  <a:pt x="386254" y="2057400"/>
                </a:lnTo>
                <a:lnTo>
                  <a:pt x="357963" y="2095500"/>
                </a:lnTo>
                <a:lnTo>
                  <a:pt x="302581" y="2171700"/>
                </a:lnTo>
                <a:lnTo>
                  <a:pt x="274211" y="2209800"/>
                </a:lnTo>
                <a:lnTo>
                  <a:pt x="244536" y="2247900"/>
                </a:lnTo>
                <a:lnTo>
                  <a:pt x="212914" y="2286000"/>
                </a:lnTo>
                <a:lnTo>
                  <a:pt x="175602" y="2324100"/>
                </a:lnTo>
                <a:lnTo>
                  <a:pt x="143584" y="2362200"/>
                </a:lnTo>
                <a:lnTo>
                  <a:pt x="115271" y="2387600"/>
                </a:lnTo>
                <a:lnTo>
                  <a:pt x="89076" y="2425700"/>
                </a:lnTo>
                <a:lnTo>
                  <a:pt x="63411" y="2451100"/>
                </a:lnTo>
                <a:lnTo>
                  <a:pt x="36688" y="2501900"/>
                </a:lnTo>
                <a:lnTo>
                  <a:pt x="24606" y="2565400"/>
                </a:lnTo>
                <a:lnTo>
                  <a:pt x="12523" y="2603500"/>
                </a:lnTo>
                <a:lnTo>
                  <a:pt x="3351" y="2641600"/>
                </a:lnTo>
                <a:lnTo>
                  <a:pt x="0" y="2679700"/>
                </a:lnTo>
                <a:lnTo>
                  <a:pt x="5379" y="2717800"/>
                </a:lnTo>
                <a:lnTo>
                  <a:pt x="22401" y="2781300"/>
                </a:lnTo>
                <a:lnTo>
                  <a:pt x="10298" y="2832100"/>
                </a:lnTo>
                <a:lnTo>
                  <a:pt x="18921" y="2882900"/>
                </a:lnTo>
                <a:lnTo>
                  <a:pt x="38517" y="2946400"/>
                </a:lnTo>
                <a:lnTo>
                  <a:pt x="59332" y="2984500"/>
                </a:lnTo>
                <a:lnTo>
                  <a:pt x="71613" y="3009900"/>
                </a:lnTo>
                <a:lnTo>
                  <a:pt x="79427" y="3035300"/>
                </a:lnTo>
                <a:lnTo>
                  <a:pt x="86496" y="3048000"/>
                </a:lnTo>
                <a:lnTo>
                  <a:pt x="93268" y="3073400"/>
                </a:lnTo>
                <a:lnTo>
                  <a:pt x="104430" y="3111500"/>
                </a:lnTo>
                <a:lnTo>
                  <a:pt x="131643" y="3162300"/>
                </a:lnTo>
                <a:lnTo>
                  <a:pt x="163695" y="3187700"/>
                </a:lnTo>
                <a:lnTo>
                  <a:pt x="195747" y="3225800"/>
                </a:lnTo>
                <a:lnTo>
                  <a:pt x="212914" y="3251200"/>
                </a:lnTo>
                <a:lnTo>
                  <a:pt x="240744" y="3276600"/>
                </a:lnTo>
                <a:lnTo>
                  <a:pt x="271254" y="3289300"/>
                </a:lnTo>
                <a:lnTo>
                  <a:pt x="296406" y="3302000"/>
                </a:lnTo>
                <a:lnTo>
                  <a:pt x="308164" y="3314700"/>
                </a:lnTo>
                <a:lnTo>
                  <a:pt x="236726" y="3314700"/>
                </a:lnTo>
                <a:lnTo>
                  <a:pt x="344877" y="3340100"/>
                </a:lnTo>
                <a:lnTo>
                  <a:pt x="396653" y="3340100"/>
                </a:lnTo>
                <a:lnTo>
                  <a:pt x="496974" y="3365500"/>
                </a:lnTo>
                <a:lnTo>
                  <a:pt x="594812" y="3365500"/>
                </a:lnTo>
                <a:lnTo>
                  <a:pt x="643485" y="3378200"/>
                </a:lnTo>
                <a:lnTo>
                  <a:pt x="741703" y="3378200"/>
                </a:lnTo>
                <a:lnTo>
                  <a:pt x="791798" y="3390900"/>
                </a:lnTo>
                <a:lnTo>
                  <a:pt x="895325" y="3390900"/>
                </a:lnTo>
                <a:lnTo>
                  <a:pt x="1005127" y="3403600"/>
                </a:lnTo>
                <a:lnTo>
                  <a:pt x="1054499" y="3416300"/>
                </a:lnTo>
                <a:lnTo>
                  <a:pt x="1286140" y="3416300"/>
                </a:lnTo>
                <a:lnTo>
                  <a:pt x="1339303" y="3403600"/>
                </a:lnTo>
                <a:lnTo>
                  <a:pt x="1384319" y="3378200"/>
                </a:lnTo>
                <a:lnTo>
                  <a:pt x="1422712" y="3352800"/>
                </a:lnTo>
                <a:lnTo>
                  <a:pt x="1456009" y="3314700"/>
                </a:lnTo>
                <a:lnTo>
                  <a:pt x="1485733" y="3289300"/>
                </a:lnTo>
                <a:lnTo>
                  <a:pt x="1513411" y="3251200"/>
                </a:lnTo>
                <a:lnTo>
                  <a:pt x="1540567" y="3200400"/>
                </a:lnTo>
                <a:lnTo>
                  <a:pt x="1568727" y="3162300"/>
                </a:lnTo>
                <a:lnTo>
                  <a:pt x="1599314" y="3124200"/>
                </a:lnTo>
                <a:lnTo>
                  <a:pt x="1632432" y="3073400"/>
                </a:lnTo>
                <a:lnTo>
                  <a:pt x="1665849" y="3035300"/>
                </a:lnTo>
                <a:lnTo>
                  <a:pt x="1697328" y="2997200"/>
                </a:lnTo>
                <a:lnTo>
                  <a:pt x="1723645" y="2959100"/>
                </a:lnTo>
                <a:lnTo>
                  <a:pt x="1749517" y="2908300"/>
                </a:lnTo>
                <a:lnTo>
                  <a:pt x="1773900" y="2857500"/>
                </a:lnTo>
                <a:lnTo>
                  <a:pt x="1795753" y="2806700"/>
                </a:lnTo>
                <a:lnTo>
                  <a:pt x="1815109" y="2768600"/>
                </a:lnTo>
                <a:lnTo>
                  <a:pt x="1837860" y="2730500"/>
                </a:lnTo>
                <a:lnTo>
                  <a:pt x="1863431" y="2679700"/>
                </a:lnTo>
                <a:lnTo>
                  <a:pt x="1891250" y="2641600"/>
                </a:lnTo>
                <a:lnTo>
                  <a:pt x="1920744" y="2603500"/>
                </a:lnTo>
                <a:lnTo>
                  <a:pt x="1951340" y="2565400"/>
                </a:lnTo>
                <a:lnTo>
                  <a:pt x="1983310" y="2540000"/>
                </a:lnTo>
                <a:lnTo>
                  <a:pt x="2020589" y="2527300"/>
                </a:lnTo>
                <a:lnTo>
                  <a:pt x="2062269" y="2501900"/>
                </a:lnTo>
                <a:lnTo>
                  <a:pt x="2107442" y="2489200"/>
                </a:lnTo>
                <a:lnTo>
                  <a:pt x="2204629" y="2463800"/>
                </a:lnTo>
                <a:lnTo>
                  <a:pt x="2254825" y="2463800"/>
                </a:lnTo>
                <a:lnTo>
                  <a:pt x="2353880" y="2438400"/>
                </a:lnTo>
                <a:lnTo>
                  <a:pt x="2445091" y="2438400"/>
                </a:lnTo>
                <a:lnTo>
                  <a:pt x="2487706" y="2425700"/>
                </a:lnTo>
                <a:lnTo>
                  <a:pt x="2530024" y="2425700"/>
                </a:lnTo>
                <a:lnTo>
                  <a:pt x="2572344" y="2413000"/>
                </a:lnTo>
                <a:lnTo>
                  <a:pt x="2614966" y="2413000"/>
                </a:lnTo>
                <a:lnTo>
                  <a:pt x="2640168" y="2400300"/>
                </a:lnTo>
                <a:lnTo>
                  <a:pt x="2699104" y="2387600"/>
                </a:lnTo>
                <a:lnTo>
                  <a:pt x="2743580" y="2374900"/>
                </a:lnTo>
                <a:lnTo>
                  <a:pt x="5380802" y="2374900"/>
                </a:lnTo>
                <a:lnTo>
                  <a:pt x="5396329" y="2336800"/>
                </a:lnTo>
                <a:lnTo>
                  <a:pt x="5423314" y="2286000"/>
                </a:lnTo>
                <a:lnTo>
                  <a:pt x="5439932" y="2260600"/>
                </a:lnTo>
                <a:lnTo>
                  <a:pt x="5458947" y="2222500"/>
                </a:lnTo>
                <a:lnTo>
                  <a:pt x="5480594" y="2184400"/>
                </a:lnTo>
                <a:lnTo>
                  <a:pt x="5488590" y="2146300"/>
                </a:lnTo>
                <a:lnTo>
                  <a:pt x="5493601" y="2095500"/>
                </a:lnTo>
                <a:lnTo>
                  <a:pt x="5495737" y="2044700"/>
                </a:lnTo>
                <a:lnTo>
                  <a:pt x="5495110" y="1993900"/>
                </a:lnTo>
                <a:lnTo>
                  <a:pt x="5491831" y="1943100"/>
                </a:lnTo>
                <a:lnTo>
                  <a:pt x="5486009" y="1892300"/>
                </a:lnTo>
                <a:lnTo>
                  <a:pt x="5477756" y="1841500"/>
                </a:lnTo>
                <a:lnTo>
                  <a:pt x="5467182" y="1790700"/>
                </a:lnTo>
                <a:lnTo>
                  <a:pt x="5454399" y="1752600"/>
                </a:lnTo>
                <a:lnTo>
                  <a:pt x="5439516" y="1701800"/>
                </a:lnTo>
                <a:lnTo>
                  <a:pt x="5422645" y="1651000"/>
                </a:lnTo>
                <a:lnTo>
                  <a:pt x="5403896" y="1600200"/>
                </a:lnTo>
                <a:lnTo>
                  <a:pt x="5383380" y="1549400"/>
                </a:lnTo>
                <a:lnTo>
                  <a:pt x="5361208" y="1498600"/>
                </a:lnTo>
                <a:lnTo>
                  <a:pt x="5337491" y="1460500"/>
                </a:lnTo>
                <a:lnTo>
                  <a:pt x="5312338" y="1409700"/>
                </a:lnTo>
                <a:lnTo>
                  <a:pt x="5285861" y="1371600"/>
                </a:lnTo>
                <a:lnTo>
                  <a:pt x="5258171" y="1333500"/>
                </a:lnTo>
                <a:lnTo>
                  <a:pt x="5229379" y="1295400"/>
                </a:lnTo>
                <a:lnTo>
                  <a:pt x="5199594" y="1270000"/>
                </a:lnTo>
                <a:lnTo>
                  <a:pt x="5181082" y="1244600"/>
                </a:lnTo>
                <a:lnTo>
                  <a:pt x="5148236" y="1193800"/>
                </a:lnTo>
                <a:lnTo>
                  <a:pt x="5094007" y="1130300"/>
                </a:lnTo>
                <a:lnTo>
                  <a:pt x="4911588" y="939800"/>
                </a:lnTo>
                <a:lnTo>
                  <a:pt x="4875352" y="914400"/>
                </a:lnTo>
                <a:lnTo>
                  <a:pt x="4839535" y="876300"/>
                </a:lnTo>
                <a:lnTo>
                  <a:pt x="4804281" y="838200"/>
                </a:lnTo>
                <a:lnTo>
                  <a:pt x="4769095" y="787400"/>
                </a:lnTo>
                <a:lnTo>
                  <a:pt x="4735189" y="749300"/>
                </a:lnTo>
                <a:lnTo>
                  <a:pt x="4702081" y="723900"/>
                </a:lnTo>
                <a:lnTo>
                  <a:pt x="4636322" y="647700"/>
                </a:lnTo>
                <a:lnTo>
                  <a:pt x="4602706" y="609600"/>
                </a:lnTo>
                <a:lnTo>
                  <a:pt x="4567953" y="571500"/>
                </a:lnTo>
                <a:lnTo>
                  <a:pt x="4531581" y="533400"/>
                </a:lnTo>
                <a:lnTo>
                  <a:pt x="4493106" y="495300"/>
                </a:lnTo>
                <a:lnTo>
                  <a:pt x="4473262" y="482600"/>
                </a:lnTo>
                <a:lnTo>
                  <a:pt x="4453417" y="457200"/>
                </a:lnTo>
                <a:lnTo>
                  <a:pt x="4432378" y="431800"/>
                </a:lnTo>
                <a:lnTo>
                  <a:pt x="4408955" y="419100"/>
                </a:lnTo>
                <a:lnTo>
                  <a:pt x="4386832" y="406400"/>
                </a:lnTo>
                <a:lnTo>
                  <a:pt x="4348058" y="381000"/>
                </a:lnTo>
                <a:lnTo>
                  <a:pt x="4243254" y="304800"/>
                </a:lnTo>
                <a:lnTo>
                  <a:pt x="4188573" y="266700"/>
                </a:lnTo>
                <a:lnTo>
                  <a:pt x="4139938" y="241300"/>
                </a:lnTo>
                <a:lnTo>
                  <a:pt x="4103024" y="215900"/>
                </a:lnTo>
                <a:lnTo>
                  <a:pt x="4083505" y="203200"/>
                </a:lnTo>
                <a:lnTo>
                  <a:pt x="4036966" y="190500"/>
                </a:lnTo>
                <a:lnTo>
                  <a:pt x="3985171" y="165100"/>
                </a:lnTo>
                <a:lnTo>
                  <a:pt x="3931243" y="152400"/>
                </a:lnTo>
                <a:lnTo>
                  <a:pt x="3878305" y="127000"/>
                </a:lnTo>
                <a:lnTo>
                  <a:pt x="3829480" y="101600"/>
                </a:lnTo>
                <a:lnTo>
                  <a:pt x="3787327" y="88900"/>
                </a:lnTo>
                <a:lnTo>
                  <a:pt x="3738010" y="76200"/>
                </a:lnTo>
                <a:lnTo>
                  <a:pt x="3685797" y="76200"/>
                </a:lnTo>
                <a:lnTo>
                  <a:pt x="3634955" y="63500"/>
                </a:lnTo>
                <a:lnTo>
                  <a:pt x="3589755" y="50800"/>
                </a:lnTo>
                <a:lnTo>
                  <a:pt x="3533192" y="38100"/>
                </a:lnTo>
                <a:lnTo>
                  <a:pt x="3485045" y="25400"/>
                </a:lnTo>
                <a:close/>
              </a:path>
              <a:path w="5495925" h="3416300">
                <a:moveTo>
                  <a:pt x="5301952" y="2489200"/>
                </a:moveTo>
                <a:lnTo>
                  <a:pt x="5212046" y="2489200"/>
                </a:lnTo>
                <a:lnTo>
                  <a:pt x="5232586" y="2501900"/>
                </a:lnTo>
                <a:lnTo>
                  <a:pt x="5291741" y="2501900"/>
                </a:lnTo>
                <a:lnTo>
                  <a:pt x="5301952" y="2489200"/>
                </a:lnTo>
                <a:close/>
              </a:path>
              <a:path w="5495925" h="3416300">
                <a:moveTo>
                  <a:pt x="5325359" y="2476500"/>
                </a:moveTo>
                <a:lnTo>
                  <a:pt x="5022401" y="2476500"/>
                </a:lnTo>
                <a:lnTo>
                  <a:pt x="5063088" y="2489200"/>
                </a:lnTo>
                <a:lnTo>
                  <a:pt x="5318526" y="2489200"/>
                </a:lnTo>
                <a:lnTo>
                  <a:pt x="5325359" y="2476500"/>
                </a:lnTo>
                <a:close/>
              </a:path>
              <a:path w="5495925" h="3416300">
                <a:moveTo>
                  <a:pt x="4505830" y="2463800"/>
                </a:moveTo>
                <a:lnTo>
                  <a:pt x="4169230" y="2463800"/>
                </a:lnTo>
                <a:lnTo>
                  <a:pt x="4219590" y="2476500"/>
                </a:lnTo>
                <a:lnTo>
                  <a:pt x="4457471" y="2476500"/>
                </a:lnTo>
                <a:lnTo>
                  <a:pt x="4505830" y="2463800"/>
                </a:lnTo>
                <a:close/>
              </a:path>
              <a:path w="5495925" h="3416300">
                <a:moveTo>
                  <a:pt x="5342856" y="2451100"/>
                </a:moveTo>
                <a:lnTo>
                  <a:pt x="3349162" y="2451100"/>
                </a:lnTo>
                <a:lnTo>
                  <a:pt x="3398546" y="2463800"/>
                </a:lnTo>
                <a:lnTo>
                  <a:pt x="4555638" y="2463800"/>
                </a:lnTo>
                <a:lnTo>
                  <a:pt x="4607406" y="2476500"/>
                </a:lnTo>
                <a:lnTo>
                  <a:pt x="5331535" y="2476500"/>
                </a:lnTo>
                <a:lnTo>
                  <a:pt x="5337289" y="2463800"/>
                </a:lnTo>
                <a:lnTo>
                  <a:pt x="5342856" y="2451100"/>
                </a:lnTo>
                <a:close/>
              </a:path>
              <a:path w="5495925" h="3416300">
                <a:moveTo>
                  <a:pt x="5380802" y="2374900"/>
                </a:moveTo>
                <a:lnTo>
                  <a:pt x="2875293" y="2374900"/>
                </a:lnTo>
                <a:lnTo>
                  <a:pt x="3009236" y="2413000"/>
                </a:lnTo>
                <a:lnTo>
                  <a:pt x="3055445" y="2413000"/>
                </a:lnTo>
                <a:lnTo>
                  <a:pt x="3102817" y="2425700"/>
                </a:lnTo>
                <a:lnTo>
                  <a:pt x="3201058" y="2425700"/>
                </a:lnTo>
                <a:lnTo>
                  <a:pt x="3299811" y="2451100"/>
                </a:lnTo>
                <a:lnTo>
                  <a:pt x="5348472" y="2451100"/>
                </a:lnTo>
                <a:lnTo>
                  <a:pt x="5354370" y="2438400"/>
                </a:lnTo>
                <a:lnTo>
                  <a:pt x="5360787" y="2413000"/>
                </a:lnTo>
                <a:lnTo>
                  <a:pt x="5367956" y="2400300"/>
                </a:lnTo>
                <a:lnTo>
                  <a:pt x="5376112" y="2387600"/>
                </a:lnTo>
                <a:lnTo>
                  <a:pt x="5380802" y="2374900"/>
                </a:lnTo>
                <a:close/>
              </a:path>
              <a:path w="5495925" h="3416300">
                <a:moveTo>
                  <a:pt x="3400222" y="12700"/>
                </a:moveTo>
                <a:lnTo>
                  <a:pt x="3104788" y="12700"/>
                </a:lnTo>
                <a:lnTo>
                  <a:pt x="3055729" y="25400"/>
                </a:lnTo>
                <a:lnTo>
                  <a:pt x="3441870" y="25400"/>
                </a:lnTo>
                <a:lnTo>
                  <a:pt x="3400222" y="12700"/>
                </a:lnTo>
                <a:close/>
              </a:path>
              <a:path w="5495925" h="3416300">
                <a:moveTo>
                  <a:pt x="3250004" y="0"/>
                </a:moveTo>
                <a:lnTo>
                  <a:pt x="3202069" y="0"/>
                </a:lnTo>
                <a:lnTo>
                  <a:pt x="3153616" y="12700"/>
                </a:lnTo>
                <a:lnTo>
                  <a:pt x="3307733" y="12700"/>
                </a:lnTo>
                <a:lnTo>
                  <a:pt x="325000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35334" y="1753361"/>
            <a:ext cx="5495925" cy="3423920"/>
          </a:xfrm>
          <a:custGeom>
            <a:avLst/>
            <a:gdLst/>
            <a:ahLst/>
            <a:cxnLst/>
            <a:rect l="l" t="t" r="r" b="b"/>
            <a:pathLst>
              <a:path w="5495925" h="3423920">
                <a:moveTo>
                  <a:pt x="236726" y="3319462"/>
                </a:moveTo>
                <a:lnTo>
                  <a:pt x="291660" y="3329701"/>
                </a:lnTo>
                <a:lnTo>
                  <a:pt x="344877" y="3338886"/>
                </a:lnTo>
                <a:lnTo>
                  <a:pt x="396653" y="3347110"/>
                </a:lnTo>
                <a:lnTo>
                  <a:pt x="447261" y="3354461"/>
                </a:lnTo>
                <a:lnTo>
                  <a:pt x="496974" y="3361031"/>
                </a:lnTo>
                <a:lnTo>
                  <a:pt x="546067" y="3366909"/>
                </a:lnTo>
                <a:lnTo>
                  <a:pt x="594812" y="3372186"/>
                </a:lnTo>
                <a:lnTo>
                  <a:pt x="643485" y="3376953"/>
                </a:lnTo>
                <a:lnTo>
                  <a:pt x="692357" y="3381298"/>
                </a:lnTo>
                <a:lnTo>
                  <a:pt x="741703" y="3385314"/>
                </a:lnTo>
                <a:lnTo>
                  <a:pt x="791798" y="3389090"/>
                </a:lnTo>
                <a:lnTo>
                  <a:pt x="842914" y="3392716"/>
                </a:lnTo>
                <a:lnTo>
                  <a:pt x="895325" y="3396282"/>
                </a:lnTo>
                <a:lnTo>
                  <a:pt x="949304" y="3399880"/>
                </a:lnTo>
                <a:lnTo>
                  <a:pt x="1005127" y="3403600"/>
                </a:lnTo>
                <a:lnTo>
                  <a:pt x="1054499" y="3414131"/>
                </a:lnTo>
                <a:lnTo>
                  <a:pt x="1099504" y="3420650"/>
                </a:lnTo>
                <a:lnTo>
                  <a:pt x="1142657" y="3423642"/>
                </a:lnTo>
                <a:lnTo>
                  <a:pt x="1186471" y="3423590"/>
                </a:lnTo>
                <a:lnTo>
                  <a:pt x="1233460" y="3420981"/>
                </a:lnTo>
                <a:lnTo>
                  <a:pt x="1286140" y="3416300"/>
                </a:lnTo>
                <a:lnTo>
                  <a:pt x="1339303" y="3400173"/>
                </a:lnTo>
                <a:lnTo>
                  <a:pt x="1384319" y="3378373"/>
                </a:lnTo>
                <a:lnTo>
                  <a:pt x="1422712" y="3351476"/>
                </a:lnTo>
                <a:lnTo>
                  <a:pt x="1456009" y="3320057"/>
                </a:lnTo>
                <a:lnTo>
                  <a:pt x="1485733" y="3284695"/>
                </a:lnTo>
                <a:lnTo>
                  <a:pt x="1513411" y="3245966"/>
                </a:lnTo>
                <a:lnTo>
                  <a:pt x="1540567" y="3204446"/>
                </a:lnTo>
                <a:lnTo>
                  <a:pt x="1568727" y="3160712"/>
                </a:lnTo>
                <a:lnTo>
                  <a:pt x="1599314" y="3120032"/>
                </a:lnTo>
                <a:lnTo>
                  <a:pt x="1632432" y="3080543"/>
                </a:lnTo>
                <a:lnTo>
                  <a:pt x="1665849" y="3041054"/>
                </a:lnTo>
                <a:lnTo>
                  <a:pt x="1697328" y="3000375"/>
                </a:lnTo>
                <a:lnTo>
                  <a:pt x="1723645" y="2956793"/>
                </a:lnTo>
                <a:lnTo>
                  <a:pt x="1749517" y="2907704"/>
                </a:lnTo>
                <a:lnTo>
                  <a:pt x="1773900" y="2857723"/>
                </a:lnTo>
                <a:lnTo>
                  <a:pt x="1795753" y="2811462"/>
                </a:lnTo>
                <a:lnTo>
                  <a:pt x="1815109" y="2772201"/>
                </a:lnTo>
                <a:lnTo>
                  <a:pt x="1837860" y="2729147"/>
                </a:lnTo>
                <a:lnTo>
                  <a:pt x="1863431" y="2684859"/>
                </a:lnTo>
                <a:lnTo>
                  <a:pt x="1891250" y="2641893"/>
                </a:lnTo>
                <a:lnTo>
                  <a:pt x="1920744" y="2602809"/>
                </a:lnTo>
                <a:lnTo>
                  <a:pt x="1951340" y="2570162"/>
                </a:lnTo>
                <a:lnTo>
                  <a:pt x="1983310" y="2544549"/>
                </a:lnTo>
                <a:lnTo>
                  <a:pt x="2020589" y="2522849"/>
                </a:lnTo>
                <a:lnTo>
                  <a:pt x="2062269" y="2504650"/>
                </a:lnTo>
                <a:lnTo>
                  <a:pt x="2107442" y="2489535"/>
                </a:lnTo>
                <a:lnTo>
                  <a:pt x="2155198" y="2477089"/>
                </a:lnTo>
                <a:lnTo>
                  <a:pt x="2204629" y="2466897"/>
                </a:lnTo>
                <a:lnTo>
                  <a:pt x="2254825" y="2458544"/>
                </a:lnTo>
                <a:lnTo>
                  <a:pt x="2304878" y="2451616"/>
                </a:lnTo>
                <a:lnTo>
                  <a:pt x="2353880" y="2445697"/>
                </a:lnTo>
                <a:lnTo>
                  <a:pt x="2400920" y="2440371"/>
                </a:lnTo>
                <a:lnTo>
                  <a:pt x="2445091" y="2435225"/>
                </a:lnTo>
                <a:lnTo>
                  <a:pt x="2487706" y="2428999"/>
                </a:lnTo>
                <a:lnTo>
                  <a:pt x="2530024" y="2422326"/>
                </a:lnTo>
                <a:lnTo>
                  <a:pt x="2572344" y="2415356"/>
                </a:lnTo>
                <a:lnTo>
                  <a:pt x="2614966" y="2408237"/>
                </a:lnTo>
                <a:lnTo>
                  <a:pt x="2667751" y="2399307"/>
                </a:lnTo>
                <a:lnTo>
                  <a:pt x="2743580" y="2378332"/>
                </a:lnTo>
                <a:lnTo>
                  <a:pt x="2787618" y="2372067"/>
                </a:lnTo>
                <a:lnTo>
                  <a:pt x="2831446" y="2373175"/>
                </a:lnTo>
                <a:lnTo>
                  <a:pt x="2875293" y="2379675"/>
                </a:lnTo>
                <a:lnTo>
                  <a:pt x="2919388" y="2389584"/>
                </a:lnTo>
                <a:lnTo>
                  <a:pt x="2963960" y="2400922"/>
                </a:lnTo>
                <a:lnTo>
                  <a:pt x="3009236" y="2411707"/>
                </a:lnTo>
                <a:lnTo>
                  <a:pt x="3055445" y="2419959"/>
                </a:lnTo>
                <a:lnTo>
                  <a:pt x="3102817" y="2423696"/>
                </a:lnTo>
                <a:lnTo>
                  <a:pt x="3151579" y="2420937"/>
                </a:lnTo>
                <a:lnTo>
                  <a:pt x="3201058" y="2431891"/>
                </a:lnTo>
                <a:lnTo>
                  <a:pt x="3250456" y="2441038"/>
                </a:lnTo>
                <a:lnTo>
                  <a:pt x="3299811" y="2448523"/>
                </a:lnTo>
                <a:lnTo>
                  <a:pt x="3349162" y="2454490"/>
                </a:lnTo>
                <a:lnTo>
                  <a:pt x="3398546" y="2459087"/>
                </a:lnTo>
                <a:lnTo>
                  <a:pt x="3448002" y="2462456"/>
                </a:lnTo>
                <a:lnTo>
                  <a:pt x="3497568" y="2464745"/>
                </a:lnTo>
                <a:lnTo>
                  <a:pt x="3547281" y="2466098"/>
                </a:lnTo>
                <a:lnTo>
                  <a:pt x="3597180" y="2466661"/>
                </a:lnTo>
                <a:lnTo>
                  <a:pt x="3647303" y="2466578"/>
                </a:lnTo>
                <a:lnTo>
                  <a:pt x="3697688" y="2465995"/>
                </a:lnTo>
                <a:lnTo>
                  <a:pt x="3748373" y="2465057"/>
                </a:lnTo>
                <a:lnTo>
                  <a:pt x="3799397" y="2463909"/>
                </a:lnTo>
                <a:lnTo>
                  <a:pt x="3850797" y="2462698"/>
                </a:lnTo>
                <a:lnTo>
                  <a:pt x="3902611" y="2461567"/>
                </a:lnTo>
                <a:lnTo>
                  <a:pt x="3954877" y="2460663"/>
                </a:lnTo>
                <a:lnTo>
                  <a:pt x="4007634" y="2460130"/>
                </a:lnTo>
                <a:lnTo>
                  <a:pt x="4060920" y="2460113"/>
                </a:lnTo>
                <a:lnTo>
                  <a:pt x="4114773" y="2460759"/>
                </a:lnTo>
                <a:lnTo>
                  <a:pt x="4169230" y="2462212"/>
                </a:lnTo>
                <a:lnTo>
                  <a:pt x="4219590" y="2471637"/>
                </a:lnTo>
                <a:lnTo>
                  <a:pt x="4268343" y="2476345"/>
                </a:lnTo>
                <a:lnTo>
                  <a:pt x="4315998" y="2477499"/>
                </a:lnTo>
                <a:lnTo>
                  <a:pt x="4363065" y="2476262"/>
                </a:lnTo>
                <a:lnTo>
                  <a:pt x="4410053" y="2473797"/>
                </a:lnTo>
                <a:lnTo>
                  <a:pt x="4457471" y="2471267"/>
                </a:lnTo>
                <a:lnTo>
                  <a:pt x="4505830" y="2469834"/>
                </a:lnTo>
                <a:lnTo>
                  <a:pt x="4555638" y="2470661"/>
                </a:lnTo>
                <a:lnTo>
                  <a:pt x="4607406" y="2474912"/>
                </a:lnTo>
                <a:lnTo>
                  <a:pt x="4682284" y="2474162"/>
                </a:lnTo>
                <a:lnTo>
                  <a:pt x="4751572" y="2474163"/>
                </a:lnTo>
                <a:lnTo>
                  <a:pt x="4815507" y="2474818"/>
                </a:lnTo>
                <a:lnTo>
                  <a:pt x="4874322" y="2476030"/>
                </a:lnTo>
                <a:lnTo>
                  <a:pt x="4928253" y="2477701"/>
                </a:lnTo>
                <a:lnTo>
                  <a:pt x="4977534" y="2479734"/>
                </a:lnTo>
                <a:lnTo>
                  <a:pt x="5022401" y="2482031"/>
                </a:lnTo>
                <a:lnTo>
                  <a:pt x="5063088" y="2484495"/>
                </a:lnTo>
                <a:lnTo>
                  <a:pt x="5132861" y="2489535"/>
                </a:lnTo>
                <a:lnTo>
                  <a:pt x="5188735" y="2494073"/>
                </a:lnTo>
                <a:lnTo>
                  <a:pt x="5212046" y="2495911"/>
                </a:lnTo>
                <a:lnTo>
                  <a:pt x="5232586" y="2497332"/>
                </a:lnTo>
                <a:lnTo>
                  <a:pt x="5250591" y="2498237"/>
                </a:lnTo>
                <a:lnTo>
                  <a:pt x="5266295" y="2498531"/>
                </a:lnTo>
                <a:lnTo>
                  <a:pt x="5279934" y="2498115"/>
                </a:lnTo>
                <a:lnTo>
                  <a:pt x="5318526" y="2487404"/>
                </a:lnTo>
                <a:lnTo>
                  <a:pt x="5342856" y="2457547"/>
                </a:lnTo>
                <a:lnTo>
                  <a:pt x="5360787" y="2418838"/>
                </a:lnTo>
                <a:lnTo>
                  <a:pt x="5367956" y="2402308"/>
                </a:lnTo>
                <a:lnTo>
                  <a:pt x="5376112" y="2383802"/>
                </a:lnTo>
                <a:lnTo>
                  <a:pt x="5396329" y="2340472"/>
                </a:lnTo>
                <a:lnTo>
                  <a:pt x="5423314" y="2288069"/>
                </a:lnTo>
                <a:lnTo>
                  <a:pt x="5458947" y="2225815"/>
                </a:lnTo>
                <a:lnTo>
                  <a:pt x="5480594" y="2190750"/>
                </a:lnTo>
                <a:lnTo>
                  <a:pt x="5488590" y="2144972"/>
                </a:lnTo>
                <a:lnTo>
                  <a:pt x="5493601" y="2097798"/>
                </a:lnTo>
                <a:lnTo>
                  <a:pt x="5495737" y="2049453"/>
                </a:lnTo>
                <a:lnTo>
                  <a:pt x="5495110" y="2000161"/>
                </a:lnTo>
                <a:lnTo>
                  <a:pt x="5491831" y="1950144"/>
                </a:lnTo>
                <a:lnTo>
                  <a:pt x="5486009" y="1899627"/>
                </a:lnTo>
                <a:lnTo>
                  <a:pt x="5477756" y="1848835"/>
                </a:lnTo>
                <a:lnTo>
                  <a:pt x="5467182" y="1797989"/>
                </a:lnTo>
                <a:lnTo>
                  <a:pt x="5454399" y="1747316"/>
                </a:lnTo>
                <a:lnTo>
                  <a:pt x="5439516" y="1697037"/>
                </a:lnTo>
                <a:lnTo>
                  <a:pt x="5422645" y="1647378"/>
                </a:lnTo>
                <a:lnTo>
                  <a:pt x="5403896" y="1598561"/>
                </a:lnTo>
                <a:lnTo>
                  <a:pt x="5383380" y="1550812"/>
                </a:lnTo>
                <a:lnTo>
                  <a:pt x="5361208" y="1504353"/>
                </a:lnTo>
                <a:lnTo>
                  <a:pt x="5337491" y="1459408"/>
                </a:lnTo>
                <a:lnTo>
                  <a:pt x="5312338" y="1416202"/>
                </a:lnTo>
                <a:lnTo>
                  <a:pt x="5285861" y="1374958"/>
                </a:lnTo>
                <a:lnTo>
                  <a:pt x="5258171" y="1335900"/>
                </a:lnTo>
                <a:lnTo>
                  <a:pt x="5229379" y="1299252"/>
                </a:lnTo>
                <a:lnTo>
                  <a:pt x="5199594" y="1265237"/>
                </a:lnTo>
                <a:lnTo>
                  <a:pt x="5181082" y="1242317"/>
                </a:lnTo>
                <a:lnTo>
                  <a:pt x="5164658" y="1217612"/>
                </a:lnTo>
                <a:lnTo>
                  <a:pt x="5148236" y="1192907"/>
                </a:lnTo>
                <a:lnTo>
                  <a:pt x="5129731" y="1169987"/>
                </a:lnTo>
                <a:lnTo>
                  <a:pt x="5094007" y="1132157"/>
                </a:lnTo>
                <a:lnTo>
                  <a:pt x="5057837" y="1094771"/>
                </a:lnTo>
                <a:lnTo>
                  <a:pt x="5021366" y="1057686"/>
                </a:lnTo>
                <a:lnTo>
                  <a:pt x="4984739" y="1020758"/>
                </a:lnTo>
                <a:lnTo>
                  <a:pt x="4948098" y="983842"/>
                </a:lnTo>
                <a:lnTo>
                  <a:pt x="4911588" y="946796"/>
                </a:lnTo>
                <a:lnTo>
                  <a:pt x="4875352" y="909476"/>
                </a:lnTo>
                <a:lnTo>
                  <a:pt x="4839535" y="871737"/>
                </a:lnTo>
                <a:lnTo>
                  <a:pt x="4804281" y="833437"/>
                </a:lnTo>
                <a:lnTo>
                  <a:pt x="4769095" y="794668"/>
                </a:lnTo>
                <a:lnTo>
                  <a:pt x="4735189" y="756592"/>
                </a:lnTo>
                <a:lnTo>
                  <a:pt x="4702081" y="719078"/>
                </a:lnTo>
                <a:lnTo>
                  <a:pt x="4669286" y="681995"/>
                </a:lnTo>
                <a:lnTo>
                  <a:pt x="4636322" y="645213"/>
                </a:lnTo>
                <a:lnTo>
                  <a:pt x="4602706" y="608600"/>
                </a:lnTo>
                <a:lnTo>
                  <a:pt x="4567953" y="572026"/>
                </a:lnTo>
                <a:lnTo>
                  <a:pt x="4531581" y="535362"/>
                </a:lnTo>
                <a:lnTo>
                  <a:pt x="4493106" y="498475"/>
                </a:lnTo>
                <a:lnTo>
                  <a:pt x="4473262" y="477341"/>
                </a:lnTo>
                <a:lnTo>
                  <a:pt x="4453417" y="455612"/>
                </a:lnTo>
                <a:lnTo>
                  <a:pt x="4432378" y="435074"/>
                </a:lnTo>
                <a:lnTo>
                  <a:pt x="4408955" y="417512"/>
                </a:lnTo>
                <a:lnTo>
                  <a:pt x="4386832" y="403091"/>
                </a:lnTo>
                <a:lnTo>
                  <a:pt x="4348058" y="376857"/>
                </a:lnTo>
                <a:lnTo>
                  <a:pt x="4298307" y="342921"/>
                </a:lnTo>
                <a:lnTo>
                  <a:pt x="4243254" y="305395"/>
                </a:lnTo>
                <a:lnTo>
                  <a:pt x="4188573" y="268389"/>
                </a:lnTo>
                <a:lnTo>
                  <a:pt x="4139938" y="236016"/>
                </a:lnTo>
                <a:lnTo>
                  <a:pt x="4103024" y="212387"/>
                </a:lnTo>
                <a:lnTo>
                  <a:pt x="4036966" y="186689"/>
                </a:lnTo>
                <a:lnTo>
                  <a:pt x="3985171" y="170243"/>
                </a:lnTo>
                <a:lnTo>
                  <a:pt x="3931243" y="151892"/>
                </a:lnTo>
                <a:lnTo>
                  <a:pt x="3878305" y="131254"/>
                </a:lnTo>
                <a:lnTo>
                  <a:pt x="3829480" y="107950"/>
                </a:lnTo>
                <a:lnTo>
                  <a:pt x="3787327" y="90754"/>
                </a:lnTo>
                <a:lnTo>
                  <a:pt x="3738010" y="79349"/>
                </a:lnTo>
                <a:lnTo>
                  <a:pt x="3685797" y="71145"/>
                </a:lnTo>
                <a:lnTo>
                  <a:pt x="3634955" y="63550"/>
                </a:lnTo>
                <a:lnTo>
                  <a:pt x="3589755" y="53975"/>
                </a:lnTo>
                <a:lnTo>
                  <a:pt x="3533192" y="39738"/>
                </a:lnTo>
                <a:lnTo>
                  <a:pt x="3485045" y="30083"/>
                </a:lnTo>
                <a:lnTo>
                  <a:pt x="3441870" y="23567"/>
                </a:lnTo>
                <a:lnTo>
                  <a:pt x="3400222" y="18744"/>
                </a:lnTo>
                <a:lnTo>
                  <a:pt x="3356657" y="14171"/>
                </a:lnTo>
                <a:lnTo>
                  <a:pt x="3307733" y="8404"/>
                </a:lnTo>
                <a:lnTo>
                  <a:pt x="3250004" y="0"/>
                </a:lnTo>
                <a:lnTo>
                  <a:pt x="3202069" y="6807"/>
                </a:lnTo>
                <a:lnTo>
                  <a:pt x="3153616" y="12391"/>
                </a:lnTo>
                <a:lnTo>
                  <a:pt x="3104788" y="17115"/>
                </a:lnTo>
                <a:lnTo>
                  <a:pt x="3055729" y="21343"/>
                </a:lnTo>
                <a:lnTo>
                  <a:pt x="3006581" y="25438"/>
                </a:lnTo>
                <a:lnTo>
                  <a:pt x="2957488" y="29765"/>
                </a:lnTo>
                <a:lnTo>
                  <a:pt x="2908594" y="34687"/>
                </a:lnTo>
                <a:lnTo>
                  <a:pt x="2860042" y="40569"/>
                </a:lnTo>
                <a:lnTo>
                  <a:pt x="2811975" y="47773"/>
                </a:lnTo>
                <a:lnTo>
                  <a:pt x="2764536" y="56664"/>
                </a:lnTo>
                <a:lnTo>
                  <a:pt x="2717868" y="67606"/>
                </a:lnTo>
                <a:lnTo>
                  <a:pt x="2672116" y="80962"/>
                </a:lnTo>
                <a:lnTo>
                  <a:pt x="2625482" y="95432"/>
                </a:lnTo>
                <a:lnTo>
                  <a:pt x="2578665" y="109590"/>
                </a:lnTo>
                <a:lnTo>
                  <a:pt x="2531710" y="123519"/>
                </a:lnTo>
                <a:lnTo>
                  <a:pt x="2484660" y="137300"/>
                </a:lnTo>
                <a:lnTo>
                  <a:pt x="2437557" y="151016"/>
                </a:lnTo>
                <a:lnTo>
                  <a:pt x="2390446" y="164749"/>
                </a:lnTo>
                <a:lnTo>
                  <a:pt x="2343369" y="178582"/>
                </a:lnTo>
                <a:lnTo>
                  <a:pt x="2296370" y="192597"/>
                </a:lnTo>
                <a:lnTo>
                  <a:pt x="2249493" y="206877"/>
                </a:lnTo>
                <a:lnTo>
                  <a:pt x="2202781" y="221503"/>
                </a:lnTo>
                <a:lnTo>
                  <a:pt x="2156277" y="236559"/>
                </a:lnTo>
                <a:lnTo>
                  <a:pt x="2110024" y="252126"/>
                </a:lnTo>
                <a:lnTo>
                  <a:pt x="2064066" y="268287"/>
                </a:lnTo>
                <a:lnTo>
                  <a:pt x="2020774" y="287635"/>
                </a:lnTo>
                <a:lnTo>
                  <a:pt x="1979719" y="309959"/>
                </a:lnTo>
                <a:lnTo>
                  <a:pt x="1938368" y="331688"/>
                </a:lnTo>
                <a:lnTo>
                  <a:pt x="1894190" y="349250"/>
                </a:lnTo>
                <a:lnTo>
                  <a:pt x="1851668" y="380992"/>
                </a:lnTo>
                <a:lnTo>
                  <a:pt x="1808574" y="411632"/>
                </a:lnTo>
                <a:lnTo>
                  <a:pt x="1765393" y="441920"/>
                </a:lnTo>
                <a:lnTo>
                  <a:pt x="1722611" y="472604"/>
                </a:lnTo>
                <a:lnTo>
                  <a:pt x="1680710" y="504435"/>
                </a:lnTo>
                <a:lnTo>
                  <a:pt x="1640178" y="538162"/>
                </a:lnTo>
                <a:lnTo>
                  <a:pt x="1597333" y="577329"/>
                </a:lnTo>
                <a:lnTo>
                  <a:pt x="1551068" y="621704"/>
                </a:lnTo>
                <a:lnTo>
                  <a:pt x="1514033" y="658043"/>
                </a:lnTo>
                <a:lnTo>
                  <a:pt x="1478364" y="720228"/>
                </a:lnTo>
                <a:lnTo>
                  <a:pt x="1458593" y="767953"/>
                </a:lnTo>
                <a:lnTo>
                  <a:pt x="1437927" y="815082"/>
                </a:lnTo>
                <a:lnTo>
                  <a:pt x="1414727" y="860425"/>
                </a:lnTo>
                <a:lnTo>
                  <a:pt x="1395206" y="896391"/>
                </a:lnTo>
                <a:lnTo>
                  <a:pt x="1368094" y="946943"/>
                </a:lnTo>
                <a:lnTo>
                  <a:pt x="1341281" y="997495"/>
                </a:lnTo>
                <a:lnTo>
                  <a:pt x="1322652" y="1033462"/>
                </a:lnTo>
                <a:lnTo>
                  <a:pt x="1303293" y="1071496"/>
                </a:lnTo>
                <a:lnTo>
                  <a:pt x="1276259" y="1121304"/>
                </a:lnTo>
                <a:lnTo>
                  <a:pt x="1245255" y="1176932"/>
                </a:lnTo>
                <a:lnTo>
                  <a:pt x="1213987" y="1232429"/>
                </a:lnTo>
                <a:lnTo>
                  <a:pt x="1186160" y="1281840"/>
                </a:lnTo>
                <a:lnTo>
                  <a:pt x="1165477" y="1319212"/>
                </a:lnTo>
                <a:lnTo>
                  <a:pt x="1136156" y="1356121"/>
                </a:lnTo>
                <a:lnTo>
                  <a:pt x="1096414" y="1388268"/>
                </a:lnTo>
                <a:lnTo>
                  <a:pt x="1054292" y="1419225"/>
                </a:lnTo>
                <a:lnTo>
                  <a:pt x="1017827" y="1452562"/>
                </a:lnTo>
                <a:lnTo>
                  <a:pt x="998430" y="1477491"/>
                </a:lnTo>
                <a:lnTo>
                  <a:pt x="979330" y="1503164"/>
                </a:lnTo>
                <a:lnTo>
                  <a:pt x="958444" y="1527348"/>
                </a:lnTo>
                <a:lnTo>
                  <a:pt x="933689" y="1547812"/>
                </a:lnTo>
                <a:lnTo>
                  <a:pt x="890643" y="1578317"/>
                </a:lnTo>
                <a:lnTo>
                  <a:pt x="850342" y="1612023"/>
                </a:lnTo>
                <a:lnTo>
                  <a:pt x="811719" y="1647939"/>
                </a:lnTo>
                <a:lnTo>
                  <a:pt x="773708" y="1685074"/>
                </a:lnTo>
                <a:lnTo>
                  <a:pt x="735239" y="1722437"/>
                </a:lnTo>
                <a:lnTo>
                  <a:pt x="699671" y="1755844"/>
                </a:lnTo>
                <a:lnTo>
                  <a:pt x="663770" y="1788307"/>
                </a:lnTo>
                <a:lnTo>
                  <a:pt x="627593" y="1820242"/>
                </a:lnTo>
                <a:lnTo>
                  <a:pt x="591193" y="1852066"/>
                </a:lnTo>
                <a:lnTo>
                  <a:pt x="554627" y="1884195"/>
                </a:lnTo>
                <a:lnTo>
                  <a:pt x="517949" y="1917047"/>
                </a:lnTo>
                <a:lnTo>
                  <a:pt x="481214" y="1951037"/>
                </a:lnTo>
                <a:lnTo>
                  <a:pt x="447240" y="1985783"/>
                </a:lnTo>
                <a:lnTo>
                  <a:pt x="415800" y="2022046"/>
                </a:lnTo>
                <a:lnTo>
                  <a:pt x="386254" y="2059457"/>
                </a:lnTo>
                <a:lnTo>
                  <a:pt x="357963" y="2097653"/>
                </a:lnTo>
                <a:lnTo>
                  <a:pt x="330285" y="2136267"/>
                </a:lnTo>
                <a:lnTo>
                  <a:pt x="302581" y="2174933"/>
                </a:lnTo>
                <a:lnTo>
                  <a:pt x="274211" y="2213286"/>
                </a:lnTo>
                <a:lnTo>
                  <a:pt x="244536" y="2250959"/>
                </a:lnTo>
                <a:lnTo>
                  <a:pt x="212914" y="2287587"/>
                </a:lnTo>
                <a:lnTo>
                  <a:pt x="175602" y="2327620"/>
                </a:lnTo>
                <a:lnTo>
                  <a:pt x="143584" y="2360200"/>
                </a:lnTo>
                <a:lnTo>
                  <a:pt x="115271" y="2389782"/>
                </a:lnTo>
                <a:lnTo>
                  <a:pt x="89076" y="2420819"/>
                </a:lnTo>
                <a:lnTo>
                  <a:pt x="63411" y="2457766"/>
                </a:lnTo>
                <a:lnTo>
                  <a:pt x="36688" y="2505075"/>
                </a:lnTo>
                <a:lnTo>
                  <a:pt x="24606" y="2560902"/>
                </a:lnTo>
                <a:lnTo>
                  <a:pt x="12523" y="2605087"/>
                </a:lnTo>
                <a:lnTo>
                  <a:pt x="3351" y="2643187"/>
                </a:lnTo>
                <a:lnTo>
                  <a:pt x="0" y="2680758"/>
                </a:lnTo>
                <a:lnTo>
                  <a:pt x="5379" y="2723356"/>
                </a:lnTo>
                <a:lnTo>
                  <a:pt x="22401" y="2776537"/>
                </a:lnTo>
                <a:lnTo>
                  <a:pt x="10298" y="2826893"/>
                </a:lnTo>
                <a:lnTo>
                  <a:pt x="18921" y="2885630"/>
                </a:lnTo>
                <a:lnTo>
                  <a:pt x="38517" y="2942844"/>
                </a:lnTo>
                <a:lnTo>
                  <a:pt x="59332" y="2988627"/>
                </a:lnTo>
                <a:lnTo>
                  <a:pt x="71613" y="3013075"/>
                </a:lnTo>
                <a:lnTo>
                  <a:pt x="79427" y="3033315"/>
                </a:lnTo>
                <a:lnTo>
                  <a:pt x="86496" y="3053556"/>
                </a:lnTo>
                <a:lnTo>
                  <a:pt x="93268" y="3073796"/>
                </a:lnTo>
                <a:lnTo>
                  <a:pt x="100188" y="3094037"/>
                </a:lnTo>
                <a:lnTo>
                  <a:pt x="112913" y="3130872"/>
                </a:lnTo>
                <a:lnTo>
                  <a:pt x="163695" y="3195042"/>
                </a:lnTo>
                <a:lnTo>
                  <a:pt x="195747" y="3227511"/>
                </a:lnTo>
                <a:lnTo>
                  <a:pt x="212914" y="3255962"/>
                </a:lnTo>
                <a:lnTo>
                  <a:pt x="240744" y="3277046"/>
                </a:lnTo>
                <a:lnTo>
                  <a:pt x="271254" y="3294856"/>
                </a:lnTo>
                <a:lnTo>
                  <a:pt x="296406" y="3309094"/>
                </a:lnTo>
                <a:lnTo>
                  <a:pt x="308164" y="3319462"/>
                </a:lnTo>
                <a:lnTo>
                  <a:pt x="297671" y="3321248"/>
                </a:lnTo>
                <a:lnTo>
                  <a:pt x="273040" y="3321843"/>
                </a:lnTo>
                <a:lnTo>
                  <a:pt x="248111" y="3321248"/>
                </a:lnTo>
                <a:lnTo>
                  <a:pt x="236726" y="3319462"/>
                </a:lnTo>
                <a:close/>
              </a:path>
            </a:pathLst>
          </a:custGeom>
          <a:ln w="28956">
            <a:solidFill>
              <a:srgbClr val="FFFF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447800" y="5257800"/>
            <a:ext cx="2286000" cy="990600"/>
          </a:xfrm>
          <a:custGeom>
            <a:avLst/>
            <a:gdLst/>
            <a:ahLst/>
            <a:cxnLst/>
            <a:rect l="l" t="t" r="r" b="b"/>
            <a:pathLst>
              <a:path w="2286000" h="990600">
                <a:moveTo>
                  <a:pt x="0" y="0"/>
                </a:moveTo>
                <a:lnTo>
                  <a:pt x="2286000" y="0"/>
                </a:lnTo>
                <a:lnTo>
                  <a:pt x="22860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solidFill>
            <a:srgbClr val="E3F2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424934" y="1896617"/>
            <a:ext cx="361315" cy="360045"/>
          </a:xfrm>
          <a:custGeom>
            <a:avLst/>
            <a:gdLst/>
            <a:ahLst/>
            <a:cxnLst/>
            <a:rect l="l" t="t" r="r" b="b"/>
            <a:pathLst>
              <a:path w="361314" h="360044">
                <a:moveTo>
                  <a:pt x="0" y="179832"/>
                </a:moveTo>
                <a:lnTo>
                  <a:pt x="6451" y="132027"/>
                </a:lnTo>
                <a:lnTo>
                  <a:pt x="24657" y="89069"/>
                </a:lnTo>
                <a:lnTo>
                  <a:pt x="52897" y="52673"/>
                </a:lnTo>
                <a:lnTo>
                  <a:pt x="89447" y="24553"/>
                </a:lnTo>
                <a:lnTo>
                  <a:pt x="132587" y="6424"/>
                </a:lnTo>
                <a:lnTo>
                  <a:pt x="180594" y="0"/>
                </a:lnTo>
                <a:lnTo>
                  <a:pt x="228600" y="6424"/>
                </a:lnTo>
                <a:lnTo>
                  <a:pt x="271740" y="24553"/>
                </a:lnTo>
                <a:lnTo>
                  <a:pt x="308290" y="52673"/>
                </a:lnTo>
                <a:lnTo>
                  <a:pt x="336530" y="89069"/>
                </a:lnTo>
                <a:lnTo>
                  <a:pt x="354736" y="132027"/>
                </a:lnTo>
                <a:lnTo>
                  <a:pt x="361188" y="179832"/>
                </a:lnTo>
                <a:lnTo>
                  <a:pt x="354736" y="227636"/>
                </a:lnTo>
                <a:lnTo>
                  <a:pt x="336530" y="270594"/>
                </a:lnTo>
                <a:lnTo>
                  <a:pt x="308290" y="306990"/>
                </a:lnTo>
                <a:lnTo>
                  <a:pt x="271740" y="335110"/>
                </a:lnTo>
                <a:lnTo>
                  <a:pt x="228600" y="353239"/>
                </a:lnTo>
                <a:lnTo>
                  <a:pt x="180594" y="359664"/>
                </a:lnTo>
                <a:lnTo>
                  <a:pt x="132587" y="353239"/>
                </a:lnTo>
                <a:lnTo>
                  <a:pt x="89447" y="335110"/>
                </a:lnTo>
                <a:lnTo>
                  <a:pt x="52897" y="306990"/>
                </a:lnTo>
                <a:lnTo>
                  <a:pt x="24657" y="270594"/>
                </a:lnTo>
                <a:lnTo>
                  <a:pt x="6451" y="227636"/>
                </a:lnTo>
                <a:lnTo>
                  <a:pt x="0" y="179832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182361" y="373456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0" y="179831"/>
                </a:moveTo>
                <a:lnTo>
                  <a:pt x="6424" y="132027"/>
                </a:lnTo>
                <a:lnTo>
                  <a:pt x="24553" y="89069"/>
                </a:lnTo>
                <a:lnTo>
                  <a:pt x="52673" y="52673"/>
                </a:lnTo>
                <a:lnTo>
                  <a:pt x="89069" y="24553"/>
                </a:lnTo>
                <a:lnTo>
                  <a:pt x="132027" y="6424"/>
                </a:lnTo>
                <a:lnTo>
                  <a:pt x="179832" y="0"/>
                </a:lnTo>
                <a:lnTo>
                  <a:pt x="227636" y="6424"/>
                </a:lnTo>
                <a:lnTo>
                  <a:pt x="270594" y="24553"/>
                </a:lnTo>
                <a:lnTo>
                  <a:pt x="306990" y="52673"/>
                </a:lnTo>
                <a:lnTo>
                  <a:pt x="335110" y="89069"/>
                </a:lnTo>
                <a:lnTo>
                  <a:pt x="353239" y="132027"/>
                </a:lnTo>
                <a:lnTo>
                  <a:pt x="359664" y="179831"/>
                </a:lnTo>
                <a:lnTo>
                  <a:pt x="353239" y="227636"/>
                </a:lnTo>
                <a:lnTo>
                  <a:pt x="335110" y="270594"/>
                </a:lnTo>
                <a:lnTo>
                  <a:pt x="306990" y="306990"/>
                </a:lnTo>
                <a:lnTo>
                  <a:pt x="270594" y="335110"/>
                </a:lnTo>
                <a:lnTo>
                  <a:pt x="227636" y="353239"/>
                </a:lnTo>
                <a:lnTo>
                  <a:pt x="179832" y="359663"/>
                </a:lnTo>
                <a:lnTo>
                  <a:pt x="132027" y="353239"/>
                </a:lnTo>
                <a:lnTo>
                  <a:pt x="89069" y="335110"/>
                </a:lnTo>
                <a:lnTo>
                  <a:pt x="52673" y="306990"/>
                </a:lnTo>
                <a:lnTo>
                  <a:pt x="24553" y="270594"/>
                </a:lnTo>
                <a:lnTo>
                  <a:pt x="6424" y="227636"/>
                </a:lnTo>
                <a:lnTo>
                  <a:pt x="0" y="179831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353561" y="464896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0" y="179831"/>
                </a:moveTo>
                <a:lnTo>
                  <a:pt x="6424" y="132027"/>
                </a:lnTo>
                <a:lnTo>
                  <a:pt x="24553" y="89069"/>
                </a:lnTo>
                <a:lnTo>
                  <a:pt x="52673" y="52673"/>
                </a:lnTo>
                <a:lnTo>
                  <a:pt x="89069" y="24553"/>
                </a:lnTo>
                <a:lnTo>
                  <a:pt x="132027" y="6424"/>
                </a:lnTo>
                <a:lnTo>
                  <a:pt x="179832" y="0"/>
                </a:lnTo>
                <a:lnTo>
                  <a:pt x="227636" y="6424"/>
                </a:lnTo>
                <a:lnTo>
                  <a:pt x="270594" y="24553"/>
                </a:lnTo>
                <a:lnTo>
                  <a:pt x="306990" y="52673"/>
                </a:lnTo>
                <a:lnTo>
                  <a:pt x="335110" y="89069"/>
                </a:lnTo>
                <a:lnTo>
                  <a:pt x="353239" y="132027"/>
                </a:lnTo>
                <a:lnTo>
                  <a:pt x="359664" y="179831"/>
                </a:lnTo>
                <a:lnTo>
                  <a:pt x="353239" y="227636"/>
                </a:lnTo>
                <a:lnTo>
                  <a:pt x="335110" y="270594"/>
                </a:lnTo>
                <a:lnTo>
                  <a:pt x="306990" y="306990"/>
                </a:lnTo>
                <a:lnTo>
                  <a:pt x="270594" y="335110"/>
                </a:lnTo>
                <a:lnTo>
                  <a:pt x="227636" y="353239"/>
                </a:lnTo>
                <a:lnTo>
                  <a:pt x="179832" y="359663"/>
                </a:lnTo>
                <a:lnTo>
                  <a:pt x="132027" y="353239"/>
                </a:lnTo>
                <a:lnTo>
                  <a:pt x="89069" y="335110"/>
                </a:lnTo>
                <a:lnTo>
                  <a:pt x="52673" y="306990"/>
                </a:lnTo>
                <a:lnTo>
                  <a:pt x="24553" y="270594"/>
                </a:lnTo>
                <a:lnTo>
                  <a:pt x="6424" y="227636"/>
                </a:lnTo>
                <a:lnTo>
                  <a:pt x="0" y="179831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439161" y="373456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5">
                <a:moveTo>
                  <a:pt x="0" y="179831"/>
                </a:moveTo>
                <a:lnTo>
                  <a:pt x="6424" y="132027"/>
                </a:lnTo>
                <a:lnTo>
                  <a:pt x="24553" y="89069"/>
                </a:lnTo>
                <a:lnTo>
                  <a:pt x="52673" y="52673"/>
                </a:lnTo>
                <a:lnTo>
                  <a:pt x="89069" y="24553"/>
                </a:lnTo>
                <a:lnTo>
                  <a:pt x="132027" y="6424"/>
                </a:lnTo>
                <a:lnTo>
                  <a:pt x="179832" y="0"/>
                </a:lnTo>
                <a:lnTo>
                  <a:pt x="227636" y="6424"/>
                </a:lnTo>
                <a:lnTo>
                  <a:pt x="270594" y="24553"/>
                </a:lnTo>
                <a:lnTo>
                  <a:pt x="306990" y="52673"/>
                </a:lnTo>
                <a:lnTo>
                  <a:pt x="335110" y="89069"/>
                </a:lnTo>
                <a:lnTo>
                  <a:pt x="353239" y="132027"/>
                </a:lnTo>
                <a:lnTo>
                  <a:pt x="359664" y="179831"/>
                </a:lnTo>
                <a:lnTo>
                  <a:pt x="353239" y="227636"/>
                </a:lnTo>
                <a:lnTo>
                  <a:pt x="335110" y="270594"/>
                </a:lnTo>
                <a:lnTo>
                  <a:pt x="306990" y="306990"/>
                </a:lnTo>
                <a:lnTo>
                  <a:pt x="270594" y="335110"/>
                </a:lnTo>
                <a:lnTo>
                  <a:pt x="227636" y="353239"/>
                </a:lnTo>
                <a:lnTo>
                  <a:pt x="179832" y="359663"/>
                </a:lnTo>
                <a:lnTo>
                  <a:pt x="132027" y="353239"/>
                </a:lnTo>
                <a:lnTo>
                  <a:pt x="89069" y="335110"/>
                </a:lnTo>
                <a:lnTo>
                  <a:pt x="52673" y="306990"/>
                </a:lnTo>
                <a:lnTo>
                  <a:pt x="24553" y="270594"/>
                </a:lnTo>
                <a:lnTo>
                  <a:pt x="6424" y="227636"/>
                </a:lnTo>
                <a:lnTo>
                  <a:pt x="0" y="179831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124961" y="282016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0" y="179832"/>
                </a:moveTo>
                <a:lnTo>
                  <a:pt x="6424" y="132027"/>
                </a:lnTo>
                <a:lnTo>
                  <a:pt x="24553" y="89069"/>
                </a:lnTo>
                <a:lnTo>
                  <a:pt x="52673" y="52673"/>
                </a:lnTo>
                <a:lnTo>
                  <a:pt x="89069" y="24553"/>
                </a:lnTo>
                <a:lnTo>
                  <a:pt x="132027" y="6424"/>
                </a:lnTo>
                <a:lnTo>
                  <a:pt x="179832" y="0"/>
                </a:lnTo>
                <a:lnTo>
                  <a:pt x="227636" y="6424"/>
                </a:lnTo>
                <a:lnTo>
                  <a:pt x="270594" y="24553"/>
                </a:lnTo>
                <a:lnTo>
                  <a:pt x="306990" y="52673"/>
                </a:lnTo>
                <a:lnTo>
                  <a:pt x="335110" y="89069"/>
                </a:lnTo>
                <a:lnTo>
                  <a:pt x="353239" y="132027"/>
                </a:lnTo>
                <a:lnTo>
                  <a:pt x="359664" y="179832"/>
                </a:lnTo>
                <a:lnTo>
                  <a:pt x="353239" y="227636"/>
                </a:lnTo>
                <a:lnTo>
                  <a:pt x="335110" y="270594"/>
                </a:lnTo>
                <a:lnTo>
                  <a:pt x="306990" y="306990"/>
                </a:lnTo>
                <a:lnTo>
                  <a:pt x="270594" y="335110"/>
                </a:lnTo>
                <a:lnTo>
                  <a:pt x="227636" y="353239"/>
                </a:lnTo>
                <a:lnTo>
                  <a:pt x="179832" y="359664"/>
                </a:lnTo>
                <a:lnTo>
                  <a:pt x="132027" y="353239"/>
                </a:lnTo>
                <a:lnTo>
                  <a:pt x="89069" y="335110"/>
                </a:lnTo>
                <a:lnTo>
                  <a:pt x="52673" y="306990"/>
                </a:lnTo>
                <a:lnTo>
                  <a:pt x="24553" y="270594"/>
                </a:lnTo>
                <a:lnTo>
                  <a:pt x="6424" y="227636"/>
                </a:lnTo>
                <a:lnTo>
                  <a:pt x="0" y="179832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172961" y="464896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0" y="179831"/>
                </a:moveTo>
                <a:lnTo>
                  <a:pt x="6424" y="132027"/>
                </a:lnTo>
                <a:lnTo>
                  <a:pt x="24553" y="89069"/>
                </a:lnTo>
                <a:lnTo>
                  <a:pt x="52673" y="52673"/>
                </a:lnTo>
                <a:lnTo>
                  <a:pt x="89069" y="24553"/>
                </a:lnTo>
                <a:lnTo>
                  <a:pt x="132027" y="6424"/>
                </a:lnTo>
                <a:lnTo>
                  <a:pt x="179832" y="0"/>
                </a:lnTo>
                <a:lnTo>
                  <a:pt x="227636" y="6424"/>
                </a:lnTo>
                <a:lnTo>
                  <a:pt x="270594" y="24553"/>
                </a:lnTo>
                <a:lnTo>
                  <a:pt x="306990" y="52673"/>
                </a:lnTo>
                <a:lnTo>
                  <a:pt x="335110" y="89069"/>
                </a:lnTo>
                <a:lnTo>
                  <a:pt x="353239" y="132027"/>
                </a:lnTo>
                <a:lnTo>
                  <a:pt x="359664" y="179831"/>
                </a:lnTo>
                <a:lnTo>
                  <a:pt x="353239" y="227636"/>
                </a:lnTo>
                <a:lnTo>
                  <a:pt x="335110" y="270594"/>
                </a:lnTo>
                <a:lnTo>
                  <a:pt x="306990" y="306990"/>
                </a:lnTo>
                <a:lnTo>
                  <a:pt x="270594" y="335110"/>
                </a:lnTo>
                <a:lnTo>
                  <a:pt x="227636" y="353239"/>
                </a:lnTo>
                <a:lnTo>
                  <a:pt x="179832" y="359663"/>
                </a:lnTo>
                <a:lnTo>
                  <a:pt x="132027" y="353239"/>
                </a:lnTo>
                <a:lnTo>
                  <a:pt x="89069" y="335110"/>
                </a:lnTo>
                <a:lnTo>
                  <a:pt x="52673" y="306990"/>
                </a:lnTo>
                <a:lnTo>
                  <a:pt x="24553" y="270594"/>
                </a:lnTo>
                <a:lnTo>
                  <a:pt x="6424" y="227636"/>
                </a:lnTo>
                <a:lnTo>
                  <a:pt x="0" y="179831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715761" y="274396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179832" y="0"/>
                </a:moveTo>
                <a:lnTo>
                  <a:pt x="132027" y="6424"/>
                </a:lnTo>
                <a:lnTo>
                  <a:pt x="89069" y="24553"/>
                </a:lnTo>
                <a:lnTo>
                  <a:pt x="52673" y="52673"/>
                </a:lnTo>
                <a:lnTo>
                  <a:pt x="24553" y="89069"/>
                </a:lnTo>
                <a:lnTo>
                  <a:pt x="6424" y="132027"/>
                </a:lnTo>
                <a:lnTo>
                  <a:pt x="0" y="179832"/>
                </a:lnTo>
                <a:lnTo>
                  <a:pt x="6424" y="227636"/>
                </a:lnTo>
                <a:lnTo>
                  <a:pt x="24553" y="270594"/>
                </a:lnTo>
                <a:lnTo>
                  <a:pt x="52673" y="306990"/>
                </a:lnTo>
                <a:lnTo>
                  <a:pt x="89069" y="335110"/>
                </a:lnTo>
                <a:lnTo>
                  <a:pt x="132027" y="353239"/>
                </a:lnTo>
                <a:lnTo>
                  <a:pt x="179832" y="359664"/>
                </a:lnTo>
                <a:lnTo>
                  <a:pt x="227636" y="353239"/>
                </a:lnTo>
                <a:lnTo>
                  <a:pt x="270594" y="335110"/>
                </a:lnTo>
                <a:lnTo>
                  <a:pt x="306990" y="306990"/>
                </a:lnTo>
                <a:lnTo>
                  <a:pt x="335110" y="270594"/>
                </a:lnTo>
                <a:lnTo>
                  <a:pt x="353239" y="227636"/>
                </a:lnTo>
                <a:lnTo>
                  <a:pt x="359664" y="179832"/>
                </a:lnTo>
                <a:lnTo>
                  <a:pt x="353239" y="132027"/>
                </a:lnTo>
                <a:lnTo>
                  <a:pt x="335110" y="89069"/>
                </a:lnTo>
                <a:lnTo>
                  <a:pt x="306990" y="52673"/>
                </a:lnTo>
                <a:lnTo>
                  <a:pt x="270594" y="24553"/>
                </a:lnTo>
                <a:lnTo>
                  <a:pt x="227636" y="6424"/>
                </a:lnTo>
                <a:lnTo>
                  <a:pt x="17983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715761" y="274396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0" y="179832"/>
                </a:moveTo>
                <a:lnTo>
                  <a:pt x="6424" y="132027"/>
                </a:lnTo>
                <a:lnTo>
                  <a:pt x="24553" y="89069"/>
                </a:lnTo>
                <a:lnTo>
                  <a:pt x="52673" y="52673"/>
                </a:lnTo>
                <a:lnTo>
                  <a:pt x="89069" y="24553"/>
                </a:lnTo>
                <a:lnTo>
                  <a:pt x="132027" y="6424"/>
                </a:lnTo>
                <a:lnTo>
                  <a:pt x="179832" y="0"/>
                </a:lnTo>
                <a:lnTo>
                  <a:pt x="227636" y="6424"/>
                </a:lnTo>
                <a:lnTo>
                  <a:pt x="270594" y="24553"/>
                </a:lnTo>
                <a:lnTo>
                  <a:pt x="306990" y="52673"/>
                </a:lnTo>
                <a:lnTo>
                  <a:pt x="335110" y="89069"/>
                </a:lnTo>
                <a:lnTo>
                  <a:pt x="353239" y="132027"/>
                </a:lnTo>
                <a:lnTo>
                  <a:pt x="359664" y="179832"/>
                </a:lnTo>
                <a:lnTo>
                  <a:pt x="353239" y="227636"/>
                </a:lnTo>
                <a:lnTo>
                  <a:pt x="335110" y="270594"/>
                </a:lnTo>
                <a:lnTo>
                  <a:pt x="306990" y="306990"/>
                </a:lnTo>
                <a:lnTo>
                  <a:pt x="270594" y="335110"/>
                </a:lnTo>
                <a:lnTo>
                  <a:pt x="227636" y="353239"/>
                </a:lnTo>
                <a:lnTo>
                  <a:pt x="179832" y="359664"/>
                </a:lnTo>
                <a:lnTo>
                  <a:pt x="132027" y="353239"/>
                </a:lnTo>
                <a:lnTo>
                  <a:pt x="89069" y="335110"/>
                </a:lnTo>
                <a:lnTo>
                  <a:pt x="52673" y="306990"/>
                </a:lnTo>
                <a:lnTo>
                  <a:pt x="24553" y="270594"/>
                </a:lnTo>
                <a:lnTo>
                  <a:pt x="6424" y="227636"/>
                </a:lnTo>
                <a:lnTo>
                  <a:pt x="0" y="179832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658361" y="373456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179832" y="0"/>
                </a:moveTo>
                <a:lnTo>
                  <a:pt x="132027" y="6424"/>
                </a:lnTo>
                <a:lnTo>
                  <a:pt x="89069" y="24553"/>
                </a:lnTo>
                <a:lnTo>
                  <a:pt x="52673" y="52673"/>
                </a:lnTo>
                <a:lnTo>
                  <a:pt x="24553" y="89069"/>
                </a:lnTo>
                <a:lnTo>
                  <a:pt x="6424" y="132027"/>
                </a:lnTo>
                <a:lnTo>
                  <a:pt x="0" y="179831"/>
                </a:lnTo>
                <a:lnTo>
                  <a:pt x="6424" y="227636"/>
                </a:lnTo>
                <a:lnTo>
                  <a:pt x="24553" y="270594"/>
                </a:lnTo>
                <a:lnTo>
                  <a:pt x="52673" y="306990"/>
                </a:lnTo>
                <a:lnTo>
                  <a:pt x="89069" y="335110"/>
                </a:lnTo>
                <a:lnTo>
                  <a:pt x="132027" y="353239"/>
                </a:lnTo>
                <a:lnTo>
                  <a:pt x="179832" y="359663"/>
                </a:lnTo>
                <a:lnTo>
                  <a:pt x="227636" y="353239"/>
                </a:lnTo>
                <a:lnTo>
                  <a:pt x="270594" y="335110"/>
                </a:lnTo>
                <a:lnTo>
                  <a:pt x="306990" y="306990"/>
                </a:lnTo>
                <a:lnTo>
                  <a:pt x="335110" y="270594"/>
                </a:lnTo>
                <a:lnTo>
                  <a:pt x="353239" y="227636"/>
                </a:lnTo>
                <a:lnTo>
                  <a:pt x="359664" y="179831"/>
                </a:lnTo>
                <a:lnTo>
                  <a:pt x="353239" y="132027"/>
                </a:lnTo>
                <a:lnTo>
                  <a:pt x="335110" y="89069"/>
                </a:lnTo>
                <a:lnTo>
                  <a:pt x="306990" y="52673"/>
                </a:lnTo>
                <a:lnTo>
                  <a:pt x="270594" y="24553"/>
                </a:lnTo>
                <a:lnTo>
                  <a:pt x="227636" y="6424"/>
                </a:lnTo>
                <a:lnTo>
                  <a:pt x="17983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658361" y="373456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0" y="179831"/>
                </a:moveTo>
                <a:lnTo>
                  <a:pt x="6424" y="132027"/>
                </a:lnTo>
                <a:lnTo>
                  <a:pt x="24553" y="89069"/>
                </a:lnTo>
                <a:lnTo>
                  <a:pt x="52673" y="52673"/>
                </a:lnTo>
                <a:lnTo>
                  <a:pt x="89069" y="24553"/>
                </a:lnTo>
                <a:lnTo>
                  <a:pt x="132027" y="6424"/>
                </a:lnTo>
                <a:lnTo>
                  <a:pt x="179832" y="0"/>
                </a:lnTo>
                <a:lnTo>
                  <a:pt x="227636" y="6424"/>
                </a:lnTo>
                <a:lnTo>
                  <a:pt x="270594" y="24553"/>
                </a:lnTo>
                <a:lnTo>
                  <a:pt x="306990" y="52673"/>
                </a:lnTo>
                <a:lnTo>
                  <a:pt x="335110" y="89069"/>
                </a:lnTo>
                <a:lnTo>
                  <a:pt x="353239" y="132027"/>
                </a:lnTo>
                <a:lnTo>
                  <a:pt x="359664" y="179831"/>
                </a:lnTo>
                <a:lnTo>
                  <a:pt x="353239" y="227636"/>
                </a:lnTo>
                <a:lnTo>
                  <a:pt x="335110" y="270594"/>
                </a:lnTo>
                <a:lnTo>
                  <a:pt x="306990" y="306990"/>
                </a:lnTo>
                <a:lnTo>
                  <a:pt x="270594" y="335110"/>
                </a:lnTo>
                <a:lnTo>
                  <a:pt x="227636" y="353239"/>
                </a:lnTo>
                <a:lnTo>
                  <a:pt x="179832" y="359663"/>
                </a:lnTo>
                <a:lnTo>
                  <a:pt x="132027" y="353239"/>
                </a:lnTo>
                <a:lnTo>
                  <a:pt x="89069" y="335110"/>
                </a:lnTo>
                <a:lnTo>
                  <a:pt x="52673" y="306990"/>
                </a:lnTo>
                <a:lnTo>
                  <a:pt x="24553" y="270594"/>
                </a:lnTo>
                <a:lnTo>
                  <a:pt x="6424" y="227636"/>
                </a:lnTo>
                <a:lnTo>
                  <a:pt x="0" y="179831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401561" y="373456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0" y="179831"/>
                </a:moveTo>
                <a:lnTo>
                  <a:pt x="6424" y="132027"/>
                </a:lnTo>
                <a:lnTo>
                  <a:pt x="24553" y="89069"/>
                </a:lnTo>
                <a:lnTo>
                  <a:pt x="52673" y="52673"/>
                </a:lnTo>
                <a:lnTo>
                  <a:pt x="89069" y="24553"/>
                </a:lnTo>
                <a:lnTo>
                  <a:pt x="132027" y="6424"/>
                </a:lnTo>
                <a:lnTo>
                  <a:pt x="179832" y="0"/>
                </a:lnTo>
                <a:lnTo>
                  <a:pt x="227636" y="6424"/>
                </a:lnTo>
                <a:lnTo>
                  <a:pt x="270594" y="24553"/>
                </a:lnTo>
                <a:lnTo>
                  <a:pt x="306990" y="52673"/>
                </a:lnTo>
                <a:lnTo>
                  <a:pt x="335110" y="89069"/>
                </a:lnTo>
                <a:lnTo>
                  <a:pt x="353239" y="132027"/>
                </a:lnTo>
                <a:lnTo>
                  <a:pt x="359664" y="179831"/>
                </a:lnTo>
                <a:lnTo>
                  <a:pt x="353239" y="227636"/>
                </a:lnTo>
                <a:lnTo>
                  <a:pt x="335110" y="270594"/>
                </a:lnTo>
                <a:lnTo>
                  <a:pt x="306990" y="306990"/>
                </a:lnTo>
                <a:lnTo>
                  <a:pt x="270594" y="335110"/>
                </a:lnTo>
                <a:lnTo>
                  <a:pt x="227636" y="353239"/>
                </a:lnTo>
                <a:lnTo>
                  <a:pt x="179832" y="359663"/>
                </a:lnTo>
                <a:lnTo>
                  <a:pt x="132027" y="353239"/>
                </a:lnTo>
                <a:lnTo>
                  <a:pt x="89069" y="335110"/>
                </a:lnTo>
                <a:lnTo>
                  <a:pt x="52673" y="306990"/>
                </a:lnTo>
                <a:lnTo>
                  <a:pt x="24553" y="270594"/>
                </a:lnTo>
                <a:lnTo>
                  <a:pt x="6424" y="227636"/>
                </a:lnTo>
                <a:lnTo>
                  <a:pt x="0" y="179831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039361" y="464896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0" y="179831"/>
                </a:moveTo>
                <a:lnTo>
                  <a:pt x="6424" y="132027"/>
                </a:lnTo>
                <a:lnTo>
                  <a:pt x="24553" y="89069"/>
                </a:lnTo>
                <a:lnTo>
                  <a:pt x="52673" y="52673"/>
                </a:lnTo>
                <a:lnTo>
                  <a:pt x="89069" y="24553"/>
                </a:lnTo>
                <a:lnTo>
                  <a:pt x="132027" y="6424"/>
                </a:lnTo>
                <a:lnTo>
                  <a:pt x="179832" y="0"/>
                </a:lnTo>
                <a:lnTo>
                  <a:pt x="227636" y="6424"/>
                </a:lnTo>
                <a:lnTo>
                  <a:pt x="270594" y="24553"/>
                </a:lnTo>
                <a:lnTo>
                  <a:pt x="306990" y="52673"/>
                </a:lnTo>
                <a:lnTo>
                  <a:pt x="335110" y="89069"/>
                </a:lnTo>
                <a:lnTo>
                  <a:pt x="353239" y="132027"/>
                </a:lnTo>
                <a:lnTo>
                  <a:pt x="359664" y="179831"/>
                </a:lnTo>
                <a:lnTo>
                  <a:pt x="353239" y="227636"/>
                </a:lnTo>
                <a:lnTo>
                  <a:pt x="335110" y="270594"/>
                </a:lnTo>
                <a:lnTo>
                  <a:pt x="306990" y="306990"/>
                </a:lnTo>
                <a:lnTo>
                  <a:pt x="270594" y="335110"/>
                </a:lnTo>
                <a:lnTo>
                  <a:pt x="227636" y="353239"/>
                </a:lnTo>
                <a:lnTo>
                  <a:pt x="179832" y="359663"/>
                </a:lnTo>
                <a:lnTo>
                  <a:pt x="132027" y="353239"/>
                </a:lnTo>
                <a:lnTo>
                  <a:pt x="89069" y="335110"/>
                </a:lnTo>
                <a:lnTo>
                  <a:pt x="52673" y="306990"/>
                </a:lnTo>
                <a:lnTo>
                  <a:pt x="24553" y="270594"/>
                </a:lnTo>
                <a:lnTo>
                  <a:pt x="6424" y="227636"/>
                </a:lnTo>
                <a:lnTo>
                  <a:pt x="0" y="179831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981961" y="464896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5">
                <a:moveTo>
                  <a:pt x="0" y="179831"/>
                </a:moveTo>
                <a:lnTo>
                  <a:pt x="6424" y="132027"/>
                </a:lnTo>
                <a:lnTo>
                  <a:pt x="24553" y="89069"/>
                </a:lnTo>
                <a:lnTo>
                  <a:pt x="52673" y="52673"/>
                </a:lnTo>
                <a:lnTo>
                  <a:pt x="89069" y="24553"/>
                </a:lnTo>
                <a:lnTo>
                  <a:pt x="132027" y="6424"/>
                </a:lnTo>
                <a:lnTo>
                  <a:pt x="179832" y="0"/>
                </a:lnTo>
                <a:lnTo>
                  <a:pt x="227636" y="6424"/>
                </a:lnTo>
                <a:lnTo>
                  <a:pt x="270594" y="24553"/>
                </a:lnTo>
                <a:lnTo>
                  <a:pt x="306990" y="52673"/>
                </a:lnTo>
                <a:lnTo>
                  <a:pt x="335110" y="89069"/>
                </a:lnTo>
                <a:lnTo>
                  <a:pt x="353239" y="132027"/>
                </a:lnTo>
                <a:lnTo>
                  <a:pt x="359664" y="179831"/>
                </a:lnTo>
                <a:lnTo>
                  <a:pt x="353239" y="227636"/>
                </a:lnTo>
                <a:lnTo>
                  <a:pt x="335110" y="270594"/>
                </a:lnTo>
                <a:lnTo>
                  <a:pt x="306990" y="306990"/>
                </a:lnTo>
                <a:lnTo>
                  <a:pt x="270594" y="335110"/>
                </a:lnTo>
                <a:lnTo>
                  <a:pt x="227636" y="353239"/>
                </a:lnTo>
                <a:lnTo>
                  <a:pt x="179832" y="359663"/>
                </a:lnTo>
                <a:lnTo>
                  <a:pt x="132027" y="353239"/>
                </a:lnTo>
                <a:lnTo>
                  <a:pt x="89069" y="335110"/>
                </a:lnTo>
                <a:lnTo>
                  <a:pt x="52673" y="306990"/>
                </a:lnTo>
                <a:lnTo>
                  <a:pt x="24553" y="270594"/>
                </a:lnTo>
                <a:lnTo>
                  <a:pt x="6424" y="227636"/>
                </a:lnTo>
                <a:lnTo>
                  <a:pt x="0" y="179831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743961" y="464896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5">
                <a:moveTo>
                  <a:pt x="179832" y="0"/>
                </a:moveTo>
                <a:lnTo>
                  <a:pt x="132027" y="6424"/>
                </a:lnTo>
                <a:lnTo>
                  <a:pt x="89069" y="24553"/>
                </a:lnTo>
                <a:lnTo>
                  <a:pt x="52673" y="52673"/>
                </a:lnTo>
                <a:lnTo>
                  <a:pt x="24553" y="89069"/>
                </a:lnTo>
                <a:lnTo>
                  <a:pt x="6424" y="132027"/>
                </a:lnTo>
                <a:lnTo>
                  <a:pt x="0" y="179831"/>
                </a:lnTo>
                <a:lnTo>
                  <a:pt x="6424" y="227636"/>
                </a:lnTo>
                <a:lnTo>
                  <a:pt x="24553" y="270594"/>
                </a:lnTo>
                <a:lnTo>
                  <a:pt x="52673" y="306990"/>
                </a:lnTo>
                <a:lnTo>
                  <a:pt x="89069" y="335110"/>
                </a:lnTo>
                <a:lnTo>
                  <a:pt x="132027" y="353239"/>
                </a:lnTo>
                <a:lnTo>
                  <a:pt x="179832" y="359663"/>
                </a:lnTo>
                <a:lnTo>
                  <a:pt x="227636" y="353239"/>
                </a:lnTo>
                <a:lnTo>
                  <a:pt x="270594" y="335110"/>
                </a:lnTo>
                <a:lnTo>
                  <a:pt x="306990" y="306990"/>
                </a:lnTo>
                <a:lnTo>
                  <a:pt x="335110" y="270594"/>
                </a:lnTo>
                <a:lnTo>
                  <a:pt x="353239" y="227636"/>
                </a:lnTo>
                <a:lnTo>
                  <a:pt x="359664" y="179831"/>
                </a:lnTo>
                <a:lnTo>
                  <a:pt x="353239" y="132027"/>
                </a:lnTo>
                <a:lnTo>
                  <a:pt x="335110" y="89069"/>
                </a:lnTo>
                <a:lnTo>
                  <a:pt x="306990" y="52673"/>
                </a:lnTo>
                <a:lnTo>
                  <a:pt x="270594" y="24553"/>
                </a:lnTo>
                <a:lnTo>
                  <a:pt x="227636" y="6424"/>
                </a:lnTo>
                <a:lnTo>
                  <a:pt x="17983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743961" y="464896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5">
                <a:moveTo>
                  <a:pt x="0" y="179831"/>
                </a:moveTo>
                <a:lnTo>
                  <a:pt x="6424" y="132027"/>
                </a:lnTo>
                <a:lnTo>
                  <a:pt x="24553" y="89069"/>
                </a:lnTo>
                <a:lnTo>
                  <a:pt x="52673" y="52673"/>
                </a:lnTo>
                <a:lnTo>
                  <a:pt x="89069" y="24553"/>
                </a:lnTo>
                <a:lnTo>
                  <a:pt x="132027" y="6424"/>
                </a:lnTo>
                <a:lnTo>
                  <a:pt x="179832" y="0"/>
                </a:lnTo>
                <a:lnTo>
                  <a:pt x="227636" y="6424"/>
                </a:lnTo>
                <a:lnTo>
                  <a:pt x="270594" y="24553"/>
                </a:lnTo>
                <a:lnTo>
                  <a:pt x="306990" y="52673"/>
                </a:lnTo>
                <a:lnTo>
                  <a:pt x="335110" y="89069"/>
                </a:lnTo>
                <a:lnTo>
                  <a:pt x="353239" y="132027"/>
                </a:lnTo>
                <a:lnTo>
                  <a:pt x="359664" y="179831"/>
                </a:lnTo>
                <a:lnTo>
                  <a:pt x="353239" y="227636"/>
                </a:lnTo>
                <a:lnTo>
                  <a:pt x="335110" y="270594"/>
                </a:lnTo>
                <a:lnTo>
                  <a:pt x="306990" y="306990"/>
                </a:lnTo>
                <a:lnTo>
                  <a:pt x="270594" y="335110"/>
                </a:lnTo>
                <a:lnTo>
                  <a:pt x="227636" y="353239"/>
                </a:lnTo>
                <a:lnTo>
                  <a:pt x="179832" y="359663"/>
                </a:lnTo>
                <a:lnTo>
                  <a:pt x="132027" y="353239"/>
                </a:lnTo>
                <a:lnTo>
                  <a:pt x="89069" y="335110"/>
                </a:lnTo>
                <a:lnTo>
                  <a:pt x="52673" y="306990"/>
                </a:lnTo>
                <a:lnTo>
                  <a:pt x="24553" y="270594"/>
                </a:lnTo>
                <a:lnTo>
                  <a:pt x="6424" y="227636"/>
                </a:lnTo>
                <a:lnTo>
                  <a:pt x="0" y="179831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877561" y="464896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0" y="179831"/>
                </a:moveTo>
                <a:lnTo>
                  <a:pt x="6424" y="132027"/>
                </a:lnTo>
                <a:lnTo>
                  <a:pt x="24553" y="89069"/>
                </a:lnTo>
                <a:lnTo>
                  <a:pt x="52673" y="52673"/>
                </a:lnTo>
                <a:lnTo>
                  <a:pt x="89069" y="24553"/>
                </a:lnTo>
                <a:lnTo>
                  <a:pt x="132027" y="6424"/>
                </a:lnTo>
                <a:lnTo>
                  <a:pt x="179832" y="0"/>
                </a:lnTo>
                <a:lnTo>
                  <a:pt x="227636" y="6424"/>
                </a:lnTo>
                <a:lnTo>
                  <a:pt x="270594" y="24553"/>
                </a:lnTo>
                <a:lnTo>
                  <a:pt x="306990" y="52673"/>
                </a:lnTo>
                <a:lnTo>
                  <a:pt x="335110" y="89069"/>
                </a:lnTo>
                <a:lnTo>
                  <a:pt x="353239" y="132027"/>
                </a:lnTo>
                <a:lnTo>
                  <a:pt x="359664" y="179831"/>
                </a:lnTo>
                <a:lnTo>
                  <a:pt x="353239" y="227636"/>
                </a:lnTo>
                <a:lnTo>
                  <a:pt x="335110" y="270594"/>
                </a:lnTo>
                <a:lnTo>
                  <a:pt x="306990" y="306990"/>
                </a:lnTo>
                <a:lnTo>
                  <a:pt x="270594" y="335110"/>
                </a:lnTo>
                <a:lnTo>
                  <a:pt x="227636" y="353239"/>
                </a:lnTo>
                <a:lnTo>
                  <a:pt x="179832" y="359663"/>
                </a:lnTo>
                <a:lnTo>
                  <a:pt x="132027" y="353239"/>
                </a:lnTo>
                <a:lnTo>
                  <a:pt x="89069" y="335110"/>
                </a:lnTo>
                <a:lnTo>
                  <a:pt x="52673" y="306990"/>
                </a:lnTo>
                <a:lnTo>
                  <a:pt x="24553" y="270594"/>
                </a:lnTo>
                <a:lnTo>
                  <a:pt x="6424" y="227636"/>
                </a:lnTo>
                <a:lnTo>
                  <a:pt x="0" y="179831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563361" y="464896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0" y="179831"/>
                </a:moveTo>
                <a:lnTo>
                  <a:pt x="6424" y="132027"/>
                </a:lnTo>
                <a:lnTo>
                  <a:pt x="24553" y="89069"/>
                </a:lnTo>
                <a:lnTo>
                  <a:pt x="52673" y="52673"/>
                </a:lnTo>
                <a:lnTo>
                  <a:pt x="89069" y="24553"/>
                </a:lnTo>
                <a:lnTo>
                  <a:pt x="132027" y="6424"/>
                </a:lnTo>
                <a:lnTo>
                  <a:pt x="179832" y="0"/>
                </a:lnTo>
                <a:lnTo>
                  <a:pt x="227636" y="6424"/>
                </a:lnTo>
                <a:lnTo>
                  <a:pt x="270594" y="24553"/>
                </a:lnTo>
                <a:lnTo>
                  <a:pt x="306990" y="52673"/>
                </a:lnTo>
                <a:lnTo>
                  <a:pt x="335110" y="89069"/>
                </a:lnTo>
                <a:lnTo>
                  <a:pt x="353239" y="132027"/>
                </a:lnTo>
                <a:lnTo>
                  <a:pt x="359664" y="179831"/>
                </a:lnTo>
                <a:lnTo>
                  <a:pt x="353239" y="227636"/>
                </a:lnTo>
                <a:lnTo>
                  <a:pt x="335110" y="270594"/>
                </a:lnTo>
                <a:lnTo>
                  <a:pt x="306990" y="306990"/>
                </a:lnTo>
                <a:lnTo>
                  <a:pt x="270594" y="335110"/>
                </a:lnTo>
                <a:lnTo>
                  <a:pt x="227636" y="353239"/>
                </a:lnTo>
                <a:lnTo>
                  <a:pt x="179832" y="359663"/>
                </a:lnTo>
                <a:lnTo>
                  <a:pt x="132027" y="353239"/>
                </a:lnTo>
                <a:lnTo>
                  <a:pt x="89069" y="335110"/>
                </a:lnTo>
                <a:lnTo>
                  <a:pt x="52673" y="306990"/>
                </a:lnTo>
                <a:lnTo>
                  <a:pt x="24553" y="270594"/>
                </a:lnTo>
                <a:lnTo>
                  <a:pt x="6424" y="227636"/>
                </a:lnTo>
                <a:lnTo>
                  <a:pt x="0" y="179831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858761" y="464896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0" y="179831"/>
                </a:moveTo>
                <a:lnTo>
                  <a:pt x="6424" y="132027"/>
                </a:lnTo>
                <a:lnTo>
                  <a:pt x="24553" y="89069"/>
                </a:lnTo>
                <a:lnTo>
                  <a:pt x="52673" y="52673"/>
                </a:lnTo>
                <a:lnTo>
                  <a:pt x="89069" y="24553"/>
                </a:lnTo>
                <a:lnTo>
                  <a:pt x="132027" y="6424"/>
                </a:lnTo>
                <a:lnTo>
                  <a:pt x="179832" y="0"/>
                </a:lnTo>
                <a:lnTo>
                  <a:pt x="227636" y="6424"/>
                </a:lnTo>
                <a:lnTo>
                  <a:pt x="270594" y="24553"/>
                </a:lnTo>
                <a:lnTo>
                  <a:pt x="306990" y="52673"/>
                </a:lnTo>
                <a:lnTo>
                  <a:pt x="335110" y="89069"/>
                </a:lnTo>
                <a:lnTo>
                  <a:pt x="353239" y="132027"/>
                </a:lnTo>
                <a:lnTo>
                  <a:pt x="359664" y="179831"/>
                </a:lnTo>
                <a:lnTo>
                  <a:pt x="353239" y="227636"/>
                </a:lnTo>
                <a:lnTo>
                  <a:pt x="335110" y="270594"/>
                </a:lnTo>
                <a:lnTo>
                  <a:pt x="306990" y="306990"/>
                </a:lnTo>
                <a:lnTo>
                  <a:pt x="270594" y="335110"/>
                </a:lnTo>
                <a:lnTo>
                  <a:pt x="227636" y="353239"/>
                </a:lnTo>
                <a:lnTo>
                  <a:pt x="179832" y="359663"/>
                </a:lnTo>
                <a:lnTo>
                  <a:pt x="132027" y="353239"/>
                </a:lnTo>
                <a:lnTo>
                  <a:pt x="89069" y="335110"/>
                </a:lnTo>
                <a:lnTo>
                  <a:pt x="52673" y="306990"/>
                </a:lnTo>
                <a:lnTo>
                  <a:pt x="24553" y="270594"/>
                </a:lnTo>
                <a:lnTo>
                  <a:pt x="6424" y="227636"/>
                </a:lnTo>
                <a:lnTo>
                  <a:pt x="0" y="179831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677161" y="556336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5">
                <a:moveTo>
                  <a:pt x="179832" y="0"/>
                </a:moveTo>
                <a:lnTo>
                  <a:pt x="132027" y="6424"/>
                </a:lnTo>
                <a:lnTo>
                  <a:pt x="89069" y="24553"/>
                </a:lnTo>
                <a:lnTo>
                  <a:pt x="52673" y="52673"/>
                </a:lnTo>
                <a:lnTo>
                  <a:pt x="24553" y="89069"/>
                </a:lnTo>
                <a:lnTo>
                  <a:pt x="6424" y="132027"/>
                </a:lnTo>
                <a:lnTo>
                  <a:pt x="0" y="179831"/>
                </a:lnTo>
                <a:lnTo>
                  <a:pt x="6424" y="227636"/>
                </a:lnTo>
                <a:lnTo>
                  <a:pt x="24553" y="270594"/>
                </a:lnTo>
                <a:lnTo>
                  <a:pt x="52673" y="306990"/>
                </a:lnTo>
                <a:lnTo>
                  <a:pt x="89069" y="335110"/>
                </a:lnTo>
                <a:lnTo>
                  <a:pt x="132027" y="353239"/>
                </a:lnTo>
                <a:lnTo>
                  <a:pt x="179832" y="359663"/>
                </a:lnTo>
                <a:lnTo>
                  <a:pt x="227636" y="353239"/>
                </a:lnTo>
                <a:lnTo>
                  <a:pt x="270594" y="335110"/>
                </a:lnTo>
                <a:lnTo>
                  <a:pt x="306990" y="306990"/>
                </a:lnTo>
                <a:lnTo>
                  <a:pt x="335110" y="270594"/>
                </a:lnTo>
                <a:lnTo>
                  <a:pt x="353239" y="227636"/>
                </a:lnTo>
                <a:lnTo>
                  <a:pt x="359664" y="179831"/>
                </a:lnTo>
                <a:lnTo>
                  <a:pt x="353239" y="132027"/>
                </a:lnTo>
                <a:lnTo>
                  <a:pt x="335110" y="89069"/>
                </a:lnTo>
                <a:lnTo>
                  <a:pt x="306990" y="52673"/>
                </a:lnTo>
                <a:lnTo>
                  <a:pt x="270594" y="24553"/>
                </a:lnTo>
                <a:lnTo>
                  <a:pt x="227636" y="6424"/>
                </a:lnTo>
                <a:lnTo>
                  <a:pt x="17983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677161" y="556336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5">
                <a:moveTo>
                  <a:pt x="0" y="179831"/>
                </a:moveTo>
                <a:lnTo>
                  <a:pt x="6424" y="132027"/>
                </a:lnTo>
                <a:lnTo>
                  <a:pt x="24553" y="89069"/>
                </a:lnTo>
                <a:lnTo>
                  <a:pt x="52673" y="52673"/>
                </a:lnTo>
                <a:lnTo>
                  <a:pt x="89069" y="24553"/>
                </a:lnTo>
                <a:lnTo>
                  <a:pt x="132027" y="6424"/>
                </a:lnTo>
                <a:lnTo>
                  <a:pt x="179832" y="0"/>
                </a:lnTo>
                <a:lnTo>
                  <a:pt x="227636" y="6424"/>
                </a:lnTo>
                <a:lnTo>
                  <a:pt x="270594" y="24553"/>
                </a:lnTo>
                <a:lnTo>
                  <a:pt x="306990" y="52673"/>
                </a:lnTo>
                <a:lnTo>
                  <a:pt x="335110" y="89069"/>
                </a:lnTo>
                <a:lnTo>
                  <a:pt x="353239" y="132027"/>
                </a:lnTo>
                <a:lnTo>
                  <a:pt x="359664" y="179831"/>
                </a:lnTo>
                <a:lnTo>
                  <a:pt x="353239" y="227636"/>
                </a:lnTo>
                <a:lnTo>
                  <a:pt x="335110" y="270594"/>
                </a:lnTo>
                <a:lnTo>
                  <a:pt x="306990" y="306990"/>
                </a:lnTo>
                <a:lnTo>
                  <a:pt x="270594" y="335110"/>
                </a:lnTo>
                <a:lnTo>
                  <a:pt x="227636" y="353239"/>
                </a:lnTo>
                <a:lnTo>
                  <a:pt x="179832" y="359663"/>
                </a:lnTo>
                <a:lnTo>
                  <a:pt x="132027" y="353239"/>
                </a:lnTo>
                <a:lnTo>
                  <a:pt x="89069" y="335110"/>
                </a:lnTo>
                <a:lnTo>
                  <a:pt x="52673" y="306990"/>
                </a:lnTo>
                <a:lnTo>
                  <a:pt x="24553" y="270594"/>
                </a:lnTo>
                <a:lnTo>
                  <a:pt x="6424" y="227636"/>
                </a:lnTo>
                <a:lnTo>
                  <a:pt x="0" y="179831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134361" y="556336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5">
                <a:moveTo>
                  <a:pt x="0" y="179831"/>
                </a:moveTo>
                <a:lnTo>
                  <a:pt x="6424" y="132027"/>
                </a:lnTo>
                <a:lnTo>
                  <a:pt x="24553" y="89069"/>
                </a:lnTo>
                <a:lnTo>
                  <a:pt x="52673" y="52673"/>
                </a:lnTo>
                <a:lnTo>
                  <a:pt x="89069" y="24553"/>
                </a:lnTo>
                <a:lnTo>
                  <a:pt x="132027" y="6424"/>
                </a:lnTo>
                <a:lnTo>
                  <a:pt x="179832" y="0"/>
                </a:lnTo>
                <a:lnTo>
                  <a:pt x="227636" y="6424"/>
                </a:lnTo>
                <a:lnTo>
                  <a:pt x="270594" y="24553"/>
                </a:lnTo>
                <a:lnTo>
                  <a:pt x="306990" y="52673"/>
                </a:lnTo>
                <a:lnTo>
                  <a:pt x="335110" y="89069"/>
                </a:lnTo>
                <a:lnTo>
                  <a:pt x="353239" y="132027"/>
                </a:lnTo>
                <a:lnTo>
                  <a:pt x="359664" y="179831"/>
                </a:lnTo>
                <a:lnTo>
                  <a:pt x="353239" y="227636"/>
                </a:lnTo>
                <a:lnTo>
                  <a:pt x="335110" y="270594"/>
                </a:lnTo>
                <a:lnTo>
                  <a:pt x="306990" y="306990"/>
                </a:lnTo>
                <a:lnTo>
                  <a:pt x="270594" y="335110"/>
                </a:lnTo>
                <a:lnTo>
                  <a:pt x="227636" y="353239"/>
                </a:lnTo>
                <a:lnTo>
                  <a:pt x="179832" y="359663"/>
                </a:lnTo>
                <a:lnTo>
                  <a:pt x="132027" y="353239"/>
                </a:lnTo>
                <a:lnTo>
                  <a:pt x="89069" y="335110"/>
                </a:lnTo>
                <a:lnTo>
                  <a:pt x="52673" y="306990"/>
                </a:lnTo>
                <a:lnTo>
                  <a:pt x="24553" y="270594"/>
                </a:lnTo>
                <a:lnTo>
                  <a:pt x="6424" y="227636"/>
                </a:lnTo>
                <a:lnTo>
                  <a:pt x="0" y="179831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591561" y="556336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5">
                <a:moveTo>
                  <a:pt x="0" y="179831"/>
                </a:moveTo>
                <a:lnTo>
                  <a:pt x="6424" y="132027"/>
                </a:lnTo>
                <a:lnTo>
                  <a:pt x="24553" y="89069"/>
                </a:lnTo>
                <a:lnTo>
                  <a:pt x="52673" y="52673"/>
                </a:lnTo>
                <a:lnTo>
                  <a:pt x="89069" y="24553"/>
                </a:lnTo>
                <a:lnTo>
                  <a:pt x="132027" y="6424"/>
                </a:lnTo>
                <a:lnTo>
                  <a:pt x="179832" y="0"/>
                </a:lnTo>
                <a:lnTo>
                  <a:pt x="227636" y="6424"/>
                </a:lnTo>
                <a:lnTo>
                  <a:pt x="270594" y="24553"/>
                </a:lnTo>
                <a:lnTo>
                  <a:pt x="306990" y="52673"/>
                </a:lnTo>
                <a:lnTo>
                  <a:pt x="335110" y="89069"/>
                </a:lnTo>
                <a:lnTo>
                  <a:pt x="353239" y="132027"/>
                </a:lnTo>
                <a:lnTo>
                  <a:pt x="359664" y="179831"/>
                </a:lnTo>
                <a:lnTo>
                  <a:pt x="353239" y="227636"/>
                </a:lnTo>
                <a:lnTo>
                  <a:pt x="335110" y="270594"/>
                </a:lnTo>
                <a:lnTo>
                  <a:pt x="306990" y="306990"/>
                </a:lnTo>
                <a:lnTo>
                  <a:pt x="270594" y="335110"/>
                </a:lnTo>
                <a:lnTo>
                  <a:pt x="227636" y="353239"/>
                </a:lnTo>
                <a:lnTo>
                  <a:pt x="179832" y="359663"/>
                </a:lnTo>
                <a:lnTo>
                  <a:pt x="132027" y="353239"/>
                </a:lnTo>
                <a:lnTo>
                  <a:pt x="89069" y="335110"/>
                </a:lnTo>
                <a:lnTo>
                  <a:pt x="52673" y="306990"/>
                </a:lnTo>
                <a:lnTo>
                  <a:pt x="24553" y="270594"/>
                </a:lnTo>
                <a:lnTo>
                  <a:pt x="6424" y="227636"/>
                </a:lnTo>
                <a:lnTo>
                  <a:pt x="0" y="179831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457955" y="2185416"/>
            <a:ext cx="1000125" cy="715010"/>
          </a:xfrm>
          <a:custGeom>
            <a:avLst/>
            <a:gdLst/>
            <a:ahLst/>
            <a:cxnLst/>
            <a:rect l="l" t="t" r="r" b="b"/>
            <a:pathLst>
              <a:path w="1000125" h="715010">
                <a:moveTo>
                  <a:pt x="999744" y="0"/>
                </a:moveTo>
                <a:lnTo>
                  <a:pt x="0" y="71475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729483" y="3144011"/>
            <a:ext cx="471170" cy="628015"/>
          </a:xfrm>
          <a:custGeom>
            <a:avLst/>
            <a:gdLst/>
            <a:ahLst/>
            <a:cxnLst/>
            <a:rect l="l" t="t" r="r" b="b"/>
            <a:pathLst>
              <a:path w="471169" h="628014">
                <a:moveTo>
                  <a:pt x="470915" y="0"/>
                </a:moveTo>
                <a:lnTo>
                  <a:pt x="0" y="62788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209800" y="4038600"/>
            <a:ext cx="304800" cy="609600"/>
          </a:xfrm>
          <a:custGeom>
            <a:avLst/>
            <a:gdLst/>
            <a:ahLst/>
            <a:cxnLst/>
            <a:rect l="l" t="t" r="r" b="b"/>
            <a:pathLst>
              <a:path w="304800" h="609600">
                <a:moveTo>
                  <a:pt x="304800" y="0"/>
                </a:moveTo>
                <a:lnTo>
                  <a:pt x="0" y="609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905000" y="5015484"/>
            <a:ext cx="181610" cy="547370"/>
          </a:xfrm>
          <a:custGeom>
            <a:avLst/>
            <a:gdLst/>
            <a:ahLst/>
            <a:cxnLst/>
            <a:rect l="l" t="t" r="r" b="b"/>
            <a:pathLst>
              <a:path w="181610" h="547370">
                <a:moveTo>
                  <a:pt x="181356" y="0"/>
                </a:moveTo>
                <a:lnTo>
                  <a:pt x="0" y="54711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209800" y="5029200"/>
            <a:ext cx="90170" cy="542925"/>
          </a:xfrm>
          <a:custGeom>
            <a:avLst/>
            <a:gdLst/>
            <a:ahLst/>
            <a:cxnLst/>
            <a:rect l="l" t="t" r="r" b="b"/>
            <a:pathLst>
              <a:path w="90169" h="542925">
                <a:moveTo>
                  <a:pt x="0" y="0"/>
                </a:moveTo>
                <a:lnTo>
                  <a:pt x="89916" y="54254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772155" y="5000244"/>
            <a:ext cx="99060" cy="571500"/>
          </a:xfrm>
          <a:custGeom>
            <a:avLst/>
            <a:gdLst/>
            <a:ahLst/>
            <a:cxnLst/>
            <a:rect l="l" t="t" r="r" b="b"/>
            <a:pathLst>
              <a:path w="99060" h="571500">
                <a:moveTo>
                  <a:pt x="99060" y="0"/>
                </a:moveTo>
                <a:lnTo>
                  <a:pt x="0" y="5714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667000" y="4114800"/>
            <a:ext cx="190500" cy="558165"/>
          </a:xfrm>
          <a:custGeom>
            <a:avLst/>
            <a:gdLst/>
            <a:ahLst/>
            <a:cxnLst/>
            <a:rect l="l" t="t" r="r" b="b"/>
            <a:pathLst>
              <a:path w="190500" h="558164">
                <a:moveTo>
                  <a:pt x="0" y="0"/>
                </a:moveTo>
                <a:lnTo>
                  <a:pt x="190500" y="55778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581400" y="4085844"/>
            <a:ext cx="204470" cy="562610"/>
          </a:xfrm>
          <a:custGeom>
            <a:avLst/>
            <a:gdLst/>
            <a:ahLst/>
            <a:cxnLst/>
            <a:rect l="l" t="t" r="r" b="b"/>
            <a:pathLst>
              <a:path w="204470" h="562610">
                <a:moveTo>
                  <a:pt x="204215" y="0"/>
                </a:moveTo>
                <a:lnTo>
                  <a:pt x="0" y="562355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915155" y="4085844"/>
            <a:ext cx="257810" cy="586740"/>
          </a:xfrm>
          <a:custGeom>
            <a:avLst/>
            <a:gdLst/>
            <a:ahLst/>
            <a:cxnLst/>
            <a:rect l="l" t="t" r="r" b="b"/>
            <a:pathLst>
              <a:path w="257810" h="586739">
                <a:moveTo>
                  <a:pt x="0" y="0"/>
                </a:moveTo>
                <a:lnTo>
                  <a:pt x="257556" y="586739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071871" y="4058411"/>
            <a:ext cx="215265" cy="599440"/>
          </a:xfrm>
          <a:custGeom>
            <a:avLst/>
            <a:gdLst/>
            <a:ahLst/>
            <a:cxnLst/>
            <a:rect l="l" t="t" r="r" b="b"/>
            <a:pathLst>
              <a:path w="215264" h="599439">
                <a:moveTo>
                  <a:pt x="214884" y="0"/>
                </a:moveTo>
                <a:lnTo>
                  <a:pt x="0" y="59893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443728" y="4085844"/>
            <a:ext cx="271780" cy="562610"/>
          </a:xfrm>
          <a:custGeom>
            <a:avLst/>
            <a:gdLst/>
            <a:ahLst/>
            <a:cxnLst/>
            <a:rect l="l" t="t" r="r" b="b"/>
            <a:pathLst>
              <a:path w="271779" h="562610">
                <a:moveTo>
                  <a:pt x="0" y="0"/>
                </a:moveTo>
                <a:lnTo>
                  <a:pt x="271272" y="562355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358128" y="4085844"/>
            <a:ext cx="143510" cy="571500"/>
          </a:xfrm>
          <a:custGeom>
            <a:avLst/>
            <a:gdLst/>
            <a:ahLst/>
            <a:cxnLst/>
            <a:rect l="l" t="t" r="r" b="b"/>
            <a:pathLst>
              <a:path w="143510" h="571500">
                <a:moveTo>
                  <a:pt x="143255" y="0"/>
                </a:moveTo>
                <a:lnTo>
                  <a:pt x="0" y="5714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672071" y="4058411"/>
            <a:ext cx="338455" cy="589915"/>
          </a:xfrm>
          <a:custGeom>
            <a:avLst/>
            <a:gdLst/>
            <a:ahLst/>
            <a:cxnLst/>
            <a:rect l="l" t="t" r="r" b="b"/>
            <a:pathLst>
              <a:path w="338454" h="589914">
                <a:moveTo>
                  <a:pt x="0" y="0"/>
                </a:moveTo>
                <a:lnTo>
                  <a:pt x="338328" y="589788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415284" y="3128772"/>
            <a:ext cx="327660" cy="629920"/>
          </a:xfrm>
          <a:custGeom>
            <a:avLst/>
            <a:gdLst/>
            <a:ahLst/>
            <a:cxnLst/>
            <a:rect l="l" t="t" r="r" b="b"/>
            <a:pathLst>
              <a:path w="327660" h="629920">
                <a:moveTo>
                  <a:pt x="0" y="0"/>
                </a:moveTo>
                <a:lnTo>
                  <a:pt x="327660" y="62941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414771" y="3086100"/>
            <a:ext cx="401320" cy="657225"/>
          </a:xfrm>
          <a:custGeom>
            <a:avLst/>
            <a:gdLst/>
            <a:ahLst/>
            <a:cxnLst/>
            <a:rect l="l" t="t" r="r" b="b"/>
            <a:pathLst>
              <a:path w="401320" h="657225">
                <a:moveTo>
                  <a:pt x="400812" y="0"/>
                </a:moveTo>
                <a:lnTo>
                  <a:pt x="0" y="65684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028944" y="3043427"/>
            <a:ext cx="486409" cy="728980"/>
          </a:xfrm>
          <a:custGeom>
            <a:avLst/>
            <a:gdLst/>
            <a:ahLst/>
            <a:cxnLst/>
            <a:rect l="l" t="t" r="r" b="b"/>
            <a:pathLst>
              <a:path w="486409" h="728979">
                <a:moveTo>
                  <a:pt x="0" y="0"/>
                </a:moveTo>
                <a:lnTo>
                  <a:pt x="486156" y="72847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771644" y="2171700"/>
            <a:ext cx="972819" cy="629920"/>
          </a:xfrm>
          <a:custGeom>
            <a:avLst/>
            <a:gdLst/>
            <a:ahLst/>
            <a:cxnLst/>
            <a:rect l="l" t="t" r="r" b="b"/>
            <a:pathLst>
              <a:path w="972820" h="629919">
                <a:moveTo>
                  <a:pt x="0" y="0"/>
                </a:moveTo>
                <a:lnTo>
                  <a:pt x="972312" y="62941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3477577" y="4612068"/>
            <a:ext cx="22542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000" spc="5" i="1">
                <a:latin typeface="Palatino Linotype"/>
                <a:cs typeface="Palatino Linotype"/>
              </a:rPr>
              <a:t>x</a:t>
            </a:r>
            <a:r>
              <a:rPr dirty="0" baseline="-21367" sz="1950" spc="22">
                <a:latin typeface="Palatino Linotype"/>
                <a:cs typeface="Palatino Linotype"/>
              </a:rPr>
              <a:t>1</a:t>
            </a:r>
            <a:endParaRPr baseline="-21367" sz="1950">
              <a:latin typeface="Palatino Linotype"/>
              <a:cs typeface="Palatino Linotype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172902" y="4593018"/>
            <a:ext cx="22542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000" spc="5" i="1">
                <a:latin typeface="Palatino Linotype"/>
                <a:cs typeface="Palatino Linotype"/>
              </a:rPr>
              <a:t>x</a:t>
            </a:r>
            <a:r>
              <a:rPr dirty="0" baseline="-21367" sz="1950" spc="22">
                <a:latin typeface="Palatino Linotype"/>
                <a:cs typeface="Palatino Linotype"/>
              </a:rPr>
              <a:t>2</a:t>
            </a:r>
            <a:endParaRPr baseline="-21367" sz="1950">
              <a:latin typeface="Palatino Linotype"/>
              <a:cs typeface="Palatino Linotype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987290" y="4607305"/>
            <a:ext cx="21971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699770" algn="l"/>
                <a:tab pos="1285240" algn="l"/>
                <a:tab pos="1971039" algn="l"/>
              </a:tabLst>
            </a:pPr>
            <a:r>
              <a:rPr dirty="0" sz="2000" spc="5" i="1">
                <a:latin typeface="Palatino Linotype"/>
                <a:cs typeface="Palatino Linotype"/>
              </a:rPr>
              <a:t>x</a:t>
            </a:r>
            <a:r>
              <a:rPr dirty="0" baseline="-21367" sz="1950" spc="22">
                <a:latin typeface="Palatino Linotype"/>
                <a:cs typeface="Palatino Linotype"/>
              </a:rPr>
              <a:t>3</a:t>
            </a:r>
            <a:r>
              <a:rPr dirty="0" baseline="-21367" sz="1950">
                <a:latin typeface="Palatino Linotype"/>
                <a:cs typeface="Palatino Linotype"/>
              </a:rPr>
              <a:t>	</a:t>
            </a:r>
            <a:r>
              <a:rPr dirty="0" sz="2000" spc="5" i="1">
                <a:latin typeface="Palatino Linotype"/>
                <a:cs typeface="Palatino Linotype"/>
              </a:rPr>
              <a:t>x</a:t>
            </a:r>
            <a:r>
              <a:rPr dirty="0" baseline="-21367" sz="1950" spc="22">
                <a:latin typeface="Palatino Linotype"/>
                <a:cs typeface="Palatino Linotype"/>
              </a:rPr>
              <a:t>4</a:t>
            </a:r>
            <a:r>
              <a:rPr dirty="0" baseline="-21367" sz="1950">
                <a:latin typeface="Palatino Linotype"/>
                <a:cs typeface="Palatino Linotype"/>
              </a:rPr>
              <a:t>	</a:t>
            </a:r>
            <a:r>
              <a:rPr dirty="0" sz="2000" spc="5" i="1">
                <a:latin typeface="Palatino Linotype"/>
                <a:cs typeface="Palatino Linotype"/>
              </a:rPr>
              <a:t>x</a:t>
            </a:r>
            <a:r>
              <a:rPr dirty="0" baseline="-21367" sz="1950" spc="22">
                <a:latin typeface="Palatino Linotype"/>
                <a:cs typeface="Palatino Linotype"/>
              </a:rPr>
              <a:t>5</a:t>
            </a:r>
            <a:r>
              <a:rPr dirty="0" baseline="-21367" sz="1950">
                <a:latin typeface="Palatino Linotype"/>
                <a:cs typeface="Palatino Linotype"/>
              </a:rPr>
              <a:t>	</a:t>
            </a:r>
            <a:r>
              <a:rPr dirty="0" sz="2000" spc="5" i="1">
                <a:latin typeface="Palatino Linotype"/>
                <a:cs typeface="Palatino Linotype"/>
              </a:rPr>
              <a:t>x</a:t>
            </a:r>
            <a:r>
              <a:rPr dirty="0" baseline="-21367" sz="1950" spc="22">
                <a:latin typeface="Palatino Linotype"/>
                <a:cs typeface="Palatino Linotype"/>
              </a:rPr>
              <a:t>6</a:t>
            </a:r>
            <a:endParaRPr baseline="-21367" sz="1950">
              <a:latin typeface="Palatino Linotype"/>
              <a:cs typeface="Palatino Linotype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772602" y="5550280"/>
            <a:ext cx="22542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000" spc="5" i="1">
                <a:latin typeface="Palatino Linotype"/>
                <a:cs typeface="Palatino Linotype"/>
              </a:rPr>
              <a:t>x</a:t>
            </a:r>
            <a:r>
              <a:rPr dirty="0" baseline="-21367" sz="1950" spc="22">
                <a:latin typeface="Palatino Linotype"/>
                <a:cs typeface="Palatino Linotype"/>
              </a:rPr>
              <a:t>7</a:t>
            </a:r>
            <a:endParaRPr baseline="-21367" sz="1950">
              <a:latin typeface="Palatino Linotype"/>
              <a:cs typeface="Palatino Linotype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215514" y="5521705"/>
            <a:ext cx="22542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000" spc="5" b="1" i="1">
                <a:solidFill>
                  <a:srgbClr val="FF0000"/>
                </a:solidFill>
                <a:latin typeface="Palatino Linotype"/>
                <a:cs typeface="Palatino Linotype"/>
              </a:rPr>
              <a:t>x</a:t>
            </a:r>
            <a:r>
              <a:rPr dirty="0" baseline="-21367" sz="1950" spc="22" b="1">
                <a:solidFill>
                  <a:srgbClr val="FF0000"/>
                </a:solidFill>
                <a:latin typeface="Palatino Linotype"/>
                <a:cs typeface="Palatino Linotype"/>
              </a:rPr>
              <a:t>8</a:t>
            </a:r>
            <a:endParaRPr baseline="-21367" sz="1950">
              <a:latin typeface="Palatino Linotype"/>
              <a:cs typeface="Palatino Linotype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701289" y="5535993"/>
            <a:ext cx="22542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000" spc="5" i="1">
                <a:latin typeface="Palatino Linotype"/>
                <a:cs typeface="Palatino Linotype"/>
              </a:rPr>
              <a:t>x</a:t>
            </a:r>
            <a:r>
              <a:rPr dirty="0" baseline="-21367" sz="1950" spc="22">
                <a:latin typeface="Palatino Linotype"/>
                <a:cs typeface="Palatino Linotype"/>
              </a:rPr>
              <a:t>9</a:t>
            </a:r>
            <a:endParaRPr baseline="-21367" sz="1950">
              <a:latin typeface="Palatino Linotype"/>
              <a:cs typeface="Palatino Linotype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069464" y="4602543"/>
            <a:ext cx="23812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 b="1" i="1">
                <a:solidFill>
                  <a:srgbClr val="FF0000"/>
                </a:solidFill>
                <a:latin typeface="Palatino Linotype"/>
                <a:cs typeface="Palatino Linotype"/>
              </a:rPr>
              <a:t>x</a:t>
            </a:r>
            <a:r>
              <a:rPr dirty="0" baseline="-21367" sz="1950" spc="22" b="1">
                <a:solidFill>
                  <a:srgbClr val="FF0000"/>
                </a:solidFill>
                <a:latin typeface="Palatino Linotype"/>
                <a:cs typeface="Palatino Linotype"/>
              </a:rPr>
              <a:t>8</a:t>
            </a:r>
            <a:endParaRPr baseline="-21367" sz="1950">
              <a:latin typeface="Palatino Linotype"/>
              <a:cs typeface="Palatino Linotype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048761" y="556336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0" y="179831"/>
                </a:moveTo>
                <a:lnTo>
                  <a:pt x="6424" y="132027"/>
                </a:lnTo>
                <a:lnTo>
                  <a:pt x="24553" y="89069"/>
                </a:lnTo>
                <a:lnTo>
                  <a:pt x="52673" y="52673"/>
                </a:lnTo>
                <a:lnTo>
                  <a:pt x="89069" y="24553"/>
                </a:lnTo>
                <a:lnTo>
                  <a:pt x="132027" y="6424"/>
                </a:lnTo>
                <a:lnTo>
                  <a:pt x="179832" y="0"/>
                </a:lnTo>
                <a:lnTo>
                  <a:pt x="227636" y="6424"/>
                </a:lnTo>
                <a:lnTo>
                  <a:pt x="270594" y="24553"/>
                </a:lnTo>
                <a:lnTo>
                  <a:pt x="306990" y="52673"/>
                </a:lnTo>
                <a:lnTo>
                  <a:pt x="335110" y="89069"/>
                </a:lnTo>
                <a:lnTo>
                  <a:pt x="353239" y="132027"/>
                </a:lnTo>
                <a:lnTo>
                  <a:pt x="359664" y="179831"/>
                </a:lnTo>
                <a:lnTo>
                  <a:pt x="353239" y="227636"/>
                </a:lnTo>
                <a:lnTo>
                  <a:pt x="335110" y="270594"/>
                </a:lnTo>
                <a:lnTo>
                  <a:pt x="306990" y="306990"/>
                </a:lnTo>
                <a:lnTo>
                  <a:pt x="270594" y="335110"/>
                </a:lnTo>
                <a:lnTo>
                  <a:pt x="227636" y="353239"/>
                </a:lnTo>
                <a:lnTo>
                  <a:pt x="179832" y="359663"/>
                </a:lnTo>
                <a:lnTo>
                  <a:pt x="132027" y="353239"/>
                </a:lnTo>
                <a:lnTo>
                  <a:pt x="89069" y="335110"/>
                </a:lnTo>
                <a:lnTo>
                  <a:pt x="52673" y="306990"/>
                </a:lnTo>
                <a:lnTo>
                  <a:pt x="24553" y="270594"/>
                </a:lnTo>
                <a:lnTo>
                  <a:pt x="6424" y="227636"/>
                </a:lnTo>
                <a:lnTo>
                  <a:pt x="0" y="179831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3125152" y="5593715"/>
            <a:ext cx="31115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baseline="13888" sz="3000" spc="7" i="1">
                <a:latin typeface="Palatino Linotype"/>
                <a:cs typeface="Palatino Linotype"/>
              </a:rPr>
              <a:t>x</a:t>
            </a:r>
            <a:r>
              <a:rPr dirty="0" sz="1300" spc="20">
                <a:latin typeface="Palatino Linotype"/>
                <a:cs typeface="Palatino Linotype"/>
              </a:rPr>
              <a:t>1</a:t>
            </a:r>
            <a:r>
              <a:rPr dirty="0" sz="1300" spc="15">
                <a:latin typeface="Palatino Linotype"/>
                <a:cs typeface="Palatino Linotype"/>
              </a:rPr>
              <a:t>0</a:t>
            </a:r>
            <a:endParaRPr sz="1300">
              <a:latin typeface="Palatino Linotype"/>
              <a:cs typeface="Palatino Linotype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000755" y="5000244"/>
            <a:ext cx="186055" cy="586740"/>
          </a:xfrm>
          <a:custGeom>
            <a:avLst/>
            <a:gdLst/>
            <a:ahLst/>
            <a:cxnLst/>
            <a:rect l="l" t="t" r="r" b="b"/>
            <a:pathLst>
              <a:path w="186055" h="586739">
                <a:moveTo>
                  <a:pt x="0" y="0"/>
                </a:moveTo>
                <a:lnTo>
                  <a:pt x="185928" y="58673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2536189" y="3697668"/>
            <a:ext cx="23812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 b="1" i="1">
                <a:solidFill>
                  <a:srgbClr val="FF0000"/>
                </a:solidFill>
                <a:latin typeface="Palatino Linotype"/>
                <a:cs typeface="Palatino Linotype"/>
              </a:rPr>
              <a:t>x</a:t>
            </a:r>
            <a:r>
              <a:rPr dirty="0" baseline="-21367" sz="1950" spc="22" b="1">
                <a:solidFill>
                  <a:srgbClr val="FF0000"/>
                </a:solidFill>
                <a:latin typeface="Palatino Linotype"/>
                <a:cs typeface="Palatino Linotype"/>
              </a:rPr>
              <a:t>8</a:t>
            </a:r>
            <a:endParaRPr baseline="-21367" sz="1950">
              <a:latin typeface="Palatino Linotype"/>
              <a:cs typeface="Palatino Linotype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207702" y="2783268"/>
            <a:ext cx="23812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 b="1" i="1">
                <a:solidFill>
                  <a:srgbClr val="FF0000"/>
                </a:solidFill>
                <a:latin typeface="Palatino Linotype"/>
                <a:cs typeface="Palatino Linotype"/>
              </a:rPr>
              <a:t>x</a:t>
            </a:r>
            <a:r>
              <a:rPr dirty="0" baseline="-21367" sz="1950" spc="22" b="1">
                <a:solidFill>
                  <a:srgbClr val="FF0000"/>
                </a:solidFill>
                <a:latin typeface="Palatino Linotype"/>
                <a:cs typeface="Palatino Linotype"/>
              </a:rPr>
              <a:t>8</a:t>
            </a:r>
            <a:endParaRPr baseline="-21367" sz="1950">
              <a:latin typeface="Palatino Linotype"/>
              <a:cs typeface="Palatino Linotype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522152" y="1840293"/>
            <a:ext cx="23812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 b="1" i="1">
                <a:solidFill>
                  <a:srgbClr val="FF0000"/>
                </a:solidFill>
                <a:latin typeface="Palatino Linotype"/>
                <a:cs typeface="Palatino Linotype"/>
              </a:rPr>
              <a:t>x</a:t>
            </a:r>
            <a:r>
              <a:rPr dirty="0" baseline="-21367" sz="1950" spc="22" b="1">
                <a:solidFill>
                  <a:srgbClr val="FF0000"/>
                </a:solidFill>
                <a:latin typeface="Palatino Linotype"/>
                <a:cs typeface="Palatino Linotype"/>
              </a:rPr>
              <a:t>8</a:t>
            </a:r>
            <a:endParaRPr baseline="-21367" sz="1950">
              <a:latin typeface="Palatino Linotype"/>
              <a:cs typeface="Palatino Linotype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83540" y="2075179"/>
            <a:ext cx="248285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Palatino Linotype"/>
                <a:cs typeface="Palatino Linotype"/>
              </a:rPr>
              <a:t>Building </a:t>
            </a:r>
            <a:r>
              <a:rPr dirty="0" sz="1800">
                <a:latin typeface="Palatino Linotype"/>
                <a:cs typeface="Palatino Linotype"/>
              </a:rPr>
              <a:t>a </a:t>
            </a:r>
            <a:r>
              <a:rPr dirty="0" sz="1800" spc="-5">
                <a:latin typeface="Palatino Linotype"/>
                <a:cs typeface="Palatino Linotype"/>
              </a:rPr>
              <a:t>heap  structure </a:t>
            </a:r>
            <a:r>
              <a:rPr dirty="0" sz="1800">
                <a:latin typeface="Palatino Linotype"/>
                <a:cs typeface="Palatino Linotype"/>
              </a:rPr>
              <a:t>of </a:t>
            </a:r>
            <a:r>
              <a:rPr dirty="0" sz="1800" spc="-5">
                <a:latin typeface="Palatino Linotype"/>
                <a:cs typeface="Palatino Linotype"/>
              </a:rPr>
              <a:t>2</a:t>
            </a:r>
            <a:r>
              <a:rPr dirty="0" sz="1800" spc="-5" i="1">
                <a:latin typeface="Palatino Linotype"/>
                <a:cs typeface="Palatino Linotype"/>
              </a:rPr>
              <a:t>n</a:t>
            </a:r>
            <a:r>
              <a:rPr dirty="0" sz="1800" spc="-5">
                <a:latin typeface="Palatino Linotype"/>
                <a:cs typeface="Palatino Linotype"/>
              </a:rPr>
              <a:t>-1 entries,  using </a:t>
            </a:r>
            <a:r>
              <a:rPr dirty="0" sz="1800" spc="-5" i="1">
                <a:latin typeface="Palatino Linotype"/>
                <a:cs typeface="Palatino Linotype"/>
              </a:rPr>
              <a:t>n</a:t>
            </a:r>
            <a:r>
              <a:rPr dirty="0" sz="1800" spc="-5">
                <a:latin typeface="Palatino Linotype"/>
                <a:cs typeface="Palatino Linotype"/>
              </a:rPr>
              <a:t>-1 extra </a:t>
            </a:r>
            <a:r>
              <a:rPr dirty="0" sz="1800">
                <a:latin typeface="Palatino Linotype"/>
                <a:cs typeface="Palatino Linotype"/>
              </a:rPr>
              <a:t>space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498340" y="5656656"/>
            <a:ext cx="17538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Palatino Linotype"/>
                <a:cs typeface="Palatino Linotype"/>
              </a:rPr>
              <a:t>n </a:t>
            </a:r>
            <a:r>
              <a:rPr dirty="0" sz="1800" spc="-5">
                <a:latin typeface="Palatino Linotype"/>
                <a:cs typeface="Palatino Linotype"/>
              </a:rPr>
              <a:t>entries </a:t>
            </a:r>
            <a:r>
              <a:rPr dirty="0" sz="1800">
                <a:latin typeface="Palatino Linotype"/>
                <a:cs typeface="Palatino Linotype"/>
              </a:rPr>
              <a:t>in</a:t>
            </a:r>
            <a:r>
              <a:rPr dirty="0" sz="1800" spc="-65">
                <a:latin typeface="Palatino Linotype"/>
                <a:cs typeface="Palatino Linotype"/>
              </a:rPr>
              <a:t> </a:t>
            </a:r>
            <a:r>
              <a:rPr dirty="0" sz="1800" spc="-5">
                <a:latin typeface="Palatino Linotype"/>
                <a:cs typeface="Palatino Linotype"/>
              </a:rPr>
              <a:t>input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4676597" y="5238394"/>
            <a:ext cx="276860" cy="553085"/>
          </a:xfrm>
          <a:custGeom>
            <a:avLst/>
            <a:gdLst/>
            <a:ahLst/>
            <a:cxnLst/>
            <a:rect l="l" t="t" r="r" b="b"/>
            <a:pathLst>
              <a:path w="276860" h="553085">
                <a:moveTo>
                  <a:pt x="276402" y="552805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648196" y="5181602"/>
            <a:ext cx="68580" cy="85725"/>
          </a:xfrm>
          <a:custGeom>
            <a:avLst/>
            <a:gdLst/>
            <a:ahLst/>
            <a:cxnLst/>
            <a:rect l="l" t="t" r="r" b="b"/>
            <a:pathLst>
              <a:path w="68579" h="85725">
                <a:moveTo>
                  <a:pt x="0" y="0"/>
                </a:moveTo>
                <a:lnTo>
                  <a:pt x="0" y="85191"/>
                </a:lnTo>
                <a:lnTo>
                  <a:pt x="68160" y="5111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6631940" y="1846579"/>
            <a:ext cx="167386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70">
                <a:latin typeface="Palatino Linotype"/>
                <a:cs typeface="Palatino Linotype"/>
              </a:rPr>
              <a:t>To </a:t>
            </a:r>
            <a:r>
              <a:rPr dirty="0" sz="1800">
                <a:latin typeface="Palatino Linotype"/>
                <a:cs typeface="Palatino Linotype"/>
              </a:rPr>
              <a:t>be filled </a:t>
            </a:r>
            <a:r>
              <a:rPr dirty="0" sz="1800" spc="-5">
                <a:latin typeface="Palatino Linotype"/>
                <a:cs typeface="Palatino Linotype"/>
              </a:rPr>
              <a:t>with  winners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6448590" y="2590800"/>
            <a:ext cx="561975" cy="492125"/>
          </a:xfrm>
          <a:custGeom>
            <a:avLst/>
            <a:gdLst/>
            <a:ahLst/>
            <a:cxnLst/>
            <a:rect l="l" t="t" r="r" b="b"/>
            <a:pathLst>
              <a:path w="561975" h="492125">
                <a:moveTo>
                  <a:pt x="561809" y="0"/>
                </a:moveTo>
                <a:lnTo>
                  <a:pt x="0" y="49157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400796" y="3045347"/>
            <a:ext cx="82550" cy="79375"/>
          </a:xfrm>
          <a:custGeom>
            <a:avLst/>
            <a:gdLst/>
            <a:ahLst/>
            <a:cxnLst/>
            <a:rect l="l" t="t" r="r" b="b"/>
            <a:pathLst>
              <a:path w="82550" h="79375">
                <a:moveTo>
                  <a:pt x="32258" y="0"/>
                </a:moveTo>
                <a:lnTo>
                  <a:pt x="0" y="78854"/>
                </a:lnTo>
                <a:lnTo>
                  <a:pt x="82435" y="57340"/>
                </a:lnTo>
                <a:lnTo>
                  <a:pt x="322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69" name="object 6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</a:t>
            </a:r>
          </a:p>
        </p:txBody>
      </p:sp>
      <p:sp>
        <p:nvSpPr>
          <p:cNvPr id="70" name="object 7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11</a:t>
            </a:fld>
          </a:p>
        </p:txBody>
      </p:sp>
    </p:spTree>
  </p:cSld>
  <p:clrMapOvr>
    <a:masterClrMapping/>
  </p:clrMapOvr>
  <p:transition spd="slow">
    <p:pull dir="l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04544" y="0"/>
            <a:ext cx="6688834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490216" y="699516"/>
            <a:ext cx="1859267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23488" y="699516"/>
            <a:ext cx="3127247" cy="1374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05514" y="112800"/>
            <a:ext cx="5732780" cy="1493520"/>
          </a:xfrm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198245" marR="5080" indent="-1186180">
              <a:lnSpc>
                <a:spcPct val="100600"/>
              </a:lnSpc>
              <a:spcBef>
                <a:spcPts val="65"/>
              </a:spcBef>
            </a:pPr>
            <a:r>
              <a:rPr dirty="0" spc="-5"/>
              <a:t>Finding the Median:  the</a:t>
            </a:r>
            <a:r>
              <a:rPr dirty="0"/>
              <a:t> </a:t>
            </a:r>
            <a:r>
              <a:rPr dirty="0" spc="-5"/>
              <a:t>Strategy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11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535940" y="1691409"/>
            <a:ext cx="8066405" cy="3111500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Observation</a:t>
            </a:r>
            <a:endParaRPr sz="3000">
              <a:latin typeface="Palatino Linotype"/>
              <a:cs typeface="Palatino Linotype"/>
            </a:endParaRPr>
          </a:p>
          <a:p>
            <a:pPr lvl="1" marL="756285" marR="162560" indent="-286385">
              <a:lnSpc>
                <a:spcPct val="100000"/>
              </a:lnSpc>
              <a:spcBef>
                <a:spcPts val="62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If </a:t>
            </a:r>
            <a:r>
              <a:rPr dirty="0" sz="2400" spc="-20">
                <a:solidFill>
                  <a:srgbClr val="3E3E3E"/>
                </a:solidFill>
                <a:latin typeface="Palatino Linotype"/>
                <a:cs typeface="Palatino Linotype"/>
              </a:rPr>
              <a:t>we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can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partition the problem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set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of keys into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2 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subsets: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S1, S2, such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that any key in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S1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is smaller that  that of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S2,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the median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must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located in the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set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with 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more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 elements.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Divide-and-Conquer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Only one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subset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is needed to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be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processed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30">
                <a:solidFill>
                  <a:srgbClr val="3E3E3E"/>
                </a:solidFill>
                <a:latin typeface="Palatino Linotype"/>
                <a:cs typeface="Palatino Linotype"/>
              </a:rPr>
              <a:t>recursively.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28216" y="384047"/>
            <a:ext cx="5686043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29186" y="532767"/>
            <a:ext cx="488569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 </a:t>
            </a:r>
            <a:r>
              <a:rPr dirty="0" spc="-5"/>
              <a:t>the last</a:t>
            </a:r>
            <a:r>
              <a:rPr dirty="0" spc="-70"/>
              <a:t> </a:t>
            </a:r>
            <a:r>
              <a:rPr dirty="0"/>
              <a:t>class…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11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535940" y="1691409"/>
            <a:ext cx="7974330" cy="315722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MergeSort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33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Design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28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Cost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–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time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&amp;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space</a:t>
            </a:r>
            <a:endParaRPr sz="2400">
              <a:latin typeface="Palatino Linotype"/>
              <a:cs typeface="Palatino Linotype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3E3E3E"/>
              </a:buClr>
              <a:buFont typeface="Courier New"/>
              <a:buChar char="o"/>
            </a:pPr>
            <a:endParaRPr sz="3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Lower bounds for </a:t>
            </a:r>
            <a:r>
              <a:rPr dirty="0" sz="3000" spc="-5" b="1" i="1">
                <a:solidFill>
                  <a:srgbClr val="FF0000"/>
                </a:solidFill>
                <a:latin typeface="Palatino Linotype"/>
                <a:cs typeface="Palatino Linotype"/>
              </a:rPr>
              <a:t>comparison-based</a:t>
            </a:r>
            <a:r>
              <a:rPr dirty="0" sz="3000" spc="-35" b="1" i="1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 i="1">
                <a:solidFill>
                  <a:srgbClr val="FF0000"/>
                </a:solidFill>
                <a:latin typeface="Palatino Linotype"/>
                <a:cs typeface="Palatino Linotype"/>
              </a:rPr>
              <a:t>sorting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33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20">
                <a:solidFill>
                  <a:srgbClr val="3E3E3E"/>
                </a:solidFill>
                <a:latin typeface="Palatino Linotype"/>
                <a:cs typeface="Palatino Linotype"/>
              </a:rPr>
              <a:t>Worst-case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29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20">
                <a:solidFill>
                  <a:srgbClr val="3E3E3E"/>
                </a:solidFill>
                <a:latin typeface="Palatino Linotype"/>
                <a:cs typeface="Palatino Linotype"/>
              </a:rPr>
              <a:t>Average-case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7320" y="384047"/>
            <a:ext cx="6307834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18258" y="532767"/>
            <a:ext cx="550799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Adjusting the</a:t>
            </a:r>
            <a:r>
              <a:rPr dirty="0" spc="-35"/>
              <a:t> </a:t>
            </a:r>
            <a:r>
              <a:rPr dirty="0"/>
              <a:t>Rank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11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407352" y="1902904"/>
            <a:ext cx="7860030" cy="3753485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355600" marR="5080" indent="-342900">
              <a:lnSpc>
                <a:spcPts val="3240"/>
              </a:lnSpc>
              <a:spcBef>
                <a:spcPts val="5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rank of the median (of the original set)  in the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subset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considered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can be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evaluated  </a:t>
            </a:r>
            <a:r>
              <a:rPr dirty="0" sz="3000" spc="-45" b="1">
                <a:solidFill>
                  <a:srgbClr val="3E3E3E"/>
                </a:solidFill>
                <a:latin typeface="Palatino Linotype"/>
                <a:cs typeface="Palatino Linotype"/>
              </a:rPr>
              <a:t>easily.</a:t>
            </a:r>
            <a:endParaRPr sz="30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An</a:t>
            </a:r>
            <a:r>
              <a:rPr dirty="0" sz="3000" spc="-7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example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33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Let</a:t>
            </a:r>
            <a:r>
              <a:rPr dirty="0" sz="2400" spc="-7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=255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29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rank of median </a:t>
            </a:r>
            <a:r>
              <a:rPr dirty="0" sz="2400" spc="-20">
                <a:solidFill>
                  <a:srgbClr val="3E3E3E"/>
                </a:solidFill>
                <a:latin typeface="Palatino Linotype"/>
                <a:cs typeface="Palatino Linotype"/>
              </a:rPr>
              <a:t>we want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is</a:t>
            </a:r>
            <a:r>
              <a:rPr dirty="0" sz="2400" spc="6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128</a:t>
            </a:r>
            <a:endParaRPr sz="2400">
              <a:latin typeface="Palatino Linotype"/>
              <a:cs typeface="Palatino Linotype"/>
            </a:endParaRPr>
          </a:p>
          <a:p>
            <a:pPr marL="469900">
              <a:lnSpc>
                <a:spcPct val="100000"/>
              </a:lnSpc>
              <a:spcBef>
                <a:spcPts val="285"/>
              </a:spcBef>
            </a:pPr>
            <a:r>
              <a:rPr dirty="0" sz="2400" spc="-5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dirty="0" sz="2400" spc="-63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Assuming |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S</a:t>
            </a:r>
            <a:r>
              <a:rPr dirty="0" baseline="-20833" sz="2400" spc="-7">
                <a:solidFill>
                  <a:srgbClr val="3E3E3E"/>
                </a:solidFill>
                <a:latin typeface="Palatino Linotype"/>
                <a:cs typeface="Palatino Linotype"/>
              </a:rPr>
              <a:t>1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|=96, |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S</a:t>
            </a:r>
            <a:r>
              <a:rPr dirty="0" baseline="-20833" sz="2400" spc="-7">
                <a:solidFill>
                  <a:srgbClr val="3E3E3E"/>
                </a:solidFill>
                <a:latin typeface="Palatino Linotype"/>
                <a:cs typeface="Palatino Linotype"/>
              </a:rPr>
              <a:t>2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|=159</a:t>
            </a:r>
            <a:endParaRPr sz="2400">
              <a:latin typeface="Palatino Linotype"/>
              <a:cs typeface="Palatino Linotype"/>
            </a:endParaRPr>
          </a:p>
          <a:p>
            <a:pPr lvl="1" marL="756285" marR="102235" indent="-286385">
              <a:lnSpc>
                <a:spcPts val="2590"/>
              </a:lnSpc>
              <a:spcBef>
                <a:spcPts val="61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Then, the original median is in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S</a:t>
            </a:r>
            <a:r>
              <a:rPr dirty="0" baseline="-20833" sz="2400" spc="-7">
                <a:solidFill>
                  <a:srgbClr val="3E3E3E"/>
                </a:solidFill>
                <a:latin typeface="Palatino Linotype"/>
                <a:cs typeface="Palatino Linotype"/>
              </a:rPr>
              <a:t>2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, and the new rank  is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128-96=32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0"/>
            <a:ext cx="4174235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780788" y="0"/>
            <a:ext cx="1135379" cy="1338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090159" y="0"/>
            <a:ext cx="2618230" cy="13380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471927" y="699516"/>
            <a:ext cx="2029967" cy="13746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675888" y="699516"/>
            <a:ext cx="2993135" cy="13746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33498" y="112800"/>
            <a:ext cx="5474970" cy="1493520"/>
          </a:xfrm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051560" marR="5080" indent="-1039494">
              <a:lnSpc>
                <a:spcPct val="100600"/>
              </a:lnSpc>
              <a:spcBef>
                <a:spcPts val="65"/>
              </a:spcBef>
            </a:pPr>
            <a:r>
              <a:rPr dirty="0" spc="-5"/>
              <a:t>Partitioning: Larger  and</a:t>
            </a:r>
            <a:r>
              <a:rPr dirty="0" spc="5"/>
              <a:t> </a:t>
            </a:r>
            <a:r>
              <a:rPr dirty="0" spc="-5"/>
              <a:t>Smaller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796564"/>
            <a:ext cx="776097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Dividing the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array to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be considered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into two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subsets: 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“small”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and “large”, the one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with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more elements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will 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be processed</a:t>
            </a:r>
            <a:r>
              <a:rPr dirty="0" sz="2400" spc="-1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20" b="1">
                <a:solidFill>
                  <a:srgbClr val="3E3E3E"/>
                </a:solidFill>
                <a:latin typeface="Palatino Linotype"/>
                <a:cs typeface="Palatino Linotype"/>
              </a:rPr>
              <a:t>recursively.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7012" y="4824984"/>
            <a:ext cx="2362200" cy="916305"/>
          </a:xfrm>
          <a:prstGeom prst="rect">
            <a:avLst/>
          </a:prstGeom>
          <a:solidFill>
            <a:srgbClr val="FFFF99"/>
          </a:solidFill>
        </p:spPr>
        <p:txBody>
          <a:bodyPr wrap="square" lIns="0" tIns="29845" rIns="0" bIns="0" rtlCol="0" vert="horz">
            <a:spAutoFit/>
          </a:bodyPr>
          <a:lstStyle/>
          <a:p>
            <a:pPr marL="90170" marR="175895">
              <a:lnSpc>
                <a:spcPct val="100000"/>
              </a:lnSpc>
              <a:spcBef>
                <a:spcPts val="235"/>
              </a:spcBef>
            </a:pPr>
            <a:r>
              <a:rPr dirty="0" sz="1800" spc="-15">
                <a:latin typeface="Calibri"/>
                <a:cs typeface="Calibri"/>
              </a:rPr>
              <a:t>for any </a:t>
            </a:r>
            <a:r>
              <a:rPr dirty="0" sz="1800" spc="-5">
                <a:latin typeface="Calibri"/>
                <a:cs typeface="Calibri"/>
              </a:rPr>
              <a:t>element in this  segment, the </a:t>
            </a:r>
            <a:r>
              <a:rPr dirty="0" sz="1800" spc="-25">
                <a:latin typeface="Calibri"/>
                <a:cs typeface="Calibri"/>
              </a:rPr>
              <a:t>key </a:t>
            </a:r>
            <a:r>
              <a:rPr dirty="0" sz="1800" spc="-5">
                <a:latin typeface="Calibri"/>
                <a:cs typeface="Calibri"/>
              </a:rPr>
              <a:t>is  </a:t>
            </a:r>
            <a:r>
              <a:rPr dirty="0" sz="1800" spc="-5" b="1" i="1">
                <a:solidFill>
                  <a:srgbClr val="FF0000"/>
                </a:solidFill>
                <a:latin typeface="Calibri"/>
                <a:cs typeface="Calibri"/>
              </a:rPr>
              <a:t>less than</a:t>
            </a:r>
            <a:r>
              <a:rPr dirty="0" sz="1800" spc="5" b="1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 b="1" i="1">
                <a:solidFill>
                  <a:srgbClr val="FF0000"/>
                </a:solidFill>
                <a:latin typeface="Calibri"/>
                <a:cs typeface="Calibri"/>
              </a:rPr>
              <a:t>pivot</a:t>
            </a:r>
            <a:r>
              <a:rPr dirty="0" sz="1800" spc="-1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63284" y="4777740"/>
            <a:ext cx="2362200" cy="916305"/>
          </a:xfrm>
          <a:prstGeom prst="rect">
            <a:avLst/>
          </a:prstGeom>
          <a:solidFill>
            <a:srgbClr val="FFFF99"/>
          </a:solidFill>
        </p:spPr>
        <p:txBody>
          <a:bodyPr wrap="square" lIns="0" tIns="31114" rIns="0" bIns="0" rtlCol="0" vert="horz">
            <a:spAutoFit/>
          </a:bodyPr>
          <a:lstStyle/>
          <a:p>
            <a:pPr algn="just" marL="90805" marR="110489">
              <a:lnSpc>
                <a:spcPct val="100000"/>
              </a:lnSpc>
              <a:spcBef>
                <a:spcPts val="244"/>
              </a:spcBef>
            </a:pPr>
            <a:r>
              <a:rPr dirty="0" sz="1800" spc="-15">
                <a:latin typeface="Calibri"/>
                <a:cs typeface="Calibri"/>
              </a:rPr>
              <a:t>for any </a:t>
            </a:r>
            <a:r>
              <a:rPr dirty="0" sz="1800" spc="-5">
                <a:latin typeface="Calibri"/>
                <a:cs typeface="Calibri"/>
              </a:rPr>
              <a:t>element in this  segment, the </a:t>
            </a:r>
            <a:r>
              <a:rPr dirty="0" sz="1800" spc="-25">
                <a:latin typeface="Calibri"/>
                <a:cs typeface="Calibri"/>
              </a:rPr>
              <a:t>key </a:t>
            </a:r>
            <a:r>
              <a:rPr dirty="0" sz="1800" spc="-5">
                <a:latin typeface="Calibri"/>
                <a:cs typeface="Calibri"/>
              </a:rPr>
              <a:t>is </a:t>
            </a:r>
            <a:r>
              <a:rPr dirty="0" sz="1800" spc="-5" b="1" i="1">
                <a:solidFill>
                  <a:srgbClr val="FF0000"/>
                </a:solidFill>
                <a:latin typeface="Calibri"/>
                <a:cs typeface="Calibri"/>
              </a:rPr>
              <a:t>not  </a:t>
            </a:r>
            <a:r>
              <a:rPr dirty="0" sz="1800" spc="-5" b="1" i="1">
                <a:solidFill>
                  <a:srgbClr val="FF0000"/>
                </a:solidFill>
                <a:latin typeface="Calibri"/>
                <a:cs typeface="Calibri"/>
              </a:rPr>
              <a:t>less than</a:t>
            </a:r>
            <a:r>
              <a:rPr dirty="0" sz="1800" spc="5" b="1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 b="1" i="1">
                <a:solidFill>
                  <a:srgbClr val="FF0000"/>
                </a:solidFill>
                <a:latin typeface="Calibri"/>
                <a:cs typeface="Calibri"/>
              </a:rPr>
              <a:t>pivot</a:t>
            </a:r>
            <a:r>
              <a:rPr dirty="0" sz="1800" spc="-1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03620" y="2872739"/>
            <a:ext cx="2805682" cy="7696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071615" y="2871216"/>
            <a:ext cx="2909315" cy="8412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057900" y="2979420"/>
            <a:ext cx="2745105" cy="708660"/>
          </a:xfrm>
          <a:prstGeom prst="rect">
            <a:avLst/>
          </a:prstGeom>
          <a:solidFill>
            <a:srgbClr val="CCFFFF"/>
          </a:solidFill>
          <a:ln w="34747">
            <a:solidFill>
              <a:srgbClr val="000000"/>
            </a:solidFill>
          </a:ln>
        </p:spPr>
        <p:txBody>
          <a:bodyPr wrap="square" lIns="0" tIns="29844" rIns="0" bIns="0" rtlCol="0" vert="horz">
            <a:spAutoFit/>
          </a:bodyPr>
          <a:lstStyle/>
          <a:p>
            <a:pPr marL="90805" marR="100330">
              <a:lnSpc>
                <a:spcPct val="100000"/>
              </a:lnSpc>
              <a:spcBef>
                <a:spcPts val="234"/>
              </a:spcBef>
            </a:pPr>
            <a:r>
              <a:rPr dirty="0" sz="2000" b="1" i="1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dirty="0" sz="2000" spc="-5" b="1" i="1">
                <a:solidFill>
                  <a:srgbClr val="FF0000"/>
                </a:solidFill>
                <a:latin typeface="Calibri"/>
                <a:cs typeface="Calibri"/>
              </a:rPr>
              <a:t>“bad” </a:t>
            </a:r>
            <a:r>
              <a:rPr dirty="0" sz="2000" spc="-10" b="1" i="1">
                <a:solidFill>
                  <a:srgbClr val="FF0000"/>
                </a:solidFill>
                <a:latin typeface="Calibri"/>
                <a:cs typeface="Calibri"/>
              </a:rPr>
              <a:t>pivot </a:t>
            </a:r>
            <a:r>
              <a:rPr dirty="0" sz="2000" spc="-5" b="1" i="1">
                <a:solidFill>
                  <a:srgbClr val="FF0000"/>
                </a:solidFill>
                <a:latin typeface="Calibri"/>
                <a:cs typeface="Calibri"/>
              </a:rPr>
              <a:t>will give</a:t>
            </a:r>
            <a:r>
              <a:rPr dirty="0" sz="2000" spc="-85" b="1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b="1" i="1">
                <a:solidFill>
                  <a:srgbClr val="FF0000"/>
                </a:solidFill>
                <a:latin typeface="Calibri"/>
                <a:cs typeface="Calibri"/>
              </a:rPr>
              <a:t>a  </a:t>
            </a:r>
            <a:r>
              <a:rPr dirty="0" sz="2000" b="1" i="1">
                <a:solidFill>
                  <a:srgbClr val="FF0000"/>
                </a:solidFill>
                <a:latin typeface="Calibri"/>
                <a:cs typeface="Calibri"/>
              </a:rPr>
              <a:t>very </a:t>
            </a:r>
            <a:r>
              <a:rPr dirty="0" sz="2000" spc="-5" b="1" i="1">
                <a:solidFill>
                  <a:srgbClr val="FF0000"/>
                </a:solidFill>
                <a:latin typeface="Calibri"/>
                <a:cs typeface="Calibri"/>
              </a:rPr>
              <a:t>uneven</a:t>
            </a:r>
            <a:r>
              <a:rPr dirty="0" sz="2000" spc="-55" b="1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" b="1" i="1">
                <a:solidFill>
                  <a:srgbClr val="FF0000"/>
                </a:solidFill>
                <a:latin typeface="Calibri"/>
                <a:cs typeface="Calibri"/>
              </a:rPr>
              <a:t>partition!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122420" y="4104132"/>
            <a:ext cx="3464560" cy="401320"/>
          </a:xfrm>
          <a:custGeom>
            <a:avLst/>
            <a:gdLst/>
            <a:ahLst/>
            <a:cxnLst/>
            <a:rect l="l" t="t" r="r" b="b"/>
            <a:pathLst>
              <a:path w="3464559" h="401320">
                <a:moveTo>
                  <a:pt x="0" y="0"/>
                </a:moveTo>
                <a:lnTo>
                  <a:pt x="3464052" y="0"/>
                </a:lnTo>
                <a:lnTo>
                  <a:pt x="3464052" y="400812"/>
                </a:lnTo>
                <a:lnTo>
                  <a:pt x="0" y="400812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123182" y="4104894"/>
            <a:ext cx="3464560" cy="401320"/>
          </a:xfrm>
          <a:custGeom>
            <a:avLst/>
            <a:gdLst/>
            <a:ahLst/>
            <a:cxnLst/>
            <a:rect l="l" t="t" r="r" b="b"/>
            <a:pathLst>
              <a:path w="3464559" h="401320">
                <a:moveTo>
                  <a:pt x="0" y="0"/>
                </a:moveTo>
                <a:lnTo>
                  <a:pt x="3464052" y="0"/>
                </a:lnTo>
                <a:lnTo>
                  <a:pt x="3464052" y="400811"/>
                </a:lnTo>
                <a:lnTo>
                  <a:pt x="0" y="400811"/>
                </a:lnTo>
                <a:lnTo>
                  <a:pt x="0" y="0"/>
                </a:lnTo>
                <a:close/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180844" y="4117847"/>
            <a:ext cx="1888489" cy="402590"/>
          </a:xfrm>
          <a:custGeom>
            <a:avLst/>
            <a:gdLst/>
            <a:ahLst/>
            <a:cxnLst/>
            <a:rect l="l" t="t" r="r" b="b"/>
            <a:pathLst>
              <a:path w="1888489" h="402589">
                <a:moveTo>
                  <a:pt x="0" y="0"/>
                </a:moveTo>
                <a:lnTo>
                  <a:pt x="1888235" y="0"/>
                </a:lnTo>
                <a:lnTo>
                  <a:pt x="1888235" y="402336"/>
                </a:lnTo>
                <a:lnTo>
                  <a:pt x="0" y="402336"/>
                </a:lnTo>
                <a:lnTo>
                  <a:pt x="0" y="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181605" y="4118609"/>
            <a:ext cx="1888489" cy="402590"/>
          </a:xfrm>
          <a:custGeom>
            <a:avLst/>
            <a:gdLst/>
            <a:ahLst/>
            <a:cxnLst/>
            <a:rect l="l" t="t" r="r" b="b"/>
            <a:pathLst>
              <a:path w="1888489" h="402589">
                <a:moveTo>
                  <a:pt x="0" y="0"/>
                </a:moveTo>
                <a:lnTo>
                  <a:pt x="1888236" y="0"/>
                </a:lnTo>
                <a:lnTo>
                  <a:pt x="1888236" y="402336"/>
                </a:lnTo>
                <a:lnTo>
                  <a:pt x="0" y="402336"/>
                </a:lnTo>
                <a:lnTo>
                  <a:pt x="0" y="0"/>
                </a:lnTo>
                <a:close/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311907" y="4203191"/>
            <a:ext cx="243840" cy="2453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312667" y="4203953"/>
            <a:ext cx="242570" cy="243840"/>
          </a:xfrm>
          <a:custGeom>
            <a:avLst/>
            <a:gdLst/>
            <a:ahLst/>
            <a:cxnLst/>
            <a:rect l="l" t="t" r="r" b="b"/>
            <a:pathLst>
              <a:path w="242569" h="243839">
                <a:moveTo>
                  <a:pt x="114033" y="0"/>
                </a:moveTo>
                <a:lnTo>
                  <a:pt x="72164" y="9861"/>
                </a:lnTo>
                <a:lnTo>
                  <a:pt x="35637" y="35860"/>
                </a:lnTo>
                <a:lnTo>
                  <a:pt x="9800" y="72614"/>
                </a:lnTo>
                <a:lnTo>
                  <a:pt x="0" y="114744"/>
                </a:lnTo>
                <a:lnTo>
                  <a:pt x="9800" y="165171"/>
                </a:lnTo>
                <a:lnTo>
                  <a:pt x="35637" y="206186"/>
                </a:lnTo>
                <a:lnTo>
                  <a:pt x="72164" y="233754"/>
                </a:lnTo>
                <a:lnTo>
                  <a:pt x="114033" y="243840"/>
                </a:lnTo>
                <a:lnTo>
                  <a:pt x="164145" y="233754"/>
                </a:lnTo>
                <a:lnTo>
                  <a:pt x="204901" y="206186"/>
                </a:lnTo>
                <a:lnTo>
                  <a:pt x="232294" y="165171"/>
                </a:lnTo>
                <a:lnTo>
                  <a:pt x="242315" y="114744"/>
                </a:lnTo>
                <a:lnTo>
                  <a:pt x="232294" y="72614"/>
                </a:lnTo>
                <a:lnTo>
                  <a:pt x="204901" y="35860"/>
                </a:lnTo>
                <a:lnTo>
                  <a:pt x="164145" y="9861"/>
                </a:lnTo>
                <a:lnTo>
                  <a:pt x="114033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668523" y="4203191"/>
            <a:ext cx="243839" cy="2453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669283" y="4203953"/>
            <a:ext cx="242570" cy="243840"/>
          </a:xfrm>
          <a:custGeom>
            <a:avLst/>
            <a:gdLst/>
            <a:ahLst/>
            <a:cxnLst/>
            <a:rect l="l" t="t" r="r" b="b"/>
            <a:pathLst>
              <a:path w="242569" h="243839">
                <a:moveTo>
                  <a:pt x="114033" y="0"/>
                </a:moveTo>
                <a:lnTo>
                  <a:pt x="66147" y="9861"/>
                </a:lnTo>
                <a:lnTo>
                  <a:pt x="30289" y="35860"/>
                </a:lnTo>
                <a:lnTo>
                  <a:pt x="7795" y="72614"/>
                </a:lnTo>
                <a:lnTo>
                  <a:pt x="0" y="114744"/>
                </a:lnTo>
                <a:lnTo>
                  <a:pt x="7795" y="165171"/>
                </a:lnTo>
                <a:lnTo>
                  <a:pt x="30289" y="206186"/>
                </a:lnTo>
                <a:lnTo>
                  <a:pt x="66147" y="233754"/>
                </a:lnTo>
                <a:lnTo>
                  <a:pt x="114033" y="243840"/>
                </a:lnTo>
                <a:lnTo>
                  <a:pt x="164145" y="233754"/>
                </a:lnTo>
                <a:lnTo>
                  <a:pt x="204901" y="206186"/>
                </a:lnTo>
                <a:lnTo>
                  <a:pt x="232294" y="165171"/>
                </a:lnTo>
                <a:lnTo>
                  <a:pt x="242316" y="114744"/>
                </a:lnTo>
                <a:lnTo>
                  <a:pt x="232294" y="72614"/>
                </a:lnTo>
                <a:lnTo>
                  <a:pt x="204901" y="35860"/>
                </a:lnTo>
                <a:lnTo>
                  <a:pt x="164145" y="9861"/>
                </a:lnTo>
                <a:lnTo>
                  <a:pt x="114033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011423" y="4203191"/>
            <a:ext cx="243839" cy="2453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012188" y="4203953"/>
            <a:ext cx="242570" cy="243840"/>
          </a:xfrm>
          <a:custGeom>
            <a:avLst/>
            <a:gdLst/>
            <a:ahLst/>
            <a:cxnLst/>
            <a:rect l="l" t="t" r="r" b="b"/>
            <a:pathLst>
              <a:path w="242570" h="243839">
                <a:moveTo>
                  <a:pt x="128282" y="0"/>
                </a:moveTo>
                <a:lnTo>
                  <a:pt x="78170" y="9861"/>
                </a:lnTo>
                <a:lnTo>
                  <a:pt x="37414" y="35860"/>
                </a:lnTo>
                <a:lnTo>
                  <a:pt x="10021" y="72614"/>
                </a:lnTo>
                <a:lnTo>
                  <a:pt x="0" y="114744"/>
                </a:lnTo>
                <a:lnTo>
                  <a:pt x="10021" y="165171"/>
                </a:lnTo>
                <a:lnTo>
                  <a:pt x="37414" y="206186"/>
                </a:lnTo>
                <a:lnTo>
                  <a:pt x="78170" y="233754"/>
                </a:lnTo>
                <a:lnTo>
                  <a:pt x="128282" y="243840"/>
                </a:lnTo>
                <a:lnTo>
                  <a:pt x="170151" y="233754"/>
                </a:lnTo>
                <a:lnTo>
                  <a:pt x="206678" y="206186"/>
                </a:lnTo>
                <a:lnTo>
                  <a:pt x="232515" y="165171"/>
                </a:lnTo>
                <a:lnTo>
                  <a:pt x="242315" y="114744"/>
                </a:lnTo>
                <a:lnTo>
                  <a:pt x="232515" y="72614"/>
                </a:lnTo>
                <a:lnTo>
                  <a:pt x="206678" y="35860"/>
                </a:lnTo>
                <a:lnTo>
                  <a:pt x="170151" y="9861"/>
                </a:lnTo>
                <a:lnTo>
                  <a:pt x="128282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368040" y="4203191"/>
            <a:ext cx="245363" cy="2453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368805" y="4203953"/>
            <a:ext cx="243840" cy="243840"/>
          </a:xfrm>
          <a:custGeom>
            <a:avLst/>
            <a:gdLst/>
            <a:ahLst/>
            <a:cxnLst/>
            <a:rect l="l" t="t" r="r" b="b"/>
            <a:pathLst>
              <a:path w="243839" h="243839">
                <a:moveTo>
                  <a:pt x="114744" y="0"/>
                </a:moveTo>
                <a:lnTo>
                  <a:pt x="66560" y="9861"/>
                </a:lnTo>
                <a:lnTo>
                  <a:pt x="30478" y="35860"/>
                </a:lnTo>
                <a:lnTo>
                  <a:pt x="7843" y="72614"/>
                </a:lnTo>
                <a:lnTo>
                  <a:pt x="0" y="114744"/>
                </a:lnTo>
                <a:lnTo>
                  <a:pt x="7843" y="165171"/>
                </a:lnTo>
                <a:lnTo>
                  <a:pt x="30478" y="206186"/>
                </a:lnTo>
                <a:lnTo>
                  <a:pt x="66560" y="233754"/>
                </a:lnTo>
                <a:lnTo>
                  <a:pt x="114744" y="243840"/>
                </a:lnTo>
                <a:lnTo>
                  <a:pt x="165171" y="233754"/>
                </a:lnTo>
                <a:lnTo>
                  <a:pt x="206186" y="206186"/>
                </a:lnTo>
                <a:lnTo>
                  <a:pt x="233754" y="165171"/>
                </a:lnTo>
                <a:lnTo>
                  <a:pt x="243840" y="114744"/>
                </a:lnTo>
                <a:lnTo>
                  <a:pt x="233754" y="72614"/>
                </a:lnTo>
                <a:lnTo>
                  <a:pt x="206186" y="35860"/>
                </a:lnTo>
                <a:lnTo>
                  <a:pt x="165171" y="9861"/>
                </a:lnTo>
                <a:lnTo>
                  <a:pt x="114744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710940" y="4203191"/>
            <a:ext cx="245363" cy="2453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711698" y="4203953"/>
            <a:ext cx="243840" cy="243840"/>
          </a:xfrm>
          <a:custGeom>
            <a:avLst/>
            <a:gdLst/>
            <a:ahLst/>
            <a:cxnLst/>
            <a:rect l="l" t="t" r="r" b="b"/>
            <a:pathLst>
              <a:path w="243839" h="243839">
                <a:moveTo>
                  <a:pt x="129095" y="0"/>
                </a:moveTo>
                <a:lnTo>
                  <a:pt x="78668" y="9861"/>
                </a:lnTo>
                <a:lnTo>
                  <a:pt x="37653" y="35860"/>
                </a:lnTo>
                <a:lnTo>
                  <a:pt x="10085" y="72614"/>
                </a:lnTo>
                <a:lnTo>
                  <a:pt x="0" y="114744"/>
                </a:lnTo>
                <a:lnTo>
                  <a:pt x="10085" y="165171"/>
                </a:lnTo>
                <a:lnTo>
                  <a:pt x="37653" y="206186"/>
                </a:lnTo>
                <a:lnTo>
                  <a:pt x="78668" y="233754"/>
                </a:lnTo>
                <a:lnTo>
                  <a:pt x="129095" y="243840"/>
                </a:lnTo>
                <a:lnTo>
                  <a:pt x="171230" y="233754"/>
                </a:lnTo>
                <a:lnTo>
                  <a:pt x="207984" y="206186"/>
                </a:lnTo>
                <a:lnTo>
                  <a:pt x="233980" y="165171"/>
                </a:lnTo>
                <a:lnTo>
                  <a:pt x="243840" y="114744"/>
                </a:lnTo>
                <a:lnTo>
                  <a:pt x="233980" y="72614"/>
                </a:lnTo>
                <a:lnTo>
                  <a:pt x="207984" y="35860"/>
                </a:lnTo>
                <a:lnTo>
                  <a:pt x="171230" y="9861"/>
                </a:lnTo>
                <a:lnTo>
                  <a:pt x="129095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255770" y="4203953"/>
            <a:ext cx="242315" cy="2438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255008" y="4203191"/>
            <a:ext cx="243839" cy="24536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255008" y="4203191"/>
            <a:ext cx="256540" cy="257810"/>
          </a:xfrm>
          <a:custGeom>
            <a:avLst/>
            <a:gdLst/>
            <a:ahLst/>
            <a:cxnLst/>
            <a:rect l="l" t="t" r="r" b="b"/>
            <a:pathLst>
              <a:path w="256539" h="257810">
                <a:moveTo>
                  <a:pt x="0" y="0"/>
                </a:moveTo>
                <a:lnTo>
                  <a:pt x="256032" y="0"/>
                </a:lnTo>
                <a:lnTo>
                  <a:pt x="256032" y="257555"/>
                </a:lnTo>
                <a:lnTo>
                  <a:pt x="0" y="257555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255772" y="4203953"/>
            <a:ext cx="242570" cy="243840"/>
          </a:xfrm>
          <a:custGeom>
            <a:avLst/>
            <a:gdLst/>
            <a:ahLst/>
            <a:cxnLst/>
            <a:rect l="l" t="t" r="r" b="b"/>
            <a:pathLst>
              <a:path w="242570" h="243839">
                <a:moveTo>
                  <a:pt x="128282" y="0"/>
                </a:moveTo>
                <a:lnTo>
                  <a:pt x="78170" y="9861"/>
                </a:lnTo>
                <a:lnTo>
                  <a:pt x="37414" y="35860"/>
                </a:lnTo>
                <a:lnTo>
                  <a:pt x="10021" y="72614"/>
                </a:lnTo>
                <a:lnTo>
                  <a:pt x="0" y="114744"/>
                </a:lnTo>
                <a:lnTo>
                  <a:pt x="10021" y="165171"/>
                </a:lnTo>
                <a:lnTo>
                  <a:pt x="37414" y="206186"/>
                </a:lnTo>
                <a:lnTo>
                  <a:pt x="78170" y="233754"/>
                </a:lnTo>
                <a:lnTo>
                  <a:pt x="128282" y="243840"/>
                </a:lnTo>
                <a:lnTo>
                  <a:pt x="176168" y="233754"/>
                </a:lnTo>
                <a:lnTo>
                  <a:pt x="212026" y="206186"/>
                </a:lnTo>
                <a:lnTo>
                  <a:pt x="234520" y="165171"/>
                </a:lnTo>
                <a:lnTo>
                  <a:pt x="242315" y="114744"/>
                </a:lnTo>
                <a:lnTo>
                  <a:pt x="234520" y="72614"/>
                </a:lnTo>
                <a:lnTo>
                  <a:pt x="212026" y="35860"/>
                </a:lnTo>
                <a:lnTo>
                  <a:pt x="176168" y="9861"/>
                </a:lnTo>
                <a:lnTo>
                  <a:pt x="128282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768596" y="4203191"/>
            <a:ext cx="246887" cy="2453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769360" y="4203953"/>
            <a:ext cx="245745" cy="243840"/>
          </a:xfrm>
          <a:custGeom>
            <a:avLst/>
            <a:gdLst/>
            <a:ahLst/>
            <a:cxnLst/>
            <a:rect l="l" t="t" r="r" b="b"/>
            <a:pathLst>
              <a:path w="245745" h="243839">
                <a:moveTo>
                  <a:pt x="116306" y="0"/>
                </a:moveTo>
                <a:lnTo>
                  <a:pt x="73262" y="9861"/>
                </a:lnTo>
                <a:lnTo>
                  <a:pt x="36045" y="35860"/>
                </a:lnTo>
                <a:lnTo>
                  <a:pt x="9882" y="72614"/>
                </a:lnTo>
                <a:lnTo>
                  <a:pt x="0" y="114744"/>
                </a:lnTo>
                <a:lnTo>
                  <a:pt x="9882" y="165171"/>
                </a:lnTo>
                <a:lnTo>
                  <a:pt x="36045" y="206186"/>
                </a:lnTo>
                <a:lnTo>
                  <a:pt x="73262" y="233754"/>
                </a:lnTo>
                <a:lnTo>
                  <a:pt x="116306" y="243840"/>
                </a:lnTo>
                <a:lnTo>
                  <a:pt x="166716" y="233754"/>
                </a:lnTo>
                <a:lnTo>
                  <a:pt x="207719" y="206186"/>
                </a:lnTo>
                <a:lnTo>
                  <a:pt x="235280" y="165171"/>
                </a:lnTo>
                <a:lnTo>
                  <a:pt x="245364" y="114744"/>
                </a:lnTo>
                <a:lnTo>
                  <a:pt x="235280" y="72614"/>
                </a:lnTo>
                <a:lnTo>
                  <a:pt x="207719" y="35860"/>
                </a:lnTo>
                <a:lnTo>
                  <a:pt x="166716" y="9861"/>
                </a:lnTo>
                <a:lnTo>
                  <a:pt x="116306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128259" y="4203191"/>
            <a:ext cx="243839" cy="2453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129019" y="4203953"/>
            <a:ext cx="242570" cy="243840"/>
          </a:xfrm>
          <a:custGeom>
            <a:avLst/>
            <a:gdLst/>
            <a:ahLst/>
            <a:cxnLst/>
            <a:rect l="l" t="t" r="r" b="b"/>
            <a:pathLst>
              <a:path w="242570" h="243839">
                <a:moveTo>
                  <a:pt x="114033" y="0"/>
                </a:moveTo>
                <a:lnTo>
                  <a:pt x="66147" y="9861"/>
                </a:lnTo>
                <a:lnTo>
                  <a:pt x="30289" y="35860"/>
                </a:lnTo>
                <a:lnTo>
                  <a:pt x="7795" y="72614"/>
                </a:lnTo>
                <a:lnTo>
                  <a:pt x="0" y="114744"/>
                </a:lnTo>
                <a:lnTo>
                  <a:pt x="7795" y="165171"/>
                </a:lnTo>
                <a:lnTo>
                  <a:pt x="30289" y="206186"/>
                </a:lnTo>
                <a:lnTo>
                  <a:pt x="66147" y="233754"/>
                </a:lnTo>
                <a:lnTo>
                  <a:pt x="114033" y="243840"/>
                </a:lnTo>
                <a:lnTo>
                  <a:pt x="164145" y="233754"/>
                </a:lnTo>
                <a:lnTo>
                  <a:pt x="204901" y="206186"/>
                </a:lnTo>
                <a:lnTo>
                  <a:pt x="232294" y="165171"/>
                </a:lnTo>
                <a:lnTo>
                  <a:pt x="242315" y="114744"/>
                </a:lnTo>
                <a:lnTo>
                  <a:pt x="232294" y="72614"/>
                </a:lnTo>
                <a:lnTo>
                  <a:pt x="204901" y="35860"/>
                </a:lnTo>
                <a:lnTo>
                  <a:pt x="164145" y="9861"/>
                </a:lnTo>
                <a:lnTo>
                  <a:pt x="114033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471159" y="4203191"/>
            <a:ext cx="243839" cy="2453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471924" y="4203953"/>
            <a:ext cx="242570" cy="243840"/>
          </a:xfrm>
          <a:custGeom>
            <a:avLst/>
            <a:gdLst/>
            <a:ahLst/>
            <a:cxnLst/>
            <a:rect l="l" t="t" r="r" b="b"/>
            <a:pathLst>
              <a:path w="242570" h="243839">
                <a:moveTo>
                  <a:pt x="128282" y="0"/>
                </a:moveTo>
                <a:lnTo>
                  <a:pt x="78170" y="9861"/>
                </a:lnTo>
                <a:lnTo>
                  <a:pt x="37414" y="35860"/>
                </a:lnTo>
                <a:lnTo>
                  <a:pt x="10021" y="72614"/>
                </a:lnTo>
                <a:lnTo>
                  <a:pt x="0" y="114744"/>
                </a:lnTo>
                <a:lnTo>
                  <a:pt x="10021" y="165171"/>
                </a:lnTo>
                <a:lnTo>
                  <a:pt x="37414" y="206186"/>
                </a:lnTo>
                <a:lnTo>
                  <a:pt x="78170" y="233754"/>
                </a:lnTo>
                <a:lnTo>
                  <a:pt x="128282" y="243840"/>
                </a:lnTo>
                <a:lnTo>
                  <a:pt x="170151" y="233754"/>
                </a:lnTo>
                <a:lnTo>
                  <a:pt x="206678" y="206186"/>
                </a:lnTo>
                <a:lnTo>
                  <a:pt x="232515" y="165171"/>
                </a:lnTo>
                <a:lnTo>
                  <a:pt x="242315" y="114744"/>
                </a:lnTo>
                <a:lnTo>
                  <a:pt x="232515" y="72614"/>
                </a:lnTo>
                <a:lnTo>
                  <a:pt x="206678" y="35860"/>
                </a:lnTo>
                <a:lnTo>
                  <a:pt x="170151" y="9861"/>
                </a:lnTo>
                <a:lnTo>
                  <a:pt x="128282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827776" y="4203191"/>
            <a:ext cx="243839" cy="24536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828535" y="4203953"/>
            <a:ext cx="242570" cy="243840"/>
          </a:xfrm>
          <a:custGeom>
            <a:avLst/>
            <a:gdLst/>
            <a:ahLst/>
            <a:cxnLst/>
            <a:rect l="l" t="t" r="r" b="b"/>
            <a:pathLst>
              <a:path w="242570" h="243839">
                <a:moveTo>
                  <a:pt x="114033" y="0"/>
                </a:moveTo>
                <a:lnTo>
                  <a:pt x="66147" y="9861"/>
                </a:lnTo>
                <a:lnTo>
                  <a:pt x="30289" y="35860"/>
                </a:lnTo>
                <a:lnTo>
                  <a:pt x="7795" y="72614"/>
                </a:lnTo>
                <a:lnTo>
                  <a:pt x="0" y="114744"/>
                </a:lnTo>
                <a:lnTo>
                  <a:pt x="7795" y="165171"/>
                </a:lnTo>
                <a:lnTo>
                  <a:pt x="30289" y="206186"/>
                </a:lnTo>
                <a:lnTo>
                  <a:pt x="66147" y="233754"/>
                </a:lnTo>
                <a:lnTo>
                  <a:pt x="114033" y="243840"/>
                </a:lnTo>
                <a:lnTo>
                  <a:pt x="164145" y="233754"/>
                </a:lnTo>
                <a:lnTo>
                  <a:pt x="204901" y="206186"/>
                </a:lnTo>
                <a:lnTo>
                  <a:pt x="232294" y="165171"/>
                </a:lnTo>
                <a:lnTo>
                  <a:pt x="242315" y="114744"/>
                </a:lnTo>
                <a:lnTo>
                  <a:pt x="232294" y="72614"/>
                </a:lnTo>
                <a:lnTo>
                  <a:pt x="204901" y="35860"/>
                </a:lnTo>
                <a:lnTo>
                  <a:pt x="164145" y="9861"/>
                </a:lnTo>
                <a:lnTo>
                  <a:pt x="114033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170676" y="4203191"/>
            <a:ext cx="243839" cy="24536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171440" y="4203953"/>
            <a:ext cx="242570" cy="243840"/>
          </a:xfrm>
          <a:custGeom>
            <a:avLst/>
            <a:gdLst/>
            <a:ahLst/>
            <a:cxnLst/>
            <a:rect l="l" t="t" r="r" b="b"/>
            <a:pathLst>
              <a:path w="242570" h="243839">
                <a:moveTo>
                  <a:pt x="128282" y="0"/>
                </a:moveTo>
                <a:lnTo>
                  <a:pt x="78170" y="9861"/>
                </a:lnTo>
                <a:lnTo>
                  <a:pt x="37414" y="35860"/>
                </a:lnTo>
                <a:lnTo>
                  <a:pt x="10021" y="72614"/>
                </a:lnTo>
                <a:lnTo>
                  <a:pt x="0" y="114744"/>
                </a:lnTo>
                <a:lnTo>
                  <a:pt x="10021" y="165171"/>
                </a:lnTo>
                <a:lnTo>
                  <a:pt x="37414" y="206186"/>
                </a:lnTo>
                <a:lnTo>
                  <a:pt x="78170" y="233754"/>
                </a:lnTo>
                <a:lnTo>
                  <a:pt x="128282" y="243840"/>
                </a:lnTo>
                <a:lnTo>
                  <a:pt x="170151" y="233754"/>
                </a:lnTo>
                <a:lnTo>
                  <a:pt x="206678" y="206186"/>
                </a:lnTo>
                <a:lnTo>
                  <a:pt x="232515" y="165171"/>
                </a:lnTo>
                <a:lnTo>
                  <a:pt x="242315" y="114744"/>
                </a:lnTo>
                <a:lnTo>
                  <a:pt x="232515" y="72614"/>
                </a:lnTo>
                <a:lnTo>
                  <a:pt x="206678" y="35860"/>
                </a:lnTo>
                <a:lnTo>
                  <a:pt x="170151" y="9861"/>
                </a:lnTo>
                <a:lnTo>
                  <a:pt x="128282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527292" y="4203191"/>
            <a:ext cx="245363" cy="24536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528056" y="4203953"/>
            <a:ext cx="243840" cy="243840"/>
          </a:xfrm>
          <a:custGeom>
            <a:avLst/>
            <a:gdLst/>
            <a:ahLst/>
            <a:cxnLst/>
            <a:rect l="l" t="t" r="r" b="b"/>
            <a:pathLst>
              <a:path w="243840" h="243839">
                <a:moveTo>
                  <a:pt x="114744" y="0"/>
                </a:moveTo>
                <a:lnTo>
                  <a:pt x="72609" y="9861"/>
                </a:lnTo>
                <a:lnTo>
                  <a:pt x="35855" y="35860"/>
                </a:lnTo>
                <a:lnTo>
                  <a:pt x="9859" y="72614"/>
                </a:lnTo>
                <a:lnTo>
                  <a:pt x="0" y="114744"/>
                </a:lnTo>
                <a:lnTo>
                  <a:pt x="9859" y="165171"/>
                </a:lnTo>
                <a:lnTo>
                  <a:pt x="35855" y="206186"/>
                </a:lnTo>
                <a:lnTo>
                  <a:pt x="72609" y="233754"/>
                </a:lnTo>
                <a:lnTo>
                  <a:pt x="114744" y="243840"/>
                </a:lnTo>
                <a:lnTo>
                  <a:pt x="165171" y="233754"/>
                </a:lnTo>
                <a:lnTo>
                  <a:pt x="206186" y="206186"/>
                </a:lnTo>
                <a:lnTo>
                  <a:pt x="233754" y="165171"/>
                </a:lnTo>
                <a:lnTo>
                  <a:pt x="243839" y="114744"/>
                </a:lnTo>
                <a:lnTo>
                  <a:pt x="233754" y="72614"/>
                </a:lnTo>
                <a:lnTo>
                  <a:pt x="206186" y="35860"/>
                </a:lnTo>
                <a:lnTo>
                  <a:pt x="165171" y="9861"/>
                </a:lnTo>
                <a:lnTo>
                  <a:pt x="114744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870192" y="4203191"/>
            <a:ext cx="245363" cy="24536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870950" y="4203953"/>
            <a:ext cx="243840" cy="243840"/>
          </a:xfrm>
          <a:custGeom>
            <a:avLst/>
            <a:gdLst/>
            <a:ahLst/>
            <a:cxnLst/>
            <a:rect l="l" t="t" r="r" b="b"/>
            <a:pathLst>
              <a:path w="243840" h="243839">
                <a:moveTo>
                  <a:pt x="129095" y="0"/>
                </a:moveTo>
                <a:lnTo>
                  <a:pt x="78668" y="9861"/>
                </a:lnTo>
                <a:lnTo>
                  <a:pt x="37653" y="35860"/>
                </a:lnTo>
                <a:lnTo>
                  <a:pt x="10085" y="72614"/>
                </a:lnTo>
                <a:lnTo>
                  <a:pt x="0" y="114744"/>
                </a:lnTo>
                <a:lnTo>
                  <a:pt x="10085" y="165171"/>
                </a:lnTo>
                <a:lnTo>
                  <a:pt x="37653" y="206186"/>
                </a:lnTo>
                <a:lnTo>
                  <a:pt x="78668" y="233754"/>
                </a:lnTo>
                <a:lnTo>
                  <a:pt x="129095" y="243840"/>
                </a:lnTo>
                <a:lnTo>
                  <a:pt x="177279" y="233754"/>
                </a:lnTo>
                <a:lnTo>
                  <a:pt x="213361" y="206186"/>
                </a:lnTo>
                <a:lnTo>
                  <a:pt x="235996" y="165171"/>
                </a:lnTo>
                <a:lnTo>
                  <a:pt x="243839" y="114744"/>
                </a:lnTo>
                <a:lnTo>
                  <a:pt x="235996" y="72614"/>
                </a:lnTo>
                <a:lnTo>
                  <a:pt x="213361" y="35860"/>
                </a:lnTo>
                <a:lnTo>
                  <a:pt x="177279" y="9861"/>
                </a:lnTo>
                <a:lnTo>
                  <a:pt x="129095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228331" y="4203191"/>
            <a:ext cx="245363" cy="24536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229088" y="4203953"/>
            <a:ext cx="243840" cy="243840"/>
          </a:xfrm>
          <a:custGeom>
            <a:avLst/>
            <a:gdLst/>
            <a:ahLst/>
            <a:cxnLst/>
            <a:rect l="l" t="t" r="r" b="b"/>
            <a:pathLst>
              <a:path w="243840" h="243839">
                <a:moveTo>
                  <a:pt x="114007" y="0"/>
                </a:moveTo>
                <a:lnTo>
                  <a:pt x="72148" y="9861"/>
                </a:lnTo>
                <a:lnTo>
                  <a:pt x="35629" y="35860"/>
                </a:lnTo>
                <a:lnTo>
                  <a:pt x="9798" y="72614"/>
                </a:lnTo>
                <a:lnTo>
                  <a:pt x="0" y="114744"/>
                </a:lnTo>
                <a:lnTo>
                  <a:pt x="9798" y="165171"/>
                </a:lnTo>
                <a:lnTo>
                  <a:pt x="35629" y="206186"/>
                </a:lnTo>
                <a:lnTo>
                  <a:pt x="72148" y="233754"/>
                </a:lnTo>
                <a:lnTo>
                  <a:pt x="114007" y="243840"/>
                </a:lnTo>
                <a:lnTo>
                  <a:pt x="164351" y="233754"/>
                </a:lnTo>
                <a:lnTo>
                  <a:pt x="205641" y="206186"/>
                </a:lnTo>
                <a:lnTo>
                  <a:pt x="233572" y="165171"/>
                </a:lnTo>
                <a:lnTo>
                  <a:pt x="243839" y="114744"/>
                </a:lnTo>
                <a:lnTo>
                  <a:pt x="233572" y="72614"/>
                </a:lnTo>
                <a:lnTo>
                  <a:pt x="205641" y="35860"/>
                </a:lnTo>
                <a:lnTo>
                  <a:pt x="164351" y="9861"/>
                </a:lnTo>
                <a:lnTo>
                  <a:pt x="114007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3627437" y="3347084"/>
            <a:ext cx="12090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Palatino Linotype"/>
                <a:cs typeface="Palatino Linotype"/>
              </a:rPr>
              <a:t>[</a:t>
            </a:r>
            <a:r>
              <a:rPr dirty="0" sz="1800" spc="5">
                <a:latin typeface="Palatino Linotype"/>
                <a:cs typeface="Palatino Linotype"/>
              </a:rPr>
              <a:t>s</a:t>
            </a:r>
            <a:r>
              <a:rPr dirty="0" sz="1800" spc="-5">
                <a:latin typeface="Palatino Linotype"/>
                <a:cs typeface="Palatino Linotype"/>
              </a:rPr>
              <a:t>p</a:t>
            </a:r>
            <a:r>
              <a:rPr dirty="0" sz="1800">
                <a:latin typeface="Palatino Linotype"/>
                <a:cs typeface="Palatino Linotype"/>
              </a:rPr>
              <a:t>lit</a:t>
            </a:r>
            <a:r>
              <a:rPr dirty="0" sz="1800" spc="-60">
                <a:latin typeface="Palatino Linotype"/>
                <a:cs typeface="Palatino Linotype"/>
              </a:rPr>
              <a:t>P</a:t>
            </a:r>
            <a:r>
              <a:rPr dirty="0" sz="1800">
                <a:latin typeface="Palatino Linotype"/>
                <a:cs typeface="Palatino Linotype"/>
              </a:rPr>
              <a:t>oi</a:t>
            </a:r>
            <a:r>
              <a:rPr dirty="0" sz="1800" spc="-5">
                <a:latin typeface="Palatino Linotype"/>
                <a:cs typeface="Palatino Linotype"/>
              </a:rPr>
              <a:t>n</a:t>
            </a:r>
            <a:r>
              <a:rPr dirty="0" sz="1800">
                <a:latin typeface="Palatino Linotype"/>
                <a:cs typeface="Palatino Linotype"/>
              </a:rPr>
              <a:t>t]: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157685" y="3347084"/>
            <a:ext cx="5708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6600"/>
                </a:solidFill>
                <a:latin typeface="Palatino Linotype"/>
                <a:cs typeface="Palatino Linotype"/>
              </a:rPr>
              <a:t>pi</a:t>
            </a:r>
            <a:r>
              <a:rPr dirty="0" sz="1800" spc="-5" b="1">
                <a:solidFill>
                  <a:srgbClr val="FF6600"/>
                </a:solidFill>
                <a:latin typeface="Palatino Linotype"/>
                <a:cs typeface="Palatino Linotype"/>
              </a:rPr>
              <a:t>vot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469129" y="3661411"/>
            <a:ext cx="631190" cy="500380"/>
          </a:xfrm>
          <a:custGeom>
            <a:avLst/>
            <a:gdLst/>
            <a:ahLst/>
            <a:cxnLst/>
            <a:rect l="l" t="t" r="r" b="b"/>
            <a:pathLst>
              <a:path w="631189" h="500379">
                <a:moveTo>
                  <a:pt x="114427" y="342772"/>
                </a:moveTo>
                <a:lnTo>
                  <a:pt x="0" y="499871"/>
                </a:lnTo>
                <a:lnTo>
                  <a:pt x="111571" y="457022"/>
                </a:lnTo>
                <a:lnTo>
                  <a:pt x="85813" y="457022"/>
                </a:lnTo>
                <a:lnTo>
                  <a:pt x="71513" y="428459"/>
                </a:lnTo>
                <a:lnTo>
                  <a:pt x="90902" y="413220"/>
                </a:lnTo>
                <a:lnTo>
                  <a:pt x="114427" y="342772"/>
                </a:lnTo>
                <a:close/>
              </a:path>
              <a:path w="631189" h="500379">
                <a:moveTo>
                  <a:pt x="185940" y="428459"/>
                </a:moveTo>
                <a:lnTo>
                  <a:pt x="122153" y="428459"/>
                </a:lnTo>
                <a:lnTo>
                  <a:pt x="85813" y="457022"/>
                </a:lnTo>
                <a:lnTo>
                  <a:pt x="111571" y="457022"/>
                </a:lnTo>
                <a:lnTo>
                  <a:pt x="185940" y="428459"/>
                </a:lnTo>
                <a:close/>
              </a:path>
              <a:path w="631189" h="500379">
                <a:moveTo>
                  <a:pt x="616635" y="0"/>
                </a:moveTo>
                <a:lnTo>
                  <a:pt x="90902" y="413220"/>
                </a:lnTo>
                <a:lnTo>
                  <a:pt x="85813" y="428459"/>
                </a:lnTo>
                <a:lnTo>
                  <a:pt x="122153" y="428459"/>
                </a:lnTo>
                <a:lnTo>
                  <a:pt x="630936" y="28562"/>
                </a:lnTo>
                <a:lnTo>
                  <a:pt x="616635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540643" y="3661411"/>
            <a:ext cx="559435" cy="457200"/>
          </a:xfrm>
          <a:custGeom>
            <a:avLst/>
            <a:gdLst/>
            <a:ahLst/>
            <a:cxnLst/>
            <a:rect l="l" t="t" r="r" b="b"/>
            <a:pathLst>
              <a:path w="559435" h="457200">
                <a:moveTo>
                  <a:pt x="559422" y="28562"/>
                </a:moveTo>
                <a:lnTo>
                  <a:pt x="14300" y="457022"/>
                </a:lnTo>
                <a:lnTo>
                  <a:pt x="0" y="428459"/>
                </a:lnTo>
                <a:lnTo>
                  <a:pt x="545122" y="0"/>
                </a:lnTo>
                <a:lnTo>
                  <a:pt x="559422" y="28562"/>
                </a:lnTo>
                <a:close/>
              </a:path>
            </a:pathLst>
          </a:custGeom>
          <a:ln w="13716">
            <a:solidFill>
              <a:srgbClr val="FF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469129" y="4004184"/>
            <a:ext cx="186055" cy="157480"/>
          </a:xfrm>
          <a:custGeom>
            <a:avLst/>
            <a:gdLst/>
            <a:ahLst/>
            <a:cxnLst/>
            <a:rect l="l" t="t" r="r" b="b"/>
            <a:pathLst>
              <a:path w="186054" h="157479">
                <a:moveTo>
                  <a:pt x="85813" y="85686"/>
                </a:moveTo>
                <a:lnTo>
                  <a:pt x="185940" y="85686"/>
                </a:lnTo>
                <a:lnTo>
                  <a:pt x="0" y="157099"/>
                </a:lnTo>
                <a:lnTo>
                  <a:pt x="114427" y="0"/>
                </a:lnTo>
                <a:lnTo>
                  <a:pt x="85813" y="85686"/>
                </a:lnTo>
                <a:close/>
              </a:path>
            </a:pathLst>
          </a:custGeom>
          <a:ln w="13716">
            <a:solidFill>
              <a:srgbClr val="FF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5772048" y="4891722"/>
            <a:ext cx="5321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Palatino Linotype"/>
                <a:cs typeface="Palatino Linotype"/>
              </a:rPr>
              <a:t>la</a:t>
            </a:r>
            <a:r>
              <a:rPr dirty="0" sz="1800" spc="-5">
                <a:latin typeface="Palatino Linotype"/>
                <a:cs typeface="Palatino Linotype"/>
              </a:rPr>
              <a:t>r</a:t>
            </a:r>
            <a:r>
              <a:rPr dirty="0" sz="1800" spc="-10">
                <a:latin typeface="Palatino Linotype"/>
                <a:cs typeface="Palatino Linotype"/>
              </a:rPr>
              <a:t>ge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112770" y="4520946"/>
            <a:ext cx="114300" cy="513715"/>
          </a:xfrm>
          <a:custGeom>
            <a:avLst/>
            <a:gdLst/>
            <a:ahLst/>
            <a:cxnLst/>
            <a:rect l="l" t="t" r="r" b="b"/>
            <a:pathLst>
              <a:path w="114300" h="513714">
                <a:moveTo>
                  <a:pt x="57150" y="114134"/>
                </a:moveTo>
                <a:lnTo>
                  <a:pt x="42862" y="131965"/>
                </a:lnTo>
                <a:lnTo>
                  <a:pt x="42862" y="513587"/>
                </a:lnTo>
                <a:lnTo>
                  <a:pt x="71437" y="513587"/>
                </a:lnTo>
                <a:lnTo>
                  <a:pt x="71437" y="131965"/>
                </a:lnTo>
                <a:lnTo>
                  <a:pt x="57150" y="114134"/>
                </a:lnTo>
                <a:close/>
              </a:path>
              <a:path w="114300" h="513714">
                <a:moveTo>
                  <a:pt x="57150" y="0"/>
                </a:moveTo>
                <a:lnTo>
                  <a:pt x="0" y="185458"/>
                </a:lnTo>
                <a:lnTo>
                  <a:pt x="42862" y="131965"/>
                </a:lnTo>
                <a:lnTo>
                  <a:pt x="42862" y="99860"/>
                </a:lnTo>
                <a:lnTo>
                  <a:pt x="87922" y="99860"/>
                </a:lnTo>
                <a:lnTo>
                  <a:pt x="57150" y="0"/>
                </a:lnTo>
                <a:close/>
              </a:path>
              <a:path w="114300" h="513714">
                <a:moveTo>
                  <a:pt x="87922" y="99860"/>
                </a:moveTo>
                <a:lnTo>
                  <a:pt x="71437" y="99860"/>
                </a:lnTo>
                <a:lnTo>
                  <a:pt x="71437" y="131965"/>
                </a:lnTo>
                <a:lnTo>
                  <a:pt x="114300" y="185458"/>
                </a:lnTo>
                <a:lnTo>
                  <a:pt x="87922" y="9986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155632" y="4620805"/>
            <a:ext cx="28575" cy="414020"/>
          </a:xfrm>
          <a:custGeom>
            <a:avLst/>
            <a:gdLst/>
            <a:ahLst/>
            <a:cxnLst/>
            <a:rect l="l" t="t" r="r" b="b"/>
            <a:pathLst>
              <a:path w="28575" h="414020">
                <a:moveTo>
                  <a:pt x="0" y="0"/>
                </a:moveTo>
                <a:lnTo>
                  <a:pt x="28575" y="0"/>
                </a:lnTo>
                <a:lnTo>
                  <a:pt x="28575" y="413727"/>
                </a:lnTo>
                <a:lnTo>
                  <a:pt x="0" y="413727"/>
                </a:lnTo>
                <a:lnTo>
                  <a:pt x="0" y="0"/>
                </a:lnTo>
                <a:close/>
              </a:path>
            </a:pathLst>
          </a:custGeom>
          <a:ln w="13716">
            <a:solidFill>
              <a:srgbClr val="FF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112770" y="4520946"/>
            <a:ext cx="114300" cy="186055"/>
          </a:xfrm>
          <a:custGeom>
            <a:avLst/>
            <a:gdLst/>
            <a:ahLst/>
            <a:cxnLst/>
            <a:rect l="l" t="t" r="r" b="b"/>
            <a:pathLst>
              <a:path w="114300" h="186054">
                <a:moveTo>
                  <a:pt x="57150" y="114134"/>
                </a:moveTo>
                <a:lnTo>
                  <a:pt x="0" y="185458"/>
                </a:lnTo>
                <a:lnTo>
                  <a:pt x="57150" y="0"/>
                </a:lnTo>
                <a:lnTo>
                  <a:pt x="114300" y="185458"/>
                </a:lnTo>
                <a:lnTo>
                  <a:pt x="57150" y="114134"/>
                </a:lnTo>
                <a:close/>
              </a:path>
            </a:pathLst>
          </a:custGeom>
          <a:ln w="13716">
            <a:solidFill>
              <a:srgbClr val="FF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043421" y="4475226"/>
            <a:ext cx="114300" cy="487680"/>
          </a:xfrm>
          <a:custGeom>
            <a:avLst/>
            <a:gdLst/>
            <a:ahLst/>
            <a:cxnLst/>
            <a:rect l="l" t="t" r="r" b="b"/>
            <a:pathLst>
              <a:path w="114300" h="487679">
                <a:moveTo>
                  <a:pt x="57150" y="115963"/>
                </a:moveTo>
                <a:lnTo>
                  <a:pt x="42862" y="133835"/>
                </a:lnTo>
                <a:lnTo>
                  <a:pt x="42862" y="487680"/>
                </a:lnTo>
                <a:lnTo>
                  <a:pt x="71437" y="487680"/>
                </a:lnTo>
                <a:lnTo>
                  <a:pt x="71437" y="133835"/>
                </a:lnTo>
                <a:lnTo>
                  <a:pt x="57150" y="115963"/>
                </a:lnTo>
                <a:close/>
              </a:path>
              <a:path w="114300" h="487679">
                <a:moveTo>
                  <a:pt x="57150" y="0"/>
                </a:moveTo>
                <a:lnTo>
                  <a:pt x="0" y="187451"/>
                </a:lnTo>
                <a:lnTo>
                  <a:pt x="42862" y="133835"/>
                </a:lnTo>
                <a:lnTo>
                  <a:pt x="42862" y="101663"/>
                </a:lnTo>
                <a:lnTo>
                  <a:pt x="88144" y="101663"/>
                </a:lnTo>
                <a:lnTo>
                  <a:pt x="57150" y="0"/>
                </a:lnTo>
                <a:close/>
              </a:path>
              <a:path w="114300" h="487679">
                <a:moveTo>
                  <a:pt x="88144" y="101663"/>
                </a:moveTo>
                <a:lnTo>
                  <a:pt x="71437" y="101663"/>
                </a:lnTo>
                <a:lnTo>
                  <a:pt x="71437" y="133835"/>
                </a:lnTo>
                <a:lnTo>
                  <a:pt x="114300" y="187451"/>
                </a:lnTo>
                <a:lnTo>
                  <a:pt x="88144" y="101663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086284" y="4576889"/>
            <a:ext cx="28575" cy="386080"/>
          </a:xfrm>
          <a:custGeom>
            <a:avLst/>
            <a:gdLst/>
            <a:ahLst/>
            <a:cxnLst/>
            <a:rect l="l" t="t" r="r" b="b"/>
            <a:pathLst>
              <a:path w="28575" h="386079">
                <a:moveTo>
                  <a:pt x="0" y="0"/>
                </a:moveTo>
                <a:lnTo>
                  <a:pt x="28575" y="0"/>
                </a:lnTo>
                <a:lnTo>
                  <a:pt x="28575" y="386016"/>
                </a:lnTo>
                <a:lnTo>
                  <a:pt x="0" y="386016"/>
                </a:lnTo>
                <a:lnTo>
                  <a:pt x="0" y="0"/>
                </a:lnTo>
                <a:close/>
              </a:path>
            </a:pathLst>
          </a:custGeom>
          <a:ln w="13716">
            <a:solidFill>
              <a:srgbClr val="FF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043421" y="4475226"/>
            <a:ext cx="114300" cy="187960"/>
          </a:xfrm>
          <a:custGeom>
            <a:avLst/>
            <a:gdLst/>
            <a:ahLst/>
            <a:cxnLst/>
            <a:rect l="l" t="t" r="r" b="b"/>
            <a:pathLst>
              <a:path w="114300" h="187960">
                <a:moveTo>
                  <a:pt x="57150" y="115963"/>
                </a:moveTo>
                <a:lnTo>
                  <a:pt x="0" y="187451"/>
                </a:lnTo>
                <a:lnTo>
                  <a:pt x="57150" y="0"/>
                </a:lnTo>
                <a:lnTo>
                  <a:pt x="114300" y="187451"/>
                </a:lnTo>
                <a:lnTo>
                  <a:pt x="57150" y="115963"/>
                </a:lnTo>
                <a:close/>
              </a:path>
            </a:pathLst>
          </a:custGeom>
          <a:ln w="13716">
            <a:solidFill>
              <a:srgbClr val="FF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2898775" y="4792979"/>
            <a:ext cx="629285" cy="885825"/>
          </a:xfrm>
          <a:prstGeom prst="rect">
            <a:avLst/>
          </a:prstGeom>
        </p:spPr>
        <p:txBody>
          <a:bodyPr wrap="square" lIns="0" tIns="168275" rIns="0" bIns="0" rtlCol="0" vert="horz">
            <a:spAutoFit/>
          </a:bodyPr>
          <a:lstStyle/>
          <a:p>
            <a:pPr marL="69850">
              <a:lnSpc>
                <a:spcPct val="100000"/>
              </a:lnSpc>
              <a:spcBef>
                <a:spcPts val="1325"/>
              </a:spcBef>
            </a:pPr>
            <a:r>
              <a:rPr dirty="0" sz="1800" spc="5">
                <a:latin typeface="Palatino Linotype"/>
                <a:cs typeface="Palatino Linotype"/>
              </a:rPr>
              <a:t>s</a:t>
            </a:r>
            <a:r>
              <a:rPr dirty="0" sz="1800" spc="-10">
                <a:latin typeface="Palatino Linotype"/>
                <a:cs typeface="Palatino Linotype"/>
              </a:rPr>
              <a:t>m</a:t>
            </a:r>
            <a:r>
              <a:rPr dirty="0" sz="1800">
                <a:latin typeface="Palatino Linotype"/>
                <a:cs typeface="Palatino Linotype"/>
              </a:rPr>
              <a:t>all</a:t>
            </a:r>
            <a:endParaRPr sz="18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dirty="0" sz="1800" spc="-90" i="1">
                <a:solidFill>
                  <a:srgbClr val="0000FF"/>
                </a:solidFill>
                <a:latin typeface="Palatino Linotype"/>
                <a:cs typeface="Palatino Linotype"/>
              </a:rPr>
              <a:t>To</a:t>
            </a:r>
            <a:r>
              <a:rPr dirty="0" sz="1800" spc="-35" i="1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dirty="0" sz="1800" spc="-5" i="1">
                <a:solidFill>
                  <a:srgbClr val="0000FF"/>
                </a:solidFill>
                <a:latin typeface="Palatino Linotype"/>
                <a:cs typeface="Palatino Linotype"/>
              </a:rPr>
              <a:t>be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63" name="object 6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64" name="object 6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</a:t>
            </a:r>
          </a:p>
        </p:txBody>
      </p:sp>
      <p:sp>
        <p:nvSpPr>
          <p:cNvPr id="65" name="object 6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11</a:t>
            </a:fld>
          </a:p>
        </p:txBody>
      </p:sp>
      <p:sp>
        <p:nvSpPr>
          <p:cNvPr id="61" name="object 61"/>
          <p:cNvSpPr txBox="1"/>
          <p:nvPr/>
        </p:nvSpPr>
        <p:spPr>
          <a:xfrm>
            <a:off x="3627551" y="5379084"/>
            <a:ext cx="9296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solidFill>
                  <a:srgbClr val="0000FF"/>
                </a:solidFill>
                <a:latin typeface="Palatino Linotype"/>
                <a:cs typeface="Palatino Linotype"/>
              </a:rPr>
              <a:t>p</a:t>
            </a:r>
            <a:r>
              <a:rPr dirty="0" sz="1800" spc="-185" i="1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dirty="0" sz="1800" spc="-10" i="1">
                <a:solidFill>
                  <a:srgbClr val="0000FF"/>
                </a:solidFill>
                <a:latin typeface="Palatino Linotype"/>
                <a:cs typeface="Palatino Linotype"/>
              </a:rPr>
              <a:t>rocessed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914798" y="5379084"/>
            <a:ext cx="103949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i="1">
                <a:solidFill>
                  <a:srgbClr val="0000FF"/>
                </a:solidFill>
                <a:latin typeface="Palatino Linotype"/>
                <a:cs typeface="Palatino Linotype"/>
              </a:rPr>
              <a:t>recursively</a:t>
            </a:r>
            <a:endParaRPr sz="18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355600" marR="36830" indent="-342900">
              <a:lnSpc>
                <a:spcPct val="100800"/>
              </a:lnSpc>
              <a:spcBef>
                <a:spcPts val="75"/>
              </a:spcBef>
              <a:buClr>
                <a:srgbClr val="3E3E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pc="-5"/>
              <a:t>I</a:t>
            </a:r>
            <a:r>
              <a:rPr dirty="0" spc="-5"/>
              <a:t>nput: </a:t>
            </a:r>
            <a:r>
              <a:rPr dirty="0" spc="-5" i="1">
                <a:latin typeface="Palatino Linotype"/>
                <a:cs typeface="Palatino Linotype"/>
              </a:rPr>
              <a:t>S</a:t>
            </a:r>
            <a:r>
              <a:rPr dirty="0" spc="-5"/>
              <a:t>, </a:t>
            </a:r>
            <a:r>
              <a:rPr dirty="0"/>
              <a:t>a set </a:t>
            </a:r>
            <a:r>
              <a:rPr dirty="0" spc="-5"/>
              <a:t>of </a:t>
            </a:r>
            <a:r>
              <a:rPr dirty="0" i="1">
                <a:latin typeface="Palatino Linotype"/>
                <a:cs typeface="Palatino Linotype"/>
              </a:rPr>
              <a:t>n </a:t>
            </a:r>
            <a:r>
              <a:rPr dirty="0" spc="-5"/>
              <a:t>keys; and </a:t>
            </a:r>
            <a:r>
              <a:rPr dirty="0" spc="-5" i="1">
                <a:latin typeface="Palatino Linotype"/>
                <a:cs typeface="Palatino Linotype"/>
              </a:rPr>
              <a:t>k</a:t>
            </a:r>
            <a:r>
              <a:rPr dirty="0" spc="-5"/>
              <a:t>, </a:t>
            </a:r>
            <a:r>
              <a:rPr dirty="0"/>
              <a:t>an </a:t>
            </a:r>
            <a:r>
              <a:rPr dirty="0" spc="-5"/>
              <a:t>integer such that  </a:t>
            </a:r>
            <a:r>
              <a:rPr dirty="0"/>
              <a:t>1</a:t>
            </a:r>
            <a:r>
              <a:rPr dirty="0">
                <a:latin typeface="Symbol"/>
                <a:cs typeface="Symbol"/>
              </a:rPr>
              <a:t></a:t>
            </a:r>
            <a:r>
              <a:rPr dirty="0" i="1">
                <a:latin typeface="Palatino Linotype"/>
                <a:cs typeface="Palatino Linotype"/>
              </a:rPr>
              <a:t>k</a:t>
            </a:r>
            <a:r>
              <a:rPr dirty="0">
                <a:latin typeface="Symbol"/>
                <a:cs typeface="Symbol"/>
              </a:rPr>
              <a:t></a:t>
            </a:r>
            <a:r>
              <a:rPr dirty="0" i="1">
                <a:latin typeface="Palatino Linotype"/>
                <a:cs typeface="Palatino Linotype"/>
              </a:rPr>
              <a:t>n</a:t>
            </a:r>
            <a:r>
              <a:rPr dirty="0"/>
              <a:t>.</a:t>
            </a:r>
          </a:p>
          <a:p>
            <a:pPr marL="355600" indent="-34290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pc="-5"/>
              <a:t>Output: The </a:t>
            </a:r>
            <a:r>
              <a:rPr dirty="0" spc="-5" i="1">
                <a:latin typeface="Palatino Linotype"/>
                <a:cs typeface="Palatino Linotype"/>
              </a:rPr>
              <a:t>k</a:t>
            </a:r>
            <a:r>
              <a:rPr dirty="0" spc="-5"/>
              <a:t>th </a:t>
            </a:r>
            <a:r>
              <a:rPr dirty="0"/>
              <a:t>smallest </a:t>
            </a:r>
            <a:r>
              <a:rPr dirty="0" spc="-5"/>
              <a:t>key </a:t>
            </a:r>
            <a:r>
              <a:rPr dirty="0"/>
              <a:t>in</a:t>
            </a:r>
            <a:r>
              <a:rPr dirty="0" spc="-45"/>
              <a:t> </a:t>
            </a:r>
            <a:r>
              <a:rPr dirty="0" spc="-5" i="1">
                <a:latin typeface="Palatino Linotype"/>
                <a:cs typeface="Palatino Linotype"/>
              </a:rPr>
              <a:t>S</a:t>
            </a:r>
            <a:r>
              <a:rPr dirty="0" spc="-5"/>
              <a:t>.</a:t>
            </a:r>
          </a:p>
          <a:p>
            <a:pPr marL="355600" marR="5080" indent="-342900">
              <a:lnSpc>
                <a:spcPct val="100800"/>
              </a:lnSpc>
              <a:spcBef>
                <a:spcPts val="5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pc="-5">
                <a:solidFill>
                  <a:srgbClr val="0000CC"/>
                </a:solidFill>
              </a:rPr>
              <a:t>Note: Median selection </a:t>
            </a:r>
            <a:r>
              <a:rPr dirty="0">
                <a:solidFill>
                  <a:srgbClr val="0000CC"/>
                </a:solidFill>
              </a:rPr>
              <a:t>is </a:t>
            </a:r>
            <a:r>
              <a:rPr dirty="0" spc="-5">
                <a:solidFill>
                  <a:srgbClr val="0000CC"/>
                </a:solidFill>
              </a:rPr>
              <a:t>only </a:t>
            </a:r>
            <a:r>
              <a:rPr dirty="0">
                <a:solidFill>
                  <a:srgbClr val="0000CC"/>
                </a:solidFill>
              </a:rPr>
              <a:t>a </a:t>
            </a:r>
            <a:r>
              <a:rPr dirty="0" spc="-5">
                <a:solidFill>
                  <a:srgbClr val="0000CC"/>
                </a:solidFill>
              </a:rPr>
              <a:t>special </a:t>
            </a:r>
            <a:r>
              <a:rPr dirty="0">
                <a:solidFill>
                  <a:srgbClr val="0000CC"/>
                </a:solidFill>
              </a:rPr>
              <a:t>case </a:t>
            </a:r>
            <a:r>
              <a:rPr dirty="0" spc="-5">
                <a:solidFill>
                  <a:srgbClr val="0000CC"/>
                </a:solidFill>
              </a:rPr>
              <a:t>of the  algorithm, </a:t>
            </a:r>
            <a:r>
              <a:rPr dirty="0">
                <a:solidFill>
                  <a:srgbClr val="0000CC"/>
                </a:solidFill>
              </a:rPr>
              <a:t>with</a:t>
            </a:r>
            <a:r>
              <a:rPr dirty="0" spc="-15">
                <a:solidFill>
                  <a:srgbClr val="0000CC"/>
                </a:solidFill>
              </a:rPr>
              <a:t> </a:t>
            </a:r>
            <a:r>
              <a:rPr dirty="0" i="1">
                <a:solidFill>
                  <a:srgbClr val="0000CC"/>
                </a:solidFill>
                <a:latin typeface="Palatino Linotype"/>
                <a:cs typeface="Palatino Linotype"/>
              </a:rPr>
              <a:t>k</a:t>
            </a:r>
            <a:r>
              <a:rPr dirty="0">
                <a:solidFill>
                  <a:srgbClr val="0000CC"/>
                </a:solidFill>
              </a:rPr>
              <a:t>=</a:t>
            </a:r>
            <a:r>
              <a:rPr dirty="0">
                <a:solidFill>
                  <a:srgbClr val="0000CC"/>
                </a:solidFill>
                <a:latin typeface="Symbol"/>
                <a:cs typeface="Symbol"/>
              </a:rPr>
              <a:t></a:t>
            </a:r>
            <a:r>
              <a:rPr dirty="0" i="1">
                <a:solidFill>
                  <a:srgbClr val="0000CC"/>
                </a:solidFill>
                <a:latin typeface="Palatino Linotype"/>
                <a:cs typeface="Palatino Linotype"/>
              </a:rPr>
              <a:t>n</a:t>
            </a:r>
            <a:r>
              <a:rPr dirty="0">
                <a:solidFill>
                  <a:srgbClr val="0000CC"/>
                </a:solidFill>
              </a:rPr>
              <a:t>/2</a:t>
            </a:r>
            <a:r>
              <a:rPr dirty="0">
                <a:solidFill>
                  <a:srgbClr val="0000CC"/>
                </a:solidFill>
                <a:latin typeface="Symbol"/>
                <a:cs typeface="Symbol"/>
              </a:rPr>
              <a:t></a:t>
            </a:r>
            <a:r>
              <a:rPr dirty="0">
                <a:solidFill>
                  <a:srgbClr val="0000CC"/>
                </a:solidFill>
              </a:rPr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027" y="3761549"/>
            <a:ext cx="5728335" cy="178117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Procedure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Element select(SetOfElements 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S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, int</a:t>
            </a:r>
            <a:r>
              <a:rPr dirty="0" sz="2400" spc="-1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k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endParaRPr sz="2400">
              <a:latin typeface="Palatino Linotype"/>
              <a:cs typeface="Palatino Linotype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dirty="0" sz="2400" spc="-5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dirty="0" sz="2400" spc="-615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if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(|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S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|</a:t>
            </a:r>
            <a:r>
              <a:rPr dirty="0" sz="2400" spc="-5">
                <a:solidFill>
                  <a:srgbClr val="3E3E3E"/>
                </a:solidFill>
                <a:latin typeface="Symbol"/>
                <a:cs typeface="Symbol"/>
              </a:rPr>
              <a:t>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5)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return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direct solution;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else</a:t>
            </a:r>
            <a:endParaRPr sz="2400">
              <a:latin typeface="Palatino Linotype"/>
              <a:cs typeface="Palatino Linotype"/>
            </a:endParaRPr>
          </a:p>
          <a:p>
            <a:pPr marL="469900">
              <a:lnSpc>
                <a:spcPct val="100000"/>
              </a:lnSpc>
              <a:spcBef>
                <a:spcPts val="550"/>
              </a:spcBef>
            </a:pPr>
            <a:r>
              <a:rPr dirty="0" sz="2400" spc="-5">
                <a:solidFill>
                  <a:srgbClr val="3E3E3E"/>
                </a:solidFill>
                <a:latin typeface="Courier New"/>
                <a:cs typeface="Courier New"/>
              </a:rPr>
              <a:t>o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Constructing the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subsets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S</a:t>
            </a:r>
            <a:r>
              <a:rPr dirty="0" baseline="-20833" sz="2400" spc="-7">
                <a:solidFill>
                  <a:srgbClr val="3E3E3E"/>
                </a:solidFill>
                <a:latin typeface="Palatino Linotype"/>
                <a:cs typeface="Palatino Linotype"/>
              </a:rPr>
              <a:t>1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and</a:t>
            </a:r>
            <a:r>
              <a:rPr dirty="0" sz="2400" spc="-41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S</a:t>
            </a:r>
            <a:r>
              <a:rPr dirty="0" baseline="-20833" sz="2400">
                <a:solidFill>
                  <a:srgbClr val="3E3E3E"/>
                </a:solidFill>
                <a:latin typeface="Palatino Linotype"/>
                <a:cs typeface="Palatino Linotype"/>
              </a:rPr>
              <a:t>2;</a:t>
            </a:r>
            <a:endParaRPr baseline="-20833" sz="24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1227" y="5590349"/>
            <a:ext cx="619696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3E3E3E"/>
                </a:solidFill>
                <a:latin typeface="Courier New"/>
                <a:cs typeface="Courier New"/>
              </a:rPr>
              <a:t>o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Processing one of 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S</a:t>
            </a:r>
            <a:r>
              <a:rPr dirty="0" baseline="-20833" sz="2400" spc="-7" b="1">
                <a:solidFill>
                  <a:srgbClr val="3E3E3E"/>
                </a:solidFill>
                <a:latin typeface="Palatino Linotype"/>
                <a:cs typeface="Palatino Linotype"/>
              </a:rPr>
              <a:t>1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,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S</a:t>
            </a:r>
            <a:r>
              <a:rPr dirty="0" baseline="-20833" sz="2400" spc="-7" b="1">
                <a:solidFill>
                  <a:srgbClr val="3E3E3E"/>
                </a:solidFill>
                <a:latin typeface="Palatino Linotype"/>
                <a:cs typeface="Palatino Linotype"/>
              </a:rPr>
              <a:t>2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with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more</a:t>
            </a:r>
            <a:r>
              <a:rPr dirty="0" sz="2400" spc="-36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elements,  </a:t>
            </a:r>
            <a:r>
              <a:rPr dirty="0" sz="2400" spc="-30">
                <a:solidFill>
                  <a:srgbClr val="3E3E3E"/>
                </a:solidFill>
                <a:latin typeface="Palatino Linotype"/>
                <a:cs typeface="Palatino Linotype"/>
              </a:rPr>
              <a:t>recursively.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60998" y="4725161"/>
            <a:ext cx="364490" cy="514350"/>
          </a:xfrm>
          <a:custGeom>
            <a:avLst/>
            <a:gdLst/>
            <a:ahLst/>
            <a:cxnLst/>
            <a:rect l="l" t="t" r="r" b="b"/>
            <a:pathLst>
              <a:path w="364489" h="514350">
                <a:moveTo>
                  <a:pt x="364363" y="0"/>
                </a:moveTo>
                <a:lnTo>
                  <a:pt x="0" y="513905"/>
                </a:lnTo>
              </a:path>
            </a:pathLst>
          </a:custGeom>
          <a:ln w="22860">
            <a:solidFill>
              <a:srgbClr val="FF99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916929" y="5160901"/>
            <a:ext cx="125247" cy="1403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45236" y="384047"/>
            <a:ext cx="7650479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46175" y="532767"/>
            <a:ext cx="684974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Selection: the</a:t>
            </a:r>
            <a:r>
              <a:rPr dirty="0" spc="-25"/>
              <a:t> </a:t>
            </a:r>
            <a:r>
              <a:rPr dirty="0" spc="-5"/>
              <a:t>Algorithm</a:t>
            </a:r>
          </a:p>
        </p:txBody>
      </p:sp>
      <p:sp>
        <p:nvSpPr>
          <p:cNvPr id="9" name="object 9"/>
          <p:cNvSpPr/>
          <p:nvPr/>
        </p:nvSpPr>
        <p:spPr>
          <a:xfrm>
            <a:off x="6345936" y="3753611"/>
            <a:ext cx="2499359" cy="1231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313932" y="3752088"/>
            <a:ext cx="2542031" cy="12999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300215" y="3860165"/>
            <a:ext cx="2438400" cy="1170305"/>
          </a:xfrm>
          <a:prstGeom prst="rect">
            <a:avLst/>
          </a:prstGeom>
          <a:solidFill>
            <a:srgbClr val="FFFF99"/>
          </a:solidFill>
          <a:ln w="34747">
            <a:solidFill>
              <a:srgbClr val="FFCC00"/>
            </a:solidFill>
          </a:ln>
        </p:spPr>
        <p:txBody>
          <a:bodyPr wrap="square" lIns="0" tIns="2984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35"/>
              </a:spcBef>
            </a:pPr>
            <a:r>
              <a:rPr dirty="0" sz="2000" spc="-15">
                <a:latin typeface="Calibri"/>
                <a:cs typeface="Calibri"/>
              </a:rPr>
              <a:t>Key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issue:</a:t>
            </a:r>
            <a:endParaRPr sz="20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1200"/>
              </a:spcBef>
            </a:pPr>
            <a:r>
              <a:rPr dirty="0" sz="2000" spc="-5">
                <a:latin typeface="Calibri"/>
                <a:cs typeface="Calibri"/>
              </a:rPr>
              <a:t>How </a:t>
            </a:r>
            <a:r>
              <a:rPr dirty="0" sz="2000" spc="-15">
                <a:latin typeface="Calibri"/>
                <a:cs typeface="Calibri"/>
              </a:rPr>
              <a:t>to </a:t>
            </a:r>
            <a:r>
              <a:rPr dirty="0" sz="2000" spc="-5">
                <a:latin typeface="Calibri"/>
                <a:cs typeface="Calibri"/>
              </a:rPr>
              <a:t>construct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15"/>
              </a:spcBef>
            </a:pPr>
            <a:r>
              <a:rPr dirty="0" sz="2000" spc="-40" b="1">
                <a:solidFill>
                  <a:srgbClr val="FF0000"/>
                </a:solidFill>
                <a:latin typeface="Arial"/>
                <a:cs typeface="Arial"/>
              </a:rPr>
              <a:t>partition</a:t>
            </a:r>
            <a:r>
              <a:rPr dirty="0" sz="2000" spc="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11</a:t>
            </a:fld>
          </a:p>
        </p:txBody>
      </p:sp>
    </p:spTree>
  </p:cSld>
  <p:clrMapOvr>
    <a:masterClrMapping/>
  </p:clrMapOvr>
  <p:transition spd="slow">
    <p:pull dir="l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3530" y="184807"/>
            <a:ext cx="5476875" cy="1493520"/>
          </a:xfrm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069975" marR="5080" indent="-1057910">
              <a:lnSpc>
                <a:spcPct val="100600"/>
              </a:lnSpc>
              <a:spcBef>
                <a:spcPts val="65"/>
              </a:spcBef>
            </a:pPr>
            <a:r>
              <a:rPr dirty="0" spc="-5"/>
              <a:t>Partition</a:t>
            </a:r>
            <a:r>
              <a:rPr dirty="0" spc="-60"/>
              <a:t> </a:t>
            </a:r>
            <a:r>
              <a:rPr dirty="0" spc="-5"/>
              <a:t>improved:  the</a:t>
            </a:r>
            <a:r>
              <a:rPr dirty="0"/>
              <a:t> </a:t>
            </a:r>
            <a:r>
              <a:rPr dirty="0" spc="-5"/>
              <a:t>Strategy</a:t>
            </a:r>
          </a:p>
        </p:txBody>
      </p:sp>
      <p:sp>
        <p:nvSpPr>
          <p:cNvPr id="3" name="object 3"/>
          <p:cNvSpPr/>
          <p:nvPr/>
        </p:nvSpPr>
        <p:spPr>
          <a:xfrm>
            <a:off x="252984" y="2068067"/>
            <a:ext cx="8639555" cy="40965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11</a:t>
            </a:fld>
          </a:p>
        </p:txBody>
      </p:sp>
    </p:spTree>
  </p:cSld>
  <p:clrMapOvr>
    <a:masterClrMapping/>
  </p:clrMapOvr>
  <p:transition spd="slow">
    <p:pull dir="l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6448" y="384047"/>
            <a:ext cx="8069579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7418" y="532767"/>
            <a:ext cx="726884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Constructing the</a:t>
            </a:r>
            <a:r>
              <a:rPr dirty="0" spc="-45"/>
              <a:t> </a:t>
            </a:r>
            <a:r>
              <a:rPr dirty="0" spc="-5"/>
              <a:t>Partition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11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535940" y="1790469"/>
            <a:ext cx="7578725" cy="32689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Find the </a:t>
            </a:r>
            <a:r>
              <a:rPr dirty="0" sz="3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m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*, the median of medians of all  the groups of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5, as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illustrated</a:t>
            </a:r>
            <a:r>
              <a:rPr dirty="0" sz="3000" spc="2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30" b="1">
                <a:solidFill>
                  <a:srgbClr val="3E3E3E"/>
                </a:solidFill>
                <a:latin typeface="Palatino Linotype"/>
                <a:cs typeface="Palatino Linotype"/>
              </a:rPr>
              <a:t>previously.</a:t>
            </a:r>
            <a:endParaRPr sz="30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Compare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each key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in sections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A and D</a:t>
            </a:r>
            <a:r>
              <a:rPr dirty="0" sz="3000" spc="-3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to</a:t>
            </a:r>
            <a:endParaRPr sz="3000">
              <a:latin typeface="Palatino Linotype"/>
              <a:cs typeface="Palatino Linotype"/>
            </a:endParaRPr>
          </a:p>
          <a:p>
            <a:pPr marL="355600">
              <a:lnSpc>
                <a:spcPct val="100000"/>
              </a:lnSpc>
            </a:pPr>
            <a:r>
              <a:rPr dirty="0" sz="3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m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*,</a:t>
            </a:r>
            <a:r>
              <a:rPr dirty="0" sz="3000" spc="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and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4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Let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S</a:t>
            </a:r>
            <a:r>
              <a:rPr dirty="0" baseline="-20833" sz="2400" spc="-7">
                <a:solidFill>
                  <a:srgbClr val="3E3E3E"/>
                </a:solidFill>
                <a:latin typeface="Palatino Linotype"/>
                <a:cs typeface="Palatino Linotype"/>
              </a:rPr>
              <a:t>1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=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C</a:t>
            </a:r>
            <a:r>
              <a:rPr dirty="0" sz="2400" spc="-5">
                <a:solidFill>
                  <a:srgbClr val="3E3E3E"/>
                </a:solidFill>
                <a:latin typeface="Symbol"/>
                <a:cs typeface="Symbol"/>
              </a:rPr>
              <a:t>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{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x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|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x</a:t>
            </a:r>
            <a:r>
              <a:rPr dirty="0" sz="2400" spc="-5">
                <a:solidFill>
                  <a:srgbClr val="3E3E3E"/>
                </a:solidFill>
                <a:latin typeface="Symbol"/>
                <a:cs typeface="Symbol"/>
              </a:rPr>
              <a:t>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A</a:t>
            </a:r>
            <a:r>
              <a:rPr dirty="0" sz="2400" spc="-5">
                <a:solidFill>
                  <a:srgbClr val="3E3E3E"/>
                </a:solidFill>
                <a:latin typeface="Symbol"/>
                <a:cs typeface="Symbol"/>
              </a:rPr>
              <a:t>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D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and</a:t>
            </a:r>
            <a:r>
              <a:rPr dirty="0" sz="2400" spc="-3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x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&lt;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m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*}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Let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S</a:t>
            </a:r>
            <a:r>
              <a:rPr dirty="0" baseline="-20833" sz="2400" spc="-7">
                <a:solidFill>
                  <a:srgbClr val="3E3E3E"/>
                </a:solidFill>
                <a:latin typeface="Palatino Linotype"/>
                <a:cs typeface="Palatino Linotype"/>
              </a:rPr>
              <a:t>2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=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B</a:t>
            </a:r>
            <a:r>
              <a:rPr dirty="0" sz="2400" spc="-5">
                <a:solidFill>
                  <a:srgbClr val="3E3E3E"/>
                </a:solidFill>
                <a:latin typeface="Symbol"/>
                <a:cs typeface="Symbol"/>
              </a:rPr>
              <a:t>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{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x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|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x</a:t>
            </a:r>
            <a:r>
              <a:rPr dirty="0" sz="2400" spc="-5">
                <a:solidFill>
                  <a:srgbClr val="3E3E3E"/>
                </a:solidFill>
                <a:latin typeface="Symbol"/>
                <a:cs typeface="Symbol"/>
              </a:rPr>
              <a:t>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A</a:t>
            </a:r>
            <a:r>
              <a:rPr dirty="0" sz="2400" spc="-5">
                <a:solidFill>
                  <a:srgbClr val="3E3E3E"/>
                </a:solidFill>
                <a:latin typeface="Symbol"/>
                <a:cs typeface="Symbol"/>
              </a:rPr>
              <a:t>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D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and</a:t>
            </a:r>
            <a:r>
              <a:rPr dirty="0" sz="2400" spc="-3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x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&gt;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m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*}</a:t>
            </a:r>
            <a:endParaRPr sz="2400">
              <a:latin typeface="Palatino Linotype"/>
              <a:cs typeface="Palatino Linotype"/>
            </a:endParaRPr>
          </a:p>
          <a:p>
            <a:pPr marL="469265">
              <a:lnSpc>
                <a:spcPct val="100000"/>
              </a:lnSpc>
              <a:spcBef>
                <a:spcPts val="555"/>
              </a:spcBef>
            </a:pP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(m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*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is to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be used as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2400" spc="-15">
                <a:solidFill>
                  <a:srgbClr val="3E3E3E"/>
                </a:solidFill>
                <a:latin typeface="Palatino Linotype"/>
                <a:cs typeface="Palatino Linotype"/>
              </a:rPr>
              <a:t>pivot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for the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partition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6923" y="384047"/>
            <a:ext cx="6547103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7863" y="532767"/>
            <a:ext cx="574484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Divide </a:t>
            </a:r>
            <a:r>
              <a:rPr dirty="0" spc="-5"/>
              <a:t>and</a:t>
            </a:r>
            <a:r>
              <a:rPr dirty="0" spc="-20"/>
              <a:t> </a:t>
            </a:r>
            <a:r>
              <a:rPr dirty="0" spc="-10"/>
              <a:t>Conquer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11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915352" y="1857184"/>
            <a:ext cx="6704965" cy="3317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3700" marR="4546600" indent="-381000">
              <a:lnSpc>
                <a:spcPct val="120000"/>
              </a:lnSpc>
              <a:spcBef>
                <a:spcPts val="100"/>
              </a:spcBef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if (</a:t>
            </a:r>
            <a:r>
              <a:rPr dirty="0" sz="3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k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=|</a:t>
            </a:r>
            <a:r>
              <a:rPr dirty="0" sz="3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S</a:t>
            </a:r>
            <a:r>
              <a:rPr dirty="0" baseline="-20833" sz="3000" spc="-7" b="1">
                <a:solidFill>
                  <a:srgbClr val="3E3E3E"/>
                </a:solidFill>
                <a:latin typeface="Palatino Linotype"/>
                <a:cs typeface="Palatino Linotype"/>
              </a:rPr>
              <a:t>1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|+1)  return</a:t>
            </a:r>
            <a:r>
              <a:rPr dirty="0" sz="3000" spc="-7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m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*;</a:t>
            </a:r>
            <a:endParaRPr sz="30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else if</a:t>
            </a:r>
            <a:r>
              <a:rPr dirty="0" sz="3000" spc="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3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k</a:t>
            </a:r>
            <a:r>
              <a:rPr dirty="0" sz="3000" spc="-5" b="1">
                <a:solidFill>
                  <a:srgbClr val="3E3E3E"/>
                </a:solidFill>
                <a:latin typeface="Symbol"/>
                <a:cs typeface="Symbol"/>
              </a:rPr>
              <a:t>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|</a:t>
            </a:r>
            <a:r>
              <a:rPr dirty="0" sz="3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S</a:t>
            </a:r>
            <a:r>
              <a:rPr dirty="0" baseline="-20833" sz="3000" spc="-7" b="1">
                <a:solidFill>
                  <a:srgbClr val="3E3E3E"/>
                </a:solidFill>
                <a:latin typeface="Palatino Linotype"/>
                <a:cs typeface="Palatino Linotype"/>
              </a:rPr>
              <a:t>1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|)</a:t>
            </a:r>
            <a:endParaRPr sz="3000">
              <a:latin typeface="Palatino Linotype"/>
              <a:cs typeface="Palatino Linotype"/>
            </a:endParaRPr>
          </a:p>
          <a:p>
            <a:pPr marL="12700" marR="1210310" indent="381000">
              <a:lnSpc>
                <a:spcPts val="4320"/>
              </a:lnSpc>
              <a:spcBef>
                <a:spcPts val="229"/>
              </a:spcBef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return select(</a:t>
            </a:r>
            <a:r>
              <a:rPr dirty="0" sz="3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S</a:t>
            </a:r>
            <a:r>
              <a:rPr dirty="0" baseline="-20833" sz="3000" spc="-7" b="1">
                <a:solidFill>
                  <a:srgbClr val="3E3E3E"/>
                </a:solidFill>
                <a:latin typeface="Palatino Linotype"/>
                <a:cs typeface="Palatino Linotype"/>
              </a:rPr>
              <a:t>1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,</a:t>
            </a:r>
            <a:r>
              <a:rPr dirty="0" sz="3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k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); </a:t>
            </a:r>
            <a:r>
              <a:rPr dirty="0" sz="3000" spc="-5" b="1">
                <a:solidFill>
                  <a:srgbClr val="0099CC"/>
                </a:solidFill>
                <a:latin typeface="Palatino Linotype"/>
                <a:cs typeface="Palatino Linotype"/>
              </a:rPr>
              <a:t>//recursion 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else</a:t>
            </a:r>
            <a:endParaRPr sz="3000">
              <a:latin typeface="Palatino Linotype"/>
              <a:cs typeface="Palatino Linotype"/>
            </a:endParaRPr>
          </a:p>
          <a:p>
            <a:pPr marL="393700">
              <a:lnSpc>
                <a:spcPct val="100000"/>
              </a:lnSpc>
              <a:spcBef>
                <a:spcPts val="455"/>
              </a:spcBef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return select(</a:t>
            </a:r>
            <a:r>
              <a:rPr dirty="0" sz="3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S</a:t>
            </a:r>
            <a:r>
              <a:rPr dirty="0" baseline="-20833" sz="3000" spc="-7" b="1">
                <a:solidFill>
                  <a:srgbClr val="3E3E3E"/>
                </a:solidFill>
                <a:latin typeface="Palatino Linotype"/>
                <a:cs typeface="Palatino Linotype"/>
              </a:rPr>
              <a:t>2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,</a:t>
            </a:r>
            <a:r>
              <a:rPr dirty="0" sz="3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k-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|</a:t>
            </a:r>
            <a:r>
              <a:rPr dirty="0" sz="3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S</a:t>
            </a:r>
            <a:r>
              <a:rPr dirty="0" baseline="-20833" sz="3000" spc="-7" b="1">
                <a:solidFill>
                  <a:srgbClr val="3E3E3E"/>
                </a:solidFill>
                <a:latin typeface="Palatino Linotype"/>
                <a:cs typeface="Palatino Linotype"/>
              </a:rPr>
              <a:t>1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|</a:t>
            </a:r>
            <a:r>
              <a:rPr dirty="0" sz="3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-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1);</a:t>
            </a:r>
            <a:r>
              <a:rPr dirty="0" sz="3000" spc="1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0099CC"/>
                </a:solidFill>
                <a:latin typeface="Palatino Linotype"/>
                <a:cs typeface="Palatino Linotype"/>
              </a:rPr>
              <a:t>//recursion</a:t>
            </a:r>
            <a:endParaRPr sz="30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39796" y="384047"/>
            <a:ext cx="3262884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40734" y="532767"/>
            <a:ext cx="246189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An</a:t>
            </a:r>
            <a:r>
              <a:rPr dirty="0"/>
              <a:t>a</a:t>
            </a:r>
            <a:r>
              <a:rPr dirty="0" spc="-5"/>
              <a:t>l</a:t>
            </a:r>
            <a:r>
              <a:rPr dirty="0" spc="-10"/>
              <a:t>y</a:t>
            </a:r>
            <a:r>
              <a:rPr dirty="0" spc="5"/>
              <a:t>s</a:t>
            </a:r>
            <a:r>
              <a:rPr dirty="0" spc="-5"/>
              <a:t>i</a:t>
            </a:r>
            <a:r>
              <a:rPr dirty="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7352" y="1703768"/>
            <a:ext cx="6189980" cy="90360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For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 simplicity:</a:t>
            </a:r>
            <a:endParaRPr sz="2400">
              <a:latin typeface="Palatino Linotype"/>
              <a:cs typeface="Palatino Linotype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dirty="0" sz="2400" spc="-555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Assuming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=5(2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r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+1) for all calls of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select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.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7352" y="2801048"/>
            <a:ext cx="1320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3E3E3E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14984" y="3181347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 h="0">
                <a:moveTo>
                  <a:pt x="0" y="0"/>
                </a:moveTo>
                <a:lnTo>
                  <a:pt x="190282" y="0"/>
                </a:lnTo>
              </a:path>
            </a:pathLst>
          </a:custGeom>
          <a:ln w="1326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29595" y="3181347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 h="0">
                <a:moveTo>
                  <a:pt x="0" y="0"/>
                </a:moveTo>
                <a:lnTo>
                  <a:pt x="190282" y="0"/>
                </a:lnTo>
              </a:path>
            </a:pathLst>
          </a:custGeom>
          <a:ln w="1326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037216" y="2927199"/>
            <a:ext cx="1657985" cy="4711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127125" algn="l"/>
              </a:tabLst>
            </a:pPr>
            <a:r>
              <a:rPr dirty="0" sz="2900" spc="-150">
                <a:latin typeface="Symbol"/>
                <a:cs typeface="Symbol"/>
              </a:rPr>
              <a:t></a:t>
            </a:r>
            <a:r>
              <a:rPr dirty="0" sz="2900" spc="-250">
                <a:latin typeface="Times New Roman"/>
                <a:cs typeface="Times New Roman"/>
              </a:rPr>
              <a:t> </a:t>
            </a:r>
            <a:r>
              <a:rPr dirty="0" baseline="-38314" sz="4350" spc="-292">
                <a:latin typeface="Times New Roman"/>
                <a:cs typeface="Times New Roman"/>
              </a:rPr>
              <a:t>5</a:t>
            </a:r>
            <a:r>
              <a:rPr dirty="0" baseline="-38314" sz="4350" spc="-472">
                <a:latin typeface="Times New Roman"/>
                <a:cs typeface="Times New Roman"/>
              </a:rPr>
              <a:t> </a:t>
            </a:r>
            <a:r>
              <a:rPr dirty="0" sz="2900" spc="-150">
                <a:latin typeface="Symbol"/>
                <a:cs typeface="Symbol"/>
              </a:rPr>
              <a:t></a:t>
            </a:r>
            <a:r>
              <a:rPr dirty="0" sz="2900" spc="-150">
                <a:latin typeface="Times New Roman"/>
                <a:cs typeface="Times New Roman"/>
              </a:rPr>
              <a:t>	</a:t>
            </a:r>
            <a:r>
              <a:rPr dirty="0" sz="2900" spc="-150">
                <a:latin typeface="Symbol"/>
                <a:cs typeface="Symbol"/>
              </a:rPr>
              <a:t></a:t>
            </a:r>
            <a:r>
              <a:rPr dirty="0" sz="2900" spc="-150">
                <a:latin typeface="Times New Roman"/>
                <a:cs typeface="Times New Roman"/>
              </a:rPr>
              <a:t> </a:t>
            </a:r>
            <a:r>
              <a:rPr dirty="0" baseline="-38314" sz="4350" spc="-292">
                <a:latin typeface="Times New Roman"/>
                <a:cs typeface="Times New Roman"/>
              </a:rPr>
              <a:t>5</a:t>
            </a:r>
            <a:r>
              <a:rPr dirty="0" baseline="-38314" sz="4350" spc="-750">
                <a:latin typeface="Times New Roman"/>
                <a:cs typeface="Times New Roman"/>
              </a:rPr>
              <a:t> </a:t>
            </a:r>
            <a:r>
              <a:rPr dirty="0" sz="2900" spc="-150">
                <a:latin typeface="Symbol"/>
                <a:cs typeface="Symbol"/>
              </a:rPr>
              <a:t></a:t>
            </a:r>
            <a:endParaRPr sz="29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37216" y="3218055"/>
            <a:ext cx="1657985" cy="4711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07034" algn="l"/>
                <a:tab pos="1127125" algn="l"/>
                <a:tab pos="1522095" algn="l"/>
              </a:tabLst>
            </a:pPr>
            <a:r>
              <a:rPr dirty="0" sz="2900" spc="-150">
                <a:latin typeface="Symbol"/>
                <a:cs typeface="Symbol"/>
              </a:rPr>
              <a:t></a:t>
            </a:r>
            <a:r>
              <a:rPr dirty="0" sz="2900" spc="-150">
                <a:latin typeface="Times New Roman"/>
                <a:cs typeface="Times New Roman"/>
              </a:rPr>
              <a:t>	</a:t>
            </a:r>
            <a:r>
              <a:rPr dirty="0" sz="2900" spc="-150">
                <a:latin typeface="Symbol"/>
                <a:cs typeface="Symbol"/>
              </a:rPr>
              <a:t></a:t>
            </a:r>
            <a:r>
              <a:rPr dirty="0" sz="2900" spc="-150">
                <a:latin typeface="Times New Roman"/>
                <a:cs typeface="Times New Roman"/>
              </a:rPr>
              <a:t>	</a:t>
            </a:r>
            <a:r>
              <a:rPr dirty="0" sz="2900" spc="-150">
                <a:latin typeface="Symbol"/>
                <a:cs typeface="Symbol"/>
              </a:rPr>
              <a:t></a:t>
            </a:r>
            <a:r>
              <a:rPr dirty="0" sz="2900" spc="-150">
                <a:latin typeface="Times New Roman"/>
                <a:cs typeface="Times New Roman"/>
              </a:rPr>
              <a:t>	</a:t>
            </a:r>
            <a:r>
              <a:rPr dirty="0" sz="2900" spc="-150">
                <a:latin typeface="Symbol"/>
                <a:cs typeface="Symbol"/>
              </a:rPr>
              <a:t></a:t>
            </a:r>
            <a:endParaRPr sz="29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8570" y="2890052"/>
            <a:ext cx="5049520" cy="4711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900" spc="-325" i="1">
                <a:latin typeface="Times New Roman"/>
                <a:cs typeface="Times New Roman"/>
              </a:rPr>
              <a:t>W</a:t>
            </a:r>
            <a:r>
              <a:rPr dirty="0" sz="2900" spc="-350" i="1">
                <a:latin typeface="Times New Roman"/>
                <a:cs typeface="Times New Roman"/>
              </a:rPr>
              <a:t> </a:t>
            </a:r>
            <a:r>
              <a:rPr dirty="0" sz="2900" spc="-120">
                <a:latin typeface="Times New Roman"/>
                <a:cs typeface="Times New Roman"/>
              </a:rPr>
              <a:t>(</a:t>
            </a:r>
            <a:r>
              <a:rPr dirty="0" sz="2900" spc="-120" i="1">
                <a:latin typeface="Times New Roman"/>
                <a:cs typeface="Times New Roman"/>
              </a:rPr>
              <a:t>n</a:t>
            </a:r>
            <a:r>
              <a:rPr dirty="0" sz="2900" spc="-120">
                <a:latin typeface="Times New Roman"/>
                <a:cs typeface="Times New Roman"/>
              </a:rPr>
              <a:t>)</a:t>
            </a:r>
            <a:r>
              <a:rPr dirty="0" sz="2900" spc="-225">
                <a:latin typeface="Times New Roman"/>
                <a:cs typeface="Times New Roman"/>
              </a:rPr>
              <a:t> </a:t>
            </a:r>
            <a:r>
              <a:rPr dirty="0" sz="2900" spc="-215">
                <a:latin typeface="Symbol"/>
                <a:cs typeface="Symbol"/>
              </a:rPr>
              <a:t></a:t>
            </a:r>
            <a:r>
              <a:rPr dirty="0" sz="2900" spc="-210">
                <a:latin typeface="Times New Roman"/>
                <a:cs typeface="Times New Roman"/>
              </a:rPr>
              <a:t> </a:t>
            </a:r>
            <a:r>
              <a:rPr dirty="0" sz="2900" spc="-195">
                <a:latin typeface="Times New Roman"/>
                <a:cs typeface="Times New Roman"/>
              </a:rPr>
              <a:t>6</a:t>
            </a:r>
            <a:r>
              <a:rPr dirty="0" baseline="30651" sz="4350" spc="-292">
                <a:latin typeface="Symbol"/>
                <a:cs typeface="Symbol"/>
              </a:rPr>
              <a:t></a:t>
            </a:r>
            <a:r>
              <a:rPr dirty="0" baseline="30651" sz="4350" spc="-390">
                <a:latin typeface="Times New Roman"/>
                <a:cs typeface="Times New Roman"/>
              </a:rPr>
              <a:t> </a:t>
            </a:r>
            <a:r>
              <a:rPr dirty="0" baseline="35440" sz="4350" spc="-292" i="1">
                <a:latin typeface="Times New Roman"/>
                <a:cs typeface="Times New Roman"/>
              </a:rPr>
              <a:t>n</a:t>
            </a:r>
            <a:r>
              <a:rPr dirty="0" baseline="35440" sz="4350" spc="-472" i="1">
                <a:latin typeface="Times New Roman"/>
                <a:cs typeface="Times New Roman"/>
              </a:rPr>
              <a:t> </a:t>
            </a:r>
            <a:r>
              <a:rPr dirty="0" baseline="30651" sz="4350" spc="-225">
                <a:latin typeface="Symbol"/>
                <a:cs typeface="Symbol"/>
              </a:rPr>
              <a:t></a:t>
            </a:r>
            <a:r>
              <a:rPr dirty="0" baseline="30651" sz="4350" spc="-292">
                <a:latin typeface="Times New Roman"/>
                <a:cs typeface="Times New Roman"/>
              </a:rPr>
              <a:t> </a:t>
            </a:r>
            <a:r>
              <a:rPr dirty="0" sz="2900" spc="-215">
                <a:latin typeface="Symbol"/>
                <a:cs typeface="Symbol"/>
              </a:rPr>
              <a:t></a:t>
            </a:r>
            <a:r>
              <a:rPr dirty="0" sz="2900" spc="-375">
                <a:latin typeface="Times New Roman"/>
                <a:cs typeface="Times New Roman"/>
              </a:rPr>
              <a:t> </a:t>
            </a:r>
            <a:r>
              <a:rPr dirty="0" sz="2900" spc="-325" i="1">
                <a:latin typeface="Times New Roman"/>
                <a:cs typeface="Times New Roman"/>
              </a:rPr>
              <a:t>W</a:t>
            </a:r>
            <a:r>
              <a:rPr dirty="0" sz="2900" spc="-390" i="1">
                <a:latin typeface="Times New Roman"/>
                <a:cs typeface="Times New Roman"/>
              </a:rPr>
              <a:t> </a:t>
            </a:r>
            <a:r>
              <a:rPr dirty="0" baseline="30651" sz="4350" spc="-225">
                <a:latin typeface="Symbol"/>
                <a:cs typeface="Symbol"/>
              </a:rPr>
              <a:t></a:t>
            </a:r>
            <a:r>
              <a:rPr dirty="0" baseline="30651" sz="4350" spc="-390">
                <a:latin typeface="Times New Roman"/>
                <a:cs typeface="Times New Roman"/>
              </a:rPr>
              <a:t> </a:t>
            </a:r>
            <a:r>
              <a:rPr dirty="0" baseline="35440" sz="4350" spc="-292" i="1">
                <a:latin typeface="Times New Roman"/>
                <a:cs typeface="Times New Roman"/>
              </a:rPr>
              <a:t>n</a:t>
            </a:r>
            <a:r>
              <a:rPr dirty="0" baseline="35440" sz="4350" spc="-472" i="1">
                <a:latin typeface="Times New Roman"/>
                <a:cs typeface="Times New Roman"/>
              </a:rPr>
              <a:t> </a:t>
            </a:r>
            <a:r>
              <a:rPr dirty="0" baseline="30651" sz="4350" spc="-225">
                <a:latin typeface="Symbol"/>
                <a:cs typeface="Symbol"/>
              </a:rPr>
              <a:t></a:t>
            </a:r>
            <a:r>
              <a:rPr dirty="0" baseline="30651" sz="4350" spc="-292">
                <a:latin typeface="Times New Roman"/>
                <a:cs typeface="Times New Roman"/>
              </a:rPr>
              <a:t> </a:t>
            </a:r>
            <a:r>
              <a:rPr dirty="0" sz="2900" spc="-215">
                <a:latin typeface="Symbol"/>
                <a:cs typeface="Symbol"/>
              </a:rPr>
              <a:t></a:t>
            </a:r>
            <a:r>
              <a:rPr dirty="0" sz="2900" spc="-140">
                <a:latin typeface="Times New Roman"/>
                <a:cs typeface="Times New Roman"/>
              </a:rPr>
              <a:t> </a:t>
            </a:r>
            <a:r>
              <a:rPr dirty="0" sz="2900" spc="-155">
                <a:latin typeface="Times New Roman"/>
                <a:cs typeface="Times New Roman"/>
              </a:rPr>
              <a:t>4</a:t>
            </a:r>
            <a:r>
              <a:rPr dirty="0" sz="2900" spc="-155" i="1">
                <a:latin typeface="Times New Roman"/>
                <a:cs typeface="Times New Roman"/>
              </a:rPr>
              <a:t>r</a:t>
            </a:r>
            <a:r>
              <a:rPr dirty="0" sz="2900" spc="-50" i="1">
                <a:latin typeface="Times New Roman"/>
                <a:cs typeface="Times New Roman"/>
              </a:rPr>
              <a:t> </a:t>
            </a:r>
            <a:r>
              <a:rPr dirty="0" sz="2900" spc="-215">
                <a:latin typeface="Symbol"/>
                <a:cs typeface="Symbol"/>
              </a:rPr>
              <a:t></a:t>
            </a:r>
            <a:r>
              <a:rPr dirty="0" sz="2900" spc="-375">
                <a:latin typeface="Times New Roman"/>
                <a:cs typeface="Times New Roman"/>
              </a:rPr>
              <a:t> </a:t>
            </a:r>
            <a:r>
              <a:rPr dirty="0" sz="2900" spc="-325" i="1">
                <a:latin typeface="Times New Roman"/>
                <a:cs typeface="Times New Roman"/>
              </a:rPr>
              <a:t>W</a:t>
            </a:r>
            <a:r>
              <a:rPr dirty="0" sz="2900" spc="-345" i="1">
                <a:latin typeface="Times New Roman"/>
                <a:cs typeface="Times New Roman"/>
              </a:rPr>
              <a:t> </a:t>
            </a:r>
            <a:r>
              <a:rPr dirty="0" sz="2900" spc="-130">
                <a:latin typeface="Times New Roman"/>
                <a:cs typeface="Times New Roman"/>
              </a:rPr>
              <a:t>(7</a:t>
            </a:r>
            <a:r>
              <a:rPr dirty="0" sz="2900" spc="-130" i="1">
                <a:latin typeface="Times New Roman"/>
                <a:cs typeface="Times New Roman"/>
              </a:rPr>
              <a:t>r</a:t>
            </a:r>
            <a:r>
              <a:rPr dirty="0" sz="2900" spc="-50" i="1">
                <a:latin typeface="Times New Roman"/>
                <a:cs typeface="Times New Roman"/>
              </a:rPr>
              <a:t> </a:t>
            </a:r>
            <a:r>
              <a:rPr dirty="0" sz="2900" spc="-215">
                <a:latin typeface="Symbol"/>
                <a:cs typeface="Symbol"/>
              </a:rPr>
              <a:t></a:t>
            </a:r>
            <a:r>
              <a:rPr dirty="0" sz="2900" spc="-135">
                <a:latin typeface="Times New Roman"/>
                <a:cs typeface="Times New Roman"/>
              </a:rPr>
              <a:t> </a:t>
            </a:r>
            <a:r>
              <a:rPr dirty="0" sz="2900" spc="-165">
                <a:latin typeface="Times New Roman"/>
                <a:cs typeface="Times New Roman"/>
              </a:rPr>
              <a:t>2)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0500" y="4283964"/>
            <a:ext cx="2356103" cy="7696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58496" y="4282440"/>
            <a:ext cx="2357627" cy="8412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97179" y="4237990"/>
            <a:ext cx="2295525" cy="708660"/>
          </a:xfrm>
          <a:prstGeom prst="rect">
            <a:avLst/>
          </a:prstGeom>
          <a:solidFill>
            <a:srgbClr val="FFFF00"/>
          </a:solidFill>
          <a:ln w="34747">
            <a:solidFill>
              <a:srgbClr val="FF6600"/>
            </a:solidFill>
          </a:ln>
        </p:spPr>
        <p:txBody>
          <a:bodyPr wrap="square" lIns="0" tIns="29845" rIns="0" bIns="0" rtlCol="0" vert="horz">
            <a:spAutoFit/>
          </a:bodyPr>
          <a:lstStyle/>
          <a:p>
            <a:pPr marL="90805" marR="205104">
              <a:lnSpc>
                <a:spcPct val="100000"/>
              </a:lnSpc>
              <a:spcBef>
                <a:spcPts val="235"/>
              </a:spcBef>
            </a:pPr>
            <a:r>
              <a:rPr dirty="0" sz="2000">
                <a:latin typeface="Calibri"/>
                <a:cs typeface="Calibri"/>
              </a:rPr>
              <a:t>Finding the</a:t>
            </a:r>
            <a:r>
              <a:rPr dirty="0" sz="2000" spc="-8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median  in </a:t>
            </a:r>
            <a:r>
              <a:rPr dirty="0" sz="2000" spc="-10">
                <a:latin typeface="Calibri"/>
                <a:cs typeface="Calibri"/>
              </a:rPr>
              <a:t>every group </a:t>
            </a:r>
            <a:r>
              <a:rPr dirty="0" sz="2000" spc="-5">
                <a:latin typeface="Calibri"/>
                <a:cs typeface="Calibri"/>
              </a:rPr>
              <a:t>of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92401" y="3713835"/>
            <a:ext cx="402590" cy="482600"/>
          </a:xfrm>
          <a:custGeom>
            <a:avLst/>
            <a:gdLst/>
            <a:ahLst/>
            <a:cxnLst/>
            <a:rect l="l" t="t" r="r" b="b"/>
            <a:pathLst>
              <a:path w="402589" h="482600">
                <a:moveTo>
                  <a:pt x="0" y="482498"/>
                </a:moveTo>
                <a:lnTo>
                  <a:pt x="402310" y="0"/>
                </a:lnTo>
              </a:path>
            </a:pathLst>
          </a:custGeom>
          <a:ln w="19811">
            <a:solidFill>
              <a:srgbClr val="FF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013404" y="3655319"/>
            <a:ext cx="130175" cy="138430"/>
          </a:xfrm>
          <a:custGeom>
            <a:avLst/>
            <a:gdLst/>
            <a:ahLst/>
            <a:cxnLst/>
            <a:rect l="l" t="t" r="r" b="b"/>
            <a:pathLst>
              <a:path w="130175" h="138429">
                <a:moveTo>
                  <a:pt x="130098" y="0"/>
                </a:moveTo>
                <a:lnTo>
                  <a:pt x="0" y="56870"/>
                </a:lnTo>
                <a:lnTo>
                  <a:pt x="81305" y="58521"/>
                </a:lnTo>
                <a:lnTo>
                  <a:pt x="97548" y="138201"/>
                </a:lnTo>
                <a:lnTo>
                  <a:pt x="130098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709672" y="4329684"/>
            <a:ext cx="2356103" cy="7696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677667" y="4328159"/>
            <a:ext cx="2357627" cy="8412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816351" y="4283709"/>
            <a:ext cx="2295525" cy="708660"/>
          </a:xfrm>
          <a:prstGeom prst="rect">
            <a:avLst/>
          </a:prstGeom>
          <a:solidFill>
            <a:srgbClr val="FFFF00"/>
          </a:solidFill>
          <a:ln w="34747">
            <a:solidFill>
              <a:srgbClr val="FF6600"/>
            </a:solidFill>
          </a:ln>
        </p:spPr>
        <p:txBody>
          <a:bodyPr wrap="square" lIns="0" tIns="30480" rIns="0" bIns="0" rtlCol="0" vert="horz">
            <a:spAutoFit/>
          </a:bodyPr>
          <a:lstStyle/>
          <a:p>
            <a:pPr marL="90805" marR="205104">
              <a:lnSpc>
                <a:spcPct val="100000"/>
              </a:lnSpc>
              <a:spcBef>
                <a:spcPts val="240"/>
              </a:spcBef>
            </a:pPr>
            <a:r>
              <a:rPr dirty="0" sz="2000">
                <a:latin typeface="Calibri"/>
                <a:cs typeface="Calibri"/>
              </a:rPr>
              <a:t>Finding the</a:t>
            </a:r>
            <a:r>
              <a:rPr dirty="0" sz="2000" spc="-8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median  of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medians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248655" y="4059935"/>
            <a:ext cx="3119627" cy="7696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216652" y="4058412"/>
            <a:ext cx="3209543" cy="8442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202935" y="4014470"/>
            <a:ext cx="3058795" cy="708660"/>
          </a:xfrm>
          <a:prstGeom prst="rect">
            <a:avLst/>
          </a:prstGeom>
          <a:solidFill>
            <a:srgbClr val="FFFF00"/>
          </a:solidFill>
          <a:ln w="34747">
            <a:solidFill>
              <a:srgbClr val="FF6600"/>
            </a:solidFill>
          </a:ln>
        </p:spPr>
        <p:txBody>
          <a:bodyPr wrap="square" lIns="0" tIns="26670" rIns="0" bIns="0" rtlCol="0" vert="horz">
            <a:spAutoFit/>
          </a:bodyPr>
          <a:lstStyle/>
          <a:p>
            <a:pPr marL="90170" marR="120650">
              <a:lnSpc>
                <a:spcPct val="101000"/>
              </a:lnSpc>
              <a:spcBef>
                <a:spcPts val="210"/>
              </a:spcBef>
            </a:pPr>
            <a:r>
              <a:rPr dirty="0" sz="2000" spc="-5">
                <a:latin typeface="Calibri"/>
                <a:cs typeface="Calibri"/>
              </a:rPr>
              <a:t>Comparing all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5">
                <a:latin typeface="Calibri"/>
                <a:cs typeface="Calibri"/>
              </a:rPr>
              <a:t>elements  in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>
                <a:latin typeface="Symbol"/>
                <a:cs typeface="Symbol"/>
              </a:rPr>
              <a:t></a:t>
            </a:r>
            <a:r>
              <a:rPr dirty="0" sz="2000">
                <a:latin typeface="Calibri"/>
                <a:cs typeface="Calibri"/>
              </a:rPr>
              <a:t>D </a:t>
            </a:r>
            <a:r>
              <a:rPr dirty="0" sz="2000" spc="-5">
                <a:latin typeface="Calibri"/>
                <a:cs typeface="Calibri"/>
              </a:rPr>
              <a:t>with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i="1">
                <a:latin typeface="Calibri"/>
                <a:cs typeface="Calibri"/>
              </a:rPr>
              <a:t>m</a:t>
            </a:r>
            <a:r>
              <a:rPr dirty="0" sz="2000">
                <a:latin typeface="Calibri"/>
                <a:cs typeface="Calibri"/>
              </a:rPr>
              <a:t>*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553200" y="2843783"/>
            <a:ext cx="2446018" cy="10774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521195" y="2842260"/>
            <a:ext cx="2545079" cy="114604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6507480" y="2797810"/>
            <a:ext cx="2385060" cy="1016635"/>
          </a:xfrm>
          <a:prstGeom prst="rect">
            <a:avLst/>
          </a:prstGeom>
          <a:solidFill>
            <a:srgbClr val="FFFF00"/>
          </a:solidFill>
          <a:ln w="34747">
            <a:solidFill>
              <a:srgbClr val="FF6600"/>
            </a:solidFill>
          </a:ln>
        </p:spPr>
        <p:txBody>
          <a:bodyPr wrap="square" lIns="0" tIns="30480" rIns="0" bIns="0" rtlCol="0" vert="horz">
            <a:spAutoFit/>
          </a:bodyPr>
          <a:lstStyle/>
          <a:p>
            <a:pPr algn="just" marL="90805" marR="107314">
              <a:lnSpc>
                <a:spcPct val="100000"/>
              </a:lnSpc>
              <a:spcBef>
                <a:spcPts val="240"/>
              </a:spcBef>
            </a:pP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15">
                <a:latin typeface="Calibri"/>
                <a:cs typeface="Calibri"/>
              </a:rPr>
              <a:t>extreme </a:t>
            </a:r>
            <a:r>
              <a:rPr dirty="0" sz="2000" spc="-5">
                <a:latin typeface="Calibri"/>
                <a:cs typeface="Calibri"/>
              </a:rPr>
              <a:t>case: all 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5">
                <a:latin typeface="Calibri"/>
                <a:cs typeface="Calibri"/>
              </a:rPr>
              <a:t>elements in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>
                <a:latin typeface="Symbol"/>
                <a:cs typeface="Symbol"/>
              </a:rPr>
              <a:t></a:t>
            </a:r>
            <a:r>
              <a:rPr dirty="0" sz="2000">
                <a:latin typeface="Calibri"/>
                <a:cs typeface="Calibri"/>
              </a:rPr>
              <a:t>D  </a:t>
            </a:r>
            <a:r>
              <a:rPr dirty="0" sz="2000" spc="-5">
                <a:latin typeface="Calibri"/>
                <a:cs typeface="Calibri"/>
              </a:rPr>
              <a:t>in </a:t>
            </a:r>
            <a:r>
              <a:rPr dirty="0" sz="2000">
                <a:latin typeface="Calibri"/>
                <a:cs typeface="Calibri"/>
              </a:rPr>
              <a:t>one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subset.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811380" y="3373869"/>
            <a:ext cx="652780" cy="325755"/>
          </a:xfrm>
          <a:custGeom>
            <a:avLst/>
            <a:gdLst/>
            <a:ahLst/>
            <a:cxnLst/>
            <a:rect l="l" t="t" r="r" b="b"/>
            <a:pathLst>
              <a:path w="652779" h="325754">
                <a:moveTo>
                  <a:pt x="652665" y="325640"/>
                </a:moveTo>
                <a:lnTo>
                  <a:pt x="0" y="0"/>
                </a:lnTo>
              </a:path>
            </a:pathLst>
          </a:custGeom>
          <a:ln w="19812">
            <a:solidFill>
              <a:srgbClr val="FF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743190" y="3339731"/>
            <a:ext cx="142240" cy="113664"/>
          </a:xfrm>
          <a:custGeom>
            <a:avLst/>
            <a:gdLst/>
            <a:ahLst/>
            <a:cxnLst/>
            <a:rect l="l" t="t" r="r" b="b"/>
            <a:pathLst>
              <a:path w="142239" h="113664">
                <a:moveTo>
                  <a:pt x="141998" y="0"/>
                </a:moveTo>
                <a:lnTo>
                  <a:pt x="0" y="114"/>
                </a:lnTo>
                <a:lnTo>
                  <a:pt x="85293" y="113639"/>
                </a:lnTo>
                <a:lnTo>
                  <a:pt x="68186" y="34137"/>
                </a:lnTo>
                <a:lnTo>
                  <a:pt x="141998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405719" y="3388664"/>
            <a:ext cx="751205" cy="626745"/>
          </a:xfrm>
          <a:custGeom>
            <a:avLst/>
            <a:gdLst/>
            <a:ahLst/>
            <a:cxnLst/>
            <a:rect l="l" t="t" r="r" b="b"/>
            <a:pathLst>
              <a:path w="751204" h="626745">
                <a:moveTo>
                  <a:pt x="750735" y="626313"/>
                </a:moveTo>
                <a:lnTo>
                  <a:pt x="0" y="0"/>
                </a:lnTo>
              </a:path>
            </a:pathLst>
          </a:custGeom>
          <a:ln w="19812">
            <a:solidFill>
              <a:srgbClr val="FF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347209" y="3339844"/>
            <a:ext cx="138430" cy="130175"/>
          </a:xfrm>
          <a:custGeom>
            <a:avLst/>
            <a:gdLst/>
            <a:ahLst/>
            <a:cxnLst/>
            <a:rect l="l" t="t" r="r" b="b"/>
            <a:pathLst>
              <a:path w="138429" h="130175">
                <a:moveTo>
                  <a:pt x="0" y="0"/>
                </a:moveTo>
                <a:lnTo>
                  <a:pt x="56832" y="130124"/>
                </a:lnTo>
                <a:lnTo>
                  <a:pt x="58508" y="48818"/>
                </a:lnTo>
                <a:lnTo>
                  <a:pt x="138201" y="3260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998470" y="3764432"/>
            <a:ext cx="320040" cy="520700"/>
          </a:xfrm>
          <a:custGeom>
            <a:avLst/>
            <a:gdLst/>
            <a:ahLst/>
            <a:cxnLst/>
            <a:rect l="l" t="t" r="r" b="b"/>
            <a:pathLst>
              <a:path w="320039" h="520700">
                <a:moveTo>
                  <a:pt x="0" y="520293"/>
                </a:moveTo>
                <a:lnTo>
                  <a:pt x="319760" y="0"/>
                </a:lnTo>
              </a:path>
            </a:pathLst>
          </a:custGeom>
          <a:ln w="19811">
            <a:solidFill>
              <a:srgbClr val="FF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237542" y="3699508"/>
            <a:ext cx="120586" cy="14145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407352" y="5105336"/>
            <a:ext cx="6987540" cy="859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b="1" i="1">
                <a:solidFill>
                  <a:srgbClr val="0000CC"/>
                </a:solidFill>
                <a:latin typeface="Palatino Linotype"/>
                <a:cs typeface="Palatino Linotype"/>
              </a:rPr>
              <a:t>Note: r is </a:t>
            </a:r>
            <a:r>
              <a:rPr dirty="0" sz="2400" spc="-5" b="1" i="1">
                <a:solidFill>
                  <a:srgbClr val="0000CC"/>
                </a:solidFill>
                <a:latin typeface="Palatino Linotype"/>
                <a:cs typeface="Palatino Linotype"/>
              </a:rPr>
              <a:t>about n/10, and 0.7n+2 </a:t>
            </a:r>
            <a:r>
              <a:rPr dirty="0" sz="2400" b="1" i="1">
                <a:solidFill>
                  <a:srgbClr val="0000CC"/>
                </a:solidFill>
                <a:latin typeface="Palatino Linotype"/>
                <a:cs typeface="Palatino Linotype"/>
              </a:rPr>
              <a:t>is </a:t>
            </a:r>
            <a:r>
              <a:rPr dirty="0" sz="2400" spc="-5" b="1" i="1">
                <a:solidFill>
                  <a:srgbClr val="0000CC"/>
                </a:solidFill>
                <a:latin typeface="Palatino Linotype"/>
                <a:cs typeface="Palatino Linotype"/>
              </a:rPr>
              <a:t>about 0.7n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,</a:t>
            </a:r>
            <a:r>
              <a:rPr dirty="0" sz="2400" spc="3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so</a:t>
            </a:r>
            <a:endParaRPr sz="2400">
              <a:latin typeface="Palatino Linotype"/>
              <a:cs typeface="Palatino Linotype"/>
            </a:endParaRPr>
          </a:p>
          <a:p>
            <a:pPr marL="1520825">
              <a:lnSpc>
                <a:spcPct val="100000"/>
              </a:lnSpc>
              <a:spcBef>
                <a:spcPts val="75"/>
              </a:spcBef>
            </a:pPr>
            <a:r>
              <a:rPr dirty="0" sz="3000" spc="-5" i="1">
                <a:latin typeface="Times New Roman"/>
                <a:cs typeface="Times New Roman"/>
              </a:rPr>
              <a:t>W</a:t>
            </a:r>
            <a:r>
              <a:rPr dirty="0" sz="3000" spc="-305" i="1">
                <a:latin typeface="Times New Roman"/>
                <a:cs typeface="Times New Roman"/>
              </a:rPr>
              <a:t> </a:t>
            </a:r>
            <a:r>
              <a:rPr dirty="0" sz="3000" spc="40">
                <a:latin typeface="Times New Roman"/>
                <a:cs typeface="Times New Roman"/>
              </a:rPr>
              <a:t>(</a:t>
            </a:r>
            <a:r>
              <a:rPr dirty="0" sz="3000" spc="40" i="1">
                <a:latin typeface="Times New Roman"/>
                <a:cs typeface="Times New Roman"/>
              </a:rPr>
              <a:t>n</a:t>
            </a:r>
            <a:r>
              <a:rPr dirty="0" sz="3000" spc="40">
                <a:latin typeface="Times New Roman"/>
                <a:cs typeface="Times New Roman"/>
              </a:rPr>
              <a:t>)</a:t>
            </a:r>
            <a:r>
              <a:rPr dirty="0" sz="3000" spc="-15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Symbol"/>
                <a:cs typeface="Symbol"/>
              </a:rPr>
              <a:t></a:t>
            </a:r>
            <a:r>
              <a:rPr dirty="0" sz="3000" spc="-430">
                <a:latin typeface="Times New Roman"/>
                <a:cs typeface="Times New Roman"/>
              </a:rPr>
              <a:t> </a:t>
            </a:r>
            <a:r>
              <a:rPr dirty="0" sz="3000" spc="5">
                <a:latin typeface="Times New Roman"/>
                <a:cs typeface="Times New Roman"/>
              </a:rPr>
              <a:t>1.6</a:t>
            </a:r>
            <a:r>
              <a:rPr dirty="0" sz="3000" spc="5" i="1">
                <a:latin typeface="Times New Roman"/>
                <a:cs typeface="Times New Roman"/>
              </a:rPr>
              <a:t>n</a:t>
            </a:r>
            <a:r>
              <a:rPr dirty="0" sz="3000" spc="-90" i="1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Symbol"/>
                <a:cs typeface="Symbol"/>
              </a:rPr>
              <a:t></a:t>
            </a:r>
            <a:r>
              <a:rPr dirty="0" sz="3000" spc="-335">
                <a:latin typeface="Times New Roman"/>
                <a:cs typeface="Times New Roman"/>
              </a:rPr>
              <a:t> </a:t>
            </a:r>
            <a:r>
              <a:rPr dirty="0" sz="3000" spc="-5" i="1">
                <a:latin typeface="Times New Roman"/>
                <a:cs typeface="Times New Roman"/>
              </a:rPr>
              <a:t>W</a:t>
            </a:r>
            <a:r>
              <a:rPr dirty="0" sz="3000" spc="-300" i="1">
                <a:latin typeface="Times New Roman"/>
                <a:cs typeface="Times New Roman"/>
              </a:rPr>
              <a:t> </a:t>
            </a:r>
            <a:r>
              <a:rPr dirty="0" sz="3000" spc="15">
                <a:latin typeface="Times New Roman"/>
                <a:cs typeface="Times New Roman"/>
              </a:rPr>
              <a:t>(0.2</a:t>
            </a:r>
            <a:r>
              <a:rPr dirty="0" sz="3000" spc="15" i="1">
                <a:latin typeface="Times New Roman"/>
                <a:cs typeface="Times New Roman"/>
              </a:rPr>
              <a:t>n</a:t>
            </a:r>
            <a:r>
              <a:rPr dirty="0" sz="3000" spc="15">
                <a:latin typeface="Times New Roman"/>
                <a:cs typeface="Times New Roman"/>
              </a:rPr>
              <a:t>)</a:t>
            </a:r>
            <a:r>
              <a:rPr dirty="0" sz="3000" spc="-11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Symbol"/>
                <a:cs typeface="Symbol"/>
              </a:rPr>
              <a:t></a:t>
            </a:r>
            <a:r>
              <a:rPr dirty="0" sz="3000" spc="-330">
                <a:latin typeface="Times New Roman"/>
                <a:cs typeface="Times New Roman"/>
              </a:rPr>
              <a:t> </a:t>
            </a:r>
            <a:r>
              <a:rPr dirty="0" sz="3000" spc="-5" i="1">
                <a:latin typeface="Times New Roman"/>
                <a:cs typeface="Times New Roman"/>
              </a:rPr>
              <a:t>W</a:t>
            </a:r>
            <a:r>
              <a:rPr dirty="0" sz="3000" spc="-305" i="1">
                <a:latin typeface="Times New Roman"/>
                <a:cs typeface="Times New Roman"/>
              </a:rPr>
              <a:t> </a:t>
            </a:r>
            <a:r>
              <a:rPr dirty="0" sz="3000" spc="25">
                <a:latin typeface="Times New Roman"/>
                <a:cs typeface="Times New Roman"/>
              </a:rPr>
              <a:t>(0.7</a:t>
            </a:r>
            <a:r>
              <a:rPr dirty="0" sz="3000" spc="25" i="1">
                <a:latin typeface="Times New Roman"/>
                <a:cs typeface="Times New Roman"/>
              </a:rPr>
              <a:t>n</a:t>
            </a:r>
            <a:r>
              <a:rPr dirty="0" sz="3000" spc="25">
                <a:latin typeface="Times New Roman"/>
                <a:cs typeface="Times New Roman"/>
              </a:rPr>
              <a:t>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11</a:t>
            </a:fld>
          </a:p>
        </p:txBody>
      </p:sp>
    </p:spTree>
  </p:cSld>
  <p:clrMapOvr>
    <a:masterClrMapping/>
  </p:clrMapOvr>
  <p:transition spd="slow">
    <p:pull dir="l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36576"/>
            <a:ext cx="7469122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97707" y="772667"/>
            <a:ext cx="1554479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726179" y="772667"/>
            <a:ext cx="2418587" cy="1374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15338" y="184807"/>
            <a:ext cx="6511925" cy="1493520"/>
          </a:xfrm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2095500" marR="5080" indent="-2083435">
              <a:lnSpc>
                <a:spcPct val="100600"/>
              </a:lnSpc>
              <a:spcBef>
                <a:spcPts val="65"/>
              </a:spcBef>
            </a:pPr>
            <a:r>
              <a:rPr dirty="0" spc="-75"/>
              <a:t>Worst </a:t>
            </a:r>
            <a:r>
              <a:rPr dirty="0" spc="-5"/>
              <a:t>Case Complexity  of</a:t>
            </a:r>
            <a:r>
              <a:rPr dirty="0" spc="-10"/>
              <a:t> </a:t>
            </a:r>
            <a:r>
              <a:rPr dirty="0" i="1">
                <a:latin typeface="Palatino Linotype"/>
                <a:cs typeface="Palatino Linotype"/>
              </a:rPr>
              <a:t>Select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5115" y="5496877"/>
            <a:ext cx="718629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Note: Row sums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is a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decreasing geometric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series,</a:t>
            </a:r>
            <a:r>
              <a:rPr dirty="0" sz="2400" spc="-2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so</a:t>
            </a:r>
            <a:endParaRPr sz="2400">
              <a:latin typeface="Palatino Linotype"/>
              <a:cs typeface="Palatino Linotype"/>
            </a:endParaRPr>
          </a:p>
          <a:p>
            <a:pPr marL="1308100">
              <a:lnSpc>
                <a:spcPct val="100000"/>
              </a:lnSpc>
            </a:pPr>
            <a:r>
              <a:rPr dirty="0" sz="2400" b="1" i="1">
                <a:solidFill>
                  <a:srgbClr val="FF0000"/>
                </a:solidFill>
                <a:latin typeface="Palatino Linotype"/>
                <a:cs typeface="Palatino Linotype"/>
              </a:rPr>
              <a:t>W</a:t>
            </a:r>
            <a:r>
              <a:rPr dirty="0" sz="2400" b="1">
                <a:solidFill>
                  <a:srgbClr val="FF0000"/>
                </a:solidFill>
                <a:latin typeface="Palatino Linotype"/>
                <a:cs typeface="Palatino Linotype"/>
              </a:rPr>
              <a:t>(</a:t>
            </a:r>
            <a:r>
              <a:rPr dirty="0" sz="2400" b="1" i="1">
                <a:solidFill>
                  <a:srgbClr val="FF0000"/>
                </a:solidFill>
                <a:latin typeface="Palatino Linotype"/>
                <a:cs typeface="Palatino Linotype"/>
              </a:rPr>
              <a:t>n</a:t>
            </a:r>
            <a:r>
              <a:rPr dirty="0" sz="2400" b="1">
                <a:solidFill>
                  <a:srgbClr val="FF0000"/>
                </a:solidFill>
                <a:latin typeface="Palatino Linotype"/>
                <a:cs typeface="Palatino Linotype"/>
              </a:rPr>
              <a:t>)</a:t>
            </a:r>
            <a:r>
              <a:rPr dirty="0" sz="2400" b="1">
                <a:solidFill>
                  <a:srgbClr val="FF0000"/>
                </a:solidFill>
                <a:latin typeface="Symbol"/>
                <a:cs typeface="Symbol"/>
              </a:rPr>
              <a:t></a:t>
            </a:r>
            <a:r>
              <a:rPr dirty="0" sz="2400" b="1">
                <a:solidFill>
                  <a:srgbClr val="FF0000"/>
                </a:solidFill>
                <a:latin typeface="Palatino Linotype"/>
                <a:cs typeface="Palatino Linotype"/>
              </a:rPr>
              <a:t>(</a:t>
            </a:r>
            <a:r>
              <a:rPr dirty="0" sz="2400" b="1" i="1">
                <a:solidFill>
                  <a:srgbClr val="FF0000"/>
                </a:solidFill>
                <a:latin typeface="Palatino Linotype"/>
                <a:cs typeface="Palatino Linotype"/>
              </a:rPr>
              <a:t>n</a:t>
            </a:r>
            <a:r>
              <a:rPr dirty="0" sz="2400" b="1">
                <a:solidFill>
                  <a:srgbClr val="FF0000"/>
                </a:solidFill>
                <a:latin typeface="Palatino Linotype"/>
                <a:cs typeface="Palatino Linotype"/>
              </a:rPr>
              <a:t>)</a:t>
            </a:r>
            <a:endParaRPr sz="2400">
              <a:latin typeface="Palatino Linotype"/>
              <a:cs typeface="Palatino Linotype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01168" y="4954523"/>
          <a:ext cx="8385175" cy="35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/>
                <a:gridCol w="1169035"/>
                <a:gridCol w="1125855"/>
                <a:gridCol w="1125855"/>
                <a:gridCol w="1125854"/>
                <a:gridCol w="1125854"/>
                <a:gridCol w="1125220"/>
                <a:gridCol w="787400"/>
              </a:tblGrid>
              <a:tr h="34594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600" spc="-5" i="1">
                          <a:latin typeface="Calibri"/>
                          <a:cs typeface="Calibri"/>
                        </a:rPr>
                        <a:t>W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(.2</a:t>
                      </a:r>
                      <a:r>
                        <a:rPr dirty="0" baseline="26455" sz="1575" spc="-7">
                          <a:latin typeface="Calibri"/>
                          <a:cs typeface="Calibri"/>
                        </a:rPr>
                        <a:t>3</a:t>
                      </a:r>
                      <a:r>
                        <a:rPr dirty="0" sz="1600" spc="-5" i="1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600" spc="-5" i="1">
                          <a:latin typeface="Calibri"/>
                          <a:cs typeface="Calibri"/>
                        </a:rPr>
                        <a:t>W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(.2</a:t>
                      </a:r>
                      <a:r>
                        <a:rPr dirty="0" baseline="26455" sz="1575" spc="-7"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(.7)</a:t>
                      </a:r>
                      <a:r>
                        <a:rPr dirty="0" sz="1600" spc="-5" i="1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600" spc="-5" i="1">
                          <a:latin typeface="Calibri"/>
                          <a:cs typeface="Calibri"/>
                        </a:rPr>
                        <a:t>W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(.2</a:t>
                      </a:r>
                      <a:r>
                        <a:rPr dirty="0" baseline="26455" sz="1575" spc="-7"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(.7)</a:t>
                      </a:r>
                      <a:r>
                        <a:rPr dirty="0" sz="1600" spc="-5" i="1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600" spc="-5" i="1">
                          <a:latin typeface="Calibri"/>
                          <a:cs typeface="Calibri"/>
                        </a:rPr>
                        <a:t>W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(.2(.7)</a:t>
                      </a:r>
                      <a:r>
                        <a:rPr dirty="0" baseline="26455" sz="1575" spc="-7"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z="1600" spc="-5" i="1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600" spc="-5" i="1">
                          <a:latin typeface="Calibri"/>
                          <a:cs typeface="Calibri"/>
                        </a:rPr>
                        <a:t>W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(.2</a:t>
                      </a:r>
                      <a:r>
                        <a:rPr dirty="0" baseline="26455" sz="1575" spc="-7"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(.7)</a:t>
                      </a:r>
                      <a:r>
                        <a:rPr dirty="0" sz="1600" spc="-5" i="1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600" spc="-5" i="1">
                          <a:latin typeface="Calibri"/>
                          <a:cs typeface="Calibri"/>
                        </a:rPr>
                        <a:t>W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(.2(.7)</a:t>
                      </a:r>
                      <a:r>
                        <a:rPr dirty="0" baseline="26455" sz="1575" spc="-7"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z="1600" spc="-5" i="1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600" spc="-5" i="1">
                          <a:latin typeface="Calibri"/>
                          <a:cs typeface="Calibri"/>
                        </a:rPr>
                        <a:t>W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(.2(.7)</a:t>
                      </a:r>
                      <a:r>
                        <a:rPr dirty="0" baseline="26455" sz="1575" spc="-7"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z="1600" spc="-5" i="1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600" spc="-5" i="1">
                          <a:latin typeface="Calibri"/>
                          <a:cs typeface="Calibri"/>
                        </a:rPr>
                        <a:t>W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(.2</a:t>
                      </a:r>
                      <a:r>
                        <a:rPr dirty="0" baseline="26455" sz="1575" spc="-7">
                          <a:latin typeface="Calibri"/>
                          <a:cs typeface="Calibri"/>
                        </a:rPr>
                        <a:t>3</a:t>
                      </a:r>
                      <a:r>
                        <a:rPr dirty="0" sz="1600" spc="-5" i="1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522731" y="4059935"/>
            <a:ext cx="1800225" cy="34607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32384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54"/>
              </a:spcBef>
              <a:tabLst>
                <a:tab pos="941069" algn="l"/>
              </a:tabLst>
            </a:pPr>
            <a:r>
              <a:rPr dirty="0" sz="1600" spc="-10" i="1">
                <a:latin typeface="Calibri"/>
                <a:cs typeface="Calibri"/>
              </a:rPr>
              <a:t>W</a:t>
            </a:r>
            <a:r>
              <a:rPr dirty="0" sz="1600" spc="-10">
                <a:latin typeface="Calibri"/>
                <a:cs typeface="Calibri"/>
              </a:rPr>
              <a:t>(.04</a:t>
            </a:r>
            <a:r>
              <a:rPr dirty="0" sz="1600" spc="-10" i="1">
                <a:latin typeface="Calibri"/>
                <a:cs typeface="Calibri"/>
              </a:rPr>
              <a:t>n</a:t>
            </a:r>
            <a:r>
              <a:rPr dirty="0" sz="1600" spc="-10">
                <a:latin typeface="Calibri"/>
                <a:cs typeface="Calibri"/>
              </a:rPr>
              <a:t>)	</a:t>
            </a:r>
            <a:r>
              <a:rPr dirty="0" sz="1600" spc="-5">
                <a:latin typeface="Calibri"/>
                <a:cs typeface="Calibri"/>
              </a:rPr>
              <a:t>1.6(.04</a:t>
            </a:r>
            <a:r>
              <a:rPr dirty="0" sz="1600" spc="-5" i="1">
                <a:latin typeface="Calibri"/>
                <a:cs typeface="Calibri"/>
              </a:rPr>
              <a:t>n</a:t>
            </a:r>
            <a:r>
              <a:rPr dirty="0" sz="1600" spc="-5"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21891" y="4104132"/>
            <a:ext cx="0" cy="269875"/>
          </a:xfrm>
          <a:custGeom>
            <a:avLst/>
            <a:gdLst/>
            <a:ahLst/>
            <a:cxnLst/>
            <a:rect l="l" t="t" r="r" b="b"/>
            <a:pathLst>
              <a:path w="0" h="269875">
                <a:moveTo>
                  <a:pt x="0" y="0"/>
                </a:moveTo>
                <a:lnTo>
                  <a:pt x="0" y="26974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458211" y="4059935"/>
            <a:ext cx="1800225" cy="34607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32384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254"/>
              </a:spcBef>
              <a:tabLst>
                <a:tab pos="941069" algn="l"/>
              </a:tabLst>
            </a:pPr>
            <a:r>
              <a:rPr dirty="0" sz="1600" spc="-10" i="1">
                <a:latin typeface="Calibri"/>
                <a:cs typeface="Calibri"/>
              </a:rPr>
              <a:t>W</a:t>
            </a:r>
            <a:r>
              <a:rPr dirty="0" sz="1600" spc="-10">
                <a:latin typeface="Calibri"/>
                <a:cs typeface="Calibri"/>
              </a:rPr>
              <a:t>(.14</a:t>
            </a:r>
            <a:r>
              <a:rPr dirty="0" sz="1600" spc="-10" i="1">
                <a:latin typeface="Calibri"/>
                <a:cs typeface="Calibri"/>
              </a:rPr>
              <a:t>n</a:t>
            </a:r>
            <a:r>
              <a:rPr dirty="0" sz="1600" spc="-10">
                <a:latin typeface="Calibri"/>
                <a:cs typeface="Calibri"/>
              </a:rPr>
              <a:t>)	</a:t>
            </a:r>
            <a:r>
              <a:rPr dirty="0" sz="1600" spc="-5">
                <a:latin typeface="Calibri"/>
                <a:cs typeface="Calibri"/>
              </a:rPr>
              <a:t>1.6(.14</a:t>
            </a:r>
            <a:r>
              <a:rPr dirty="0" sz="1600" spc="-5" i="1">
                <a:latin typeface="Calibri"/>
                <a:cs typeface="Calibri"/>
              </a:rPr>
              <a:t>n</a:t>
            </a:r>
            <a:r>
              <a:rPr dirty="0" sz="1600" spc="-5"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11652" y="4104132"/>
            <a:ext cx="0" cy="269875"/>
          </a:xfrm>
          <a:custGeom>
            <a:avLst/>
            <a:gdLst/>
            <a:ahLst/>
            <a:cxnLst/>
            <a:rect l="l" t="t" r="r" b="b"/>
            <a:pathLst>
              <a:path w="0" h="269875">
                <a:moveTo>
                  <a:pt x="0" y="0"/>
                </a:moveTo>
                <a:lnTo>
                  <a:pt x="0" y="26974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527803" y="4059935"/>
            <a:ext cx="1800225" cy="346075"/>
          </a:xfrm>
          <a:custGeom>
            <a:avLst/>
            <a:gdLst/>
            <a:ahLst/>
            <a:cxnLst/>
            <a:rect l="l" t="t" r="r" b="b"/>
            <a:pathLst>
              <a:path w="1800225" h="346075">
                <a:moveTo>
                  <a:pt x="0" y="0"/>
                </a:moveTo>
                <a:lnTo>
                  <a:pt x="1799844" y="0"/>
                </a:lnTo>
                <a:lnTo>
                  <a:pt x="1799844" y="345948"/>
                </a:lnTo>
                <a:lnTo>
                  <a:pt x="0" y="345948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527803" y="4059935"/>
            <a:ext cx="853440" cy="34607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32384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54"/>
              </a:spcBef>
            </a:pPr>
            <a:r>
              <a:rPr dirty="0" sz="1600" spc="-10" i="1">
                <a:latin typeface="Calibri"/>
                <a:cs typeface="Calibri"/>
              </a:rPr>
              <a:t>W</a:t>
            </a:r>
            <a:r>
              <a:rPr dirty="0" sz="1600" spc="-10">
                <a:latin typeface="Calibri"/>
                <a:cs typeface="Calibri"/>
              </a:rPr>
              <a:t>(.14</a:t>
            </a:r>
            <a:r>
              <a:rPr dirty="0" sz="1600" spc="-10" i="1">
                <a:latin typeface="Calibri"/>
                <a:cs typeface="Calibri"/>
              </a:rPr>
              <a:t>n</a:t>
            </a:r>
            <a:r>
              <a:rPr dirty="0" sz="1600" spc="-10"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81244" y="4059935"/>
            <a:ext cx="946785" cy="34607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32384" rIns="0" bIns="0" rtlCol="0" vert="horz">
            <a:spAutoFit/>
          </a:bodyPr>
          <a:lstStyle/>
          <a:p>
            <a:pPr marL="87630">
              <a:lnSpc>
                <a:spcPct val="100000"/>
              </a:lnSpc>
              <a:spcBef>
                <a:spcPts val="254"/>
              </a:spcBef>
            </a:pPr>
            <a:r>
              <a:rPr dirty="0" sz="1600" spc="-5">
                <a:latin typeface="Calibri"/>
                <a:cs typeface="Calibri"/>
              </a:rPr>
              <a:t>1.6(.14</a:t>
            </a:r>
            <a:r>
              <a:rPr dirty="0" sz="1600" spc="-5" i="1">
                <a:latin typeface="Calibri"/>
                <a:cs typeface="Calibri"/>
              </a:rPr>
              <a:t>n</a:t>
            </a:r>
            <a:r>
              <a:rPr dirty="0" sz="1600" spc="-5"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381244" y="4059935"/>
            <a:ext cx="0" cy="314325"/>
          </a:xfrm>
          <a:custGeom>
            <a:avLst/>
            <a:gdLst/>
            <a:ahLst/>
            <a:cxnLst/>
            <a:rect l="l" t="t" r="r" b="b"/>
            <a:pathLst>
              <a:path w="0" h="314325">
                <a:moveTo>
                  <a:pt x="0" y="0"/>
                </a:moveTo>
                <a:lnTo>
                  <a:pt x="0" y="31394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551676" y="4059935"/>
            <a:ext cx="1800225" cy="346075"/>
          </a:xfrm>
          <a:custGeom>
            <a:avLst/>
            <a:gdLst/>
            <a:ahLst/>
            <a:cxnLst/>
            <a:rect l="l" t="t" r="r" b="b"/>
            <a:pathLst>
              <a:path w="1800225" h="346075">
                <a:moveTo>
                  <a:pt x="0" y="0"/>
                </a:moveTo>
                <a:lnTo>
                  <a:pt x="1799844" y="0"/>
                </a:lnTo>
                <a:lnTo>
                  <a:pt x="1799844" y="345948"/>
                </a:lnTo>
                <a:lnTo>
                  <a:pt x="0" y="345948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630352" y="4080065"/>
            <a:ext cx="6877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i="1">
                <a:latin typeface="Calibri"/>
                <a:cs typeface="Calibri"/>
              </a:rPr>
              <a:t>W</a:t>
            </a:r>
            <a:r>
              <a:rPr dirty="0" sz="1600" spc="-10">
                <a:latin typeface="Calibri"/>
                <a:cs typeface="Calibri"/>
              </a:rPr>
              <a:t>(.49</a:t>
            </a:r>
            <a:r>
              <a:rPr dirty="0" sz="1600" spc="-10" i="1">
                <a:latin typeface="Calibri"/>
                <a:cs typeface="Calibri"/>
              </a:rPr>
              <a:t>n</a:t>
            </a:r>
            <a:r>
              <a:rPr dirty="0" sz="1600" spc="-10"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80827" y="4080065"/>
            <a:ext cx="7632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Calibri"/>
                <a:cs typeface="Calibri"/>
              </a:rPr>
              <a:t>1</a:t>
            </a:r>
            <a:r>
              <a:rPr dirty="0" sz="1600">
                <a:latin typeface="Calibri"/>
                <a:cs typeface="Calibri"/>
              </a:rPr>
              <a:t>.</a:t>
            </a:r>
            <a:r>
              <a:rPr dirty="0" sz="1600" spc="-10">
                <a:latin typeface="Calibri"/>
                <a:cs typeface="Calibri"/>
              </a:rPr>
              <a:t>6(</a:t>
            </a:r>
            <a:r>
              <a:rPr dirty="0" sz="1600">
                <a:latin typeface="Calibri"/>
                <a:cs typeface="Calibri"/>
              </a:rPr>
              <a:t>.</a:t>
            </a:r>
            <a:r>
              <a:rPr dirty="0" sz="1600" spc="-10">
                <a:latin typeface="Calibri"/>
                <a:cs typeface="Calibri"/>
              </a:rPr>
              <a:t>49</a:t>
            </a:r>
            <a:r>
              <a:rPr dirty="0" sz="1600" spc="-15" i="1">
                <a:latin typeface="Calibri"/>
                <a:cs typeface="Calibri"/>
              </a:rPr>
              <a:t>n</a:t>
            </a:r>
            <a:r>
              <a:rPr dirty="0" sz="1600" spc="-5"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406640" y="4104132"/>
            <a:ext cx="0" cy="269875"/>
          </a:xfrm>
          <a:custGeom>
            <a:avLst/>
            <a:gdLst/>
            <a:ahLst/>
            <a:cxnLst/>
            <a:rect l="l" t="t" r="r" b="b"/>
            <a:pathLst>
              <a:path w="0" h="269875">
                <a:moveTo>
                  <a:pt x="0" y="0"/>
                </a:moveTo>
                <a:lnTo>
                  <a:pt x="0" y="26974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467611" y="3069335"/>
            <a:ext cx="718185" cy="34607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32384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254"/>
              </a:spcBef>
            </a:pPr>
            <a:r>
              <a:rPr dirty="0" sz="1600" spc="-10" i="1">
                <a:latin typeface="Calibri"/>
                <a:cs typeface="Calibri"/>
              </a:rPr>
              <a:t>W</a:t>
            </a:r>
            <a:r>
              <a:rPr dirty="0" sz="1600" spc="-10">
                <a:latin typeface="Calibri"/>
                <a:cs typeface="Calibri"/>
              </a:rPr>
              <a:t>(.2</a:t>
            </a:r>
            <a:r>
              <a:rPr dirty="0" sz="1600" spc="-10" i="1">
                <a:latin typeface="Calibri"/>
                <a:cs typeface="Calibri"/>
              </a:rPr>
              <a:t>n</a:t>
            </a:r>
            <a:r>
              <a:rPr dirty="0" sz="1600" spc="-10"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85416" y="3069335"/>
            <a:ext cx="856615" cy="34607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32384" rIns="0" bIns="0" rtlCol="0" vert="horz">
            <a:spAutoFit/>
          </a:bodyPr>
          <a:lstStyle/>
          <a:p>
            <a:pPr marL="120650">
              <a:lnSpc>
                <a:spcPct val="100000"/>
              </a:lnSpc>
              <a:spcBef>
                <a:spcPts val="254"/>
              </a:spcBef>
            </a:pPr>
            <a:r>
              <a:rPr dirty="0" sz="1600" spc="-5">
                <a:latin typeface="Calibri"/>
                <a:cs typeface="Calibri"/>
              </a:rPr>
              <a:t>1.6(.2</a:t>
            </a:r>
            <a:r>
              <a:rPr dirty="0" sz="1600" spc="-5" i="1">
                <a:latin typeface="Calibri"/>
                <a:cs typeface="Calibri"/>
              </a:rPr>
              <a:t>n</a:t>
            </a:r>
            <a:r>
              <a:rPr dirty="0" sz="1600" spc="-5"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26964" y="3069335"/>
            <a:ext cx="810895" cy="34607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32384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254"/>
              </a:spcBef>
            </a:pPr>
            <a:r>
              <a:rPr dirty="0" sz="1600" spc="-10" i="1">
                <a:latin typeface="Calibri"/>
                <a:cs typeface="Calibri"/>
              </a:rPr>
              <a:t>W</a:t>
            </a:r>
            <a:r>
              <a:rPr dirty="0" sz="1600" spc="-10">
                <a:latin typeface="Calibri"/>
                <a:cs typeface="Calibri"/>
              </a:rPr>
              <a:t>(.7</a:t>
            </a:r>
            <a:r>
              <a:rPr dirty="0" sz="1600" spc="-10" i="1">
                <a:latin typeface="Calibri"/>
                <a:cs typeface="Calibri"/>
              </a:rPr>
              <a:t>n</a:t>
            </a:r>
            <a:r>
              <a:rPr dirty="0" sz="1600" spc="-10"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37732" y="3069335"/>
            <a:ext cx="765175" cy="34607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32384" rIns="0" bIns="0" rtlCol="0" vert="horz">
            <a:spAutoFit/>
          </a:bodyPr>
          <a:lstStyle/>
          <a:p>
            <a:pPr marL="29209">
              <a:lnSpc>
                <a:spcPct val="100000"/>
              </a:lnSpc>
              <a:spcBef>
                <a:spcPts val="254"/>
              </a:spcBef>
            </a:pPr>
            <a:r>
              <a:rPr dirty="0" sz="1600" spc="-5">
                <a:latin typeface="Calibri"/>
                <a:cs typeface="Calibri"/>
              </a:rPr>
              <a:t>1.6(.7</a:t>
            </a:r>
            <a:r>
              <a:rPr dirty="0" sz="1600" spc="-5" i="1">
                <a:latin typeface="Calibri"/>
                <a:cs typeface="Calibri"/>
              </a:rPr>
              <a:t>n</a:t>
            </a:r>
            <a:r>
              <a:rPr dirty="0" sz="1600" spc="-5"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37203" y="2124455"/>
            <a:ext cx="1574800" cy="34607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32384" rIns="0" bIns="0" rtlCol="0" vert="horz">
            <a:spAutoFit/>
          </a:bodyPr>
          <a:lstStyle/>
          <a:p>
            <a:pPr marL="229870">
              <a:lnSpc>
                <a:spcPct val="100000"/>
              </a:lnSpc>
              <a:spcBef>
                <a:spcPts val="254"/>
              </a:spcBef>
              <a:tabLst>
                <a:tab pos="822325" algn="l"/>
              </a:tabLst>
            </a:pPr>
            <a:r>
              <a:rPr dirty="0" sz="1600" spc="-10" i="1">
                <a:latin typeface="Calibri"/>
                <a:cs typeface="Calibri"/>
              </a:rPr>
              <a:t>W</a:t>
            </a:r>
            <a:r>
              <a:rPr dirty="0" sz="1600" spc="-10">
                <a:latin typeface="Calibri"/>
                <a:cs typeface="Calibri"/>
              </a:rPr>
              <a:t>(</a:t>
            </a:r>
            <a:r>
              <a:rPr dirty="0" sz="1600" spc="-10" i="1">
                <a:latin typeface="Calibri"/>
                <a:cs typeface="Calibri"/>
              </a:rPr>
              <a:t>n</a:t>
            </a:r>
            <a:r>
              <a:rPr dirty="0" sz="1600" spc="-10">
                <a:latin typeface="Calibri"/>
                <a:cs typeface="Calibri"/>
              </a:rPr>
              <a:t>)	</a:t>
            </a:r>
            <a:r>
              <a:rPr dirty="0" sz="1600" spc="-5">
                <a:latin typeface="Calibri"/>
                <a:cs typeface="Calibri"/>
              </a:rPr>
              <a:t>1.6</a:t>
            </a:r>
            <a:r>
              <a:rPr dirty="0" sz="1600" spc="-5" i="1">
                <a:latin typeface="Calibri"/>
                <a:cs typeface="Calibri"/>
              </a:rPr>
              <a:t>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258055" y="2168651"/>
            <a:ext cx="0" cy="269875"/>
          </a:xfrm>
          <a:custGeom>
            <a:avLst/>
            <a:gdLst/>
            <a:ahLst/>
            <a:cxnLst/>
            <a:rect l="l" t="t" r="r" b="b"/>
            <a:pathLst>
              <a:path w="0" h="269875">
                <a:moveTo>
                  <a:pt x="0" y="0"/>
                </a:moveTo>
                <a:lnTo>
                  <a:pt x="0" y="26974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727960" y="2484120"/>
            <a:ext cx="1035050" cy="585470"/>
          </a:xfrm>
          <a:custGeom>
            <a:avLst/>
            <a:gdLst/>
            <a:ahLst/>
            <a:cxnLst/>
            <a:rect l="l" t="t" r="r" b="b"/>
            <a:pathLst>
              <a:path w="1035050" h="585469">
                <a:moveTo>
                  <a:pt x="1034796" y="0"/>
                </a:moveTo>
                <a:lnTo>
                  <a:pt x="0" y="585216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885944" y="2484120"/>
            <a:ext cx="946785" cy="585470"/>
          </a:xfrm>
          <a:custGeom>
            <a:avLst/>
            <a:gdLst/>
            <a:ahLst/>
            <a:cxnLst/>
            <a:rect l="l" t="t" r="r" b="b"/>
            <a:pathLst>
              <a:path w="946785" h="585469">
                <a:moveTo>
                  <a:pt x="0" y="0"/>
                </a:moveTo>
                <a:lnTo>
                  <a:pt x="946404" y="58521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557527" y="3429000"/>
            <a:ext cx="224154" cy="631190"/>
          </a:xfrm>
          <a:custGeom>
            <a:avLst/>
            <a:gdLst/>
            <a:ahLst/>
            <a:cxnLst/>
            <a:rect l="l" t="t" r="r" b="b"/>
            <a:pathLst>
              <a:path w="224155" h="631189">
                <a:moveTo>
                  <a:pt x="224028" y="0"/>
                </a:moveTo>
                <a:lnTo>
                  <a:pt x="0" y="630936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636520" y="3429000"/>
            <a:ext cx="361315" cy="631190"/>
          </a:xfrm>
          <a:custGeom>
            <a:avLst/>
            <a:gdLst/>
            <a:ahLst/>
            <a:cxnLst/>
            <a:rect l="l" t="t" r="r" b="b"/>
            <a:pathLst>
              <a:path w="361314" h="631189">
                <a:moveTo>
                  <a:pt x="0" y="0"/>
                </a:moveTo>
                <a:lnTo>
                  <a:pt x="361188" y="63093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516879" y="3429000"/>
            <a:ext cx="269875" cy="631190"/>
          </a:xfrm>
          <a:custGeom>
            <a:avLst/>
            <a:gdLst/>
            <a:ahLst/>
            <a:cxnLst/>
            <a:rect l="l" t="t" r="r" b="b"/>
            <a:pathLst>
              <a:path w="269875" h="631189">
                <a:moveTo>
                  <a:pt x="269748" y="0"/>
                </a:moveTo>
                <a:lnTo>
                  <a:pt x="0" y="63093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597395" y="3429000"/>
            <a:ext cx="539750" cy="631190"/>
          </a:xfrm>
          <a:custGeom>
            <a:avLst/>
            <a:gdLst/>
            <a:ahLst/>
            <a:cxnLst/>
            <a:rect l="l" t="t" r="r" b="b"/>
            <a:pathLst>
              <a:path w="539750" h="631189">
                <a:moveTo>
                  <a:pt x="0" y="0"/>
                </a:moveTo>
                <a:lnTo>
                  <a:pt x="539496" y="630936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11123" y="4419600"/>
            <a:ext cx="405765" cy="539750"/>
          </a:xfrm>
          <a:custGeom>
            <a:avLst/>
            <a:gdLst/>
            <a:ahLst/>
            <a:cxnLst/>
            <a:rect l="l" t="t" r="r" b="b"/>
            <a:pathLst>
              <a:path w="405765" h="539750">
                <a:moveTo>
                  <a:pt x="405384" y="0"/>
                </a:moveTo>
                <a:lnTo>
                  <a:pt x="0" y="53949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737360" y="4419600"/>
            <a:ext cx="90170" cy="539750"/>
          </a:xfrm>
          <a:custGeom>
            <a:avLst/>
            <a:gdLst/>
            <a:ahLst/>
            <a:cxnLst/>
            <a:rect l="l" t="t" r="r" b="b"/>
            <a:pathLst>
              <a:path w="90169" h="539750">
                <a:moveTo>
                  <a:pt x="0" y="0"/>
                </a:moveTo>
                <a:lnTo>
                  <a:pt x="89916" y="53949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680716" y="4419600"/>
            <a:ext cx="317500" cy="539750"/>
          </a:xfrm>
          <a:custGeom>
            <a:avLst/>
            <a:gdLst/>
            <a:ahLst/>
            <a:cxnLst/>
            <a:rect l="l" t="t" r="r" b="b"/>
            <a:pathLst>
              <a:path w="317500" h="539750">
                <a:moveTo>
                  <a:pt x="316992" y="0"/>
                </a:moveTo>
                <a:lnTo>
                  <a:pt x="0" y="53949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717035" y="4419600"/>
            <a:ext cx="315595" cy="539750"/>
          </a:xfrm>
          <a:custGeom>
            <a:avLst/>
            <a:gdLst/>
            <a:ahLst/>
            <a:cxnLst/>
            <a:rect l="l" t="t" r="r" b="b"/>
            <a:pathLst>
              <a:path w="315595" h="539750">
                <a:moveTo>
                  <a:pt x="0" y="0"/>
                </a:moveTo>
                <a:lnTo>
                  <a:pt x="315468" y="53949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751832" y="4373879"/>
            <a:ext cx="360045" cy="541020"/>
          </a:xfrm>
          <a:custGeom>
            <a:avLst/>
            <a:gdLst/>
            <a:ahLst/>
            <a:cxnLst/>
            <a:rect l="l" t="t" r="r" b="b"/>
            <a:pathLst>
              <a:path w="360045" h="541020">
                <a:moveTo>
                  <a:pt x="359663" y="0"/>
                </a:moveTo>
                <a:lnTo>
                  <a:pt x="0" y="54102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786628" y="4373879"/>
            <a:ext cx="451484" cy="541020"/>
          </a:xfrm>
          <a:custGeom>
            <a:avLst/>
            <a:gdLst/>
            <a:ahLst/>
            <a:cxnLst/>
            <a:rect l="l" t="t" r="r" b="b"/>
            <a:pathLst>
              <a:path w="451485" h="541020">
                <a:moveTo>
                  <a:pt x="0" y="0"/>
                </a:moveTo>
                <a:lnTo>
                  <a:pt x="451104" y="54102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046976" y="4373879"/>
            <a:ext cx="226060" cy="541020"/>
          </a:xfrm>
          <a:custGeom>
            <a:avLst/>
            <a:gdLst/>
            <a:ahLst/>
            <a:cxnLst/>
            <a:rect l="l" t="t" r="r" b="b"/>
            <a:pathLst>
              <a:path w="226059" h="541020">
                <a:moveTo>
                  <a:pt x="225551" y="0"/>
                </a:moveTo>
                <a:lnTo>
                  <a:pt x="0" y="54102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632192" y="4373879"/>
            <a:ext cx="541020" cy="541020"/>
          </a:xfrm>
          <a:custGeom>
            <a:avLst/>
            <a:gdLst/>
            <a:ahLst/>
            <a:cxnLst/>
            <a:rect l="l" t="t" r="r" b="b"/>
            <a:pathLst>
              <a:path w="541020" h="541020">
                <a:moveTo>
                  <a:pt x="0" y="0"/>
                </a:moveTo>
                <a:lnTo>
                  <a:pt x="541020" y="54102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7171690" y="2100452"/>
            <a:ext cx="3930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0000CC"/>
                </a:solidFill>
                <a:latin typeface="Palatino Linotype"/>
                <a:cs typeface="Palatino Linotype"/>
              </a:rPr>
              <a:t>1</a:t>
            </a:r>
            <a:r>
              <a:rPr dirty="0" sz="1600" spc="-10" b="1">
                <a:solidFill>
                  <a:srgbClr val="0000CC"/>
                </a:solidFill>
                <a:latin typeface="Palatino Linotype"/>
                <a:cs typeface="Palatino Linotype"/>
              </a:rPr>
              <a:t>.</a:t>
            </a:r>
            <a:r>
              <a:rPr dirty="0" sz="1600" b="1">
                <a:solidFill>
                  <a:srgbClr val="0000CC"/>
                </a:solidFill>
                <a:latin typeface="Palatino Linotype"/>
                <a:cs typeface="Palatino Linotype"/>
              </a:rPr>
              <a:t>6</a:t>
            </a:r>
            <a:r>
              <a:rPr dirty="0" sz="1600" spc="-5" b="1" i="1">
                <a:solidFill>
                  <a:srgbClr val="0000CC"/>
                </a:solidFill>
                <a:latin typeface="Palatino Linotype"/>
                <a:cs typeface="Palatino Linotype"/>
              </a:rPr>
              <a:t>n</a:t>
            </a:r>
            <a:endParaRPr sz="1600">
              <a:latin typeface="Palatino Linotype"/>
              <a:cs typeface="Palatino Linotype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45" name="object 4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11</a:t>
            </a:fld>
          </a:p>
        </p:txBody>
      </p:sp>
      <p:sp>
        <p:nvSpPr>
          <p:cNvPr id="41" name="object 41"/>
          <p:cNvSpPr txBox="1"/>
          <p:nvPr/>
        </p:nvSpPr>
        <p:spPr>
          <a:xfrm>
            <a:off x="7530455" y="3089387"/>
            <a:ext cx="7315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00CC"/>
                </a:solidFill>
                <a:latin typeface="Palatino Linotype"/>
                <a:cs typeface="Palatino Linotype"/>
              </a:rPr>
              <a:t>1.6(.</a:t>
            </a:r>
            <a:r>
              <a:rPr dirty="0" sz="1600" spc="-55" b="1">
                <a:solidFill>
                  <a:srgbClr val="0000CC"/>
                </a:solidFill>
                <a:latin typeface="Palatino Linotype"/>
                <a:cs typeface="Palatino Linotype"/>
              </a:rPr>
              <a:t> </a:t>
            </a:r>
            <a:r>
              <a:rPr dirty="0" sz="1600" spc="-5" b="1">
                <a:solidFill>
                  <a:srgbClr val="0000CC"/>
                </a:solidFill>
                <a:latin typeface="Palatino Linotype"/>
                <a:cs typeface="Palatino Linotype"/>
              </a:rPr>
              <a:t>9)</a:t>
            </a:r>
            <a:r>
              <a:rPr dirty="0" sz="1600" spc="-5" b="1" i="1">
                <a:solidFill>
                  <a:srgbClr val="0000CC"/>
                </a:solidFill>
                <a:latin typeface="Palatino Linotype"/>
                <a:cs typeface="Palatino Linotype"/>
              </a:rPr>
              <a:t>n</a:t>
            </a:r>
            <a:endParaRPr sz="1600">
              <a:latin typeface="Palatino Linotype"/>
              <a:cs typeface="Palatino Linotype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098803" y="3675167"/>
            <a:ext cx="8337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00CC"/>
                </a:solidFill>
                <a:latin typeface="Palatino Linotype"/>
                <a:cs typeface="Palatino Linotype"/>
              </a:rPr>
              <a:t>1.6(.</a:t>
            </a:r>
            <a:r>
              <a:rPr dirty="0" sz="1600" spc="-50" b="1">
                <a:solidFill>
                  <a:srgbClr val="0000CC"/>
                </a:solidFill>
                <a:latin typeface="Palatino Linotype"/>
                <a:cs typeface="Palatino Linotype"/>
              </a:rPr>
              <a:t> </a:t>
            </a:r>
            <a:r>
              <a:rPr dirty="0" sz="1600" spc="-5" b="1">
                <a:solidFill>
                  <a:srgbClr val="0000CC"/>
                </a:solidFill>
                <a:latin typeface="Palatino Linotype"/>
                <a:cs typeface="Palatino Linotype"/>
              </a:rPr>
              <a:t>81)</a:t>
            </a:r>
            <a:r>
              <a:rPr dirty="0" sz="1600" spc="-5" b="1" i="1">
                <a:solidFill>
                  <a:srgbClr val="0000CC"/>
                </a:solidFill>
                <a:latin typeface="Palatino Linotype"/>
                <a:cs typeface="Palatino Linotype"/>
              </a:rPr>
              <a:t>n</a:t>
            </a:r>
            <a:endParaRPr sz="1600">
              <a:latin typeface="Palatino Linotype"/>
              <a:cs typeface="Palatino Linotype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098803" y="4664265"/>
            <a:ext cx="8001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00CC"/>
                </a:solidFill>
                <a:latin typeface="Palatino Linotype"/>
                <a:cs typeface="Palatino Linotype"/>
              </a:rPr>
              <a:t>1.6(.</a:t>
            </a:r>
            <a:r>
              <a:rPr dirty="0" sz="1600" spc="-55" b="1">
                <a:solidFill>
                  <a:srgbClr val="0000CC"/>
                </a:solidFill>
                <a:latin typeface="Palatino Linotype"/>
                <a:cs typeface="Palatino Linotype"/>
              </a:rPr>
              <a:t> </a:t>
            </a:r>
            <a:r>
              <a:rPr dirty="0" sz="1600" b="1">
                <a:solidFill>
                  <a:srgbClr val="0000CC"/>
                </a:solidFill>
                <a:latin typeface="Palatino Linotype"/>
                <a:cs typeface="Palatino Linotype"/>
              </a:rPr>
              <a:t>9)</a:t>
            </a:r>
            <a:r>
              <a:rPr dirty="0" baseline="26455" sz="1575" b="1">
                <a:solidFill>
                  <a:srgbClr val="0000CC"/>
                </a:solidFill>
                <a:latin typeface="Palatino Linotype"/>
                <a:cs typeface="Palatino Linotype"/>
              </a:rPr>
              <a:t>3</a:t>
            </a:r>
            <a:r>
              <a:rPr dirty="0" sz="1600" b="1" i="1">
                <a:solidFill>
                  <a:srgbClr val="0000CC"/>
                </a:solidFill>
                <a:latin typeface="Palatino Linotype"/>
                <a:cs typeface="Palatino Linotype"/>
              </a:rPr>
              <a:t>n</a:t>
            </a:r>
            <a:endParaRPr sz="1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7611" y="384047"/>
            <a:ext cx="6205727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68582" y="532767"/>
            <a:ext cx="540575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Relation to</a:t>
            </a:r>
            <a:r>
              <a:rPr dirty="0" spc="-25"/>
              <a:t> </a:t>
            </a:r>
            <a:r>
              <a:rPr dirty="0" spc="-5"/>
              <a:t>Median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7352" y="1849564"/>
            <a:ext cx="7927975" cy="1392555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Observation</a:t>
            </a:r>
            <a:endParaRPr sz="3000">
              <a:latin typeface="Palatino Linotype"/>
              <a:cs typeface="Palatino Linotype"/>
            </a:endParaRPr>
          </a:p>
          <a:p>
            <a:pPr marL="756285" marR="5080" indent="-287020">
              <a:lnSpc>
                <a:spcPct val="100000"/>
              </a:lnSpc>
              <a:spcBef>
                <a:spcPts val="620"/>
              </a:spcBef>
            </a:pPr>
            <a:r>
              <a:rPr dirty="0" sz="2400" spc="-5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dirty="0" sz="2400" spc="-535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Any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algorithm of selection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must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know the relation of 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every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element to the</a:t>
            </a:r>
            <a:r>
              <a:rPr dirty="0" sz="2400" spc="3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median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.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70304" y="3822191"/>
            <a:ext cx="360045" cy="361315"/>
          </a:xfrm>
          <a:custGeom>
            <a:avLst/>
            <a:gdLst/>
            <a:ahLst/>
            <a:cxnLst/>
            <a:rect l="l" t="t" r="r" b="b"/>
            <a:pathLst>
              <a:path w="360044" h="361314">
                <a:moveTo>
                  <a:pt x="0" y="180593"/>
                </a:moveTo>
                <a:lnTo>
                  <a:pt x="6424" y="132587"/>
                </a:lnTo>
                <a:lnTo>
                  <a:pt x="24553" y="89447"/>
                </a:lnTo>
                <a:lnTo>
                  <a:pt x="52673" y="52897"/>
                </a:lnTo>
                <a:lnTo>
                  <a:pt x="89069" y="24657"/>
                </a:lnTo>
                <a:lnTo>
                  <a:pt x="132027" y="6451"/>
                </a:lnTo>
                <a:lnTo>
                  <a:pt x="179832" y="0"/>
                </a:lnTo>
                <a:lnTo>
                  <a:pt x="227636" y="6451"/>
                </a:lnTo>
                <a:lnTo>
                  <a:pt x="270594" y="24657"/>
                </a:lnTo>
                <a:lnTo>
                  <a:pt x="306990" y="52897"/>
                </a:lnTo>
                <a:lnTo>
                  <a:pt x="335110" y="89447"/>
                </a:lnTo>
                <a:lnTo>
                  <a:pt x="353239" y="132587"/>
                </a:lnTo>
                <a:lnTo>
                  <a:pt x="359664" y="180593"/>
                </a:lnTo>
                <a:lnTo>
                  <a:pt x="353239" y="228600"/>
                </a:lnTo>
                <a:lnTo>
                  <a:pt x="335110" y="271740"/>
                </a:lnTo>
                <a:lnTo>
                  <a:pt x="306990" y="308290"/>
                </a:lnTo>
                <a:lnTo>
                  <a:pt x="270594" y="336530"/>
                </a:lnTo>
                <a:lnTo>
                  <a:pt x="227636" y="354736"/>
                </a:lnTo>
                <a:lnTo>
                  <a:pt x="179832" y="361187"/>
                </a:lnTo>
                <a:lnTo>
                  <a:pt x="132027" y="354736"/>
                </a:lnTo>
                <a:lnTo>
                  <a:pt x="89069" y="336530"/>
                </a:lnTo>
                <a:lnTo>
                  <a:pt x="52673" y="308290"/>
                </a:lnTo>
                <a:lnTo>
                  <a:pt x="24553" y="271740"/>
                </a:lnTo>
                <a:lnTo>
                  <a:pt x="6424" y="228600"/>
                </a:lnTo>
                <a:lnTo>
                  <a:pt x="0" y="18059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615183" y="3822191"/>
            <a:ext cx="360045" cy="361315"/>
          </a:xfrm>
          <a:custGeom>
            <a:avLst/>
            <a:gdLst/>
            <a:ahLst/>
            <a:cxnLst/>
            <a:rect l="l" t="t" r="r" b="b"/>
            <a:pathLst>
              <a:path w="360044" h="361314">
                <a:moveTo>
                  <a:pt x="0" y="180593"/>
                </a:moveTo>
                <a:lnTo>
                  <a:pt x="6424" y="132587"/>
                </a:lnTo>
                <a:lnTo>
                  <a:pt x="24553" y="89447"/>
                </a:lnTo>
                <a:lnTo>
                  <a:pt x="52673" y="52897"/>
                </a:lnTo>
                <a:lnTo>
                  <a:pt x="89069" y="24657"/>
                </a:lnTo>
                <a:lnTo>
                  <a:pt x="132027" y="6451"/>
                </a:lnTo>
                <a:lnTo>
                  <a:pt x="179832" y="0"/>
                </a:lnTo>
                <a:lnTo>
                  <a:pt x="227636" y="6451"/>
                </a:lnTo>
                <a:lnTo>
                  <a:pt x="270594" y="24657"/>
                </a:lnTo>
                <a:lnTo>
                  <a:pt x="306990" y="52897"/>
                </a:lnTo>
                <a:lnTo>
                  <a:pt x="335110" y="89447"/>
                </a:lnTo>
                <a:lnTo>
                  <a:pt x="353239" y="132587"/>
                </a:lnTo>
                <a:lnTo>
                  <a:pt x="359664" y="180593"/>
                </a:lnTo>
                <a:lnTo>
                  <a:pt x="353239" y="228600"/>
                </a:lnTo>
                <a:lnTo>
                  <a:pt x="335110" y="271740"/>
                </a:lnTo>
                <a:lnTo>
                  <a:pt x="306990" y="308290"/>
                </a:lnTo>
                <a:lnTo>
                  <a:pt x="270594" y="336530"/>
                </a:lnTo>
                <a:lnTo>
                  <a:pt x="227636" y="354736"/>
                </a:lnTo>
                <a:lnTo>
                  <a:pt x="179832" y="361187"/>
                </a:lnTo>
                <a:lnTo>
                  <a:pt x="132027" y="354736"/>
                </a:lnTo>
                <a:lnTo>
                  <a:pt x="89069" y="336530"/>
                </a:lnTo>
                <a:lnTo>
                  <a:pt x="52673" y="308290"/>
                </a:lnTo>
                <a:lnTo>
                  <a:pt x="24553" y="271740"/>
                </a:lnTo>
                <a:lnTo>
                  <a:pt x="6424" y="228600"/>
                </a:lnTo>
                <a:lnTo>
                  <a:pt x="0" y="18059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61432" y="3733800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0" y="179831"/>
                </a:moveTo>
                <a:lnTo>
                  <a:pt x="6424" y="132027"/>
                </a:lnTo>
                <a:lnTo>
                  <a:pt x="24553" y="89069"/>
                </a:lnTo>
                <a:lnTo>
                  <a:pt x="52673" y="52673"/>
                </a:lnTo>
                <a:lnTo>
                  <a:pt x="89069" y="24553"/>
                </a:lnTo>
                <a:lnTo>
                  <a:pt x="132027" y="6424"/>
                </a:lnTo>
                <a:lnTo>
                  <a:pt x="179832" y="0"/>
                </a:lnTo>
                <a:lnTo>
                  <a:pt x="227636" y="6424"/>
                </a:lnTo>
                <a:lnTo>
                  <a:pt x="270594" y="24553"/>
                </a:lnTo>
                <a:lnTo>
                  <a:pt x="306990" y="52673"/>
                </a:lnTo>
                <a:lnTo>
                  <a:pt x="335110" y="89069"/>
                </a:lnTo>
                <a:lnTo>
                  <a:pt x="353239" y="132027"/>
                </a:lnTo>
                <a:lnTo>
                  <a:pt x="359664" y="179831"/>
                </a:lnTo>
                <a:lnTo>
                  <a:pt x="353239" y="227636"/>
                </a:lnTo>
                <a:lnTo>
                  <a:pt x="335110" y="270594"/>
                </a:lnTo>
                <a:lnTo>
                  <a:pt x="306990" y="306990"/>
                </a:lnTo>
                <a:lnTo>
                  <a:pt x="270594" y="335110"/>
                </a:lnTo>
                <a:lnTo>
                  <a:pt x="227636" y="353239"/>
                </a:lnTo>
                <a:lnTo>
                  <a:pt x="179832" y="359663"/>
                </a:lnTo>
                <a:lnTo>
                  <a:pt x="132027" y="353239"/>
                </a:lnTo>
                <a:lnTo>
                  <a:pt x="89069" y="335110"/>
                </a:lnTo>
                <a:lnTo>
                  <a:pt x="52673" y="306990"/>
                </a:lnTo>
                <a:lnTo>
                  <a:pt x="24553" y="270594"/>
                </a:lnTo>
                <a:lnTo>
                  <a:pt x="6424" y="227636"/>
                </a:lnTo>
                <a:lnTo>
                  <a:pt x="0" y="17983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530340" y="3733800"/>
            <a:ext cx="361315" cy="360045"/>
          </a:xfrm>
          <a:custGeom>
            <a:avLst/>
            <a:gdLst/>
            <a:ahLst/>
            <a:cxnLst/>
            <a:rect l="l" t="t" r="r" b="b"/>
            <a:pathLst>
              <a:path w="361315" h="360045">
                <a:moveTo>
                  <a:pt x="0" y="179831"/>
                </a:moveTo>
                <a:lnTo>
                  <a:pt x="6451" y="132027"/>
                </a:lnTo>
                <a:lnTo>
                  <a:pt x="24657" y="89069"/>
                </a:lnTo>
                <a:lnTo>
                  <a:pt x="52897" y="52673"/>
                </a:lnTo>
                <a:lnTo>
                  <a:pt x="89447" y="24553"/>
                </a:lnTo>
                <a:lnTo>
                  <a:pt x="132587" y="6424"/>
                </a:lnTo>
                <a:lnTo>
                  <a:pt x="180594" y="0"/>
                </a:lnTo>
                <a:lnTo>
                  <a:pt x="228600" y="6424"/>
                </a:lnTo>
                <a:lnTo>
                  <a:pt x="271740" y="24553"/>
                </a:lnTo>
                <a:lnTo>
                  <a:pt x="308290" y="52673"/>
                </a:lnTo>
                <a:lnTo>
                  <a:pt x="336530" y="89069"/>
                </a:lnTo>
                <a:lnTo>
                  <a:pt x="354736" y="132027"/>
                </a:lnTo>
                <a:lnTo>
                  <a:pt x="361188" y="179831"/>
                </a:lnTo>
                <a:lnTo>
                  <a:pt x="354736" y="227636"/>
                </a:lnTo>
                <a:lnTo>
                  <a:pt x="336530" y="270594"/>
                </a:lnTo>
                <a:lnTo>
                  <a:pt x="308290" y="306990"/>
                </a:lnTo>
                <a:lnTo>
                  <a:pt x="271740" y="335110"/>
                </a:lnTo>
                <a:lnTo>
                  <a:pt x="228600" y="353239"/>
                </a:lnTo>
                <a:lnTo>
                  <a:pt x="180594" y="359663"/>
                </a:lnTo>
                <a:lnTo>
                  <a:pt x="132587" y="353239"/>
                </a:lnTo>
                <a:lnTo>
                  <a:pt x="89447" y="335110"/>
                </a:lnTo>
                <a:lnTo>
                  <a:pt x="52897" y="306990"/>
                </a:lnTo>
                <a:lnTo>
                  <a:pt x="24657" y="270594"/>
                </a:lnTo>
                <a:lnTo>
                  <a:pt x="6451" y="227636"/>
                </a:lnTo>
                <a:lnTo>
                  <a:pt x="0" y="17983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119883" y="4587240"/>
            <a:ext cx="360045" cy="361315"/>
          </a:xfrm>
          <a:custGeom>
            <a:avLst/>
            <a:gdLst/>
            <a:ahLst/>
            <a:cxnLst/>
            <a:rect l="l" t="t" r="r" b="b"/>
            <a:pathLst>
              <a:path w="360044" h="361314">
                <a:moveTo>
                  <a:pt x="0" y="180594"/>
                </a:moveTo>
                <a:lnTo>
                  <a:pt x="6424" y="132587"/>
                </a:lnTo>
                <a:lnTo>
                  <a:pt x="24553" y="89447"/>
                </a:lnTo>
                <a:lnTo>
                  <a:pt x="52673" y="52897"/>
                </a:lnTo>
                <a:lnTo>
                  <a:pt x="89069" y="24657"/>
                </a:lnTo>
                <a:lnTo>
                  <a:pt x="132027" y="6451"/>
                </a:lnTo>
                <a:lnTo>
                  <a:pt x="179832" y="0"/>
                </a:lnTo>
                <a:lnTo>
                  <a:pt x="227636" y="6451"/>
                </a:lnTo>
                <a:lnTo>
                  <a:pt x="270594" y="24657"/>
                </a:lnTo>
                <a:lnTo>
                  <a:pt x="306990" y="52897"/>
                </a:lnTo>
                <a:lnTo>
                  <a:pt x="335110" y="89447"/>
                </a:lnTo>
                <a:lnTo>
                  <a:pt x="353239" y="132587"/>
                </a:lnTo>
                <a:lnTo>
                  <a:pt x="359664" y="180594"/>
                </a:lnTo>
                <a:lnTo>
                  <a:pt x="353239" y="228600"/>
                </a:lnTo>
                <a:lnTo>
                  <a:pt x="335110" y="271740"/>
                </a:lnTo>
                <a:lnTo>
                  <a:pt x="306990" y="308290"/>
                </a:lnTo>
                <a:lnTo>
                  <a:pt x="270594" y="336530"/>
                </a:lnTo>
                <a:lnTo>
                  <a:pt x="227636" y="354736"/>
                </a:lnTo>
                <a:lnTo>
                  <a:pt x="179832" y="361188"/>
                </a:lnTo>
                <a:lnTo>
                  <a:pt x="132027" y="354736"/>
                </a:lnTo>
                <a:lnTo>
                  <a:pt x="89069" y="336530"/>
                </a:lnTo>
                <a:lnTo>
                  <a:pt x="52673" y="308290"/>
                </a:lnTo>
                <a:lnTo>
                  <a:pt x="24553" y="271740"/>
                </a:lnTo>
                <a:lnTo>
                  <a:pt x="6424" y="228600"/>
                </a:lnTo>
                <a:lnTo>
                  <a:pt x="0" y="18059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945123" y="4364735"/>
            <a:ext cx="361315" cy="360045"/>
          </a:xfrm>
          <a:custGeom>
            <a:avLst/>
            <a:gdLst/>
            <a:ahLst/>
            <a:cxnLst/>
            <a:rect l="l" t="t" r="r" b="b"/>
            <a:pathLst>
              <a:path w="361314" h="360045">
                <a:moveTo>
                  <a:pt x="0" y="179831"/>
                </a:moveTo>
                <a:lnTo>
                  <a:pt x="6451" y="132027"/>
                </a:lnTo>
                <a:lnTo>
                  <a:pt x="24657" y="89069"/>
                </a:lnTo>
                <a:lnTo>
                  <a:pt x="52897" y="52673"/>
                </a:lnTo>
                <a:lnTo>
                  <a:pt x="89447" y="24553"/>
                </a:lnTo>
                <a:lnTo>
                  <a:pt x="132587" y="6424"/>
                </a:lnTo>
                <a:lnTo>
                  <a:pt x="180594" y="0"/>
                </a:lnTo>
                <a:lnTo>
                  <a:pt x="228600" y="6424"/>
                </a:lnTo>
                <a:lnTo>
                  <a:pt x="271740" y="24553"/>
                </a:lnTo>
                <a:lnTo>
                  <a:pt x="308290" y="52673"/>
                </a:lnTo>
                <a:lnTo>
                  <a:pt x="336530" y="89069"/>
                </a:lnTo>
                <a:lnTo>
                  <a:pt x="354736" y="132027"/>
                </a:lnTo>
                <a:lnTo>
                  <a:pt x="361188" y="179831"/>
                </a:lnTo>
                <a:lnTo>
                  <a:pt x="354736" y="227636"/>
                </a:lnTo>
                <a:lnTo>
                  <a:pt x="336530" y="270594"/>
                </a:lnTo>
                <a:lnTo>
                  <a:pt x="308290" y="306990"/>
                </a:lnTo>
                <a:lnTo>
                  <a:pt x="271740" y="335110"/>
                </a:lnTo>
                <a:lnTo>
                  <a:pt x="228600" y="353239"/>
                </a:lnTo>
                <a:lnTo>
                  <a:pt x="180594" y="359663"/>
                </a:lnTo>
                <a:lnTo>
                  <a:pt x="132587" y="353239"/>
                </a:lnTo>
                <a:lnTo>
                  <a:pt x="89447" y="335110"/>
                </a:lnTo>
                <a:lnTo>
                  <a:pt x="52897" y="306990"/>
                </a:lnTo>
                <a:lnTo>
                  <a:pt x="24657" y="270594"/>
                </a:lnTo>
                <a:lnTo>
                  <a:pt x="6451" y="227636"/>
                </a:lnTo>
                <a:lnTo>
                  <a:pt x="0" y="17983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525267" y="5308091"/>
            <a:ext cx="361315" cy="361315"/>
          </a:xfrm>
          <a:custGeom>
            <a:avLst/>
            <a:gdLst/>
            <a:ahLst/>
            <a:cxnLst/>
            <a:rect l="l" t="t" r="r" b="b"/>
            <a:pathLst>
              <a:path w="361314" h="361314">
                <a:moveTo>
                  <a:pt x="0" y="180593"/>
                </a:moveTo>
                <a:lnTo>
                  <a:pt x="6451" y="132582"/>
                </a:lnTo>
                <a:lnTo>
                  <a:pt x="24657" y="89441"/>
                </a:lnTo>
                <a:lnTo>
                  <a:pt x="52897" y="52892"/>
                </a:lnTo>
                <a:lnTo>
                  <a:pt x="89447" y="24654"/>
                </a:lnTo>
                <a:lnTo>
                  <a:pt x="132587" y="6450"/>
                </a:lnTo>
                <a:lnTo>
                  <a:pt x="180594" y="0"/>
                </a:lnTo>
                <a:lnTo>
                  <a:pt x="228600" y="6450"/>
                </a:lnTo>
                <a:lnTo>
                  <a:pt x="271740" y="24654"/>
                </a:lnTo>
                <a:lnTo>
                  <a:pt x="308290" y="52892"/>
                </a:lnTo>
                <a:lnTo>
                  <a:pt x="336530" y="89441"/>
                </a:lnTo>
                <a:lnTo>
                  <a:pt x="354736" y="132582"/>
                </a:lnTo>
                <a:lnTo>
                  <a:pt x="361188" y="180593"/>
                </a:lnTo>
                <a:lnTo>
                  <a:pt x="354736" y="228600"/>
                </a:lnTo>
                <a:lnTo>
                  <a:pt x="336530" y="271740"/>
                </a:lnTo>
                <a:lnTo>
                  <a:pt x="308290" y="308290"/>
                </a:lnTo>
                <a:lnTo>
                  <a:pt x="271740" y="336530"/>
                </a:lnTo>
                <a:lnTo>
                  <a:pt x="228600" y="354736"/>
                </a:lnTo>
                <a:lnTo>
                  <a:pt x="180594" y="361187"/>
                </a:lnTo>
                <a:lnTo>
                  <a:pt x="132587" y="354736"/>
                </a:lnTo>
                <a:lnTo>
                  <a:pt x="89447" y="336530"/>
                </a:lnTo>
                <a:lnTo>
                  <a:pt x="52897" y="308290"/>
                </a:lnTo>
                <a:lnTo>
                  <a:pt x="24657" y="271740"/>
                </a:lnTo>
                <a:lnTo>
                  <a:pt x="6451" y="228600"/>
                </a:lnTo>
                <a:lnTo>
                  <a:pt x="0" y="18059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19044" y="4860035"/>
            <a:ext cx="361315" cy="360045"/>
          </a:xfrm>
          <a:custGeom>
            <a:avLst/>
            <a:gdLst/>
            <a:ahLst/>
            <a:cxnLst/>
            <a:rect l="l" t="t" r="r" b="b"/>
            <a:pathLst>
              <a:path w="361314" h="360045">
                <a:moveTo>
                  <a:pt x="0" y="179831"/>
                </a:moveTo>
                <a:lnTo>
                  <a:pt x="6451" y="132027"/>
                </a:lnTo>
                <a:lnTo>
                  <a:pt x="24657" y="89069"/>
                </a:lnTo>
                <a:lnTo>
                  <a:pt x="52897" y="52673"/>
                </a:lnTo>
                <a:lnTo>
                  <a:pt x="89447" y="24553"/>
                </a:lnTo>
                <a:lnTo>
                  <a:pt x="132587" y="6424"/>
                </a:lnTo>
                <a:lnTo>
                  <a:pt x="180594" y="0"/>
                </a:lnTo>
                <a:lnTo>
                  <a:pt x="228600" y="6424"/>
                </a:lnTo>
                <a:lnTo>
                  <a:pt x="271740" y="24553"/>
                </a:lnTo>
                <a:lnTo>
                  <a:pt x="308290" y="52673"/>
                </a:lnTo>
                <a:lnTo>
                  <a:pt x="336530" y="89069"/>
                </a:lnTo>
                <a:lnTo>
                  <a:pt x="354736" y="132027"/>
                </a:lnTo>
                <a:lnTo>
                  <a:pt x="361188" y="179831"/>
                </a:lnTo>
                <a:lnTo>
                  <a:pt x="354736" y="227636"/>
                </a:lnTo>
                <a:lnTo>
                  <a:pt x="336530" y="270594"/>
                </a:lnTo>
                <a:lnTo>
                  <a:pt x="308290" y="306990"/>
                </a:lnTo>
                <a:lnTo>
                  <a:pt x="271740" y="335110"/>
                </a:lnTo>
                <a:lnTo>
                  <a:pt x="228600" y="353239"/>
                </a:lnTo>
                <a:lnTo>
                  <a:pt x="180594" y="359663"/>
                </a:lnTo>
                <a:lnTo>
                  <a:pt x="132587" y="353239"/>
                </a:lnTo>
                <a:lnTo>
                  <a:pt x="89447" y="335110"/>
                </a:lnTo>
                <a:lnTo>
                  <a:pt x="52897" y="306990"/>
                </a:lnTo>
                <a:lnTo>
                  <a:pt x="24657" y="270594"/>
                </a:lnTo>
                <a:lnTo>
                  <a:pt x="6451" y="227636"/>
                </a:lnTo>
                <a:lnTo>
                  <a:pt x="0" y="17983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440423" y="4994147"/>
            <a:ext cx="361315" cy="361315"/>
          </a:xfrm>
          <a:custGeom>
            <a:avLst/>
            <a:gdLst/>
            <a:ahLst/>
            <a:cxnLst/>
            <a:rect l="l" t="t" r="r" b="b"/>
            <a:pathLst>
              <a:path w="361315" h="361314">
                <a:moveTo>
                  <a:pt x="0" y="180594"/>
                </a:moveTo>
                <a:lnTo>
                  <a:pt x="6451" y="132587"/>
                </a:lnTo>
                <a:lnTo>
                  <a:pt x="24657" y="89447"/>
                </a:lnTo>
                <a:lnTo>
                  <a:pt x="52897" y="52897"/>
                </a:lnTo>
                <a:lnTo>
                  <a:pt x="89447" y="24657"/>
                </a:lnTo>
                <a:lnTo>
                  <a:pt x="132587" y="6451"/>
                </a:lnTo>
                <a:lnTo>
                  <a:pt x="180594" y="0"/>
                </a:lnTo>
                <a:lnTo>
                  <a:pt x="228600" y="6451"/>
                </a:lnTo>
                <a:lnTo>
                  <a:pt x="271740" y="24657"/>
                </a:lnTo>
                <a:lnTo>
                  <a:pt x="308290" y="52897"/>
                </a:lnTo>
                <a:lnTo>
                  <a:pt x="336530" y="89447"/>
                </a:lnTo>
                <a:lnTo>
                  <a:pt x="354736" y="132587"/>
                </a:lnTo>
                <a:lnTo>
                  <a:pt x="361188" y="180594"/>
                </a:lnTo>
                <a:lnTo>
                  <a:pt x="354736" y="228600"/>
                </a:lnTo>
                <a:lnTo>
                  <a:pt x="336530" y="271740"/>
                </a:lnTo>
                <a:lnTo>
                  <a:pt x="308290" y="308290"/>
                </a:lnTo>
                <a:lnTo>
                  <a:pt x="271740" y="336530"/>
                </a:lnTo>
                <a:lnTo>
                  <a:pt x="228600" y="354736"/>
                </a:lnTo>
                <a:lnTo>
                  <a:pt x="180594" y="361188"/>
                </a:lnTo>
                <a:lnTo>
                  <a:pt x="132587" y="354736"/>
                </a:lnTo>
                <a:lnTo>
                  <a:pt x="89447" y="336530"/>
                </a:lnTo>
                <a:lnTo>
                  <a:pt x="52897" y="308290"/>
                </a:lnTo>
                <a:lnTo>
                  <a:pt x="24657" y="271740"/>
                </a:lnTo>
                <a:lnTo>
                  <a:pt x="6451" y="228600"/>
                </a:lnTo>
                <a:lnTo>
                  <a:pt x="0" y="18059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341107" y="3959352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0" y="179831"/>
                </a:moveTo>
                <a:lnTo>
                  <a:pt x="6424" y="132027"/>
                </a:lnTo>
                <a:lnTo>
                  <a:pt x="24553" y="89069"/>
                </a:lnTo>
                <a:lnTo>
                  <a:pt x="52673" y="52673"/>
                </a:lnTo>
                <a:lnTo>
                  <a:pt x="89069" y="24553"/>
                </a:lnTo>
                <a:lnTo>
                  <a:pt x="132027" y="6424"/>
                </a:lnTo>
                <a:lnTo>
                  <a:pt x="179832" y="0"/>
                </a:lnTo>
                <a:lnTo>
                  <a:pt x="227636" y="6424"/>
                </a:lnTo>
                <a:lnTo>
                  <a:pt x="270594" y="24553"/>
                </a:lnTo>
                <a:lnTo>
                  <a:pt x="306990" y="52673"/>
                </a:lnTo>
                <a:lnTo>
                  <a:pt x="335110" y="89069"/>
                </a:lnTo>
                <a:lnTo>
                  <a:pt x="353239" y="132027"/>
                </a:lnTo>
                <a:lnTo>
                  <a:pt x="359664" y="179831"/>
                </a:lnTo>
                <a:lnTo>
                  <a:pt x="353239" y="227636"/>
                </a:lnTo>
                <a:lnTo>
                  <a:pt x="335110" y="270594"/>
                </a:lnTo>
                <a:lnTo>
                  <a:pt x="306990" y="306990"/>
                </a:lnTo>
                <a:lnTo>
                  <a:pt x="270594" y="335110"/>
                </a:lnTo>
                <a:lnTo>
                  <a:pt x="227636" y="353239"/>
                </a:lnTo>
                <a:lnTo>
                  <a:pt x="179832" y="359663"/>
                </a:lnTo>
                <a:lnTo>
                  <a:pt x="132027" y="353239"/>
                </a:lnTo>
                <a:lnTo>
                  <a:pt x="89069" y="335110"/>
                </a:lnTo>
                <a:lnTo>
                  <a:pt x="52673" y="306990"/>
                </a:lnTo>
                <a:lnTo>
                  <a:pt x="24553" y="270594"/>
                </a:lnTo>
                <a:lnTo>
                  <a:pt x="6424" y="227636"/>
                </a:lnTo>
                <a:lnTo>
                  <a:pt x="0" y="17983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40051" y="4139184"/>
            <a:ext cx="269875" cy="495300"/>
          </a:xfrm>
          <a:custGeom>
            <a:avLst/>
            <a:gdLst/>
            <a:ahLst/>
            <a:cxnLst/>
            <a:rect l="l" t="t" r="r" b="b"/>
            <a:pathLst>
              <a:path w="269875" h="495300">
                <a:moveTo>
                  <a:pt x="0" y="0"/>
                </a:moveTo>
                <a:lnTo>
                  <a:pt x="269748" y="49530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345435" y="4948428"/>
            <a:ext cx="224154" cy="405765"/>
          </a:xfrm>
          <a:custGeom>
            <a:avLst/>
            <a:gdLst/>
            <a:ahLst/>
            <a:cxnLst/>
            <a:rect l="l" t="t" r="r" b="b"/>
            <a:pathLst>
              <a:path w="224155" h="405764">
                <a:moveTo>
                  <a:pt x="0" y="0"/>
                </a:moveTo>
                <a:lnTo>
                  <a:pt x="224028" y="40538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840735" y="5173979"/>
            <a:ext cx="224154" cy="226060"/>
          </a:xfrm>
          <a:custGeom>
            <a:avLst/>
            <a:gdLst/>
            <a:ahLst/>
            <a:cxnLst/>
            <a:rect l="l" t="t" r="r" b="b"/>
            <a:pathLst>
              <a:path w="224155" h="226060">
                <a:moveTo>
                  <a:pt x="0" y="225552"/>
                </a:moveTo>
                <a:lnTo>
                  <a:pt x="2240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391155" y="4139184"/>
            <a:ext cx="314325" cy="495300"/>
          </a:xfrm>
          <a:custGeom>
            <a:avLst/>
            <a:gdLst/>
            <a:ahLst/>
            <a:cxnLst/>
            <a:rect l="l" t="t" r="r" b="b"/>
            <a:pathLst>
              <a:path w="314325" h="495300">
                <a:moveTo>
                  <a:pt x="313944" y="0"/>
                </a:moveTo>
                <a:lnTo>
                  <a:pt x="0" y="4953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675376" y="4003547"/>
            <a:ext cx="360045" cy="405765"/>
          </a:xfrm>
          <a:custGeom>
            <a:avLst/>
            <a:gdLst/>
            <a:ahLst/>
            <a:cxnLst/>
            <a:rect l="l" t="t" r="r" b="b"/>
            <a:pathLst>
              <a:path w="360045" h="405764">
                <a:moveTo>
                  <a:pt x="0" y="0"/>
                </a:moveTo>
                <a:lnTo>
                  <a:pt x="359664" y="40538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260591" y="4678679"/>
            <a:ext cx="269875" cy="360045"/>
          </a:xfrm>
          <a:custGeom>
            <a:avLst/>
            <a:gdLst/>
            <a:ahLst/>
            <a:cxnLst/>
            <a:rect l="l" t="t" r="r" b="b"/>
            <a:pathLst>
              <a:path w="269875" h="360045">
                <a:moveTo>
                  <a:pt x="0" y="0"/>
                </a:moveTo>
                <a:lnTo>
                  <a:pt x="269748" y="35966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214871" y="4047744"/>
            <a:ext cx="315595" cy="317500"/>
          </a:xfrm>
          <a:custGeom>
            <a:avLst/>
            <a:gdLst/>
            <a:ahLst/>
            <a:cxnLst/>
            <a:rect l="l" t="t" r="r" b="b"/>
            <a:pathLst>
              <a:path w="315595" h="317500">
                <a:moveTo>
                  <a:pt x="315467" y="0"/>
                </a:moveTo>
                <a:lnTo>
                  <a:pt x="0" y="31699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710171" y="4273296"/>
            <a:ext cx="675640" cy="765175"/>
          </a:xfrm>
          <a:custGeom>
            <a:avLst/>
            <a:gdLst/>
            <a:ahLst/>
            <a:cxnLst/>
            <a:rect l="l" t="t" r="r" b="b"/>
            <a:pathLst>
              <a:path w="675640" h="765175">
                <a:moveTo>
                  <a:pt x="675131" y="0"/>
                </a:moveTo>
                <a:lnTo>
                  <a:pt x="0" y="76504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7454227" y="3940543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Palatino Linotype"/>
                <a:cs typeface="Palatino Linotype"/>
              </a:rPr>
              <a:t>y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219200" y="4722876"/>
            <a:ext cx="901065" cy="0"/>
          </a:xfrm>
          <a:custGeom>
            <a:avLst/>
            <a:gdLst/>
            <a:ahLst/>
            <a:cxnLst/>
            <a:rect l="l" t="t" r="r" b="b"/>
            <a:pathLst>
              <a:path w="901064" h="0">
                <a:moveTo>
                  <a:pt x="0" y="0"/>
                </a:moveTo>
                <a:lnTo>
                  <a:pt x="900684" y="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479548" y="4722876"/>
            <a:ext cx="1126490" cy="0"/>
          </a:xfrm>
          <a:custGeom>
            <a:avLst/>
            <a:gdLst/>
            <a:ahLst/>
            <a:cxnLst/>
            <a:rect l="l" t="t" r="r" b="b"/>
            <a:pathLst>
              <a:path w="1126489" h="0">
                <a:moveTo>
                  <a:pt x="0" y="0"/>
                </a:moveTo>
                <a:lnTo>
                  <a:pt x="1126236" y="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269991" y="4587240"/>
            <a:ext cx="631190" cy="0"/>
          </a:xfrm>
          <a:custGeom>
            <a:avLst/>
            <a:gdLst/>
            <a:ahLst/>
            <a:cxnLst/>
            <a:rect l="l" t="t" r="r" b="b"/>
            <a:pathLst>
              <a:path w="631189" h="0">
                <a:moveTo>
                  <a:pt x="0" y="0"/>
                </a:moveTo>
                <a:lnTo>
                  <a:pt x="630936" y="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3144202" y="4306890"/>
            <a:ext cx="2769870" cy="812800"/>
          </a:xfrm>
          <a:prstGeom prst="rect">
            <a:avLst/>
          </a:prstGeom>
        </p:spPr>
        <p:txBody>
          <a:bodyPr wrap="square" lIns="0" tIns="132080" rIns="0" bIns="0" rtlCol="0" vert="horz">
            <a:spAutoFit/>
          </a:bodyPr>
          <a:lstStyle/>
          <a:p>
            <a:pPr marL="956944">
              <a:lnSpc>
                <a:spcPct val="100000"/>
              </a:lnSpc>
              <a:spcBef>
                <a:spcPts val="1040"/>
              </a:spcBef>
              <a:tabLst>
                <a:tab pos="2125345" algn="l"/>
                <a:tab pos="2756535" algn="l"/>
              </a:tabLst>
            </a:pPr>
            <a:r>
              <a:rPr dirty="0" sz="1800">
                <a:latin typeface="Palatino Linotype"/>
                <a:cs typeface="Palatino Linotype"/>
              </a:rPr>
              <a:t>Median	 	</a:t>
            </a:r>
            <a:endParaRPr sz="18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dirty="0" sz="1800" i="1">
                <a:latin typeface="Palatino Linotype"/>
                <a:cs typeface="Palatino Linotype"/>
              </a:rPr>
              <a:t>y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306311" y="4543044"/>
            <a:ext cx="1530350" cy="0"/>
          </a:xfrm>
          <a:custGeom>
            <a:avLst/>
            <a:gdLst/>
            <a:ahLst/>
            <a:cxnLst/>
            <a:rect l="l" t="t" r="r" b="b"/>
            <a:pathLst>
              <a:path w="1530350" h="0">
                <a:moveTo>
                  <a:pt x="0" y="0"/>
                </a:moveTo>
                <a:lnTo>
                  <a:pt x="1530096" y="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3914454" y="5838599"/>
            <a:ext cx="41986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FF0000"/>
                </a:solidFill>
                <a:latin typeface="Palatino Linotype"/>
                <a:cs typeface="Palatino Linotype"/>
              </a:rPr>
              <a:t>The adversary makes </a:t>
            </a:r>
            <a:r>
              <a:rPr dirty="0" sz="1600" spc="-15">
                <a:solidFill>
                  <a:srgbClr val="FF0000"/>
                </a:solidFill>
                <a:latin typeface="Palatino Linotype"/>
                <a:cs typeface="Palatino Linotype"/>
              </a:rPr>
              <a:t>you </a:t>
            </a:r>
            <a:r>
              <a:rPr dirty="0" sz="1600" spc="-5">
                <a:solidFill>
                  <a:srgbClr val="FF0000"/>
                </a:solidFill>
                <a:latin typeface="Palatino Linotype"/>
                <a:cs typeface="Palatino Linotype"/>
              </a:rPr>
              <a:t>wrong in either</a:t>
            </a:r>
            <a:r>
              <a:rPr dirty="0" sz="1600" spc="5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dirty="0" sz="1600" spc="-5">
                <a:solidFill>
                  <a:srgbClr val="FF0000"/>
                </a:solidFill>
                <a:latin typeface="Palatino Linotype"/>
                <a:cs typeface="Palatino Linotype"/>
              </a:rPr>
              <a:t>case</a:t>
            </a:r>
            <a:endParaRPr sz="1600">
              <a:latin typeface="Palatino Linotype"/>
              <a:cs typeface="Palatino Linotype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11</a:t>
            </a:fld>
          </a:p>
        </p:txBody>
      </p:sp>
    </p:spTree>
  </p:cSld>
  <p:clrMapOvr>
    <a:masterClrMapping/>
  </p:clrMapOvr>
  <p:transition spd="slow">
    <p:pull dir="l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6360" y="384047"/>
            <a:ext cx="6428230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7298" y="532767"/>
            <a:ext cx="562800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Crucial</a:t>
            </a:r>
            <a:r>
              <a:rPr dirty="0" spc="-65"/>
              <a:t> </a:t>
            </a:r>
            <a:r>
              <a:rPr dirty="0" spc="-5"/>
              <a:t>Comparison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11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407352" y="1849564"/>
            <a:ext cx="7892415" cy="318516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3000" spc="-5" b="1">
                <a:solidFill>
                  <a:srgbClr val="FF0000"/>
                </a:solidFill>
                <a:latin typeface="Palatino Linotype"/>
                <a:cs typeface="Palatino Linotype"/>
              </a:rPr>
              <a:t>crucial</a:t>
            </a:r>
            <a:r>
              <a:rPr dirty="0" sz="3000" spc="10" b="1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FF0000"/>
                </a:solidFill>
                <a:latin typeface="Palatino Linotype"/>
                <a:cs typeface="Palatino Linotype"/>
              </a:rPr>
              <a:t>comparison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33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Establishing the relation of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some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x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to the</a:t>
            </a:r>
            <a:r>
              <a:rPr dirty="0" sz="2400" spc="8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median.</a:t>
            </a:r>
            <a:endParaRPr sz="2400">
              <a:latin typeface="Palatino Linotype"/>
              <a:cs typeface="Palatino Linotype"/>
            </a:endParaRPr>
          </a:p>
          <a:p>
            <a:pPr lvl="1">
              <a:lnSpc>
                <a:spcPct val="100000"/>
              </a:lnSpc>
              <a:buChar char="o"/>
            </a:pPr>
            <a:endParaRPr sz="21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Definition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(for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comparison involving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key</a:t>
            </a:r>
            <a:r>
              <a:rPr dirty="0" sz="2400" spc="3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b="1" i="1">
                <a:solidFill>
                  <a:srgbClr val="3E3E3E"/>
                </a:solidFill>
                <a:latin typeface="Palatino Linotype"/>
                <a:cs typeface="Palatino Linotype"/>
              </a:rPr>
              <a:t>x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ts val="2750"/>
              </a:lnSpc>
              <a:spcBef>
                <a:spcPts val="33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009900"/>
                </a:solidFill>
                <a:latin typeface="Palatino Linotype"/>
                <a:cs typeface="Palatino Linotype"/>
              </a:rPr>
              <a:t>Crucial comparison for </a:t>
            </a:r>
            <a:r>
              <a:rPr dirty="0" sz="2400" i="1">
                <a:solidFill>
                  <a:srgbClr val="009900"/>
                </a:solidFill>
                <a:latin typeface="Palatino Linotype"/>
                <a:cs typeface="Palatino Linotype"/>
              </a:rPr>
              <a:t>x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: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the first comparison</a:t>
            </a:r>
            <a:r>
              <a:rPr dirty="0" sz="2400" spc="7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where</a:t>
            </a:r>
            <a:endParaRPr sz="2400">
              <a:latin typeface="Palatino Linotype"/>
              <a:cs typeface="Palatino Linotype"/>
            </a:endParaRPr>
          </a:p>
          <a:p>
            <a:pPr marL="756285">
              <a:lnSpc>
                <a:spcPts val="2750"/>
              </a:lnSpc>
            </a:pP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x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&gt;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y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,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for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some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y</a:t>
            </a:r>
            <a:r>
              <a:rPr dirty="0" sz="2400" spc="-5">
                <a:solidFill>
                  <a:srgbClr val="3E3E3E"/>
                </a:solidFill>
                <a:latin typeface="Symbol"/>
                <a:cs typeface="Symbol"/>
              </a:rPr>
              <a:t>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median, or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x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&lt;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y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for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some</a:t>
            </a:r>
            <a:r>
              <a:rPr dirty="0" sz="2400" spc="1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y</a:t>
            </a:r>
            <a:r>
              <a:rPr dirty="0" sz="2400" spc="-5">
                <a:solidFill>
                  <a:srgbClr val="3E3E3E"/>
                </a:solidFill>
                <a:latin typeface="Symbol"/>
                <a:cs typeface="Symbol"/>
              </a:rPr>
              <a:t>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median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ts val="2735"/>
              </a:lnSpc>
              <a:spcBef>
                <a:spcPts val="26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009900"/>
                </a:solidFill>
                <a:latin typeface="Palatino Linotype"/>
                <a:cs typeface="Palatino Linotype"/>
              </a:rPr>
              <a:t>Non-crucial comparison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: the comparison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between</a:t>
            </a:r>
            <a:r>
              <a:rPr dirty="0" sz="2400" spc="4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x</a:t>
            </a:r>
            <a:endParaRPr sz="2400">
              <a:latin typeface="Palatino Linotype"/>
              <a:cs typeface="Palatino Linotype"/>
            </a:endParaRPr>
          </a:p>
          <a:p>
            <a:pPr marL="756285">
              <a:lnSpc>
                <a:spcPts val="2735"/>
              </a:lnSpc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and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y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where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x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&gt;median and</a:t>
            </a:r>
            <a:r>
              <a:rPr dirty="0" sz="2400" spc="2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y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&lt;median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53995" y="384047"/>
            <a:ext cx="4632959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54966" y="532767"/>
            <a:ext cx="383286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47775" algn="l"/>
              </a:tabLst>
            </a:pPr>
            <a:r>
              <a:rPr dirty="0"/>
              <a:t>T</a:t>
            </a:r>
            <a:r>
              <a:rPr dirty="0" spc="-5"/>
              <a:t>h</a:t>
            </a:r>
            <a:r>
              <a:rPr dirty="0"/>
              <a:t>e	</a:t>
            </a:r>
            <a:r>
              <a:rPr dirty="0" spc="-5"/>
              <a:t>S</a:t>
            </a:r>
            <a:r>
              <a:rPr dirty="0"/>
              <a:t>e</a:t>
            </a:r>
            <a:r>
              <a:rPr dirty="0" spc="-5"/>
              <a:t>l</a:t>
            </a:r>
            <a:r>
              <a:rPr dirty="0"/>
              <a:t>ec</a:t>
            </a:r>
            <a:r>
              <a:rPr dirty="0" spc="-5"/>
              <a:t>ti</a:t>
            </a:r>
            <a:r>
              <a:rPr dirty="0" spc="-10"/>
              <a:t>o</a:t>
            </a:r>
            <a:r>
              <a:rPr dirty="0"/>
              <a:t>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11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535940" y="1691409"/>
            <a:ext cx="7287259" cy="4531995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Selection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–</a:t>
            </a:r>
            <a:r>
              <a:rPr dirty="0" sz="3000" spc="1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warm-ups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2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Finding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max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and</a:t>
            </a:r>
            <a:r>
              <a:rPr dirty="0" sz="2400" spc="1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5" i="1">
                <a:solidFill>
                  <a:srgbClr val="3E3E3E"/>
                </a:solidFill>
                <a:latin typeface="Palatino Linotype"/>
                <a:cs typeface="Palatino Linotype"/>
              </a:rPr>
              <a:t>min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8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Finding the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second </a:t>
            </a:r>
            <a:r>
              <a:rPr dirty="0" sz="2400" spc="-10" i="1">
                <a:solidFill>
                  <a:srgbClr val="3E3E3E"/>
                </a:solidFill>
                <a:latin typeface="Palatino Linotype"/>
                <a:cs typeface="Palatino Linotype"/>
              </a:rPr>
              <a:t>largest</a:t>
            </a:r>
            <a:r>
              <a:rPr dirty="0" sz="2400" spc="45" i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key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FF0000"/>
                </a:solidFill>
                <a:latin typeface="Palatino Linotype"/>
                <a:cs typeface="Palatino Linotype"/>
              </a:rPr>
              <a:t>Adversary argument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and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lower</a:t>
            </a:r>
            <a:r>
              <a:rPr dirty="0" sz="3000" spc="-2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bound</a:t>
            </a:r>
            <a:endParaRPr sz="3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•"/>
            </a:pPr>
            <a:endParaRPr sz="43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Selection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–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select the</a:t>
            </a:r>
            <a:r>
              <a:rPr dirty="0" sz="3000" spc="3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median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2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Expected linear</a:t>
            </a:r>
            <a:r>
              <a:rPr dirty="0" sz="2400" spc="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time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8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20">
                <a:solidFill>
                  <a:srgbClr val="3E3E3E"/>
                </a:solidFill>
                <a:latin typeface="Palatino Linotype"/>
                <a:cs typeface="Palatino Linotype"/>
              </a:rPr>
              <a:t>Worst-case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linear</a:t>
            </a:r>
            <a:r>
              <a:rPr dirty="0" sz="2400" spc="1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time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Lower Bound for Finding the</a:t>
            </a:r>
            <a:r>
              <a:rPr dirty="0" sz="3000" spc="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Median</a:t>
            </a:r>
            <a:endParaRPr sz="30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5843" y="384047"/>
            <a:ext cx="8589263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6783" y="532767"/>
            <a:ext cx="778954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Adversary for Lower</a:t>
            </a:r>
            <a:r>
              <a:rPr dirty="0" spc="-45"/>
              <a:t> </a:t>
            </a:r>
            <a:r>
              <a:rPr dirty="0" spc="-5"/>
              <a:t>Bound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7352" y="1881568"/>
            <a:ext cx="7937500" cy="178117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Status of the key during the running of the</a:t>
            </a:r>
            <a:r>
              <a:rPr dirty="0" sz="2400" spc="5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Algorithm: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L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: Has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been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assigned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2400" spc="-15">
                <a:solidFill>
                  <a:srgbClr val="3E3E3E"/>
                </a:solidFill>
                <a:latin typeface="Palatino Linotype"/>
                <a:cs typeface="Palatino Linotype"/>
              </a:rPr>
              <a:t>value </a:t>
            </a:r>
            <a:r>
              <a:rPr dirty="0" sz="2400" spc="-5" b="1" i="1">
                <a:solidFill>
                  <a:srgbClr val="FF0000"/>
                </a:solidFill>
                <a:latin typeface="Palatino Linotype"/>
                <a:cs typeface="Palatino Linotype"/>
              </a:rPr>
              <a:t>larger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than</a:t>
            </a:r>
            <a:r>
              <a:rPr dirty="0" sz="2400" spc="3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median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S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: Has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been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assigned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2400" spc="-15">
                <a:solidFill>
                  <a:srgbClr val="3E3E3E"/>
                </a:solidFill>
                <a:latin typeface="Palatino Linotype"/>
                <a:cs typeface="Palatino Linotype"/>
              </a:rPr>
              <a:t>value </a:t>
            </a:r>
            <a:r>
              <a:rPr dirty="0" sz="2400" spc="-5" b="1" i="1">
                <a:solidFill>
                  <a:srgbClr val="FF0000"/>
                </a:solidFill>
                <a:latin typeface="Palatino Linotype"/>
                <a:cs typeface="Palatino Linotype"/>
              </a:rPr>
              <a:t>smaller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than</a:t>
            </a:r>
            <a:r>
              <a:rPr dirty="0" sz="2400" spc="3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median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: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Has not </a:t>
            </a:r>
            <a:r>
              <a:rPr dirty="0" sz="2400" spc="-15">
                <a:solidFill>
                  <a:srgbClr val="3E3E3E"/>
                </a:solidFill>
                <a:latin typeface="Palatino Linotype"/>
                <a:cs typeface="Palatino Linotype"/>
              </a:rPr>
              <a:t>yet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been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in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</a:t>
            </a:r>
            <a:r>
              <a:rPr dirty="0" sz="2400" spc="2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comparison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7352" y="3911537"/>
            <a:ext cx="2520315" cy="728345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354965" marR="5080" indent="-354965">
              <a:lnSpc>
                <a:spcPts val="2650"/>
              </a:lnSpc>
              <a:spcBef>
                <a:spcPts val="3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Adversary</a:t>
            </a:r>
            <a:r>
              <a:rPr dirty="0" sz="2400" spc="-6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rule: </a:t>
            </a:r>
            <a:r>
              <a:rPr dirty="0" sz="2400" b="1">
                <a:solidFill>
                  <a:srgbClr val="0099CC"/>
                </a:solidFill>
                <a:latin typeface="Palatino Linotype"/>
                <a:cs typeface="Palatino Linotype"/>
              </a:rPr>
              <a:t> </a:t>
            </a:r>
            <a:r>
              <a:rPr dirty="0" sz="2400" spc="-10" b="1">
                <a:solidFill>
                  <a:srgbClr val="0099CC"/>
                </a:solidFill>
                <a:latin typeface="Palatino Linotype"/>
                <a:cs typeface="Palatino Linotype"/>
              </a:rPr>
              <a:t>C</a:t>
            </a:r>
            <a:r>
              <a:rPr dirty="0" sz="2400" spc="-5" b="1">
                <a:solidFill>
                  <a:srgbClr val="0099CC"/>
                </a:solidFill>
                <a:latin typeface="Palatino Linotype"/>
                <a:cs typeface="Palatino Linotype"/>
              </a:rPr>
              <a:t>o</a:t>
            </a:r>
            <a:r>
              <a:rPr dirty="0" sz="2400" b="1">
                <a:solidFill>
                  <a:srgbClr val="0099CC"/>
                </a:solidFill>
                <a:latin typeface="Palatino Linotype"/>
                <a:cs typeface="Palatino Linotype"/>
              </a:rPr>
              <a:t>m</a:t>
            </a:r>
            <a:r>
              <a:rPr dirty="0" sz="2400" spc="-5" b="1">
                <a:solidFill>
                  <a:srgbClr val="0099CC"/>
                </a:solidFill>
                <a:latin typeface="Palatino Linotype"/>
                <a:cs typeface="Palatino Linotype"/>
              </a:rPr>
              <a:t>p</a:t>
            </a:r>
            <a:r>
              <a:rPr dirty="0" sz="2400" b="1">
                <a:solidFill>
                  <a:srgbClr val="0099CC"/>
                </a:solidFill>
                <a:latin typeface="Palatino Linotype"/>
                <a:cs typeface="Palatino Linotype"/>
              </a:rPr>
              <a:t>ara</a:t>
            </a:r>
            <a:r>
              <a:rPr dirty="0" sz="2400" spc="-5" b="1">
                <a:solidFill>
                  <a:srgbClr val="0099CC"/>
                </a:solidFill>
                <a:latin typeface="Palatino Linotype"/>
                <a:cs typeface="Palatino Linotype"/>
              </a:rPr>
              <a:t>nds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58128" y="4248341"/>
            <a:ext cx="25920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 b="1">
                <a:solidFill>
                  <a:srgbClr val="0099CC"/>
                </a:solidFill>
                <a:latin typeface="Palatino Linotype"/>
                <a:cs typeface="Palatino Linotype"/>
              </a:rPr>
              <a:t>Adversary’s</a:t>
            </a:r>
            <a:r>
              <a:rPr dirty="0" sz="2400" spc="-55" b="1">
                <a:solidFill>
                  <a:srgbClr val="0099CC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>
                <a:solidFill>
                  <a:srgbClr val="0099CC"/>
                </a:solidFill>
                <a:latin typeface="Palatino Linotype"/>
                <a:cs typeface="Palatino Linotype"/>
              </a:rPr>
              <a:t>action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6952" y="4764977"/>
            <a:ext cx="146621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810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solidFill>
                  <a:srgbClr val="009900"/>
                </a:solidFill>
                <a:latin typeface="Palatino Linotype"/>
                <a:cs typeface="Palatino Linotype"/>
              </a:rPr>
              <a:t>N</a:t>
            </a:r>
            <a:r>
              <a:rPr dirty="0" sz="2400" b="1">
                <a:solidFill>
                  <a:srgbClr val="009900"/>
                </a:solidFill>
                <a:latin typeface="Palatino Linotype"/>
                <a:cs typeface="Palatino Linotype"/>
              </a:rPr>
              <a:t>,</a:t>
            </a:r>
            <a:r>
              <a:rPr dirty="0" sz="2400" b="1" i="1">
                <a:solidFill>
                  <a:srgbClr val="009900"/>
                </a:solidFill>
                <a:latin typeface="Palatino Linotype"/>
                <a:cs typeface="Palatino Linotype"/>
              </a:rPr>
              <a:t>N  </a:t>
            </a:r>
            <a:r>
              <a:rPr dirty="0" sz="2400" spc="-5" b="1" i="1">
                <a:solidFill>
                  <a:srgbClr val="009900"/>
                </a:solidFill>
                <a:latin typeface="Palatino Linotype"/>
                <a:cs typeface="Palatino Linotype"/>
              </a:rPr>
              <a:t>L</a:t>
            </a:r>
            <a:r>
              <a:rPr dirty="0" sz="2400" spc="-5" b="1">
                <a:solidFill>
                  <a:srgbClr val="009900"/>
                </a:solidFill>
                <a:latin typeface="Palatino Linotype"/>
                <a:cs typeface="Palatino Linotype"/>
              </a:rPr>
              <a:t>,</a:t>
            </a:r>
            <a:r>
              <a:rPr dirty="0" sz="2400" spc="-5" b="1" i="1">
                <a:solidFill>
                  <a:srgbClr val="009900"/>
                </a:solidFill>
                <a:latin typeface="Palatino Linotype"/>
                <a:cs typeface="Palatino Linotype"/>
              </a:rPr>
              <a:t>N </a:t>
            </a:r>
            <a:r>
              <a:rPr dirty="0" sz="2400" spc="-5" b="1">
                <a:solidFill>
                  <a:srgbClr val="009900"/>
                </a:solidFill>
                <a:latin typeface="Palatino Linotype"/>
                <a:cs typeface="Palatino Linotype"/>
              </a:rPr>
              <a:t>or</a:t>
            </a:r>
            <a:r>
              <a:rPr dirty="0" sz="2400" spc="-75" b="1">
                <a:solidFill>
                  <a:srgbClr val="009900"/>
                </a:solidFill>
                <a:latin typeface="Palatino Linotype"/>
                <a:cs typeface="Palatino Linotype"/>
              </a:rPr>
              <a:t> </a:t>
            </a:r>
            <a:r>
              <a:rPr dirty="0" sz="2400" b="1" i="1">
                <a:solidFill>
                  <a:srgbClr val="009900"/>
                </a:solidFill>
                <a:latin typeface="Palatino Linotype"/>
                <a:cs typeface="Palatino Linotype"/>
              </a:rPr>
              <a:t>N</a:t>
            </a:r>
            <a:r>
              <a:rPr dirty="0" sz="2400" b="1">
                <a:solidFill>
                  <a:srgbClr val="009900"/>
                </a:solidFill>
                <a:latin typeface="Palatino Linotype"/>
                <a:cs typeface="Palatino Linotype"/>
              </a:rPr>
              <a:t>,</a:t>
            </a:r>
            <a:r>
              <a:rPr dirty="0" sz="2400" b="1" i="1">
                <a:solidFill>
                  <a:srgbClr val="009900"/>
                </a:solidFill>
                <a:latin typeface="Palatino Linotype"/>
                <a:cs typeface="Palatino Linotype"/>
              </a:rPr>
              <a:t>L  </a:t>
            </a:r>
            <a:r>
              <a:rPr dirty="0" sz="2400" spc="-5" b="1" i="1">
                <a:solidFill>
                  <a:srgbClr val="009900"/>
                </a:solidFill>
                <a:latin typeface="Palatino Linotype"/>
                <a:cs typeface="Palatino Linotype"/>
              </a:rPr>
              <a:t>S</a:t>
            </a:r>
            <a:r>
              <a:rPr dirty="0" sz="2400" spc="-5" b="1">
                <a:solidFill>
                  <a:srgbClr val="009900"/>
                </a:solidFill>
                <a:latin typeface="Palatino Linotype"/>
                <a:cs typeface="Palatino Linotype"/>
              </a:rPr>
              <a:t>,</a:t>
            </a:r>
            <a:r>
              <a:rPr dirty="0" sz="2400" spc="-5" b="1" i="1">
                <a:solidFill>
                  <a:srgbClr val="009900"/>
                </a:solidFill>
                <a:latin typeface="Palatino Linotype"/>
                <a:cs typeface="Palatino Linotype"/>
              </a:rPr>
              <a:t>N </a:t>
            </a:r>
            <a:r>
              <a:rPr dirty="0" sz="2400" spc="-5" b="1">
                <a:solidFill>
                  <a:srgbClr val="009900"/>
                </a:solidFill>
                <a:latin typeface="Palatino Linotype"/>
                <a:cs typeface="Palatino Linotype"/>
              </a:rPr>
              <a:t>or</a:t>
            </a:r>
            <a:r>
              <a:rPr dirty="0" sz="2400" spc="-55" b="1">
                <a:solidFill>
                  <a:srgbClr val="009900"/>
                </a:solidFill>
                <a:latin typeface="Palatino Linotype"/>
                <a:cs typeface="Palatino Linotype"/>
              </a:rPr>
              <a:t> </a:t>
            </a:r>
            <a:r>
              <a:rPr dirty="0" sz="2400" b="1" i="1">
                <a:solidFill>
                  <a:srgbClr val="009900"/>
                </a:solidFill>
                <a:latin typeface="Palatino Linotype"/>
                <a:cs typeface="Palatino Linotype"/>
              </a:rPr>
              <a:t>N</a:t>
            </a:r>
            <a:r>
              <a:rPr dirty="0" sz="2400" b="1">
                <a:solidFill>
                  <a:srgbClr val="009900"/>
                </a:solidFill>
                <a:latin typeface="Palatino Linotype"/>
                <a:cs typeface="Palatino Linotype"/>
              </a:rPr>
              <a:t>,</a:t>
            </a:r>
            <a:r>
              <a:rPr dirty="0" sz="2400" b="1" i="1">
                <a:solidFill>
                  <a:srgbClr val="009900"/>
                </a:solidFill>
                <a:latin typeface="Palatino Linotype"/>
                <a:cs typeface="Palatino Linotype"/>
              </a:rPr>
              <a:t>S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46792" y="4764977"/>
            <a:ext cx="277685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9900"/>
                </a:solidFill>
                <a:latin typeface="Palatino Linotype"/>
                <a:cs typeface="Palatino Linotype"/>
              </a:rPr>
              <a:t>one </a:t>
            </a:r>
            <a:r>
              <a:rPr dirty="0" sz="2400" spc="-5" b="1" i="1">
                <a:solidFill>
                  <a:srgbClr val="009900"/>
                </a:solidFill>
                <a:latin typeface="Palatino Linotype"/>
                <a:cs typeface="Palatino Linotype"/>
              </a:rPr>
              <a:t>L</a:t>
            </a:r>
            <a:r>
              <a:rPr dirty="0" sz="2400" spc="-5" b="1">
                <a:solidFill>
                  <a:srgbClr val="009900"/>
                </a:solidFill>
                <a:latin typeface="Palatino Linotype"/>
                <a:cs typeface="Palatino Linotype"/>
              </a:rPr>
              <a:t>, the another</a:t>
            </a:r>
            <a:r>
              <a:rPr dirty="0" sz="2400" spc="-45" b="1">
                <a:solidFill>
                  <a:srgbClr val="009900"/>
                </a:solidFill>
                <a:latin typeface="Palatino Linotype"/>
                <a:cs typeface="Palatino Linotype"/>
              </a:rPr>
              <a:t> </a:t>
            </a:r>
            <a:r>
              <a:rPr dirty="0" sz="2400" b="1" i="1">
                <a:solidFill>
                  <a:srgbClr val="009900"/>
                </a:solidFill>
                <a:latin typeface="Palatino Linotype"/>
                <a:cs typeface="Palatino Linotype"/>
              </a:rPr>
              <a:t>S  </a:t>
            </a:r>
            <a:r>
              <a:rPr dirty="0" sz="2400" spc="-5" b="1">
                <a:solidFill>
                  <a:srgbClr val="009900"/>
                </a:solidFill>
                <a:latin typeface="Palatino Linotype"/>
                <a:cs typeface="Palatino Linotype"/>
              </a:rPr>
              <a:t>change </a:t>
            </a:r>
            <a:r>
              <a:rPr dirty="0" sz="2400" b="1" i="1">
                <a:solidFill>
                  <a:srgbClr val="009900"/>
                </a:solidFill>
                <a:latin typeface="Palatino Linotype"/>
                <a:cs typeface="Palatino Linotype"/>
              </a:rPr>
              <a:t>N </a:t>
            </a:r>
            <a:r>
              <a:rPr dirty="0" sz="2400" b="1">
                <a:solidFill>
                  <a:srgbClr val="009900"/>
                </a:solidFill>
                <a:latin typeface="Palatino Linotype"/>
                <a:cs typeface="Palatino Linotype"/>
              </a:rPr>
              <a:t>to </a:t>
            </a:r>
            <a:r>
              <a:rPr dirty="0" sz="2400" b="1" i="1">
                <a:solidFill>
                  <a:srgbClr val="009900"/>
                </a:solidFill>
                <a:latin typeface="Palatino Linotype"/>
                <a:cs typeface="Palatino Linotype"/>
              </a:rPr>
              <a:t>S  </a:t>
            </a:r>
            <a:r>
              <a:rPr dirty="0" sz="2400" spc="-5" b="1">
                <a:solidFill>
                  <a:srgbClr val="009900"/>
                </a:solidFill>
                <a:latin typeface="Palatino Linotype"/>
                <a:cs typeface="Palatino Linotype"/>
              </a:rPr>
              <a:t>change </a:t>
            </a:r>
            <a:r>
              <a:rPr dirty="0" sz="2400" b="1" i="1">
                <a:solidFill>
                  <a:srgbClr val="009900"/>
                </a:solidFill>
                <a:latin typeface="Palatino Linotype"/>
                <a:cs typeface="Palatino Linotype"/>
              </a:rPr>
              <a:t>N </a:t>
            </a:r>
            <a:r>
              <a:rPr dirty="0" sz="2400" b="1">
                <a:solidFill>
                  <a:srgbClr val="009900"/>
                </a:solidFill>
                <a:latin typeface="Palatino Linotype"/>
                <a:cs typeface="Palatino Linotype"/>
              </a:rPr>
              <a:t>to</a:t>
            </a:r>
            <a:r>
              <a:rPr dirty="0" sz="2400" spc="-35" b="1">
                <a:solidFill>
                  <a:srgbClr val="009900"/>
                </a:solidFill>
                <a:latin typeface="Palatino Linotype"/>
                <a:cs typeface="Palatino Linotype"/>
              </a:rPr>
              <a:t> </a:t>
            </a:r>
            <a:r>
              <a:rPr dirty="0" sz="2400" b="1" i="1">
                <a:solidFill>
                  <a:srgbClr val="009900"/>
                </a:solidFill>
                <a:latin typeface="Palatino Linotype"/>
                <a:cs typeface="Palatino Linotype"/>
              </a:rPr>
              <a:t>L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66988" y="5865304"/>
            <a:ext cx="473265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(In all other cases, just keep</a:t>
            </a:r>
            <a:r>
              <a:rPr dirty="0" sz="2000" spc="-16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consistency)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2762" y="4725161"/>
            <a:ext cx="6248400" cy="0"/>
          </a:xfrm>
          <a:custGeom>
            <a:avLst/>
            <a:gdLst/>
            <a:ahLst/>
            <a:cxnLst/>
            <a:rect l="l" t="t" r="r" b="b"/>
            <a:pathLst>
              <a:path w="6248400" h="0">
                <a:moveTo>
                  <a:pt x="0" y="0"/>
                </a:moveTo>
                <a:lnTo>
                  <a:pt x="6248400" y="0"/>
                </a:lnTo>
              </a:path>
            </a:pathLst>
          </a:custGeom>
          <a:ln w="28956">
            <a:solidFill>
              <a:srgbClr val="33CCCC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11</a:t>
            </a:fld>
          </a:p>
        </p:txBody>
      </p:sp>
    </p:spTree>
  </p:cSld>
  <p:clrMapOvr>
    <a:masterClrMapping/>
  </p:clrMapOvr>
  <p:transition spd="slow">
    <p:pull dir="l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7352" y="1954720"/>
            <a:ext cx="8019415" cy="3774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1172210" indent="-342900">
              <a:lnSpc>
                <a:spcPct val="100000"/>
              </a:lnSpc>
              <a:spcBef>
                <a:spcPts val="100"/>
              </a:spcBef>
              <a:buClr>
                <a:srgbClr val="3E3E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Al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l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actions explicitly specified above make the  comparisons</a:t>
            </a:r>
            <a:r>
              <a:rPr dirty="0" sz="2400" spc="-1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un-crucial.</a:t>
            </a:r>
            <a:endParaRPr sz="2400">
              <a:latin typeface="Palatino Linotype"/>
              <a:cs typeface="Palatino Linotype"/>
            </a:endParaRPr>
          </a:p>
          <a:p>
            <a:pPr lvl="1" marL="755650" indent="-285750">
              <a:lnSpc>
                <a:spcPct val="100000"/>
              </a:lnSpc>
              <a:spcBef>
                <a:spcPts val="46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1800">
                <a:solidFill>
                  <a:srgbClr val="3E3E3E"/>
                </a:solidFill>
                <a:latin typeface="Palatino Linotype"/>
                <a:cs typeface="Palatino Linotype"/>
              </a:rPr>
              <a:t>At least, </a:t>
            </a:r>
            <a:r>
              <a:rPr dirty="0" sz="1800" spc="-5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18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1800" spc="-5">
                <a:solidFill>
                  <a:srgbClr val="3E3E3E"/>
                </a:solidFill>
                <a:latin typeface="Palatino Linotype"/>
                <a:cs typeface="Palatino Linotype"/>
              </a:rPr>
              <a:t>-1)/2 </a:t>
            </a:r>
            <a:r>
              <a:rPr dirty="0" sz="1800" i="1">
                <a:solidFill>
                  <a:srgbClr val="3E3E3E"/>
                </a:solidFill>
                <a:latin typeface="Palatino Linotype"/>
                <a:cs typeface="Palatino Linotype"/>
              </a:rPr>
              <a:t>L </a:t>
            </a:r>
            <a:r>
              <a:rPr dirty="0" sz="1800">
                <a:solidFill>
                  <a:srgbClr val="3E3E3E"/>
                </a:solidFill>
                <a:latin typeface="Palatino Linotype"/>
                <a:cs typeface="Palatino Linotype"/>
              </a:rPr>
              <a:t>or </a:t>
            </a:r>
            <a:r>
              <a:rPr dirty="0" sz="1800" i="1">
                <a:solidFill>
                  <a:srgbClr val="3E3E3E"/>
                </a:solidFill>
                <a:latin typeface="Palatino Linotype"/>
                <a:cs typeface="Palatino Linotype"/>
              </a:rPr>
              <a:t>S </a:t>
            </a:r>
            <a:r>
              <a:rPr dirty="0" sz="1800">
                <a:solidFill>
                  <a:srgbClr val="3E3E3E"/>
                </a:solidFill>
                <a:latin typeface="Palatino Linotype"/>
                <a:cs typeface="Palatino Linotype"/>
              </a:rPr>
              <a:t>can </a:t>
            </a:r>
            <a:r>
              <a:rPr dirty="0" sz="1800" spc="-5">
                <a:solidFill>
                  <a:srgbClr val="3E3E3E"/>
                </a:solidFill>
                <a:latin typeface="Palatino Linotype"/>
                <a:cs typeface="Palatino Linotype"/>
              </a:rPr>
              <a:t>be assigned</a:t>
            </a:r>
            <a:r>
              <a:rPr dirty="0" sz="1800" spc="-2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1800" spc="-30">
                <a:solidFill>
                  <a:srgbClr val="3E3E3E"/>
                </a:solidFill>
                <a:latin typeface="Palatino Linotype"/>
                <a:cs typeface="Palatino Linotype"/>
              </a:rPr>
              <a:t>freely.</a:t>
            </a:r>
            <a:endParaRPr sz="1800">
              <a:latin typeface="Palatino Linotype"/>
              <a:cs typeface="Palatino Linotype"/>
            </a:endParaRPr>
          </a:p>
          <a:p>
            <a:pPr lvl="1" marL="755650" marR="5080" indent="-285750">
              <a:lnSpc>
                <a:spcPct val="100000"/>
              </a:lnSpc>
              <a:spcBef>
                <a:spcPts val="434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1800">
                <a:solidFill>
                  <a:srgbClr val="3E3E3E"/>
                </a:solidFill>
                <a:latin typeface="Palatino Linotype"/>
                <a:cs typeface="Palatino Linotype"/>
              </a:rPr>
              <a:t>If </a:t>
            </a:r>
            <a:r>
              <a:rPr dirty="0" sz="1800" spc="-5">
                <a:solidFill>
                  <a:srgbClr val="3E3E3E"/>
                </a:solidFill>
                <a:latin typeface="Palatino Linotype"/>
                <a:cs typeface="Palatino Linotype"/>
              </a:rPr>
              <a:t>there are already (</a:t>
            </a:r>
            <a:r>
              <a:rPr dirty="0" sz="18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1800" spc="-5">
                <a:solidFill>
                  <a:srgbClr val="3E3E3E"/>
                </a:solidFill>
                <a:latin typeface="Palatino Linotype"/>
                <a:cs typeface="Palatino Linotype"/>
              </a:rPr>
              <a:t>-1)/2 </a:t>
            </a:r>
            <a:r>
              <a:rPr dirty="0" sz="1800" spc="-5" i="1">
                <a:solidFill>
                  <a:srgbClr val="3E3E3E"/>
                </a:solidFill>
                <a:latin typeface="Palatino Linotype"/>
                <a:cs typeface="Palatino Linotype"/>
              </a:rPr>
              <a:t>S</a:t>
            </a:r>
            <a:r>
              <a:rPr dirty="0" sz="1800" spc="-5">
                <a:solidFill>
                  <a:srgbClr val="3E3E3E"/>
                </a:solidFill>
                <a:latin typeface="Palatino Linotype"/>
                <a:cs typeface="Palatino Linotype"/>
              </a:rPr>
              <a:t>, </a:t>
            </a:r>
            <a:r>
              <a:rPr dirty="0" sz="1800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1800" spc="-15">
                <a:solidFill>
                  <a:srgbClr val="3E3E3E"/>
                </a:solidFill>
                <a:latin typeface="Palatino Linotype"/>
                <a:cs typeface="Palatino Linotype"/>
              </a:rPr>
              <a:t>value </a:t>
            </a:r>
            <a:r>
              <a:rPr dirty="0" sz="1800" spc="-5">
                <a:solidFill>
                  <a:srgbClr val="009900"/>
                </a:solidFill>
                <a:latin typeface="Palatino Linotype"/>
                <a:cs typeface="Palatino Linotype"/>
              </a:rPr>
              <a:t>larger </a:t>
            </a:r>
            <a:r>
              <a:rPr dirty="0" sz="1800" spc="-5">
                <a:solidFill>
                  <a:srgbClr val="3E3E3E"/>
                </a:solidFill>
                <a:latin typeface="Palatino Linotype"/>
                <a:cs typeface="Palatino Linotype"/>
              </a:rPr>
              <a:t>than median must </a:t>
            </a:r>
            <a:r>
              <a:rPr dirty="0" sz="1800">
                <a:solidFill>
                  <a:srgbClr val="3E3E3E"/>
                </a:solidFill>
                <a:latin typeface="Palatino Linotype"/>
                <a:cs typeface="Palatino Linotype"/>
              </a:rPr>
              <a:t>be  assigned to </a:t>
            </a:r>
            <a:r>
              <a:rPr dirty="0" sz="1800" spc="-5">
                <a:solidFill>
                  <a:srgbClr val="3E3E3E"/>
                </a:solidFill>
                <a:latin typeface="Palatino Linotype"/>
                <a:cs typeface="Palatino Linotype"/>
              </a:rPr>
              <a:t>the new </a:t>
            </a:r>
            <a:r>
              <a:rPr dirty="0" sz="1800" spc="-55">
                <a:solidFill>
                  <a:srgbClr val="3E3E3E"/>
                </a:solidFill>
                <a:latin typeface="Palatino Linotype"/>
                <a:cs typeface="Palatino Linotype"/>
              </a:rPr>
              <a:t>key, </a:t>
            </a:r>
            <a:r>
              <a:rPr dirty="0" sz="1800" spc="-5">
                <a:solidFill>
                  <a:srgbClr val="3E3E3E"/>
                </a:solidFill>
                <a:latin typeface="Palatino Linotype"/>
                <a:cs typeface="Palatino Linotype"/>
              </a:rPr>
              <a:t>and </a:t>
            </a:r>
            <a:r>
              <a:rPr dirty="0" sz="1800">
                <a:solidFill>
                  <a:srgbClr val="3E3E3E"/>
                </a:solidFill>
                <a:latin typeface="Palatino Linotype"/>
                <a:cs typeface="Palatino Linotype"/>
              </a:rPr>
              <a:t>if </a:t>
            </a:r>
            <a:r>
              <a:rPr dirty="0" sz="1800" spc="-5">
                <a:solidFill>
                  <a:srgbClr val="3E3E3E"/>
                </a:solidFill>
                <a:latin typeface="Palatino Linotype"/>
                <a:cs typeface="Palatino Linotype"/>
              </a:rPr>
              <a:t>there are already (</a:t>
            </a:r>
            <a:r>
              <a:rPr dirty="0" sz="18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1800" spc="-5">
                <a:solidFill>
                  <a:srgbClr val="3E3E3E"/>
                </a:solidFill>
                <a:latin typeface="Palatino Linotype"/>
                <a:cs typeface="Palatino Linotype"/>
              </a:rPr>
              <a:t>-1)/2 </a:t>
            </a:r>
            <a:r>
              <a:rPr dirty="0" sz="1800" spc="-5" i="1">
                <a:solidFill>
                  <a:srgbClr val="3E3E3E"/>
                </a:solidFill>
                <a:latin typeface="Palatino Linotype"/>
                <a:cs typeface="Palatino Linotype"/>
              </a:rPr>
              <a:t>L</a:t>
            </a:r>
            <a:r>
              <a:rPr dirty="0" sz="1800" spc="-5">
                <a:solidFill>
                  <a:srgbClr val="3E3E3E"/>
                </a:solidFill>
                <a:latin typeface="Palatino Linotype"/>
                <a:cs typeface="Palatino Linotype"/>
              </a:rPr>
              <a:t>, </a:t>
            </a:r>
            <a:r>
              <a:rPr dirty="0" sz="1800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1800" spc="-15">
                <a:solidFill>
                  <a:srgbClr val="3E3E3E"/>
                </a:solidFill>
                <a:latin typeface="Palatino Linotype"/>
                <a:cs typeface="Palatino Linotype"/>
              </a:rPr>
              <a:t>value </a:t>
            </a:r>
            <a:r>
              <a:rPr dirty="0" sz="1800" spc="-15">
                <a:solidFill>
                  <a:srgbClr val="009900"/>
                </a:solidFill>
                <a:latin typeface="Palatino Linotype"/>
                <a:cs typeface="Palatino Linotype"/>
              </a:rPr>
              <a:t> </a:t>
            </a:r>
            <a:r>
              <a:rPr dirty="0" sz="1800" spc="-5">
                <a:solidFill>
                  <a:srgbClr val="009900"/>
                </a:solidFill>
                <a:latin typeface="Palatino Linotype"/>
                <a:cs typeface="Palatino Linotype"/>
              </a:rPr>
              <a:t>smaller </a:t>
            </a:r>
            <a:r>
              <a:rPr dirty="0" sz="1800" spc="-5">
                <a:solidFill>
                  <a:srgbClr val="3E3E3E"/>
                </a:solidFill>
                <a:latin typeface="Palatino Linotype"/>
                <a:cs typeface="Palatino Linotype"/>
              </a:rPr>
              <a:t>than median must </a:t>
            </a:r>
            <a:r>
              <a:rPr dirty="0" sz="1800">
                <a:solidFill>
                  <a:srgbClr val="3E3E3E"/>
                </a:solidFill>
                <a:latin typeface="Palatino Linotype"/>
                <a:cs typeface="Palatino Linotype"/>
              </a:rPr>
              <a:t>be assigned to </a:t>
            </a:r>
            <a:r>
              <a:rPr dirty="0" sz="1800" spc="-5">
                <a:solidFill>
                  <a:srgbClr val="3E3E3E"/>
                </a:solidFill>
                <a:latin typeface="Palatino Linotype"/>
                <a:cs typeface="Palatino Linotype"/>
              </a:rPr>
              <a:t>the new </a:t>
            </a:r>
            <a:r>
              <a:rPr dirty="0" sz="1800" spc="-55">
                <a:solidFill>
                  <a:srgbClr val="3E3E3E"/>
                </a:solidFill>
                <a:latin typeface="Palatino Linotype"/>
                <a:cs typeface="Palatino Linotype"/>
              </a:rPr>
              <a:t>key. </a:t>
            </a:r>
            <a:r>
              <a:rPr dirty="0" sz="1800" spc="-5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1800">
                <a:solidFill>
                  <a:srgbClr val="3E3E3E"/>
                </a:solidFill>
                <a:latin typeface="Palatino Linotype"/>
                <a:cs typeface="Palatino Linotype"/>
              </a:rPr>
              <a:t>last </a:t>
            </a:r>
            <a:r>
              <a:rPr dirty="0" sz="1800" spc="-5">
                <a:solidFill>
                  <a:srgbClr val="3E3E3E"/>
                </a:solidFill>
                <a:latin typeface="Palatino Linotype"/>
                <a:cs typeface="Palatino Linotype"/>
              </a:rPr>
              <a:t>assigned  </a:t>
            </a:r>
            <a:r>
              <a:rPr dirty="0" sz="1800" spc="-15">
                <a:solidFill>
                  <a:srgbClr val="3E3E3E"/>
                </a:solidFill>
                <a:latin typeface="Palatino Linotype"/>
                <a:cs typeface="Palatino Linotype"/>
              </a:rPr>
              <a:t>value </a:t>
            </a:r>
            <a:r>
              <a:rPr dirty="0" sz="1800">
                <a:solidFill>
                  <a:srgbClr val="3E3E3E"/>
                </a:solidFill>
                <a:latin typeface="Palatino Linotype"/>
                <a:cs typeface="Palatino Linotype"/>
              </a:rPr>
              <a:t>is </a:t>
            </a:r>
            <a:r>
              <a:rPr dirty="0" sz="1800" spc="-5">
                <a:solidFill>
                  <a:srgbClr val="3E3E3E"/>
                </a:solidFill>
                <a:latin typeface="Palatino Linotype"/>
                <a:cs typeface="Palatino Linotype"/>
              </a:rPr>
              <a:t>the</a:t>
            </a:r>
            <a:r>
              <a:rPr dirty="0" sz="1800" spc="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1800" spc="-5">
                <a:solidFill>
                  <a:srgbClr val="3E3E3E"/>
                </a:solidFill>
                <a:latin typeface="Palatino Linotype"/>
                <a:cs typeface="Palatino Linotype"/>
              </a:rPr>
              <a:t>median.</a:t>
            </a:r>
            <a:endParaRPr sz="1800">
              <a:latin typeface="Palatino Linotype"/>
              <a:cs typeface="Palatino Linotype"/>
            </a:endParaRPr>
          </a:p>
          <a:p>
            <a:pPr marL="355600" marR="271780" indent="-342900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354965" algn="l"/>
                <a:tab pos="355600" algn="l"/>
                <a:tab pos="6852284" algn="l"/>
              </a:tabLst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So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, an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a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dv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ersary</a:t>
            </a:r>
            <a:r>
              <a:rPr dirty="0" sz="2400" spc="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can</a:t>
            </a:r>
            <a:r>
              <a:rPr dirty="0" sz="2400" spc="-1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f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o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rce t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h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e al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go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rit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h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m to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 d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o	(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-1)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/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2 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un-crucial comparisons at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least(In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case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that the  algorithm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start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out by doing (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-1)/2 comparisons  involving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two</a:t>
            </a:r>
            <a:r>
              <a:rPr dirty="0" sz="2400" spc="-1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b="1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.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9348" y="0"/>
            <a:ext cx="7533131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99944" y="699516"/>
            <a:ext cx="3941063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2366010" marR="5080" indent="-1720850">
              <a:lnSpc>
                <a:spcPct val="100600"/>
              </a:lnSpc>
              <a:spcBef>
                <a:spcPts val="65"/>
              </a:spcBef>
            </a:pPr>
            <a:r>
              <a:rPr dirty="0" spc="-5"/>
              <a:t>Notes on the Adversary  Arguments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11</a:t>
            </a:fld>
          </a:p>
        </p:txBody>
      </p:sp>
    </p:spTree>
  </p:cSld>
  <p:clrMapOvr>
    <a:masterClrMapping/>
  </p:clrMapOvr>
  <p:transition spd="slow">
    <p:pull dir="l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7352" y="1859698"/>
            <a:ext cx="7900670" cy="4355465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9"/>
              </a:spcBef>
              <a:buClr>
                <a:srgbClr val="3E3E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T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heorem:</a:t>
            </a:r>
            <a:endParaRPr sz="2800">
              <a:latin typeface="Palatino Linotype"/>
              <a:cs typeface="Palatino Linotype"/>
            </a:endParaRPr>
          </a:p>
          <a:p>
            <a:pPr algn="just" lvl="1" marL="756285" marR="5080" indent="-286385">
              <a:lnSpc>
                <a:spcPct val="100000"/>
              </a:lnSpc>
              <a:spcBef>
                <a:spcPts val="56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Any algorithm to find the median of n keys(for odd </a:t>
            </a:r>
            <a:r>
              <a:rPr dirty="0" sz="2200">
                <a:solidFill>
                  <a:srgbClr val="3E3E3E"/>
                </a:solidFill>
                <a:latin typeface="Palatino Linotype"/>
                <a:cs typeface="Palatino Linotype"/>
              </a:rPr>
              <a:t>n) 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by  comparison of keys must do </a:t>
            </a:r>
            <a:r>
              <a:rPr dirty="0" sz="2200">
                <a:solidFill>
                  <a:srgbClr val="3E3E3E"/>
                </a:solidFill>
                <a:latin typeface="Palatino Linotype"/>
                <a:cs typeface="Palatino Linotype"/>
              </a:rPr>
              <a:t>at 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least </a:t>
            </a:r>
            <a:r>
              <a:rPr dirty="0" sz="2200">
                <a:solidFill>
                  <a:srgbClr val="3E3E3E"/>
                </a:solidFill>
                <a:latin typeface="Palatino Linotype"/>
                <a:cs typeface="Palatino Linotype"/>
              </a:rPr>
              <a:t>3n/2-3/2 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comparisons  in the </a:t>
            </a:r>
            <a:r>
              <a:rPr dirty="0" sz="2200" spc="-10">
                <a:solidFill>
                  <a:srgbClr val="3E3E3E"/>
                </a:solidFill>
                <a:latin typeface="Palatino Linotype"/>
                <a:cs typeface="Palatino Linotype"/>
              </a:rPr>
              <a:t>worst</a:t>
            </a:r>
            <a:r>
              <a:rPr dirty="0" sz="2200" spc="-1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case.</a:t>
            </a:r>
            <a:endParaRPr sz="22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Argument:</a:t>
            </a:r>
            <a:endParaRPr sz="28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0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There must be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done n-1 crucial comparisons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at</a:t>
            </a:r>
            <a:r>
              <a:rPr dirty="0" sz="2400" spc="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least.</a:t>
            </a:r>
            <a:endParaRPr sz="2400">
              <a:latin typeface="Palatino Linotype"/>
              <a:cs typeface="Palatino Linotype"/>
            </a:endParaRPr>
          </a:p>
          <a:p>
            <a:pPr lvl="1" marL="756285" marR="219075" indent="-286385">
              <a:lnSpc>
                <a:spcPct val="100000"/>
              </a:lnSpc>
              <a:spcBef>
                <a:spcPts val="57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An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adversary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can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force the algorithm to perform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as  many as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-1)/2 uncrucial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comparisons.</a:t>
            </a:r>
            <a:endParaRPr sz="2400">
              <a:latin typeface="Palatino Linotype"/>
              <a:cs typeface="Palatino Linotype"/>
            </a:endParaRPr>
          </a:p>
          <a:p>
            <a:pPr lvl="2" marL="1155700" marR="175260" indent="-22860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Note: the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algorithm can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always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start out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by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doing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0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-1)/2  comparisons involving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2 </a:t>
            </a:r>
            <a:r>
              <a:rPr dirty="0" sz="2000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-keys, so,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only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(n-1)/2 </a:t>
            </a:r>
            <a:r>
              <a:rPr dirty="0" sz="2000" i="1">
                <a:solidFill>
                  <a:srgbClr val="3E3E3E"/>
                </a:solidFill>
                <a:latin typeface="Palatino Linotype"/>
                <a:cs typeface="Palatino Linotype"/>
              </a:rPr>
              <a:t>L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or </a:t>
            </a:r>
            <a:r>
              <a:rPr dirty="0" sz="2000" i="1">
                <a:solidFill>
                  <a:srgbClr val="3E3E3E"/>
                </a:solidFill>
                <a:latin typeface="Palatino Linotype"/>
                <a:cs typeface="Palatino Linotype"/>
              </a:rPr>
              <a:t>S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left  for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the adversary to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assign freely as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the adversary</a:t>
            </a:r>
            <a:r>
              <a:rPr dirty="0" sz="2000" spc="-10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rule.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6720" y="0"/>
            <a:ext cx="8444482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73324" y="699516"/>
            <a:ext cx="3195827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2739390" marR="5080" indent="-2546985">
              <a:lnSpc>
                <a:spcPct val="100600"/>
              </a:lnSpc>
              <a:spcBef>
                <a:spcPts val="65"/>
              </a:spcBef>
            </a:pPr>
            <a:r>
              <a:rPr dirty="0" spc="-5"/>
              <a:t>Lower Bound for Selection  Problem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11</a:t>
            </a:fld>
          </a:p>
        </p:txBody>
      </p:sp>
    </p:spTree>
  </p:cSld>
  <p:clrMapOvr>
    <a:masterClrMapping/>
  </p:clrMapOvr>
  <p:transition spd="slow">
    <p:pull dir="l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5064" y="1490472"/>
            <a:ext cx="5722619" cy="1819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289547" y="1490472"/>
            <a:ext cx="1295399" cy="18196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86090" y="1655352"/>
            <a:ext cx="4865370" cy="10007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400" spc="710" i="1">
                <a:latin typeface="Palatino Linotype"/>
                <a:cs typeface="Palatino Linotype"/>
              </a:rPr>
              <a:t>Thank</a:t>
            </a:r>
            <a:r>
              <a:rPr dirty="0" sz="6400" spc="445" i="1">
                <a:latin typeface="Palatino Linotype"/>
                <a:cs typeface="Palatino Linotype"/>
              </a:rPr>
              <a:t> </a:t>
            </a:r>
            <a:r>
              <a:rPr dirty="0" sz="6400" spc="360" i="1">
                <a:latin typeface="Palatino Linotype"/>
                <a:cs typeface="Palatino Linotype"/>
              </a:rPr>
              <a:t>you!</a:t>
            </a:r>
            <a:endParaRPr sz="64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73680" y="3267455"/>
            <a:ext cx="3691127" cy="18196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601968" y="5209032"/>
            <a:ext cx="1498079" cy="4846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304706" y="3432336"/>
            <a:ext cx="5433060" cy="24364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400" spc="-585" b="1" i="1">
                <a:solidFill>
                  <a:srgbClr val="2F5897"/>
                </a:solidFill>
                <a:latin typeface="Palatino Linotype"/>
                <a:cs typeface="Palatino Linotype"/>
              </a:rPr>
              <a:t>Q </a:t>
            </a:r>
            <a:r>
              <a:rPr dirty="0" sz="6400" spc="-95" b="1" i="1">
                <a:solidFill>
                  <a:srgbClr val="2F5897"/>
                </a:solidFill>
                <a:latin typeface="Palatino Linotype"/>
                <a:cs typeface="Palatino Linotype"/>
              </a:rPr>
              <a:t>&amp;</a:t>
            </a:r>
            <a:r>
              <a:rPr dirty="0" sz="6400" spc="615" b="1" i="1">
                <a:solidFill>
                  <a:srgbClr val="2F5897"/>
                </a:solidFill>
                <a:latin typeface="Palatino Linotype"/>
                <a:cs typeface="Palatino Linotype"/>
              </a:rPr>
              <a:t> </a:t>
            </a:r>
            <a:r>
              <a:rPr dirty="0" sz="6400" spc="1610" b="1" i="1">
                <a:solidFill>
                  <a:srgbClr val="2F5897"/>
                </a:solidFill>
                <a:latin typeface="Palatino Linotype"/>
                <a:cs typeface="Palatino Linotype"/>
              </a:rPr>
              <a:t>A</a:t>
            </a:r>
            <a:endParaRPr sz="6400">
              <a:latin typeface="Palatino Linotype"/>
              <a:cs typeface="Palatino Linotype"/>
            </a:endParaRPr>
          </a:p>
          <a:p>
            <a:pPr algn="ctr" marL="2639060">
              <a:lnSpc>
                <a:spcPct val="100000"/>
              </a:lnSpc>
              <a:spcBef>
                <a:spcPts val="6584"/>
              </a:spcBef>
            </a:pPr>
            <a:r>
              <a:rPr dirty="0" sz="1700" spc="300" b="1" i="1">
                <a:solidFill>
                  <a:srgbClr val="595958"/>
                </a:solidFill>
                <a:latin typeface="Palatino Linotype"/>
                <a:cs typeface="Palatino Linotype"/>
              </a:rPr>
              <a:t>Yu</a:t>
            </a:r>
            <a:r>
              <a:rPr dirty="0" sz="1700" spc="105" b="1" i="1">
                <a:solidFill>
                  <a:srgbClr val="595958"/>
                </a:solidFill>
                <a:latin typeface="Palatino Linotype"/>
                <a:cs typeface="Palatino Linotype"/>
              </a:rPr>
              <a:t> </a:t>
            </a:r>
            <a:r>
              <a:rPr dirty="0" sz="1700" spc="270" b="1" i="1">
                <a:solidFill>
                  <a:srgbClr val="595958"/>
                </a:solidFill>
                <a:latin typeface="Palatino Linotype"/>
                <a:cs typeface="Palatino Linotype"/>
              </a:rPr>
              <a:t>Huang</a:t>
            </a:r>
            <a:endParaRPr sz="1700">
              <a:latin typeface="Palatino Linotype"/>
              <a:cs typeface="Palatino Linotype"/>
            </a:endParaRPr>
          </a:p>
          <a:p>
            <a:pPr algn="ctr" marL="2642235">
              <a:lnSpc>
                <a:spcPct val="100000"/>
              </a:lnSpc>
              <a:spcBef>
                <a:spcPts val="640"/>
              </a:spcBef>
            </a:pPr>
            <a:r>
              <a:rPr dirty="0" sz="1700" spc="-5">
                <a:solidFill>
                  <a:srgbClr val="595958"/>
                </a:solidFill>
                <a:latin typeface="Palatino Linotype"/>
                <a:cs typeface="Palatino Linotype"/>
                <a:hlinkClick r:id="rId6"/>
              </a:rPr>
              <a:t>http://cs.nju.edu.cn/yuhuang</a:t>
            </a:r>
            <a:endParaRPr sz="17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11</a:t>
            </a:fld>
          </a:p>
        </p:txBody>
      </p:sp>
    </p:spTree>
  </p:cSld>
  <p:clrMapOvr>
    <a:masterClrMapping/>
  </p:clrMapOvr>
  <p:transition spd="slow">
    <p:pull dir="l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0600" y="384047"/>
            <a:ext cx="7159751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91538" y="532767"/>
            <a:ext cx="635825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47775" algn="l"/>
              </a:tabLst>
            </a:pPr>
            <a:r>
              <a:rPr dirty="0" spc="-5"/>
              <a:t>The	Selection</a:t>
            </a:r>
            <a:r>
              <a:rPr dirty="0" spc="-40"/>
              <a:t> </a:t>
            </a:r>
            <a:r>
              <a:rPr dirty="0" spc="-5"/>
              <a:t>Problem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691409"/>
            <a:ext cx="7665084" cy="2667000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Problem</a:t>
            </a:r>
            <a:r>
              <a:rPr dirty="0" sz="3000" spc="-3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definition</a:t>
            </a:r>
            <a:endParaRPr sz="3000">
              <a:latin typeface="Palatino Linotype"/>
              <a:cs typeface="Palatino Linotype"/>
            </a:endParaRPr>
          </a:p>
          <a:p>
            <a:pPr marL="756285" marR="5080" indent="-287020">
              <a:lnSpc>
                <a:spcPct val="100000"/>
              </a:lnSpc>
              <a:spcBef>
                <a:spcPts val="620"/>
              </a:spcBef>
            </a:pPr>
            <a:r>
              <a:rPr dirty="0" sz="2400" spc="-5">
                <a:solidFill>
                  <a:srgbClr val="3E3E3E"/>
                </a:solidFill>
                <a:latin typeface="Courier New"/>
                <a:cs typeface="Courier New"/>
              </a:rPr>
              <a:t>o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Suppose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is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an array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containing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n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elements with  keys from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some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linearly order set, and let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k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be an 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integer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such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that 1</a:t>
            </a:r>
            <a:r>
              <a:rPr dirty="0" sz="2400" spc="-5">
                <a:solidFill>
                  <a:srgbClr val="3E3E3E"/>
                </a:solidFill>
                <a:latin typeface="Symbol"/>
                <a:cs typeface="Symbol"/>
              </a:rPr>
              <a:t>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k</a:t>
            </a:r>
            <a:r>
              <a:rPr dirty="0" sz="2400" spc="-5">
                <a:solidFill>
                  <a:srgbClr val="3E3E3E"/>
                </a:solidFill>
                <a:latin typeface="Symbol"/>
                <a:cs typeface="Symbol"/>
              </a:rPr>
              <a:t>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.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selection problem is to  find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an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element with the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k</a:t>
            </a:r>
            <a:r>
              <a:rPr dirty="0" baseline="24305" sz="2400" spc="-7">
                <a:solidFill>
                  <a:srgbClr val="3E3E3E"/>
                </a:solidFill>
                <a:latin typeface="Palatino Linotype"/>
                <a:cs typeface="Palatino Linotype"/>
              </a:rPr>
              <a:t>th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smallest key in</a:t>
            </a:r>
            <a:r>
              <a:rPr dirty="0" sz="2400" spc="-114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E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.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Special</a:t>
            </a:r>
            <a:r>
              <a:rPr dirty="0" sz="3000" spc="1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cases</a:t>
            </a:r>
            <a:endParaRPr sz="30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4411748"/>
            <a:ext cx="43675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dirty="0" sz="2400" spc="-625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Find the max/min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–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k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=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n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or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k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=1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40708" y="5155209"/>
            <a:ext cx="147955" cy="0"/>
          </a:xfrm>
          <a:custGeom>
            <a:avLst/>
            <a:gdLst/>
            <a:ahLst/>
            <a:cxnLst/>
            <a:rect l="l" t="t" r="r" b="b"/>
            <a:pathLst>
              <a:path w="147954" h="0">
                <a:moveTo>
                  <a:pt x="0" y="0"/>
                </a:moveTo>
                <a:lnTo>
                  <a:pt x="147827" y="0"/>
                </a:lnTo>
              </a:path>
            </a:pathLst>
          </a:custGeom>
          <a:ln w="19812">
            <a:solidFill>
              <a:srgbClr val="3E3E3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137130" y="5159999"/>
            <a:ext cx="154305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40">
                <a:solidFill>
                  <a:srgbClr val="3E3E3E"/>
                </a:solidFill>
                <a:latin typeface="Cambria Math"/>
                <a:cs typeface="Cambria Math"/>
              </a:rPr>
              <a:t>2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3139" y="4923812"/>
            <a:ext cx="34099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dirty="0" sz="2400" spc="-56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Find the </a:t>
            </a:r>
            <a:r>
              <a:rPr dirty="0" sz="2400" i="1">
                <a:solidFill>
                  <a:srgbClr val="FF0000"/>
                </a:solidFill>
                <a:latin typeface="Palatino Linotype"/>
                <a:cs typeface="Palatino Linotype"/>
              </a:rPr>
              <a:t>median </a:t>
            </a:r>
            <a:r>
              <a:rPr dirty="0" sz="2400" spc="-445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400" spc="-445">
                <a:solidFill>
                  <a:srgbClr val="3E3E3E"/>
                </a:solidFill>
                <a:latin typeface="Cambria Math"/>
                <a:cs typeface="Cambria Math"/>
              </a:rPr>
              <a:t>𝑘𝑘 </a:t>
            </a:r>
            <a:r>
              <a:rPr dirty="0" sz="2400">
                <a:solidFill>
                  <a:srgbClr val="3E3E3E"/>
                </a:solidFill>
                <a:latin typeface="Cambria Math"/>
                <a:cs typeface="Cambria Math"/>
              </a:rPr>
              <a:t>= </a:t>
            </a:r>
            <a:r>
              <a:rPr dirty="0" baseline="44444" sz="2625" spc="-427">
                <a:solidFill>
                  <a:srgbClr val="3E3E3E"/>
                </a:solidFill>
                <a:latin typeface="Cambria Math"/>
                <a:cs typeface="Cambria Math"/>
              </a:rPr>
              <a:t>𝑛𝑛</a:t>
            </a:r>
            <a:r>
              <a:rPr dirty="0" sz="2400" spc="-285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91618" y="4205837"/>
            <a:ext cx="2884102" cy="17268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722361" y="4226826"/>
            <a:ext cx="2811387" cy="16554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722355" y="4227338"/>
            <a:ext cx="2811780" cy="1655445"/>
          </a:xfrm>
          <a:custGeom>
            <a:avLst/>
            <a:gdLst/>
            <a:ahLst/>
            <a:cxnLst/>
            <a:rect l="l" t="t" r="r" b="b"/>
            <a:pathLst>
              <a:path w="2811779" h="1655445">
                <a:moveTo>
                  <a:pt x="255354" y="544680"/>
                </a:moveTo>
                <a:lnTo>
                  <a:pt x="251321" y="500549"/>
                </a:lnTo>
                <a:lnTo>
                  <a:pt x="254071" y="457331"/>
                </a:lnTo>
                <a:lnTo>
                  <a:pt x="263251" y="415396"/>
                </a:lnTo>
                <a:lnTo>
                  <a:pt x="278509" y="375116"/>
                </a:lnTo>
                <a:lnTo>
                  <a:pt x="299492" y="336862"/>
                </a:lnTo>
                <a:lnTo>
                  <a:pt x="325849" y="301006"/>
                </a:lnTo>
                <a:lnTo>
                  <a:pt x="357227" y="267919"/>
                </a:lnTo>
                <a:lnTo>
                  <a:pt x="393275" y="237973"/>
                </a:lnTo>
                <a:lnTo>
                  <a:pt x="433639" y="211539"/>
                </a:lnTo>
                <a:lnTo>
                  <a:pt x="477968" y="188988"/>
                </a:lnTo>
                <a:lnTo>
                  <a:pt x="525910" y="170692"/>
                </a:lnTo>
                <a:lnTo>
                  <a:pt x="577112" y="157023"/>
                </a:lnTo>
                <a:lnTo>
                  <a:pt x="631223" y="148351"/>
                </a:lnTo>
                <a:lnTo>
                  <a:pt x="679969" y="145238"/>
                </a:lnTo>
                <a:lnTo>
                  <a:pt x="728546" y="146470"/>
                </a:lnTo>
                <a:lnTo>
                  <a:pt x="776512" y="151977"/>
                </a:lnTo>
                <a:lnTo>
                  <a:pt x="823430" y="161687"/>
                </a:lnTo>
                <a:lnTo>
                  <a:pt x="868860" y="175530"/>
                </a:lnTo>
                <a:lnTo>
                  <a:pt x="912363" y="193436"/>
                </a:lnTo>
                <a:lnTo>
                  <a:pt x="939718" y="158520"/>
                </a:lnTo>
                <a:lnTo>
                  <a:pt x="972302" y="127955"/>
                </a:lnTo>
                <a:lnTo>
                  <a:pt x="1009391" y="101922"/>
                </a:lnTo>
                <a:lnTo>
                  <a:pt x="1050259" y="80598"/>
                </a:lnTo>
                <a:lnTo>
                  <a:pt x="1094182" y="64161"/>
                </a:lnTo>
                <a:lnTo>
                  <a:pt x="1140432" y="52791"/>
                </a:lnTo>
                <a:lnTo>
                  <a:pt x="1188287" y="46665"/>
                </a:lnTo>
                <a:lnTo>
                  <a:pt x="1237019" y="45961"/>
                </a:lnTo>
                <a:lnTo>
                  <a:pt x="1285905" y="50859"/>
                </a:lnTo>
                <a:lnTo>
                  <a:pt x="1334218" y="61536"/>
                </a:lnTo>
                <a:lnTo>
                  <a:pt x="1381234" y="78171"/>
                </a:lnTo>
                <a:lnTo>
                  <a:pt x="1423657" y="99558"/>
                </a:lnTo>
                <a:lnTo>
                  <a:pt x="1461803" y="125631"/>
                </a:lnTo>
                <a:lnTo>
                  <a:pt x="1488666" y="90634"/>
                </a:lnTo>
                <a:lnTo>
                  <a:pt x="1521895" y="60876"/>
                </a:lnTo>
                <a:lnTo>
                  <a:pt x="1560415" y="36645"/>
                </a:lnTo>
                <a:lnTo>
                  <a:pt x="1603151" y="18229"/>
                </a:lnTo>
                <a:lnTo>
                  <a:pt x="1649029" y="5918"/>
                </a:lnTo>
                <a:lnTo>
                  <a:pt x="1696972" y="0"/>
                </a:lnTo>
                <a:lnTo>
                  <a:pt x="1745906" y="762"/>
                </a:lnTo>
                <a:lnTo>
                  <a:pt x="1794756" y="8494"/>
                </a:lnTo>
                <a:lnTo>
                  <a:pt x="1842447" y="23485"/>
                </a:lnTo>
                <a:lnTo>
                  <a:pt x="1896635" y="51785"/>
                </a:lnTo>
                <a:lnTo>
                  <a:pt x="1941431" y="89182"/>
                </a:lnTo>
                <a:lnTo>
                  <a:pt x="1977706" y="60059"/>
                </a:lnTo>
                <a:lnTo>
                  <a:pt x="2018253" y="36593"/>
                </a:lnTo>
                <a:lnTo>
                  <a:pt x="2062158" y="18846"/>
                </a:lnTo>
                <a:lnTo>
                  <a:pt x="2108503" y="6877"/>
                </a:lnTo>
                <a:lnTo>
                  <a:pt x="2156372" y="748"/>
                </a:lnTo>
                <a:lnTo>
                  <a:pt x="2204849" y="520"/>
                </a:lnTo>
                <a:lnTo>
                  <a:pt x="2253019" y="6252"/>
                </a:lnTo>
                <a:lnTo>
                  <a:pt x="2299963" y="18005"/>
                </a:lnTo>
                <a:lnTo>
                  <a:pt x="2344768" y="35841"/>
                </a:lnTo>
                <a:lnTo>
                  <a:pt x="2386515" y="59819"/>
                </a:lnTo>
                <a:lnTo>
                  <a:pt x="2424934" y="90818"/>
                </a:lnTo>
                <a:lnTo>
                  <a:pt x="2455910" y="126370"/>
                </a:lnTo>
                <a:lnTo>
                  <a:pt x="2478839" y="165633"/>
                </a:lnTo>
                <a:lnTo>
                  <a:pt x="2493119" y="207762"/>
                </a:lnTo>
                <a:lnTo>
                  <a:pt x="2541567" y="221496"/>
                </a:lnTo>
                <a:lnTo>
                  <a:pt x="2585882" y="240291"/>
                </a:lnTo>
                <a:lnTo>
                  <a:pt x="2625687" y="263616"/>
                </a:lnTo>
                <a:lnTo>
                  <a:pt x="2660605" y="290942"/>
                </a:lnTo>
                <a:lnTo>
                  <a:pt x="2690261" y="321742"/>
                </a:lnTo>
                <a:lnTo>
                  <a:pt x="2714277" y="355484"/>
                </a:lnTo>
                <a:lnTo>
                  <a:pt x="2732276" y="391640"/>
                </a:lnTo>
                <a:lnTo>
                  <a:pt x="2743883" y="429682"/>
                </a:lnTo>
                <a:lnTo>
                  <a:pt x="2748720" y="469079"/>
                </a:lnTo>
                <a:lnTo>
                  <a:pt x="2746410" y="509302"/>
                </a:lnTo>
                <a:lnTo>
                  <a:pt x="2736578" y="549823"/>
                </a:lnTo>
                <a:lnTo>
                  <a:pt x="2720690" y="586425"/>
                </a:lnTo>
                <a:lnTo>
                  <a:pt x="2751625" y="623243"/>
                </a:lnTo>
                <a:lnTo>
                  <a:pt x="2776086" y="661977"/>
                </a:lnTo>
                <a:lnTo>
                  <a:pt x="2794151" y="702162"/>
                </a:lnTo>
                <a:lnTo>
                  <a:pt x="2805895" y="743335"/>
                </a:lnTo>
                <a:lnTo>
                  <a:pt x="2811394" y="785030"/>
                </a:lnTo>
                <a:lnTo>
                  <a:pt x="2810723" y="826785"/>
                </a:lnTo>
                <a:lnTo>
                  <a:pt x="2803959" y="868135"/>
                </a:lnTo>
                <a:lnTo>
                  <a:pt x="2791178" y="908616"/>
                </a:lnTo>
                <a:lnTo>
                  <a:pt x="2772455" y="947764"/>
                </a:lnTo>
                <a:lnTo>
                  <a:pt x="2747866" y="985114"/>
                </a:lnTo>
                <a:lnTo>
                  <a:pt x="2717487" y="1020202"/>
                </a:lnTo>
                <a:lnTo>
                  <a:pt x="2681395" y="1052565"/>
                </a:lnTo>
                <a:lnTo>
                  <a:pt x="2639664" y="1081738"/>
                </a:lnTo>
                <a:lnTo>
                  <a:pt x="2592689" y="1106995"/>
                </a:lnTo>
                <a:lnTo>
                  <a:pt x="2542277" y="1127148"/>
                </a:lnTo>
                <a:lnTo>
                  <a:pt x="2489070" y="1141979"/>
                </a:lnTo>
                <a:lnTo>
                  <a:pt x="2433708" y="1151270"/>
                </a:lnTo>
                <a:lnTo>
                  <a:pt x="2429863" y="1192143"/>
                </a:lnTo>
                <a:lnTo>
                  <a:pt x="2419467" y="1231302"/>
                </a:lnTo>
                <a:lnTo>
                  <a:pt x="2402972" y="1268391"/>
                </a:lnTo>
                <a:lnTo>
                  <a:pt x="2380830" y="1303053"/>
                </a:lnTo>
                <a:lnTo>
                  <a:pt x="2353491" y="1334933"/>
                </a:lnTo>
                <a:lnTo>
                  <a:pt x="2321409" y="1363673"/>
                </a:lnTo>
                <a:lnTo>
                  <a:pt x="2285033" y="1388917"/>
                </a:lnTo>
                <a:lnTo>
                  <a:pt x="2244817" y="1410311"/>
                </a:lnTo>
                <a:lnTo>
                  <a:pt x="2201211" y="1427496"/>
                </a:lnTo>
                <a:lnTo>
                  <a:pt x="2154668" y="1440117"/>
                </a:lnTo>
                <a:lnTo>
                  <a:pt x="2105639" y="1447817"/>
                </a:lnTo>
                <a:lnTo>
                  <a:pt x="2054575" y="1450241"/>
                </a:lnTo>
                <a:lnTo>
                  <a:pt x="2002929" y="1447051"/>
                </a:lnTo>
                <a:lnTo>
                  <a:pt x="1952550" y="1438258"/>
                </a:lnTo>
                <a:lnTo>
                  <a:pt x="1904142" y="1424027"/>
                </a:lnTo>
                <a:lnTo>
                  <a:pt x="1858411" y="1404521"/>
                </a:lnTo>
                <a:lnTo>
                  <a:pt x="1840749" y="1443238"/>
                </a:lnTo>
                <a:lnTo>
                  <a:pt x="1818146" y="1479295"/>
                </a:lnTo>
                <a:lnTo>
                  <a:pt x="1791013" y="1512514"/>
                </a:lnTo>
                <a:lnTo>
                  <a:pt x="1759761" y="1542719"/>
                </a:lnTo>
                <a:lnTo>
                  <a:pt x="1724800" y="1569733"/>
                </a:lnTo>
                <a:lnTo>
                  <a:pt x="1686541" y="1593380"/>
                </a:lnTo>
                <a:lnTo>
                  <a:pt x="1645396" y="1613482"/>
                </a:lnTo>
                <a:lnTo>
                  <a:pt x="1601774" y="1629863"/>
                </a:lnTo>
                <a:lnTo>
                  <a:pt x="1556086" y="1642346"/>
                </a:lnTo>
                <a:lnTo>
                  <a:pt x="1508744" y="1650754"/>
                </a:lnTo>
                <a:lnTo>
                  <a:pt x="1460157" y="1654911"/>
                </a:lnTo>
                <a:lnTo>
                  <a:pt x="1410738" y="1654640"/>
                </a:lnTo>
                <a:lnTo>
                  <a:pt x="1360895" y="1649764"/>
                </a:lnTo>
                <a:lnTo>
                  <a:pt x="1311041" y="1640106"/>
                </a:lnTo>
                <a:lnTo>
                  <a:pt x="1263582" y="1626109"/>
                </a:lnTo>
                <a:lnTo>
                  <a:pt x="1218726" y="1607948"/>
                </a:lnTo>
                <a:lnTo>
                  <a:pt x="1176872" y="1585861"/>
                </a:lnTo>
                <a:lnTo>
                  <a:pt x="1138417" y="1560084"/>
                </a:lnTo>
                <a:lnTo>
                  <a:pt x="1103759" y="1530856"/>
                </a:lnTo>
                <a:lnTo>
                  <a:pt x="1073297" y="1498412"/>
                </a:lnTo>
                <a:lnTo>
                  <a:pt x="1027977" y="1517902"/>
                </a:lnTo>
                <a:lnTo>
                  <a:pt x="981344" y="1533319"/>
                </a:lnTo>
                <a:lnTo>
                  <a:pt x="933745" y="1544733"/>
                </a:lnTo>
                <a:lnTo>
                  <a:pt x="885525" y="1552211"/>
                </a:lnTo>
                <a:lnTo>
                  <a:pt x="837031" y="1555825"/>
                </a:lnTo>
                <a:lnTo>
                  <a:pt x="788610" y="1555642"/>
                </a:lnTo>
                <a:lnTo>
                  <a:pt x="740606" y="1551734"/>
                </a:lnTo>
                <a:lnTo>
                  <a:pt x="693367" y="1544168"/>
                </a:lnTo>
                <a:lnTo>
                  <a:pt x="647238" y="1533015"/>
                </a:lnTo>
                <a:lnTo>
                  <a:pt x="602567" y="1518344"/>
                </a:lnTo>
                <a:lnTo>
                  <a:pt x="559698" y="1500224"/>
                </a:lnTo>
                <a:lnTo>
                  <a:pt x="518978" y="1478725"/>
                </a:lnTo>
                <a:lnTo>
                  <a:pt x="480753" y="1453917"/>
                </a:lnTo>
                <a:lnTo>
                  <a:pt x="445370" y="1425867"/>
                </a:lnTo>
                <a:lnTo>
                  <a:pt x="413174" y="1394647"/>
                </a:lnTo>
                <a:lnTo>
                  <a:pt x="384513" y="1360325"/>
                </a:lnTo>
                <a:lnTo>
                  <a:pt x="379204" y="1353060"/>
                </a:lnTo>
                <a:lnTo>
                  <a:pt x="328066" y="1354182"/>
                </a:lnTo>
                <a:lnTo>
                  <a:pt x="278900" y="1348192"/>
                </a:lnTo>
                <a:lnTo>
                  <a:pt x="232597" y="1335652"/>
                </a:lnTo>
                <a:lnTo>
                  <a:pt x="190044" y="1317124"/>
                </a:lnTo>
                <a:lnTo>
                  <a:pt x="152129" y="1293168"/>
                </a:lnTo>
                <a:lnTo>
                  <a:pt x="119741" y="1264348"/>
                </a:lnTo>
                <a:lnTo>
                  <a:pt x="93769" y="1231222"/>
                </a:lnTo>
                <a:lnTo>
                  <a:pt x="75101" y="1194355"/>
                </a:lnTo>
                <a:lnTo>
                  <a:pt x="64625" y="1154305"/>
                </a:lnTo>
                <a:lnTo>
                  <a:pt x="64154" y="1104851"/>
                </a:lnTo>
                <a:lnTo>
                  <a:pt x="76880" y="1057034"/>
                </a:lnTo>
                <a:lnTo>
                  <a:pt x="102122" y="1012511"/>
                </a:lnTo>
                <a:lnTo>
                  <a:pt x="139199" y="972937"/>
                </a:lnTo>
                <a:lnTo>
                  <a:pt x="92971" y="945748"/>
                </a:lnTo>
                <a:lnTo>
                  <a:pt x="55530" y="912691"/>
                </a:lnTo>
                <a:lnTo>
                  <a:pt x="27284" y="875018"/>
                </a:lnTo>
                <a:lnTo>
                  <a:pt x="8639" y="833984"/>
                </a:lnTo>
                <a:lnTo>
                  <a:pt x="0" y="790842"/>
                </a:lnTo>
                <a:lnTo>
                  <a:pt x="1773" y="746846"/>
                </a:lnTo>
                <a:lnTo>
                  <a:pt x="14366" y="703249"/>
                </a:lnTo>
                <a:lnTo>
                  <a:pt x="38184" y="661304"/>
                </a:lnTo>
                <a:lnTo>
                  <a:pt x="69397" y="626378"/>
                </a:lnTo>
                <a:lnTo>
                  <a:pt x="107662" y="597157"/>
                </a:lnTo>
                <a:lnTo>
                  <a:pt x="151801" y="574252"/>
                </a:lnTo>
                <a:lnTo>
                  <a:pt x="200637" y="558275"/>
                </a:lnTo>
                <a:lnTo>
                  <a:pt x="252991" y="549836"/>
                </a:lnTo>
                <a:lnTo>
                  <a:pt x="255354" y="544680"/>
                </a:lnTo>
                <a:close/>
              </a:path>
            </a:pathLst>
          </a:custGeom>
          <a:ln w="9144">
            <a:solidFill>
              <a:srgbClr val="5C7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864574" y="5193833"/>
            <a:ext cx="165100" cy="31115"/>
          </a:xfrm>
          <a:custGeom>
            <a:avLst/>
            <a:gdLst/>
            <a:ahLst/>
            <a:cxnLst/>
            <a:rect l="l" t="t" r="r" b="b"/>
            <a:pathLst>
              <a:path w="165100" h="31114">
                <a:moveTo>
                  <a:pt x="164693" y="30530"/>
                </a:moveTo>
                <a:lnTo>
                  <a:pt x="121706" y="30584"/>
                </a:lnTo>
                <a:lnTo>
                  <a:pt x="79446" y="25423"/>
                </a:lnTo>
                <a:lnTo>
                  <a:pt x="38636" y="15184"/>
                </a:lnTo>
                <a:lnTo>
                  <a:pt x="0" y="0"/>
                </a:lnTo>
              </a:path>
            </a:pathLst>
          </a:custGeom>
          <a:ln w="9144">
            <a:solidFill>
              <a:srgbClr val="5C7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102521" y="5558514"/>
            <a:ext cx="72390" cy="15240"/>
          </a:xfrm>
          <a:custGeom>
            <a:avLst/>
            <a:gdLst/>
            <a:ahLst/>
            <a:cxnLst/>
            <a:rect l="l" t="t" r="r" b="b"/>
            <a:pathLst>
              <a:path w="72389" h="15239">
                <a:moveTo>
                  <a:pt x="72059" y="0"/>
                </a:moveTo>
                <a:lnTo>
                  <a:pt x="54524" y="5070"/>
                </a:lnTo>
                <a:lnTo>
                  <a:pt x="36629" y="9204"/>
                </a:lnTo>
                <a:lnTo>
                  <a:pt x="18435" y="12390"/>
                </a:lnTo>
                <a:lnTo>
                  <a:pt x="0" y="14617"/>
                </a:lnTo>
              </a:path>
            </a:pathLst>
          </a:custGeom>
          <a:ln w="9144">
            <a:solidFill>
              <a:srgbClr val="5C7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752075" y="5652418"/>
            <a:ext cx="43815" cy="66675"/>
          </a:xfrm>
          <a:custGeom>
            <a:avLst/>
            <a:gdLst/>
            <a:ahLst/>
            <a:cxnLst/>
            <a:rect l="l" t="t" r="r" b="b"/>
            <a:pathLst>
              <a:path w="43815" h="66675">
                <a:moveTo>
                  <a:pt x="43421" y="66662"/>
                </a:moveTo>
                <a:lnTo>
                  <a:pt x="30916" y="50713"/>
                </a:lnTo>
                <a:lnTo>
                  <a:pt x="19496" y="34264"/>
                </a:lnTo>
                <a:lnTo>
                  <a:pt x="9183" y="17348"/>
                </a:lnTo>
                <a:lnTo>
                  <a:pt x="0" y="0"/>
                </a:lnTo>
              </a:path>
            </a:pathLst>
          </a:custGeom>
          <a:ln w="9144">
            <a:solidFill>
              <a:srgbClr val="5C7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581055" y="5552850"/>
            <a:ext cx="17780" cy="73660"/>
          </a:xfrm>
          <a:custGeom>
            <a:avLst/>
            <a:gdLst/>
            <a:ahLst/>
            <a:cxnLst/>
            <a:rect l="l" t="t" r="r" b="b"/>
            <a:pathLst>
              <a:path w="17779" h="73660">
                <a:moveTo>
                  <a:pt x="17335" y="0"/>
                </a:moveTo>
                <a:lnTo>
                  <a:pt x="14805" y="18543"/>
                </a:lnTo>
                <a:lnTo>
                  <a:pt x="11068" y="36942"/>
                </a:lnTo>
                <a:lnTo>
                  <a:pt x="6130" y="55158"/>
                </a:lnTo>
                <a:lnTo>
                  <a:pt x="0" y="73151"/>
                </a:lnTo>
              </a:path>
            </a:pathLst>
          </a:custGeom>
          <a:ln w="9144">
            <a:solidFill>
              <a:srgbClr val="5C7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943107" y="5100882"/>
            <a:ext cx="211454" cy="273685"/>
          </a:xfrm>
          <a:custGeom>
            <a:avLst/>
            <a:gdLst/>
            <a:ahLst/>
            <a:cxnLst/>
            <a:rect l="l" t="t" r="r" b="b"/>
            <a:pathLst>
              <a:path w="211454" h="273685">
                <a:moveTo>
                  <a:pt x="0" y="0"/>
                </a:moveTo>
                <a:lnTo>
                  <a:pt x="46545" y="21589"/>
                </a:lnTo>
                <a:lnTo>
                  <a:pt x="88170" y="47844"/>
                </a:lnTo>
                <a:lnTo>
                  <a:pt x="124460" y="78230"/>
                </a:lnTo>
                <a:lnTo>
                  <a:pt x="155001" y="112210"/>
                </a:lnTo>
                <a:lnTo>
                  <a:pt x="179379" y="149251"/>
                </a:lnTo>
                <a:lnTo>
                  <a:pt x="197180" y="188816"/>
                </a:lnTo>
                <a:lnTo>
                  <a:pt x="207988" y="230371"/>
                </a:lnTo>
                <a:lnTo>
                  <a:pt x="211391" y="273380"/>
                </a:lnTo>
              </a:path>
            </a:pathLst>
          </a:custGeom>
          <a:ln w="9144">
            <a:solidFill>
              <a:srgbClr val="5C7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347589" y="4809722"/>
            <a:ext cx="94615" cy="102870"/>
          </a:xfrm>
          <a:custGeom>
            <a:avLst/>
            <a:gdLst/>
            <a:ahLst/>
            <a:cxnLst/>
            <a:rect l="l" t="t" r="r" b="b"/>
            <a:pathLst>
              <a:path w="94615" h="102870">
                <a:moveTo>
                  <a:pt x="94132" y="0"/>
                </a:moveTo>
                <a:lnTo>
                  <a:pt x="76257" y="28781"/>
                </a:lnTo>
                <a:lnTo>
                  <a:pt x="54452" y="55632"/>
                </a:lnTo>
                <a:lnTo>
                  <a:pt x="28954" y="80292"/>
                </a:lnTo>
                <a:lnTo>
                  <a:pt x="0" y="102501"/>
                </a:lnTo>
              </a:path>
            </a:pathLst>
          </a:custGeom>
          <a:ln w="9144">
            <a:solidFill>
              <a:srgbClr val="5C7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215852" y="4429357"/>
            <a:ext cx="5080" cy="48895"/>
          </a:xfrm>
          <a:custGeom>
            <a:avLst/>
            <a:gdLst/>
            <a:ahLst/>
            <a:cxnLst/>
            <a:rect l="l" t="t" r="r" b="b"/>
            <a:pathLst>
              <a:path w="5079" h="48895">
                <a:moveTo>
                  <a:pt x="0" y="0"/>
                </a:moveTo>
                <a:lnTo>
                  <a:pt x="2333" y="12022"/>
                </a:lnTo>
                <a:lnTo>
                  <a:pt x="3940" y="24110"/>
                </a:lnTo>
                <a:lnTo>
                  <a:pt x="4818" y="36247"/>
                </a:lnTo>
                <a:lnTo>
                  <a:pt x="4965" y="48412"/>
                </a:lnTo>
              </a:path>
            </a:pathLst>
          </a:custGeom>
          <a:ln w="9144">
            <a:solidFill>
              <a:srgbClr val="5C7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614710" y="4311145"/>
            <a:ext cx="48260" cy="62230"/>
          </a:xfrm>
          <a:custGeom>
            <a:avLst/>
            <a:gdLst/>
            <a:ahLst/>
            <a:cxnLst/>
            <a:rect l="l" t="t" r="r" b="b"/>
            <a:pathLst>
              <a:path w="48259" h="62229">
                <a:moveTo>
                  <a:pt x="0" y="61747"/>
                </a:moveTo>
                <a:lnTo>
                  <a:pt x="9931" y="45291"/>
                </a:lnTo>
                <a:lnTo>
                  <a:pt x="21310" y="29473"/>
                </a:lnTo>
                <a:lnTo>
                  <a:pt x="34089" y="14355"/>
                </a:lnTo>
                <a:lnTo>
                  <a:pt x="48221" y="0"/>
                </a:lnTo>
              </a:path>
            </a:pathLst>
          </a:custGeom>
          <a:ln w="9144">
            <a:solidFill>
              <a:srgbClr val="5C7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163682" y="4349067"/>
            <a:ext cx="23495" cy="53340"/>
          </a:xfrm>
          <a:custGeom>
            <a:avLst/>
            <a:gdLst/>
            <a:ahLst/>
            <a:cxnLst/>
            <a:rect l="l" t="t" r="r" b="b"/>
            <a:pathLst>
              <a:path w="23495" h="53339">
                <a:moveTo>
                  <a:pt x="0" y="53238"/>
                </a:moveTo>
                <a:lnTo>
                  <a:pt x="4283" y="39512"/>
                </a:lnTo>
                <a:lnTo>
                  <a:pt x="9615" y="26038"/>
                </a:lnTo>
                <a:lnTo>
                  <a:pt x="15978" y="12854"/>
                </a:lnTo>
                <a:lnTo>
                  <a:pt x="23355" y="0"/>
                </a:lnTo>
              </a:path>
            </a:pathLst>
          </a:custGeom>
          <a:ln w="9144">
            <a:solidFill>
              <a:srgbClr val="5C7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634384" y="4420391"/>
            <a:ext cx="85090" cy="52069"/>
          </a:xfrm>
          <a:custGeom>
            <a:avLst/>
            <a:gdLst/>
            <a:ahLst/>
            <a:cxnLst/>
            <a:rect l="l" t="t" r="r" b="b"/>
            <a:pathLst>
              <a:path w="85090" h="52070">
                <a:moveTo>
                  <a:pt x="0" y="0"/>
                </a:moveTo>
                <a:lnTo>
                  <a:pt x="22564" y="11354"/>
                </a:lnTo>
                <a:lnTo>
                  <a:pt x="44210" y="23774"/>
                </a:lnTo>
                <a:lnTo>
                  <a:pt x="64877" y="37222"/>
                </a:lnTo>
                <a:lnTo>
                  <a:pt x="84505" y="51663"/>
                </a:lnTo>
              </a:path>
            </a:pathLst>
          </a:custGeom>
          <a:ln w="9144">
            <a:solidFill>
              <a:srgbClr val="5C7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977718" y="4772028"/>
            <a:ext cx="15240" cy="54610"/>
          </a:xfrm>
          <a:custGeom>
            <a:avLst/>
            <a:gdLst/>
            <a:ahLst/>
            <a:cxnLst/>
            <a:rect l="l" t="t" r="r" b="b"/>
            <a:pathLst>
              <a:path w="15239" h="54610">
                <a:moveTo>
                  <a:pt x="14744" y="54355"/>
                </a:moveTo>
                <a:lnTo>
                  <a:pt x="10056" y="40949"/>
                </a:lnTo>
                <a:lnTo>
                  <a:pt x="6034" y="27411"/>
                </a:lnTo>
                <a:lnTo>
                  <a:pt x="2680" y="13756"/>
                </a:lnTo>
                <a:lnTo>
                  <a:pt x="0" y="0"/>
                </a:lnTo>
              </a:path>
            </a:pathLst>
          </a:custGeom>
          <a:ln w="9144">
            <a:solidFill>
              <a:srgbClr val="5C7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6502597" y="4524140"/>
            <a:ext cx="1050290" cy="9410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9730" marR="31750" indent="-34036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2C395E"/>
                </a:solidFill>
                <a:latin typeface="Calibri"/>
                <a:cs typeface="Calibri"/>
              </a:rPr>
              <a:t>Se</a:t>
            </a:r>
            <a:r>
              <a:rPr dirty="0" sz="2000" spc="-5" b="1">
                <a:solidFill>
                  <a:srgbClr val="2C395E"/>
                </a:solidFill>
                <a:latin typeface="Calibri"/>
                <a:cs typeface="Calibri"/>
              </a:rPr>
              <a:t>le</a:t>
            </a:r>
            <a:r>
              <a:rPr dirty="0" sz="2000" b="1">
                <a:solidFill>
                  <a:srgbClr val="2C395E"/>
                </a:solidFill>
                <a:latin typeface="Calibri"/>
                <a:cs typeface="Calibri"/>
              </a:rPr>
              <a:t>ct</a:t>
            </a:r>
            <a:r>
              <a:rPr dirty="0" sz="2000" spc="-5" b="1">
                <a:solidFill>
                  <a:srgbClr val="2C395E"/>
                </a:solidFill>
                <a:latin typeface="Calibri"/>
                <a:cs typeface="Calibri"/>
              </a:rPr>
              <a:t>i</a:t>
            </a:r>
            <a:r>
              <a:rPr dirty="0" sz="2000" b="1">
                <a:solidFill>
                  <a:srgbClr val="2C395E"/>
                </a:solidFill>
                <a:latin typeface="Calibri"/>
                <a:cs typeface="Calibri"/>
              </a:rPr>
              <a:t>on  </a:t>
            </a:r>
            <a:r>
              <a:rPr dirty="0" sz="2000" spc="-5" b="1">
                <a:solidFill>
                  <a:srgbClr val="2C395E"/>
                </a:solidFill>
                <a:latin typeface="Calibri"/>
                <a:cs typeface="Calibri"/>
              </a:rPr>
              <a:t>vs.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solidFill>
                  <a:srgbClr val="2C395E"/>
                </a:solidFill>
                <a:latin typeface="Calibri"/>
                <a:cs typeface="Calibri"/>
              </a:rPr>
              <a:t>Se</a:t>
            </a:r>
            <a:r>
              <a:rPr dirty="0" sz="2000" spc="-10" b="1">
                <a:solidFill>
                  <a:srgbClr val="2C395E"/>
                </a:solidFill>
                <a:latin typeface="Calibri"/>
                <a:cs typeface="Calibri"/>
              </a:rPr>
              <a:t>a</a:t>
            </a:r>
            <a:r>
              <a:rPr dirty="0" sz="2000" spc="-30" b="1">
                <a:solidFill>
                  <a:srgbClr val="2C395E"/>
                </a:solidFill>
                <a:latin typeface="Calibri"/>
                <a:cs typeface="Calibri"/>
              </a:rPr>
              <a:t>r</a:t>
            </a:r>
            <a:r>
              <a:rPr dirty="0" sz="2000" b="1">
                <a:solidFill>
                  <a:srgbClr val="2C395E"/>
                </a:solidFill>
                <a:latin typeface="Calibri"/>
                <a:cs typeface="Calibri"/>
              </a:rPr>
              <a:t>ch</a:t>
            </a:r>
            <a:r>
              <a:rPr dirty="0" sz="2000" spc="-5" b="1">
                <a:solidFill>
                  <a:srgbClr val="2C395E"/>
                </a:solidFill>
                <a:latin typeface="Calibri"/>
                <a:cs typeface="Calibri"/>
              </a:rPr>
              <a:t>i</a:t>
            </a:r>
            <a:r>
              <a:rPr dirty="0" sz="2000" b="1">
                <a:solidFill>
                  <a:srgbClr val="2C395E"/>
                </a:solidFill>
                <a:latin typeface="Calibri"/>
                <a:cs typeface="Calibri"/>
              </a:rPr>
              <a:t>ng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11</a:t>
            </a:fld>
          </a:p>
        </p:txBody>
      </p:sp>
    </p:spTree>
  </p:cSld>
  <p:clrMapOvr>
    <a:masterClrMapping/>
  </p:clrMapOvr>
  <p:transition spd="slow">
    <p:pull dir="l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1519" y="0"/>
            <a:ext cx="5480303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85815" y="0"/>
            <a:ext cx="3182111" cy="1338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31235" y="699516"/>
            <a:ext cx="1859279" cy="1374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064507" y="699516"/>
            <a:ext cx="2045207" cy="13746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2797175" marR="5080" indent="-2299970">
              <a:lnSpc>
                <a:spcPct val="100600"/>
              </a:lnSpc>
              <a:spcBef>
                <a:spcPts val="65"/>
              </a:spcBef>
            </a:pPr>
            <a:r>
              <a:rPr dirty="0" spc="-5"/>
              <a:t>Lower Bound of Finding  the</a:t>
            </a:r>
            <a:r>
              <a:rPr dirty="0"/>
              <a:t> Max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11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407352" y="1922561"/>
            <a:ext cx="8008620" cy="40881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marR="5080" indent="-342265">
              <a:lnSpc>
                <a:spcPct val="1049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  <a:tab pos="7661275" algn="l"/>
              </a:tabLst>
            </a:pP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For </a:t>
            </a:r>
            <a:r>
              <a:rPr dirty="0" sz="2800" spc="-5" b="1">
                <a:solidFill>
                  <a:srgbClr val="FF0000"/>
                </a:solidFill>
                <a:latin typeface="Palatino Linotype"/>
                <a:cs typeface="Palatino Linotype"/>
              </a:rPr>
              <a:t>any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algorithm </a:t>
            </a:r>
            <a:r>
              <a:rPr dirty="0" sz="3000" spc="-1415">
                <a:solidFill>
                  <a:srgbClr val="00B050"/>
                </a:solidFill>
                <a:latin typeface="Cambria Math"/>
                <a:cs typeface="Cambria Math"/>
              </a:rPr>
              <a:t>𝓐𝓐</a:t>
            </a:r>
            <a:r>
              <a:rPr dirty="0" sz="3000" spc="30">
                <a:solidFill>
                  <a:srgbClr val="00B050"/>
                </a:solidFill>
                <a:latin typeface="Cambria Math"/>
                <a:cs typeface="Cambria Math"/>
              </a:rPr>
              <a:t>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that can compare and  </a:t>
            </a:r>
            <a:r>
              <a:rPr dirty="0" sz="2800" spc="-10" b="1">
                <a:solidFill>
                  <a:srgbClr val="3E3E3E"/>
                </a:solidFill>
                <a:latin typeface="Palatino Linotype"/>
                <a:cs typeface="Palatino Linotype"/>
              </a:rPr>
              <a:t>c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o</a:t>
            </a:r>
            <a:r>
              <a:rPr dirty="0" sz="2800" spc="-10" b="1">
                <a:solidFill>
                  <a:srgbClr val="3E3E3E"/>
                </a:solidFill>
                <a:latin typeface="Palatino Linotype"/>
                <a:cs typeface="Palatino Linotype"/>
              </a:rPr>
              <a:t>p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y</a:t>
            </a:r>
            <a:r>
              <a:rPr dirty="0" sz="2800" spc="2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800" spc="-10" b="1">
                <a:solidFill>
                  <a:srgbClr val="3E3E3E"/>
                </a:solidFill>
                <a:latin typeface="Palatino Linotype"/>
                <a:cs typeface="Palatino Linotype"/>
              </a:rPr>
              <a:t>numb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e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rs</a:t>
            </a:r>
            <a:r>
              <a:rPr dirty="0" sz="2800" spc="1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ex</a:t>
            </a:r>
            <a:r>
              <a:rPr dirty="0" sz="2800" spc="-15" b="1">
                <a:solidFill>
                  <a:srgbClr val="3E3E3E"/>
                </a:solidFill>
                <a:latin typeface="Palatino Linotype"/>
                <a:cs typeface="Palatino Linotype"/>
              </a:rPr>
              <a:t>c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l</a:t>
            </a:r>
            <a:r>
              <a:rPr dirty="0" sz="2800" spc="-10" b="1">
                <a:solidFill>
                  <a:srgbClr val="3E3E3E"/>
                </a:solidFill>
                <a:latin typeface="Palatino Linotype"/>
                <a:cs typeface="Palatino Linotype"/>
              </a:rPr>
              <a:t>u</a:t>
            </a:r>
            <a:r>
              <a:rPr dirty="0" sz="2800" spc="-15" b="1">
                <a:solidFill>
                  <a:srgbClr val="3E3E3E"/>
                </a:solidFill>
                <a:latin typeface="Palatino Linotype"/>
                <a:cs typeface="Palatino Linotype"/>
              </a:rPr>
              <a:t>s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i</a:t>
            </a:r>
            <a:r>
              <a:rPr dirty="0" sz="2800" spc="-15" b="1">
                <a:solidFill>
                  <a:srgbClr val="3E3E3E"/>
                </a:solidFill>
                <a:latin typeface="Palatino Linotype"/>
                <a:cs typeface="Palatino Linotype"/>
              </a:rPr>
              <a:t>v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el</a:t>
            </a:r>
            <a:r>
              <a:rPr dirty="0" sz="2800" spc="-254" b="1">
                <a:solidFill>
                  <a:srgbClr val="3E3E3E"/>
                </a:solidFill>
                <a:latin typeface="Palatino Linotype"/>
                <a:cs typeface="Palatino Linotype"/>
              </a:rPr>
              <a:t>y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,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i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t</a:t>
            </a:r>
            <a:r>
              <a:rPr dirty="0" sz="2800" spc="-10" b="1">
                <a:solidFill>
                  <a:srgbClr val="3E3E3E"/>
                </a:solidFill>
                <a:latin typeface="Palatino Linotype"/>
                <a:cs typeface="Palatino Linotype"/>
              </a:rPr>
              <a:t>h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e</a:t>
            </a:r>
            <a:r>
              <a:rPr dirty="0" sz="2800" spc="1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800" spc="-10" b="1">
                <a:solidFill>
                  <a:srgbClr val="3E3E3E"/>
                </a:solidFill>
                <a:latin typeface="Palatino Linotype"/>
                <a:cs typeface="Palatino Linotype"/>
              </a:rPr>
              <a:t>w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o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r</a:t>
            </a:r>
            <a:r>
              <a:rPr dirty="0" sz="2800" spc="-10" b="1">
                <a:solidFill>
                  <a:srgbClr val="3E3E3E"/>
                </a:solidFill>
                <a:latin typeface="Palatino Linotype"/>
                <a:cs typeface="Palatino Linotype"/>
              </a:rPr>
              <a:t>s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t</a:t>
            </a:r>
            <a:r>
              <a:rPr dirty="0" sz="2800" spc="1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800" spc="-15" b="1">
                <a:solidFill>
                  <a:srgbClr val="3E3E3E"/>
                </a:solidFill>
                <a:latin typeface="Palatino Linotype"/>
                <a:cs typeface="Palatino Linotype"/>
              </a:rPr>
              <a:t>c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a</a:t>
            </a:r>
            <a:r>
              <a:rPr dirty="0" sz="2800" spc="-15" b="1">
                <a:solidFill>
                  <a:srgbClr val="3E3E3E"/>
                </a:solidFill>
                <a:latin typeface="Palatino Linotype"/>
                <a:cs typeface="Palatino Linotype"/>
              </a:rPr>
              <a:t>s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e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,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	</a:t>
            </a:r>
            <a:r>
              <a:rPr dirty="0" sz="2800" spc="-1040">
                <a:solidFill>
                  <a:srgbClr val="00B050"/>
                </a:solidFill>
                <a:latin typeface="Cambria Math"/>
                <a:cs typeface="Cambria Math"/>
              </a:rPr>
              <a:t>𝓐𝓐 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cannot do fewer than </a:t>
            </a:r>
            <a:r>
              <a:rPr dirty="0" sz="2800" b="1" i="1">
                <a:solidFill>
                  <a:srgbClr val="FF0000"/>
                </a:solidFill>
                <a:latin typeface="Palatino Linotype"/>
                <a:cs typeface="Palatino Linotype"/>
              </a:rPr>
              <a:t>n-1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comparisons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to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find  the largest entry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in an array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with </a:t>
            </a:r>
            <a:r>
              <a:rPr dirty="0" sz="28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800" spc="45" b="1" i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entries.</a:t>
            </a:r>
            <a:endParaRPr sz="2800">
              <a:latin typeface="Palatino Linotype"/>
              <a:cs typeface="Palatino Linotype"/>
            </a:endParaRPr>
          </a:p>
          <a:p>
            <a:pPr marL="756285" marR="62865" indent="-287020">
              <a:lnSpc>
                <a:spcPct val="105000"/>
              </a:lnSpc>
              <a:spcBef>
                <a:spcPts val="990"/>
              </a:spcBef>
            </a:pPr>
            <a:r>
              <a:rPr dirty="0" sz="2200" spc="-5">
                <a:solidFill>
                  <a:srgbClr val="3E3E3E"/>
                </a:solidFill>
                <a:latin typeface="Courier New"/>
                <a:cs typeface="Courier New"/>
              </a:rPr>
              <a:t>o 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Proof: </a:t>
            </a:r>
            <a:r>
              <a:rPr dirty="0" sz="2200">
                <a:solidFill>
                  <a:srgbClr val="3E3E3E"/>
                </a:solidFill>
                <a:latin typeface="Palatino Linotype"/>
                <a:cs typeface="Palatino Linotype"/>
              </a:rPr>
              <a:t>an 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array with </a:t>
            </a:r>
            <a:r>
              <a:rPr dirty="0" sz="2200" spc="-5" i="1">
                <a:solidFill>
                  <a:srgbClr val="3E3E3E"/>
                </a:solidFill>
                <a:latin typeface="Palatino Linotype"/>
                <a:cs typeface="Palatino Linotype"/>
              </a:rPr>
              <a:t>n 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distinct entries is assumed. </a:t>
            </a:r>
            <a:r>
              <a:rPr dirty="0" sz="2200" spc="-80">
                <a:solidFill>
                  <a:srgbClr val="3E3E3E"/>
                </a:solidFill>
                <a:latin typeface="Palatino Linotype"/>
                <a:cs typeface="Palatino Linotype"/>
              </a:rPr>
              <a:t>We 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can  </a:t>
            </a:r>
            <a:r>
              <a:rPr dirty="0" sz="2200" spc="-10">
                <a:solidFill>
                  <a:srgbClr val="3E3E3E"/>
                </a:solidFill>
                <a:latin typeface="Palatino Linotype"/>
                <a:cs typeface="Palatino Linotype"/>
              </a:rPr>
              <a:t>exclude 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a specific entry from being the largest entry only  after it is determined to be </a:t>
            </a:r>
            <a:r>
              <a:rPr dirty="0" sz="2200" spc="15">
                <a:solidFill>
                  <a:srgbClr val="3E3E3E"/>
                </a:solidFill>
                <a:latin typeface="Palatino Linotype"/>
                <a:cs typeface="Palatino Linotype"/>
              </a:rPr>
              <a:t>“loser” 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to </a:t>
            </a:r>
            <a:r>
              <a:rPr dirty="0" sz="2200">
                <a:solidFill>
                  <a:srgbClr val="3E3E3E"/>
                </a:solidFill>
                <a:latin typeface="Palatino Linotype"/>
                <a:cs typeface="Palatino Linotype"/>
              </a:rPr>
              <a:t>at 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least one </a:t>
            </a:r>
            <a:r>
              <a:rPr dirty="0" sz="2200" spc="-45">
                <a:solidFill>
                  <a:srgbClr val="3E3E3E"/>
                </a:solidFill>
                <a:latin typeface="Palatino Linotype"/>
                <a:cs typeface="Palatino Linotype"/>
              </a:rPr>
              <a:t>entry. 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So,  </a:t>
            </a:r>
            <a:r>
              <a:rPr dirty="0" sz="22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-1 entries must be “losers” in comparisons done by the  algorithm. </a:t>
            </a:r>
            <a:r>
              <a:rPr dirty="0" sz="2200" spc="-25">
                <a:solidFill>
                  <a:srgbClr val="3E3E3E"/>
                </a:solidFill>
                <a:latin typeface="Palatino Linotype"/>
                <a:cs typeface="Palatino Linotype"/>
              </a:rPr>
              <a:t>However, 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each comparison </a:t>
            </a:r>
            <a:r>
              <a:rPr dirty="0" sz="2200">
                <a:solidFill>
                  <a:srgbClr val="3E3E3E"/>
                </a:solidFill>
                <a:latin typeface="Palatino Linotype"/>
                <a:cs typeface="Palatino Linotype"/>
              </a:rPr>
              <a:t>has 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only one </a:t>
            </a:r>
            <a:r>
              <a:rPr dirty="0" sz="2200" spc="-20">
                <a:solidFill>
                  <a:srgbClr val="3E3E3E"/>
                </a:solidFill>
                <a:latin typeface="Palatino Linotype"/>
                <a:cs typeface="Palatino Linotype"/>
              </a:rPr>
              <a:t>loser,  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so </a:t>
            </a:r>
            <a:r>
              <a:rPr dirty="0" sz="2200">
                <a:solidFill>
                  <a:srgbClr val="3E3E3E"/>
                </a:solidFill>
                <a:latin typeface="Palatino Linotype"/>
                <a:cs typeface="Palatino Linotype"/>
              </a:rPr>
              <a:t>at 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least </a:t>
            </a:r>
            <a:r>
              <a:rPr dirty="0" sz="22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-1 comparisons must be</a:t>
            </a:r>
            <a:r>
              <a:rPr dirty="0" sz="220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done.</a:t>
            </a:r>
            <a:endParaRPr sz="22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42872" y="36576"/>
            <a:ext cx="6012179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273808" y="772667"/>
            <a:ext cx="4593336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43810" y="184807"/>
            <a:ext cx="5056505" cy="1493520"/>
          </a:xfrm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643255" marR="5080" indent="-631190">
              <a:lnSpc>
                <a:spcPct val="100600"/>
              </a:lnSpc>
              <a:spcBef>
                <a:spcPts val="65"/>
              </a:spcBef>
            </a:pPr>
            <a:r>
              <a:rPr dirty="0" spc="-5"/>
              <a:t>Decision </a:t>
            </a:r>
            <a:r>
              <a:rPr dirty="0" spc="-90"/>
              <a:t>Tree </a:t>
            </a:r>
            <a:r>
              <a:rPr dirty="0" spc="-5"/>
              <a:t>and  Lower Bound</a:t>
            </a:r>
          </a:p>
        </p:txBody>
      </p:sp>
      <p:sp>
        <p:nvSpPr>
          <p:cNvPr id="5" name="object 5"/>
          <p:cNvSpPr/>
          <p:nvPr/>
        </p:nvSpPr>
        <p:spPr>
          <a:xfrm>
            <a:off x="2524505" y="5308853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228600" y="0"/>
                </a:moveTo>
                <a:lnTo>
                  <a:pt x="176184" y="5031"/>
                </a:lnTo>
                <a:lnTo>
                  <a:pt x="128068" y="19363"/>
                </a:lnTo>
                <a:lnTo>
                  <a:pt x="85623" y="41851"/>
                </a:lnTo>
                <a:lnTo>
                  <a:pt x="50221" y="71353"/>
                </a:lnTo>
                <a:lnTo>
                  <a:pt x="23235" y="106724"/>
                </a:lnTo>
                <a:lnTo>
                  <a:pt x="6037" y="146821"/>
                </a:lnTo>
                <a:lnTo>
                  <a:pt x="0" y="190500"/>
                </a:lnTo>
                <a:lnTo>
                  <a:pt x="6037" y="234178"/>
                </a:lnTo>
                <a:lnTo>
                  <a:pt x="23235" y="274275"/>
                </a:lnTo>
                <a:lnTo>
                  <a:pt x="50221" y="309646"/>
                </a:lnTo>
                <a:lnTo>
                  <a:pt x="85623" y="339148"/>
                </a:lnTo>
                <a:lnTo>
                  <a:pt x="128068" y="361636"/>
                </a:lnTo>
                <a:lnTo>
                  <a:pt x="176184" y="375968"/>
                </a:lnTo>
                <a:lnTo>
                  <a:pt x="228600" y="381000"/>
                </a:lnTo>
                <a:lnTo>
                  <a:pt x="281015" y="375968"/>
                </a:lnTo>
                <a:lnTo>
                  <a:pt x="329131" y="361636"/>
                </a:lnTo>
                <a:lnTo>
                  <a:pt x="371576" y="339148"/>
                </a:lnTo>
                <a:lnTo>
                  <a:pt x="406978" y="309646"/>
                </a:lnTo>
                <a:lnTo>
                  <a:pt x="433964" y="274275"/>
                </a:lnTo>
                <a:lnTo>
                  <a:pt x="451162" y="234178"/>
                </a:lnTo>
                <a:lnTo>
                  <a:pt x="457200" y="190500"/>
                </a:lnTo>
                <a:lnTo>
                  <a:pt x="451162" y="146821"/>
                </a:lnTo>
                <a:lnTo>
                  <a:pt x="433964" y="106724"/>
                </a:lnTo>
                <a:lnTo>
                  <a:pt x="406978" y="71353"/>
                </a:lnTo>
                <a:lnTo>
                  <a:pt x="371576" y="41851"/>
                </a:lnTo>
                <a:lnTo>
                  <a:pt x="329131" y="19363"/>
                </a:lnTo>
                <a:lnTo>
                  <a:pt x="281015" y="5031"/>
                </a:lnTo>
                <a:lnTo>
                  <a:pt x="228600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24505" y="5308853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0" y="190500"/>
                </a:moveTo>
                <a:lnTo>
                  <a:pt x="6037" y="146821"/>
                </a:lnTo>
                <a:lnTo>
                  <a:pt x="23235" y="106724"/>
                </a:lnTo>
                <a:lnTo>
                  <a:pt x="50221" y="71353"/>
                </a:lnTo>
                <a:lnTo>
                  <a:pt x="85623" y="41851"/>
                </a:lnTo>
                <a:lnTo>
                  <a:pt x="128068" y="19363"/>
                </a:lnTo>
                <a:lnTo>
                  <a:pt x="176184" y="5031"/>
                </a:lnTo>
                <a:lnTo>
                  <a:pt x="228600" y="0"/>
                </a:lnTo>
                <a:lnTo>
                  <a:pt x="281015" y="5031"/>
                </a:lnTo>
                <a:lnTo>
                  <a:pt x="329131" y="19363"/>
                </a:lnTo>
                <a:lnTo>
                  <a:pt x="371576" y="41851"/>
                </a:lnTo>
                <a:lnTo>
                  <a:pt x="406978" y="71353"/>
                </a:lnTo>
                <a:lnTo>
                  <a:pt x="433964" y="106724"/>
                </a:lnTo>
                <a:lnTo>
                  <a:pt x="451162" y="146821"/>
                </a:lnTo>
                <a:lnTo>
                  <a:pt x="457200" y="190500"/>
                </a:lnTo>
                <a:lnTo>
                  <a:pt x="451162" y="234178"/>
                </a:lnTo>
                <a:lnTo>
                  <a:pt x="433964" y="274275"/>
                </a:lnTo>
                <a:lnTo>
                  <a:pt x="406978" y="309646"/>
                </a:lnTo>
                <a:lnTo>
                  <a:pt x="371576" y="339148"/>
                </a:lnTo>
                <a:lnTo>
                  <a:pt x="329131" y="361636"/>
                </a:lnTo>
                <a:lnTo>
                  <a:pt x="281015" y="375968"/>
                </a:lnTo>
                <a:lnTo>
                  <a:pt x="228600" y="381000"/>
                </a:lnTo>
                <a:lnTo>
                  <a:pt x="176184" y="375968"/>
                </a:lnTo>
                <a:lnTo>
                  <a:pt x="128068" y="361636"/>
                </a:lnTo>
                <a:lnTo>
                  <a:pt x="85623" y="339148"/>
                </a:lnTo>
                <a:lnTo>
                  <a:pt x="50221" y="309646"/>
                </a:lnTo>
                <a:lnTo>
                  <a:pt x="23235" y="274275"/>
                </a:lnTo>
                <a:lnTo>
                  <a:pt x="6037" y="234178"/>
                </a:lnTo>
                <a:lnTo>
                  <a:pt x="0" y="19050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68273" y="5266182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228600" y="0"/>
                </a:moveTo>
                <a:lnTo>
                  <a:pt x="176184" y="5031"/>
                </a:lnTo>
                <a:lnTo>
                  <a:pt x="128068" y="19363"/>
                </a:lnTo>
                <a:lnTo>
                  <a:pt x="85623" y="41851"/>
                </a:lnTo>
                <a:lnTo>
                  <a:pt x="50221" y="71353"/>
                </a:lnTo>
                <a:lnTo>
                  <a:pt x="23235" y="106724"/>
                </a:lnTo>
                <a:lnTo>
                  <a:pt x="6037" y="146821"/>
                </a:lnTo>
                <a:lnTo>
                  <a:pt x="0" y="190500"/>
                </a:lnTo>
                <a:lnTo>
                  <a:pt x="6037" y="234178"/>
                </a:lnTo>
                <a:lnTo>
                  <a:pt x="23235" y="274275"/>
                </a:lnTo>
                <a:lnTo>
                  <a:pt x="50221" y="309646"/>
                </a:lnTo>
                <a:lnTo>
                  <a:pt x="85623" y="339148"/>
                </a:lnTo>
                <a:lnTo>
                  <a:pt x="128068" y="361636"/>
                </a:lnTo>
                <a:lnTo>
                  <a:pt x="176184" y="375968"/>
                </a:lnTo>
                <a:lnTo>
                  <a:pt x="228600" y="381000"/>
                </a:lnTo>
                <a:lnTo>
                  <a:pt x="281015" y="375968"/>
                </a:lnTo>
                <a:lnTo>
                  <a:pt x="329131" y="361636"/>
                </a:lnTo>
                <a:lnTo>
                  <a:pt x="371576" y="339148"/>
                </a:lnTo>
                <a:lnTo>
                  <a:pt x="406978" y="309646"/>
                </a:lnTo>
                <a:lnTo>
                  <a:pt x="433964" y="274275"/>
                </a:lnTo>
                <a:lnTo>
                  <a:pt x="451162" y="234178"/>
                </a:lnTo>
                <a:lnTo>
                  <a:pt x="457200" y="190500"/>
                </a:lnTo>
                <a:lnTo>
                  <a:pt x="451162" y="146821"/>
                </a:lnTo>
                <a:lnTo>
                  <a:pt x="433964" y="106724"/>
                </a:lnTo>
                <a:lnTo>
                  <a:pt x="406978" y="71353"/>
                </a:lnTo>
                <a:lnTo>
                  <a:pt x="371576" y="41851"/>
                </a:lnTo>
                <a:lnTo>
                  <a:pt x="329131" y="19363"/>
                </a:lnTo>
                <a:lnTo>
                  <a:pt x="281015" y="5031"/>
                </a:lnTo>
                <a:lnTo>
                  <a:pt x="22860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68273" y="5266182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0" y="190500"/>
                </a:moveTo>
                <a:lnTo>
                  <a:pt x="6037" y="146821"/>
                </a:lnTo>
                <a:lnTo>
                  <a:pt x="23235" y="106724"/>
                </a:lnTo>
                <a:lnTo>
                  <a:pt x="50221" y="71353"/>
                </a:lnTo>
                <a:lnTo>
                  <a:pt x="85623" y="41851"/>
                </a:lnTo>
                <a:lnTo>
                  <a:pt x="128068" y="19363"/>
                </a:lnTo>
                <a:lnTo>
                  <a:pt x="176184" y="5031"/>
                </a:lnTo>
                <a:lnTo>
                  <a:pt x="228600" y="0"/>
                </a:lnTo>
                <a:lnTo>
                  <a:pt x="281015" y="5031"/>
                </a:lnTo>
                <a:lnTo>
                  <a:pt x="329131" y="19363"/>
                </a:lnTo>
                <a:lnTo>
                  <a:pt x="371576" y="41851"/>
                </a:lnTo>
                <a:lnTo>
                  <a:pt x="406978" y="71353"/>
                </a:lnTo>
                <a:lnTo>
                  <a:pt x="433964" y="106724"/>
                </a:lnTo>
                <a:lnTo>
                  <a:pt x="451162" y="146821"/>
                </a:lnTo>
                <a:lnTo>
                  <a:pt x="457200" y="190500"/>
                </a:lnTo>
                <a:lnTo>
                  <a:pt x="451162" y="234178"/>
                </a:lnTo>
                <a:lnTo>
                  <a:pt x="433964" y="274275"/>
                </a:lnTo>
                <a:lnTo>
                  <a:pt x="406978" y="309646"/>
                </a:lnTo>
                <a:lnTo>
                  <a:pt x="371576" y="339148"/>
                </a:lnTo>
                <a:lnTo>
                  <a:pt x="329131" y="361636"/>
                </a:lnTo>
                <a:lnTo>
                  <a:pt x="281015" y="375968"/>
                </a:lnTo>
                <a:lnTo>
                  <a:pt x="228600" y="381000"/>
                </a:lnTo>
                <a:lnTo>
                  <a:pt x="176184" y="375968"/>
                </a:lnTo>
                <a:lnTo>
                  <a:pt x="128068" y="361636"/>
                </a:lnTo>
                <a:lnTo>
                  <a:pt x="85623" y="339148"/>
                </a:lnTo>
                <a:lnTo>
                  <a:pt x="50221" y="309646"/>
                </a:lnTo>
                <a:lnTo>
                  <a:pt x="23235" y="274275"/>
                </a:lnTo>
                <a:lnTo>
                  <a:pt x="6037" y="234178"/>
                </a:lnTo>
                <a:lnTo>
                  <a:pt x="0" y="19050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191761" y="3323082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0" y="190500"/>
                </a:moveTo>
                <a:lnTo>
                  <a:pt x="6037" y="146821"/>
                </a:lnTo>
                <a:lnTo>
                  <a:pt x="23235" y="106724"/>
                </a:lnTo>
                <a:lnTo>
                  <a:pt x="50221" y="71353"/>
                </a:lnTo>
                <a:lnTo>
                  <a:pt x="85623" y="41851"/>
                </a:lnTo>
                <a:lnTo>
                  <a:pt x="128068" y="19363"/>
                </a:lnTo>
                <a:lnTo>
                  <a:pt x="176184" y="5031"/>
                </a:lnTo>
                <a:lnTo>
                  <a:pt x="228600" y="0"/>
                </a:lnTo>
                <a:lnTo>
                  <a:pt x="281015" y="5031"/>
                </a:lnTo>
                <a:lnTo>
                  <a:pt x="329131" y="19363"/>
                </a:lnTo>
                <a:lnTo>
                  <a:pt x="371576" y="41851"/>
                </a:lnTo>
                <a:lnTo>
                  <a:pt x="406978" y="71353"/>
                </a:lnTo>
                <a:lnTo>
                  <a:pt x="433964" y="106724"/>
                </a:lnTo>
                <a:lnTo>
                  <a:pt x="451162" y="146821"/>
                </a:lnTo>
                <a:lnTo>
                  <a:pt x="457200" y="190500"/>
                </a:lnTo>
                <a:lnTo>
                  <a:pt x="451162" y="234178"/>
                </a:lnTo>
                <a:lnTo>
                  <a:pt x="433964" y="274275"/>
                </a:lnTo>
                <a:lnTo>
                  <a:pt x="406978" y="309646"/>
                </a:lnTo>
                <a:lnTo>
                  <a:pt x="371576" y="339148"/>
                </a:lnTo>
                <a:lnTo>
                  <a:pt x="329131" y="361636"/>
                </a:lnTo>
                <a:lnTo>
                  <a:pt x="281015" y="375968"/>
                </a:lnTo>
                <a:lnTo>
                  <a:pt x="228600" y="381000"/>
                </a:lnTo>
                <a:lnTo>
                  <a:pt x="176184" y="375968"/>
                </a:lnTo>
                <a:lnTo>
                  <a:pt x="128068" y="361636"/>
                </a:lnTo>
                <a:lnTo>
                  <a:pt x="85623" y="339148"/>
                </a:lnTo>
                <a:lnTo>
                  <a:pt x="50221" y="309646"/>
                </a:lnTo>
                <a:lnTo>
                  <a:pt x="23235" y="274275"/>
                </a:lnTo>
                <a:lnTo>
                  <a:pt x="6037" y="234178"/>
                </a:lnTo>
                <a:lnTo>
                  <a:pt x="0" y="19050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12140" y="2020719"/>
            <a:ext cx="8018780" cy="57721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75"/>
              </a:spcBef>
            </a:pPr>
            <a:r>
              <a:rPr dirty="0" sz="1800">
                <a:latin typeface="Palatino Linotype"/>
                <a:cs typeface="Palatino Linotype"/>
              </a:rPr>
              <a:t>Since </a:t>
            </a:r>
            <a:r>
              <a:rPr dirty="0" sz="1800" spc="-5">
                <a:latin typeface="Palatino Linotype"/>
                <a:cs typeface="Palatino Linotype"/>
              </a:rPr>
              <a:t>the </a:t>
            </a:r>
            <a:r>
              <a:rPr dirty="0" sz="1800">
                <a:latin typeface="Palatino Linotype"/>
                <a:cs typeface="Palatino Linotype"/>
              </a:rPr>
              <a:t>decision </a:t>
            </a:r>
            <a:r>
              <a:rPr dirty="0" sz="1800" spc="-5">
                <a:latin typeface="Palatino Linotype"/>
                <a:cs typeface="Palatino Linotype"/>
              </a:rPr>
              <a:t>tree </a:t>
            </a:r>
            <a:r>
              <a:rPr dirty="0" sz="1800">
                <a:latin typeface="Palatino Linotype"/>
                <a:cs typeface="Palatino Linotype"/>
              </a:rPr>
              <a:t>for </a:t>
            </a:r>
            <a:r>
              <a:rPr dirty="0" sz="1800" spc="-5">
                <a:latin typeface="Palatino Linotype"/>
                <a:cs typeface="Palatino Linotype"/>
              </a:rPr>
              <a:t>the </a:t>
            </a:r>
            <a:r>
              <a:rPr dirty="0" sz="1800">
                <a:latin typeface="Palatino Linotype"/>
                <a:cs typeface="Palatino Linotype"/>
              </a:rPr>
              <a:t>selection </a:t>
            </a:r>
            <a:r>
              <a:rPr dirty="0" sz="1800" spc="-5">
                <a:latin typeface="Palatino Linotype"/>
                <a:cs typeface="Palatino Linotype"/>
              </a:rPr>
              <a:t>problem must </a:t>
            </a:r>
            <a:r>
              <a:rPr dirty="0" sz="1800" spc="-10">
                <a:latin typeface="Palatino Linotype"/>
                <a:cs typeface="Palatino Linotype"/>
              </a:rPr>
              <a:t>have </a:t>
            </a:r>
            <a:r>
              <a:rPr dirty="0" sz="1800">
                <a:latin typeface="Palatino Linotype"/>
                <a:cs typeface="Palatino Linotype"/>
              </a:rPr>
              <a:t>at least </a:t>
            </a:r>
            <a:r>
              <a:rPr dirty="0" sz="1800" i="1">
                <a:latin typeface="Palatino Linotype"/>
                <a:cs typeface="Palatino Linotype"/>
              </a:rPr>
              <a:t>n </a:t>
            </a:r>
            <a:r>
              <a:rPr dirty="0" sz="1800" spc="-5">
                <a:latin typeface="Palatino Linotype"/>
                <a:cs typeface="Palatino Linotype"/>
              </a:rPr>
              <a:t>leaves, the  height </a:t>
            </a:r>
            <a:r>
              <a:rPr dirty="0" sz="1800">
                <a:latin typeface="Palatino Linotype"/>
                <a:cs typeface="Palatino Linotype"/>
              </a:rPr>
              <a:t>of </a:t>
            </a:r>
            <a:r>
              <a:rPr dirty="0" sz="1800" spc="-5">
                <a:latin typeface="Palatino Linotype"/>
                <a:cs typeface="Palatino Linotype"/>
              </a:rPr>
              <a:t>the tree </a:t>
            </a:r>
            <a:r>
              <a:rPr dirty="0" sz="1800">
                <a:latin typeface="Palatino Linotype"/>
                <a:cs typeface="Palatino Linotype"/>
              </a:rPr>
              <a:t>is at least </a:t>
            </a:r>
            <a:r>
              <a:rPr dirty="0" sz="1800" spc="-5">
                <a:latin typeface="Symbol"/>
                <a:cs typeface="Symbol"/>
              </a:rPr>
              <a:t></a:t>
            </a:r>
            <a:r>
              <a:rPr dirty="0" sz="1800" spc="-5">
                <a:latin typeface="Palatino Linotype"/>
                <a:cs typeface="Palatino Linotype"/>
              </a:rPr>
              <a:t>log</a:t>
            </a:r>
            <a:r>
              <a:rPr dirty="0" sz="1800" spc="-5" i="1">
                <a:latin typeface="Palatino Linotype"/>
                <a:cs typeface="Palatino Linotype"/>
              </a:rPr>
              <a:t>n</a:t>
            </a:r>
            <a:r>
              <a:rPr dirty="0" sz="1800" spc="-5">
                <a:latin typeface="Symbol"/>
                <a:cs typeface="Symbol"/>
              </a:rPr>
              <a:t></a:t>
            </a:r>
            <a:r>
              <a:rPr dirty="0" sz="1800" spc="-5">
                <a:latin typeface="Palatino Linotype"/>
                <a:cs typeface="Palatino Linotype"/>
              </a:rPr>
              <a:t>. </a:t>
            </a:r>
            <a:r>
              <a:rPr dirty="0" sz="1800" spc="-25" b="1">
                <a:solidFill>
                  <a:srgbClr val="0099CC"/>
                </a:solidFill>
                <a:latin typeface="Palatino Linotype"/>
                <a:cs typeface="Palatino Linotype"/>
              </a:rPr>
              <a:t>It’s </a:t>
            </a:r>
            <a:r>
              <a:rPr dirty="0" sz="1800" spc="-5" b="1">
                <a:solidFill>
                  <a:srgbClr val="0099CC"/>
                </a:solidFill>
                <a:latin typeface="Palatino Linotype"/>
                <a:cs typeface="Palatino Linotype"/>
              </a:rPr>
              <a:t>not </a:t>
            </a:r>
            <a:r>
              <a:rPr dirty="0" sz="1800" b="1">
                <a:solidFill>
                  <a:srgbClr val="0099CC"/>
                </a:solidFill>
                <a:latin typeface="Palatino Linotype"/>
                <a:cs typeface="Palatino Linotype"/>
              </a:rPr>
              <a:t>a </a:t>
            </a:r>
            <a:r>
              <a:rPr dirty="0" sz="1800" spc="-10" b="1">
                <a:solidFill>
                  <a:srgbClr val="0099CC"/>
                </a:solidFill>
                <a:latin typeface="Palatino Linotype"/>
                <a:cs typeface="Palatino Linotype"/>
              </a:rPr>
              <a:t>good </a:t>
            </a:r>
            <a:r>
              <a:rPr dirty="0" sz="1800" spc="-5" b="1">
                <a:solidFill>
                  <a:srgbClr val="0099CC"/>
                </a:solidFill>
                <a:latin typeface="Palatino Linotype"/>
                <a:cs typeface="Palatino Linotype"/>
              </a:rPr>
              <a:t>lower</a:t>
            </a:r>
            <a:r>
              <a:rPr dirty="0" sz="1800" spc="55" b="1">
                <a:solidFill>
                  <a:srgbClr val="0099CC"/>
                </a:solidFill>
                <a:latin typeface="Palatino Linotype"/>
                <a:cs typeface="Palatino Linotype"/>
              </a:rPr>
              <a:t> </a:t>
            </a:r>
            <a:r>
              <a:rPr dirty="0" sz="1800" spc="-5" b="1">
                <a:solidFill>
                  <a:srgbClr val="0099CC"/>
                </a:solidFill>
                <a:latin typeface="Palatino Linotype"/>
                <a:cs typeface="Palatino Linotype"/>
              </a:rPr>
              <a:t>bound.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98139" y="3924195"/>
            <a:ext cx="34480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latin typeface="Palatino Linotype"/>
                <a:cs typeface="Palatino Linotype"/>
              </a:rPr>
              <a:t>1</a:t>
            </a:r>
            <a:r>
              <a:rPr dirty="0" sz="2000">
                <a:latin typeface="Palatino Linotype"/>
                <a:cs typeface="Palatino Linotype"/>
              </a:rPr>
              <a:t>:2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20161" y="3932682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0" y="190500"/>
                </a:moveTo>
                <a:lnTo>
                  <a:pt x="6037" y="146821"/>
                </a:lnTo>
                <a:lnTo>
                  <a:pt x="23235" y="106724"/>
                </a:lnTo>
                <a:lnTo>
                  <a:pt x="50221" y="71353"/>
                </a:lnTo>
                <a:lnTo>
                  <a:pt x="85623" y="41851"/>
                </a:lnTo>
                <a:lnTo>
                  <a:pt x="128068" y="19363"/>
                </a:lnTo>
                <a:lnTo>
                  <a:pt x="176184" y="5031"/>
                </a:lnTo>
                <a:lnTo>
                  <a:pt x="228600" y="0"/>
                </a:lnTo>
                <a:lnTo>
                  <a:pt x="281015" y="5031"/>
                </a:lnTo>
                <a:lnTo>
                  <a:pt x="329131" y="19363"/>
                </a:lnTo>
                <a:lnTo>
                  <a:pt x="371576" y="41851"/>
                </a:lnTo>
                <a:lnTo>
                  <a:pt x="406978" y="71353"/>
                </a:lnTo>
                <a:lnTo>
                  <a:pt x="433964" y="106724"/>
                </a:lnTo>
                <a:lnTo>
                  <a:pt x="451162" y="146821"/>
                </a:lnTo>
                <a:lnTo>
                  <a:pt x="457200" y="190500"/>
                </a:lnTo>
                <a:lnTo>
                  <a:pt x="451162" y="234178"/>
                </a:lnTo>
                <a:lnTo>
                  <a:pt x="433964" y="274275"/>
                </a:lnTo>
                <a:lnTo>
                  <a:pt x="406978" y="309646"/>
                </a:lnTo>
                <a:lnTo>
                  <a:pt x="371576" y="339148"/>
                </a:lnTo>
                <a:lnTo>
                  <a:pt x="329131" y="361636"/>
                </a:lnTo>
                <a:lnTo>
                  <a:pt x="281015" y="375968"/>
                </a:lnTo>
                <a:lnTo>
                  <a:pt x="228600" y="381000"/>
                </a:lnTo>
                <a:lnTo>
                  <a:pt x="176184" y="375968"/>
                </a:lnTo>
                <a:lnTo>
                  <a:pt x="128068" y="361636"/>
                </a:lnTo>
                <a:lnTo>
                  <a:pt x="85623" y="339148"/>
                </a:lnTo>
                <a:lnTo>
                  <a:pt x="50221" y="309646"/>
                </a:lnTo>
                <a:lnTo>
                  <a:pt x="23235" y="274275"/>
                </a:lnTo>
                <a:lnTo>
                  <a:pt x="6037" y="234178"/>
                </a:lnTo>
                <a:lnTo>
                  <a:pt x="0" y="19050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565140" y="3924195"/>
            <a:ext cx="34480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latin typeface="Palatino Linotype"/>
                <a:cs typeface="Palatino Linotype"/>
              </a:rPr>
              <a:t>0</a:t>
            </a:r>
            <a:r>
              <a:rPr dirty="0" sz="2000">
                <a:latin typeface="Palatino Linotype"/>
                <a:cs typeface="Palatino Linotype"/>
              </a:rPr>
              <a:t>:2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487161" y="3932682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0" y="190500"/>
                </a:moveTo>
                <a:lnTo>
                  <a:pt x="6037" y="146821"/>
                </a:lnTo>
                <a:lnTo>
                  <a:pt x="23235" y="106724"/>
                </a:lnTo>
                <a:lnTo>
                  <a:pt x="50221" y="71353"/>
                </a:lnTo>
                <a:lnTo>
                  <a:pt x="85623" y="41851"/>
                </a:lnTo>
                <a:lnTo>
                  <a:pt x="128068" y="19363"/>
                </a:lnTo>
                <a:lnTo>
                  <a:pt x="176184" y="5031"/>
                </a:lnTo>
                <a:lnTo>
                  <a:pt x="228600" y="0"/>
                </a:lnTo>
                <a:lnTo>
                  <a:pt x="281015" y="5031"/>
                </a:lnTo>
                <a:lnTo>
                  <a:pt x="329131" y="19363"/>
                </a:lnTo>
                <a:lnTo>
                  <a:pt x="371576" y="41851"/>
                </a:lnTo>
                <a:lnTo>
                  <a:pt x="406978" y="71353"/>
                </a:lnTo>
                <a:lnTo>
                  <a:pt x="433964" y="106724"/>
                </a:lnTo>
                <a:lnTo>
                  <a:pt x="451162" y="146821"/>
                </a:lnTo>
                <a:lnTo>
                  <a:pt x="457200" y="190500"/>
                </a:lnTo>
                <a:lnTo>
                  <a:pt x="451162" y="234178"/>
                </a:lnTo>
                <a:lnTo>
                  <a:pt x="433964" y="274275"/>
                </a:lnTo>
                <a:lnTo>
                  <a:pt x="406978" y="309646"/>
                </a:lnTo>
                <a:lnTo>
                  <a:pt x="371576" y="339148"/>
                </a:lnTo>
                <a:lnTo>
                  <a:pt x="329131" y="361636"/>
                </a:lnTo>
                <a:lnTo>
                  <a:pt x="281015" y="375968"/>
                </a:lnTo>
                <a:lnTo>
                  <a:pt x="228600" y="381000"/>
                </a:lnTo>
                <a:lnTo>
                  <a:pt x="176184" y="375968"/>
                </a:lnTo>
                <a:lnTo>
                  <a:pt x="128068" y="361636"/>
                </a:lnTo>
                <a:lnTo>
                  <a:pt x="85623" y="339148"/>
                </a:lnTo>
                <a:lnTo>
                  <a:pt x="50221" y="309646"/>
                </a:lnTo>
                <a:lnTo>
                  <a:pt x="23235" y="274275"/>
                </a:lnTo>
                <a:lnTo>
                  <a:pt x="6037" y="234178"/>
                </a:lnTo>
                <a:lnTo>
                  <a:pt x="0" y="19050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258311" y="3598164"/>
            <a:ext cx="957580" cy="457200"/>
          </a:xfrm>
          <a:custGeom>
            <a:avLst/>
            <a:gdLst/>
            <a:ahLst/>
            <a:cxnLst/>
            <a:rect l="l" t="t" r="r" b="b"/>
            <a:pathLst>
              <a:path w="957579" h="457200">
                <a:moveTo>
                  <a:pt x="957072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629911" y="3569208"/>
            <a:ext cx="899160" cy="443865"/>
          </a:xfrm>
          <a:custGeom>
            <a:avLst/>
            <a:gdLst/>
            <a:ahLst/>
            <a:cxnLst/>
            <a:rect l="l" t="t" r="r" b="b"/>
            <a:pathLst>
              <a:path w="899160" h="443864">
                <a:moveTo>
                  <a:pt x="0" y="0"/>
                </a:moveTo>
                <a:lnTo>
                  <a:pt x="899160" y="44348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129027" y="4241291"/>
            <a:ext cx="742315" cy="414655"/>
          </a:xfrm>
          <a:custGeom>
            <a:avLst/>
            <a:gdLst/>
            <a:ahLst/>
            <a:cxnLst/>
            <a:rect l="l" t="t" r="r" b="b"/>
            <a:pathLst>
              <a:path w="742314" h="414654">
                <a:moveTo>
                  <a:pt x="742188" y="0"/>
                </a:moveTo>
                <a:lnTo>
                  <a:pt x="0" y="41452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783714" y="4595708"/>
            <a:ext cx="34480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latin typeface="Palatino Linotype"/>
                <a:cs typeface="Palatino Linotype"/>
              </a:rPr>
              <a:t>2</a:t>
            </a:r>
            <a:r>
              <a:rPr dirty="0" sz="2000">
                <a:latin typeface="Palatino Linotype"/>
                <a:cs typeface="Palatino Linotype"/>
              </a:rPr>
              <a:t>:3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706117" y="4604765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0" y="190499"/>
                </a:moveTo>
                <a:lnTo>
                  <a:pt x="6037" y="146821"/>
                </a:lnTo>
                <a:lnTo>
                  <a:pt x="23235" y="106724"/>
                </a:lnTo>
                <a:lnTo>
                  <a:pt x="50221" y="71353"/>
                </a:lnTo>
                <a:lnTo>
                  <a:pt x="85623" y="41851"/>
                </a:lnTo>
                <a:lnTo>
                  <a:pt x="128068" y="19363"/>
                </a:lnTo>
                <a:lnTo>
                  <a:pt x="176184" y="5031"/>
                </a:lnTo>
                <a:lnTo>
                  <a:pt x="228600" y="0"/>
                </a:lnTo>
                <a:lnTo>
                  <a:pt x="281015" y="5031"/>
                </a:lnTo>
                <a:lnTo>
                  <a:pt x="329131" y="19363"/>
                </a:lnTo>
                <a:lnTo>
                  <a:pt x="371576" y="41851"/>
                </a:lnTo>
                <a:lnTo>
                  <a:pt x="406978" y="71353"/>
                </a:lnTo>
                <a:lnTo>
                  <a:pt x="433964" y="106724"/>
                </a:lnTo>
                <a:lnTo>
                  <a:pt x="451162" y="146821"/>
                </a:lnTo>
                <a:lnTo>
                  <a:pt x="457200" y="190499"/>
                </a:lnTo>
                <a:lnTo>
                  <a:pt x="451162" y="234178"/>
                </a:lnTo>
                <a:lnTo>
                  <a:pt x="433964" y="274275"/>
                </a:lnTo>
                <a:lnTo>
                  <a:pt x="406978" y="309646"/>
                </a:lnTo>
                <a:lnTo>
                  <a:pt x="371576" y="339148"/>
                </a:lnTo>
                <a:lnTo>
                  <a:pt x="329131" y="361636"/>
                </a:lnTo>
                <a:lnTo>
                  <a:pt x="281015" y="375968"/>
                </a:lnTo>
                <a:lnTo>
                  <a:pt x="228600" y="380999"/>
                </a:lnTo>
                <a:lnTo>
                  <a:pt x="176184" y="375968"/>
                </a:lnTo>
                <a:lnTo>
                  <a:pt x="128068" y="361636"/>
                </a:lnTo>
                <a:lnTo>
                  <a:pt x="85623" y="339148"/>
                </a:lnTo>
                <a:lnTo>
                  <a:pt x="50221" y="309646"/>
                </a:lnTo>
                <a:lnTo>
                  <a:pt x="23235" y="274275"/>
                </a:lnTo>
                <a:lnTo>
                  <a:pt x="6037" y="234178"/>
                </a:lnTo>
                <a:lnTo>
                  <a:pt x="0" y="190499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071372" y="4898135"/>
            <a:ext cx="685800" cy="443865"/>
          </a:xfrm>
          <a:custGeom>
            <a:avLst/>
            <a:gdLst/>
            <a:ahLst/>
            <a:cxnLst/>
            <a:rect l="l" t="t" r="r" b="b"/>
            <a:pathLst>
              <a:path w="685800" h="443864">
                <a:moveTo>
                  <a:pt x="685800" y="0"/>
                </a:moveTo>
                <a:lnTo>
                  <a:pt x="0" y="44348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809498" y="5257695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Palatino Linotype"/>
                <a:cs typeface="Palatino Linotype"/>
              </a:rPr>
              <a:t>3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200400" y="4270247"/>
            <a:ext cx="401320" cy="399415"/>
          </a:xfrm>
          <a:custGeom>
            <a:avLst/>
            <a:gdLst/>
            <a:ahLst/>
            <a:cxnLst/>
            <a:rect l="l" t="t" r="r" b="b"/>
            <a:pathLst>
              <a:path w="401320" h="399414">
                <a:moveTo>
                  <a:pt x="0" y="0"/>
                </a:moveTo>
                <a:lnTo>
                  <a:pt x="400812" y="39928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531552" y="4643333"/>
            <a:ext cx="34480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latin typeface="Palatino Linotype"/>
                <a:cs typeface="Palatino Linotype"/>
              </a:rPr>
              <a:t>1</a:t>
            </a:r>
            <a:r>
              <a:rPr dirty="0" sz="2000">
                <a:latin typeface="Palatino Linotype"/>
                <a:cs typeface="Palatino Linotype"/>
              </a:rPr>
              <a:t>:3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454146" y="4652009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0" y="190500"/>
                </a:moveTo>
                <a:lnTo>
                  <a:pt x="6037" y="146821"/>
                </a:lnTo>
                <a:lnTo>
                  <a:pt x="23235" y="106724"/>
                </a:lnTo>
                <a:lnTo>
                  <a:pt x="50221" y="71353"/>
                </a:lnTo>
                <a:lnTo>
                  <a:pt x="85623" y="41851"/>
                </a:lnTo>
                <a:lnTo>
                  <a:pt x="128068" y="19363"/>
                </a:lnTo>
                <a:lnTo>
                  <a:pt x="176184" y="5031"/>
                </a:lnTo>
                <a:lnTo>
                  <a:pt x="228600" y="0"/>
                </a:lnTo>
                <a:lnTo>
                  <a:pt x="281015" y="5031"/>
                </a:lnTo>
                <a:lnTo>
                  <a:pt x="329131" y="19363"/>
                </a:lnTo>
                <a:lnTo>
                  <a:pt x="371576" y="41851"/>
                </a:lnTo>
                <a:lnTo>
                  <a:pt x="406978" y="71353"/>
                </a:lnTo>
                <a:lnTo>
                  <a:pt x="433964" y="106724"/>
                </a:lnTo>
                <a:lnTo>
                  <a:pt x="451162" y="146821"/>
                </a:lnTo>
                <a:lnTo>
                  <a:pt x="457200" y="190500"/>
                </a:lnTo>
                <a:lnTo>
                  <a:pt x="451162" y="234178"/>
                </a:lnTo>
                <a:lnTo>
                  <a:pt x="433964" y="274275"/>
                </a:lnTo>
                <a:lnTo>
                  <a:pt x="406978" y="309646"/>
                </a:lnTo>
                <a:lnTo>
                  <a:pt x="371576" y="339148"/>
                </a:lnTo>
                <a:lnTo>
                  <a:pt x="329131" y="361636"/>
                </a:lnTo>
                <a:lnTo>
                  <a:pt x="281015" y="375968"/>
                </a:lnTo>
                <a:lnTo>
                  <a:pt x="228600" y="381000"/>
                </a:lnTo>
                <a:lnTo>
                  <a:pt x="176184" y="375968"/>
                </a:lnTo>
                <a:lnTo>
                  <a:pt x="128068" y="361636"/>
                </a:lnTo>
                <a:lnTo>
                  <a:pt x="85623" y="339148"/>
                </a:lnTo>
                <a:lnTo>
                  <a:pt x="50221" y="309646"/>
                </a:lnTo>
                <a:lnTo>
                  <a:pt x="23235" y="274275"/>
                </a:lnTo>
                <a:lnTo>
                  <a:pt x="6037" y="234178"/>
                </a:lnTo>
                <a:lnTo>
                  <a:pt x="0" y="19050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900172" y="4956047"/>
            <a:ext cx="614680" cy="399415"/>
          </a:xfrm>
          <a:custGeom>
            <a:avLst/>
            <a:gdLst/>
            <a:ahLst/>
            <a:cxnLst/>
            <a:rect l="l" t="t" r="r" b="b"/>
            <a:pathLst>
              <a:path w="614679" h="399414">
                <a:moveTo>
                  <a:pt x="614172" y="0"/>
                </a:moveTo>
                <a:lnTo>
                  <a:pt x="0" y="39928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2666873" y="5300558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Palatino Linotype"/>
                <a:cs typeface="Palatino Linotype"/>
              </a:rPr>
              <a:t>3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985772" y="4985003"/>
            <a:ext cx="215265" cy="386080"/>
          </a:xfrm>
          <a:custGeom>
            <a:avLst/>
            <a:gdLst/>
            <a:ahLst/>
            <a:cxnLst/>
            <a:rect l="l" t="t" r="r" b="b"/>
            <a:pathLst>
              <a:path w="215264" h="386079">
                <a:moveTo>
                  <a:pt x="0" y="0"/>
                </a:moveTo>
                <a:lnTo>
                  <a:pt x="214884" y="38557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2123948" y="5371995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Palatino Linotype"/>
                <a:cs typeface="Palatino Linotype"/>
              </a:rPr>
              <a:t>2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981961" y="5380482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0" y="190500"/>
                </a:moveTo>
                <a:lnTo>
                  <a:pt x="6037" y="146821"/>
                </a:lnTo>
                <a:lnTo>
                  <a:pt x="23235" y="106724"/>
                </a:lnTo>
                <a:lnTo>
                  <a:pt x="50221" y="71353"/>
                </a:lnTo>
                <a:lnTo>
                  <a:pt x="85623" y="41851"/>
                </a:lnTo>
                <a:lnTo>
                  <a:pt x="128068" y="19363"/>
                </a:lnTo>
                <a:lnTo>
                  <a:pt x="176184" y="5031"/>
                </a:lnTo>
                <a:lnTo>
                  <a:pt x="228600" y="0"/>
                </a:lnTo>
                <a:lnTo>
                  <a:pt x="281015" y="5031"/>
                </a:lnTo>
                <a:lnTo>
                  <a:pt x="329131" y="19363"/>
                </a:lnTo>
                <a:lnTo>
                  <a:pt x="371576" y="41851"/>
                </a:lnTo>
                <a:lnTo>
                  <a:pt x="406978" y="71353"/>
                </a:lnTo>
                <a:lnTo>
                  <a:pt x="433964" y="106724"/>
                </a:lnTo>
                <a:lnTo>
                  <a:pt x="451162" y="146821"/>
                </a:lnTo>
                <a:lnTo>
                  <a:pt x="457200" y="190500"/>
                </a:lnTo>
                <a:lnTo>
                  <a:pt x="451162" y="234178"/>
                </a:lnTo>
                <a:lnTo>
                  <a:pt x="433964" y="274275"/>
                </a:lnTo>
                <a:lnTo>
                  <a:pt x="406978" y="309646"/>
                </a:lnTo>
                <a:lnTo>
                  <a:pt x="371576" y="339148"/>
                </a:lnTo>
                <a:lnTo>
                  <a:pt x="329131" y="361636"/>
                </a:lnTo>
                <a:lnTo>
                  <a:pt x="281015" y="375968"/>
                </a:lnTo>
                <a:lnTo>
                  <a:pt x="228600" y="381000"/>
                </a:lnTo>
                <a:lnTo>
                  <a:pt x="176184" y="375968"/>
                </a:lnTo>
                <a:lnTo>
                  <a:pt x="128068" y="361636"/>
                </a:lnTo>
                <a:lnTo>
                  <a:pt x="85623" y="339148"/>
                </a:lnTo>
                <a:lnTo>
                  <a:pt x="50221" y="309646"/>
                </a:lnTo>
                <a:lnTo>
                  <a:pt x="23235" y="274275"/>
                </a:lnTo>
                <a:lnTo>
                  <a:pt x="6037" y="234178"/>
                </a:lnTo>
                <a:lnTo>
                  <a:pt x="0" y="19050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4105147" y="5295795"/>
            <a:ext cx="153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Palatino Linotype"/>
                <a:cs typeface="Palatino Linotype"/>
              </a:rPr>
              <a:t>1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963161" y="5304282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0" y="190500"/>
                </a:moveTo>
                <a:lnTo>
                  <a:pt x="6037" y="146821"/>
                </a:lnTo>
                <a:lnTo>
                  <a:pt x="23235" y="106724"/>
                </a:lnTo>
                <a:lnTo>
                  <a:pt x="50221" y="71353"/>
                </a:lnTo>
                <a:lnTo>
                  <a:pt x="85623" y="41851"/>
                </a:lnTo>
                <a:lnTo>
                  <a:pt x="128068" y="19363"/>
                </a:lnTo>
                <a:lnTo>
                  <a:pt x="176184" y="5031"/>
                </a:lnTo>
                <a:lnTo>
                  <a:pt x="228600" y="0"/>
                </a:lnTo>
                <a:lnTo>
                  <a:pt x="281015" y="5031"/>
                </a:lnTo>
                <a:lnTo>
                  <a:pt x="329131" y="19363"/>
                </a:lnTo>
                <a:lnTo>
                  <a:pt x="371576" y="41851"/>
                </a:lnTo>
                <a:lnTo>
                  <a:pt x="406978" y="71353"/>
                </a:lnTo>
                <a:lnTo>
                  <a:pt x="433964" y="106724"/>
                </a:lnTo>
                <a:lnTo>
                  <a:pt x="451162" y="146821"/>
                </a:lnTo>
                <a:lnTo>
                  <a:pt x="457200" y="190500"/>
                </a:lnTo>
                <a:lnTo>
                  <a:pt x="451162" y="234178"/>
                </a:lnTo>
                <a:lnTo>
                  <a:pt x="433964" y="274275"/>
                </a:lnTo>
                <a:lnTo>
                  <a:pt x="406978" y="309646"/>
                </a:lnTo>
                <a:lnTo>
                  <a:pt x="371576" y="339148"/>
                </a:lnTo>
                <a:lnTo>
                  <a:pt x="329131" y="361636"/>
                </a:lnTo>
                <a:lnTo>
                  <a:pt x="281015" y="375968"/>
                </a:lnTo>
                <a:lnTo>
                  <a:pt x="228600" y="381000"/>
                </a:lnTo>
                <a:lnTo>
                  <a:pt x="176184" y="375968"/>
                </a:lnTo>
                <a:lnTo>
                  <a:pt x="128068" y="361636"/>
                </a:lnTo>
                <a:lnTo>
                  <a:pt x="85623" y="339148"/>
                </a:lnTo>
                <a:lnTo>
                  <a:pt x="50221" y="309646"/>
                </a:lnTo>
                <a:lnTo>
                  <a:pt x="23235" y="274275"/>
                </a:lnTo>
                <a:lnTo>
                  <a:pt x="6037" y="234178"/>
                </a:lnTo>
                <a:lnTo>
                  <a:pt x="0" y="19050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829811" y="4985003"/>
            <a:ext cx="242570" cy="342900"/>
          </a:xfrm>
          <a:custGeom>
            <a:avLst/>
            <a:gdLst/>
            <a:ahLst/>
            <a:cxnLst/>
            <a:rect l="l" t="t" r="r" b="b"/>
            <a:pathLst>
              <a:path w="242570" h="342900">
                <a:moveTo>
                  <a:pt x="0" y="0"/>
                </a:moveTo>
                <a:lnTo>
                  <a:pt x="242315" y="3429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015484" y="4270247"/>
            <a:ext cx="556260" cy="556260"/>
          </a:xfrm>
          <a:custGeom>
            <a:avLst/>
            <a:gdLst/>
            <a:ahLst/>
            <a:cxnLst/>
            <a:rect l="l" t="t" r="r" b="b"/>
            <a:pathLst>
              <a:path w="556260" h="556260">
                <a:moveTo>
                  <a:pt x="556260" y="0"/>
                </a:moveTo>
                <a:lnTo>
                  <a:pt x="0" y="55626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900928" y="4227576"/>
            <a:ext cx="829310" cy="628015"/>
          </a:xfrm>
          <a:custGeom>
            <a:avLst/>
            <a:gdLst/>
            <a:ahLst/>
            <a:cxnLst/>
            <a:rect l="l" t="t" r="r" b="b"/>
            <a:pathLst>
              <a:path w="829309" h="628014">
                <a:moveTo>
                  <a:pt x="0" y="0"/>
                </a:moveTo>
                <a:lnTo>
                  <a:pt x="829056" y="62788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5488940" y="4916320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Palatino Linotype"/>
                <a:cs typeface="Palatino Linotype"/>
              </a:rPr>
              <a:t>……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716779" y="5779134"/>
            <a:ext cx="3240405" cy="673735"/>
          </a:xfrm>
          <a:prstGeom prst="rect">
            <a:avLst/>
          </a:prstGeom>
          <a:solidFill>
            <a:srgbClr val="CCFFCC"/>
          </a:solidFill>
          <a:ln w="34747">
            <a:solidFill>
              <a:srgbClr val="99CC00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 marL="90805" marR="161925">
              <a:lnSpc>
                <a:spcPct val="110000"/>
              </a:lnSpc>
              <a:spcBef>
                <a:spcPts val="25"/>
              </a:spcBef>
            </a:pPr>
            <a:r>
              <a:rPr dirty="0" sz="1800" spc="-5">
                <a:latin typeface="Palatino Linotype"/>
                <a:cs typeface="Palatino Linotype"/>
              </a:rPr>
              <a:t>There are more than </a:t>
            </a:r>
            <a:r>
              <a:rPr dirty="0" sz="1800" i="1">
                <a:latin typeface="Palatino Linotype"/>
                <a:cs typeface="Palatino Linotype"/>
              </a:rPr>
              <a:t>n </a:t>
            </a:r>
            <a:r>
              <a:rPr dirty="0" sz="1800" spc="-5">
                <a:latin typeface="Palatino Linotype"/>
                <a:cs typeface="Palatino Linotype"/>
              </a:rPr>
              <a:t>leaves!  </a:t>
            </a:r>
            <a:r>
              <a:rPr dirty="0" sz="1800">
                <a:latin typeface="Palatino Linotype"/>
                <a:cs typeface="Palatino Linotype"/>
              </a:rPr>
              <a:t>In fact, </a:t>
            </a:r>
            <a:r>
              <a:rPr dirty="0" sz="1800" spc="-5">
                <a:latin typeface="Palatino Linotype"/>
                <a:cs typeface="Palatino Linotype"/>
              </a:rPr>
              <a:t>2</a:t>
            </a:r>
            <a:r>
              <a:rPr dirty="0" baseline="25462" sz="1800" spc="-7">
                <a:latin typeface="Palatino Linotype"/>
                <a:cs typeface="Palatino Linotype"/>
              </a:rPr>
              <a:t>n-1 </a:t>
            </a:r>
            <a:r>
              <a:rPr dirty="0" sz="1800" spc="-10">
                <a:latin typeface="Palatino Linotype"/>
                <a:cs typeface="Palatino Linotype"/>
              </a:rPr>
              <a:t>leaves </a:t>
            </a:r>
            <a:r>
              <a:rPr dirty="0" sz="1800">
                <a:latin typeface="Palatino Linotype"/>
                <a:cs typeface="Palatino Linotype"/>
              </a:rPr>
              <a:t>at</a:t>
            </a:r>
            <a:r>
              <a:rPr dirty="0" sz="1800" spc="-160">
                <a:latin typeface="Palatino Linotype"/>
                <a:cs typeface="Palatino Linotype"/>
              </a:rPr>
              <a:t> </a:t>
            </a:r>
            <a:r>
              <a:rPr dirty="0" sz="1800">
                <a:latin typeface="Palatino Linotype"/>
                <a:cs typeface="Palatino Linotype"/>
              </a:rPr>
              <a:t>least.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34326" y="3400214"/>
            <a:ext cx="13817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Palatino Linotype"/>
                <a:cs typeface="Palatino Linotype"/>
              </a:rPr>
              <a:t>Example:</a:t>
            </a:r>
            <a:r>
              <a:rPr dirty="0" sz="1800" spc="-70">
                <a:latin typeface="Palatino Linotype"/>
                <a:cs typeface="Palatino Linotype"/>
              </a:rPr>
              <a:t> </a:t>
            </a:r>
            <a:r>
              <a:rPr dirty="0" sz="1800" spc="-5" i="1">
                <a:latin typeface="Palatino Linotype"/>
                <a:cs typeface="Palatino Linotype"/>
              </a:rPr>
              <a:t>n</a:t>
            </a:r>
            <a:r>
              <a:rPr dirty="0" sz="1800" spc="-5">
                <a:latin typeface="Palatino Linotype"/>
                <a:cs typeface="Palatino Linotype"/>
              </a:rPr>
              <a:t>=4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002951" y="3314595"/>
            <a:ext cx="716280" cy="6045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79400">
              <a:lnSpc>
                <a:spcPts val="2395"/>
              </a:lnSpc>
              <a:spcBef>
                <a:spcPts val="105"/>
              </a:spcBef>
            </a:pPr>
            <a:r>
              <a:rPr dirty="0" sz="2000">
                <a:latin typeface="Palatino Linotype"/>
                <a:cs typeface="Palatino Linotype"/>
              </a:rPr>
              <a:t>0:1</a:t>
            </a:r>
            <a:endParaRPr sz="2000">
              <a:latin typeface="Palatino Linotype"/>
              <a:cs typeface="Palatino Linotype"/>
            </a:endParaRPr>
          </a:p>
          <a:p>
            <a:pPr marL="12700">
              <a:lnSpc>
                <a:spcPts val="2155"/>
              </a:lnSpc>
              <a:tabLst>
                <a:tab pos="588645" algn="l"/>
              </a:tabLst>
            </a:pPr>
            <a:r>
              <a:rPr dirty="0" sz="1800">
                <a:latin typeface="Symbol"/>
                <a:cs typeface="Symbol"/>
              </a:rPr>
              <a:t>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>
                <a:latin typeface="Palatino Linotype"/>
                <a:cs typeface="Palatino Linotype"/>
              </a:rPr>
              <a:t>&lt;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349746" y="2836926"/>
            <a:ext cx="2554605" cy="1494790"/>
          </a:xfrm>
          <a:custGeom>
            <a:avLst/>
            <a:gdLst/>
            <a:ahLst/>
            <a:cxnLst/>
            <a:rect l="l" t="t" r="r" b="b"/>
            <a:pathLst>
              <a:path w="2554604" h="1494789">
                <a:moveTo>
                  <a:pt x="1064260" y="1057656"/>
                </a:moveTo>
                <a:lnTo>
                  <a:pt x="425704" y="1057656"/>
                </a:lnTo>
                <a:lnTo>
                  <a:pt x="37579" y="1494383"/>
                </a:lnTo>
                <a:lnTo>
                  <a:pt x="1064260" y="1057656"/>
                </a:lnTo>
                <a:close/>
              </a:path>
              <a:path w="2554604" h="1494789">
                <a:moveTo>
                  <a:pt x="2554224" y="0"/>
                </a:moveTo>
                <a:lnTo>
                  <a:pt x="0" y="0"/>
                </a:lnTo>
                <a:lnTo>
                  <a:pt x="0" y="1057656"/>
                </a:lnTo>
                <a:lnTo>
                  <a:pt x="2554224" y="1057656"/>
                </a:lnTo>
                <a:lnTo>
                  <a:pt x="25542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349746" y="2836926"/>
            <a:ext cx="2554605" cy="1494790"/>
          </a:xfrm>
          <a:custGeom>
            <a:avLst/>
            <a:gdLst/>
            <a:ahLst/>
            <a:cxnLst/>
            <a:rect l="l" t="t" r="r" b="b"/>
            <a:pathLst>
              <a:path w="2554604" h="1494789">
                <a:moveTo>
                  <a:pt x="0" y="0"/>
                </a:moveTo>
                <a:lnTo>
                  <a:pt x="425704" y="0"/>
                </a:lnTo>
                <a:lnTo>
                  <a:pt x="1064260" y="0"/>
                </a:lnTo>
                <a:lnTo>
                  <a:pt x="2554224" y="0"/>
                </a:lnTo>
                <a:lnTo>
                  <a:pt x="2554224" y="616966"/>
                </a:lnTo>
                <a:lnTo>
                  <a:pt x="2554224" y="881380"/>
                </a:lnTo>
                <a:lnTo>
                  <a:pt x="2554224" y="1057656"/>
                </a:lnTo>
                <a:lnTo>
                  <a:pt x="1064260" y="1057656"/>
                </a:lnTo>
                <a:lnTo>
                  <a:pt x="37579" y="1494383"/>
                </a:lnTo>
                <a:lnTo>
                  <a:pt x="425704" y="1057656"/>
                </a:lnTo>
                <a:lnTo>
                  <a:pt x="0" y="1057656"/>
                </a:lnTo>
                <a:lnTo>
                  <a:pt x="0" y="881380"/>
                </a:lnTo>
                <a:lnTo>
                  <a:pt x="0" y="616966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6076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6459287" y="2925744"/>
            <a:ext cx="233235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2C395E"/>
                </a:solidFill>
                <a:latin typeface="Calibri"/>
                <a:cs typeface="Calibri"/>
              </a:rPr>
              <a:t>A </a:t>
            </a:r>
            <a:r>
              <a:rPr dirty="0" sz="1800" spc="-10">
                <a:solidFill>
                  <a:srgbClr val="2C395E"/>
                </a:solidFill>
                <a:latin typeface="Calibri"/>
                <a:cs typeface="Calibri"/>
              </a:rPr>
              <a:t>more </a:t>
            </a:r>
            <a:r>
              <a:rPr dirty="0" sz="1800" spc="-5">
                <a:solidFill>
                  <a:srgbClr val="2C395E"/>
                </a:solidFill>
                <a:latin typeface="Calibri"/>
                <a:cs typeface="Calibri"/>
              </a:rPr>
              <a:t>powerful </a:t>
            </a:r>
            <a:r>
              <a:rPr dirty="0" sz="1800" spc="-10">
                <a:solidFill>
                  <a:srgbClr val="2C395E"/>
                </a:solidFill>
                <a:latin typeface="Calibri"/>
                <a:cs typeface="Calibri"/>
              </a:rPr>
              <a:t>tool</a:t>
            </a:r>
            <a:r>
              <a:rPr dirty="0" sz="1800" spc="-40">
                <a:solidFill>
                  <a:srgbClr val="2C395E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2C395E"/>
                </a:solidFill>
                <a:latin typeface="Calibri"/>
                <a:cs typeface="Calibri"/>
              </a:rPr>
              <a:t>for  </a:t>
            </a:r>
            <a:r>
              <a:rPr dirty="0" sz="1800" spc="-5">
                <a:solidFill>
                  <a:srgbClr val="2C395E"/>
                </a:solidFill>
                <a:latin typeface="Calibri"/>
                <a:cs typeface="Calibri"/>
              </a:rPr>
              <a:t>analysis is necessary:  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adversary</a:t>
            </a:r>
            <a:r>
              <a:rPr dirty="0" sz="1800" spc="-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argument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11</a:t>
            </a:fld>
          </a:p>
        </p:txBody>
      </p:sp>
    </p:spTree>
  </p:cSld>
  <p:clrMapOvr>
    <a:masterClrMapping/>
  </p:clrMapOvr>
  <p:transition spd="slow">
    <p:pull dir="l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0911" y="384047"/>
            <a:ext cx="3182111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57015" y="384047"/>
            <a:ext cx="1976628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861559" y="384047"/>
            <a:ext cx="2029967" cy="1374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065519" y="384047"/>
            <a:ext cx="1874519" cy="13746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01850" y="532767"/>
            <a:ext cx="593979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Finding </a:t>
            </a:r>
            <a:r>
              <a:rPr dirty="0" spc="-5" i="1">
                <a:latin typeface="Palatino Linotype"/>
                <a:cs typeface="Palatino Linotype"/>
              </a:rPr>
              <a:t>max </a:t>
            </a:r>
            <a:r>
              <a:rPr dirty="0" spc="-5"/>
              <a:t>and</a:t>
            </a:r>
            <a:r>
              <a:rPr dirty="0" spc="-20"/>
              <a:t> </a:t>
            </a:r>
            <a:r>
              <a:rPr dirty="0" spc="-5" i="1">
                <a:latin typeface="Palatino Linotype"/>
                <a:cs typeface="Palatino Linotype"/>
              </a:rPr>
              <a:t>min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11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1482388" y="5987601"/>
            <a:ext cx="3421379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How </a:t>
            </a:r>
            <a:r>
              <a:rPr dirty="0" sz="2000" spc="-15" b="1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dirty="0" sz="2000" spc="-10" b="1">
                <a:solidFill>
                  <a:srgbClr val="FF0000"/>
                </a:solidFill>
                <a:latin typeface="Calibri"/>
                <a:cs typeface="Calibri"/>
              </a:rPr>
              <a:t>prove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this </a:t>
            </a:r>
            <a:r>
              <a:rPr dirty="0" sz="2000" spc="-5" b="1">
                <a:solidFill>
                  <a:srgbClr val="FF0000"/>
                </a:solidFill>
                <a:latin typeface="Calibri"/>
                <a:cs typeface="Calibri"/>
              </a:rPr>
              <a:t>lower</a:t>
            </a:r>
            <a:r>
              <a:rPr dirty="0" sz="2000" spc="-10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bound?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4027" y="1804352"/>
            <a:ext cx="7755890" cy="4360545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The strategy</a:t>
            </a:r>
            <a:endParaRPr sz="2400">
              <a:latin typeface="Palatino Linotype"/>
              <a:cs typeface="Palatino Linotype"/>
            </a:endParaRPr>
          </a:p>
          <a:p>
            <a:pPr lvl="1" marL="756285" marR="205104" indent="-286385">
              <a:lnSpc>
                <a:spcPct val="105000"/>
              </a:lnSpc>
              <a:spcBef>
                <a:spcPts val="86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20">
                <a:solidFill>
                  <a:srgbClr val="3E3E3E"/>
                </a:solidFill>
                <a:latin typeface="Palatino Linotype"/>
                <a:cs typeface="Palatino Linotype"/>
              </a:rPr>
              <a:t>Pair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up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the keys, and do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/2 comparisons(if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n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odd,  having E[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]</a:t>
            </a:r>
            <a:r>
              <a:rPr dirty="0" sz="2400" spc="1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uncompared);</a:t>
            </a:r>
            <a:endParaRPr sz="2400">
              <a:latin typeface="Palatino Linotype"/>
              <a:cs typeface="Palatino Linotype"/>
            </a:endParaRPr>
          </a:p>
          <a:p>
            <a:pPr lvl="1" marL="756285" marR="5080" indent="-286385">
              <a:lnSpc>
                <a:spcPct val="105000"/>
              </a:lnSpc>
              <a:spcBef>
                <a:spcPts val="86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Doing findMax for larger key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set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and findMin for 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small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key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set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respectively (if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n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odd, E[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] included in  both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sets)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Number of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comparisons</a:t>
            </a:r>
            <a:endParaRPr sz="2400">
              <a:latin typeface="Palatino Linotype"/>
              <a:cs typeface="Palatino Linotype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</a:pPr>
            <a:r>
              <a:rPr dirty="0" sz="2400" spc="-5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dirty="0" sz="2400" spc="-61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For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even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: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/2+2(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/2-1)=3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/2-2</a:t>
            </a:r>
            <a:endParaRPr sz="2400">
              <a:latin typeface="Palatino Linotype"/>
              <a:cs typeface="Palatino Linotype"/>
            </a:endParaRPr>
          </a:p>
          <a:p>
            <a:pPr marL="469900">
              <a:lnSpc>
                <a:spcPts val="2545"/>
              </a:lnSpc>
              <a:spcBef>
                <a:spcPts val="1010"/>
              </a:spcBef>
            </a:pPr>
            <a:r>
              <a:rPr dirty="0" sz="2400" spc="-5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dirty="0" sz="2400" spc="-595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For odd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: (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-1)/2+2((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-1)/2+1-1)=</a:t>
            </a:r>
            <a:r>
              <a:rPr dirty="0" sz="2400" spc="-5">
                <a:solidFill>
                  <a:srgbClr val="3E3E3E"/>
                </a:solidFill>
                <a:latin typeface="Symbol"/>
                <a:cs typeface="Symbol"/>
              </a:rPr>
              <a:t>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3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/2</a:t>
            </a:r>
            <a:r>
              <a:rPr dirty="0" sz="2400" spc="-5">
                <a:solidFill>
                  <a:srgbClr val="3E3E3E"/>
                </a:solidFill>
                <a:latin typeface="Symbol"/>
                <a:cs typeface="Symbol"/>
              </a:rPr>
              <a:t>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-2</a:t>
            </a:r>
            <a:endParaRPr sz="2400">
              <a:latin typeface="Palatino Linotype"/>
              <a:cs typeface="Palatino Linotype"/>
            </a:endParaRPr>
          </a:p>
          <a:p>
            <a:pPr algn="r" marR="1247140">
              <a:lnSpc>
                <a:spcPts val="2065"/>
              </a:lnSpc>
            </a:pPr>
            <a:r>
              <a:rPr dirty="0" sz="2000" spc="-5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z="2000" spc="-25" b="1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z="2000" spc="-5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z="2000" spc="-30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z="2000" spc="-1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z="2000" spc="5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34220" y="6138524"/>
            <a:ext cx="122110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solidFill>
                  <a:srgbClr val="FF0000"/>
                </a:solidFill>
                <a:latin typeface="Calibri"/>
                <a:cs typeface="Calibri"/>
              </a:rPr>
              <a:t>Argument</a:t>
            </a:r>
            <a:r>
              <a:rPr dirty="0" sz="2000" spc="-6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!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7508" y="384047"/>
            <a:ext cx="6347459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98478" y="532767"/>
            <a:ext cx="554799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Unit of</a:t>
            </a:r>
            <a:r>
              <a:rPr dirty="0" spc="-50"/>
              <a:t> </a:t>
            </a:r>
            <a:r>
              <a:rPr dirty="0" spc="-5"/>
              <a:t>Information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11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535940" y="1585526"/>
            <a:ext cx="7987665" cy="4414520"/>
          </a:xfrm>
          <a:prstGeom prst="rect">
            <a:avLst/>
          </a:prstGeom>
        </p:spPr>
        <p:txBody>
          <a:bodyPr wrap="square" lIns="0" tIns="24003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8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Max and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 Min</a:t>
            </a:r>
            <a:endParaRPr sz="2800">
              <a:latin typeface="Palatino Linotype"/>
              <a:cs typeface="Palatino Linotype"/>
            </a:endParaRPr>
          </a:p>
          <a:p>
            <a:pPr lvl="1" marL="756285" marR="39370" indent="-286385">
              <a:lnSpc>
                <a:spcPct val="110000"/>
              </a:lnSpc>
              <a:spcBef>
                <a:spcPts val="114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That </a:t>
            </a:r>
            <a:r>
              <a:rPr dirty="0" sz="2200" spc="-5" i="1">
                <a:solidFill>
                  <a:srgbClr val="3E3E3E"/>
                </a:solidFill>
                <a:latin typeface="Palatino Linotype"/>
                <a:cs typeface="Palatino Linotype"/>
              </a:rPr>
              <a:t>x 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is </a:t>
            </a:r>
            <a:r>
              <a:rPr dirty="0" sz="2200" spc="-10" i="1">
                <a:solidFill>
                  <a:srgbClr val="3E3E3E"/>
                </a:solidFill>
                <a:latin typeface="Palatino Linotype"/>
                <a:cs typeface="Palatino Linotype"/>
              </a:rPr>
              <a:t>max 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can only be known when it is sure </a:t>
            </a:r>
            <a:r>
              <a:rPr dirty="0" sz="2200">
                <a:solidFill>
                  <a:srgbClr val="3E3E3E"/>
                </a:solidFill>
                <a:latin typeface="Palatino Linotype"/>
                <a:cs typeface="Palatino Linotype"/>
              </a:rPr>
              <a:t>that </a:t>
            </a:r>
            <a:r>
              <a:rPr dirty="0" sz="2200" spc="-15">
                <a:solidFill>
                  <a:srgbClr val="3E3E3E"/>
                </a:solidFill>
                <a:latin typeface="Palatino Linotype"/>
                <a:cs typeface="Palatino Linotype"/>
              </a:rPr>
              <a:t>every  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key other </a:t>
            </a:r>
            <a:r>
              <a:rPr dirty="0" sz="2200">
                <a:solidFill>
                  <a:srgbClr val="3E3E3E"/>
                </a:solidFill>
                <a:latin typeface="Palatino Linotype"/>
                <a:cs typeface="Palatino Linotype"/>
              </a:rPr>
              <a:t>than </a:t>
            </a:r>
            <a:r>
              <a:rPr dirty="0" sz="2200" spc="-5" i="1">
                <a:solidFill>
                  <a:srgbClr val="3E3E3E"/>
                </a:solidFill>
                <a:latin typeface="Palatino Linotype"/>
                <a:cs typeface="Palatino Linotype"/>
              </a:rPr>
              <a:t>x </a:t>
            </a:r>
            <a:r>
              <a:rPr dirty="0" sz="2200">
                <a:solidFill>
                  <a:srgbClr val="3E3E3E"/>
                </a:solidFill>
                <a:latin typeface="Palatino Linotype"/>
                <a:cs typeface="Palatino Linotype"/>
              </a:rPr>
              <a:t>has </a:t>
            </a:r>
            <a:r>
              <a:rPr dirty="0" sz="2200" spc="-5">
                <a:solidFill>
                  <a:srgbClr val="FF0000"/>
                </a:solidFill>
                <a:latin typeface="Palatino Linotype"/>
                <a:cs typeface="Palatino Linotype"/>
              </a:rPr>
              <a:t>lost some</a:t>
            </a:r>
            <a:r>
              <a:rPr dirty="0" sz="2200" spc="-4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Palatino Linotype"/>
                <a:cs typeface="Palatino Linotype"/>
              </a:rPr>
              <a:t>comparison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.</a:t>
            </a:r>
            <a:endParaRPr sz="2200">
              <a:latin typeface="Palatino Linotype"/>
              <a:cs typeface="Palatino Linotype"/>
            </a:endParaRPr>
          </a:p>
          <a:p>
            <a:pPr lvl="1" marL="756285" marR="69850" indent="-286385">
              <a:lnSpc>
                <a:spcPct val="110000"/>
              </a:lnSpc>
              <a:spcBef>
                <a:spcPts val="105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That </a:t>
            </a:r>
            <a:r>
              <a:rPr dirty="0" sz="2200" spc="-5" i="1">
                <a:solidFill>
                  <a:srgbClr val="3E3E3E"/>
                </a:solidFill>
                <a:latin typeface="Palatino Linotype"/>
                <a:cs typeface="Palatino Linotype"/>
              </a:rPr>
              <a:t>y 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is </a:t>
            </a:r>
            <a:r>
              <a:rPr dirty="0" sz="2200" spc="-5" i="1">
                <a:solidFill>
                  <a:srgbClr val="3E3E3E"/>
                </a:solidFill>
                <a:latin typeface="Palatino Linotype"/>
                <a:cs typeface="Palatino Linotype"/>
              </a:rPr>
              <a:t>min 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can only be known when it is sure </a:t>
            </a:r>
            <a:r>
              <a:rPr dirty="0" sz="2200">
                <a:solidFill>
                  <a:srgbClr val="3E3E3E"/>
                </a:solidFill>
                <a:latin typeface="Palatino Linotype"/>
                <a:cs typeface="Palatino Linotype"/>
              </a:rPr>
              <a:t>that </a:t>
            </a:r>
            <a:r>
              <a:rPr dirty="0" sz="2200" spc="-15">
                <a:solidFill>
                  <a:srgbClr val="3E3E3E"/>
                </a:solidFill>
                <a:latin typeface="Palatino Linotype"/>
                <a:cs typeface="Palatino Linotype"/>
              </a:rPr>
              <a:t>every  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key other </a:t>
            </a:r>
            <a:r>
              <a:rPr dirty="0" sz="2200">
                <a:solidFill>
                  <a:srgbClr val="3E3E3E"/>
                </a:solidFill>
                <a:latin typeface="Palatino Linotype"/>
                <a:cs typeface="Palatino Linotype"/>
              </a:rPr>
              <a:t>than </a:t>
            </a:r>
            <a:r>
              <a:rPr dirty="0" sz="2200" spc="-5" i="1">
                <a:solidFill>
                  <a:srgbClr val="3E3E3E"/>
                </a:solidFill>
                <a:latin typeface="Palatino Linotype"/>
                <a:cs typeface="Palatino Linotype"/>
              </a:rPr>
              <a:t>y </a:t>
            </a:r>
            <a:r>
              <a:rPr dirty="0" sz="2200">
                <a:solidFill>
                  <a:srgbClr val="3E3E3E"/>
                </a:solidFill>
                <a:latin typeface="Palatino Linotype"/>
                <a:cs typeface="Palatino Linotype"/>
              </a:rPr>
              <a:t>has </a:t>
            </a:r>
            <a:r>
              <a:rPr dirty="0" sz="2200" spc="-5">
                <a:solidFill>
                  <a:srgbClr val="FF0000"/>
                </a:solidFill>
                <a:latin typeface="Palatino Linotype"/>
                <a:cs typeface="Palatino Linotype"/>
              </a:rPr>
              <a:t>win some</a:t>
            </a:r>
            <a:r>
              <a:rPr dirty="0" sz="2200" spc="-5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Palatino Linotype"/>
                <a:cs typeface="Palatino Linotype"/>
              </a:rPr>
              <a:t>comparison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.</a:t>
            </a:r>
            <a:endParaRPr sz="2200">
              <a:latin typeface="Palatino Linotype"/>
              <a:cs typeface="Palatino Linotype"/>
            </a:endParaRPr>
          </a:p>
          <a:p>
            <a:pPr marL="355600" marR="934085" indent="-342900">
              <a:lnSpc>
                <a:spcPct val="110000"/>
              </a:lnSpc>
              <a:spcBef>
                <a:spcPts val="12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Each win or loss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is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counted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as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one unit of 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information</a:t>
            </a:r>
            <a:endParaRPr sz="2800">
              <a:latin typeface="Palatino Linotype"/>
              <a:cs typeface="Palatino Linotype"/>
            </a:endParaRPr>
          </a:p>
          <a:p>
            <a:pPr lvl="1" marL="756285" marR="5080" indent="-286385">
              <a:lnSpc>
                <a:spcPct val="110000"/>
              </a:lnSpc>
              <a:spcBef>
                <a:spcPts val="114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200" spc="-5" i="1">
                <a:solidFill>
                  <a:srgbClr val="3E3E3E"/>
                </a:solidFill>
                <a:latin typeface="Palatino Linotype"/>
                <a:cs typeface="Palatino Linotype"/>
              </a:rPr>
              <a:t>Any 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algorithm must </a:t>
            </a:r>
            <a:r>
              <a:rPr dirty="0" sz="2200" spc="-15">
                <a:solidFill>
                  <a:srgbClr val="3E3E3E"/>
                </a:solidFill>
                <a:latin typeface="Palatino Linotype"/>
                <a:cs typeface="Palatino Linotype"/>
              </a:rPr>
              <a:t>have </a:t>
            </a:r>
            <a:r>
              <a:rPr dirty="0" sz="2200">
                <a:solidFill>
                  <a:srgbClr val="3E3E3E"/>
                </a:solidFill>
                <a:latin typeface="Palatino Linotype"/>
                <a:cs typeface="Palatino Linotype"/>
              </a:rPr>
              <a:t>at 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least 2</a:t>
            </a:r>
            <a:r>
              <a:rPr dirty="0" sz="22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-2 units of information  to be sure of specifying the </a:t>
            </a:r>
            <a:r>
              <a:rPr dirty="0" sz="2200" spc="-10" i="1">
                <a:solidFill>
                  <a:srgbClr val="3E3E3E"/>
                </a:solidFill>
                <a:latin typeface="Palatino Linotype"/>
                <a:cs typeface="Palatino Linotype"/>
              </a:rPr>
              <a:t>max </a:t>
            </a:r>
            <a:r>
              <a:rPr dirty="0" sz="2200">
                <a:solidFill>
                  <a:srgbClr val="3E3E3E"/>
                </a:solidFill>
                <a:latin typeface="Palatino Linotype"/>
                <a:cs typeface="Palatino Linotype"/>
              </a:rPr>
              <a:t>and</a:t>
            </a:r>
            <a:r>
              <a:rPr dirty="0" sz="2200" spc="3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200" spc="-5" i="1">
                <a:solidFill>
                  <a:srgbClr val="3E3E3E"/>
                </a:solidFill>
                <a:latin typeface="Palatino Linotype"/>
                <a:cs typeface="Palatino Linotype"/>
              </a:rPr>
              <a:t>min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.</a:t>
            </a:r>
            <a:endParaRPr sz="22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91996" y="384047"/>
            <a:ext cx="6158482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92935" y="532767"/>
            <a:ext cx="535876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Adversary</a:t>
            </a:r>
            <a:r>
              <a:rPr dirty="0" spc="-55"/>
              <a:t> </a:t>
            </a:r>
            <a:r>
              <a:rPr dirty="0" spc="-5"/>
              <a:t>Strategy</a:t>
            </a:r>
          </a:p>
        </p:txBody>
      </p:sp>
      <p:sp>
        <p:nvSpPr>
          <p:cNvPr id="4" name="object 4"/>
          <p:cNvSpPr/>
          <p:nvPr/>
        </p:nvSpPr>
        <p:spPr>
          <a:xfrm>
            <a:off x="396011" y="1760995"/>
            <a:ext cx="2791460" cy="0"/>
          </a:xfrm>
          <a:custGeom>
            <a:avLst/>
            <a:gdLst/>
            <a:ahLst/>
            <a:cxnLst/>
            <a:rect l="l" t="t" r="r" b="b"/>
            <a:pathLst>
              <a:path w="2791460" h="0">
                <a:moveTo>
                  <a:pt x="0" y="0"/>
                </a:moveTo>
                <a:lnTo>
                  <a:pt x="2791033" y="0"/>
                </a:lnTo>
              </a:path>
            </a:pathLst>
          </a:custGeom>
          <a:ln w="167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96005" y="1752600"/>
            <a:ext cx="2791460" cy="0"/>
          </a:xfrm>
          <a:custGeom>
            <a:avLst/>
            <a:gdLst/>
            <a:ahLst/>
            <a:cxnLst/>
            <a:rect l="l" t="t" r="r" b="b"/>
            <a:pathLst>
              <a:path w="2791460" h="0">
                <a:moveTo>
                  <a:pt x="0" y="0"/>
                </a:moveTo>
                <a:lnTo>
                  <a:pt x="279103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187044" y="1752605"/>
            <a:ext cx="15240" cy="17145"/>
          </a:xfrm>
          <a:custGeom>
            <a:avLst/>
            <a:gdLst/>
            <a:ahLst/>
            <a:cxnLst/>
            <a:rect l="l" t="t" r="r" b="b"/>
            <a:pathLst>
              <a:path w="15239" h="17144">
                <a:moveTo>
                  <a:pt x="0" y="0"/>
                </a:moveTo>
                <a:lnTo>
                  <a:pt x="15005" y="0"/>
                </a:lnTo>
                <a:lnTo>
                  <a:pt x="15005" y="16780"/>
                </a:lnTo>
                <a:lnTo>
                  <a:pt x="0" y="1678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87038" y="1752600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0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87038" y="1752600"/>
            <a:ext cx="0" cy="17145"/>
          </a:xfrm>
          <a:custGeom>
            <a:avLst/>
            <a:gdLst/>
            <a:ahLst/>
            <a:cxnLst/>
            <a:rect l="l" t="t" r="r" b="b"/>
            <a:pathLst>
              <a:path w="0" h="17144">
                <a:moveTo>
                  <a:pt x="0" y="0"/>
                </a:moveTo>
                <a:lnTo>
                  <a:pt x="0" y="167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02050" y="1760995"/>
            <a:ext cx="2326005" cy="0"/>
          </a:xfrm>
          <a:custGeom>
            <a:avLst/>
            <a:gdLst/>
            <a:ahLst/>
            <a:cxnLst/>
            <a:rect l="l" t="t" r="r" b="b"/>
            <a:pathLst>
              <a:path w="2326004" h="0">
                <a:moveTo>
                  <a:pt x="0" y="0"/>
                </a:moveTo>
                <a:lnTo>
                  <a:pt x="2325861" y="0"/>
                </a:lnTo>
              </a:path>
            </a:pathLst>
          </a:custGeom>
          <a:ln w="167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02044" y="1752600"/>
            <a:ext cx="2326005" cy="0"/>
          </a:xfrm>
          <a:custGeom>
            <a:avLst/>
            <a:gdLst/>
            <a:ahLst/>
            <a:cxnLst/>
            <a:rect l="l" t="t" r="r" b="b"/>
            <a:pathLst>
              <a:path w="2326004" h="0">
                <a:moveTo>
                  <a:pt x="0" y="0"/>
                </a:moveTo>
                <a:lnTo>
                  <a:pt x="232586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527911" y="1752605"/>
            <a:ext cx="15240" cy="17145"/>
          </a:xfrm>
          <a:custGeom>
            <a:avLst/>
            <a:gdLst/>
            <a:ahLst/>
            <a:cxnLst/>
            <a:rect l="l" t="t" r="r" b="b"/>
            <a:pathLst>
              <a:path w="15239" h="17144">
                <a:moveTo>
                  <a:pt x="0" y="0"/>
                </a:moveTo>
                <a:lnTo>
                  <a:pt x="15005" y="0"/>
                </a:lnTo>
                <a:lnTo>
                  <a:pt x="15005" y="16780"/>
                </a:lnTo>
                <a:lnTo>
                  <a:pt x="0" y="1678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527905" y="1752600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0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527905" y="1752600"/>
            <a:ext cx="0" cy="17145"/>
          </a:xfrm>
          <a:custGeom>
            <a:avLst/>
            <a:gdLst/>
            <a:ahLst/>
            <a:cxnLst/>
            <a:rect l="l" t="t" r="r" b="b"/>
            <a:pathLst>
              <a:path w="0" h="17144">
                <a:moveTo>
                  <a:pt x="0" y="0"/>
                </a:moveTo>
                <a:lnTo>
                  <a:pt x="0" y="167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542916" y="1760995"/>
            <a:ext cx="1605915" cy="0"/>
          </a:xfrm>
          <a:custGeom>
            <a:avLst/>
            <a:gdLst/>
            <a:ahLst/>
            <a:cxnLst/>
            <a:rect l="l" t="t" r="r" b="b"/>
            <a:pathLst>
              <a:path w="1605915" h="0">
                <a:moveTo>
                  <a:pt x="0" y="0"/>
                </a:moveTo>
                <a:lnTo>
                  <a:pt x="1605594" y="0"/>
                </a:lnTo>
              </a:path>
            </a:pathLst>
          </a:custGeom>
          <a:ln w="167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542910" y="1752600"/>
            <a:ext cx="1605915" cy="0"/>
          </a:xfrm>
          <a:custGeom>
            <a:avLst/>
            <a:gdLst/>
            <a:ahLst/>
            <a:cxnLst/>
            <a:rect l="l" t="t" r="r" b="b"/>
            <a:pathLst>
              <a:path w="1605915" h="0">
                <a:moveTo>
                  <a:pt x="0" y="0"/>
                </a:moveTo>
                <a:lnTo>
                  <a:pt x="160559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148510" y="1752605"/>
            <a:ext cx="15240" cy="17145"/>
          </a:xfrm>
          <a:custGeom>
            <a:avLst/>
            <a:gdLst/>
            <a:ahLst/>
            <a:cxnLst/>
            <a:rect l="l" t="t" r="r" b="b"/>
            <a:pathLst>
              <a:path w="15240" h="17144">
                <a:moveTo>
                  <a:pt x="0" y="0"/>
                </a:moveTo>
                <a:lnTo>
                  <a:pt x="15005" y="0"/>
                </a:lnTo>
                <a:lnTo>
                  <a:pt x="15005" y="16780"/>
                </a:lnTo>
                <a:lnTo>
                  <a:pt x="0" y="1678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148505" y="1752600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 h="0">
                <a:moveTo>
                  <a:pt x="0" y="0"/>
                </a:moveTo>
                <a:lnTo>
                  <a:pt x="150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148505" y="1752600"/>
            <a:ext cx="0" cy="17145"/>
          </a:xfrm>
          <a:custGeom>
            <a:avLst/>
            <a:gdLst/>
            <a:ahLst/>
            <a:cxnLst/>
            <a:rect l="l" t="t" r="r" b="b"/>
            <a:pathLst>
              <a:path w="0" h="17144">
                <a:moveTo>
                  <a:pt x="0" y="0"/>
                </a:moveTo>
                <a:lnTo>
                  <a:pt x="0" y="167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163517" y="1760995"/>
            <a:ext cx="1741170" cy="0"/>
          </a:xfrm>
          <a:custGeom>
            <a:avLst/>
            <a:gdLst/>
            <a:ahLst/>
            <a:cxnLst/>
            <a:rect l="l" t="t" r="r" b="b"/>
            <a:pathLst>
              <a:path w="1741170" h="0">
                <a:moveTo>
                  <a:pt x="0" y="0"/>
                </a:moveTo>
                <a:lnTo>
                  <a:pt x="1740644" y="0"/>
                </a:lnTo>
              </a:path>
            </a:pathLst>
          </a:custGeom>
          <a:ln w="167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163510" y="1752600"/>
            <a:ext cx="1741170" cy="0"/>
          </a:xfrm>
          <a:custGeom>
            <a:avLst/>
            <a:gdLst/>
            <a:ahLst/>
            <a:cxnLst/>
            <a:rect l="l" t="t" r="r" b="b"/>
            <a:pathLst>
              <a:path w="1741170" h="0">
                <a:moveTo>
                  <a:pt x="0" y="0"/>
                </a:moveTo>
                <a:lnTo>
                  <a:pt x="174064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96011" y="2465758"/>
            <a:ext cx="2791460" cy="0"/>
          </a:xfrm>
          <a:custGeom>
            <a:avLst/>
            <a:gdLst/>
            <a:ahLst/>
            <a:cxnLst/>
            <a:rect l="l" t="t" r="r" b="b"/>
            <a:pathLst>
              <a:path w="2791460" h="0">
                <a:moveTo>
                  <a:pt x="0" y="0"/>
                </a:moveTo>
                <a:lnTo>
                  <a:pt x="2791033" y="0"/>
                </a:lnTo>
              </a:path>
            </a:pathLst>
          </a:custGeom>
          <a:ln w="167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96005" y="2457380"/>
            <a:ext cx="2791460" cy="0"/>
          </a:xfrm>
          <a:custGeom>
            <a:avLst/>
            <a:gdLst/>
            <a:ahLst/>
            <a:cxnLst/>
            <a:rect l="l" t="t" r="r" b="b"/>
            <a:pathLst>
              <a:path w="2791460" h="0">
                <a:moveTo>
                  <a:pt x="0" y="0"/>
                </a:moveTo>
                <a:lnTo>
                  <a:pt x="279103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187044" y="2457368"/>
            <a:ext cx="15240" cy="17145"/>
          </a:xfrm>
          <a:custGeom>
            <a:avLst/>
            <a:gdLst/>
            <a:ahLst/>
            <a:cxnLst/>
            <a:rect l="l" t="t" r="r" b="b"/>
            <a:pathLst>
              <a:path w="15239" h="17144">
                <a:moveTo>
                  <a:pt x="0" y="0"/>
                </a:moveTo>
                <a:lnTo>
                  <a:pt x="15005" y="0"/>
                </a:lnTo>
                <a:lnTo>
                  <a:pt x="15005" y="16780"/>
                </a:lnTo>
                <a:lnTo>
                  <a:pt x="0" y="1678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187038" y="2457380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0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187038" y="2457380"/>
            <a:ext cx="0" cy="17145"/>
          </a:xfrm>
          <a:custGeom>
            <a:avLst/>
            <a:gdLst/>
            <a:ahLst/>
            <a:cxnLst/>
            <a:rect l="l" t="t" r="r" b="b"/>
            <a:pathLst>
              <a:path w="0" h="17144">
                <a:moveTo>
                  <a:pt x="0" y="0"/>
                </a:moveTo>
                <a:lnTo>
                  <a:pt x="0" y="167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202049" y="2465758"/>
            <a:ext cx="2326005" cy="0"/>
          </a:xfrm>
          <a:custGeom>
            <a:avLst/>
            <a:gdLst/>
            <a:ahLst/>
            <a:cxnLst/>
            <a:rect l="l" t="t" r="r" b="b"/>
            <a:pathLst>
              <a:path w="2326004" h="0">
                <a:moveTo>
                  <a:pt x="0" y="0"/>
                </a:moveTo>
                <a:lnTo>
                  <a:pt x="2325861" y="0"/>
                </a:lnTo>
              </a:path>
            </a:pathLst>
          </a:custGeom>
          <a:ln w="167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202043" y="2457380"/>
            <a:ext cx="2326005" cy="0"/>
          </a:xfrm>
          <a:custGeom>
            <a:avLst/>
            <a:gdLst/>
            <a:ahLst/>
            <a:cxnLst/>
            <a:rect l="l" t="t" r="r" b="b"/>
            <a:pathLst>
              <a:path w="2326004" h="0">
                <a:moveTo>
                  <a:pt x="0" y="0"/>
                </a:moveTo>
                <a:lnTo>
                  <a:pt x="232586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527911" y="2457368"/>
            <a:ext cx="15240" cy="17145"/>
          </a:xfrm>
          <a:custGeom>
            <a:avLst/>
            <a:gdLst/>
            <a:ahLst/>
            <a:cxnLst/>
            <a:rect l="l" t="t" r="r" b="b"/>
            <a:pathLst>
              <a:path w="15239" h="17144">
                <a:moveTo>
                  <a:pt x="0" y="0"/>
                </a:moveTo>
                <a:lnTo>
                  <a:pt x="15005" y="0"/>
                </a:lnTo>
                <a:lnTo>
                  <a:pt x="15005" y="16780"/>
                </a:lnTo>
                <a:lnTo>
                  <a:pt x="0" y="1678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527904" y="2457380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0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527904" y="2457380"/>
            <a:ext cx="0" cy="17145"/>
          </a:xfrm>
          <a:custGeom>
            <a:avLst/>
            <a:gdLst/>
            <a:ahLst/>
            <a:cxnLst/>
            <a:rect l="l" t="t" r="r" b="b"/>
            <a:pathLst>
              <a:path w="0" h="17144">
                <a:moveTo>
                  <a:pt x="0" y="0"/>
                </a:moveTo>
                <a:lnTo>
                  <a:pt x="0" y="167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542916" y="2465758"/>
            <a:ext cx="1605915" cy="0"/>
          </a:xfrm>
          <a:custGeom>
            <a:avLst/>
            <a:gdLst/>
            <a:ahLst/>
            <a:cxnLst/>
            <a:rect l="l" t="t" r="r" b="b"/>
            <a:pathLst>
              <a:path w="1605915" h="0">
                <a:moveTo>
                  <a:pt x="0" y="0"/>
                </a:moveTo>
                <a:lnTo>
                  <a:pt x="1605594" y="0"/>
                </a:lnTo>
              </a:path>
            </a:pathLst>
          </a:custGeom>
          <a:ln w="167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542910" y="2457380"/>
            <a:ext cx="1605915" cy="0"/>
          </a:xfrm>
          <a:custGeom>
            <a:avLst/>
            <a:gdLst/>
            <a:ahLst/>
            <a:cxnLst/>
            <a:rect l="l" t="t" r="r" b="b"/>
            <a:pathLst>
              <a:path w="1605915" h="0">
                <a:moveTo>
                  <a:pt x="0" y="0"/>
                </a:moveTo>
                <a:lnTo>
                  <a:pt x="160559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148510" y="2457368"/>
            <a:ext cx="15240" cy="17145"/>
          </a:xfrm>
          <a:custGeom>
            <a:avLst/>
            <a:gdLst/>
            <a:ahLst/>
            <a:cxnLst/>
            <a:rect l="l" t="t" r="r" b="b"/>
            <a:pathLst>
              <a:path w="15240" h="17144">
                <a:moveTo>
                  <a:pt x="0" y="0"/>
                </a:moveTo>
                <a:lnTo>
                  <a:pt x="15005" y="0"/>
                </a:lnTo>
                <a:lnTo>
                  <a:pt x="15005" y="16780"/>
                </a:lnTo>
                <a:lnTo>
                  <a:pt x="0" y="1678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148504" y="2457380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 h="0">
                <a:moveTo>
                  <a:pt x="0" y="0"/>
                </a:moveTo>
                <a:lnTo>
                  <a:pt x="150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148504" y="2457380"/>
            <a:ext cx="0" cy="17145"/>
          </a:xfrm>
          <a:custGeom>
            <a:avLst/>
            <a:gdLst/>
            <a:ahLst/>
            <a:cxnLst/>
            <a:rect l="l" t="t" r="r" b="b"/>
            <a:pathLst>
              <a:path w="0" h="17144">
                <a:moveTo>
                  <a:pt x="0" y="0"/>
                </a:moveTo>
                <a:lnTo>
                  <a:pt x="0" y="167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163516" y="2465758"/>
            <a:ext cx="1741170" cy="0"/>
          </a:xfrm>
          <a:custGeom>
            <a:avLst/>
            <a:gdLst/>
            <a:ahLst/>
            <a:cxnLst/>
            <a:rect l="l" t="t" r="r" b="b"/>
            <a:pathLst>
              <a:path w="1741170" h="0">
                <a:moveTo>
                  <a:pt x="0" y="0"/>
                </a:moveTo>
                <a:lnTo>
                  <a:pt x="1740644" y="0"/>
                </a:lnTo>
              </a:path>
            </a:pathLst>
          </a:custGeom>
          <a:ln w="167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163510" y="2457380"/>
            <a:ext cx="1741170" cy="0"/>
          </a:xfrm>
          <a:custGeom>
            <a:avLst/>
            <a:gdLst/>
            <a:ahLst/>
            <a:cxnLst/>
            <a:rect l="l" t="t" r="r" b="b"/>
            <a:pathLst>
              <a:path w="1741170" h="0">
                <a:moveTo>
                  <a:pt x="0" y="0"/>
                </a:moveTo>
                <a:lnTo>
                  <a:pt x="174064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634354" y="1828521"/>
          <a:ext cx="7973695" cy="34150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2700"/>
                <a:gridCol w="2305050"/>
                <a:gridCol w="1720850"/>
                <a:gridCol w="1395095"/>
              </a:tblGrid>
              <a:tr h="637237">
                <a:tc>
                  <a:txBody>
                    <a:bodyPr/>
                    <a:lstStyle/>
                    <a:p>
                      <a:pPr algn="ctr" marR="212090">
                        <a:lnSpc>
                          <a:spcPts val="2020"/>
                        </a:lnSpc>
                      </a:pPr>
                      <a:r>
                        <a:rPr dirty="0" sz="1850" spc="-80">
                          <a:latin typeface="Times New Roman"/>
                          <a:cs typeface="Times New Roman"/>
                        </a:rPr>
                        <a:t>Status </a:t>
                      </a:r>
                      <a:r>
                        <a:rPr dirty="0" sz="1850" spc="-145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850" spc="-100">
                          <a:latin typeface="Times New Roman"/>
                          <a:cs typeface="Times New Roman"/>
                        </a:rPr>
                        <a:t>keys </a:t>
                      </a:r>
                      <a:r>
                        <a:rPr dirty="0" sz="1850" spc="-90" i="1">
                          <a:latin typeface="Times New Roman"/>
                          <a:cs typeface="Times New Roman"/>
                        </a:rPr>
                        <a:t>x </a:t>
                      </a:r>
                      <a:r>
                        <a:rPr dirty="0" sz="1850" spc="-10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850" spc="-2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50" spc="-90" i="1">
                          <a:latin typeface="Times New Roman"/>
                          <a:cs typeface="Times New Roman"/>
                        </a:rPr>
                        <a:t>y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algn="ctr" marR="23177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1850" spc="-110">
                          <a:latin typeface="Times New Roman"/>
                          <a:cs typeface="Times New Roman"/>
                        </a:rPr>
                        <a:t>Compared </a:t>
                      </a:r>
                      <a:r>
                        <a:rPr dirty="0" sz="1850" spc="-100">
                          <a:latin typeface="Times New Roman"/>
                          <a:cs typeface="Times New Roman"/>
                        </a:rPr>
                        <a:t>by </a:t>
                      </a:r>
                      <a:r>
                        <a:rPr dirty="0" sz="1850" spc="-11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dirty="0" sz="1850" spc="-1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50" spc="-110">
                          <a:latin typeface="Times New Roman"/>
                          <a:cs typeface="Times New Roman"/>
                        </a:rPr>
                        <a:t>algorithm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algn="ctr" marL="68580">
                        <a:lnSpc>
                          <a:spcPct val="100000"/>
                        </a:lnSpc>
                      </a:pPr>
                      <a:r>
                        <a:rPr dirty="0" sz="1850" spc="-100">
                          <a:latin typeface="Times New Roman"/>
                          <a:cs typeface="Times New Roman"/>
                        </a:rPr>
                        <a:t>Adversary</a:t>
                      </a:r>
                      <a:r>
                        <a:rPr dirty="0" sz="18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50" spc="-70">
                          <a:latin typeface="Times New Roman"/>
                          <a:cs typeface="Times New Roman"/>
                        </a:rPr>
                        <a:t>response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algn="ctr" marR="13335">
                        <a:lnSpc>
                          <a:spcPct val="100000"/>
                        </a:lnSpc>
                      </a:pPr>
                      <a:r>
                        <a:rPr dirty="0" sz="1850" spc="-140">
                          <a:latin typeface="Times New Roman"/>
                          <a:cs typeface="Times New Roman"/>
                        </a:rPr>
                        <a:t>New</a:t>
                      </a:r>
                      <a:r>
                        <a:rPr dirty="0" sz="185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50" spc="-65">
                          <a:latin typeface="Times New Roman"/>
                          <a:cs typeface="Times New Roman"/>
                        </a:rPr>
                        <a:t>status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marL="280670">
                        <a:lnSpc>
                          <a:spcPts val="2020"/>
                        </a:lnSpc>
                      </a:pPr>
                      <a:r>
                        <a:rPr dirty="0" sz="1850" spc="-110">
                          <a:latin typeface="Times New Roman"/>
                          <a:cs typeface="Times New Roman"/>
                        </a:rPr>
                        <a:t>Units </a:t>
                      </a:r>
                      <a:r>
                        <a:rPr dirty="0" sz="1850" spc="-85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850" spc="-1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50" spc="-160">
                          <a:latin typeface="Times New Roman"/>
                          <a:cs typeface="Times New Roman"/>
                        </a:rPr>
                        <a:t>new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34036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1850" spc="-100">
                          <a:latin typeface="Times New Roman"/>
                          <a:cs typeface="Times New Roman"/>
                        </a:rPr>
                        <a:t>information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73819">
                <a:tc>
                  <a:txBody>
                    <a:bodyPr/>
                    <a:lstStyle/>
                    <a:p>
                      <a:pPr algn="ctr" marR="22860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850" spc="-100">
                          <a:latin typeface="Times New Roman"/>
                          <a:cs typeface="Times New Roman"/>
                        </a:rPr>
                        <a:t>N,N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/>
                </a:tc>
                <a:tc>
                  <a:txBody>
                    <a:bodyPr/>
                    <a:lstStyle/>
                    <a:p>
                      <a:pPr algn="ctr" marL="6858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850" spc="-10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850" spc="-105"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dirty="0" sz="1850" spc="-105" i="1">
                          <a:latin typeface="Times New Roman"/>
                          <a:cs typeface="Times New Roman"/>
                        </a:rPr>
                        <a:t>y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/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850" spc="-150">
                          <a:latin typeface="Times New Roman"/>
                          <a:cs typeface="Times New Roman"/>
                        </a:rPr>
                        <a:t>W,L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/>
                </a:tc>
                <a:tc>
                  <a:txBody>
                    <a:bodyPr/>
                    <a:lstStyle/>
                    <a:p>
                      <a:pPr algn="r" marR="505459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850">
                          <a:latin typeface="Times New Roman"/>
                          <a:cs typeface="Times New Roman"/>
                        </a:rPr>
                        <a:t>2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/>
                </a:tc>
              </a:tr>
              <a:tr h="352390">
                <a:tc>
                  <a:txBody>
                    <a:bodyPr/>
                    <a:lstStyle/>
                    <a:p>
                      <a:pPr algn="ctr" marR="220979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850" spc="-160">
                          <a:latin typeface="Times New Roman"/>
                          <a:cs typeface="Times New Roman"/>
                        </a:rPr>
                        <a:t>W,N </a:t>
                      </a:r>
                      <a:r>
                        <a:rPr dirty="0" sz="1850" spc="-85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1850" spc="-229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50" spc="-125">
                          <a:latin typeface="Times New Roman"/>
                          <a:cs typeface="Times New Roman"/>
                        </a:rPr>
                        <a:t>WL,N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320"/>
                </a:tc>
                <a:tc>
                  <a:txBody>
                    <a:bodyPr/>
                    <a:lstStyle/>
                    <a:p>
                      <a:pPr algn="ctr" marL="6858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850" spc="-10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850" spc="-105"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dirty="0" sz="1850" spc="-105" i="1">
                          <a:latin typeface="Times New Roman"/>
                          <a:cs typeface="Times New Roman"/>
                        </a:rPr>
                        <a:t>y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32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850" spc="-150">
                          <a:latin typeface="Times New Roman"/>
                          <a:cs typeface="Times New Roman"/>
                        </a:rPr>
                        <a:t>W,L </a:t>
                      </a:r>
                      <a:r>
                        <a:rPr dirty="0" sz="1850" spc="-85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1850" spc="1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50" spc="-130">
                          <a:latin typeface="Times New Roman"/>
                          <a:cs typeface="Times New Roman"/>
                        </a:rPr>
                        <a:t>WL,L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320"/>
                </a:tc>
                <a:tc>
                  <a:txBody>
                    <a:bodyPr/>
                    <a:lstStyle/>
                    <a:p>
                      <a:pPr algn="r" marR="505459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850">
                          <a:latin typeface="Times New Roman"/>
                          <a:cs typeface="Times New Roman"/>
                        </a:rPr>
                        <a:t>1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320"/>
                </a:tc>
              </a:tr>
              <a:tr h="343999">
                <a:tc>
                  <a:txBody>
                    <a:bodyPr/>
                    <a:lstStyle/>
                    <a:p>
                      <a:pPr algn="ctr" marR="2286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850" spc="-110">
                          <a:latin typeface="Times New Roman"/>
                          <a:cs typeface="Times New Roman"/>
                        </a:rPr>
                        <a:t>L,N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320"/>
                </a:tc>
                <a:tc>
                  <a:txBody>
                    <a:bodyPr/>
                    <a:lstStyle/>
                    <a:p>
                      <a:pPr algn="ctr" marL="6858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850" spc="-10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850" spc="-105"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dirty="0" sz="1850" spc="-105" i="1">
                          <a:latin typeface="Times New Roman"/>
                          <a:cs typeface="Times New Roman"/>
                        </a:rPr>
                        <a:t>y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320"/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850" spc="-125">
                          <a:latin typeface="Times New Roman"/>
                          <a:cs typeface="Times New Roman"/>
                        </a:rPr>
                        <a:t>L,W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320"/>
                </a:tc>
                <a:tc>
                  <a:txBody>
                    <a:bodyPr/>
                    <a:lstStyle/>
                    <a:p>
                      <a:pPr algn="r" marR="505459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850">
                          <a:latin typeface="Times New Roman"/>
                          <a:cs typeface="Times New Roman"/>
                        </a:rPr>
                        <a:t>1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320"/>
                </a:tc>
              </a:tr>
              <a:tr h="343999">
                <a:tc>
                  <a:txBody>
                    <a:bodyPr/>
                    <a:lstStyle/>
                    <a:p>
                      <a:pPr algn="ctr" marR="2120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850" spc="-170">
                          <a:latin typeface="Times New Roman"/>
                          <a:cs typeface="Times New Roman"/>
                        </a:rPr>
                        <a:t>W,W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algn="ctr" marL="6858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850" spc="-10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850" spc="-105"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dirty="0" sz="1850" spc="-105" i="1">
                          <a:latin typeface="Times New Roman"/>
                          <a:cs typeface="Times New Roman"/>
                        </a:rPr>
                        <a:t>y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850" spc="-165">
                          <a:latin typeface="Times New Roman"/>
                          <a:cs typeface="Times New Roman"/>
                        </a:rPr>
                        <a:t>W,WL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algn="r" marR="505459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850">
                          <a:latin typeface="Times New Roman"/>
                          <a:cs typeface="Times New Roman"/>
                        </a:rPr>
                        <a:t>1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/>
                </a:tc>
              </a:tr>
              <a:tr h="352390">
                <a:tc>
                  <a:txBody>
                    <a:bodyPr/>
                    <a:lstStyle/>
                    <a:p>
                      <a:pPr algn="ctr" marR="2222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850" spc="-105">
                          <a:latin typeface="Times New Roman"/>
                          <a:cs typeface="Times New Roman"/>
                        </a:rPr>
                        <a:t>L,L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320"/>
                </a:tc>
                <a:tc>
                  <a:txBody>
                    <a:bodyPr/>
                    <a:lstStyle/>
                    <a:p>
                      <a:pPr algn="ctr" marL="6858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850" spc="-10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850" spc="-105"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dirty="0" sz="1850" spc="-105" i="1">
                          <a:latin typeface="Times New Roman"/>
                          <a:cs typeface="Times New Roman"/>
                        </a:rPr>
                        <a:t>y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32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850" spc="-130">
                          <a:latin typeface="Times New Roman"/>
                          <a:cs typeface="Times New Roman"/>
                        </a:rPr>
                        <a:t>WL,L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320"/>
                </a:tc>
                <a:tc>
                  <a:txBody>
                    <a:bodyPr/>
                    <a:lstStyle/>
                    <a:p>
                      <a:pPr algn="r" marR="505459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850">
                          <a:latin typeface="Times New Roman"/>
                          <a:cs typeface="Times New Roman"/>
                        </a:rPr>
                        <a:t>1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320"/>
                </a:tc>
              </a:tr>
              <a:tr h="352390">
                <a:tc>
                  <a:txBody>
                    <a:bodyPr/>
                    <a:lstStyle/>
                    <a:p>
                      <a:pPr algn="ctr" marR="20701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850" spc="-150">
                          <a:latin typeface="Times New Roman"/>
                          <a:cs typeface="Times New Roman"/>
                        </a:rPr>
                        <a:t>W,L </a:t>
                      </a:r>
                      <a:r>
                        <a:rPr dirty="0" sz="1850" spc="-85">
                          <a:latin typeface="Times New Roman"/>
                          <a:cs typeface="Times New Roman"/>
                        </a:rPr>
                        <a:t>or </a:t>
                      </a:r>
                      <a:r>
                        <a:rPr dirty="0" sz="1850" spc="-130">
                          <a:latin typeface="Times New Roman"/>
                          <a:cs typeface="Times New Roman"/>
                        </a:rPr>
                        <a:t>WL,L </a:t>
                      </a:r>
                      <a:r>
                        <a:rPr dirty="0" sz="1850" spc="-85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1850" spc="-1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50" spc="-165">
                          <a:latin typeface="Times New Roman"/>
                          <a:cs typeface="Times New Roman"/>
                        </a:rPr>
                        <a:t>W,WL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320"/>
                </a:tc>
                <a:tc>
                  <a:txBody>
                    <a:bodyPr/>
                    <a:lstStyle/>
                    <a:p>
                      <a:pPr algn="ctr" marL="6858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850" spc="-10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850" spc="-105"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dirty="0" sz="1850" spc="-105" i="1">
                          <a:latin typeface="Times New Roman"/>
                          <a:cs typeface="Times New Roman"/>
                        </a:rPr>
                        <a:t>y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320"/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850" spc="-130"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dirty="0" sz="18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50" spc="-85">
                          <a:latin typeface="Times New Roman"/>
                          <a:cs typeface="Times New Roman"/>
                        </a:rPr>
                        <a:t>change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320"/>
                </a:tc>
                <a:tc>
                  <a:txBody>
                    <a:bodyPr/>
                    <a:lstStyle/>
                    <a:p>
                      <a:pPr algn="r" marR="505459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850">
                          <a:latin typeface="Times New Roman"/>
                          <a:cs typeface="Times New Roman"/>
                        </a:rPr>
                        <a:t>0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320"/>
                </a:tc>
              </a:tr>
              <a:tr h="352390">
                <a:tc>
                  <a:txBody>
                    <a:bodyPr/>
                    <a:lstStyle/>
                    <a:p>
                      <a:pPr algn="ctr" marR="2254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850" spc="-150">
                          <a:latin typeface="Times New Roman"/>
                          <a:cs typeface="Times New Roman"/>
                        </a:rPr>
                        <a:t>WL,WL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320"/>
                </a:tc>
                <a:tc>
                  <a:txBody>
                    <a:bodyPr/>
                    <a:lstStyle/>
                    <a:p>
                      <a:pPr algn="ctr" marL="6540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850" spc="-90">
                          <a:latin typeface="Times New Roman"/>
                          <a:cs typeface="Times New Roman"/>
                        </a:rPr>
                        <a:t>Consistent</a:t>
                      </a:r>
                      <a:r>
                        <a:rPr dirty="0" sz="185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50" spc="-90">
                          <a:latin typeface="Times New Roman"/>
                          <a:cs typeface="Times New Roman"/>
                        </a:rPr>
                        <a:t>with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320"/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850" spc="-130"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dirty="0" sz="18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50" spc="-85">
                          <a:latin typeface="Times New Roman"/>
                          <a:cs typeface="Times New Roman"/>
                        </a:rPr>
                        <a:t>change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320"/>
                </a:tc>
                <a:tc>
                  <a:txBody>
                    <a:bodyPr/>
                    <a:lstStyle/>
                    <a:p>
                      <a:pPr algn="r" marR="505459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850">
                          <a:latin typeface="Times New Roman"/>
                          <a:cs typeface="Times New Roman"/>
                        </a:rPr>
                        <a:t>0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320"/>
                </a:tc>
              </a:tr>
              <a:tr h="3062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1910">
                        <a:lnSpc>
                          <a:spcPts val="2150"/>
                        </a:lnSpc>
                        <a:spcBef>
                          <a:spcPts val="160"/>
                        </a:spcBef>
                      </a:pPr>
                      <a:r>
                        <a:rPr dirty="0" sz="1850" spc="-110">
                          <a:latin typeface="Times New Roman"/>
                          <a:cs typeface="Times New Roman"/>
                        </a:rPr>
                        <a:t>Assigned</a:t>
                      </a:r>
                      <a:r>
                        <a:rPr dirty="0" sz="18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50" spc="-95">
                          <a:latin typeface="Times New Roman"/>
                          <a:cs typeface="Times New Roman"/>
                        </a:rPr>
                        <a:t>values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32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9" name="object 39"/>
          <p:cNvSpPr/>
          <p:nvPr/>
        </p:nvSpPr>
        <p:spPr>
          <a:xfrm>
            <a:off x="381005" y="5268116"/>
            <a:ext cx="2821305" cy="0"/>
          </a:xfrm>
          <a:custGeom>
            <a:avLst/>
            <a:gdLst/>
            <a:ahLst/>
            <a:cxnLst/>
            <a:rect l="l" t="t" r="r" b="b"/>
            <a:pathLst>
              <a:path w="2821305" h="0">
                <a:moveTo>
                  <a:pt x="0" y="0"/>
                </a:moveTo>
                <a:lnTo>
                  <a:pt x="2821044" y="0"/>
                </a:lnTo>
              </a:path>
            </a:pathLst>
          </a:custGeom>
          <a:ln w="167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80999" y="5259721"/>
            <a:ext cx="2821305" cy="0"/>
          </a:xfrm>
          <a:custGeom>
            <a:avLst/>
            <a:gdLst/>
            <a:ahLst/>
            <a:cxnLst/>
            <a:rect l="l" t="t" r="r" b="b"/>
            <a:pathLst>
              <a:path w="2821305" h="0">
                <a:moveTo>
                  <a:pt x="0" y="0"/>
                </a:moveTo>
                <a:lnTo>
                  <a:pt x="282104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187044" y="5259726"/>
            <a:ext cx="15240" cy="17145"/>
          </a:xfrm>
          <a:custGeom>
            <a:avLst/>
            <a:gdLst/>
            <a:ahLst/>
            <a:cxnLst/>
            <a:rect l="l" t="t" r="r" b="b"/>
            <a:pathLst>
              <a:path w="15239" h="17145">
                <a:moveTo>
                  <a:pt x="0" y="0"/>
                </a:moveTo>
                <a:lnTo>
                  <a:pt x="15005" y="0"/>
                </a:lnTo>
                <a:lnTo>
                  <a:pt x="15005" y="16780"/>
                </a:lnTo>
                <a:lnTo>
                  <a:pt x="0" y="1678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187038" y="5259721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0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187038" y="5259721"/>
            <a:ext cx="0" cy="17145"/>
          </a:xfrm>
          <a:custGeom>
            <a:avLst/>
            <a:gdLst/>
            <a:ahLst/>
            <a:cxnLst/>
            <a:rect l="l" t="t" r="r" b="b"/>
            <a:pathLst>
              <a:path w="0" h="17145">
                <a:moveTo>
                  <a:pt x="0" y="0"/>
                </a:moveTo>
                <a:lnTo>
                  <a:pt x="0" y="167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202049" y="5268116"/>
            <a:ext cx="2341245" cy="0"/>
          </a:xfrm>
          <a:custGeom>
            <a:avLst/>
            <a:gdLst/>
            <a:ahLst/>
            <a:cxnLst/>
            <a:rect l="l" t="t" r="r" b="b"/>
            <a:pathLst>
              <a:path w="2341245" h="0">
                <a:moveTo>
                  <a:pt x="0" y="0"/>
                </a:moveTo>
                <a:lnTo>
                  <a:pt x="2340866" y="0"/>
                </a:lnTo>
              </a:path>
            </a:pathLst>
          </a:custGeom>
          <a:ln w="167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202043" y="5259721"/>
            <a:ext cx="2341245" cy="0"/>
          </a:xfrm>
          <a:custGeom>
            <a:avLst/>
            <a:gdLst/>
            <a:ahLst/>
            <a:cxnLst/>
            <a:rect l="l" t="t" r="r" b="b"/>
            <a:pathLst>
              <a:path w="2341245" h="0">
                <a:moveTo>
                  <a:pt x="0" y="0"/>
                </a:moveTo>
                <a:lnTo>
                  <a:pt x="234086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527910" y="5259726"/>
            <a:ext cx="15240" cy="17145"/>
          </a:xfrm>
          <a:custGeom>
            <a:avLst/>
            <a:gdLst/>
            <a:ahLst/>
            <a:cxnLst/>
            <a:rect l="l" t="t" r="r" b="b"/>
            <a:pathLst>
              <a:path w="15239" h="17145">
                <a:moveTo>
                  <a:pt x="0" y="0"/>
                </a:moveTo>
                <a:lnTo>
                  <a:pt x="15005" y="0"/>
                </a:lnTo>
                <a:lnTo>
                  <a:pt x="15005" y="16780"/>
                </a:lnTo>
                <a:lnTo>
                  <a:pt x="0" y="1678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527904" y="5259721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 h="0">
                <a:moveTo>
                  <a:pt x="0" y="0"/>
                </a:moveTo>
                <a:lnTo>
                  <a:pt x="150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527904" y="5259721"/>
            <a:ext cx="0" cy="17145"/>
          </a:xfrm>
          <a:custGeom>
            <a:avLst/>
            <a:gdLst/>
            <a:ahLst/>
            <a:cxnLst/>
            <a:rect l="l" t="t" r="r" b="b"/>
            <a:pathLst>
              <a:path w="0" h="17145">
                <a:moveTo>
                  <a:pt x="0" y="0"/>
                </a:moveTo>
                <a:lnTo>
                  <a:pt x="0" y="167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542915" y="5268116"/>
            <a:ext cx="1621155" cy="0"/>
          </a:xfrm>
          <a:custGeom>
            <a:avLst/>
            <a:gdLst/>
            <a:ahLst/>
            <a:cxnLst/>
            <a:rect l="l" t="t" r="r" b="b"/>
            <a:pathLst>
              <a:path w="1621154" h="0">
                <a:moveTo>
                  <a:pt x="0" y="0"/>
                </a:moveTo>
                <a:lnTo>
                  <a:pt x="1620599" y="0"/>
                </a:lnTo>
              </a:path>
            </a:pathLst>
          </a:custGeom>
          <a:ln w="167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542910" y="5259721"/>
            <a:ext cx="1621155" cy="0"/>
          </a:xfrm>
          <a:custGeom>
            <a:avLst/>
            <a:gdLst/>
            <a:ahLst/>
            <a:cxnLst/>
            <a:rect l="l" t="t" r="r" b="b"/>
            <a:pathLst>
              <a:path w="1621154" h="0">
                <a:moveTo>
                  <a:pt x="0" y="0"/>
                </a:moveTo>
                <a:lnTo>
                  <a:pt x="162059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148510" y="5259726"/>
            <a:ext cx="15240" cy="17145"/>
          </a:xfrm>
          <a:custGeom>
            <a:avLst/>
            <a:gdLst/>
            <a:ahLst/>
            <a:cxnLst/>
            <a:rect l="l" t="t" r="r" b="b"/>
            <a:pathLst>
              <a:path w="15240" h="17145">
                <a:moveTo>
                  <a:pt x="0" y="0"/>
                </a:moveTo>
                <a:lnTo>
                  <a:pt x="15005" y="0"/>
                </a:lnTo>
                <a:lnTo>
                  <a:pt x="15005" y="16780"/>
                </a:lnTo>
                <a:lnTo>
                  <a:pt x="0" y="1678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148504" y="5259721"/>
            <a:ext cx="15240" cy="0"/>
          </a:xfrm>
          <a:custGeom>
            <a:avLst/>
            <a:gdLst/>
            <a:ahLst/>
            <a:cxnLst/>
            <a:rect l="l" t="t" r="r" b="b"/>
            <a:pathLst>
              <a:path w="15240" h="0">
                <a:moveTo>
                  <a:pt x="0" y="0"/>
                </a:moveTo>
                <a:lnTo>
                  <a:pt x="150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148504" y="5259721"/>
            <a:ext cx="0" cy="17145"/>
          </a:xfrm>
          <a:custGeom>
            <a:avLst/>
            <a:gdLst/>
            <a:ahLst/>
            <a:cxnLst/>
            <a:rect l="l" t="t" r="r" b="b"/>
            <a:pathLst>
              <a:path w="0" h="17145">
                <a:moveTo>
                  <a:pt x="0" y="0"/>
                </a:moveTo>
                <a:lnTo>
                  <a:pt x="0" y="167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163515" y="5268116"/>
            <a:ext cx="1755775" cy="0"/>
          </a:xfrm>
          <a:custGeom>
            <a:avLst/>
            <a:gdLst/>
            <a:ahLst/>
            <a:cxnLst/>
            <a:rect l="l" t="t" r="r" b="b"/>
            <a:pathLst>
              <a:path w="1755775" h="0">
                <a:moveTo>
                  <a:pt x="0" y="0"/>
                </a:moveTo>
                <a:lnTo>
                  <a:pt x="1755649" y="0"/>
                </a:lnTo>
              </a:path>
            </a:pathLst>
          </a:custGeom>
          <a:ln w="167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163510" y="5259721"/>
            <a:ext cx="1755775" cy="0"/>
          </a:xfrm>
          <a:custGeom>
            <a:avLst/>
            <a:gdLst/>
            <a:ahLst/>
            <a:cxnLst/>
            <a:rect l="l" t="t" r="r" b="b"/>
            <a:pathLst>
              <a:path w="1755775" h="0">
                <a:moveTo>
                  <a:pt x="0" y="0"/>
                </a:moveTo>
                <a:lnTo>
                  <a:pt x="175564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383792" y="5385815"/>
            <a:ext cx="6385546" cy="11292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338072" y="5362955"/>
            <a:ext cx="5233403" cy="11689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426463" y="5408676"/>
            <a:ext cx="6300215" cy="10439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1426463" y="5426664"/>
            <a:ext cx="6300470" cy="903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0805" marR="1386205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Palatino Linotype"/>
                <a:cs typeface="Palatino Linotype"/>
              </a:rPr>
              <a:t>The principle: </a:t>
            </a:r>
            <a:r>
              <a:rPr dirty="0" sz="1800">
                <a:latin typeface="Palatino Linotype"/>
                <a:cs typeface="Palatino Linotype"/>
              </a:rPr>
              <a:t>let </a:t>
            </a:r>
            <a:r>
              <a:rPr dirty="0" sz="1800" spc="-5">
                <a:latin typeface="Palatino Linotype"/>
                <a:cs typeface="Palatino Linotype"/>
              </a:rPr>
              <a:t>the key win </a:t>
            </a:r>
            <a:r>
              <a:rPr dirty="0" sz="1800">
                <a:latin typeface="Palatino Linotype"/>
                <a:cs typeface="Palatino Linotype"/>
              </a:rPr>
              <a:t>if it </a:t>
            </a:r>
            <a:r>
              <a:rPr dirty="0" sz="1800" spc="-10">
                <a:latin typeface="Palatino Linotype"/>
                <a:cs typeface="Palatino Linotype"/>
              </a:rPr>
              <a:t>never </a:t>
            </a:r>
            <a:r>
              <a:rPr dirty="0" sz="1800">
                <a:latin typeface="Palatino Linotype"/>
                <a:cs typeface="Palatino Linotype"/>
              </a:rPr>
              <a:t>lose, </a:t>
            </a:r>
            <a:r>
              <a:rPr dirty="0" sz="1800" spc="-25">
                <a:latin typeface="Palatino Linotype"/>
                <a:cs typeface="Palatino Linotype"/>
              </a:rPr>
              <a:t>or,  </a:t>
            </a:r>
            <a:r>
              <a:rPr dirty="0" sz="1800">
                <a:latin typeface="Palatino Linotype"/>
                <a:cs typeface="Palatino Linotype"/>
              </a:rPr>
              <a:t>let </a:t>
            </a:r>
            <a:r>
              <a:rPr dirty="0" sz="1800" spc="-5">
                <a:latin typeface="Palatino Linotype"/>
                <a:cs typeface="Palatino Linotype"/>
              </a:rPr>
              <a:t>the key </a:t>
            </a:r>
            <a:r>
              <a:rPr dirty="0" sz="1800">
                <a:latin typeface="Palatino Linotype"/>
                <a:cs typeface="Palatino Linotype"/>
              </a:rPr>
              <a:t>lose if it </a:t>
            </a:r>
            <a:r>
              <a:rPr dirty="0" sz="1800" spc="-10">
                <a:latin typeface="Palatino Linotype"/>
                <a:cs typeface="Palatino Linotype"/>
              </a:rPr>
              <a:t>never </a:t>
            </a:r>
            <a:r>
              <a:rPr dirty="0" sz="1800" spc="-5">
                <a:latin typeface="Palatino Linotype"/>
                <a:cs typeface="Palatino Linotype"/>
              </a:rPr>
              <a:t>win,</a:t>
            </a:r>
            <a:r>
              <a:rPr dirty="0" sz="1800">
                <a:latin typeface="Palatino Linotype"/>
                <a:cs typeface="Palatino Linotype"/>
              </a:rPr>
              <a:t> </a:t>
            </a:r>
            <a:r>
              <a:rPr dirty="0" sz="1800" spc="-5">
                <a:latin typeface="Palatino Linotype"/>
                <a:cs typeface="Palatino Linotype"/>
              </a:rPr>
              <a:t>and</a:t>
            </a:r>
            <a:endParaRPr sz="1800">
              <a:latin typeface="Palatino Linotype"/>
              <a:cs typeface="Palatino Linotype"/>
            </a:endParaRPr>
          </a:p>
          <a:p>
            <a:pPr marL="1633220">
              <a:lnSpc>
                <a:spcPct val="100000"/>
              </a:lnSpc>
              <a:spcBef>
                <a:spcPts val="430"/>
              </a:spcBef>
            </a:pPr>
            <a:r>
              <a:rPr dirty="0" sz="1800" b="1">
                <a:solidFill>
                  <a:srgbClr val="FF0000"/>
                </a:solidFill>
                <a:latin typeface="Palatino Linotype"/>
                <a:cs typeface="Palatino Linotype"/>
              </a:rPr>
              <a:t>change </a:t>
            </a:r>
            <a:r>
              <a:rPr dirty="0" sz="1800" spc="-5" b="1">
                <a:solidFill>
                  <a:srgbClr val="FF0000"/>
                </a:solidFill>
                <a:latin typeface="Palatino Linotype"/>
                <a:cs typeface="Palatino Linotype"/>
              </a:rPr>
              <a:t>one value </a:t>
            </a:r>
            <a:r>
              <a:rPr dirty="0" sz="1800" b="1">
                <a:solidFill>
                  <a:srgbClr val="FF0000"/>
                </a:solidFill>
                <a:latin typeface="Palatino Linotype"/>
                <a:cs typeface="Palatino Linotype"/>
              </a:rPr>
              <a:t>if</a:t>
            </a:r>
            <a:r>
              <a:rPr dirty="0" sz="1800" spc="-15" b="1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dirty="0" sz="1800" b="1">
                <a:solidFill>
                  <a:srgbClr val="FF0000"/>
                </a:solidFill>
                <a:latin typeface="Palatino Linotype"/>
                <a:cs typeface="Palatino Linotype"/>
              </a:rPr>
              <a:t>necessary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61" name="object 6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2015/4/1</a:t>
            </a:r>
          </a:p>
        </p:txBody>
      </p:sp>
      <p:sp>
        <p:nvSpPr>
          <p:cNvPr id="62" name="object 6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11</a:t>
            </a:fld>
          </a:p>
        </p:txBody>
      </p:sp>
    </p:spTree>
  </p:cSld>
  <p:clrMapOvr>
    <a:masterClrMapping/>
  </p:clrMapOvr>
  <p:transition spd="slow">
    <p:pull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yangyiling</dc:creator>
  <dc:title>2010工作汇报</dc:title>
  <dcterms:created xsi:type="dcterms:W3CDTF">2019-09-27T15:36:39Z</dcterms:created>
  <dcterms:modified xsi:type="dcterms:W3CDTF">2019-09-27T15:36:39Z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2015-04-01T00:00:00Z</vt:filetime>
  </property>
  <property fmtid="{D5CDD505-2E9C-101B-9397-08002B2CF9AE}" pid="3" name="Creator">
    <vt:lpwstr>Acrobat PDFMaker 11 PowerPoint 版</vt:lpwstr>
  </property>
  <property fmtid="{D5CDD505-2E9C-101B-9397-08002B2CF9AE}" pid="4" name="LastSaved">
    <vt:filetime>2019-09-27T00:00:00Z</vt:filetime>
  </property>
</Properties>
</file>