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E3E3E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/>
              <a:t>2015/4/2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2F5897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3E3E3E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E3E3E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/>
              <a:t>2015/4/2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08204" y="6472428"/>
            <a:ext cx="288035" cy="341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1694688" y="384047"/>
            <a:ext cx="5753099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2F5897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945272" y="1466442"/>
            <a:ext cx="2602229" cy="3858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E3E3E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/>
              <a:t>2015/4/2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2F5897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E3E3E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/>
              <a:t>2015/4/2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E3E3E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/>
              <a:t>2015/4/2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08204" y="6472428"/>
            <a:ext cx="288035" cy="3413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92510" y="112800"/>
            <a:ext cx="6558978" cy="1493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2F5897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7352" y="1881568"/>
            <a:ext cx="6996430" cy="4048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3E3E3E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572571" y="6561943"/>
            <a:ext cx="3769995" cy="180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3E3E3E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7843875" y="6577074"/>
            <a:ext cx="580390" cy="180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/>
              <a:t>2015/4/2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699958" y="6577031"/>
            <a:ext cx="203834" cy="180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hyperlink" Target="http://cs.nju.edu.cn/yuhuang" TargetMode="External"/><Relationship Id="rId10" Type="http://schemas.openxmlformats.org/officeDocument/2006/relationships/image" Target="../media/image10.png"/><Relationship Id="rId11" Type="http://schemas.openxmlformats.org/officeDocument/2006/relationships/image" Target="../media/image1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Relationship Id="rId3" Type="http://schemas.openxmlformats.org/officeDocument/2006/relationships/image" Target="../media/image50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53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Relationship Id="rId8" Type="http://schemas.openxmlformats.org/officeDocument/2006/relationships/image" Target="../media/image61.png"/><Relationship Id="rId9" Type="http://schemas.openxmlformats.org/officeDocument/2006/relationships/image" Target="../media/image62.png"/><Relationship Id="rId10" Type="http://schemas.openxmlformats.org/officeDocument/2006/relationships/image" Target="../media/image63.png"/><Relationship Id="rId11" Type="http://schemas.openxmlformats.org/officeDocument/2006/relationships/image" Target="../media/image64.png"/><Relationship Id="rId12" Type="http://schemas.openxmlformats.org/officeDocument/2006/relationships/image" Target="../media/image65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image" Target="../media/image69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image" Target="../media/image70.png"/><Relationship Id="rId5" Type="http://schemas.openxmlformats.org/officeDocument/2006/relationships/image" Target="../media/image71.png"/><Relationship Id="rId6" Type="http://schemas.openxmlformats.org/officeDocument/2006/relationships/image" Target="../media/image72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3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4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5.png"/><Relationship Id="rId3" Type="http://schemas.openxmlformats.org/officeDocument/2006/relationships/image" Target="../media/image76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7.png"/><Relationship Id="rId3" Type="http://schemas.openxmlformats.org/officeDocument/2006/relationships/image" Target="../media/image49.png"/><Relationship Id="rId4" Type="http://schemas.openxmlformats.org/officeDocument/2006/relationships/image" Target="../media/image78.png"/><Relationship Id="rId5" Type="http://schemas.openxmlformats.org/officeDocument/2006/relationships/image" Target="../media/image79.png"/><Relationship Id="rId6" Type="http://schemas.openxmlformats.org/officeDocument/2006/relationships/image" Target="../media/image80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1.png"/><Relationship Id="rId3" Type="http://schemas.openxmlformats.org/officeDocument/2006/relationships/image" Target="../media/image82.png"/><Relationship Id="rId4" Type="http://schemas.openxmlformats.org/officeDocument/2006/relationships/image" Target="../media/image83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4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5.png"/><Relationship Id="rId3" Type="http://schemas.openxmlformats.org/officeDocument/2006/relationships/image" Target="../media/image86.png"/><Relationship Id="rId4" Type="http://schemas.openxmlformats.org/officeDocument/2006/relationships/image" Target="../media/image87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8.png"/><Relationship Id="rId3" Type="http://schemas.openxmlformats.org/officeDocument/2006/relationships/image" Target="../media/image89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0.png"/><Relationship Id="rId3" Type="http://schemas.openxmlformats.org/officeDocument/2006/relationships/image" Target="../media/image91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2.png"/><Relationship Id="rId3" Type="http://schemas.openxmlformats.org/officeDocument/2006/relationships/image" Target="../media/image93.png"/><Relationship Id="rId4" Type="http://schemas.openxmlformats.org/officeDocument/2006/relationships/image" Target="../media/image94.png"/><Relationship Id="rId5" Type="http://schemas.openxmlformats.org/officeDocument/2006/relationships/image" Target="../media/image95.png"/><Relationship Id="rId6" Type="http://schemas.openxmlformats.org/officeDocument/2006/relationships/hyperlink" Target="http://cs.nju.edu.cn/yuhuang" TargetMode="Externa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9" Type="http://schemas.openxmlformats.org/officeDocument/2006/relationships/image" Target="../media/image34.png"/><Relationship Id="rId10" Type="http://schemas.openxmlformats.org/officeDocument/2006/relationships/image" Target="../media/image35.png"/><Relationship Id="rId11" Type="http://schemas.openxmlformats.org/officeDocument/2006/relationships/image" Target="../media/image36.png"/><Relationship Id="rId12" Type="http://schemas.openxmlformats.org/officeDocument/2006/relationships/image" Target="../media/image37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47916" y="5157215"/>
            <a:ext cx="1990343" cy="10957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902195" y="477012"/>
            <a:ext cx="2016250" cy="7924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129528" y="501396"/>
            <a:ext cx="601979" cy="7025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4027" y="1557528"/>
            <a:ext cx="2919983" cy="8702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4276" y="1649604"/>
            <a:ext cx="241871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0">
                <a:latin typeface="Calibri"/>
                <a:cs typeface="Calibri"/>
              </a:rPr>
              <a:t>Introduction</a:t>
            </a:r>
            <a:r>
              <a:rPr dirty="0" sz="3000" spc="-70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to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3152" y="2261616"/>
            <a:ext cx="8557258" cy="13776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74276" y="2414652"/>
            <a:ext cx="774954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 b="1" i="1">
                <a:solidFill>
                  <a:srgbClr val="2F5897"/>
                </a:solidFill>
                <a:latin typeface="Calibri"/>
                <a:cs typeface="Calibri"/>
              </a:rPr>
              <a:t>Algorithm Design and</a:t>
            </a:r>
            <a:r>
              <a:rPr dirty="0" sz="4800" spc="-25" b="1" i="1">
                <a:solidFill>
                  <a:srgbClr val="2F5897"/>
                </a:solidFill>
                <a:latin typeface="Calibri"/>
                <a:cs typeface="Calibri"/>
              </a:rPr>
              <a:t> </a:t>
            </a:r>
            <a:r>
              <a:rPr dirty="0" sz="4800" spc="-5" b="1" i="1">
                <a:solidFill>
                  <a:srgbClr val="2F5897"/>
                </a:solidFill>
                <a:latin typeface="Calibri"/>
                <a:cs typeface="Calibri"/>
              </a:rPr>
              <a:t>Analysis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09572" y="4706111"/>
            <a:ext cx="966215" cy="6766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473451" y="4706111"/>
            <a:ext cx="1542287" cy="6766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085691" y="4757379"/>
            <a:ext cx="3178810" cy="1528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425" b="1" i="1">
                <a:solidFill>
                  <a:srgbClr val="3E3E3E"/>
                </a:solidFill>
                <a:latin typeface="Palatino Linotype"/>
                <a:cs typeface="Palatino Linotype"/>
              </a:rPr>
              <a:t>Yu</a:t>
            </a:r>
            <a:r>
              <a:rPr dirty="0" sz="2400" spc="175" b="1" i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375" b="1" i="1">
                <a:solidFill>
                  <a:srgbClr val="3E3E3E"/>
                </a:solidFill>
                <a:latin typeface="Palatino Linotype"/>
                <a:cs typeface="Palatino Linotype"/>
              </a:rPr>
              <a:t>Huang</a:t>
            </a:r>
            <a:endParaRPr sz="2400">
              <a:latin typeface="Palatino Linotype"/>
              <a:cs typeface="Palatino Linotype"/>
            </a:endParaRPr>
          </a:p>
          <a:p>
            <a:pPr marL="12700" marR="5080">
              <a:lnSpc>
                <a:spcPct val="120000"/>
              </a:lnSpc>
              <a:spcBef>
                <a:spcPts val="1175"/>
              </a:spcBef>
            </a:pPr>
            <a:r>
              <a:rPr dirty="0" sz="1800" spc="-5">
                <a:solidFill>
                  <a:srgbClr val="3E3E3E"/>
                </a:solidFill>
                <a:latin typeface="Palatino Linotype"/>
                <a:cs typeface="Palatino Linotype"/>
                <a:hlinkClick r:id="rId9"/>
              </a:rPr>
              <a:t>http://cs.nju.edu.cn/yuhuang </a:t>
            </a:r>
            <a:r>
              <a:rPr dirty="0" sz="1800" spc="-5">
                <a:solidFill>
                  <a:srgbClr val="3E3E3E"/>
                </a:solidFill>
                <a:latin typeface="Palatino Linotype"/>
                <a:cs typeface="Palatino Linotype"/>
              </a:rPr>
              <a:t> Institute </a:t>
            </a:r>
            <a:r>
              <a:rPr dirty="0" sz="1800">
                <a:solidFill>
                  <a:srgbClr val="3E3E3E"/>
                </a:solidFill>
                <a:latin typeface="Palatino Linotype"/>
                <a:cs typeface="Palatino Linotype"/>
              </a:rPr>
              <a:t>of </a:t>
            </a:r>
            <a:r>
              <a:rPr dirty="0" sz="1800" spc="-5">
                <a:solidFill>
                  <a:srgbClr val="3E3E3E"/>
                </a:solidFill>
                <a:latin typeface="Palatino Linotype"/>
                <a:cs typeface="Palatino Linotype"/>
              </a:rPr>
              <a:t>Computer </a:t>
            </a:r>
            <a:r>
              <a:rPr dirty="0" sz="1800" spc="-10">
                <a:solidFill>
                  <a:srgbClr val="3E3E3E"/>
                </a:solidFill>
                <a:latin typeface="Palatino Linotype"/>
                <a:cs typeface="Palatino Linotype"/>
              </a:rPr>
              <a:t>Software  </a:t>
            </a:r>
            <a:r>
              <a:rPr dirty="0" sz="1800" spc="-5">
                <a:solidFill>
                  <a:srgbClr val="3E3E3E"/>
                </a:solidFill>
                <a:latin typeface="Palatino Linotype"/>
                <a:cs typeface="Palatino Linotype"/>
              </a:rPr>
              <a:t>Nanjing</a:t>
            </a:r>
            <a:r>
              <a:rPr dirty="0" sz="1800" spc="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1800" spc="-5">
                <a:solidFill>
                  <a:srgbClr val="3E3E3E"/>
                </a:solidFill>
                <a:latin typeface="Palatino Linotype"/>
                <a:cs typeface="Palatino Linotype"/>
              </a:rPr>
              <a:t>University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742175" y="3589019"/>
            <a:ext cx="2318003" cy="87020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992467" y="3681083"/>
            <a:ext cx="1815464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 b="1">
                <a:solidFill>
                  <a:srgbClr val="2F5897"/>
                </a:solidFill>
                <a:latin typeface="Calibri"/>
                <a:cs typeface="Calibri"/>
              </a:rPr>
              <a:t>[9]</a:t>
            </a:r>
            <a:r>
              <a:rPr dirty="0" sz="3000" spc="-70" b="1">
                <a:solidFill>
                  <a:srgbClr val="2F5897"/>
                </a:solidFill>
                <a:latin typeface="Calibri"/>
                <a:cs typeface="Calibri"/>
              </a:rPr>
              <a:t> </a:t>
            </a:r>
            <a:r>
              <a:rPr dirty="0" sz="3000" spc="-5" b="1">
                <a:solidFill>
                  <a:srgbClr val="2F5897"/>
                </a:solidFill>
                <a:latin typeface="Calibri"/>
                <a:cs typeface="Calibri"/>
              </a:rPr>
              <a:t>Hashing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51459" y="4760976"/>
            <a:ext cx="1728215" cy="172821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slow">
    <p:pull dir="l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115" y="1817922"/>
            <a:ext cx="8576310" cy="34061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55600" marR="165100" indent="-342900">
              <a:lnSpc>
                <a:spcPct val="106800"/>
              </a:lnSpc>
              <a:spcBef>
                <a:spcPts val="130"/>
              </a:spcBef>
              <a:buClr>
                <a:srgbClr val="3E3E3E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F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or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successful search: </a:t>
            </a:r>
            <a:r>
              <a:rPr dirty="0" sz="2000" spc="-5" b="1">
                <a:solidFill>
                  <a:srgbClr val="2F5897"/>
                </a:solidFill>
                <a:latin typeface="Palatino Linotype"/>
                <a:cs typeface="Palatino Linotype"/>
              </a:rPr>
              <a:t>(assuming </a:t>
            </a:r>
            <a:r>
              <a:rPr dirty="0" sz="2000" b="1">
                <a:solidFill>
                  <a:srgbClr val="2F5897"/>
                </a:solidFill>
                <a:latin typeface="Palatino Linotype"/>
                <a:cs typeface="Palatino Linotype"/>
              </a:rPr>
              <a:t>that </a:t>
            </a:r>
            <a:r>
              <a:rPr dirty="0" sz="2000" spc="5" b="1" i="1">
                <a:solidFill>
                  <a:srgbClr val="2F5897"/>
                </a:solidFill>
                <a:latin typeface="Palatino Linotype"/>
                <a:cs typeface="Palatino Linotype"/>
              </a:rPr>
              <a:t>x</a:t>
            </a:r>
            <a:r>
              <a:rPr dirty="0" baseline="-21367" sz="1950" spc="7" b="1">
                <a:solidFill>
                  <a:srgbClr val="2F5897"/>
                </a:solidFill>
                <a:latin typeface="Palatino Linotype"/>
                <a:cs typeface="Palatino Linotype"/>
              </a:rPr>
              <a:t>i </a:t>
            </a:r>
            <a:r>
              <a:rPr dirty="0" sz="2000" b="1">
                <a:solidFill>
                  <a:srgbClr val="2F5897"/>
                </a:solidFill>
                <a:latin typeface="Palatino Linotype"/>
                <a:cs typeface="Palatino Linotype"/>
              </a:rPr>
              <a:t>is the </a:t>
            </a:r>
            <a:r>
              <a:rPr dirty="0" sz="2000" spc="10" b="1" i="1">
                <a:solidFill>
                  <a:srgbClr val="2F5897"/>
                </a:solidFill>
                <a:latin typeface="Palatino Linotype"/>
                <a:cs typeface="Palatino Linotype"/>
              </a:rPr>
              <a:t>i</a:t>
            </a:r>
            <a:r>
              <a:rPr dirty="0" baseline="25641" sz="1950" spc="15" b="1">
                <a:solidFill>
                  <a:srgbClr val="2F5897"/>
                </a:solidFill>
                <a:latin typeface="Palatino Linotype"/>
                <a:cs typeface="Palatino Linotype"/>
              </a:rPr>
              <a:t>th </a:t>
            </a:r>
            <a:r>
              <a:rPr dirty="0" sz="2000" b="1">
                <a:solidFill>
                  <a:srgbClr val="2F5897"/>
                </a:solidFill>
                <a:latin typeface="Palatino Linotype"/>
                <a:cs typeface="Palatino Linotype"/>
              </a:rPr>
              <a:t>element inserted  into the table,</a:t>
            </a:r>
            <a:r>
              <a:rPr dirty="0" sz="2000" spc="-70" b="1">
                <a:solidFill>
                  <a:srgbClr val="2F5897"/>
                </a:solidFill>
                <a:latin typeface="Palatino Linotype"/>
                <a:cs typeface="Palatino Linotype"/>
              </a:rPr>
              <a:t> </a:t>
            </a:r>
            <a:r>
              <a:rPr dirty="0" sz="2000" b="1" i="1">
                <a:solidFill>
                  <a:srgbClr val="2F5897"/>
                </a:solidFill>
                <a:latin typeface="Palatino Linotype"/>
                <a:cs typeface="Palatino Linotype"/>
              </a:rPr>
              <a:t>i</a:t>
            </a:r>
            <a:r>
              <a:rPr dirty="0" sz="2000" b="1">
                <a:solidFill>
                  <a:srgbClr val="2F5897"/>
                </a:solidFill>
                <a:latin typeface="Palatino Linotype"/>
                <a:cs typeface="Palatino Linotype"/>
              </a:rPr>
              <a:t>=1,2</a:t>
            </a:r>
            <a:r>
              <a:rPr dirty="0" sz="2000" b="1" i="1">
                <a:solidFill>
                  <a:srgbClr val="2F5897"/>
                </a:solidFill>
                <a:latin typeface="Palatino Linotype"/>
                <a:cs typeface="Palatino Linotype"/>
              </a:rPr>
              <a:t>,...,n</a:t>
            </a:r>
            <a:r>
              <a:rPr dirty="0" sz="2000" b="1">
                <a:solidFill>
                  <a:srgbClr val="2F5897"/>
                </a:solidFill>
                <a:latin typeface="Palatino Linotype"/>
                <a:cs typeface="Palatino Linotype"/>
              </a:rPr>
              <a:t>)</a:t>
            </a:r>
            <a:endParaRPr sz="2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55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For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each 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i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,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the probability of that 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x</a:t>
            </a:r>
            <a:r>
              <a:rPr dirty="0" baseline="-20833" sz="2400" spc="-7">
                <a:solidFill>
                  <a:srgbClr val="3E3E3E"/>
                </a:solidFill>
                <a:latin typeface="Palatino Linotype"/>
                <a:cs typeface="Palatino Linotype"/>
              </a:rPr>
              <a:t>i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is searched is</a:t>
            </a:r>
            <a:r>
              <a:rPr dirty="0" sz="2400" spc="-13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1/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.</a:t>
            </a:r>
            <a:endParaRPr sz="2400">
              <a:latin typeface="Palatino Linotype"/>
              <a:cs typeface="Palatino Linotype"/>
            </a:endParaRPr>
          </a:p>
          <a:p>
            <a:pPr lvl="1" marL="756285" marR="5080" indent="-286385">
              <a:lnSpc>
                <a:spcPct val="100000"/>
              </a:lnSpc>
              <a:spcBef>
                <a:spcPts val="575"/>
              </a:spcBef>
              <a:buFont typeface="Courier New"/>
              <a:buChar char="o"/>
              <a:tabLst>
                <a:tab pos="756920" algn="l"/>
                <a:tab pos="3653154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For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specific 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x</a:t>
            </a:r>
            <a:r>
              <a:rPr dirty="0" baseline="-20833" sz="2400" spc="-7">
                <a:solidFill>
                  <a:srgbClr val="3E3E3E"/>
                </a:solidFill>
                <a:latin typeface="Palatino Linotype"/>
                <a:cs typeface="Palatino Linotype"/>
              </a:rPr>
              <a:t>i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, the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number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of elements examined in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 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successful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search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is 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t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+1, </a:t>
            </a:r>
            <a:r>
              <a:rPr dirty="0" sz="2400" spc="-30">
                <a:solidFill>
                  <a:srgbClr val="3E3E3E"/>
                </a:solidFill>
                <a:latin typeface="Palatino Linotype"/>
                <a:cs typeface="Palatino Linotype"/>
              </a:rPr>
              <a:t>where</a:t>
            </a:r>
            <a:r>
              <a:rPr dirty="0" u="heavy" sz="2400" spc="-30">
                <a:solidFill>
                  <a:srgbClr val="3E3E3E"/>
                </a:solidFill>
                <a:uFill>
                  <a:solidFill>
                    <a:srgbClr val="FF0000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dirty="0" u="heavy" sz="2400" i="1">
                <a:solidFill>
                  <a:srgbClr val="3E3E3E"/>
                </a:solidFill>
                <a:uFill>
                  <a:solidFill>
                    <a:srgbClr val="FF0000"/>
                  </a:solidFill>
                </a:uFill>
                <a:latin typeface="Palatino Linotype"/>
                <a:cs typeface="Palatino Linotype"/>
              </a:rPr>
              <a:t>t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is the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number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of elements  inserted into the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same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list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as 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x</a:t>
            </a:r>
            <a:r>
              <a:rPr dirty="0" baseline="-20833" sz="2400" spc="-7">
                <a:solidFill>
                  <a:srgbClr val="3E3E3E"/>
                </a:solidFill>
                <a:latin typeface="Palatino Linotype"/>
                <a:cs typeface="Palatino Linotype"/>
              </a:rPr>
              <a:t>i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, after 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x</a:t>
            </a:r>
            <a:r>
              <a:rPr dirty="0" baseline="-20833" sz="2400" spc="-7">
                <a:solidFill>
                  <a:srgbClr val="3E3E3E"/>
                </a:solidFill>
                <a:latin typeface="Palatino Linotype"/>
                <a:cs typeface="Palatino Linotype"/>
              </a:rPr>
              <a:t>i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has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been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inserted. 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And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for any 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j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,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the probability of that 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x</a:t>
            </a:r>
            <a:r>
              <a:rPr dirty="0" baseline="-20833" sz="2400" spc="-7">
                <a:solidFill>
                  <a:srgbClr val="3E3E3E"/>
                </a:solidFill>
                <a:latin typeface="Palatino Linotype"/>
                <a:cs typeface="Palatino Linotype"/>
              </a:rPr>
              <a:t>j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is inserted into the 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same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list of 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x</a:t>
            </a:r>
            <a:r>
              <a:rPr dirty="0" baseline="-20833" sz="2400" spc="-7">
                <a:solidFill>
                  <a:srgbClr val="3E3E3E"/>
                </a:solidFill>
                <a:latin typeface="Palatino Linotype"/>
                <a:cs typeface="Palatino Linotype"/>
              </a:rPr>
              <a:t>i</a:t>
            </a:r>
            <a:r>
              <a:rPr dirty="0" baseline="-20833" sz="2400" spc="34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is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1/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m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.	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So, the cost</a:t>
            </a:r>
            <a:r>
              <a:rPr dirty="0" sz="2400" spc="2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is:</a:t>
            </a:r>
            <a:endParaRPr sz="2400">
              <a:latin typeface="Palatino Linotype"/>
              <a:cs typeface="Palatino Linotype"/>
            </a:endParaRPr>
          </a:p>
          <a:p>
            <a:pPr algn="r" marR="73533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2F5897"/>
                </a:solidFill>
                <a:latin typeface="Times New Roman"/>
                <a:cs typeface="Times New Roman"/>
              </a:rPr>
              <a:t>Expected </a:t>
            </a:r>
            <a:r>
              <a:rPr dirty="0" sz="2000" spc="-5">
                <a:solidFill>
                  <a:srgbClr val="2F5897"/>
                </a:solidFill>
                <a:latin typeface="Times New Roman"/>
                <a:cs typeface="Times New Roman"/>
              </a:rPr>
              <a:t>number</a:t>
            </a:r>
            <a:r>
              <a:rPr dirty="0" sz="2000" spc="-120">
                <a:solidFill>
                  <a:srgbClr val="2F5897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2F5897"/>
                </a:solidFill>
                <a:latin typeface="Times New Roman"/>
                <a:cs typeface="Times New Roman"/>
              </a:rPr>
              <a:t>of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6152" y="5197638"/>
            <a:ext cx="2560320" cy="9410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2F5897"/>
                </a:solidFill>
                <a:latin typeface="Times New Roman"/>
                <a:cs typeface="Times New Roman"/>
              </a:rPr>
              <a:t>elements in </a:t>
            </a:r>
            <a:r>
              <a:rPr dirty="0" sz="2000">
                <a:solidFill>
                  <a:srgbClr val="2F5897"/>
                </a:solidFill>
                <a:latin typeface="Times New Roman"/>
                <a:cs typeface="Times New Roman"/>
              </a:rPr>
              <a:t>front of the  </a:t>
            </a:r>
            <a:r>
              <a:rPr dirty="0" sz="2000" spc="-5">
                <a:solidFill>
                  <a:srgbClr val="2F5897"/>
                </a:solidFill>
                <a:latin typeface="Times New Roman"/>
                <a:cs typeface="Times New Roman"/>
              </a:rPr>
              <a:t>searched </a:t>
            </a:r>
            <a:r>
              <a:rPr dirty="0" sz="2000" spc="5">
                <a:solidFill>
                  <a:srgbClr val="2F5897"/>
                </a:solidFill>
                <a:latin typeface="Times New Roman"/>
                <a:cs typeface="Times New Roman"/>
              </a:rPr>
              <a:t>one </a:t>
            </a:r>
            <a:r>
              <a:rPr dirty="0" sz="2000" spc="-5">
                <a:solidFill>
                  <a:srgbClr val="2F5897"/>
                </a:solidFill>
                <a:latin typeface="Times New Roman"/>
                <a:cs typeface="Times New Roman"/>
              </a:rPr>
              <a:t>in </a:t>
            </a:r>
            <a:r>
              <a:rPr dirty="0" sz="2000">
                <a:solidFill>
                  <a:srgbClr val="2F5897"/>
                </a:solidFill>
                <a:latin typeface="Times New Roman"/>
                <a:cs typeface="Times New Roman"/>
              </a:rPr>
              <a:t>the</a:t>
            </a:r>
            <a:r>
              <a:rPr dirty="0" sz="2000" spc="-95">
                <a:solidFill>
                  <a:srgbClr val="2F5897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2F5897"/>
                </a:solidFill>
                <a:latin typeface="Times New Roman"/>
                <a:cs typeface="Times New Roman"/>
              </a:rPr>
              <a:t>same  </a:t>
            </a:r>
            <a:r>
              <a:rPr dirty="0" sz="2000">
                <a:solidFill>
                  <a:srgbClr val="2F5897"/>
                </a:solidFill>
                <a:latin typeface="Times New Roman"/>
                <a:cs typeface="Times New Roman"/>
              </a:rPr>
              <a:t>linked</a:t>
            </a:r>
            <a:r>
              <a:rPr dirty="0" sz="2000" spc="-35">
                <a:solidFill>
                  <a:srgbClr val="2F5897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2F5897"/>
                </a:solidFill>
                <a:latin typeface="Times New Roman"/>
                <a:cs typeface="Times New Roman"/>
              </a:rPr>
              <a:t>list.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91023" y="5426964"/>
            <a:ext cx="1080770" cy="410845"/>
          </a:xfrm>
          <a:custGeom>
            <a:avLst/>
            <a:gdLst/>
            <a:ahLst/>
            <a:cxnLst/>
            <a:rect l="l" t="t" r="r" b="b"/>
            <a:pathLst>
              <a:path w="1080770" h="410845">
                <a:moveTo>
                  <a:pt x="1080592" y="0"/>
                </a:moveTo>
                <a:lnTo>
                  <a:pt x="0" y="410273"/>
                </a:lnTo>
              </a:path>
            </a:pathLst>
          </a:custGeom>
          <a:ln w="12700">
            <a:solidFill>
              <a:srgbClr val="3366FF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931666" y="5797110"/>
            <a:ext cx="85090" cy="71755"/>
          </a:xfrm>
          <a:custGeom>
            <a:avLst/>
            <a:gdLst/>
            <a:ahLst/>
            <a:cxnLst/>
            <a:rect l="l" t="t" r="r" b="b"/>
            <a:pathLst>
              <a:path w="85089" h="71754">
                <a:moveTo>
                  <a:pt x="57708" y="0"/>
                </a:moveTo>
                <a:lnTo>
                  <a:pt x="0" y="62674"/>
                </a:lnTo>
                <a:lnTo>
                  <a:pt x="84759" y="71234"/>
                </a:lnTo>
                <a:lnTo>
                  <a:pt x="57708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46284" y="5164201"/>
            <a:ext cx="85280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2F5897"/>
                </a:solidFill>
                <a:latin typeface="Times New Roman"/>
                <a:cs typeface="Times New Roman"/>
              </a:rPr>
              <a:t>Cost</a:t>
            </a:r>
            <a:r>
              <a:rPr dirty="0" sz="2000" spc="-85">
                <a:solidFill>
                  <a:srgbClr val="2F5897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2F5897"/>
                </a:solidFill>
                <a:latin typeface="Times New Roman"/>
                <a:cs typeface="Times New Roman"/>
              </a:rPr>
              <a:t>for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6284" y="5469101"/>
            <a:ext cx="1113790" cy="636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2F5897"/>
                </a:solidFill>
                <a:latin typeface="Times New Roman"/>
                <a:cs typeface="Times New Roman"/>
              </a:rPr>
              <a:t>c</a:t>
            </a:r>
            <a:r>
              <a:rPr dirty="0" sz="2000" spc="5">
                <a:solidFill>
                  <a:srgbClr val="2F5897"/>
                </a:solidFill>
                <a:latin typeface="Times New Roman"/>
                <a:cs typeface="Times New Roman"/>
              </a:rPr>
              <a:t>o</a:t>
            </a:r>
            <a:r>
              <a:rPr dirty="0" sz="2000" spc="-25">
                <a:solidFill>
                  <a:srgbClr val="2F5897"/>
                </a:solidFill>
                <a:latin typeface="Times New Roman"/>
                <a:cs typeface="Times New Roman"/>
              </a:rPr>
              <a:t>m</a:t>
            </a:r>
            <a:r>
              <a:rPr dirty="0" sz="2000" spc="5">
                <a:solidFill>
                  <a:srgbClr val="2F5897"/>
                </a:solidFill>
                <a:latin typeface="Times New Roman"/>
                <a:cs typeface="Times New Roman"/>
              </a:rPr>
              <a:t>pu</a:t>
            </a:r>
            <a:r>
              <a:rPr dirty="0" sz="2000" spc="-5">
                <a:solidFill>
                  <a:srgbClr val="2F5897"/>
                </a:solidFill>
                <a:latin typeface="Times New Roman"/>
                <a:cs typeface="Times New Roman"/>
              </a:rPr>
              <a:t>ti</a:t>
            </a:r>
            <a:r>
              <a:rPr dirty="0" sz="2000" spc="5">
                <a:solidFill>
                  <a:srgbClr val="2F5897"/>
                </a:solidFill>
                <a:latin typeface="Times New Roman"/>
                <a:cs typeface="Times New Roman"/>
              </a:rPr>
              <a:t>ng  </a:t>
            </a:r>
            <a:r>
              <a:rPr dirty="0" sz="2000">
                <a:solidFill>
                  <a:srgbClr val="2F5897"/>
                </a:solidFill>
                <a:latin typeface="Times New Roman"/>
                <a:cs typeface="Times New Roman"/>
              </a:rPr>
              <a:t>hashing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63267" y="5643371"/>
            <a:ext cx="244475" cy="47625"/>
          </a:xfrm>
          <a:custGeom>
            <a:avLst/>
            <a:gdLst/>
            <a:ahLst/>
            <a:cxnLst/>
            <a:rect l="l" t="t" r="r" b="b"/>
            <a:pathLst>
              <a:path w="244475" h="47625">
                <a:moveTo>
                  <a:pt x="0" y="0"/>
                </a:moveTo>
                <a:lnTo>
                  <a:pt x="243992" y="47345"/>
                </a:lnTo>
              </a:path>
            </a:pathLst>
          </a:custGeom>
          <a:ln w="12700">
            <a:solidFill>
              <a:srgbClr val="3366FF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987531" y="5650888"/>
            <a:ext cx="82550" cy="74930"/>
          </a:xfrm>
          <a:custGeom>
            <a:avLst/>
            <a:gdLst/>
            <a:ahLst/>
            <a:cxnLst/>
            <a:rect l="l" t="t" r="r" b="b"/>
            <a:pathLst>
              <a:path w="82550" h="74929">
                <a:moveTo>
                  <a:pt x="14516" y="0"/>
                </a:moveTo>
                <a:lnTo>
                  <a:pt x="0" y="74803"/>
                </a:lnTo>
                <a:lnTo>
                  <a:pt x="82067" y="51917"/>
                </a:lnTo>
                <a:lnTo>
                  <a:pt x="14516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228844" y="3834384"/>
            <a:ext cx="125730" cy="953769"/>
          </a:xfrm>
          <a:custGeom>
            <a:avLst/>
            <a:gdLst/>
            <a:ahLst/>
            <a:cxnLst/>
            <a:rect l="l" t="t" r="r" b="b"/>
            <a:pathLst>
              <a:path w="125729" h="953770">
                <a:moveTo>
                  <a:pt x="0" y="0"/>
                </a:moveTo>
                <a:lnTo>
                  <a:pt x="125679" y="953147"/>
                </a:lnTo>
              </a:path>
            </a:pathLst>
          </a:custGeom>
          <a:ln w="12700">
            <a:solidFill>
              <a:srgbClr val="C1C1C1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284927" y="4728875"/>
            <a:ext cx="125907" cy="1342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3776" y="384047"/>
            <a:ext cx="2909315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577083" y="384047"/>
            <a:ext cx="3279647" cy="13746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030723" y="384047"/>
            <a:ext cx="1028699" cy="13746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385815" y="384047"/>
            <a:ext cx="3262884" cy="13746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894714" y="532767"/>
            <a:ext cx="7353934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Closed Address </a:t>
            </a:r>
            <a:r>
              <a:rPr dirty="0"/>
              <a:t>-</a:t>
            </a:r>
            <a:r>
              <a:rPr dirty="0" spc="-45"/>
              <a:t> </a:t>
            </a:r>
            <a:r>
              <a:rPr dirty="0" spc="-5"/>
              <a:t>Analysis</a:t>
            </a:r>
          </a:p>
        </p:txBody>
      </p:sp>
      <p:sp>
        <p:nvSpPr>
          <p:cNvPr id="17" name="object 17"/>
          <p:cNvSpPr/>
          <p:nvPr/>
        </p:nvSpPr>
        <p:spPr>
          <a:xfrm>
            <a:off x="2196084" y="5222747"/>
            <a:ext cx="3599687" cy="10866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877561" y="4915661"/>
            <a:ext cx="990600" cy="1754505"/>
          </a:xfrm>
          <a:custGeom>
            <a:avLst/>
            <a:gdLst/>
            <a:ahLst/>
            <a:cxnLst/>
            <a:rect l="l" t="t" r="r" b="b"/>
            <a:pathLst>
              <a:path w="990600" h="1754504">
                <a:moveTo>
                  <a:pt x="0" y="877062"/>
                </a:moveTo>
                <a:lnTo>
                  <a:pt x="1142" y="817012"/>
                </a:lnTo>
                <a:lnTo>
                  <a:pt x="4521" y="758049"/>
                </a:lnTo>
                <a:lnTo>
                  <a:pt x="10062" y="700302"/>
                </a:lnTo>
                <a:lnTo>
                  <a:pt x="17692" y="643903"/>
                </a:lnTo>
                <a:lnTo>
                  <a:pt x="27337" y="588981"/>
                </a:lnTo>
                <a:lnTo>
                  <a:pt x="38923" y="535668"/>
                </a:lnTo>
                <a:lnTo>
                  <a:pt x="52376" y="484094"/>
                </a:lnTo>
                <a:lnTo>
                  <a:pt x="67623" y="434390"/>
                </a:lnTo>
                <a:lnTo>
                  <a:pt x="84589" y="386687"/>
                </a:lnTo>
                <a:lnTo>
                  <a:pt x="103202" y="341114"/>
                </a:lnTo>
                <a:lnTo>
                  <a:pt x="123387" y="297803"/>
                </a:lnTo>
                <a:lnTo>
                  <a:pt x="145070" y="256884"/>
                </a:lnTo>
                <a:lnTo>
                  <a:pt x="168178" y="218488"/>
                </a:lnTo>
                <a:lnTo>
                  <a:pt x="192637" y="182746"/>
                </a:lnTo>
                <a:lnTo>
                  <a:pt x="218373" y="149787"/>
                </a:lnTo>
                <a:lnTo>
                  <a:pt x="245313" y="119744"/>
                </a:lnTo>
                <a:lnTo>
                  <a:pt x="273382" y="92745"/>
                </a:lnTo>
                <a:lnTo>
                  <a:pt x="332614" y="48407"/>
                </a:lnTo>
                <a:lnTo>
                  <a:pt x="395480" y="17818"/>
                </a:lnTo>
                <a:lnTo>
                  <a:pt x="461388" y="2023"/>
                </a:lnTo>
                <a:lnTo>
                  <a:pt x="495300" y="0"/>
                </a:lnTo>
                <a:lnTo>
                  <a:pt x="529211" y="2023"/>
                </a:lnTo>
                <a:lnTo>
                  <a:pt x="595119" y="17818"/>
                </a:lnTo>
                <a:lnTo>
                  <a:pt x="657985" y="48407"/>
                </a:lnTo>
                <a:lnTo>
                  <a:pt x="717217" y="92745"/>
                </a:lnTo>
                <a:lnTo>
                  <a:pt x="745286" y="119744"/>
                </a:lnTo>
                <a:lnTo>
                  <a:pt x="772226" y="149787"/>
                </a:lnTo>
                <a:lnTo>
                  <a:pt x="797962" y="182746"/>
                </a:lnTo>
                <a:lnTo>
                  <a:pt x="822421" y="218488"/>
                </a:lnTo>
                <a:lnTo>
                  <a:pt x="845529" y="256884"/>
                </a:lnTo>
                <a:lnTo>
                  <a:pt x="867212" y="297803"/>
                </a:lnTo>
                <a:lnTo>
                  <a:pt x="887397" y="341114"/>
                </a:lnTo>
                <a:lnTo>
                  <a:pt x="906010" y="386687"/>
                </a:lnTo>
                <a:lnTo>
                  <a:pt x="922976" y="434390"/>
                </a:lnTo>
                <a:lnTo>
                  <a:pt x="938223" y="484094"/>
                </a:lnTo>
                <a:lnTo>
                  <a:pt x="951676" y="535668"/>
                </a:lnTo>
                <a:lnTo>
                  <a:pt x="963262" y="588981"/>
                </a:lnTo>
                <a:lnTo>
                  <a:pt x="972907" y="643903"/>
                </a:lnTo>
                <a:lnTo>
                  <a:pt x="980537" y="700302"/>
                </a:lnTo>
                <a:lnTo>
                  <a:pt x="986078" y="758049"/>
                </a:lnTo>
                <a:lnTo>
                  <a:pt x="989457" y="817012"/>
                </a:lnTo>
                <a:lnTo>
                  <a:pt x="990600" y="877062"/>
                </a:lnTo>
                <a:lnTo>
                  <a:pt x="989457" y="937111"/>
                </a:lnTo>
                <a:lnTo>
                  <a:pt x="986078" y="996074"/>
                </a:lnTo>
                <a:lnTo>
                  <a:pt x="980537" y="1053821"/>
                </a:lnTo>
                <a:lnTo>
                  <a:pt x="972907" y="1110220"/>
                </a:lnTo>
                <a:lnTo>
                  <a:pt x="963262" y="1165142"/>
                </a:lnTo>
                <a:lnTo>
                  <a:pt x="951676" y="1218455"/>
                </a:lnTo>
                <a:lnTo>
                  <a:pt x="938223" y="1270029"/>
                </a:lnTo>
                <a:lnTo>
                  <a:pt x="922976" y="1319733"/>
                </a:lnTo>
                <a:lnTo>
                  <a:pt x="906010" y="1367436"/>
                </a:lnTo>
                <a:lnTo>
                  <a:pt x="887397" y="1413009"/>
                </a:lnTo>
                <a:lnTo>
                  <a:pt x="867212" y="1456320"/>
                </a:lnTo>
                <a:lnTo>
                  <a:pt x="845529" y="1497239"/>
                </a:lnTo>
                <a:lnTo>
                  <a:pt x="822421" y="1535635"/>
                </a:lnTo>
                <a:lnTo>
                  <a:pt x="797962" y="1571377"/>
                </a:lnTo>
                <a:lnTo>
                  <a:pt x="772226" y="1604336"/>
                </a:lnTo>
                <a:lnTo>
                  <a:pt x="745286" y="1634379"/>
                </a:lnTo>
                <a:lnTo>
                  <a:pt x="717217" y="1661378"/>
                </a:lnTo>
                <a:lnTo>
                  <a:pt x="657985" y="1705716"/>
                </a:lnTo>
                <a:lnTo>
                  <a:pt x="595119" y="1736305"/>
                </a:lnTo>
                <a:lnTo>
                  <a:pt x="529211" y="1752100"/>
                </a:lnTo>
                <a:lnTo>
                  <a:pt x="495300" y="1754124"/>
                </a:lnTo>
                <a:lnTo>
                  <a:pt x="461388" y="1752100"/>
                </a:lnTo>
                <a:lnTo>
                  <a:pt x="395480" y="1736305"/>
                </a:lnTo>
                <a:lnTo>
                  <a:pt x="332614" y="1705716"/>
                </a:lnTo>
                <a:lnTo>
                  <a:pt x="273382" y="1661378"/>
                </a:lnTo>
                <a:lnTo>
                  <a:pt x="245313" y="1634379"/>
                </a:lnTo>
                <a:lnTo>
                  <a:pt x="218373" y="1604336"/>
                </a:lnTo>
                <a:lnTo>
                  <a:pt x="192637" y="1571377"/>
                </a:lnTo>
                <a:lnTo>
                  <a:pt x="168178" y="1535635"/>
                </a:lnTo>
                <a:lnTo>
                  <a:pt x="145070" y="1497239"/>
                </a:lnTo>
                <a:lnTo>
                  <a:pt x="123387" y="1456320"/>
                </a:lnTo>
                <a:lnTo>
                  <a:pt x="103202" y="1413009"/>
                </a:lnTo>
                <a:lnTo>
                  <a:pt x="84589" y="1367436"/>
                </a:lnTo>
                <a:lnTo>
                  <a:pt x="67623" y="1319733"/>
                </a:lnTo>
                <a:lnTo>
                  <a:pt x="52376" y="1270029"/>
                </a:lnTo>
                <a:lnTo>
                  <a:pt x="38923" y="1218455"/>
                </a:lnTo>
                <a:lnTo>
                  <a:pt x="27337" y="1165142"/>
                </a:lnTo>
                <a:lnTo>
                  <a:pt x="17692" y="1110220"/>
                </a:lnTo>
                <a:lnTo>
                  <a:pt x="10062" y="1053821"/>
                </a:lnTo>
                <a:lnTo>
                  <a:pt x="4521" y="996074"/>
                </a:lnTo>
                <a:lnTo>
                  <a:pt x="1142" y="937111"/>
                </a:lnTo>
                <a:lnTo>
                  <a:pt x="0" y="877062"/>
                </a:lnTo>
                <a:close/>
              </a:path>
            </a:pathLst>
          </a:custGeom>
          <a:ln w="28956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2015/4/2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  <p:transition spd="slow">
    <p:pull dir="l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50872" y="4145038"/>
            <a:ext cx="231140" cy="0"/>
          </a:xfrm>
          <a:custGeom>
            <a:avLst/>
            <a:gdLst/>
            <a:ahLst/>
            <a:cxnLst/>
            <a:rect l="l" t="t" r="r" b="b"/>
            <a:pathLst>
              <a:path w="231140" h="0">
                <a:moveTo>
                  <a:pt x="0" y="0"/>
                </a:moveTo>
                <a:lnTo>
                  <a:pt x="231130" y="0"/>
                </a:lnTo>
              </a:path>
            </a:pathLst>
          </a:custGeom>
          <a:ln w="151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136818" y="4145038"/>
            <a:ext cx="313055" cy="0"/>
          </a:xfrm>
          <a:custGeom>
            <a:avLst/>
            <a:gdLst/>
            <a:ahLst/>
            <a:cxnLst/>
            <a:rect l="l" t="t" r="r" b="b"/>
            <a:pathLst>
              <a:path w="313054" h="0">
                <a:moveTo>
                  <a:pt x="0" y="0"/>
                </a:moveTo>
                <a:lnTo>
                  <a:pt x="312705" y="0"/>
                </a:lnTo>
              </a:path>
            </a:pathLst>
          </a:custGeom>
          <a:ln w="151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69217" y="4145038"/>
            <a:ext cx="499745" cy="0"/>
          </a:xfrm>
          <a:custGeom>
            <a:avLst/>
            <a:gdLst/>
            <a:ahLst/>
            <a:cxnLst/>
            <a:rect l="l" t="t" r="r" b="b"/>
            <a:pathLst>
              <a:path w="499745" h="0">
                <a:moveTo>
                  <a:pt x="0" y="0"/>
                </a:moveTo>
                <a:lnTo>
                  <a:pt x="499163" y="0"/>
                </a:lnTo>
              </a:path>
            </a:pathLst>
          </a:custGeom>
          <a:ln w="151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147611" y="4145038"/>
            <a:ext cx="499745" cy="0"/>
          </a:xfrm>
          <a:custGeom>
            <a:avLst/>
            <a:gdLst/>
            <a:ahLst/>
            <a:cxnLst/>
            <a:rect l="l" t="t" r="r" b="b"/>
            <a:pathLst>
              <a:path w="499745" h="0">
                <a:moveTo>
                  <a:pt x="0" y="0"/>
                </a:moveTo>
                <a:lnTo>
                  <a:pt x="499163" y="0"/>
                </a:lnTo>
              </a:path>
            </a:pathLst>
          </a:custGeom>
          <a:ln w="151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990879" y="5258886"/>
            <a:ext cx="674370" cy="0"/>
          </a:xfrm>
          <a:custGeom>
            <a:avLst/>
            <a:gdLst/>
            <a:ahLst/>
            <a:cxnLst/>
            <a:rect l="l" t="t" r="r" b="b"/>
            <a:pathLst>
              <a:path w="674369" h="0">
                <a:moveTo>
                  <a:pt x="0" y="0"/>
                </a:moveTo>
                <a:lnTo>
                  <a:pt x="673968" y="0"/>
                </a:lnTo>
              </a:path>
            </a:pathLst>
          </a:custGeom>
          <a:ln w="151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509735" y="5258886"/>
            <a:ext cx="289560" cy="0"/>
          </a:xfrm>
          <a:custGeom>
            <a:avLst/>
            <a:gdLst/>
            <a:ahLst/>
            <a:cxnLst/>
            <a:rect l="l" t="t" r="r" b="b"/>
            <a:pathLst>
              <a:path w="289560" h="0">
                <a:moveTo>
                  <a:pt x="0" y="0"/>
                </a:moveTo>
                <a:lnTo>
                  <a:pt x="289398" y="0"/>
                </a:lnTo>
              </a:path>
            </a:pathLst>
          </a:custGeom>
          <a:ln w="151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148743" y="5258886"/>
            <a:ext cx="423545" cy="0"/>
          </a:xfrm>
          <a:custGeom>
            <a:avLst/>
            <a:gdLst/>
            <a:ahLst/>
            <a:cxnLst/>
            <a:rect l="l" t="t" r="r" b="b"/>
            <a:pathLst>
              <a:path w="423545" h="0">
                <a:moveTo>
                  <a:pt x="0" y="0"/>
                </a:moveTo>
                <a:lnTo>
                  <a:pt x="423415" y="0"/>
                </a:lnTo>
              </a:path>
            </a:pathLst>
          </a:custGeom>
          <a:ln w="151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613016" y="3630245"/>
            <a:ext cx="2890520" cy="4622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690495" algn="l"/>
              </a:tabLst>
            </a:pPr>
            <a:r>
              <a:rPr dirty="0" sz="2850" spc="40">
                <a:latin typeface="Times New Roman"/>
                <a:cs typeface="Times New Roman"/>
              </a:rPr>
              <a:t>1</a:t>
            </a:r>
            <a:r>
              <a:rPr dirty="0" sz="2850" spc="40">
                <a:latin typeface="Times New Roman"/>
                <a:cs typeface="Times New Roman"/>
              </a:rPr>
              <a:t>	</a:t>
            </a:r>
            <a:r>
              <a:rPr dirty="0" sz="2850" spc="40">
                <a:latin typeface="Times New Roman"/>
                <a:cs typeface="Times New Roman"/>
              </a:rPr>
              <a:t>1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10844" y="3859382"/>
            <a:ext cx="696595" cy="4622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50" spc="45">
                <a:latin typeface="Symbol"/>
                <a:cs typeface="Symbol"/>
              </a:rPr>
              <a:t></a:t>
            </a:r>
            <a:r>
              <a:rPr dirty="0" sz="2850" spc="-430">
                <a:latin typeface="Times New Roman"/>
                <a:cs typeface="Times New Roman"/>
              </a:rPr>
              <a:t> </a:t>
            </a:r>
            <a:r>
              <a:rPr dirty="0" sz="2850" spc="155">
                <a:latin typeface="Times New Roman"/>
                <a:cs typeface="Times New Roman"/>
              </a:rPr>
              <a:t>1</a:t>
            </a:r>
            <a:r>
              <a:rPr dirty="0" sz="2850" spc="155">
                <a:latin typeface="Symbol"/>
                <a:cs typeface="Symbol"/>
              </a:rPr>
              <a:t>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83738" y="3821557"/>
            <a:ext cx="168910" cy="8959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ts val="3420"/>
              </a:lnSpc>
              <a:spcBef>
                <a:spcPts val="110"/>
              </a:spcBef>
            </a:pPr>
            <a:r>
              <a:rPr dirty="0" sz="2850" spc="30">
                <a:latin typeface="Symbol"/>
                <a:cs typeface="Symbol"/>
              </a:rPr>
              <a:t></a:t>
            </a:r>
            <a:endParaRPr sz="2850">
              <a:latin typeface="Symbol"/>
              <a:cs typeface="Symbol"/>
            </a:endParaRPr>
          </a:p>
          <a:p>
            <a:pPr marL="12700">
              <a:lnSpc>
                <a:spcPts val="3420"/>
              </a:lnSpc>
            </a:pPr>
            <a:r>
              <a:rPr dirty="0" sz="2850" spc="30">
                <a:latin typeface="Symbol"/>
                <a:cs typeface="Symbol"/>
              </a:rPr>
              <a:t>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67833" y="3821920"/>
            <a:ext cx="168910" cy="4622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50" spc="30">
                <a:latin typeface="Symbol"/>
                <a:cs typeface="Symbol"/>
              </a:rPr>
              <a:t>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67833" y="3589149"/>
            <a:ext cx="1684655" cy="4622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231900" algn="l"/>
              </a:tabLst>
            </a:pPr>
            <a:r>
              <a:rPr dirty="0" sz="2850" spc="30">
                <a:latin typeface="Symbol"/>
                <a:cs typeface="Symbol"/>
              </a:rPr>
              <a:t></a:t>
            </a:r>
            <a:r>
              <a:rPr dirty="0" sz="2850" spc="30">
                <a:latin typeface="Times New Roman"/>
                <a:cs typeface="Times New Roman"/>
              </a:rPr>
              <a:t>	</a:t>
            </a:r>
            <a:r>
              <a:rPr dirty="0" baseline="-5847" sz="4275" spc="60">
                <a:latin typeface="Times New Roman"/>
                <a:cs typeface="Times New Roman"/>
              </a:rPr>
              <a:t>1</a:t>
            </a:r>
            <a:r>
              <a:rPr dirty="0" baseline="-5847" sz="4275" spc="97">
                <a:latin typeface="Times New Roman"/>
                <a:cs typeface="Times New Roman"/>
              </a:rPr>
              <a:t> </a:t>
            </a:r>
            <a:r>
              <a:rPr dirty="0" sz="2850" spc="30">
                <a:latin typeface="Symbol"/>
                <a:cs typeface="Symbol"/>
              </a:rPr>
              <a:t>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13357" y="3860109"/>
            <a:ext cx="446405" cy="4622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50" spc="270">
                <a:latin typeface="Times New Roman"/>
                <a:cs typeface="Times New Roman"/>
              </a:rPr>
              <a:t>1</a:t>
            </a:r>
            <a:r>
              <a:rPr dirty="0" sz="2850" spc="45">
                <a:latin typeface="Symbol"/>
                <a:cs typeface="Symbol"/>
              </a:rPr>
              <a:t>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16978" y="3762007"/>
            <a:ext cx="424180" cy="6800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300" spc="70">
                <a:latin typeface="Symbol"/>
                <a:cs typeface="Symbol"/>
              </a:rPr>
              <a:t></a:t>
            </a:r>
            <a:endParaRPr sz="43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30400" y="3762007"/>
            <a:ext cx="424180" cy="6800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300" spc="70">
                <a:latin typeface="Symbol"/>
                <a:cs typeface="Symbol"/>
              </a:rPr>
              <a:t></a:t>
            </a:r>
            <a:endParaRPr sz="43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69285" y="3762007"/>
            <a:ext cx="424180" cy="6800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300" spc="70">
                <a:latin typeface="Symbol"/>
                <a:cs typeface="Symbol"/>
              </a:rPr>
              <a:t></a:t>
            </a:r>
            <a:endParaRPr sz="43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87626" y="5257462"/>
            <a:ext cx="2478405" cy="4622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478915" algn="l"/>
                <a:tab pos="2085975" algn="l"/>
              </a:tabLst>
            </a:pPr>
            <a:r>
              <a:rPr dirty="0" sz="2850" spc="85">
                <a:latin typeface="Times New Roman"/>
                <a:cs typeface="Times New Roman"/>
              </a:rPr>
              <a:t>2</a:t>
            </a:r>
            <a:r>
              <a:rPr dirty="0" sz="2850" spc="60" i="1">
                <a:latin typeface="Times New Roman"/>
                <a:cs typeface="Times New Roman"/>
              </a:rPr>
              <a:t>m</a:t>
            </a:r>
            <a:r>
              <a:rPr dirty="0" sz="2850" i="1">
                <a:latin typeface="Times New Roman"/>
                <a:cs typeface="Times New Roman"/>
              </a:rPr>
              <a:t>	</a:t>
            </a:r>
            <a:r>
              <a:rPr dirty="0" sz="2850" spc="40">
                <a:latin typeface="Times New Roman"/>
                <a:cs typeface="Times New Roman"/>
              </a:rPr>
              <a:t>2</a:t>
            </a:r>
            <a:r>
              <a:rPr dirty="0" sz="2850">
                <a:latin typeface="Times New Roman"/>
                <a:cs typeface="Times New Roman"/>
              </a:rPr>
              <a:t>	</a:t>
            </a:r>
            <a:r>
              <a:rPr dirty="0" sz="2850" spc="85">
                <a:latin typeface="Times New Roman"/>
                <a:cs typeface="Times New Roman"/>
              </a:rPr>
              <a:t>2</a:t>
            </a:r>
            <a:r>
              <a:rPr dirty="0" sz="2850" spc="40" i="1">
                <a:latin typeface="Times New Roman"/>
                <a:cs typeface="Times New Roman"/>
              </a:rPr>
              <a:t>n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32442" y="4952755"/>
            <a:ext cx="4974590" cy="4870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438525" algn="l"/>
              </a:tabLst>
            </a:pPr>
            <a:r>
              <a:rPr dirty="0" sz="2850" spc="45">
                <a:latin typeface="Symbol"/>
                <a:cs typeface="Symbol"/>
              </a:rPr>
              <a:t></a:t>
            </a:r>
            <a:r>
              <a:rPr dirty="0" sz="2850" spc="-355">
                <a:latin typeface="Times New Roman"/>
                <a:cs typeface="Times New Roman"/>
              </a:rPr>
              <a:t> </a:t>
            </a:r>
            <a:r>
              <a:rPr dirty="0" sz="2850" spc="160">
                <a:latin typeface="Times New Roman"/>
                <a:cs typeface="Times New Roman"/>
              </a:rPr>
              <a:t>1</a:t>
            </a:r>
            <a:r>
              <a:rPr dirty="0" sz="2850" spc="160">
                <a:latin typeface="Symbol"/>
                <a:cs typeface="Symbol"/>
              </a:rPr>
              <a:t></a:t>
            </a:r>
            <a:r>
              <a:rPr dirty="0" sz="2850" spc="75">
                <a:latin typeface="Times New Roman"/>
                <a:cs typeface="Times New Roman"/>
              </a:rPr>
              <a:t> </a:t>
            </a:r>
            <a:r>
              <a:rPr dirty="0" baseline="35087" sz="4275" spc="60" i="1">
                <a:latin typeface="Times New Roman"/>
                <a:cs typeface="Times New Roman"/>
              </a:rPr>
              <a:t>n</a:t>
            </a:r>
            <a:r>
              <a:rPr dirty="0" baseline="35087" sz="4275" spc="-307" i="1">
                <a:latin typeface="Times New Roman"/>
                <a:cs typeface="Times New Roman"/>
              </a:rPr>
              <a:t> </a:t>
            </a:r>
            <a:r>
              <a:rPr dirty="0" baseline="35087" sz="4275" spc="195">
                <a:latin typeface="Symbol"/>
                <a:cs typeface="Symbol"/>
              </a:rPr>
              <a:t></a:t>
            </a:r>
            <a:r>
              <a:rPr dirty="0" baseline="35087" sz="4275" spc="195">
                <a:latin typeface="Times New Roman"/>
                <a:cs typeface="Times New Roman"/>
              </a:rPr>
              <a:t>1</a:t>
            </a:r>
            <a:r>
              <a:rPr dirty="0" baseline="35087" sz="4275" spc="-82">
                <a:latin typeface="Times New Roman"/>
                <a:cs typeface="Times New Roman"/>
              </a:rPr>
              <a:t> </a:t>
            </a:r>
            <a:r>
              <a:rPr dirty="0" sz="2850" spc="45">
                <a:latin typeface="Symbol"/>
                <a:cs typeface="Symbol"/>
              </a:rPr>
              <a:t></a:t>
            </a:r>
            <a:r>
              <a:rPr dirty="0" sz="2850" spc="-355">
                <a:latin typeface="Times New Roman"/>
                <a:cs typeface="Times New Roman"/>
              </a:rPr>
              <a:t> </a:t>
            </a:r>
            <a:r>
              <a:rPr dirty="0" sz="2850" spc="160">
                <a:latin typeface="Times New Roman"/>
                <a:cs typeface="Times New Roman"/>
              </a:rPr>
              <a:t>1</a:t>
            </a:r>
            <a:r>
              <a:rPr dirty="0" sz="2850" spc="160">
                <a:latin typeface="Symbol"/>
                <a:cs typeface="Symbol"/>
              </a:rPr>
              <a:t></a:t>
            </a:r>
            <a:r>
              <a:rPr dirty="0" sz="2850" spc="-155">
                <a:latin typeface="Times New Roman"/>
                <a:cs typeface="Times New Roman"/>
              </a:rPr>
              <a:t> </a:t>
            </a:r>
            <a:r>
              <a:rPr dirty="0" baseline="33333" sz="4500" spc="-67" i="1">
                <a:latin typeface="Symbol"/>
                <a:cs typeface="Symbol"/>
              </a:rPr>
              <a:t></a:t>
            </a:r>
            <a:r>
              <a:rPr dirty="0" baseline="33333" sz="4500" spc="457" i="1">
                <a:latin typeface="Times New Roman"/>
                <a:cs typeface="Times New Roman"/>
              </a:rPr>
              <a:t> </a:t>
            </a:r>
            <a:r>
              <a:rPr dirty="0" sz="2850" spc="45">
                <a:latin typeface="Symbol"/>
                <a:cs typeface="Symbol"/>
              </a:rPr>
              <a:t></a:t>
            </a:r>
            <a:r>
              <a:rPr dirty="0" sz="2850" spc="330">
                <a:latin typeface="Times New Roman"/>
                <a:cs typeface="Times New Roman"/>
              </a:rPr>
              <a:t> </a:t>
            </a:r>
            <a:r>
              <a:rPr dirty="0" baseline="33333" sz="4500" spc="-67" i="1">
                <a:latin typeface="Symbol"/>
                <a:cs typeface="Symbol"/>
              </a:rPr>
              <a:t></a:t>
            </a:r>
            <a:r>
              <a:rPr dirty="0" baseline="33333" sz="4500" spc="-67">
                <a:latin typeface="Times New Roman"/>
                <a:cs typeface="Times New Roman"/>
              </a:rPr>
              <a:t>	</a:t>
            </a:r>
            <a:r>
              <a:rPr dirty="0" sz="2850" spc="45">
                <a:latin typeface="Symbol"/>
                <a:cs typeface="Symbol"/>
              </a:rPr>
              <a:t></a:t>
            </a:r>
            <a:r>
              <a:rPr dirty="0" sz="2850" spc="-114">
                <a:latin typeface="Times New Roman"/>
                <a:cs typeface="Times New Roman"/>
              </a:rPr>
              <a:t> </a:t>
            </a:r>
            <a:r>
              <a:rPr dirty="0" sz="2850" spc="45">
                <a:latin typeface="Symbol"/>
                <a:cs typeface="Symbol"/>
              </a:rPr>
              <a:t></a:t>
            </a:r>
            <a:r>
              <a:rPr dirty="0" sz="2850" spc="45">
                <a:latin typeface="Times New Roman"/>
                <a:cs typeface="Times New Roman"/>
              </a:rPr>
              <a:t>(1</a:t>
            </a:r>
            <a:r>
              <a:rPr dirty="0" sz="2850" spc="45">
                <a:latin typeface="Symbol"/>
                <a:cs typeface="Symbol"/>
              </a:rPr>
              <a:t></a:t>
            </a:r>
            <a:r>
              <a:rPr dirty="0" sz="2850" spc="-415">
                <a:latin typeface="Times New Roman"/>
                <a:cs typeface="Times New Roman"/>
              </a:rPr>
              <a:t> </a:t>
            </a:r>
            <a:r>
              <a:rPr dirty="0" sz="3000" spc="-45" i="1">
                <a:latin typeface="Symbol"/>
                <a:cs typeface="Symbol"/>
              </a:rPr>
              <a:t></a:t>
            </a:r>
            <a:r>
              <a:rPr dirty="0" sz="3000" spc="-425" i="1">
                <a:latin typeface="Times New Roman"/>
                <a:cs typeface="Times New Roman"/>
              </a:rPr>
              <a:t> </a:t>
            </a:r>
            <a:r>
              <a:rPr dirty="0" sz="2850" spc="25"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132349" y="3859837"/>
            <a:ext cx="129539" cy="4622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50" spc="20" i="1">
                <a:latin typeface="Times New Roman"/>
                <a:cs typeface="Times New Roman"/>
              </a:rPr>
              <a:t>i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160155" y="4143890"/>
            <a:ext cx="481330" cy="4622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50" spc="50" i="1">
                <a:latin typeface="Times New Roman"/>
                <a:cs typeface="Times New Roman"/>
              </a:rPr>
              <a:t>nm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58729" y="3743337"/>
            <a:ext cx="1626870" cy="6019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750" spc="-145">
                <a:latin typeface="Symbol"/>
                <a:cs typeface="Symbol"/>
              </a:rPr>
              <a:t></a:t>
            </a:r>
            <a:r>
              <a:rPr dirty="0" sz="2850" spc="-145" i="1">
                <a:latin typeface="Times New Roman"/>
                <a:cs typeface="Times New Roman"/>
              </a:rPr>
              <a:t>n</a:t>
            </a:r>
            <a:r>
              <a:rPr dirty="0" sz="2850" spc="-235" i="1">
                <a:latin typeface="Times New Roman"/>
                <a:cs typeface="Times New Roman"/>
              </a:rPr>
              <a:t> </a:t>
            </a:r>
            <a:r>
              <a:rPr dirty="0" sz="2850" spc="45">
                <a:latin typeface="Symbol"/>
                <a:cs typeface="Symbol"/>
              </a:rPr>
              <a:t></a:t>
            </a:r>
            <a:r>
              <a:rPr dirty="0" sz="2850" spc="-330">
                <a:latin typeface="Times New Roman"/>
                <a:cs typeface="Times New Roman"/>
              </a:rPr>
              <a:t> </a:t>
            </a:r>
            <a:r>
              <a:rPr dirty="0" sz="2850" spc="-35" i="1">
                <a:latin typeface="Times New Roman"/>
                <a:cs typeface="Times New Roman"/>
              </a:rPr>
              <a:t>i</a:t>
            </a:r>
            <a:r>
              <a:rPr dirty="0" sz="3750" spc="-35">
                <a:latin typeface="Symbol"/>
                <a:cs typeface="Symbol"/>
              </a:rPr>
              <a:t></a:t>
            </a:r>
            <a:r>
              <a:rPr dirty="0" sz="3750" spc="-520">
                <a:latin typeface="Times New Roman"/>
                <a:cs typeface="Times New Roman"/>
              </a:rPr>
              <a:t> </a:t>
            </a:r>
            <a:r>
              <a:rPr dirty="0" sz="2850" spc="45">
                <a:latin typeface="Symbol"/>
                <a:cs typeface="Symbol"/>
              </a:rPr>
              <a:t></a:t>
            </a:r>
            <a:r>
              <a:rPr dirty="0" sz="2850" spc="-375">
                <a:latin typeface="Times New Roman"/>
                <a:cs typeface="Times New Roman"/>
              </a:rPr>
              <a:t> </a:t>
            </a:r>
            <a:r>
              <a:rPr dirty="0" sz="2850" spc="155">
                <a:latin typeface="Times New Roman"/>
                <a:cs typeface="Times New Roman"/>
              </a:rPr>
              <a:t>1</a:t>
            </a:r>
            <a:r>
              <a:rPr dirty="0" sz="2850" spc="155">
                <a:latin typeface="Symbol"/>
                <a:cs typeface="Symbol"/>
              </a:rPr>
              <a:t>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481869" y="4143890"/>
            <a:ext cx="481330" cy="4622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50" spc="50" i="1">
                <a:latin typeface="Times New Roman"/>
                <a:cs typeface="Times New Roman"/>
              </a:rPr>
              <a:t>nm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149439" y="4143890"/>
            <a:ext cx="294640" cy="4622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50" spc="60" i="1">
                <a:latin typeface="Times New Roman"/>
                <a:cs typeface="Times New Roman"/>
              </a:rPr>
              <a:t>m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60870" y="3553046"/>
            <a:ext cx="214629" cy="105283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2850" spc="40">
                <a:latin typeface="Times New Roman"/>
                <a:cs typeface="Times New Roman"/>
              </a:rPr>
              <a:t>1</a:t>
            </a:r>
            <a:endParaRPr sz="285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625"/>
              </a:spcBef>
            </a:pPr>
            <a:r>
              <a:rPr dirty="0" sz="2850" spc="40" i="1">
                <a:latin typeface="Times New Roman"/>
                <a:cs typeface="Times New Roman"/>
              </a:rPr>
              <a:t>n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734112" y="3641719"/>
            <a:ext cx="364490" cy="2800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650" spc="135" i="1">
                <a:latin typeface="Times New Roman"/>
                <a:cs typeface="Times New Roman"/>
              </a:rPr>
              <a:t>n</a:t>
            </a:r>
            <a:r>
              <a:rPr dirty="0" sz="1650" spc="-65">
                <a:latin typeface="Symbol"/>
                <a:cs typeface="Symbol"/>
              </a:rPr>
              <a:t></a:t>
            </a:r>
            <a:r>
              <a:rPr dirty="0" sz="1650" spc="30"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695261" y="3762007"/>
            <a:ext cx="424180" cy="8769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4940"/>
              </a:lnSpc>
              <a:spcBef>
                <a:spcPts val="95"/>
              </a:spcBef>
            </a:pPr>
            <a:r>
              <a:rPr dirty="0" sz="4300" spc="70">
                <a:latin typeface="Symbol"/>
                <a:cs typeface="Symbol"/>
              </a:rPr>
              <a:t></a:t>
            </a:r>
            <a:endParaRPr sz="4300">
              <a:latin typeface="Symbol"/>
              <a:cs typeface="Symbol"/>
            </a:endParaRPr>
          </a:p>
          <a:p>
            <a:pPr marL="70485">
              <a:lnSpc>
                <a:spcPts val="1760"/>
              </a:lnSpc>
            </a:pPr>
            <a:r>
              <a:rPr dirty="0" sz="1650" spc="40" i="1">
                <a:latin typeface="Times New Roman"/>
                <a:cs typeface="Times New Roman"/>
              </a:rPr>
              <a:t>i</a:t>
            </a:r>
            <a:r>
              <a:rPr dirty="0" sz="1650" spc="40">
                <a:latin typeface="Symbol"/>
                <a:cs typeface="Symbol"/>
              </a:rPr>
              <a:t></a:t>
            </a:r>
            <a:r>
              <a:rPr dirty="0" sz="1650" spc="40"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160461" y="3641719"/>
            <a:ext cx="134620" cy="2800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650" spc="30" i="1">
                <a:latin typeface="Times New Roman"/>
                <a:cs typeface="Times New Roman"/>
              </a:rPr>
              <a:t>n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074970" y="4358612"/>
            <a:ext cx="320040" cy="2800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650" spc="150" i="1">
                <a:latin typeface="Times New Roman"/>
                <a:cs typeface="Times New Roman"/>
              </a:rPr>
              <a:t>i</a:t>
            </a:r>
            <a:r>
              <a:rPr dirty="0" sz="1650" spc="-65">
                <a:latin typeface="Symbol"/>
                <a:cs typeface="Symbol"/>
              </a:rPr>
              <a:t></a:t>
            </a:r>
            <a:r>
              <a:rPr dirty="0" sz="1650" spc="30"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674036" y="3641719"/>
            <a:ext cx="134620" cy="2800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650" spc="30" i="1">
                <a:latin typeface="Times New Roman"/>
                <a:cs typeface="Times New Roman"/>
              </a:rPr>
              <a:t>n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588545" y="4207068"/>
            <a:ext cx="548005" cy="4622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50" spc="40" i="1">
                <a:latin typeface="Times New Roman"/>
                <a:cs typeface="Times New Roman"/>
              </a:rPr>
              <a:t>i</a:t>
            </a:r>
            <a:r>
              <a:rPr dirty="0" sz="1650" spc="40">
                <a:latin typeface="Symbol"/>
                <a:cs typeface="Symbol"/>
              </a:rPr>
              <a:t></a:t>
            </a:r>
            <a:r>
              <a:rPr dirty="0" sz="1650" spc="40">
                <a:latin typeface="Times New Roman"/>
                <a:cs typeface="Times New Roman"/>
              </a:rPr>
              <a:t>1</a:t>
            </a:r>
            <a:r>
              <a:rPr dirty="0" sz="1650" spc="170">
                <a:latin typeface="Times New Roman"/>
                <a:cs typeface="Times New Roman"/>
              </a:rPr>
              <a:t> </a:t>
            </a:r>
            <a:r>
              <a:rPr dirty="0" baseline="-7797" sz="4275" spc="44">
                <a:latin typeface="Symbol"/>
                <a:cs typeface="Symbol"/>
              </a:rPr>
              <a:t></a:t>
            </a:r>
            <a:endParaRPr baseline="-7797" sz="4275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813046" y="3641719"/>
            <a:ext cx="134620" cy="2800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650" spc="30" i="1">
                <a:latin typeface="Times New Roman"/>
                <a:cs typeface="Times New Roman"/>
              </a:rPr>
              <a:t>n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645110" y="4358612"/>
            <a:ext cx="530860" cy="2800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650" spc="15" i="1">
                <a:latin typeface="Times New Roman"/>
                <a:cs typeface="Times New Roman"/>
              </a:rPr>
              <a:t>j</a:t>
            </a:r>
            <a:r>
              <a:rPr dirty="0" sz="1650" spc="-300" i="1">
                <a:latin typeface="Times New Roman"/>
                <a:cs typeface="Times New Roman"/>
              </a:rPr>
              <a:t> </a:t>
            </a:r>
            <a:r>
              <a:rPr dirty="0" sz="1650" spc="55">
                <a:latin typeface="Symbol"/>
                <a:cs typeface="Symbol"/>
              </a:rPr>
              <a:t></a:t>
            </a:r>
            <a:r>
              <a:rPr dirty="0" sz="1650" spc="55" i="1">
                <a:latin typeface="Times New Roman"/>
                <a:cs typeface="Times New Roman"/>
              </a:rPr>
              <a:t>i</a:t>
            </a:r>
            <a:r>
              <a:rPr dirty="0" sz="1650" spc="55">
                <a:latin typeface="Symbol"/>
                <a:cs typeface="Symbol"/>
              </a:rPr>
              <a:t></a:t>
            </a:r>
            <a:r>
              <a:rPr dirty="0" sz="1650" spc="55"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02590" y="1906263"/>
            <a:ext cx="7089140" cy="1541780"/>
          </a:xfrm>
          <a:prstGeom prst="rect">
            <a:avLst/>
          </a:prstGeom>
        </p:spPr>
        <p:txBody>
          <a:bodyPr wrap="square" lIns="0" tIns="10477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10" b="1">
                <a:solidFill>
                  <a:srgbClr val="3E3E3E"/>
                </a:solidFill>
                <a:latin typeface="Palatino Linotype"/>
                <a:cs typeface="Palatino Linotype"/>
              </a:rPr>
              <a:t>The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average cost of a </a:t>
            </a:r>
            <a:r>
              <a:rPr dirty="0" sz="2800" spc="-10" b="1">
                <a:solidFill>
                  <a:srgbClr val="3E3E3E"/>
                </a:solidFill>
                <a:latin typeface="Palatino Linotype"/>
                <a:cs typeface="Palatino Linotype"/>
              </a:rPr>
              <a:t>successful</a:t>
            </a:r>
            <a:r>
              <a:rPr dirty="0" sz="2800" spc="6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search:</a:t>
            </a:r>
            <a:endParaRPr sz="2800">
              <a:latin typeface="Palatino Linotype"/>
              <a:cs typeface="Palatino Linotype"/>
            </a:endParaRPr>
          </a:p>
          <a:p>
            <a:pPr marL="469900">
              <a:lnSpc>
                <a:spcPct val="100000"/>
              </a:lnSpc>
              <a:spcBef>
                <a:spcPts val="630"/>
              </a:spcBef>
            </a:pPr>
            <a:r>
              <a:rPr dirty="0" sz="2400" spc="-5">
                <a:solidFill>
                  <a:srgbClr val="3E3E3E"/>
                </a:solidFill>
                <a:latin typeface="Courier New"/>
                <a:cs typeface="Courier New"/>
              </a:rPr>
              <a:t>o</a:t>
            </a:r>
            <a:r>
              <a:rPr dirty="0" sz="2400" spc="-595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Define </a:t>
            </a:r>
            <a:r>
              <a:rPr dirty="0" sz="2400" spc="-5">
                <a:solidFill>
                  <a:srgbClr val="3E3E3E"/>
                </a:solidFill>
                <a:latin typeface="Symbol"/>
                <a:cs typeface="Symbol"/>
              </a:rPr>
              <a:t>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=n/m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as </a:t>
            </a:r>
            <a:r>
              <a:rPr dirty="0" sz="2400" spc="-5" b="1" i="1">
                <a:solidFill>
                  <a:srgbClr val="0000CC"/>
                </a:solidFill>
                <a:latin typeface="Palatino Linotype"/>
                <a:cs typeface="Palatino Linotype"/>
              </a:rPr>
              <a:t>load factor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,</a:t>
            </a:r>
            <a:endParaRPr sz="2400">
              <a:latin typeface="Palatino Linotype"/>
              <a:cs typeface="Palatino Linotype"/>
            </a:endParaRPr>
          </a:p>
          <a:p>
            <a:pPr marL="836930">
              <a:lnSpc>
                <a:spcPct val="100000"/>
              </a:lnSpc>
              <a:spcBef>
                <a:spcPts val="919"/>
              </a:spcBef>
            </a:pPr>
            <a:r>
              <a:rPr dirty="0" sz="2850" spc="40">
                <a:latin typeface="Times New Roman"/>
                <a:cs typeface="Times New Roman"/>
              </a:rPr>
              <a:t>The</a:t>
            </a:r>
            <a:r>
              <a:rPr dirty="0" sz="2850" spc="-150">
                <a:latin typeface="Times New Roman"/>
                <a:cs typeface="Times New Roman"/>
              </a:rPr>
              <a:t> </a:t>
            </a:r>
            <a:r>
              <a:rPr dirty="0" sz="2850" spc="35">
                <a:latin typeface="Times New Roman"/>
                <a:cs typeface="Times New Roman"/>
              </a:rPr>
              <a:t>average</a:t>
            </a:r>
            <a:r>
              <a:rPr dirty="0" sz="2850" spc="-295">
                <a:latin typeface="Times New Roman"/>
                <a:cs typeface="Times New Roman"/>
              </a:rPr>
              <a:t> </a:t>
            </a:r>
            <a:r>
              <a:rPr dirty="0" sz="2850" spc="30">
                <a:latin typeface="Times New Roman"/>
                <a:cs typeface="Times New Roman"/>
              </a:rPr>
              <a:t>cost</a:t>
            </a:r>
            <a:r>
              <a:rPr dirty="0" sz="2850" spc="-70">
                <a:latin typeface="Times New Roman"/>
                <a:cs typeface="Times New Roman"/>
              </a:rPr>
              <a:t> </a:t>
            </a:r>
            <a:r>
              <a:rPr dirty="0" sz="2850" spc="35">
                <a:latin typeface="Times New Roman"/>
                <a:cs typeface="Times New Roman"/>
              </a:rPr>
              <a:t>of</a:t>
            </a:r>
            <a:r>
              <a:rPr dirty="0" sz="2850" spc="235">
                <a:latin typeface="Times New Roman"/>
                <a:cs typeface="Times New Roman"/>
              </a:rPr>
              <a:t> </a:t>
            </a:r>
            <a:r>
              <a:rPr dirty="0" sz="2850" spc="35">
                <a:latin typeface="Times New Roman"/>
                <a:cs typeface="Times New Roman"/>
              </a:rPr>
              <a:t>a</a:t>
            </a:r>
            <a:r>
              <a:rPr dirty="0" sz="2850" spc="-95">
                <a:latin typeface="Times New Roman"/>
                <a:cs typeface="Times New Roman"/>
              </a:rPr>
              <a:t> </a:t>
            </a:r>
            <a:r>
              <a:rPr dirty="0" sz="2850" spc="30">
                <a:latin typeface="Times New Roman"/>
                <a:cs typeface="Times New Roman"/>
              </a:rPr>
              <a:t>successful</a:t>
            </a:r>
            <a:r>
              <a:rPr dirty="0" sz="2850" spc="-285">
                <a:latin typeface="Times New Roman"/>
                <a:cs typeface="Times New Roman"/>
              </a:rPr>
              <a:t> </a:t>
            </a:r>
            <a:r>
              <a:rPr dirty="0" sz="2850" spc="30">
                <a:latin typeface="Times New Roman"/>
                <a:cs typeface="Times New Roman"/>
              </a:rPr>
              <a:t>search</a:t>
            </a:r>
            <a:r>
              <a:rPr dirty="0" sz="2850" spc="-175">
                <a:latin typeface="Times New Roman"/>
                <a:cs typeface="Times New Roman"/>
              </a:rPr>
              <a:t> </a:t>
            </a:r>
            <a:r>
              <a:rPr dirty="0" sz="2850" spc="25">
                <a:latin typeface="Times New Roman"/>
                <a:cs typeface="Times New Roman"/>
              </a:rPr>
              <a:t>is</a:t>
            </a:r>
            <a:r>
              <a:rPr dirty="0" sz="2850" spc="-245">
                <a:latin typeface="Times New Roman"/>
                <a:cs typeface="Times New Roman"/>
              </a:rPr>
              <a:t> </a:t>
            </a:r>
            <a:r>
              <a:rPr dirty="0" sz="2850" spc="20">
                <a:latin typeface="Times New Roman"/>
                <a:cs typeface="Times New Roman"/>
              </a:rPr>
              <a:t>: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650998" y="3473958"/>
            <a:ext cx="914400" cy="1371600"/>
          </a:xfrm>
          <a:custGeom>
            <a:avLst/>
            <a:gdLst/>
            <a:ahLst/>
            <a:cxnLst/>
            <a:rect l="l" t="t" r="r" b="b"/>
            <a:pathLst>
              <a:path w="914400" h="1371600">
                <a:moveTo>
                  <a:pt x="0" y="685800"/>
                </a:moveTo>
                <a:lnTo>
                  <a:pt x="1515" y="629554"/>
                </a:lnTo>
                <a:lnTo>
                  <a:pt x="5984" y="574560"/>
                </a:lnTo>
                <a:lnTo>
                  <a:pt x="13287" y="520995"/>
                </a:lnTo>
                <a:lnTo>
                  <a:pt x="23308" y="469035"/>
                </a:lnTo>
                <a:lnTo>
                  <a:pt x="35929" y="418857"/>
                </a:lnTo>
                <a:lnTo>
                  <a:pt x="51032" y="370637"/>
                </a:lnTo>
                <a:lnTo>
                  <a:pt x="68499" y="324551"/>
                </a:lnTo>
                <a:lnTo>
                  <a:pt x="88213" y="280777"/>
                </a:lnTo>
                <a:lnTo>
                  <a:pt x="110057" y="239490"/>
                </a:lnTo>
                <a:lnTo>
                  <a:pt x="133911" y="200867"/>
                </a:lnTo>
                <a:lnTo>
                  <a:pt x="159660" y="165085"/>
                </a:lnTo>
                <a:lnTo>
                  <a:pt x="187184" y="132320"/>
                </a:lnTo>
                <a:lnTo>
                  <a:pt x="216367" y="102749"/>
                </a:lnTo>
                <a:lnTo>
                  <a:pt x="247091" y="76548"/>
                </a:lnTo>
                <a:lnTo>
                  <a:pt x="279238" y="53894"/>
                </a:lnTo>
                <a:lnTo>
                  <a:pt x="312690" y="34962"/>
                </a:lnTo>
                <a:lnTo>
                  <a:pt x="383040" y="8976"/>
                </a:lnTo>
                <a:lnTo>
                  <a:pt x="457200" y="0"/>
                </a:lnTo>
                <a:lnTo>
                  <a:pt x="494697" y="2273"/>
                </a:lnTo>
                <a:lnTo>
                  <a:pt x="567069" y="19931"/>
                </a:lnTo>
                <a:lnTo>
                  <a:pt x="635161" y="53894"/>
                </a:lnTo>
                <a:lnTo>
                  <a:pt x="667308" y="76548"/>
                </a:lnTo>
                <a:lnTo>
                  <a:pt x="698032" y="102749"/>
                </a:lnTo>
                <a:lnTo>
                  <a:pt x="727215" y="132320"/>
                </a:lnTo>
                <a:lnTo>
                  <a:pt x="754739" y="165085"/>
                </a:lnTo>
                <a:lnTo>
                  <a:pt x="780488" y="200867"/>
                </a:lnTo>
                <a:lnTo>
                  <a:pt x="804342" y="239490"/>
                </a:lnTo>
                <a:lnTo>
                  <a:pt x="826186" y="280777"/>
                </a:lnTo>
                <a:lnTo>
                  <a:pt x="845900" y="324551"/>
                </a:lnTo>
                <a:lnTo>
                  <a:pt x="863367" y="370637"/>
                </a:lnTo>
                <a:lnTo>
                  <a:pt x="878470" y="418857"/>
                </a:lnTo>
                <a:lnTo>
                  <a:pt x="891091" y="469035"/>
                </a:lnTo>
                <a:lnTo>
                  <a:pt x="901112" y="520995"/>
                </a:lnTo>
                <a:lnTo>
                  <a:pt x="908415" y="574560"/>
                </a:lnTo>
                <a:lnTo>
                  <a:pt x="912884" y="629554"/>
                </a:lnTo>
                <a:lnTo>
                  <a:pt x="914400" y="685800"/>
                </a:lnTo>
                <a:lnTo>
                  <a:pt x="912884" y="742045"/>
                </a:lnTo>
                <a:lnTo>
                  <a:pt x="908415" y="797039"/>
                </a:lnTo>
                <a:lnTo>
                  <a:pt x="901112" y="850604"/>
                </a:lnTo>
                <a:lnTo>
                  <a:pt x="891091" y="902564"/>
                </a:lnTo>
                <a:lnTo>
                  <a:pt x="878470" y="952742"/>
                </a:lnTo>
                <a:lnTo>
                  <a:pt x="863367" y="1000962"/>
                </a:lnTo>
                <a:lnTo>
                  <a:pt x="845900" y="1047048"/>
                </a:lnTo>
                <a:lnTo>
                  <a:pt x="826186" y="1090822"/>
                </a:lnTo>
                <a:lnTo>
                  <a:pt x="804342" y="1132109"/>
                </a:lnTo>
                <a:lnTo>
                  <a:pt x="780488" y="1170732"/>
                </a:lnTo>
                <a:lnTo>
                  <a:pt x="754739" y="1206514"/>
                </a:lnTo>
                <a:lnTo>
                  <a:pt x="727215" y="1239279"/>
                </a:lnTo>
                <a:lnTo>
                  <a:pt x="698032" y="1268850"/>
                </a:lnTo>
                <a:lnTo>
                  <a:pt x="667308" y="1295051"/>
                </a:lnTo>
                <a:lnTo>
                  <a:pt x="635161" y="1317705"/>
                </a:lnTo>
                <a:lnTo>
                  <a:pt x="601709" y="1336637"/>
                </a:lnTo>
                <a:lnTo>
                  <a:pt x="531359" y="1362623"/>
                </a:lnTo>
                <a:lnTo>
                  <a:pt x="457200" y="1371600"/>
                </a:lnTo>
                <a:lnTo>
                  <a:pt x="419702" y="1369326"/>
                </a:lnTo>
                <a:lnTo>
                  <a:pt x="347330" y="1351668"/>
                </a:lnTo>
                <a:lnTo>
                  <a:pt x="279238" y="1317705"/>
                </a:lnTo>
                <a:lnTo>
                  <a:pt x="247091" y="1295051"/>
                </a:lnTo>
                <a:lnTo>
                  <a:pt x="216367" y="1268850"/>
                </a:lnTo>
                <a:lnTo>
                  <a:pt x="187184" y="1239279"/>
                </a:lnTo>
                <a:lnTo>
                  <a:pt x="159660" y="1206514"/>
                </a:lnTo>
                <a:lnTo>
                  <a:pt x="133911" y="1170732"/>
                </a:lnTo>
                <a:lnTo>
                  <a:pt x="110057" y="1132109"/>
                </a:lnTo>
                <a:lnTo>
                  <a:pt x="88213" y="1090822"/>
                </a:lnTo>
                <a:lnTo>
                  <a:pt x="68499" y="1047048"/>
                </a:lnTo>
                <a:lnTo>
                  <a:pt x="51032" y="1000962"/>
                </a:lnTo>
                <a:lnTo>
                  <a:pt x="35929" y="952742"/>
                </a:lnTo>
                <a:lnTo>
                  <a:pt x="23308" y="902564"/>
                </a:lnTo>
                <a:lnTo>
                  <a:pt x="13287" y="850604"/>
                </a:lnTo>
                <a:lnTo>
                  <a:pt x="5984" y="797039"/>
                </a:lnTo>
                <a:lnTo>
                  <a:pt x="1515" y="742045"/>
                </a:lnTo>
                <a:lnTo>
                  <a:pt x="0" y="685800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5260340" y="5688388"/>
            <a:ext cx="32772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2F5897"/>
                </a:solidFill>
                <a:latin typeface="Times New Roman"/>
                <a:cs typeface="Times New Roman"/>
              </a:rPr>
              <a:t>Number </a:t>
            </a:r>
            <a:r>
              <a:rPr dirty="0" sz="1800">
                <a:solidFill>
                  <a:srgbClr val="2F5897"/>
                </a:solidFill>
                <a:latin typeface="Times New Roman"/>
                <a:cs typeface="Times New Roman"/>
              </a:rPr>
              <a:t>of elements in front of the  searched one in the </a:t>
            </a:r>
            <a:r>
              <a:rPr dirty="0" sz="1800" spc="-5">
                <a:solidFill>
                  <a:srgbClr val="2F5897"/>
                </a:solidFill>
                <a:latin typeface="Times New Roman"/>
                <a:cs typeface="Times New Roman"/>
              </a:rPr>
              <a:t>same </a:t>
            </a:r>
            <a:r>
              <a:rPr dirty="0" sz="1800">
                <a:solidFill>
                  <a:srgbClr val="2F5897"/>
                </a:solidFill>
                <a:latin typeface="Times New Roman"/>
                <a:cs typeface="Times New Roman"/>
              </a:rPr>
              <a:t>linked</a:t>
            </a:r>
            <a:r>
              <a:rPr dirty="0" sz="1800" spc="-110">
                <a:solidFill>
                  <a:srgbClr val="2F5897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2F5897"/>
                </a:solidFill>
                <a:latin typeface="Times New Roman"/>
                <a:cs typeface="Times New Roman"/>
              </a:rPr>
              <a:t>list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365601" y="4677130"/>
            <a:ext cx="1816100" cy="1128395"/>
          </a:xfrm>
          <a:custGeom>
            <a:avLst/>
            <a:gdLst/>
            <a:ahLst/>
            <a:cxnLst/>
            <a:rect l="l" t="t" r="r" b="b"/>
            <a:pathLst>
              <a:path w="1816100" h="1128395">
                <a:moveTo>
                  <a:pt x="1815998" y="1127785"/>
                </a:moveTo>
                <a:lnTo>
                  <a:pt x="0" y="0"/>
                </a:lnTo>
              </a:path>
            </a:pathLst>
          </a:custGeom>
          <a:ln w="12700">
            <a:solidFill>
              <a:srgbClr val="3366FF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311653" y="4643629"/>
            <a:ext cx="85090" cy="73025"/>
          </a:xfrm>
          <a:custGeom>
            <a:avLst/>
            <a:gdLst/>
            <a:ahLst/>
            <a:cxnLst/>
            <a:rect l="l" t="t" r="r" b="b"/>
            <a:pathLst>
              <a:path w="85089" h="73025">
                <a:moveTo>
                  <a:pt x="0" y="0"/>
                </a:moveTo>
                <a:lnTo>
                  <a:pt x="44627" y="72567"/>
                </a:lnTo>
                <a:lnTo>
                  <a:pt x="84836" y="7835"/>
                </a:lnTo>
                <a:lnTo>
                  <a:pt x="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94360" y="384047"/>
            <a:ext cx="5515355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283708" y="384047"/>
            <a:ext cx="3262871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995299" y="532767"/>
            <a:ext cx="715137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Closed Address:</a:t>
            </a:r>
            <a:r>
              <a:rPr dirty="0" spc="-40"/>
              <a:t> </a:t>
            </a:r>
            <a:r>
              <a:rPr dirty="0" spc="-5"/>
              <a:t>Analysis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43" name="object 4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2015/4/2</a:t>
            </a:r>
          </a:p>
        </p:txBody>
      </p:sp>
      <p:sp>
        <p:nvSpPr>
          <p:cNvPr id="44" name="object 4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  <p:transition spd="slow">
    <p:pull dir="l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2267" y="0"/>
            <a:ext cx="6534911" cy="1338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150363" y="699516"/>
            <a:ext cx="4840223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635" marR="5080" indent="-768350">
              <a:lnSpc>
                <a:spcPct val="100600"/>
              </a:lnSpc>
              <a:spcBef>
                <a:spcPts val="65"/>
              </a:spcBef>
            </a:pPr>
            <a:r>
              <a:rPr dirty="0" spc="-5"/>
              <a:t>Collision</a:t>
            </a:r>
            <a:r>
              <a:rPr dirty="0" spc="-55"/>
              <a:t> </a:t>
            </a:r>
            <a:r>
              <a:rPr dirty="0" spc="-5"/>
              <a:t>Handling:  Open</a:t>
            </a:r>
            <a:r>
              <a:rPr dirty="0" spc="10"/>
              <a:t> </a:t>
            </a:r>
            <a:r>
              <a:rPr dirty="0" spc="-5"/>
              <a:t>Address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2015/4/2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5" name="object 5"/>
          <p:cNvSpPr txBox="1"/>
          <p:nvPr/>
        </p:nvSpPr>
        <p:spPr>
          <a:xfrm>
            <a:off x="535940" y="1691409"/>
            <a:ext cx="7666355" cy="4099560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All elements are stored in the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hash</a:t>
            </a:r>
            <a:r>
              <a:rPr dirty="0" sz="3000" spc="5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table</a:t>
            </a:r>
            <a:endParaRPr sz="3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33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No linked list is</a:t>
            </a:r>
            <a:r>
              <a:rPr dirty="0" sz="2400" spc="3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used</a:t>
            </a:r>
            <a:endParaRPr sz="24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31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The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load factor </a:t>
            </a:r>
            <a:r>
              <a:rPr dirty="0" sz="2400">
                <a:solidFill>
                  <a:srgbClr val="3E3E3E"/>
                </a:solidFill>
                <a:latin typeface="Symbol"/>
                <a:cs typeface="Symbol"/>
              </a:rPr>
              <a:t></a:t>
            </a:r>
            <a:r>
              <a:rPr dirty="0" sz="240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can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not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be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larger than</a:t>
            </a:r>
            <a:r>
              <a:rPr dirty="0" sz="2400" spc="3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1.</a:t>
            </a:r>
            <a:endParaRPr sz="24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Collision is settled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by</a:t>
            </a:r>
            <a:r>
              <a:rPr dirty="0" sz="3000" spc="3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“rehashing”</a:t>
            </a:r>
            <a:endParaRPr sz="3000">
              <a:latin typeface="Palatino Linotype"/>
              <a:cs typeface="Palatino Linotype"/>
            </a:endParaRPr>
          </a:p>
          <a:p>
            <a:pPr lvl="1" marL="756285" marR="5080" indent="-286385">
              <a:lnSpc>
                <a:spcPts val="2590"/>
              </a:lnSpc>
              <a:spcBef>
                <a:spcPts val="66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function is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used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to get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new hashing address</a:t>
            </a:r>
            <a:r>
              <a:rPr dirty="0" sz="2400" spc="-11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for 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each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collided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address</a:t>
            </a:r>
            <a:endParaRPr sz="2400">
              <a:latin typeface="Palatino Linotype"/>
              <a:cs typeface="Palatino Linotype"/>
            </a:endParaRPr>
          </a:p>
          <a:p>
            <a:pPr lvl="2" marL="1155700" marR="250825" indent="-228600">
              <a:lnSpc>
                <a:spcPts val="2160"/>
              </a:lnSpc>
              <a:spcBef>
                <a:spcPts val="50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The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hash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table slots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are </a:t>
            </a:r>
            <a:r>
              <a:rPr dirty="0" sz="2000" spc="-10" i="1">
                <a:solidFill>
                  <a:srgbClr val="3E3E3E"/>
                </a:solidFill>
                <a:latin typeface="Palatino Linotype"/>
                <a:cs typeface="Palatino Linotype"/>
              </a:rPr>
              <a:t>probed </a:t>
            </a:r>
            <a:r>
              <a:rPr dirty="0" sz="2000" spc="-20">
                <a:solidFill>
                  <a:srgbClr val="3E3E3E"/>
                </a:solidFill>
                <a:latin typeface="Palatino Linotype"/>
                <a:cs typeface="Palatino Linotype"/>
              </a:rPr>
              <a:t>successively,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until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a </a:t>
            </a:r>
            <a:r>
              <a:rPr dirty="0" sz="2000" spc="-10">
                <a:solidFill>
                  <a:srgbClr val="3E3E3E"/>
                </a:solidFill>
                <a:latin typeface="Palatino Linotype"/>
                <a:cs typeface="Palatino Linotype"/>
              </a:rPr>
              <a:t>valid 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location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is</a:t>
            </a:r>
            <a:r>
              <a:rPr dirty="0" sz="2000" spc="-2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found.</a:t>
            </a:r>
            <a:endParaRPr sz="2000">
              <a:latin typeface="Palatino Linotype"/>
              <a:cs typeface="Palatino Linotype"/>
            </a:endParaRPr>
          </a:p>
          <a:p>
            <a:pPr marL="355600" marR="977900" indent="-342900">
              <a:lnSpc>
                <a:spcPts val="3240"/>
              </a:lnSpc>
              <a:spcBef>
                <a:spcPts val="6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The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probe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sequence can be seen as</a:t>
            </a:r>
            <a:r>
              <a:rPr dirty="0" sz="3000" spc="-6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a 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permutation of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(0,1,2,...,</a:t>
            </a:r>
            <a:r>
              <a:rPr dirty="0" sz="3000" spc="-4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m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-1)</a:t>
            </a:r>
            <a:endParaRPr sz="30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8744" y="384047"/>
            <a:ext cx="7903462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9683" y="532767"/>
            <a:ext cx="710120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Commonly </a:t>
            </a:r>
            <a:r>
              <a:rPr dirty="0"/>
              <a:t>Used</a:t>
            </a:r>
            <a:r>
              <a:rPr dirty="0" spc="-65"/>
              <a:t> </a:t>
            </a:r>
            <a:r>
              <a:rPr dirty="0" spc="-10"/>
              <a:t>Probing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0283" y="1567057"/>
            <a:ext cx="7886700" cy="4429760"/>
          </a:xfrm>
          <a:prstGeom prst="rect">
            <a:avLst/>
          </a:prstGeom>
        </p:spPr>
        <p:txBody>
          <a:bodyPr wrap="square" lIns="0" tIns="876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dirty="0" sz="2400" spc="-5" b="1">
                <a:latin typeface="Palatino Linotype"/>
                <a:cs typeface="Palatino Linotype"/>
              </a:rPr>
              <a:t>Linear</a:t>
            </a:r>
            <a:r>
              <a:rPr dirty="0" sz="2400" spc="-15" b="1">
                <a:latin typeface="Palatino Linotype"/>
                <a:cs typeface="Palatino Linotype"/>
              </a:rPr>
              <a:t> </a:t>
            </a:r>
            <a:r>
              <a:rPr dirty="0" sz="2400" spc="-5" b="1">
                <a:latin typeface="Palatino Linotype"/>
                <a:cs typeface="Palatino Linotype"/>
              </a:rPr>
              <a:t>probing:</a:t>
            </a:r>
            <a:endParaRPr sz="2400">
              <a:latin typeface="Palatino Linotype"/>
              <a:cs typeface="Palatino Linotype"/>
            </a:endParaRPr>
          </a:p>
          <a:p>
            <a:pPr marL="12700" marR="5080" indent="278130">
              <a:lnSpc>
                <a:spcPct val="100000"/>
              </a:lnSpc>
              <a:spcBef>
                <a:spcPts val="535"/>
              </a:spcBef>
            </a:pPr>
            <a:r>
              <a:rPr dirty="0" sz="2200" spc="-15">
                <a:latin typeface="Palatino Linotype"/>
                <a:cs typeface="Palatino Linotype"/>
              </a:rPr>
              <a:t>Given </a:t>
            </a:r>
            <a:r>
              <a:rPr dirty="0" sz="2200">
                <a:latin typeface="Palatino Linotype"/>
                <a:cs typeface="Palatino Linotype"/>
              </a:rPr>
              <a:t>an </a:t>
            </a:r>
            <a:r>
              <a:rPr dirty="0" sz="2200" spc="-5">
                <a:latin typeface="Palatino Linotype"/>
                <a:cs typeface="Palatino Linotype"/>
              </a:rPr>
              <a:t>ordinary </a:t>
            </a:r>
            <a:r>
              <a:rPr dirty="0" sz="2200">
                <a:latin typeface="Palatino Linotype"/>
                <a:cs typeface="Palatino Linotype"/>
              </a:rPr>
              <a:t>hash </a:t>
            </a:r>
            <a:r>
              <a:rPr dirty="0" sz="2200" spc="-5">
                <a:latin typeface="Palatino Linotype"/>
                <a:cs typeface="Palatino Linotype"/>
              </a:rPr>
              <a:t>function </a:t>
            </a:r>
            <a:r>
              <a:rPr dirty="0" sz="2200" i="1">
                <a:latin typeface="Palatino Linotype"/>
                <a:cs typeface="Palatino Linotype"/>
              </a:rPr>
              <a:t>h</a:t>
            </a:r>
            <a:r>
              <a:rPr dirty="0" sz="2200">
                <a:latin typeface="Palatino Linotype"/>
                <a:cs typeface="Palatino Linotype"/>
              </a:rPr>
              <a:t>’, </a:t>
            </a:r>
            <a:r>
              <a:rPr dirty="0" sz="2200" spc="-5">
                <a:latin typeface="Palatino Linotype"/>
                <a:cs typeface="Palatino Linotype"/>
              </a:rPr>
              <a:t>which is called </a:t>
            </a:r>
            <a:r>
              <a:rPr dirty="0" sz="2200">
                <a:latin typeface="Palatino Linotype"/>
                <a:cs typeface="Palatino Linotype"/>
              </a:rPr>
              <a:t>an  </a:t>
            </a:r>
            <a:r>
              <a:rPr dirty="0" sz="2200" spc="-5">
                <a:latin typeface="Palatino Linotype"/>
                <a:cs typeface="Palatino Linotype"/>
              </a:rPr>
              <a:t>auxiliary </a:t>
            </a:r>
            <a:r>
              <a:rPr dirty="0" sz="2200">
                <a:latin typeface="Palatino Linotype"/>
                <a:cs typeface="Palatino Linotype"/>
              </a:rPr>
              <a:t>hash </a:t>
            </a:r>
            <a:r>
              <a:rPr dirty="0" sz="2200" spc="-5">
                <a:latin typeface="Palatino Linotype"/>
                <a:cs typeface="Palatino Linotype"/>
              </a:rPr>
              <a:t>function, the </a:t>
            </a:r>
            <a:r>
              <a:rPr dirty="0" sz="2200">
                <a:latin typeface="Palatino Linotype"/>
                <a:cs typeface="Palatino Linotype"/>
              </a:rPr>
              <a:t>hash </a:t>
            </a:r>
            <a:r>
              <a:rPr dirty="0" sz="2200" spc="-5">
                <a:latin typeface="Palatino Linotype"/>
                <a:cs typeface="Palatino Linotype"/>
              </a:rPr>
              <a:t>function is: </a:t>
            </a:r>
            <a:r>
              <a:rPr dirty="0" sz="1800" b="1">
                <a:solidFill>
                  <a:srgbClr val="2F5897"/>
                </a:solidFill>
                <a:latin typeface="Palatino Linotype"/>
                <a:cs typeface="Palatino Linotype"/>
              </a:rPr>
              <a:t>(clustering </a:t>
            </a:r>
            <a:r>
              <a:rPr dirty="0" sz="1800" spc="-5" b="1">
                <a:solidFill>
                  <a:srgbClr val="2F5897"/>
                </a:solidFill>
                <a:latin typeface="Palatino Linotype"/>
                <a:cs typeface="Palatino Linotype"/>
              </a:rPr>
              <a:t>may</a:t>
            </a:r>
            <a:r>
              <a:rPr dirty="0" sz="1800" spc="-60" b="1">
                <a:solidFill>
                  <a:srgbClr val="2F5897"/>
                </a:solidFill>
                <a:latin typeface="Palatino Linotype"/>
                <a:cs typeface="Palatino Linotype"/>
              </a:rPr>
              <a:t> </a:t>
            </a:r>
            <a:r>
              <a:rPr dirty="0" sz="1800" b="1">
                <a:solidFill>
                  <a:srgbClr val="2F5897"/>
                </a:solidFill>
                <a:latin typeface="Palatino Linotype"/>
                <a:cs typeface="Palatino Linotype"/>
              </a:rPr>
              <a:t>occur)</a:t>
            </a:r>
            <a:endParaRPr sz="1800">
              <a:latin typeface="Palatino Linotype"/>
              <a:cs typeface="Palatino Linotype"/>
            </a:endParaRPr>
          </a:p>
          <a:p>
            <a:pPr algn="ctr" marL="30480">
              <a:lnSpc>
                <a:spcPct val="100000"/>
              </a:lnSpc>
              <a:spcBef>
                <a:spcPts val="530"/>
              </a:spcBef>
              <a:tabLst>
                <a:tab pos="2978150" algn="l"/>
              </a:tabLst>
            </a:pPr>
            <a:r>
              <a:rPr dirty="0" sz="2200" spc="-5" i="1">
                <a:latin typeface="Palatino Linotype"/>
                <a:cs typeface="Palatino Linotype"/>
              </a:rPr>
              <a:t>h</a:t>
            </a:r>
            <a:r>
              <a:rPr dirty="0" sz="2200" spc="-5">
                <a:latin typeface="Palatino Linotype"/>
                <a:cs typeface="Palatino Linotype"/>
              </a:rPr>
              <a:t>(</a:t>
            </a:r>
            <a:r>
              <a:rPr dirty="0" sz="2200" spc="-5" i="1">
                <a:latin typeface="Palatino Linotype"/>
                <a:cs typeface="Palatino Linotype"/>
              </a:rPr>
              <a:t>k</a:t>
            </a:r>
            <a:r>
              <a:rPr dirty="0" sz="2200" spc="-5">
                <a:latin typeface="Palatino Linotype"/>
                <a:cs typeface="Palatino Linotype"/>
              </a:rPr>
              <a:t>,</a:t>
            </a:r>
            <a:r>
              <a:rPr dirty="0" sz="2200" spc="-5" i="1">
                <a:latin typeface="Palatino Linotype"/>
                <a:cs typeface="Palatino Linotype"/>
              </a:rPr>
              <a:t>i</a:t>
            </a:r>
            <a:r>
              <a:rPr dirty="0" sz="2200" spc="-5">
                <a:latin typeface="Palatino Linotype"/>
                <a:cs typeface="Palatino Linotype"/>
              </a:rPr>
              <a:t>) = (</a:t>
            </a:r>
            <a:r>
              <a:rPr dirty="0" sz="2200" spc="-5" i="1">
                <a:latin typeface="Palatino Linotype"/>
                <a:cs typeface="Palatino Linotype"/>
              </a:rPr>
              <a:t>h</a:t>
            </a:r>
            <a:r>
              <a:rPr dirty="0" sz="2200" spc="-5">
                <a:latin typeface="Palatino Linotype"/>
                <a:cs typeface="Palatino Linotype"/>
              </a:rPr>
              <a:t>’(</a:t>
            </a:r>
            <a:r>
              <a:rPr dirty="0" sz="2200" spc="-5" i="1">
                <a:latin typeface="Palatino Linotype"/>
                <a:cs typeface="Palatino Linotype"/>
              </a:rPr>
              <a:t>k</a:t>
            </a:r>
            <a:r>
              <a:rPr dirty="0" sz="2200" spc="-5">
                <a:latin typeface="Palatino Linotype"/>
                <a:cs typeface="Palatino Linotype"/>
              </a:rPr>
              <a:t>)+</a:t>
            </a:r>
            <a:r>
              <a:rPr dirty="0" sz="2200" spc="-5" i="1">
                <a:latin typeface="Palatino Linotype"/>
                <a:cs typeface="Palatino Linotype"/>
              </a:rPr>
              <a:t>i</a:t>
            </a:r>
            <a:r>
              <a:rPr dirty="0" sz="2200" spc="-5">
                <a:latin typeface="Palatino Linotype"/>
                <a:cs typeface="Palatino Linotype"/>
              </a:rPr>
              <a:t>)</a:t>
            </a:r>
            <a:r>
              <a:rPr dirty="0" sz="2200" spc="60">
                <a:latin typeface="Palatino Linotype"/>
                <a:cs typeface="Palatino Linotype"/>
              </a:rPr>
              <a:t> </a:t>
            </a:r>
            <a:r>
              <a:rPr dirty="0" sz="2200" spc="-5">
                <a:latin typeface="Palatino Linotype"/>
                <a:cs typeface="Palatino Linotype"/>
              </a:rPr>
              <a:t>mod</a:t>
            </a:r>
            <a:r>
              <a:rPr dirty="0" sz="2200" spc="10">
                <a:latin typeface="Palatino Linotype"/>
                <a:cs typeface="Palatino Linotype"/>
              </a:rPr>
              <a:t> </a:t>
            </a:r>
            <a:r>
              <a:rPr dirty="0" sz="2200" spc="-5" i="1">
                <a:latin typeface="Palatino Linotype"/>
                <a:cs typeface="Palatino Linotype"/>
              </a:rPr>
              <a:t>m	</a:t>
            </a:r>
            <a:r>
              <a:rPr dirty="0" sz="2200">
                <a:latin typeface="Palatino Linotype"/>
                <a:cs typeface="Palatino Linotype"/>
              </a:rPr>
              <a:t>(</a:t>
            </a:r>
            <a:r>
              <a:rPr dirty="0" sz="2200" i="1">
                <a:latin typeface="Palatino Linotype"/>
                <a:cs typeface="Palatino Linotype"/>
              </a:rPr>
              <a:t>i</a:t>
            </a:r>
            <a:r>
              <a:rPr dirty="0" sz="2200">
                <a:latin typeface="Palatino Linotype"/>
                <a:cs typeface="Palatino Linotype"/>
              </a:rPr>
              <a:t>=0,1,...,</a:t>
            </a:r>
            <a:r>
              <a:rPr dirty="0" sz="2200" i="1">
                <a:latin typeface="Palatino Linotype"/>
                <a:cs typeface="Palatino Linotype"/>
              </a:rPr>
              <a:t>m</a:t>
            </a:r>
            <a:r>
              <a:rPr dirty="0" sz="2200">
                <a:latin typeface="Palatino Linotype"/>
                <a:cs typeface="Palatino Linotype"/>
              </a:rPr>
              <a:t>-1)</a:t>
            </a:r>
            <a:endParaRPr sz="22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dirty="0" u="heavy" sz="2400" spc="-5" b="1">
                <a:uFill>
                  <a:solidFill>
                    <a:srgbClr val="5C72B2"/>
                  </a:solidFill>
                </a:uFill>
                <a:latin typeface="Palatino Linotype"/>
                <a:cs typeface="Palatino Linotype"/>
              </a:rPr>
              <a:t>Quadratic</a:t>
            </a:r>
            <a:r>
              <a:rPr dirty="0" u="heavy" sz="2400" spc="-30" b="1">
                <a:uFill>
                  <a:solidFill>
                    <a:srgbClr val="5C72B2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dirty="0" u="heavy" sz="2400" spc="-5" b="1">
                <a:uFill>
                  <a:solidFill>
                    <a:srgbClr val="5C72B2"/>
                  </a:solidFill>
                </a:uFill>
                <a:latin typeface="Palatino Linotype"/>
                <a:cs typeface="Palatino Linotype"/>
              </a:rPr>
              <a:t>Probing:</a:t>
            </a:r>
            <a:endParaRPr sz="2400">
              <a:latin typeface="Palatino Linotype"/>
              <a:cs typeface="Palatino Linotype"/>
            </a:endParaRPr>
          </a:p>
          <a:p>
            <a:pPr marL="291465">
              <a:lnSpc>
                <a:spcPct val="100000"/>
              </a:lnSpc>
              <a:spcBef>
                <a:spcPts val="535"/>
              </a:spcBef>
            </a:pPr>
            <a:r>
              <a:rPr dirty="0" sz="2200" spc="-15">
                <a:latin typeface="Palatino Linotype"/>
                <a:cs typeface="Palatino Linotype"/>
              </a:rPr>
              <a:t>Given </a:t>
            </a:r>
            <a:r>
              <a:rPr dirty="0" sz="2200" spc="-5">
                <a:latin typeface="Palatino Linotype"/>
                <a:cs typeface="Palatino Linotype"/>
              </a:rPr>
              <a:t>auxiliary function </a:t>
            </a:r>
            <a:r>
              <a:rPr dirty="0" sz="2200" spc="-5" i="1">
                <a:latin typeface="Palatino Linotype"/>
                <a:cs typeface="Palatino Linotype"/>
              </a:rPr>
              <a:t>h</a:t>
            </a:r>
            <a:r>
              <a:rPr dirty="0" sz="2200" spc="-5">
                <a:latin typeface="Palatino Linotype"/>
                <a:cs typeface="Palatino Linotype"/>
              </a:rPr>
              <a:t>’ </a:t>
            </a:r>
            <a:r>
              <a:rPr dirty="0" sz="2200">
                <a:latin typeface="Palatino Linotype"/>
                <a:cs typeface="Palatino Linotype"/>
              </a:rPr>
              <a:t>and </a:t>
            </a:r>
            <a:r>
              <a:rPr dirty="0" sz="2200" spc="-5">
                <a:latin typeface="Palatino Linotype"/>
                <a:cs typeface="Palatino Linotype"/>
              </a:rPr>
              <a:t>nonzero auxiliary constant</a:t>
            </a:r>
            <a:r>
              <a:rPr dirty="0" sz="2200" spc="-140">
                <a:latin typeface="Palatino Linotype"/>
                <a:cs typeface="Palatino Linotype"/>
              </a:rPr>
              <a:t> </a:t>
            </a:r>
            <a:r>
              <a:rPr dirty="0" sz="2200" i="1">
                <a:latin typeface="Palatino Linotype"/>
                <a:cs typeface="Palatino Linotype"/>
              </a:rPr>
              <a:t>c</a:t>
            </a:r>
            <a:r>
              <a:rPr dirty="0" baseline="-21072" sz="2175">
                <a:latin typeface="Palatino Linotype"/>
                <a:cs typeface="Palatino Linotype"/>
              </a:rPr>
              <a:t>1</a:t>
            </a:r>
            <a:endParaRPr baseline="-21072" sz="2175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dirty="0" sz="2200">
                <a:latin typeface="Palatino Linotype"/>
                <a:cs typeface="Palatino Linotype"/>
              </a:rPr>
              <a:t>and </a:t>
            </a:r>
            <a:r>
              <a:rPr dirty="0" sz="2200" spc="-5" i="1">
                <a:latin typeface="Palatino Linotype"/>
                <a:cs typeface="Palatino Linotype"/>
              </a:rPr>
              <a:t>c</a:t>
            </a:r>
            <a:r>
              <a:rPr dirty="0" baseline="-21072" sz="2175" spc="-7">
                <a:latin typeface="Palatino Linotype"/>
                <a:cs typeface="Palatino Linotype"/>
              </a:rPr>
              <a:t>2</a:t>
            </a:r>
            <a:r>
              <a:rPr dirty="0" sz="2200" spc="-5">
                <a:latin typeface="Palatino Linotype"/>
                <a:cs typeface="Palatino Linotype"/>
              </a:rPr>
              <a:t>, the </a:t>
            </a:r>
            <a:r>
              <a:rPr dirty="0" sz="2200">
                <a:latin typeface="Palatino Linotype"/>
                <a:cs typeface="Palatino Linotype"/>
              </a:rPr>
              <a:t>hash </a:t>
            </a:r>
            <a:r>
              <a:rPr dirty="0" sz="2200" spc="-5">
                <a:latin typeface="Palatino Linotype"/>
                <a:cs typeface="Palatino Linotype"/>
              </a:rPr>
              <a:t>function is: </a:t>
            </a:r>
            <a:r>
              <a:rPr dirty="0" sz="1800" b="1">
                <a:solidFill>
                  <a:srgbClr val="2F5897"/>
                </a:solidFill>
                <a:latin typeface="Palatino Linotype"/>
                <a:cs typeface="Palatino Linotype"/>
              </a:rPr>
              <a:t>(secondary clustering </a:t>
            </a:r>
            <a:r>
              <a:rPr dirty="0" sz="1800" spc="-5" b="1">
                <a:solidFill>
                  <a:srgbClr val="2F5897"/>
                </a:solidFill>
                <a:latin typeface="Palatino Linotype"/>
                <a:cs typeface="Palatino Linotype"/>
              </a:rPr>
              <a:t>may</a:t>
            </a:r>
            <a:r>
              <a:rPr dirty="0" sz="1800" spc="-45" b="1">
                <a:solidFill>
                  <a:srgbClr val="2F5897"/>
                </a:solidFill>
                <a:latin typeface="Palatino Linotype"/>
                <a:cs typeface="Palatino Linotype"/>
              </a:rPr>
              <a:t> </a:t>
            </a:r>
            <a:r>
              <a:rPr dirty="0" sz="1800" b="1">
                <a:solidFill>
                  <a:srgbClr val="2F5897"/>
                </a:solidFill>
                <a:latin typeface="Palatino Linotype"/>
                <a:cs typeface="Palatino Linotype"/>
              </a:rPr>
              <a:t>occur)</a:t>
            </a:r>
            <a:endParaRPr sz="1800">
              <a:latin typeface="Palatino Linotype"/>
              <a:cs typeface="Palatino Linotype"/>
            </a:endParaRPr>
          </a:p>
          <a:p>
            <a:pPr algn="ctr" marL="32384">
              <a:lnSpc>
                <a:spcPct val="100000"/>
              </a:lnSpc>
              <a:spcBef>
                <a:spcPts val="530"/>
              </a:spcBef>
              <a:tabLst>
                <a:tab pos="3776345" algn="l"/>
              </a:tabLst>
            </a:pPr>
            <a:r>
              <a:rPr dirty="0" sz="2200" spc="-5" i="1">
                <a:latin typeface="Palatino Linotype"/>
                <a:cs typeface="Palatino Linotype"/>
              </a:rPr>
              <a:t>h</a:t>
            </a:r>
            <a:r>
              <a:rPr dirty="0" sz="2200" spc="-5">
                <a:latin typeface="Palatino Linotype"/>
                <a:cs typeface="Palatino Linotype"/>
              </a:rPr>
              <a:t>(</a:t>
            </a:r>
            <a:r>
              <a:rPr dirty="0" sz="2200" spc="-5" i="1">
                <a:latin typeface="Palatino Linotype"/>
                <a:cs typeface="Palatino Linotype"/>
              </a:rPr>
              <a:t>k</a:t>
            </a:r>
            <a:r>
              <a:rPr dirty="0" sz="2200" spc="-5">
                <a:latin typeface="Palatino Linotype"/>
                <a:cs typeface="Palatino Linotype"/>
              </a:rPr>
              <a:t>,</a:t>
            </a:r>
            <a:r>
              <a:rPr dirty="0" sz="2200" spc="-5" i="1">
                <a:latin typeface="Palatino Linotype"/>
                <a:cs typeface="Palatino Linotype"/>
              </a:rPr>
              <a:t>i</a:t>
            </a:r>
            <a:r>
              <a:rPr dirty="0" sz="2200" spc="-5">
                <a:latin typeface="Palatino Linotype"/>
                <a:cs typeface="Palatino Linotype"/>
              </a:rPr>
              <a:t>) = (</a:t>
            </a:r>
            <a:r>
              <a:rPr dirty="0" sz="2200" spc="-5" i="1">
                <a:latin typeface="Palatino Linotype"/>
                <a:cs typeface="Palatino Linotype"/>
              </a:rPr>
              <a:t>h</a:t>
            </a:r>
            <a:r>
              <a:rPr dirty="0" sz="2200" spc="-5">
                <a:latin typeface="Palatino Linotype"/>
                <a:cs typeface="Palatino Linotype"/>
              </a:rPr>
              <a:t>’(</a:t>
            </a:r>
            <a:r>
              <a:rPr dirty="0" sz="2200" spc="-5" i="1">
                <a:latin typeface="Palatino Linotype"/>
                <a:cs typeface="Palatino Linotype"/>
              </a:rPr>
              <a:t>k</a:t>
            </a:r>
            <a:r>
              <a:rPr dirty="0" sz="2200" spc="-5">
                <a:latin typeface="Palatino Linotype"/>
                <a:cs typeface="Palatino Linotype"/>
              </a:rPr>
              <a:t>)+</a:t>
            </a:r>
            <a:r>
              <a:rPr dirty="0" sz="2200" spc="-5" i="1">
                <a:latin typeface="Palatino Linotype"/>
                <a:cs typeface="Palatino Linotype"/>
              </a:rPr>
              <a:t>c</a:t>
            </a:r>
            <a:r>
              <a:rPr dirty="0" baseline="-21072" sz="2175" spc="-7">
                <a:latin typeface="Palatino Linotype"/>
                <a:cs typeface="Palatino Linotype"/>
              </a:rPr>
              <a:t>1</a:t>
            </a:r>
            <a:r>
              <a:rPr dirty="0" sz="2200" spc="-5" i="1">
                <a:latin typeface="Palatino Linotype"/>
                <a:cs typeface="Palatino Linotype"/>
              </a:rPr>
              <a:t>i</a:t>
            </a:r>
            <a:r>
              <a:rPr dirty="0" sz="2200" spc="-5">
                <a:latin typeface="Palatino Linotype"/>
                <a:cs typeface="Palatino Linotype"/>
              </a:rPr>
              <a:t>+ </a:t>
            </a:r>
            <a:r>
              <a:rPr dirty="0" sz="2200" i="1">
                <a:latin typeface="Palatino Linotype"/>
                <a:cs typeface="Palatino Linotype"/>
              </a:rPr>
              <a:t>c</a:t>
            </a:r>
            <a:r>
              <a:rPr dirty="0" baseline="-21072" sz="2175">
                <a:latin typeface="Palatino Linotype"/>
                <a:cs typeface="Palatino Linotype"/>
              </a:rPr>
              <a:t>2</a:t>
            </a:r>
            <a:r>
              <a:rPr dirty="0" sz="2200" i="1">
                <a:latin typeface="Palatino Linotype"/>
                <a:cs typeface="Palatino Linotype"/>
              </a:rPr>
              <a:t>i</a:t>
            </a:r>
            <a:r>
              <a:rPr dirty="0" baseline="24904" sz="2175">
                <a:latin typeface="Palatino Linotype"/>
                <a:cs typeface="Palatino Linotype"/>
              </a:rPr>
              <a:t>2</a:t>
            </a:r>
            <a:r>
              <a:rPr dirty="0" sz="2200">
                <a:latin typeface="Palatino Linotype"/>
                <a:cs typeface="Palatino Linotype"/>
              </a:rPr>
              <a:t>)</a:t>
            </a:r>
            <a:r>
              <a:rPr dirty="0" sz="2200" spc="114">
                <a:latin typeface="Palatino Linotype"/>
                <a:cs typeface="Palatino Linotype"/>
              </a:rPr>
              <a:t> </a:t>
            </a:r>
            <a:r>
              <a:rPr dirty="0" sz="2200" spc="-5">
                <a:latin typeface="Palatino Linotype"/>
                <a:cs typeface="Palatino Linotype"/>
              </a:rPr>
              <a:t>mod</a:t>
            </a:r>
            <a:r>
              <a:rPr dirty="0" sz="2200" spc="15">
                <a:latin typeface="Palatino Linotype"/>
                <a:cs typeface="Palatino Linotype"/>
              </a:rPr>
              <a:t> </a:t>
            </a:r>
            <a:r>
              <a:rPr dirty="0" sz="2200" spc="-5" i="1">
                <a:latin typeface="Palatino Linotype"/>
                <a:cs typeface="Palatino Linotype"/>
              </a:rPr>
              <a:t>m	</a:t>
            </a:r>
            <a:r>
              <a:rPr dirty="0" sz="2200">
                <a:latin typeface="Palatino Linotype"/>
                <a:cs typeface="Palatino Linotype"/>
              </a:rPr>
              <a:t>(</a:t>
            </a:r>
            <a:r>
              <a:rPr dirty="0" sz="2200" i="1">
                <a:latin typeface="Palatino Linotype"/>
                <a:cs typeface="Palatino Linotype"/>
              </a:rPr>
              <a:t>i</a:t>
            </a:r>
            <a:r>
              <a:rPr dirty="0" sz="2200">
                <a:latin typeface="Palatino Linotype"/>
                <a:cs typeface="Palatino Linotype"/>
              </a:rPr>
              <a:t>=0,1,...,</a:t>
            </a:r>
            <a:r>
              <a:rPr dirty="0" sz="2200" i="1">
                <a:latin typeface="Palatino Linotype"/>
                <a:cs typeface="Palatino Linotype"/>
              </a:rPr>
              <a:t>m</a:t>
            </a:r>
            <a:r>
              <a:rPr dirty="0" sz="2200">
                <a:latin typeface="Palatino Linotype"/>
                <a:cs typeface="Palatino Linotype"/>
              </a:rPr>
              <a:t>-1)</a:t>
            </a:r>
            <a:endParaRPr sz="22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 sz="2400" spc="-5" b="1">
                <a:latin typeface="Palatino Linotype"/>
                <a:cs typeface="Palatino Linotype"/>
              </a:rPr>
              <a:t>Double</a:t>
            </a:r>
            <a:r>
              <a:rPr dirty="0" sz="2400" spc="5" b="1">
                <a:latin typeface="Palatino Linotype"/>
                <a:cs typeface="Palatino Linotype"/>
              </a:rPr>
              <a:t> </a:t>
            </a:r>
            <a:r>
              <a:rPr dirty="0" sz="2400" spc="-5" b="1">
                <a:latin typeface="Palatino Linotype"/>
                <a:cs typeface="Palatino Linotype"/>
              </a:rPr>
              <a:t>hashing:</a:t>
            </a:r>
            <a:endParaRPr sz="2400">
              <a:latin typeface="Palatino Linotype"/>
              <a:cs typeface="Palatino Linotype"/>
            </a:endParaRPr>
          </a:p>
          <a:p>
            <a:pPr marL="291465">
              <a:lnSpc>
                <a:spcPct val="100000"/>
              </a:lnSpc>
              <a:spcBef>
                <a:spcPts val="535"/>
              </a:spcBef>
            </a:pPr>
            <a:r>
              <a:rPr dirty="0" sz="2200" spc="-15">
                <a:latin typeface="Palatino Linotype"/>
                <a:cs typeface="Palatino Linotype"/>
              </a:rPr>
              <a:t>Given </a:t>
            </a:r>
            <a:r>
              <a:rPr dirty="0" sz="2200" spc="-5">
                <a:latin typeface="Palatino Linotype"/>
                <a:cs typeface="Palatino Linotype"/>
              </a:rPr>
              <a:t>auxiliary functions </a:t>
            </a:r>
            <a:r>
              <a:rPr dirty="0" sz="2200" i="1">
                <a:latin typeface="Palatino Linotype"/>
                <a:cs typeface="Palatino Linotype"/>
              </a:rPr>
              <a:t>h</a:t>
            </a:r>
            <a:r>
              <a:rPr dirty="0" baseline="-21072" sz="2175">
                <a:latin typeface="Palatino Linotype"/>
                <a:cs typeface="Palatino Linotype"/>
              </a:rPr>
              <a:t>1 </a:t>
            </a:r>
            <a:r>
              <a:rPr dirty="0" sz="2200">
                <a:latin typeface="Palatino Linotype"/>
                <a:cs typeface="Palatino Linotype"/>
              </a:rPr>
              <a:t>and </a:t>
            </a:r>
            <a:r>
              <a:rPr dirty="0" sz="2200" i="1">
                <a:latin typeface="Palatino Linotype"/>
                <a:cs typeface="Palatino Linotype"/>
              </a:rPr>
              <a:t>h</a:t>
            </a:r>
            <a:r>
              <a:rPr dirty="0" baseline="-21072" sz="2175">
                <a:latin typeface="Palatino Linotype"/>
                <a:cs typeface="Palatino Linotype"/>
              </a:rPr>
              <a:t>2</a:t>
            </a:r>
            <a:r>
              <a:rPr dirty="0" sz="2200">
                <a:latin typeface="Palatino Linotype"/>
                <a:cs typeface="Palatino Linotype"/>
              </a:rPr>
              <a:t>, </a:t>
            </a:r>
            <a:r>
              <a:rPr dirty="0" sz="2200" spc="-5">
                <a:latin typeface="Palatino Linotype"/>
                <a:cs typeface="Palatino Linotype"/>
              </a:rPr>
              <a:t>the </a:t>
            </a:r>
            <a:r>
              <a:rPr dirty="0" sz="2200">
                <a:latin typeface="Palatino Linotype"/>
                <a:cs typeface="Palatino Linotype"/>
              </a:rPr>
              <a:t>hash </a:t>
            </a:r>
            <a:r>
              <a:rPr dirty="0" sz="2200" spc="-5">
                <a:latin typeface="Palatino Linotype"/>
                <a:cs typeface="Palatino Linotype"/>
              </a:rPr>
              <a:t>function</a:t>
            </a:r>
            <a:r>
              <a:rPr dirty="0" sz="2200" spc="-180">
                <a:latin typeface="Palatino Linotype"/>
                <a:cs typeface="Palatino Linotype"/>
              </a:rPr>
              <a:t> </a:t>
            </a:r>
            <a:r>
              <a:rPr dirty="0" sz="2200" spc="-5">
                <a:latin typeface="Palatino Linotype"/>
                <a:cs typeface="Palatino Linotype"/>
              </a:rPr>
              <a:t>is:</a:t>
            </a:r>
            <a:endParaRPr sz="2200">
              <a:latin typeface="Palatino Linotype"/>
              <a:cs typeface="Palatino Linotype"/>
            </a:endParaRPr>
          </a:p>
          <a:p>
            <a:pPr algn="ctr" marL="29845">
              <a:lnSpc>
                <a:spcPct val="100000"/>
              </a:lnSpc>
              <a:spcBef>
                <a:spcPts val="525"/>
              </a:spcBef>
              <a:tabLst>
                <a:tab pos="3607435" algn="l"/>
              </a:tabLst>
            </a:pPr>
            <a:r>
              <a:rPr dirty="0" sz="2200" spc="-5" i="1">
                <a:latin typeface="Palatino Linotype"/>
                <a:cs typeface="Palatino Linotype"/>
              </a:rPr>
              <a:t>h</a:t>
            </a:r>
            <a:r>
              <a:rPr dirty="0" sz="2200" spc="-5">
                <a:latin typeface="Palatino Linotype"/>
                <a:cs typeface="Palatino Linotype"/>
              </a:rPr>
              <a:t>(</a:t>
            </a:r>
            <a:r>
              <a:rPr dirty="0" sz="2200" spc="-5" i="1">
                <a:latin typeface="Palatino Linotype"/>
                <a:cs typeface="Palatino Linotype"/>
              </a:rPr>
              <a:t>k</a:t>
            </a:r>
            <a:r>
              <a:rPr dirty="0" sz="2200" spc="-5">
                <a:latin typeface="Palatino Linotype"/>
                <a:cs typeface="Palatino Linotype"/>
              </a:rPr>
              <a:t>,</a:t>
            </a:r>
            <a:r>
              <a:rPr dirty="0" sz="2200" spc="-5" i="1">
                <a:latin typeface="Palatino Linotype"/>
                <a:cs typeface="Palatino Linotype"/>
              </a:rPr>
              <a:t>i</a:t>
            </a:r>
            <a:r>
              <a:rPr dirty="0" sz="2200" spc="-5">
                <a:latin typeface="Palatino Linotype"/>
                <a:cs typeface="Palatino Linotype"/>
              </a:rPr>
              <a:t>) = (</a:t>
            </a:r>
            <a:r>
              <a:rPr dirty="0" sz="2200" spc="-5" i="1">
                <a:latin typeface="Palatino Linotype"/>
                <a:cs typeface="Palatino Linotype"/>
              </a:rPr>
              <a:t>h</a:t>
            </a:r>
            <a:r>
              <a:rPr dirty="0" baseline="-21072" sz="2175" spc="-7">
                <a:latin typeface="Palatino Linotype"/>
                <a:cs typeface="Palatino Linotype"/>
              </a:rPr>
              <a:t>1</a:t>
            </a:r>
            <a:r>
              <a:rPr dirty="0" sz="2200" spc="-5">
                <a:latin typeface="Palatino Linotype"/>
                <a:cs typeface="Palatino Linotype"/>
              </a:rPr>
              <a:t>(</a:t>
            </a:r>
            <a:r>
              <a:rPr dirty="0" sz="2200" spc="-5" i="1">
                <a:latin typeface="Palatino Linotype"/>
                <a:cs typeface="Palatino Linotype"/>
              </a:rPr>
              <a:t>k</a:t>
            </a:r>
            <a:r>
              <a:rPr dirty="0" sz="2200" spc="-5">
                <a:latin typeface="Palatino Linotype"/>
                <a:cs typeface="Palatino Linotype"/>
              </a:rPr>
              <a:t>)+ </a:t>
            </a:r>
            <a:r>
              <a:rPr dirty="0" sz="2200" spc="-5" i="1">
                <a:latin typeface="Palatino Linotype"/>
                <a:cs typeface="Palatino Linotype"/>
              </a:rPr>
              <a:t>ih</a:t>
            </a:r>
            <a:r>
              <a:rPr dirty="0" baseline="-21072" sz="2175" spc="-7">
                <a:latin typeface="Palatino Linotype"/>
                <a:cs typeface="Palatino Linotype"/>
              </a:rPr>
              <a:t>2</a:t>
            </a:r>
            <a:r>
              <a:rPr dirty="0" sz="2200" spc="-5">
                <a:latin typeface="Palatino Linotype"/>
                <a:cs typeface="Palatino Linotype"/>
              </a:rPr>
              <a:t>(</a:t>
            </a:r>
            <a:r>
              <a:rPr dirty="0" sz="2200" spc="-5" i="1">
                <a:latin typeface="Palatino Linotype"/>
                <a:cs typeface="Palatino Linotype"/>
              </a:rPr>
              <a:t>k</a:t>
            </a:r>
            <a:r>
              <a:rPr dirty="0" sz="2200" spc="-5">
                <a:latin typeface="Palatino Linotype"/>
                <a:cs typeface="Palatino Linotype"/>
              </a:rPr>
              <a:t>))</a:t>
            </a:r>
            <a:r>
              <a:rPr dirty="0" sz="2200" spc="114">
                <a:latin typeface="Palatino Linotype"/>
                <a:cs typeface="Palatino Linotype"/>
              </a:rPr>
              <a:t> </a:t>
            </a:r>
            <a:r>
              <a:rPr dirty="0" sz="2200" spc="-5">
                <a:latin typeface="Palatino Linotype"/>
                <a:cs typeface="Palatino Linotype"/>
              </a:rPr>
              <a:t>mod</a:t>
            </a:r>
            <a:r>
              <a:rPr dirty="0" sz="2200" spc="20">
                <a:latin typeface="Palatino Linotype"/>
                <a:cs typeface="Palatino Linotype"/>
              </a:rPr>
              <a:t> </a:t>
            </a:r>
            <a:r>
              <a:rPr dirty="0" sz="2200" spc="-5" i="1">
                <a:latin typeface="Palatino Linotype"/>
                <a:cs typeface="Palatino Linotype"/>
              </a:rPr>
              <a:t>m	</a:t>
            </a:r>
            <a:r>
              <a:rPr dirty="0" sz="2200" spc="-5">
                <a:latin typeface="Palatino Linotype"/>
                <a:cs typeface="Palatino Linotype"/>
              </a:rPr>
              <a:t>(</a:t>
            </a:r>
            <a:r>
              <a:rPr dirty="0" sz="2200" spc="-5" i="1">
                <a:latin typeface="Palatino Linotype"/>
                <a:cs typeface="Palatino Linotype"/>
              </a:rPr>
              <a:t>i</a:t>
            </a:r>
            <a:r>
              <a:rPr dirty="0" sz="2200" spc="-5">
                <a:latin typeface="Palatino Linotype"/>
                <a:cs typeface="Palatino Linotype"/>
              </a:rPr>
              <a:t>=0,1,...,</a:t>
            </a:r>
            <a:r>
              <a:rPr dirty="0" sz="2200" spc="-5" i="1">
                <a:latin typeface="Palatino Linotype"/>
                <a:cs typeface="Palatino Linotype"/>
              </a:rPr>
              <a:t>m</a:t>
            </a:r>
            <a:r>
              <a:rPr dirty="0" sz="2200" spc="-5">
                <a:latin typeface="Palatino Linotype"/>
                <a:cs typeface="Palatino Linotype"/>
              </a:rPr>
              <a:t>-1)</a:t>
            </a:r>
            <a:endParaRPr sz="22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0362" y="2090166"/>
            <a:ext cx="2196465" cy="0"/>
          </a:xfrm>
          <a:custGeom>
            <a:avLst/>
            <a:gdLst/>
            <a:ahLst/>
            <a:cxnLst/>
            <a:rect l="l" t="t" r="r" b="b"/>
            <a:pathLst>
              <a:path w="2196465" h="0">
                <a:moveTo>
                  <a:pt x="0" y="0"/>
                </a:moveTo>
                <a:lnTo>
                  <a:pt x="2196084" y="0"/>
                </a:lnTo>
              </a:path>
            </a:pathLst>
          </a:custGeom>
          <a:ln w="19812">
            <a:solidFill>
              <a:srgbClr val="5C7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08837" y="5229605"/>
            <a:ext cx="2449195" cy="0"/>
          </a:xfrm>
          <a:custGeom>
            <a:avLst/>
            <a:gdLst/>
            <a:ahLst/>
            <a:cxnLst/>
            <a:rect l="l" t="t" r="r" b="b"/>
            <a:pathLst>
              <a:path w="2449195" h="0">
                <a:moveTo>
                  <a:pt x="0" y="0"/>
                </a:moveTo>
                <a:lnTo>
                  <a:pt x="2449068" y="0"/>
                </a:lnTo>
              </a:path>
            </a:pathLst>
          </a:custGeom>
          <a:ln w="19812">
            <a:solidFill>
              <a:srgbClr val="5C7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2015/4/2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  <p:transition spd="slow">
    <p:pull dir="l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4884" y="384047"/>
            <a:ext cx="8711183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5823" y="532767"/>
            <a:ext cx="791083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Linear Probing: An Example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13889" y="1579143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latin typeface="Times New Roman"/>
                <a:cs typeface="Times New Roman"/>
              </a:rPr>
              <a:t>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0065" y="1677593"/>
            <a:ext cx="7207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Index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81400" y="1655064"/>
            <a:ext cx="4005579" cy="360045"/>
          </a:xfrm>
          <a:prstGeom prst="rect">
            <a:avLst/>
          </a:prstGeom>
          <a:solidFill>
            <a:srgbClr val="CCFFCC"/>
          </a:solidFill>
          <a:ln w="9144">
            <a:solidFill>
              <a:srgbClr val="008000"/>
            </a:solidFill>
          </a:ln>
        </p:spPr>
        <p:txBody>
          <a:bodyPr wrap="square" lIns="0" tIns="3048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40"/>
              </a:spcBef>
            </a:pPr>
            <a:r>
              <a:rPr dirty="0" sz="1800">
                <a:latin typeface="Palatino Linotype"/>
                <a:cs typeface="Palatino Linotype"/>
              </a:rPr>
              <a:t>Hash </a:t>
            </a:r>
            <a:r>
              <a:rPr dirty="0" sz="1800" spc="-5">
                <a:latin typeface="Palatino Linotype"/>
                <a:cs typeface="Palatino Linotype"/>
              </a:rPr>
              <a:t>function: </a:t>
            </a:r>
            <a:r>
              <a:rPr dirty="0" sz="1800" b="1">
                <a:solidFill>
                  <a:srgbClr val="FF0000"/>
                </a:solidFill>
                <a:latin typeface="Palatino Linotype"/>
                <a:cs typeface="Palatino Linotype"/>
              </a:rPr>
              <a:t>h(x)=5x </a:t>
            </a:r>
            <a:r>
              <a:rPr dirty="0" sz="1800" spc="-5" b="1">
                <a:solidFill>
                  <a:srgbClr val="FF0000"/>
                </a:solidFill>
                <a:latin typeface="Palatino Linotype"/>
                <a:cs typeface="Palatino Linotype"/>
              </a:rPr>
              <a:t>mod</a:t>
            </a:r>
            <a:r>
              <a:rPr dirty="0" sz="1800" b="1">
                <a:solidFill>
                  <a:srgbClr val="FF0000"/>
                </a:solidFill>
                <a:latin typeface="Palatino Linotype"/>
                <a:cs typeface="Palatino Linotype"/>
              </a:rPr>
              <a:t> 8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00115" y="3298407"/>
            <a:ext cx="635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2F5897"/>
                </a:solidFill>
                <a:latin typeface="Times New Roman"/>
                <a:cs typeface="Times New Roman"/>
              </a:rPr>
              <a:t>1812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76466" y="4242982"/>
            <a:ext cx="635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669900"/>
                </a:solidFill>
                <a:latin typeface="Times New Roman"/>
                <a:cs typeface="Times New Roman"/>
              </a:rPr>
              <a:t>1945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62755" y="5390388"/>
            <a:ext cx="4814570" cy="360045"/>
          </a:xfrm>
          <a:prstGeom prst="rect">
            <a:avLst/>
          </a:prstGeom>
          <a:solidFill>
            <a:srgbClr val="CCFFCC"/>
          </a:solidFill>
          <a:ln w="9144">
            <a:solidFill>
              <a:srgbClr val="008000"/>
            </a:solidFill>
          </a:ln>
        </p:spPr>
        <p:txBody>
          <a:bodyPr wrap="square" lIns="0" tIns="3048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40"/>
              </a:spcBef>
            </a:pPr>
            <a:r>
              <a:rPr dirty="0" sz="1800" spc="-5">
                <a:latin typeface="Palatino Linotype"/>
                <a:cs typeface="Palatino Linotype"/>
              </a:rPr>
              <a:t>Rehash function: </a:t>
            </a:r>
            <a:r>
              <a:rPr dirty="0" sz="1800" spc="-5" b="1">
                <a:solidFill>
                  <a:srgbClr val="FF0000"/>
                </a:solidFill>
                <a:latin typeface="Palatino Linotype"/>
                <a:cs typeface="Palatino Linotype"/>
              </a:rPr>
              <a:t>rh(j)=(j+1) mod</a:t>
            </a:r>
            <a:r>
              <a:rPr dirty="0" sz="1800" spc="30" b="1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dirty="0" sz="1800" b="1">
                <a:solidFill>
                  <a:srgbClr val="FF0000"/>
                </a:solidFill>
                <a:latin typeface="Palatino Linotype"/>
                <a:cs typeface="Palatino Linotype"/>
              </a:rPr>
              <a:t>8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739" y="1909851"/>
            <a:ext cx="1284605" cy="4119879"/>
          </a:xfrm>
          <a:prstGeom prst="rect">
            <a:avLst/>
          </a:prstGeom>
        </p:spPr>
        <p:txBody>
          <a:bodyPr wrap="square" lIns="0" tIns="18669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470"/>
              </a:spcBef>
            </a:pPr>
            <a:r>
              <a:rPr dirty="0" sz="240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1370"/>
              </a:spcBef>
            </a:pPr>
            <a:r>
              <a:rPr dirty="0" sz="240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1019"/>
              </a:spcBef>
            </a:pPr>
            <a:r>
              <a:rPr dirty="0" sz="240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1005"/>
              </a:spcBef>
            </a:pPr>
            <a:r>
              <a:rPr dirty="0" sz="240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2065"/>
              </a:spcBef>
            </a:pPr>
            <a:r>
              <a:rPr dirty="0" sz="2000">
                <a:latin typeface="Times New Roman"/>
                <a:cs typeface="Times New Roman"/>
              </a:rPr>
              <a:t>rehashing</a:t>
            </a:r>
            <a:r>
              <a:rPr dirty="0" sz="2000" spc="320">
                <a:latin typeface="Times New Roman"/>
                <a:cs typeface="Times New Roman"/>
              </a:rPr>
              <a:t> </a:t>
            </a:r>
            <a:r>
              <a:rPr dirty="0" baseline="24305" sz="3600">
                <a:latin typeface="Times New Roman"/>
                <a:cs typeface="Times New Roman"/>
              </a:rPr>
              <a:t>4</a:t>
            </a:r>
            <a:endParaRPr baseline="24305" sz="36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340"/>
              </a:spcBef>
            </a:pPr>
            <a:r>
              <a:rPr dirty="0" sz="2400"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1010"/>
              </a:spcBef>
            </a:pPr>
            <a:r>
              <a:rPr dirty="0" sz="2400"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1020"/>
              </a:spcBef>
            </a:pPr>
            <a:r>
              <a:rPr dirty="0" sz="2400"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25202" y="6089232"/>
            <a:ext cx="23964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chain of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rehashings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463039" y="2057400"/>
          <a:ext cx="1309370" cy="4041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/>
              </a:tblGrid>
              <a:tr h="502919">
                <a:tc>
                  <a:txBody>
                    <a:bodyPr/>
                    <a:lstStyle/>
                    <a:p>
                      <a:pPr marL="36004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2400" b="1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1776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2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044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04444">
                <a:tc>
                  <a:txBody>
                    <a:bodyPr/>
                    <a:lstStyle/>
                    <a:p>
                      <a:pPr marL="31559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2400" b="1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1055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270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04444">
                <a:tc>
                  <a:txBody>
                    <a:bodyPr/>
                    <a:lstStyle/>
                    <a:p>
                      <a:pPr marL="31559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2400" b="1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1492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381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02919">
                <a:tc>
                  <a:txBody>
                    <a:bodyPr/>
                    <a:lstStyle/>
                    <a:p>
                      <a:pPr marL="31559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2400" b="1">
                          <a:solidFill>
                            <a:srgbClr val="2F5897"/>
                          </a:solidFill>
                          <a:latin typeface="Times New Roman"/>
                          <a:cs typeface="Times New Roman"/>
                        </a:rPr>
                        <a:t>1812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06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04444">
                <a:tc>
                  <a:txBody>
                    <a:bodyPr/>
                    <a:lstStyle/>
                    <a:p>
                      <a:pPr marL="36004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2400" b="1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1918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112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05967">
                <a:tc>
                  <a:txBody>
                    <a:bodyPr/>
                    <a:lstStyle/>
                    <a:p>
                      <a:pPr marL="31559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dirty="0" sz="2400" b="1">
                          <a:solidFill>
                            <a:srgbClr val="669900"/>
                          </a:solidFill>
                          <a:latin typeface="Times New Roman"/>
                          <a:cs typeface="Times New Roman"/>
                        </a:rPr>
                        <a:t>1945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22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3651503" y="1572767"/>
            <a:ext cx="4017263" cy="3718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610355" y="1554480"/>
            <a:ext cx="3281159" cy="1003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610355" y="2014626"/>
            <a:ext cx="3281159" cy="229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273040" y="2715767"/>
            <a:ext cx="3296411" cy="25770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273040" y="2715767"/>
            <a:ext cx="1734337" cy="9160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404620" y="2715767"/>
            <a:ext cx="135356" cy="680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202934" y="2645664"/>
            <a:ext cx="3284220" cy="2564765"/>
          </a:xfrm>
          <a:custGeom>
            <a:avLst/>
            <a:gdLst/>
            <a:ahLst/>
            <a:cxnLst/>
            <a:rect l="l" t="t" r="r" b="b"/>
            <a:pathLst>
              <a:path w="3284220" h="2564765">
                <a:moveTo>
                  <a:pt x="2104613" y="2320988"/>
                </a:moveTo>
                <a:lnTo>
                  <a:pt x="1252105" y="2320988"/>
                </a:lnTo>
                <a:lnTo>
                  <a:pt x="1251222" y="2321498"/>
                </a:lnTo>
                <a:lnTo>
                  <a:pt x="1278730" y="2361362"/>
                </a:lnTo>
                <a:lnTo>
                  <a:pt x="1309235" y="2398107"/>
                </a:lnTo>
                <a:lnTo>
                  <a:pt x="1342477" y="2431568"/>
                </a:lnTo>
                <a:lnTo>
                  <a:pt x="1378215" y="2461609"/>
                </a:lnTo>
                <a:lnTo>
                  <a:pt x="1416208" y="2488090"/>
                </a:lnTo>
                <a:lnTo>
                  <a:pt x="1456214" y="2510875"/>
                </a:lnTo>
                <a:lnTo>
                  <a:pt x="1497992" y="2529826"/>
                </a:lnTo>
                <a:lnTo>
                  <a:pt x="1541301" y="2544805"/>
                </a:lnTo>
                <a:lnTo>
                  <a:pt x="1585900" y="2555675"/>
                </a:lnTo>
                <a:lnTo>
                  <a:pt x="1631546" y="2562298"/>
                </a:lnTo>
                <a:lnTo>
                  <a:pt x="1678000" y="2564536"/>
                </a:lnTo>
                <a:lnTo>
                  <a:pt x="1726003" y="2562128"/>
                </a:lnTo>
                <a:lnTo>
                  <a:pt x="1772961" y="2555079"/>
                </a:lnTo>
                <a:lnTo>
                  <a:pt x="1818638" y="2543572"/>
                </a:lnTo>
                <a:lnTo>
                  <a:pt x="1862800" y="2527794"/>
                </a:lnTo>
                <a:lnTo>
                  <a:pt x="1905211" y="2507929"/>
                </a:lnTo>
                <a:lnTo>
                  <a:pt x="1945636" y="2484164"/>
                </a:lnTo>
                <a:lnTo>
                  <a:pt x="1983838" y="2456684"/>
                </a:lnTo>
                <a:lnTo>
                  <a:pt x="2019583" y="2425675"/>
                </a:lnTo>
                <a:lnTo>
                  <a:pt x="2052635" y="2391321"/>
                </a:lnTo>
                <a:lnTo>
                  <a:pt x="2082758" y="2353808"/>
                </a:lnTo>
                <a:lnTo>
                  <a:pt x="2104613" y="2320988"/>
                </a:lnTo>
                <a:close/>
              </a:path>
              <a:path w="3284220" h="2564765">
                <a:moveTo>
                  <a:pt x="2730814" y="2093353"/>
                </a:moveTo>
                <a:lnTo>
                  <a:pt x="442302" y="2093353"/>
                </a:lnTo>
                <a:lnTo>
                  <a:pt x="440509" y="2095698"/>
                </a:lnTo>
                <a:lnTo>
                  <a:pt x="466186" y="2139300"/>
                </a:lnTo>
                <a:lnTo>
                  <a:pt x="494869" y="2180103"/>
                </a:lnTo>
                <a:lnTo>
                  <a:pt x="526335" y="2218013"/>
                </a:lnTo>
                <a:lnTo>
                  <a:pt x="560383" y="2252904"/>
                </a:lnTo>
                <a:lnTo>
                  <a:pt x="596812" y="2284653"/>
                </a:lnTo>
                <a:lnTo>
                  <a:pt x="635421" y="2313135"/>
                </a:lnTo>
                <a:lnTo>
                  <a:pt x="676009" y="2338223"/>
                </a:lnTo>
                <a:lnTo>
                  <a:pt x="718375" y="2359795"/>
                </a:lnTo>
                <a:lnTo>
                  <a:pt x="762318" y="2377724"/>
                </a:lnTo>
                <a:lnTo>
                  <a:pt x="807638" y="2391886"/>
                </a:lnTo>
                <a:lnTo>
                  <a:pt x="854133" y="2402157"/>
                </a:lnTo>
                <a:lnTo>
                  <a:pt x="901602" y="2408411"/>
                </a:lnTo>
                <a:lnTo>
                  <a:pt x="949845" y="2410523"/>
                </a:lnTo>
                <a:lnTo>
                  <a:pt x="1002853" y="2407917"/>
                </a:lnTo>
                <a:lnTo>
                  <a:pt x="1055237" y="2400270"/>
                </a:lnTo>
                <a:lnTo>
                  <a:pt x="1106676" y="2387668"/>
                </a:lnTo>
                <a:lnTo>
                  <a:pt x="1156848" y="2370196"/>
                </a:lnTo>
                <a:lnTo>
                  <a:pt x="1205431" y="2347941"/>
                </a:lnTo>
                <a:lnTo>
                  <a:pt x="1251222" y="2321498"/>
                </a:lnTo>
                <a:lnTo>
                  <a:pt x="1252105" y="2320988"/>
                </a:lnTo>
                <a:lnTo>
                  <a:pt x="2104613" y="2320988"/>
                </a:lnTo>
                <a:lnTo>
                  <a:pt x="2109718" y="2313322"/>
                </a:lnTo>
                <a:lnTo>
                  <a:pt x="2133279" y="2270048"/>
                </a:lnTo>
                <a:lnTo>
                  <a:pt x="2153205" y="2224171"/>
                </a:lnTo>
                <a:lnTo>
                  <a:pt x="2169261" y="2175878"/>
                </a:lnTo>
                <a:lnTo>
                  <a:pt x="2639142" y="2175878"/>
                </a:lnTo>
                <a:lnTo>
                  <a:pt x="2661213" y="2160581"/>
                </a:lnTo>
                <a:lnTo>
                  <a:pt x="2696072" y="2130647"/>
                </a:lnTo>
                <a:lnTo>
                  <a:pt x="2727870" y="2097156"/>
                </a:lnTo>
                <a:lnTo>
                  <a:pt x="2730814" y="2093353"/>
                </a:lnTo>
                <a:close/>
              </a:path>
              <a:path w="3284220" h="2564765">
                <a:moveTo>
                  <a:pt x="2639142" y="2175878"/>
                </a:moveTo>
                <a:lnTo>
                  <a:pt x="2169261" y="2175878"/>
                </a:lnTo>
                <a:lnTo>
                  <a:pt x="2169718" y="2178977"/>
                </a:lnTo>
                <a:lnTo>
                  <a:pt x="2212888" y="2204129"/>
                </a:lnTo>
                <a:lnTo>
                  <a:pt x="2258189" y="2223929"/>
                </a:lnTo>
                <a:lnTo>
                  <a:pt x="2305199" y="2238242"/>
                </a:lnTo>
                <a:lnTo>
                  <a:pt x="2353493" y="2246929"/>
                </a:lnTo>
                <a:lnTo>
                  <a:pt x="2402649" y="2249855"/>
                </a:lnTo>
                <a:lnTo>
                  <a:pt x="2450295" y="2247124"/>
                </a:lnTo>
                <a:lnTo>
                  <a:pt x="2496475" y="2239162"/>
                </a:lnTo>
                <a:lnTo>
                  <a:pt x="2540923" y="2226248"/>
                </a:lnTo>
                <a:lnTo>
                  <a:pt x="2583372" y="2208660"/>
                </a:lnTo>
                <a:lnTo>
                  <a:pt x="2623558" y="2186678"/>
                </a:lnTo>
                <a:lnTo>
                  <a:pt x="2639142" y="2175878"/>
                </a:lnTo>
                <a:close/>
              </a:path>
              <a:path w="3284220" h="2564765">
                <a:moveTo>
                  <a:pt x="160269" y="1506065"/>
                </a:moveTo>
                <a:lnTo>
                  <a:pt x="130262" y="1545717"/>
                </a:lnTo>
                <a:lnTo>
                  <a:pt x="105329" y="1591292"/>
                </a:lnTo>
                <a:lnTo>
                  <a:pt x="87142" y="1640151"/>
                </a:lnTo>
                <a:lnTo>
                  <a:pt x="76005" y="1691456"/>
                </a:lnTo>
                <a:lnTo>
                  <a:pt x="72224" y="1744370"/>
                </a:lnTo>
                <a:lnTo>
                  <a:pt x="75250" y="1792070"/>
                </a:lnTo>
                <a:lnTo>
                  <a:pt x="84064" y="1837817"/>
                </a:lnTo>
                <a:lnTo>
                  <a:pt x="98272" y="1881194"/>
                </a:lnTo>
                <a:lnTo>
                  <a:pt x="117478" y="1921782"/>
                </a:lnTo>
                <a:lnTo>
                  <a:pt x="141288" y="1959163"/>
                </a:lnTo>
                <a:lnTo>
                  <a:pt x="169306" y="1992917"/>
                </a:lnTo>
                <a:lnTo>
                  <a:pt x="201138" y="2022626"/>
                </a:lnTo>
                <a:lnTo>
                  <a:pt x="236389" y="2047873"/>
                </a:lnTo>
                <a:lnTo>
                  <a:pt x="274664" y="2068237"/>
                </a:lnTo>
                <a:lnTo>
                  <a:pt x="315568" y="2083301"/>
                </a:lnTo>
                <a:lnTo>
                  <a:pt x="358705" y="2092647"/>
                </a:lnTo>
                <a:lnTo>
                  <a:pt x="403682" y="2095855"/>
                </a:lnTo>
                <a:lnTo>
                  <a:pt x="413290" y="2095698"/>
                </a:lnTo>
                <a:lnTo>
                  <a:pt x="422940" y="2095228"/>
                </a:lnTo>
                <a:lnTo>
                  <a:pt x="432616" y="2094446"/>
                </a:lnTo>
                <a:lnTo>
                  <a:pt x="442302" y="2093353"/>
                </a:lnTo>
                <a:lnTo>
                  <a:pt x="2730814" y="2093353"/>
                </a:lnTo>
                <a:lnTo>
                  <a:pt x="2756339" y="2060385"/>
                </a:lnTo>
                <a:lnTo>
                  <a:pt x="2781214" y="2020615"/>
                </a:lnTo>
                <a:lnTo>
                  <a:pt x="2802230" y="1978123"/>
                </a:lnTo>
                <a:lnTo>
                  <a:pt x="2819120" y="1933189"/>
                </a:lnTo>
                <a:lnTo>
                  <a:pt x="2831617" y="1886091"/>
                </a:lnTo>
                <a:lnTo>
                  <a:pt x="2839458" y="1837109"/>
                </a:lnTo>
                <a:lnTo>
                  <a:pt x="2842374" y="1786521"/>
                </a:lnTo>
                <a:lnTo>
                  <a:pt x="2841612" y="1785327"/>
                </a:lnTo>
                <a:lnTo>
                  <a:pt x="2888372" y="1775876"/>
                </a:lnTo>
                <a:lnTo>
                  <a:pt x="2933427" y="1762136"/>
                </a:lnTo>
                <a:lnTo>
                  <a:pt x="2976594" y="1744330"/>
                </a:lnTo>
                <a:lnTo>
                  <a:pt x="3017693" y="1722679"/>
                </a:lnTo>
                <a:lnTo>
                  <a:pt x="3056544" y="1697405"/>
                </a:lnTo>
                <a:lnTo>
                  <a:pt x="3092965" y="1668728"/>
                </a:lnTo>
                <a:lnTo>
                  <a:pt x="3126775" y="1636869"/>
                </a:lnTo>
                <a:lnTo>
                  <a:pt x="3157794" y="1602051"/>
                </a:lnTo>
                <a:lnTo>
                  <a:pt x="3185841" y="1564493"/>
                </a:lnTo>
                <a:lnTo>
                  <a:pt x="3210735" y="1524419"/>
                </a:lnTo>
                <a:lnTo>
                  <a:pt x="3218936" y="1508302"/>
                </a:lnTo>
                <a:lnTo>
                  <a:pt x="163296" y="1508302"/>
                </a:lnTo>
                <a:lnTo>
                  <a:pt x="160269" y="1506065"/>
                </a:lnTo>
                <a:close/>
              </a:path>
              <a:path w="3284220" h="2564765">
                <a:moveTo>
                  <a:pt x="3220991" y="1504264"/>
                </a:moveTo>
                <a:lnTo>
                  <a:pt x="161632" y="1504264"/>
                </a:lnTo>
                <a:lnTo>
                  <a:pt x="163296" y="1508302"/>
                </a:lnTo>
                <a:lnTo>
                  <a:pt x="3218936" y="1508302"/>
                </a:lnTo>
                <a:lnTo>
                  <a:pt x="3220991" y="1504264"/>
                </a:lnTo>
                <a:close/>
              </a:path>
              <a:path w="3284220" h="2564765">
                <a:moveTo>
                  <a:pt x="295219" y="852796"/>
                </a:moveTo>
                <a:lnTo>
                  <a:pt x="251468" y="860864"/>
                </a:lnTo>
                <a:lnTo>
                  <a:pt x="209001" y="875273"/>
                </a:lnTo>
                <a:lnTo>
                  <a:pt x="169334" y="895346"/>
                </a:lnTo>
                <a:lnTo>
                  <a:pt x="132859" y="920615"/>
                </a:lnTo>
                <a:lnTo>
                  <a:pt x="99972" y="950614"/>
                </a:lnTo>
                <a:lnTo>
                  <a:pt x="71064" y="984874"/>
                </a:lnTo>
                <a:lnTo>
                  <a:pt x="46530" y="1022928"/>
                </a:lnTo>
                <a:lnTo>
                  <a:pt x="26763" y="1064307"/>
                </a:lnTo>
                <a:lnTo>
                  <a:pt x="12157" y="1108543"/>
                </a:lnTo>
                <a:lnTo>
                  <a:pt x="3104" y="1155170"/>
                </a:lnTo>
                <a:lnTo>
                  <a:pt x="0" y="1203718"/>
                </a:lnTo>
                <a:lnTo>
                  <a:pt x="3691" y="1256713"/>
                </a:lnTo>
                <a:lnTo>
                  <a:pt x="14621" y="1307814"/>
                </a:lnTo>
                <a:lnTo>
                  <a:pt x="32372" y="1356261"/>
                </a:lnTo>
                <a:lnTo>
                  <a:pt x="56531" y="1401293"/>
                </a:lnTo>
                <a:lnTo>
                  <a:pt x="86681" y="1442151"/>
                </a:lnTo>
                <a:lnTo>
                  <a:pt x="122408" y="1478074"/>
                </a:lnTo>
                <a:lnTo>
                  <a:pt x="160269" y="1506065"/>
                </a:lnTo>
                <a:lnTo>
                  <a:pt x="161632" y="1504264"/>
                </a:lnTo>
                <a:lnTo>
                  <a:pt x="3220991" y="1504264"/>
                </a:lnTo>
                <a:lnTo>
                  <a:pt x="3250341" y="1437602"/>
                </a:lnTo>
                <a:lnTo>
                  <a:pt x="3264692" y="1391302"/>
                </a:lnTo>
                <a:lnTo>
                  <a:pt x="3275166" y="1343370"/>
                </a:lnTo>
                <a:lnTo>
                  <a:pt x="3281583" y="1294027"/>
                </a:lnTo>
                <a:lnTo>
                  <a:pt x="3283762" y="1243495"/>
                </a:lnTo>
                <a:lnTo>
                  <a:pt x="3281481" y="1192056"/>
                </a:lnTo>
                <a:lnTo>
                  <a:pt x="3274707" y="1141352"/>
                </a:lnTo>
                <a:lnTo>
                  <a:pt x="3263548" y="1091702"/>
                </a:lnTo>
                <a:lnTo>
                  <a:pt x="3248110" y="1043419"/>
                </a:lnTo>
                <a:lnTo>
                  <a:pt x="3228499" y="996821"/>
                </a:lnTo>
                <a:lnTo>
                  <a:pt x="3204821" y="952223"/>
                </a:lnTo>
                <a:lnTo>
                  <a:pt x="3177184" y="909942"/>
                </a:lnTo>
                <a:lnTo>
                  <a:pt x="3176117" y="909700"/>
                </a:lnTo>
                <a:lnTo>
                  <a:pt x="3190357" y="868655"/>
                </a:lnTo>
                <a:lnTo>
                  <a:pt x="3194092" y="853300"/>
                </a:lnTo>
                <a:lnTo>
                  <a:pt x="295275" y="853300"/>
                </a:lnTo>
                <a:lnTo>
                  <a:pt x="295219" y="852796"/>
                </a:lnTo>
                <a:close/>
              </a:path>
              <a:path w="3284220" h="2564765">
                <a:moveTo>
                  <a:pt x="3194265" y="852589"/>
                </a:moveTo>
                <a:lnTo>
                  <a:pt x="296341" y="852589"/>
                </a:lnTo>
                <a:lnTo>
                  <a:pt x="295275" y="853300"/>
                </a:lnTo>
                <a:lnTo>
                  <a:pt x="3194092" y="853300"/>
                </a:lnTo>
                <a:lnTo>
                  <a:pt x="3194265" y="852589"/>
                </a:lnTo>
                <a:close/>
              </a:path>
              <a:path w="3284220" h="2564765">
                <a:moveTo>
                  <a:pt x="804024" y="234162"/>
                </a:moveTo>
                <a:lnTo>
                  <a:pt x="757291" y="236392"/>
                </a:lnTo>
                <a:lnTo>
                  <a:pt x="711737" y="242952"/>
                </a:lnTo>
                <a:lnTo>
                  <a:pt x="667541" y="253651"/>
                </a:lnTo>
                <a:lnTo>
                  <a:pt x="624884" y="268295"/>
                </a:lnTo>
                <a:lnTo>
                  <a:pt x="583949" y="286692"/>
                </a:lnTo>
                <a:lnTo>
                  <a:pt x="544915" y="308650"/>
                </a:lnTo>
                <a:lnTo>
                  <a:pt x="507963" y="333977"/>
                </a:lnTo>
                <a:lnTo>
                  <a:pt x="473276" y="362478"/>
                </a:lnTo>
                <a:lnTo>
                  <a:pt x="441032" y="393963"/>
                </a:lnTo>
                <a:lnTo>
                  <a:pt x="411415" y="428238"/>
                </a:lnTo>
                <a:lnTo>
                  <a:pt x="384604" y="465111"/>
                </a:lnTo>
                <a:lnTo>
                  <a:pt x="360781" y="504390"/>
                </a:lnTo>
                <a:lnTo>
                  <a:pt x="340126" y="545881"/>
                </a:lnTo>
                <a:lnTo>
                  <a:pt x="322821" y="589393"/>
                </a:lnTo>
                <a:lnTo>
                  <a:pt x="309046" y="634732"/>
                </a:lnTo>
                <a:lnTo>
                  <a:pt x="298983" y="681707"/>
                </a:lnTo>
                <a:lnTo>
                  <a:pt x="292812" y="730125"/>
                </a:lnTo>
                <a:lnTo>
                  <a:pt x="290715" y="779792"/>
                </a:lnTo>
                <a:lnTo>
                  <a:pt x="290936" y="798227"/>
                </a:lnTo>
                <a:lnTo>
                  <a:pt x="291799" y="816636"/>
                </a:lnTo>
                <a:lnTo>
                  <a:pt x="293260" y="835001"/>
                </a:lnTo>
                <a:lnTo>
                  <a:pt x="295219" y="852796"/>
                </a:lnTo>
                <a:lnTo>
                  <a:pt x="296341" y="852589"/>
                </a:lnTo>
                <a:lnTo>
                  <a:pt x="3194265" y="852589"/>
                </a:lnTo>
                <a:lnTo>
                  <a:pt x="3200634" y="826404"/>
                </a:lnTo>
                <a:lnTo>
                  <a:pt x="3206864" y="783263"/>
                </a:lnTo>
                <a:lnTo>
                  <a:pt x="3208959" y="739546"/>
                </a:lnTo>
                <a:lnTo>
                  <a:pt x="3206446" y="691416"/>
                </a:lnTo>
                <a:lnTo>
                  <a:pt x="3199065" y="644617"/>
                </a:lnTo>
                <a:lnTo>
                  <a:pt x="3187054" y="599481"/>
                </a:lnTo>
                <a:lnTo>
                  <a:pt x="3170653" y="556341"/>
                </a:lnTo>
                <a:lnTo>
                  <a:pt x="3150101" y="515528"/>
                </a:lnTo>
                <a:lnTo>
                  <a:pt x="3125635" y="477373"/>
                </a:lnTo>
                <a:lnTo>
                  <a:pt x="3097494" y="442210"/>
                </a:lnTo>
                <a:lnTo>
                  <a:pt x="3065918" y="410369"/>
                </a:lnTo>
                <a:lnTo>
                  <a:pt x="3031144" y="382183"/>
                </a:lnTo>
                <a:lnTo>
                  <a:pt x="2993412" y="357984"/>
                </a:lnTo>
                <a:lnTo>
                  <a:pt x="2952960" y="338103"/>
                </a:lnTo>
                <a:lnTo>
                  <a:pt x="2910027" y="322872"/>
                </a:lnTo>
                <a:lnTo>
                  <a:pt x="2911398" y="322033"/>
                </a:lnTo>
                <a:lnTo>
                  <a:pt x="2908349" y="308978"/>
                </a:lnTo>
                <a:lnTo>
                  <a:pt x="1063574" y="308978"/>
                </a:lnTo>
                <a:lnTo>
                  <a:pt x="1015093" y="282363"/>
                </a:lnTo>
                <a:lnTo>
                  <a:pt x="964462" y="261454"/>
                </a:lnTo>
                <a:lnTo>
                  <a:pt x="912115" y="246372"/>
                </a:lnTo>
                <a:lnTo>
                  <a:pt x="858490" y="237234"/>
                </a:lnTo>
                <a:lnTo>
                  <a:pt x="804024" y="234162"/>
                </a:lnTo>
                <a:close/>
              </a:path>
              <a:path w="3284220" h="2564765">
                <a:moveTo>
                  <a:pt x="1422857" y="77190"/>
                </a:moveTo>
                <a:lnTo>
                  <a:pt x="1373412" y="80367"/>
                </a:lnTo>
                <a:lnTo>
                  <a:pt x="1325323" y="89789"/>
                </a:lnTo>
                <a:lnTo>
                  <a:pt x="1279042" y="105165"/>
                </a:lnTo>
                <a:lnTo>
                  <a:pt x="1235025" y="126202"/>
                </a:lnTo>
                <a:lnTo>
                  <a:pt x="1193725" y="152611"/>
                </a:lnTo>
                <a:lnTo>
                  <a:pt x="1155598" y="184098"/>
                </a:lnTo>
                <a:lnTo>
                  <a:pt x="1121097" y="220373"/>
                </a:lnTo>
                <a:lnTo>
                  <a:pt x="1090677" y="261144"/>
                </a:lnTo>
                <a:lnTo>
                  <a:pt x="1064793" y="306120"/>
                </a:lnTo>
                <a:lnTo>
                  <a:pt x="1063574" y="308978"/>
                </a:lnTo>
                <a:lnTo>
                  <a:pt x="2908349" y="308978"/>
                </a:lnTo>
                <a:lnTo>
                  <a:pt x="2899834" y="272514"/>
                </a:lnTo>
                <a:lnTo>
                  <a:pt x="2882678" y="225897"/>
                </a:lnTo>
                <a:lnTo>
                  <a:pt x="2869936" y="201155"/>
                </a:lnTo>
                <a:lnTo>
                  <a:pt x="1707337" y="201155"/>
                </a:lnTo>
                <a:lnTo>
                  <a:pt x="1667312" y="164345"/>
                </a:lnTo>
                <a:lnTo>
                  <a:pt x="1623516" y="133653"/>
                </a:lnTo>
                <a:lnTo>
                  <a:pt x="1576560" y="109335"/>
                </a:lnTo>
                <a:lnTo>
                  <a:pt x="1527057" y="91648"/>
                </a:lnTo>
                <a:lnTo>
                  <a:pt x="1475618" y="80847"/>
                </a:lnTo>
                <a:lnTo>
                  <a:pt x="1422857" y="77190"/>
                </a:lnTo>
                <a:close/>
              </a:path>
              <a:path w="3284220" h="2564765">
                <a:moveTo>
                  <a:pt x="2003069" y="0"/>
                </a:moveTo>
                <a:lnTo>
                  <a:pt x="1956509" y="3451"/>
                </a:lnTo>
                <a:lnTo>
                  <a:pt x="1911513" y="13640"/>
                </a:lnTo>
                <a:lnTo>
                  <a:pt x="1868648" y="30195"/>
                </a:lnTo>
                <a:lnTo>
                  <a:pt x="1828480" y="52739"/>
                </a:lnTo>
                <a:lnTo>
                  <a:pt x="1791577" y="80900"/>
                </a:lnTo>
                <a:lnTo>
                  <a:pt x="1758504" y="114303"/>
                </a:lnTo>
                <a:lnTo>
                  <a:pt x="1729809" y="152611"/>
                </a:lnTo>
                <a:lnTo>
                  <a:pt x="1706118" y="195338"/>
                </a:lnTo>
                <a:lnTo>
                  <a:pt x="1707337" y="201155"/>
                </a:lnTo>
                <a:lnTo>
                  <a:pt x="2869936" y="201155"/>
                </a:lnTo>
                <a:lnTo>
                  <a:pt x="2860362" y="182564"/>
                </a:lnTo>
                <a:lnTo>
                  <a:pt x="2833320" y="142897"/>
                </a:lnTo>
                <a:lnTo>
                  <a:pt x="2829837" y="138937"/>
                </a:lnTo>
                <a:lnTo>
                  <a:pt x="2266873" y="138937"/>
                </a:lnTo>
                <a:lnTo>
                  <a:pt x="2266264" y="138341"/>
                </a:lnTo>
                <a:lnTo>
                  <a:pt x="2232770" y="98214"/>
                </a:lnTo>
                <a:lnTo>
                  <a:pt x="2193645" y="63964"/>
                </a:lnTo>
                <a:lnTo>
                  <a:pt x="2150306" y="36602"/>
                </a:lnTo>
                <a:lnTo>
                  <a:pt x="2103560" y="16544"/>
                </a:lnTo>
                <a:lnTo>
                  <a:pt x="2054212" y="4205"/>
                </a:lnTo>
                <a:lnTo>
                  <a:pt x="2003069" y="0"/>
                </a:lnTo>
                <a:close/>
              </a:path>
              <a:path w="3284220" h="2564765">
                <a:moveTo>
                  <a:pt x="2548013" y="0"/>
                </a:moveTo>
                <a:lnTo>
                  <a:pt x="2501906" y="3021"/>
                </a:lnTo>
                <a:lnTo>
                  <a:pt x="2456963" y="12025"/>
                </a:lnTo>
                <a:lnTo>
                  <a:pt x="2413657" y="26769"/>
                </a:lnTo>
                <a:lnTo>
                  <a:pt x="2372460" y="47013"/>
                </a:lnTo>
                <a:lnTo>
                  <a:pt x="2333847" y="72517"/>
                </a:lnTo>
                <a:lnTo>
                  <a:pt x="2298291" y="103039"/>
                </a:lnTo>
                <a:lnTo>
                  <a:pt x="2266321" y="138278"/>
                </a:lnTo>
                <a:lnTo>
                  <a:pt x="2266873" y="138937"/>
                </a:lnTo>
                <a:lnTo>
                  <a:pt x="2829837" y="138937"/>
                </a:lnTo>
                <a:lnTo>
                  <a:pt x="2801984" y="107279"/>
                </a:lnTo>
                <a:lnTo>
                  <a:pt x="2766787" y="76092"/>
                </a:lnTo>
                <a:lnTo>
                  <a:pt x="2728160" y="49718"/>
                </a:lnTo>
                <a:lnTo>
                  <a:pt x="2686537" y="28540"/>
                </a:lnTo>
                <a:lnTo>
                  <a:pt x="2642350" y="12939"/>
                </a:lnTo>
                <a:lnTo>
                  <a:pt x="2596031" y="3298"/>
                </a:lnTo>
                <a:lnTo>
                  <a:pt x="2548013" y="0"/>
                </a:lnTo>
                <a:close/>
              </a:path>
            </a:pathLst>
          </a:custGeom>
          <a:solidFill>
            <a:srgbClr val="FFBE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202934" y="2645664"/>
            <a:ext cx="3284220" cy="2564765"/>
          </a:xfrm>
          <a:custGeom>
            <a:avLst/>
            <a:gdLst/>
            <a:ahLst/>
            <a:cxnLst/>
            <a:rect l="l" t="t" r="r" b="b"/>
            <a:pathLst>
              <a:path w="3284220" h="2564765">
                <a:moveTo>
                  <a:pt x="296341" y="852589"/>
                </a:moveTo>
                <a:lnTo>
                  <a:pt x="251468" y="860864"/>
                </a:lnTo>
                <a:lnTo>
                  <a:pt x="209001" y="875273"/>
                </a:lnTo>
                <a:lnTo>
                  <a:pt x="169334" y="895346"/>
                </a:lnTo>
                <a:lnTo>
                  <a:pt x="132859" y="920615"/>
                </a:lnTo>
                <a:lnTo>
                  <a:pt x="99972" y="950614"/>
                </a:lnTo>
                <a:lnTo>
                  <a:pt x="71064" y="984874"/>
                </a:lnTo>
                <a:lnTo>
                  <a:pt x="46530" y="1022928"/>
                </a:lnTo>
                <a:lnTo>
                  <a:pt x="26763" y="1064307"/>
                </a:lnTo>
                <a:lnTo>
                  <a:pt x="12157" y="1108543"/>
                </a:lnTo>
                <a:lnTo>
                  <a:pt x="3104" y="1155170"/>
                </a:lnTo>
                <a:lnTo>
                  <a:pt x="0" y="1203718"/>
                </a:lnTo>
                <a:lnTo>
                  <a:pt x="3691" y="1256713"/>
                </a:lnTo>
                <a:lnTo>
                  <a:pt x="14621" y="1307814"/>
                </a:lnTo>
                <a:lnTo>
                  <a:pt x="32372" y="1356261"/>
                </a:lnTo>
                <a:lnTo>
                  <a:pt x="56531" y="1401293"/>
                </a:lnTo>
                <a:lnTo>
                  <a:pt x="86681" y="1442151"/>
                </a:lnTo>
                <a:lnTo>
                  <a:pt x="122408" y="1478074"/>
                </a:lnTo>
                <a:lnTo>
                  <a:pt x="163296" y="1508302"/>
                </a:lnTo>
                <a:lnTo>
                  <a:pt x="130262" y="1545717"/>
                </a:lnTo>
                <a:lnTo>
                  <a:pt x="105329" y="1591292"/>
                </a:lnTo>
                <a:lnTo>
                  <a:pt x="87142" y="1640151"/>
                </a:lnTo>
                <a:lnTo>
                  <a:pt x="76005" y="1691456"/>
                </a:lnTo>
                <a:lnTo>
                  <a:pt x="72224" y="1744370"/>
                </a:lnTo>
                <a:lnTo>
                  <a:pt x="75250" y="1792070"/>
                </a:lnTo>
                <a:lnTo>
                  <a:pt x="84064" y="1837817"/>
                </a:lnTo>
                <a:lnTo>
                  <a:pt x="98272" y="1881194"/>
                </a:lnTo>
                <a:lnTo>
                  <a:pt x="117478" y="1921782"/>
                </a:lnTo>
                <a:lnTo>
                  <a:pt x="141288" y="1959163"/>
                </a:lnTo>
                <a:lnTo>
                  <a:pt x="169306" y="1992917"/>
                </a:lnTo>
                <a:lnTo>
                  <a:pt x="201138" y="2022626"/>
                </a:lnTo>
                <a:lnTo>
                  <a:pt x="236389" y="2047873"/>
                </a:lnTo>
                <a:lnTo>
                  <a:pt x="274664" y="2068237"/>
                </a:lnTo>
                <a:lnTo>
                  <a:pt x="315568" y="2083301"/>
                </a:lnTo>
                <a:lnTo>
                  <a:pt x="358705" y="2092647"/>
                </a:lnTo>
                <a:lnTo>
                  <a:pt x="403682" y="2095855"/>
                </a:lnTo>
                <a:lnTo>
                  <a:pt x="413290" y="2095698"/>
                </a:lnTo>
                <a:lnTo>
                  <a:pt x="422940" y="2095228"/>
                </a:lnTo>
                <a:lnTo>
                  <a:pt x="432616" y="2094446"/>
                </a:lnTo>
                <a:lnTo>
                  <a:pt x="442302" y="2093353"/>
                </a:lnTo>
                <a:lnTo>
                  <a:pt x="440486" y="2095728"/>
                </a:lnTo>
                <a:lnTo>
                  <a:pt x="466186" y="2139300"/>
                </a:lnTo>
                <a:lnTo>
                  <a:pt x="494869" y="2180103"/>
                </a:lnTo>
                <a:lnTo>
                  <a:pt x="526335" y="2218013"/>
                </a:lnTo>
                <a:lnTo>
                  <a:pt x="560383" y="2252904"/>
                </a:lnTo>
                <a:lnTo>
                  <a:pt x="596812" y="2284653"/>
                </a:lnTo>
                <a:lnTo>
                  <a:pt x="635421" y="2313135"/>
                </a:lnTo>
                <a:lnTo>
                  <a:pt x="676009" y="2338223"/>
                </a:lnTo>
                <a:lnTo>
                  <a:pt x="718375" y="2359795"/>
                </a:lnTo>
                <a:lnTo>
                  <a:pt x="762318" y="2377724"/>
                </a:lnTo>
                <a:lnTo>
                  <a:pt x="807638" y="2391886"/>
                </a:lnTo>
                <a:lnTo>
                  <a:pt x="854133" y="2402157"/>
                </a:lnTo>
                <a:lnTo>
                  <a:pt x="901602" y="2408411"/>
                </a:lnTo>
                <a:lnTo>
                  <a:pt x="949845" y="2410523"/>
                </a:lnTo>
                <a:lnTo>
                  <a:pt x="1002853" y="2407917"/>
                </a:lnTo>
                <a:lnTo>
                  <a:pt x="1055237" y="2400270"/>
                </a:lnTo>
                <a:lnTo>
                  <a:pt x="1106676" y="2387668"/>
                </a:lnTo>
                <a:lnTo>
                  <a:pt x="1156848" y="2370196"/>
                </a:lnTo>
                <a:lnTo>
                  <a:pt x="1205431" y="2347941"/>
                </a:lnTo>
                <a:lnTo>
                  <a:pt x="1252105" y="2320988"/>
                </a:lnTo>
                <a:lnTo>
                  <a:pt x="1278730" y="2361362"/>
                </a:lnTo>
                <a:lnTo>
                  <a:pt x="1309235" y="2398107"/>
                </a:lnTo>
                <a:lnTo>
                  <a:pt x="1342477" y="2431568"/>
                </a:lnTo>
                <a:lnTo>
                  <a:pt x="1378215" y="2461609"/>
                </a:lnTo>
                <a:lnTo>
                  <a:pt x="1416208" y="2488090"/>
                </a:lnTo>
                <a:lnTo>
                  <a:pt x="1456214" y="2510875"/>
                </a:lnTo>
                <a:lnTo>
                  <a:pt x="1497992" y="2529826"/>
                </a:lnTo>
                <a:lnTo>
                  <a:pt x="1541301" y="2544805"/>
                </a:lnTo>
                <a:lnTo>
                  <a:pt x="1585900" y="2555675"/>
                </a:lnTo>
                <a:lnTo>
                  <a:pt x="1631546" y="2562298"/>
                </a:lnTo>
                <a:lnTo>
                  <a:pt x="1678000" y="2564536"/>
                </a:lnTo>
                <a:lnTo>
                  <a:pt x="1726003" y="2562128"/>
                </a:lnTo>
                <a:lnTo>
                  <a:pt x="1772961" y="2555079"/>
                </a:lnTo>
                <a:lnTo>
                  <a:pt x="1818638" y="2543572"/>
                </a:lnTo>
                <a:lnTo>
                  <a:pt x="1862800" y="2527794"/>
                </a:lnTo>
                <a:lnTo>
                  <a:pt x="1905211" y="2507929"/>
                </a:lnTo>
                <a:lnTo>
                  <a:pt x="1945636" y="2484164"/>
                </a:lnTo>
                <a:lnTo>
                  <a:pt x="1983838" y="2456684"/>
                </a:lnTo>
                <a:lnTo>
                  <a:pt x="2019583" y="2425675"/>
                </a:lnTo>
                <a:lnTo>
                  <a:pt x="2052635" y="2391321"/>
                </a:lnTo>
                <a:lnTo>
                  <a:pt x="2082758" y="2353808"/>
                </a:lnTo>
                <a:lnTo>
                  <a:pt x="2109718" y="2313322"/>
                </a:lnTo>
                <a:lnTo>
                  <a:pt x="2133279" y="2270048"/>
                </a:lnTo>
                <a:lnTo>
                  <a:pt x="2153205" y="2224171"/>
                </a:lnTo>
                <a:lnTo>
                  <a:pt x="2169261" y="2175878"/>
                </a:lnTo>
                <a:lnTo>
                  <a:pt x="2169718" y="2178977"/>
                </a:lnTo>
                <a:lnTo>
                  <a:pt x="2212888" y="2204129"/>
                </a:lnTo>
                <a:lnTo>
                  <a:pt x="2258189" y="2223929"/>
                </a:lnTo>
                <a:lnTo>
                  <a:pt x="2305199" y="2238242"/>
                </a:lnTo>
                <a:lnTo>
                  <a:pt x="2353493" y="2246929"/>
                </a:lnTo>
                <a:lnTo>
                  <a:pt x="2402649" y="2249855"/>
                </a:lnTo>
                <a:lnTo>
                  <a:pt x="2450295" y="2247124"/>
                </a:lnTo>
                <a:lnTo>
                  <a:pt x="2496475" y="2239162"/>
                </a:lnTo>
                <a:lnTo>
                  <a:pt x="2540923" y="2226248"/>
                </a:lnTo>
                <a:lnTo>
                  <a:pt x="2583372" y="2208660"/>
                </a:lnTo>
                <a:lnTo>
                  <a:pt x="2623558" y="2186678"/>
                </a:lnTo>
                <a:lnTo>
                  <a:pt x="2661213" y="2160581"/>
                </a:lnTo>
                <a:lnTo>
                  <a:pt x="2696072" y="2130647"/>
                </a:lnTo>
                <a:lnTo>
                  <a:pt x="2727870" y="2097156"/>
                </a:lnTo>
                <a:lnTo>
                  <a:pt x="2756339" y="2060385"/>
                </a:lnTo>
                <a:lnTo>
                  <a:pt x="2781214" y="2020615"/>
                </a:lnTo>
                <a:lnTo>
                  <a:pt x="2802230" y="1978123"/>
                </a:lnTo>
                <a:lnTo>
                  <a:pt x="2819120" y="1933189"/>
                </a:lnTo>
                <a:lnTo>
                  <a:pt x="2831617" y="1886091"/>
                </a:lnTo>
                <a:lnTo>
                  <a:pt x="2839458" y="1837109"/>
                </a:lnTo>
                <a:lnTo>
                  <a:pt x="2842374" y="1786521"/>
                </a:lnTo>
                <a:lnTo>
                  <a:pt x="2841612" y="1785327"/>
                </a:lnTo>
                <a:lnTo>
                  <a:pt x="2888372" y="1775876"/>
                </a:lnTo>
                <a:lnTo>
                  <a:pt x="2933427" y="1762136"/>
                </a:lnTo>
                <a:lnTo>
                  <a:pt x="2976594" y="1744330"/>
                </a:lnTo>
                <a:lnTo>
                  <a:pt x="3017693" y="1722679"/>
                </a:lnTo>
                <a:lnTo>
                  <a:pt x="3056544" y="1697405"/>
                </a:lnTo>
                <a:lnTo>
                  <a:pt x="3092965" y="1668728"/>
                </a:lnTo>
                <a:lnTo>
                  <a:pt x="3126775" y="1636869"/>
                </a:lnTo>
                <a:lnTo>
                  <a:pt x="3157794" y="1602051"/>
                </a:lnTo>
                <a:lnTo>
                  <a:pt x="3185841" y="1564493"/>
                </a:lnTo>
                <a:lnTo>
                  <a:pt x="3210735" y="1524419"/>
                </a:lnTo>
                <a:lnTo>
                  <a:pt x="3232296" y="1482048"/>
                </a:lnTo>
                <a:lnTo>
                  <a:pt x="3250341" y="1437602"/>
                </a:lnTo>
                <a:lnTo>
                  <a:pt x="3264692" y="1391302"/>
                </a:lnTo>
                <a:lnTo>
                  <a:pt x="3275166" y="1343370"/>
                </a:lnTo>
                <a:lnTo>
                  <a:pt x="3281583" y="1294027"/>
                </a:lnTo>
                <a:lnTo>
                  <a:pt x="3283762" y="1243495"/>
                </a:lnTo>
                <a:lnTo>
                  <a:pt x="3281481" y="1192056"/>
                </a:lnTo>
                <a:lnTo>
                  <a:pt x="3274707" y="1141352"/>
                </a:lnTo>
                <a:lnTo>
                  <a:pt x="3263548" y="1091702"/>
                </a:lnTo>
                <a:lnTo>
                  <a:pt x="3248110" y="1043419"/>
                </a:lnTo>
                <a:lnTo>
                  <a:pt x="3228499" y="996821"/>
                </a:lnTo>
                <a:lnTo>
                  <a:pt x="3204821" y="952223"/>
                </a:lnTo>
                <a:lnTo>
                  <a:pt x="3177184" y="909942"/>
                </a:lnTo>
                <a:lnTo>
                  <a:pt x="3176117" y="909700"/>
                </a:lnTo>
                <a:lnTo>
                  <a:pt x="3190357" y="868655"/>
                </a:lnTo>
                <a:lnTo>
                  <a:pt x="3200634" y="826404"/>
                </a:lnTo>
                <a:lnTo>
                  <a:pt x="3206864" y="783263"/>
                </a:lnTo>
                <a:lnTo>
                  <a:pt x="3208959" y="739546"/>
                </a:lnTo>
                <a:lnTo>
                  <a:pt x="3206446" y="691416"/>
                </a:lnTo>
                <a:lnTo>
                  <a:pt x="3199065" y="644617"/>
                </a:lnTo>
                <a:lnTo>
                  <a:pt x="3187054" y="599481"/>
                </a:lnTo>
                <a:lnTo>
                  <a:pt x="3170653" y="556341"/>
                </a:lnTo>
                <a:lnTo>
                  <a:pt x="3150101" y="515528"/>
                </a:lnTo>
                <a:lnTo>
                  <a:pt x="3125635" y="477373"/>
                </a:lnTo>
                <a:lnTo>
                  <a:pt x="3097494" y="442210"/>
                </a:lnTo>
                <a:lnTo>
                  <a:pt x="3065918" y="410369"/>
                </a:lnTo>
                <a:lnTo>
                  <a:pt x="3031144" y="382183"/>
                </a:lnTo>
                <a:lnTo>
                  <a:pt x="2993412" y="357984"/>
                </a:lnTo>
                <a:lnTo>
                  <a:pt x="2952960" y="338103"/>
                </a:lnTo>
                <a:lnTo>
                  <a:pt x="2910027" y="322872"/>
                </a:lnTo>
                <a:lnTo>
                  <a:pt x="2911398" y="322033"/>
                </a:lnTo>
                <a:lnTo>
                  <a:pt x="2899834" y="272514"/>
                </a:lnTo>
                <a:lnTo>
                  <a:pt x="2882678" y="225897"/>
                </a:lnTo>
                <a:lnTo>
                  <a:pt x="2860362" y="182564"/>
                </a:lnTo>
                <a:lnTo>
                  <a:pt x="2833320" y="142897"/>
                </a:lnTo>
                <a:lnTo>
                  <a:pt x="2801984" y="107279"/>
                </a:lnTo>
                <a:lnTo>
                  <a:pt x="2766787" y="76092"/>
                </a:lnTo>
                <a:lnTo>
                  <a:pt x="2728160" y="49718"/>
                </a:lnTo>
                <a:lnTo>
                  <a:pt x="2686537" y="28540"/>
                </a:lnTo>
                <a:lnTo>
                  <a:pt x="2642350" y="12939"/>
                </a:lnTo>
                <a:lnTo>
                  <a:pt x="2596031" y="3298"/>
                </a:lnTo>
                <a:lnTo>
                  <a:pt x="2548013" y="0"/>
                </a:lnTo>
                <a:lnTo>
                  <a:pt x="2501906" y="3021"/>
                </a:lnTo>
                <a:lnTo>
                  <a:pt x="2456963" y="12025"/>
                </a:lnTo>
                <a:lnTo>
                  <a:pt x="2413657" y="26769"/>
                </a:lnTo>
                <a:lnTo>
                  <a:pt x="2372460" y="47013"/>
                </a:lnTo>
                <a:lnTo>
                  <a:pt x="2333847" y="72517"/>
                </a:lnTo>
                <a:lnTo>
                  <a:pt x="2298291" y="103039"/>
                </a:lnTo>
                <a:lnTo>
                  <a:pt x="2266264" y="138341"/>
                </a:lnTo>
                <a:lnTo>
                  <a:pt x="2232770" y="98214"/>
                </a:lnTo>
                <a:lnTo>
                  <a:pt x="2193645" y="63964"/>
                </a:lnTo>
                <a:lnTo>
                  <a:pt x="2150306" y="36602"/>
                </a:lnTo>
                <a:lnTo>
                  <a:pt x="2103560" y="16544"/>
                </a:lnTo>
                <a:lnTo>
                  <a:pt x="2054212" y="4205"/>
                </a:lnTo>
                <a:lnTo>
                  <a:pt x="2003069" y="0"/>
                </a:lnTo>
                <a:lnTo>
                  <a:pt x="1956509" y="3451"/>
                </a:lnTo>
                <a:lnTo>
                  <a:pt x="1911513" y="13640"/>
                </a:lnTo>
                <a:lnTo>
                  <a:pt x="1868648" y="30195"/>
                </a:lnTo>
                <a:lnTo>
                  <a:pt x="1828480" y="52739"/>
                </a:lnTo>
                <a:lnTo>
                  <a:pt x="1791577" y="80900"/>
                </a:lnTo>
                <a:lnTo>
                  <a:pt x="1758504" y="114303"/>
                </a:lnTo>
                <a:lnTo>
                  <a:pt x="1729829" y="152574"/>
                </a:lnTo>
                <a:lnTo>
                  <a:pt x="1706118" y="195338"/>
                </a:lnTo>
                <a:lnTo>
                  <a:pt x="1707337" y="201155"/>
                </a:lnTo>
                <a:lnTo>
                  <a:pt x="1667312" y="164345"/>
                </a:lnTo>
                <a:lnTo>
                  <a:pt x="1623516" y="133653"/>
                </a:lnTo>
                <a:lnTo>
                  <a:pt x="1576560" y="109335"/>
                </a:lnTo>
                <a:lnTo>
                  <a:pt x="1527057" y="91648"/>
                </a:lnTo>
                <a:lnTo>
                  <a:pt x="1475618" y="80847"/>
                </a:lnTo>
                <a:lnTo>
                  <a:pt x="1422857" y="77190"/>
                </a:lnTo>
                <a:lnTo>
                  <a:pt x="1373412" y="80367"/>
                </a:lnTo>
                <a:lnTo>
                  <a:pt x="1325323" y="89789"/>
                </a:lnTo>
                <a:lnTo>
                  <a:pt x="1279042" y="105165"/>
                </a:lnTo>
                <a:lnTo>
                  <a:pt x="1235025" y="126202"/>
                </a:lnTo>
                <a:lnTo>
                  <a:pt x="1193725" y="152611"/>
                </a:lnTo>
                <a:lnTo>
                  <a:pt x="1155598" y="184098"/>
                </a:lnTo>
                <a:lnTo>
                  <a:pt x="1121097" y="220373"/>
                </a:lnTo>
                <a:lnTo>
                  <a:pt x="1090677" y="261144"/>
                </a:lnTo>
                <a:lnTo>
                  <a:pt x="1064793" y="306120"/>
                </a:lnTo>
                <a:lnTo>
                  <a:pt x="1063574" y="308978"/>
                </a:lnTo>
                <a:lnTo>
                  <a:pt x="1015093" y="282363"/>
                </a:lnTo>
                <a:lnTo>
                  <a:pt x="964462" y="261454"/>
                </a:lnTo>
                <a:lnTo>
                  <a:pt x="912115" y="246372"/>
                </a:lnTo>
                <a:lnTo>
                  <a:pt x="858490" y="237234"/>
                </a:lnTo>
                <a:lnTo>
                  <a:pt x="804024" y="234162"/>
                </a:lnTo>
                <a:lnTo>
                  <a:pt x="757291" y="236392"/>
                </a:lnTo>
                <a:lnTo>
                  <a:pt x="711737" y="242952"/>
                </a:lnTo>
                <a:lnTo>
                  <a:pt x="667541" y="253651"/>
                </a:lnTo>
                <a:lnTo>
                  <a:pt x="624884" y="268295"/>
                </a:lnTo>
                <a:lnTo>
                  <a:pt x="583949" y="286692"/>
                </a:lnTo>
                <a:lnTo>
                  <a:pt x="544915" y="308650"/>
                </a:lnTo>
                <a:lnTo>
                  <a:pt x="507963" y="333977"/>
                </a:lnTo>
                <a:lnTo>
                  <a:pt x="473276" y="362478"/>
                </a:lnTo>
                <a:lnTo>
                  <a:pt x="441032" y="393963"/>
                </a:lnTo>
                <a:lnTo>
                  <a:pt x="411415" y="428238"/>
                </a:lnTo>
                <a:lnTo>
                  <a:pt x="384604" y="465111"/>
                </a:lnTo>
                <a:lnTo>
                  <a:pt x="360781" y="504390"/>
                </a:lnTo>
                <a:lnTo>
                  <a:pt x="340126" y="545881"/>
                </a:lnTo>
                <a:lnTo>
                  <a:pt x="322821" y="589393"/>
                </a:lnTo>
                <a:lnTo>
                  <a:pt x="309046" y="634732"/>
                </a:lnTo>
                <a:lnTo>
                  <a:pt x="298983" y="681707"/>
                </a:lnTo>
                <a:lnTo>
                  <a:pt x="292812" y="730125"/>
                </a:lnTo>
                <a:lnTo>
                  <a:pt x="290715" y="779792"/>
                </a:lnTo>
                <a:lnTo>
                  <a:pt x="290936" y="798227"/>
                </a:lnTo>
                <a:lnTo>
                  <a:pt x="291799" y="816636"/>
                </a:lnTo>
                <a:lnTo>
                  <a:pt x="293260" y="835001"/>
                </a:lnTo>
                <a:lnTo>
                  <a:pt x="295275" y="853300"/>
                </a:lnTo>
                <a:lnTo>
                  <a:pt x="296341" y="85258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366233" y="4153963"/>
            <a:ext cx="193040" cy="48895"/>
          </a:xfrm>
          <a:custGeom>
            <a:avLst/>
            <a:gdLst/>
            <a:ahLst/>
            <a:cxnLst/>
            <a:rect l="l" t="t" r="r" b="b"/>
            <a:pathLst>
              <a:path w="193039" h="48895">
                <a:moveTo>
                  <a:pt x="0" y="0"/>
                </a:moveTo>
                <a:lnTo>
                  <a:pt x="39193" y="20943"/>
                </a:lnTo>
                <a:lnTo>
                  <a:pt x="80452" y="36112"/>
                </a:lnTo>
                <a:lnTo>
                  <a:pt x="123224" y="45337"/>
                </a:lnTo>
                <a:lnTo>
                  <a:pt x="166954" y="48450"/>
                </a:lnTo>
                <a:lnTo>
                  <a:pt x="173359" y="48330"/>
                </a:lnTo>
                <a:lnTo>
                  <a:pt x="179795" y="48136"/>
                </a:lnTo>
                <a:lnTo>
                  <a:pt x="186233" y="47832"/>
                </a:lnTo>
                <a:lnTo>
                  <a:pt x="192646" y="4738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645241" y="4716452"/>
            <a:ext cx="84455" cy="22860"/>
          </a:xfrm>
          <a:custGeom>
            <a:avLst/>
            <a:gdLst/>
            <a:ahLst/>
            <a:cxnLst/>
            <a:rect l="l" t="t" r="r" b="b"/>
            <a:pathLst>
              <a:path w="84454" h="22860">
                <a:moveTo>
                  <a:pt x="0" y="22567"/>
                </a:moveTo>
                <a:lnTo>
                  <a:pt x="21545" y="19139"/>
                </a:lnTo>
                <a:lnTo>
                  <a:pt x="42805" y="14222"/>
                </a:lnTo>
                <a:lnTo>
                  <a:pt x="63722" y="7835"/>
                </a:lnTo>
                <a:lnTo>
                  <a:pt x="8423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403349" y="4863820"/>
            <a:ext cx="50800" cy="103505"/>
          </a:xfrm>
          <a:custGeom>
            <a:avLst/>
            <a:gdLst/>
            <a:ahLst/>
            <a:cxnLst/>
            <a:rect l="l" t="t" r="r" b="b"/>
            <a:pathLst>
              <a:path w="50800" h="103504">
                <a:moveTo>
                  <a:pt x="0" y="0"/>
                </a:moveTo>
                <a:lnTo>
                  <a:pt x="10716" y="26863"/>
                </a:lnTo>
                <a:lnTo>
                  <a:pt x="22769" y="53081"/>
                </a:lnTo>
                <a:lnTo>
                  <a:pt x="36134" y="78586"/>
                </a:lnTo>
                <a:lnTo>
                  <a:pt x="50787" y="10331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372193" y="4708263"/>
            <a:ext cx="20320" cy="113664"/>
          </a:xfrm>
          <a:custGeom>
            <a:avLst/>
            <a:gdLst/>
            <a:ahLst/>
            <a:cxnLst/>
            <a:rect l="l" t="t" r="r" b="b"/>
            <a:pathLst>
              <a:path w="20320" h="113664">
                <a:moveTo>
                  <a:pt x="0" y="113283"/>
                </a:moveTo>
                <a:lnTo>
                  <a:pt x="7157" y="85396"/>
                </a:lnTo>
                <a:lnTo>
                  <a:pt x="12904" y="57175"/>
                </a:lnTo>
                <a:lnTo>
                  <a:pt x="17253" y="28687"/>
                </a:lnTo>
                <a:lnTo>
                  <a:pt x="2021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798227" y="4008498"/>
            <a:ext cx="247650" cy="424180"/>
          </a:xfrm>
          <a:custGeom>
            <a:avLst/>
            <a:gdLst/>
            <a:ahLst/>
            <a:cxnLst/>
            <a:rect l="l" t="t" r="r" b="b"/>
            <a:pathLst>
              <a:path w="247650" h="424179">
                <a:moveTo>
                  <a:pt x="247078" y="423684"/>
                </a:moveTo>
                <a:lnTo>
                  <a:pt x="247078" y="422376"/>
                </a:lnTo>
                <a:lnTo>
                  <a:pt x="247230" y="421195"/>
                </a:lnTo>
                <a:lnTo>
                  <a:pt x="247230" y="419887"/>
                </a:lnTo>
                <a:lnTo>
                  <a:pt x="244879" y="371590"/>
                </a:lnTo>
                <a:lnTo>
                  <a:pt x="237948" y="324387"/>
                </a:lnTo>
                <a:lnTo>
                  <a:pt x="226622" y="278588"/>
                </a:lnTo>
                <a:lnTo>
                  <a:pt x="211086" y="234504"/>
                </a:lnTo>
                <a:lnTo>
                  <a:pt x="191525" y="192445"/>
                </a:lnTo>
                <a:lnTo>
                  <a:pt x="168125" y="152721"/>
                </a:lnTo>
                <a:lnTo>
                  <a:pt x="141070" y="115644"/>
                </a:lnTo>
                <a:lnTo>
                  <a:pt x="110544" y="81522"/>
                </a:lnTo>
                <a:lnTo>
                  <a:pt x="76734" y="50667"/>
                </a:lnTo>
                <a:lnTo>
                  <a:pt x="39824" y="23390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268968" y="3555374"/>
            <a:ext cx="110489" cy="159385"/>
          </a:xfrm>
          <a:custGeom>
            <a:avLst/>
            <a:gdLst/>
            <a:ahLst/>
            <a:cxnLst/>
            <a:rect l="l" t="t" r="r" b="b"/>
            <a:pathLst>
              <a:path w="110490" h="159385">
                <a:moveTo>
                  <a:pt x="0" y="158877"/>
                </a:moveTo>
                <a:lnTo>
                  <a:pt x="33854" y="124435"/>
                </a:lnTo>
                <a:lnTo>
                  <a:pt x="63647" y="86206"/>
                </a:lnTo>
                <a:lnTo>
                  <a:pt x="89137" y="44593"/>
                </a:lnTo>
                <a:lnTo>
                  <a:pt x="11008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114334" y="2967702"/>
            <a:ext cx="6350" cy="75565"/>
          </a:xfrm>
          <a:custGeom>
            <a:avLst/>
            <a:gdLst/>
            <a:ahLst/>
            <a:cxnLst/>
            <a:rect l="l" t="t" r="r" b="b"/>
            <a:pathLst>
              <a:path w="6350" h="75564">
                <a:moveTo>
                  <a:pt x="5778" y="75044"/>
                </a:moveTo>
                <a:lnTo>
                  <a:pt x="5778" y="73139"/>
                </a:lnTo>
                <a:lnTo>
                  <a:pt x="5930" y="71361"/>
                </a:lnTo>
                <a:lnTo>
                  <a:pt x="5930" y="69468"/>
                </a:lnTo>
                <a:lnTo>
                  <a:pt x="5559" y="52015"/>
                </a:lnTo>
                <a:lnTo>
                  <a:pt x="4446" y="34596"/>
                </a:lnTo>
                <a:lnTo>
                  <a:pt x="2592" y="17246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412938" y="2784002"/>
            <a:ext cx="56515" cy="95885"/>
          </a:xfrm>
          <a:custGeom>
            <a:avLst/>
            <a:gdLst/>
            <a:ahLst/>
            <a:cxnLst/>
            <a:rect l="l" t="t" r="r" b="b"/>
            <a:pathLst>
              <a:path w="56515" h="95885">
                <a:moveTo>
                  <a:pt x="56260" y="0"/>
                </a:moveTo>
                <a:lnTo>
                  <a:pt x="39794" y="22251"/>
                </a:lnTo>
                <a:lnTo>
                  <a:pt x="24882" y="45672"/>
                </a:lnTo>
                <a:lnTo>
                  <a:pt x="11594" y="70183"/>
                </a:lnTo>
                <a:lnTo>
                  <a:pt x="0" y="9570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881689" y="2840998"/>
            <a:ext cx="27940" cy="82550"/>
          </a:xfrm>
          <a:custGeom>
            <a:avLst/>
            <a:gdLst/>
            <a:ahLst/>
            <a:cxnLst/>
            <a:rect l="l" t="t" r="r" b="b"/>
            <a:pathLst>
              <a:path w="27940" h="82550">
                <a:moveTo>
                  <a:pt x="27368" y="0"/>
                </a:moveTo>
                <a:lnTo>
                  <a:pt x="18729" y="19939"/>
                </a:lnTo>
                <a:lnTo>
                  <a:pt x="11288" y="40371"/>
                </a:lnTo>
                <a:lnTo>
                  <a:pt x="5046" y="61248"/>
                </a:lnTo>
                <a:lnTo>
                  <a:pt x="0" y="8252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266505" y="2954637"/>
            <a:ext cx="99060" cy="80645"/>
          </a:xfrm>
          <a:custGeom>
            <a:avLst/>
            <a:gdLst/>
            <a:ahLst/>
            <a:cxnLst/>
            <a:rect l="l" t="t" r="r" b="b"/>
            <a:pathLst>
              <a:path w="99060" h="80644">
                <a:moveTo>
                  <a:pt x="98831" y="80035"/>
                </a:moveTo>
                <a:lnTo>
                  <a:pt x="75859" y="57644"/>
                </a:lnTo>
                <a:lnTo>
                  <a:pt x="51692" y="36812"/>
                </a:lnTo>
                <a:lnTo>
                  <a:pt x="26386" y="17582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498212" y="3498965"/>
            <a:ext cx="17780" cy="84455"/>
          </a:xfrm>
          <a:custGeom>
            <a:avLst/>
            <a:gdLst/>
            <a:ahLst/>
            <a:cxnLst/>
            <a:rect l="l" t="t" r="r" b="b"/>
            <a:pathLst>
              <a:path w="17779" h="84454">
                <a:moveTo>
                  <a:pt x="0" y="0"/>
                </a:moveTo>
                <a:lnTo>
                  <a:pt x="3133" y="21303"/>
                </a:lnTo>
                <a:lnTo>
                  <a:pt x="7067" y="42451"/>
                </a:lnTo>
                <a:lnTo>
                  <a:pt x="11801" y="63420"/>
                </a:lnTo>
                <a:lnTo>
                  <a:pt x="17335" y="8418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892132" y="3502914"/>
            <a:ext cx="3077210" cy="833119"/>
          </a:xfrm>
          <a:custGeom>
            <a:avLst/>
            <a:gdLst/>
            <a:ahLst/>
            <a:cxnLst/>
            <a:rect l="l" t="t" r="r" b="b"/>
            <a:pathLst>
              <a:path w="3077210" h="833120">
                <a:moveTo>
                  <a:pt x="3076613" y="0"/>
                </a:moveTo>
                <a:lnTo>
                  <a:pt x="0" y="833119"/>
                </a:lnTo>
              </a:path>
            </a:pathLst>
          </a:custGeom>
          <a:ln w="25908">
            <a:solidFill>
              <a:srgbClr val="99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817115" y="4259974"/>
            <a:ext cx="142240" cy="125095"/>
          </a:xfrm>
          <a:custGeom>
            <a:avLst/>
            <a:gdLst/>
            <a:ahLst/>
            <a:cxnLst/>
            <a:rect l="l" t="t" r="r" b="b"/>
            <a:pathLst>
              <a:path w="142239" h="125095">
                <a:moveTo>
                  <a:pt x="108102" y="0"/>
                </a:moveTo>
                <a:lnTo>
                  <a:pt x="0" y="96380"/>
                </a:lnTo>
                <a:lnTo>
                  <a:pt x="141960" y="125031"/>
                </a:lnTo>
                <a:lnTo>
                  <a:pt x="75018" y="76060"/>
                </a:lnTo>
                <a:lnTo>
                  <a:pt x="108102" y="0"/>
                </a:lnTo>
                <a:close/>
              </a:path>
            </a:pathLst>
          </a:custGeom>
          <a:solidFill>
            <a:srgbClr val="99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832859" y="5460491"/>
            <a:ext cx="4826507" cy="37185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791711" y="5750140"/>
            <a:ext cx="3765803" cy="17517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108777" y="4491990"/>
            <a:ext cx="289560" cy="522605"/>
          </a:xfrm>
          <a:custGeom>
            <a:avLst/>
            <a:gdLst/>
            <a:ahLst/>
            <a:cxnLst/>
            <a:rect l="l" t="t" r="r" b="b"/>
            <a:pathLst>
              <a:path w="289559" h="522604">
                <a:moveTo>
                  <a:pt x="289140" y="0"/>
                </a:moveTo>
                <a:lnTo>
                  <a:pt x="239306" y="13670"/>
                </a:lnTo>
                <a:lnTo>
                  <a:pt x="189015" y="28635"/>
                </a:lnTo>
                <a:lnTo>
                  <a:pt x="141242" y="45811"/>
                </a:lnTo>
                <a:lnTo>
                  <a:pt x="98958" y="66111"/>
                </a:lnTo>
                <a:lnTo>
                  <a:pt x="65138" y="90449"/>
                </a:lnTo>
                <a:lnTo>
                  <a:pt x="34629" y="128007"/>
                </a:lnTo>
                <a:lnTo>
                  <a:pt x="14100" y="171962"/>
                </a:lnTo>
                <a:lnTo>
                  <a:pt x="2805" y="219192"/>
                </a:lnTo>
                <a:lnTo>
                  <a:pt x="0" y="266573"/>
                </a:lnTo>
                <a:lnTo>
                  <a:pt x="5013" y="316458"/>
                </a:lnTo>
                <a:lnTo>
                  <a:pt x="18664" y="369319"/>
                </a:lnTo>
                <a:lnTo>
                  <a:pt x="42442" y="419202"/>
                </a:lnTo>
                <a:lnTo>
                  <a:pt x="77838" y="460159"/>
                </a:lnTo>
                <a:lnTo>
                  <a:pt x="112971" y="481146"/>
                </a:lnTo>
                <a:lnTo>
                  <a:pt x="158486" y="498028"/>
                </a:lnTo>
                <a:lnTo>
                  <a:pt x="209026" y="511585"/>
                </a:lnTo>
                <a:lnTo>
                  <a:pt x="259232" y="522592"/>
                </a:lnTo>
              </a:path>
            </a:pathLst>
          </a:custGeom>
          <a:ln w="25908">
            <a:solidFill>
              <a:srgbClr val="99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303477" y="4940134"/>
            <a:ext cx="140970" cy="127000"/>
          </a:xfrm>
          <a:custGeom>
            <a:avLst/>
            <a:gdLst/>
            <a:ahLst/>
            <a:cxnLst/>
            <a:rect l="l" t="t" r="r" b="b"/>
            <a:pathLst>
              <a:path w="140969" h="127000">
                <a:moveTo>
                  <a:pt x="28130" y="0"/>
                </a:moveTo>
                <a:lnTo>
                  <a:pt x="64643" y="74472"/>
                </a:lnTo>
                <a:lnTo>
                  <a:pt x="0" y="126441"/>
                </a:lnTo>
                <a:lnTo>
                  <a:pt x="140512" y="91351"/>
                </a:lnTo>
                <a:lnTo>
                  <a:pt x="28130" y="0"/>
                </a:lnTo>
                <a:close/>
              </a:path>
            </a:pathLst>
          </a:custGeom>
          <a:solidFill>
            <a:srgbClr val="99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578453" y="3721210"/>
            <a:ext cx="805058" cy="29083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940291" y="4491990"/>
            <a:ext cx="3702685" cy="309245"/>
          </a:xfrm>
          <a:custGeom>
            <a:avLst/>
            <a:gdLst/>
            <a:ahLst/>
            <a:cxnLst/>
            <a:rect l="l" t="t" r="r" b="b"/>
            <a:pathLst>
              <a:path w="3702684" h="309245">
                <a:moveTo>
                  <a:pt x="3702062" y="0"/>
                </a:moveTo>
                <a:lnTo>
                  <a:pt x="0" y="309003"/>
                </a:lnTo>
              </a:path>
            </a:pathLst>
          </a:custGeom>
          <a:ln w="25908">
            <a:solidFill>
              <a:srgbClr val="3399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862830" y="4732129"/>
            <a:ext cx="134620" cy="129539"/>
          </a:xfrm>
          <a:custGeom>
            <a:avLst/>
            <a:gdLst/>
            <a:ahLst/>
            <a:cxnLst/>
            <a:rect l="l" t="t" r="r" b="b"/>
            <a:pathLst>
              <a:path w="134619" h="129539">
                <a:moveTo>
                  <a:pt x="123697" y="0"/>
                </a:moveTo>
                <a:lnTo>
                  <a:pt x="0" y="75323"/>
                </a:lnTo>
                <a:lnTo>
                  <a:pt x="134480" y="129095"/>
                </a:lnTo>
                <a:lnTo>
                  <a:pt x="77457" y="68859"/>
                </a:lnTo>
                <a:lnTo>
                  <a:pt x="123697" y="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818989" y="4897373"/>
            <a:ext cx="289560" cy="522605"/>
          </a:xfrm>
          <a:custGeom>
            <a:avLst/>
            <a:gdLst/>
            <a:ahLst/>
            <a:cxnLst/>
            <a:rect l="l" t="t" r="r" b="b"/>
            <a:pathLst>
              <a:path w="289560" h="522604">
                <a:moveTo>
                  <a:pt x="0" y="0"/>
                </a:moveTo>
                <a:lnTo>
                  <a:pt x="49834" y="13670"/>
                </a:lnTo>
                <a:lnTo>
                  <a:pt x="100125" y="28635"/>
                </a:lnTo>
                <a:lnTo>
                  <a:pt x="147898" y="45811"/>
                </a:lnTo>
                <a:lnTo>
                  <a:pt x="190182" y="66111"/>
                </a:lnTo>
                <a:lnTo>
                  <a:pt x="224002" y="90449"/>
                </a:lnTo>
                <a:lnTo>
                  <a:pt x="254511" y="128007"/>
                </a:lnTo>
                <a:lnTo>
                  <a:pt x="275040" y="171962"/>
                </a:lnTo>
                <a:lnTo>
                  <a:pt x="286335" y="219192"/>
                </a:lnTo>
                <a:lnTo>
                  <a:pt x="289140" y="266573"/>
                </a:lnTo>
                <a:lnTo>
                  <a:pt x="284127" y="316458"/>
                </a:lnTo>
                <a:lnTo>
                  <a:pt x="270476" y="369319"/>
                </a:lnTo>
                <a:lnTo>
                  <a:pt x="246698" y="419202"/>
                </a:lnTo>
                <a:lnTo>
                  <a:pt x="211302" y="460159"/>
                </a:lnTo>
                <a:lnTo>
                  <a:pt x="176169" y="481146"/>
                </a:lnTo>
                <a:lnTo>
                  <a:pt x="130654" y="498028"/>
                </a:lnTo>
                <a:lnTo>
                  <a:pt x="80114" y="511585"/>
                </a:lnTo>
                <a:lnTo>
                  <a:pt x="29908" y="522592"/>
                </a:lnTo>
              </a:path>
            </a:pathLst>
          </a:custGeom>
          <a:ln w="25908">
            <a:solidFill>
              <a:srgbClr val="3399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772917" y="5345520"/>
            <a:ext cx="140970" cy="127000"/>
          </a:xfrm>
          <a:custGeom>
            <a:avLst/>
            <a:gdLst/>
            <a:ahLst/>
            <a:cxnLst/>
            <a:rect l="l" t="t" r="r" b="b"/>
            <a:pathLst>
              <a:path w="140969" h="127000">
                <a:moveTo>
                  <a:pt x="112382" y="0"/>
                </a:moveTo>
                <a:lnTo>
                  <a:pt x="0" y="91351"/>
                </a:lnTo>
                <a:lnTo>
                  <a:pt x="140512" y="126441"/>
                </a:lnTo>
                <a:lnTo>
                  <a:pt x="75869" y="74472"/>
                </a:lnTo>
                <a:lnTo>
                  <a:pt x="112382" y="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818989" y="5302758"/>
            <a:ext cx="289560" cy="522605"/>
          </a:xfrm>
          <a:custGeom>
            <a:avLst/>
            <a:gdLst/>
            <a:ahLst/>
            <a:cxnLst/>
            <a:rect l="l" t="t" r="r" b="b"/>
            <a:pathLst>
              <a:path w="289560" h="522604">
                <a:moveTo>
                  <a:pt x="0" y="0"/>
                </a:moveTo>
                <a:lnTo>
                  <a:pt x="49834" y="13670"/>
                </a:lnTo>
                <a:lnTo>
                  <a:pt x="100125" y="28635"/>
                </a:lnTo>
                <a:lnTo>
                  <a:pt x="147898" y="45811"/>
                </a:lnTo>
                <a:lnTo>
                  <a:pt x="190182" y="66111"/>
                </a:lnTo>
                <a:lnTo>
                  <a:pt x="224002" y="90449"/>
                </a:lnTo>
                <a:lnTo>
                  <a:pt x="254511" y="128007"/>
                </a:lnTo>
                <a:lnTo>
                  <a:pt x="275040" y="171962"/>
                </a:lnTo>
                <a:lnTo>
                  <a:pt x="286335" y="219192"/>
                </a:lnTo>
                <a:lnTo>
                  <a:pt x="289140" y="266572"/>
                </a:lnTo>
                <a:lnTo>
                  <a:pt x="284127" y="316458"/>
                </a:lnTo>
                <a:lnTo>
                  <a:pt x="270476" y="369319"/>
                </a:lnTo>
                <a:lnTo>
                  <a:pt x="246698" y="419202"/>
                </a:lnTo>
                <a:lnTo>
                  <a:pt x="211302" y="460159"/>
                </a:lnTo>
                <a:lnTo>
                  <a:pt x="176169" y="481146"/>
                </a:lnTo>
                <a:lnTo>
                  <a:pt x="130654" y="498028"/>
                </a:lnTo>
                <a:lnTo>
                  <a:pt x="80114" y="511585"/>
                </a:lnTo>
                <a:lnTo>
                  <a:pt x="29908" y="522592"/>
                </a:lnTo>
              </a:path>
            </a:pathLst>
          </a:custGeom>
          <a:ln w="25908">
            <a:solidFill>
              <a:srgbClr val="3399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772917" y="5750902"/>
            <a:ext cx="140970" cy="127000"/>
          </a:xfrm>
          <a:custGeom>
            <a:avLst/>
            <a:gdLst/>
            <a:ahLst/>
            <a:cxnLst/>
            <a:rect l="l" t="t" r="r" b="b"/>
            <a:pathLst>
              <a:path w="140969" h="127000">
                <a:moveTo>
                  <a:pt x="112382" y="0"/>
                </a:moveTo>
                <a:lnTo>
                  <a:pt x="0" y="91351"/>
                </a:lnTo>
                <a:lnTo>
                  <a:pt x="140512" y="126441"/>
                </a:lnTo>
                <a:lnTo>
                  <a:pt x="75869" y="74472"/>
                </a:lnTo>
                <a:lnTo>
                  <a:pt x="112382" y="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209163" y="5400357"/>
            <a:ext cx="462280" cy="755650"/>
          </a:xfrm>
          <a:custGeom>
            <a:avLst/>
            <a:gdLst/>
            <a:ahLst/>
            <a:cxnLst/>
            <a:rect l="l" t="t" r="r" b="b"/>
            <a:pathLst>
              <a:path w="462279" h="755650">
                <a:moveTo>
                  <a:pt x="462152" y="755078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176017" y="5346188"/>
            <a:ext cx="72390" cy="85090"/>
          </a:xfrm>
          <a:custGeom>
            <a:avLst/>
            <a:gdLst/>
            <a:ahLst/>
            <a:cxnLst/>
            <a:rect l="l" t="t" r="r" b="b"/>
            <a:pathLst>
              <a:path w="72389" h="85089">
                <a:moveTo>
                  <a:pt x="0" y="0"/>
                </a:moveTo>
                <a:lnTo>
                  <a:pt x="7277" y="84886"/>
                </a:lnTo>
                <a:lnTo>
                  <a:pt x="72275" y="451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851683" y="4429804"/>
            <a:ext cx="796582" cy="21521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49" name="object 4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2015/4/2</a:t>
            </a:r>
          </a:p>
        </p:txBody>
      </p:sp>
      <p:sp>
        <p:nvSpPr>
          <p:cNvPr id="50" name="object 5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  <p:transition spd="slow">
    <p:pull dir="l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3068" y="384047"/>
            <a:ext cx="8814815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4038" y="532767"/>
            <a:ext cx="801370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Equally Likely</a:t>
            </a:r>
            <a:r>
              <a:rPr dirty="0" spc="10"/>
              <a:t> </a:t>
            </a:r>
            <a:r>
              <a:rPr dirty="0" spc="-5"/>
              <a:t>Permutations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2015/4/2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535940" y="1691409"/>
            <a:ext cx="7553325" cy="3111500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Assumption</a:t>
            </a:r>
            <a:endParaRPr sz="3000">
              <a:latin typeface="Palatino Linotype"/>
              <a:cs typeface="Palatino Linotype"/>
            </a:endParaRPr>
          </a:p>
          <a:p>
            <a:pPr lvl="1" marL="756285" marR="170815" indent="-286385">
              <a:lnSpc>
                <a:spcPct val="100000"/>
              </a:lnSpc>
              <a:spcBef>
                <a:spcPts val="62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Each key is equally likely to </a:t>
            </a:r>
            <a:r>
              <a:rPr dirty="0" sz="2400" spc="-15">
                <a:solidFill>
                  <a:srgbClr val="3E3E3E"/>
                </a:solidFill>
                <a:latin typeface="Palatino Linotype"/>
                <a:cs typeface="Palatino Linotype"/>
              </a:rPr>
              <a:t>have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any of the 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m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! 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permutations of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(1,2...,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m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-1) as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its probe</a:t>
            </a:r>
            <a:r>
              <a:rPr dirty="0" sz="2400" spc="1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sequence.</a:t>
            </a:r>
            <a:endParaRPr sz="24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Note</a:t>
            </a:r>
            <a:endParaRPr sz="3000">
              <a:latin typeface="Palatino Linotype"/>
              <a:cs typeface="Palatino Linotype"/>
            </a:endParaRPr>
          </a:p>
          <a:p>
            <a:pPr lvl="1" marL="756285" marR="5080" indent="-286385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Both linear and quadratic probing </a:t>
            </a:r>
            <a:r>
              <a:rPr dirty="0" sz="2400" spc="-15">
                <a:solidFill>
                  <a:srgbClr val="3E3E3E"/>
                </a:solidFill>
                <a:latin typeface="Palatino Linotype"/>
                <a:cs typeface="Palatino Linotype"/>
              </a:rPr>
              <a:t>have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only 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m 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distinct probe sequence,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as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determined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by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the first  probe.</a:t>
            </a:r>
            <a:endParaRPr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55164" y="0"/>
            <a:ext cx="4381499" cy="1338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91540" y="699516"/>
            <a:ext cx="7359395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 marR="5080" indent="1563370">
              <a:lnSpc>
                <a:spcPct val="100600"/>
              </a:lnSpc>
              <a:spcBef>
                <a:spcPts val="65"/>
              </a:spcBef>
            </a:pPr>
            <a:r>
              <a:rPr dirty="0" spc="-5"/>
              <a:t>Analysis for  Open Address</a:t>
            </a:r>
            <a:r>
              <a:rPr dirty="0" spc="-45"/>
              <a:t> </a:t>
            </a:r>
            <a:r>
              <a:rPr dirty="0" spc="-5"/>
              <a:t>Hashing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40" y="1790469"/>
            <a:ext cx="6771005" cy="184213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355600" marR="5080" indent="-342900">
              <a:lnSpc>
                <a:spcPct val="100499"/>
              </a:lnSpc>
              <a:spcBef>
                <a:spcPts val="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The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average number of probes in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an 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unsuccessful search is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at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most 1/(1-</a:t>
            </a:r>
            <a:r>
              <a:rPr dirty="0" sz="3000" spc="-5" b="1">
                <a:solidFill>
                  <a:srgbClr val="3E3E3E"/>
                </a:solidFill>
                <a:latin typeface="Symbol"/>
                <a:cs typeface="Symbol"/>
              </a:rPr>
              <a:t>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)  (</a:t>
            </a:r>
            <a:r>
              <a:rPr dirty="0" sz="3000" spc="-5" b="1">
                <a:solidFill>
                  <a:srgbClr val="3E3E3E"/>
                </a:solidFill>
                <a:latin typeface="Symbol"/>
                <a:cs typeface="Symbol"/>
              </a:rPr>
              <a:t>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=</a:t>
            </a:r>
            <a:r>
              <a:rPr dirty="0" sz="30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/</a:t>
            </a:r>
            <a:r>
              <a:rPr dirty="0" sz="30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m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&lt;1)</a:t>
            </a:r>
            <a:endParaRPr sz="3000">
              <a:latin typeface="Palatino Linotype"/>
              <a:cs typeface="Palatino Linotype"/>
            </a:endParaRPr>
          </a:p>
          <a:p>
            <a:pPr marL="469900">
              <a:lnSpc>
                <a:spcPct val="100000"/>
              </a:lnSpc>
              <a:spcBef>
                <a:spcPts val="590"/>
              </a:spcBef>
            </a:pPr>
            <a:r>
              <a:rPr dirty="0" sz="2400" spc="-5">
                <a:solidFill>
                  <a:srgbClr val="3E3E3E"/>
                </a:solidFill>
                <a:latin typeface="Courier New"/>
                <a:cs typeface="Courier New"/>
              </a:rPr>
              <a:t>o</a:t>
            </a:r>
            <a:r>
              <a:rPr dirty="0" sz="2400" spc="-62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Assuming uniform hashing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60908" y="3865092"/>
            <a:ext cx="6203081" cy="20823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2015/4/2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  <p:transition spd="slow">
    <p:pull dir="l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55164" y="0"/>
            <a:ext cx="4381499" cy="1338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91540" y="699516"/>
            <a:ext cx="7359395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 marR="5080" indent="1563370">
              <a:lnSpc>
                <a:spcPct val="100600"/>
              </a:lnSpc>
              <a:spcBef>
                <a:spcPts val="65"/>
              </a:spcBef>
            </a:pPr>
            <a:r>
              <a:rPr dirty="0" spc="-5"/>
              <a:t>Analysis for  Open Address</a:t>
            </a:r>
            <a:r>
              <a:rPr dirty="0" spc="-45"/>
              <a:t> </a:t>
            </a:r>
            <a:r>
              <a:rPr dirty="0" spc="-5"/>
              <a:t>Hashing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1164" y="1843532"/>
            <a:ext cx="782891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The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average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cost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of probes in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an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 successful</a:t>
            </a:r>
            <a:endParaRPr sz="30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4064" y="2529332"/>
            <a:ext cx="287464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search is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at</a:t>
            </a:r>
            <a:r>
              <a:rPr dirty="0" sz="3000" spc="-4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most</a:t>
            </a:r>
            <a:endParaRPr sz="30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31908" y="2529332"/>
            <a:ext cx="173418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3000" spc="-5" b="1">
                <a:solidFill>
                  <a:srgbClr val="3E3E3E"/>
                </a:solidFill>
                <a:latin typeface="Symbol"/>
                <a:cs typeface="Symbol"/>
              </a:rPr>
              <a:t>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=</a:t>
            </a:r>
            <a:r>
              <a:rPr dirty="0" sz="30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/</a:t>
            </a:r>
            <a:r>
              <a:rPr dirty="0" sz="30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m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&lt;1)</a:t>
            </a:r>
            <a:endParaRPr sz="30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8364" y="3260852"/>
            <a:ext cx="40271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3E3E3E"/>
                </a:solidFill>
                <a:latin typeface="Courier New"/>
                <a:cs typeface="Courier New"/>
              </a:rPr>
              <a:t>o</a:t>
            </a:r>
            <a:r>
              <a:rPr dirty="0" sz="2400" spc="-65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Assuming uniform hashing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99214" y="2317678"/>
            <a:ext cx="1330960" cy="835660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22225">
              <a:lnSpc>
                <a:spcPct val="100000"/>
              </a:lnSpc>
              <a:spcBef>
                <a:spcPts val="395"/>
              </a:spcBef>
              <a:tabLst>
                <a:tab pos="888365" algn="l"/>
                <a:tab pos="1317625" algn="l"/>
              </a:tabLst>
            </a:pPr>
            <a:r>
              <a:rPr dirty="0" u="sng" sz="2300" spc="-2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300" spc="30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sz="2300" spc="-15">
                <a:latin typeface="Times New Roman"/>
                <a:cs typeface="Times New Roman"/>
              </a:rPr>
              <a:t> </a:t>
            </a:r>
            <a:r>
              <a:rPr dirty="0" baseline="-35024" sz="3450" spc="525">
                <a:latin typeface="Times New Roman"/>
                <a:cs typeface="Times New Roman"/>
              </a:rPr>
              <a:t>ln</a:t>
            </a:r>
            <a:r>
              <a:rPr dirty="0" u="sng" sz="2300" spc="3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u="sng" sz="2300" spc="30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	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  <a:tabLst>
                <a:tab pos="628650" algn="l"/>
              </a:tabLst>
            </a:pPr>
            <a:r>
              <a:rPr dirty="0" sz="2500" spc="254" i="1">
                <a:latin typeface="Symbol"/>
                <a:cs typeface="Symbol"/>
              </a:rPr>
              <a:t></a:t>
            </a:r>
            <a:r>
              <a:rPr dirty="0" sz="2500" spc="254">
                <a:latin typeface="Times New Roman"/>
                <a:cs typeface="Times New Roman"/>
              </a:rPr>
              <a:t>	</a:t>
            </a:r>
            <a:r>
              <a:rPr dirty="0" sz="2300" spc="325">
                <a:latin typeface="Times New Roman"/>
                <a:cs typeface="Times New Roman"/>
              </a:rPr>
              <a:t>1</a:t>
            </a:r>
            <a:r>
              <a:rPr dirty="0" sz="2300" spc="325">
                <a:latin typeface="Symbol"/>
                <a:cs typeface="Symbol"/>
              </a:rPr>
              <a:t></a:t>
            </a:r>
            <a:r>
              <a:rPr dirty="0" sz="2500" spc="325" i="1">
                <a:latin typeface="Symbol"/>
                <a:cs typeface="Symbol"/>
              </a:rPr>
              <a:t>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63223" y="3804326"/>
            <a:ext cx="5648106" cy="2557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755892" y="4474464"/>
            <a:ext cx="2250946" cy="12618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739128" y="4480559"/>
            <a:ext cx="2255519" cy="13060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710171" y="4580890"/>
            <a:ext cx="2190115" cy="1201420"/>
          </a:xfrm>
          <a:prstGeom prst="rect">
            <a:avLst/>
          </a:prstGeom>
          <a:solidFill>
            <a:srgbClr val="FFFF99"/>
          </a:solidFill>
          <a:ln w="34747">
            <a:solidFill>
              <a:srgbClr val="FFCC00"/>
            </a:solidFill>
          </a:ln>
        </p:spPr>
        <p:txBody>
          <a:bodyPr wrap="square" lIns="0" tIns="3048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240"/>
              </a:spcBef>
            </a:pPr>
            <a:r>
              <a:rPr dirty="0" sz="1800" spc="-5">
                <a:latin typeface="Palatino Linotype"/>
                <a:cs typeface="Palatino Linotype"/>
              </a:rPr>
              <a:t>For </a:t>
            </a:r>
            <a:r>
              <a:rPr dirty="0" sz="1800" spc="-15">
                <a:latin typeface="Palatino Linotype"/>
                <a:cs typeface="Palatino Linotype"/>
              </a:rPr>
              <a:t>your</a:t>
            </a:r>
            <a:r>
              <a:rPr dirty="0" sz="1800" spc="10">
                <a:latin typeface="Palatino Linotype"/>
                <a:cs typeface="Palatino Linotype"/>
              </a:rPr>
              <a:t> </a:t>
            </a:r>
            <a:r>
              <a:rPr dirty="0" sz="1800" spc="-5">
                <a:latin typeface="Palatino Linotype"/>
                <a:cs typeface="Palatino Linotype"/>
              </a:rPr>
              <a:t>reference:</a:t>
            </a:r>
            <a:endParaRPr sz="1800">
              <a:latin typeface="Palatino Linotype"/>
              <a:cs typeface="Palatino Linotype"/>
            </a:endParaRPr>
          </a:p>
          <a:p>
            <a:pPr marL="92075">
              <a:lnSpc>
                <a:spcPct val="100000"/>
              </a:lnSpc>
              <a:spcBef>
                <a:spcPts val="1080"/>
              </a:spcBef>
            </a:pPr>
            <a:r>
              <a:rPr dirty="0" sz="1800">
                <a:latin typeface="Palatino Linotype"/>
                <a:cs typeface="Palatino Linotype"/>
              </a:rPr>
              <a:t>Half </a:t>
            </a:r>
            <a:r>
              <a:rPr dirty="0" sz="1800" spc="-5">
                <a:latin typeface="Palatino Linotype"/>
                <a:cs typeface="Palatino Linotype"/>
              </a:rPr>
              <a:t>full:</a:t>
            </a:r>
            <a:r>
              <a:rPr dirty="0" sz="1800" spc="-25">
                <a:latin typeface="Palatino Linotype"/>
                <a:cs typeface="Palatino Linotype"/>
              </a:rPr>
              <a:t> </a:t>
            </a:r>
            <a:r>
              <a:rPr dirty="0" sz="1800">
                <a:latin typeface="Palatino Linotype"/>
                <a:cs typeface="Palatino Linotype"/>
              </a:rPr>
              <a:t>1.387;</a:t>
            </a:r>
            <a:endParaRPr sz="1800">
              <a:latin typeface="Palatino Linotype"/>
              <a:cs typeface="Palatino Linotype"/>
            </a:endParaRPr>
          </a:p>
          <a:p>
            <a:pPr marL="92075">
              <a:lnSpc>
                <a:spcPct val="100000"/>
              </a:lnSpc>
              <a:spcBef>
                <a:spcPts val="1080"/>
              </a:spcBef>
            </a:pPr>
            <a:r>
              <a:rPr dirty="0" sz="1800">
                <a:latin typeface="Palatino Linotype"/>
                <a:cs typeface="Palatino Linotype"/>
              </a:rPr>
              <a:t>90% </a:t>
            </a:r>
            <a:r>
              <a:rPr dirty="0" sz="1800" spc="-5">
                <a:latin typeface="Palatino Linotype"/>
                <a:cs typeface="Palatino Linotype"/>
              </a:rPr>
              <a:t>full:</a:t>
            </a:r>
            <a:r>
              <a:rPr dirty="0" sz="1800" spc="-10">
                <a:latin typeface="Palatino Linotype"/>
                <a:cs typeface="Palatino Linotype"/>
              </a:rPr>
              <a:t> </a:t>
            </a:r>
            <a:r>
              <a:rPr dirty="0" sz="1800">
                <a:latin typeface="Palatino Linotype"/>
                <a:cs typeface="Palatino Linotype"/>
              </a:rPr>
              <a:t>2.559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2015/4/2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  <p:transition spd="slow">
    <p:pull dir="l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0" y="384047"/>
            <a:ext cx="4904230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19298" y="532767"/>
            <a:ext cx="410464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Hash</a:t>
            </a:r>
            <a:r>
              <a:rPr dirty="0" spc="-75"/>
              <a:t> </a:t>
            </a:r>
            <a:r>
              <a:rPr dirty="0" spc="-5"/>
              <a:t>Function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2015/4/2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407352" y="1953196"/>
            <a:ext cx="7933055" cy="419417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355600" marR="678815" indent="-342900">
              <a:lnSpc>
                <a:spcPts val="3779"/>
              </a:lnSpc>
              <a:spcBef>
                <a:spcPts val="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A good hash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function satisfies the  assumption of simple uniform</a:t>
            </a:r>
            <a:r>
              <a:rPr dirty="0" sz="3000" spc="3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hashing.</a:t>
            </a:r>
            <a:endParaRPr sz="3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63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Heuristic hashing</a:t>
            </a:r>
            <a:r>
              <a:rPr dirty="0" sz="2400" spc="3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functions</a:t>
            </a:r>
            <a:endParaRPr sz="2400">
              <a:latin typeface="Palatino Linotype"/>
              <a:cs typeface="Palatino Linotype"/>
            </a:endParaRPr>
          </a:p>
          <a:p>
            <a:pPr lvl="2" marL="1155700" indent="-228600">
              <a:lnSpc>
                <a:spcPct val="100000"/>
              </a:lnSpc>
              <a:spcBef>
                <a:spcPts val="65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The division method: </a:t>
            </a:r>
            <a:r>
              <a:rPr dirty="0" sz="2000" i="1">
                <a:solidFill>
                  <a:srgbClr val="3E3E3E"/>
                </a:solidFill>
                <a:latin typeface="Palatino Linotype"/>
                <a:cs typeface="Palatino Linotype"/>
              </a:rPr>
              <a:t>h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000" i="1">
                <a:solidFill>
                  <a:srgbClr val="3E3E3E"/>
                </a:solidFill>
                <a:latin typeface="Palatino Linotype"/>
                <a:cs typeface="Palatino Linotype"/>
              </a:rPr>
              <a:t>k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)=</a:t>
            </a:r>
            <a:r>
              <a:rPr dirty="0" sz="2000" i="1">
                <a:solidFill>
                  <a:srgbClr val="3E3E3E"/>
                </a:solidFill>
                <a:latin typeface="Palatino Linotype"/>
                <a:cs typeface="Palatino Linotype"/>
              </a:rPr>
              <a:t>k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mod</a:t>
            </a:r>
            <a:r>
              <a:rPr dirty="0" sz="2000" spc="-5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 i="1">
                <a:solidFill>
                  <a:srgbClr val="3E3E3E"/>
                </a:solidFill>
                <a:latin typeface="Palatino Linotype"/>
                <a:cs typeface="Palatino Linotype"/>
              </a:rPr>
              <a:t>m</a:t>
            </a:r>
            <a:endParaRPr sz="2000">
              <a:latin typeface="Palatino Linotype"/>
              <a:cs typeface="Palatino Linotype"/>
            </a:endParaRPr>
          </a:p>
          <a:p>
            <a:pPr lvl="2" marL="1155700" indent="-2286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The multiplication method: </a:t>
            </a:r>
            <a:r>
              <a:rPr dirty="0" sz="2000" spc="-5" i="1">
                <a:solidFill>
                  <a:srgbClr val="3E3E3E"/>
                </a:solidFill>
                <a:latin typeface="Palatino Linotype"/>
                <a:cs typeface="Palatino Linotype"/>
              </a:rPr>
              <a:t>h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000" spc="-5" i="1">
                <a:solidFill>
                  <a:srgbClr val="3E3E3E"/>
                </a:solidFill>
                <a:latin typeface="Palatino Linotype"/>
                <a:cs typeface="Palatino Linotype"/>
              </a:rPr>
              <a:t>k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)=</a:t>
            </a:r>
            <a:r>
              <a:rPr dirty="0" sz="2000" spc="-5">
                <a:solidFill>
                  <a:srgbClr val="3E3E3E"/>
                </a:solidFill>
                <a:latin typeface="Symbol"/>
                <a:cs typeface="Symbol"/>
              </a:rPr>
              <a:t></a:t>
            </a:r>
            <a:r>
              <a:rPr dirty="0" sz="2000" spc="-5" i="1">
                <a:solidFill>
                  <a:srgbClr val="3E3E3E"/>
                </a:solidFill>
                <a:latin typeface="Palatino Linotype"/>
                <a:cs typeface="Palatino Linotype"/>
              </a:rPr>
              <a:t>m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000" spc="-5" i="1">
                <a:solidFill>
                  <a:srgbClr val="3E3E3E"/>
                </a:solidFill>
                <a:latin typeface="Palatino Linotype"/>
                <a:cs typeface="Palatino Linotype"/>
              </a:rPr>
              <a:t>kA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mod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1)</a:t>
            </a:r>
            <a:r>
              <a:rPr dirty="0" sz="2000">
                <a:solidFill>
                  <a:srgbClr val="3E3E3E"/>
                </a:solidFill>
                <a:latin typeface="Symbol"/>
                <a:cs typeface="Symbol"/>
              </a:rPr>
              <a:t></a:t>
            </a:r>
            <a:r>
              <a:rPr dirty="0" sz="2000" spc="-125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3E3E3E"/>
                </a:solidFill>
                <a:latin typeface="Palatino Linotype"/>
                <a:cs typeface="Palatino Linotype"/>
              </a:rPr>
              <a:t>(0&lt;</a:t>
            </a:r>
            <a:r>
              <a:rPr dirty="0" sz="1400" i="1">
                <a:solidFill>
                  <a:srgbClr val="3E3E3E"/>
                </a:solidFill>
                <a:latin typeface="Palatino Linotype"/>
                <a:cs typeface="Palatino Linotype"/>
              </a:rPr>
              <a:t>A</a:t>
            </a:r>
            <a:r>
              <a:rPr dirty="0" sz="1400">
                <a:solidFill>
                  <a:srgbClr val="3E3E3E"/>
                </a:solidFill>
                <a:latin typeface="Palatino Linotype"/>
                <a:cs typeface="Palatino Linotype"/>
              </a:rPr>
              <a:t>&lt;1)</a:t>
            </a:r>
            <a:endParaRPr sz="14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66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No single function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can 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avoid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the 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worst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case</a:t>
            </a:r>
            <a:r>
              <a:rPr dirty="0" sz="2400" spc="1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Symbol"/>
                <a:cs typeface="Symbol"/>
              </a:rPr>
              <a:t>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).</a:t>
            </a:r>
            <a:endParaRPr sz="2400">
              <a:latin typeface="Palatino Linotype"/>
              <a:cs typeface="Palatino Linotype"/>
            </a:endParaRPr>
          </a:p>
          <a:p>
            <a:pPr lvl="2" marL="1155700" indent="-228600">
              <a:lnSpc>
                <a:spcPct val="100000"/>
              </a:lnSpc>
              <a:spcBef>
                <a:spcPts val="65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So,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“Universal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hashing” is</a:t>
            </a:r>
            <a:r>
              <a:rPr dirty="0" sz="2000" spc="-7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proposed.</a:t>
            </a:r>
            <a:endParaRPr sz="2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66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Rich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resource about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hashing function</a:t>
            </a:r>
            <a:endParaRPr sz="2400">
              <a:latin typeface="Palatino Linotype"/>
              <a:cs typeface="Palatino Linotype"/>
            </a:endParaRPr>
          </a:p>
          <a:p>
            <a:pPr lvl="2" marL="1155700" marR="5080" indent="-228600">
              <a:lnSpc>
                <a:spcPct val="105000"/>
              </a:lnSpc>
              <a:spcBef>
                <a:spcPts val="53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Gonnet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and </a:t>
            </a:r>
            <a:r>
              <a:rPr dirty="0" sz="2000" spc="-15">
                <a:solidFill>
                  <a:srgbClr val="3E3E3E"/>
                </a:solidFill>
                <a:latin typeface="Palatino Linotype"/>
                <a:cs typeface="Palatino Linotype"/>
              </a:rPr>
              <a:t>Baeza-Yates: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Handbook of Algorithms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and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Data  Structures, </a:t>
            </a:r>
            <a:r>
              <a:rPr dirty="0" sz="2000" spc="-25">
                <a:solidFill>
                  <a:srgbClr val="3E3E3E"/>
                </a:solidFill>
                <a:latin typeface="Palatino Linotype"/>
                <a:cs typeface="Palatino Linotype"/>
              </a:rPr>
              <a:t>Addison-Wesley,</a:t>
            </a:r>
            <a:r>
              <a:rPr dirty="0" sz="2000" spc="-14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 spc="5">
                <a:solidFill>
                  <a:srgbClr val="3E3E3E"/>
                </a:solidFill>
                <a:latin typeface="Palatino Linotype"/>
                <a:cs typeface="Palatino Linotype"/>
              </a:rPr>
              <a:t>1991.</a:t>
            </a:r>
            <a:endParaRPr sz="20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33956" y="384047"/>
            <a:ext cx="5274564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34895" y="532767"/>
            <a:ext cx="447294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Array</a:t>
            </a:r>
            <a:r>
              <a:rPr dirty="0" spc="-100"/>
              <a:t> </a:t>
            </a:r>
            <a:r>
              <a:rPr dirty="0" spc="-10"/>
              <a:t>Doubling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2015/4/2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535940" y="1697885"/>
            <a:ext cx="7627620" cy="3830954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Cost for search in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a hash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table is</a:t>
            </a:r>
            <a:r>
              <a:rPr dirty="0" sz="3000" spc="3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b="1">
                <a:solidFill>
                  <a:srgbClr val="3E3E3E"/>
                </a:solidFill>
                <a:latin typeface="Symbol"/>
                <a:cs typeface="Symbol"/>
              </a:rPr>
              <a:t>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(1+</a:t>
            </a:r>
            <a:r>
              <a:rPr dirty="0" sz="3000" b="1">
                <a:solidFill>
                  <a:srgbClr val="3E3E3E"/>
                </a:solidFill>
                <a:latin typeface="Symbol"/>
                <a:cs typeface="Symbol"/>
              </a:rPr>
              <a:t>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)</a:t>
            </a:r>
            <a:endParaRPr sz="3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61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If </a:t>
            </a:r>
            <a:r>
              <a:rPr dirty="0" sz="2400" spc="-20">
                <a:solidFill>
                  <a:srgbClr val="3E3E3E"/>
                </a:solidFill>
                <a:latin typeface="Palatino Linotype"/>
                <a:cs typeface="Palatino Linotype"/>
              </a:rPr>
              <a:t>we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can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keep </a:t>
            </a:r>
            <a:r>
              <a:rPr dirty="0" sz="2400">
                <a:solidFill>
                  <a:srgbClr val="3E3E3E"/>
                </a:solidFill>
                <a:latin typeface="Symbol"/>
                <a:cs typeface="Symbol"/>
              </a:rPr>
              <a:t></a:t>
            </a:r>
            <a:r>
              <a:rPr dirty="0" sz="240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constant, the cost will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be</a:t>
            </a:r>
            <a:r>
              <a:rPr dirty="0" sz="2400" spc="3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Symbol"/>
                <a:cs typeface="Symbol"/>
              </a:rPr>
              <a:t>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(1)</a:t>
            </a:r>
            <a:endParaRPr sz="2400">
              <a:latin typeface="Palatino Linotype"/>
              <a:cs typeface="Palatino Linotype"/>
            </a:endParaRPr>
          </a:p>
          <a:p>
            <a:pPr marL="355600" marR="318770" indent="-3429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What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if the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hash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table is more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and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more  loaded?</a:t>
            </a:r>
            <a:endParaRPr sz="3000">
              <a:latin typeface="Palatino Linotype"/>
              <a:cs typeface="Palatino Linotype"/>
            </a:endParaRPr>
          </a:p>
          <a:p>
            <a:pPr lvl="1" marL="756285" marR="5080" indent="-286385">
              <a:lnSpc>
                <a:spcPct val="100000"/>
              </a:lnSpc>
              <a:spcBef>
                <a:spcPts val="62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Space allocation techniques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such as array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doubling 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may be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needed.</a:t>
            </a:r>
            <a:endParaRPr sz="2400">
              <a:latin typeface="Palatino Linotype"/>
              <a:cs typeface="Palatino Linotype"/>
            </a:endParaRPr>
          </a:p>
          <a:p>
            <a:pPr marL="355600" marR="489584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The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problem of “</a:t>
            </a:r>
            <a:r>
              <a:rPr dirty="0" sz="3000" spc="-5" b="1">
                <a:solidFill>
                  <a:srgbClr val="FF0000"/>
                </a:solidFill>
                <a:latin typeface="Palatino Linotype"/>
                <a:cs typeface="Palatino Linotype"/>
              </a:rPr>
              <a:t>unusually expensive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”  individual</a:t>
            </a:r>
            <a:r>
              <a:rPr dirty="0" sz="3000" spc="1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operation.</a:t>
            </a:r>
            <a:endParaRPr sz="30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28216" y="384047"/>
            <a:ext cx="5686043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29186" y="532767"/>
            <a:ext cx="488569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 </a:t>
            </a:r>
            <a:r>
              <a:rPr dirty="0" spc="-5"/>
              <a:t>the last</a:t>
            </a:r>
            <a:r>
              <a:rPr dirty="0" spc="-70"/>
              <a:t> </a:t>
            </a:r>
            <a:r>
              <a:rPr dirty="0"/>
              <a:t>class…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2015/4/2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535940" y="1691409"/>
            <a:ext cx="4513580" cy="3736975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The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searching</a:t>
            </a:r>
            <a:r>
              <a:rPr dirty="0" sz="3000" spc="-2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problem</a:t>
            </a:r>
            <a:endParaRPr sz="3000">
              <a:latin typeface="Palatino Linotype"/>
              <a:cs typeface="Palatino Linotype"/>
            </a:endParaRPr>
          </a:p>
          <a:p>
            <a:pPr marL="469900">
              <a:lnSpc>
                <a:spcPct val="100000"/>
              </a:lnSpc>
              <a:spcBef>
                <a:spcPts val="620"/>
              </a:spcBef>
            </a:pPr>
            <a:r>
              <a:rPr dirty="0" sz="2400" spc="-5">
                <a:solidFill>
                  <a:srgbClr val="3E3E3E"/>
                </a:solidFill>
                <a:latin typeface="Courier New"/>
                <a:cs typeface="Courier New"/>
              </a:rPr>
              <a:t>o</a:t>
            </a:r>
            <a:r>
              <a:rPr dirty="0" sz="2400" spc="-585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Organization of data</a:t>
            </a:r>
            <a:endParaRPr sz="24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Binary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search</a:t>
            </a:r>
            <a:endParaRPr sz="3000">
              <a:latin typeface="Palatino Linotype"/>
              <a:cs typeface="Palatino Linotype"/>
            </a:endParaRPr>
          </a:p>
          <a:p>
            <a:pPr marL="469900">
              <a:lnSpc>
                <a:spcPct val="100000"/>
              </a:lnSpc>
              <a:spcBef>
                <a:spcPts val="625"/>
              </a:spcBef>
            </a:pPr>
            <a:r>
              <a:rPr dirty="0" sz="2400" spc="-5">
                <a:solidFill>
                  <a:srgbClr val="3E3E3E"/>
                </a:solidFill>
                <a:latin typeface="Courier New"/>
                <a:cs typeface="Courier New"/>
              </a:rPr>
              <a:t>o</a:t>
            </a:r>
            <a:r>
              <a:rPr dirty="0" sz="2400" spc="-68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logn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search </a:t>
            </a:r>
            <a:r>
              <a:rPr dirty="0" sz="2400" spc="-15">
                <a:solidFill>
                  <a:srgbClr val="3E3E3E"/>
                </a:solidFill>
                <a:latin typeface="Palatino Linotype"/>
                <a:cs typeface="Palatino Linotype"/>
              </a:rPr>
              <a:t>over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sorted data</a:t>
            </a:r>
            <a:endParaRPr sz="24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Red-black</a:t>
            </a:r>
            <a:r>
              <a:rPr dirty="0" sz="3000" spc="1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tree</a:t>
            </a:r>
            <a:endParaRPr sz="3000">
              <a:latin typeface="Palatino Linotype"/>
              <a:cs typeface="Palatino Linotype"/>
            </a:endParaRPr>
          </a:p>
          <a:p>
            <a:pPr marL="469900">
              <a:lnSpc>
                <a:spcPct val="100000"/>
              </a:lnSpc>
              <a:spcBef>
                <a:spcPts val="625"/>
              </a:spcBef>
            </a:pPr>
            <a:r>
              <a:rPr dirty="0" sz="2400" spc="-5">
                <a:solidFill>
                  <a:srgbClr val="3E3E3E"/>
                </a:solidFill>
                <a:latin typeface="Courier New"/>
                <a:cs typeface="Courier New"/>
              </a:rPr>
              <a:t>o</a:t>
            </a:r>
            <a:r>
              <a:rPr dirty="0" sz="2400" spc="-665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logn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search </a:t>
            </a:r>
            <a:r>
              <a:rPr dirty="0" sz="2400" spc="-15">
                <a:solidFill>
                  <a:srgbClr val="3E3E3E"/>
                </a:solidFill>
                <a:latin typeface="Palatino Linotype"/>
                <a:cs typeface="Palatino Linotype"/>
              </a:rPr>
              <a:t>over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BST</a:t>
            </a:r>
            <a:endParaRPr sz="2400">
              <a:latin typeface="Palatino Linotype"/>
              <a:cs typeface="Palatino Linotype"/>
            </a:endParaRPr>
          </a:p>
          <a:p>
            <a:pPr lvl="1" marL="1155700" indent="-228600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Definition</a:t>
            </a:r>
            <a:endParaRPr sz="2000">
              <a:latin typeface="Palatino Linotype"/>
              <a:cs typeface="Palatino Linotype"/>
            </a:endParaRPr>
          </a:p>
          <a:p>
            <a:pPr lvl="1" marL="1155700" indent="-2286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Insertion,</a:t>
            </a:r>
            <a:r>
              <a:rPr dirty="0" sz="2000" spc="-1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deletion</a:t>
            </a:r>
            <a:endParaRPr sz="20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889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85"/>
              </a:spcBef>
              <a:buClr>
                <a:srgbClr val="3E3E3E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pc="-15"/>
              <a:t>h</a:t>
            </a:r>
            <a:r>
              <a:rPr dirty="0" spc="-15"/>
              <a:t>ashingInsert(HASHTABLE </a:t>
            </a:r>
            <a:r>
              <a:rPr dirty="0" i="1">
                <a:latin typeface="Palatino Linotype"/>
                <a:cs typeface="Palatino Linotype"/>
              </a:rPr>
              <a:t>H</a:t>
            </a:r>
            <a:r>
              <a:rPr dirty="0"/>
              <a:t>, </a:t>
            </a:r>
            <a:r>
              <a:rPr dirty="0" spc="-5"/>
              <a:t>ITEM</a:t>
            </a:r>
            <a:r>
              <a:rPr dirty="0" spc="-50"/>
              <a:t> </a:t>
            </a:r>
            <a:r>
              <a:rPr dirty="0" i="1">
                <a:latin typeface="Palatino Linotype"/>
                <a:cs typeface="Palatino Linotype"/>
              </a:rPr>
              <a:t>x</a:t>
            </a:r>
            <a:r>
              <a:rPr dirty="0"/>
              <a:t>)</a:t>
            </a:r>
          </a:p>
          <a:p>
            <a:pPr marL="660400" indent="-6477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59765" algn="l"/>
                <a:tab pos="660400" algn="l"/>
              </a:tabLst>
            </a:pPr>
            <a:r>
              <a:rPr dirty="0" spc="-5"/>
              <a:t>integer </a:t>
            </a:r>
            <a:r>
              <a:rPr dirty="0" i="1">
                <a:latin typeface="Palatino Linotype"/>
                <a:cs typeface="Palatino Linotype"/>
              </a:rPr>
              <a:t>size</a:t>
            </a:r>
            <a:r>
              <a:rPr dirty="0"/>
              <a:t>=0,</a:t>
            </a:r>
            <a:r>
              <a:rPr dirty="0" spc="-15"/>
              <a:t> </a:t>
            </a:r>
            <a:r>
              <a:rPr dirty="0" spc="-5" i="1">
                <a:latin typeface="Palatino Linotype"/>
                <a:cs typeface="Palatino Linotype"/>
              </a:rPr>
              <a:t>num</a:t>
            </a:r>
            <a:r>
              <a:rPr dirty="0" spc="-5"/>
              <a:t>=0;</a:t>
            </a:r>
          </a:p>
          <a:p>
            <a:pPr marL="660400" indent="-64770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659765" algn="l"/>
                <a:tab pos="660400" algn="l"/>
              </a:tabLst>
            </a:pPr>
            <a:r>
              <a:rPr dirty="0"/>
              <a:t>if </a:t>
            </a:r>
            <a:r>
              <a:rPr dirty="0" i="1">
                <a:latin typeface="Palatino Linotype"/>
                <a:cs typeface="Palatino Linotype"/>
              </a:rPr>
              <a:t>size</a:t>
            </a:r>
            <a:r>
              <a:rPr dirty="0"/>
              <a:t>=0 </a:t>
            </a:r>
            <a:r>
              <a:rPr dirty="0" spc="-5"/>
              <a:t>then </a:t>
            </a:r>
            <a:r>
              <a:rPr dirty="0" spc="-5">
                <a:solidFill>
                  <a:srgbClr val="0000CC"/>
                </a:solidFill>
              </a:rPr>
              <a:t>allocate </a:t>
            </a:r>
            <a:r>
              <a:rPr dirty="0">
                <a:solidFill>
                  <a:srgbClr val="0000CC"/>
                </a:solidFill>
              </a:rPr>
              <a:t>a </a:t>
            </a:r>
            <a:r>
              <a:rPr dirty="0" spc="-5">
                <a:solidFill>
                  <a:srgbClr val="0000CC"/>
                </a:solidFill>
              </a:rPr>
              <a:t>block of </a:t>
            </a:r>
            <a:r>
              <a:rPr dirty="0">
                <a:solidFill>
                  <a:srgbClr val="0000CC"/>
                </a:solidFill>
              </a:rPr>
              <a:t>size 1</a:t>
            </a:r>
            <a:r>
              <a:rPr dirty="0"/>
              <a:t>;</a:t>
            </a:r>
            <a:r>
              <a:rPr dirty="0" spc="-75"/>
              <a:t> </a:t>
            </a:r>
            <a:r>
              <a:rPr dirty="0" i="1">
                <a:latin typeface="Palatino Linotype"/>
                <a:cs typeface="Palatino Linotype"/>
              </a:rPr>
              <a:t>size</a:t>
            </a:r>
            <a:r>
              <a:rPr dirty="0"/>
              <a:t>=1;</a:t>
            </a:r>
          </a:p>
          <a:p>
            <a:pPr marL="660400" indent="-6477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59765" algn="l"/>
                <a:tab pos="660400" algn="l"/>
              </a:tabLst>
            </a:pPr>
            <a:r>
              <a:rPr dirty="0"/>
              <a:t>if </a:t>
            </a:r>
            <a:r>
              <a:rPr dirty="0" i="1">
                <a:latin typeface="Palatino Linotype"/>
                <a:cs typeface="Palatino Linotype"/>
              </a:rPr>
              <a:t>num</a:t>
            </a:r>
            <a:r>
              <a:rPr dirty="0"/>
              <a:t>=</a:t>
            </a:r>
            <a:r>
              <a:rPr dirty="0" i="1">
                <a:latin typeface="Palatino Linotype"/>
                <a:cs typeface="Palatino Linotype"/>
              </a:rPr>
              <a:t>size</a:t>
            </a:r>
            <a:r>
              <a:rPr dirty="0" spc="-15" i="1">
                <a:latin typeface="Palatino Linotype"/>
                <a:cs typeface="Palatino Linotype"/>
              </a:rPr>
              <a:t> </a:t>
            </a:r>
            <a:r>
              <a:rPr dirty="0" spc="-5"/>
              <a:t>then</a:t>
            </a:r>
          </a:p>
          <a:p>
            <a:pPr marL="965200" indent="-9525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964565" algn="l"/>
                <a:tab pos="965200" algn="l"/>
              </a:tabLst>
            </a:pPr>
            <a:r>
              <a:rPr dirty="0" spc="-5"/>
              <a:t>allocate </a:t>
            </a:r>
            <a:r>
              <a:rPr dirty="0"/>
              <a:t>a </a:t>
            </a:r>
            <a:r>
              <a:rPr dirty="0" spc="-5"/>
              <a:t>block of </a:t>
            </a:r>
            <a:r>
              <a:rPr dirty="0"/>
              <a:t>size</a:t>
            </a:r>
            <a:r>
              <a:rPr dirty="0" spc="-30"/>
              <a:t> </a:t>
            </a:r>
            <a:r>
              <a:rPr dirty="0"/>
              <a:t>2</a:t>
            </a:r>
            <a:r>
              <a:rPr dirty="0" i="1">
                <a:latin typeface="Palatino Linotype"/>
                <a:cs typeface="Palatino Linotype"/>
              </a:rPr>
              <a:t>size</a:t>
            </a:r>
            <a:r>
              <a:rPr dirty="0"/>
              <a:t>;</a:t>
            </a:r>
          </a:p>
          <a:p>
            <a:pPr marL="965200" indent="-95250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964565" algn="l"/>
                <a:tab pos="965200" algn="l"/>
              </a:tabLst>
            </a:pPr>
            <a:r>
              <a:rPr dirty="0" spc="-5"/>
              <a:t>move </a:t>
            </a:r>
            <a:r>
              <a:rPr dirty="0"/>
              <a:t>all item </a:t>
            </a:r>
            <a:r>
              <a:rPr dirty="0" spc="-5"/>
              <a:t>into new</a:t>
            </a:r>
            <a:r>
              <a:rPr dirty="0" spc="-15"/>
              <a:t> </a:t>
            </a:r>
            <a:r>
              <a:rPr dirty="0" spc="-5"/>
              <a:t>table;</a:t>
            </a:r>
          </a:p>
          <a:p>
            <a:pPr marL="965200" indent="-9525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964565" algn="l"/>
                <a:tab pos="965200" algn="l"/>
              </a:tabLst>
            </a:pPr>
            <a:r>
              <a:rPr dirty="0" i="1">
                <a:latin typeface="Palatino Linotype"/>
                <a:cs typeface="Palatino Linotype"/>
              </a:rPr>
              <a:t>size</a:t>
            </a:r>
            <a:r>
              <a:rPr dirty="0"/>
              <a:t>=2</a:t>
            </a:r>
            <a:r>
              <a:rPr dirty="0" i="1">
                <a:latin typeface="Palatino Linotype"/>
                <a:cs typeface="Palatino Linotype"/>
              </a:rPr>
              <a:t>size</a:t>
            </a:r>
            <a:r>
              <a:rPr dirty="0"/>
              <a:t>;</a:t>
            </a:r>
          </a:p>
          <a:p>
            <a:pPr marL="660400" indent="-64770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659765" algn="l"/>
                <a:tab pos="660400" algn="l"/>
              </a:tabLst>
            </a:pPr>
            <a:r>
              <a:rPr dirty="0" spc="-5"/>
              <a:t>insert </a:t>
            </a:r>
            <a:r>
              <a:rPr dirty="0" i="1">
                <a:latin typeface="Palatino Linotype"/>
                <a:cs typeface="Palatino Linotype"/>
              </a:rPr>
              <a:t>x </a:t>
            </a:r>
            <a:r>
              <a:rPr dirty="0" spc="-5"/>
              <a:t>into the</a:t>
            </a:r>
            <a:r>
              <a:rPr dirty="0" spc="-25"/>
              <a:t> </a:t>
            </a:r>
            <a:r>
              <a:rPr dirty="0" spc="-5"/>
              <a:t>table;</a:t>
            </a:r>
          </a:p>
          <a:p>
            <a:pPr marL="660400" indent="-6477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59765" algn="l"/>
                <a:tab pos="660400" algn="l"/>
              </a:tabLst>
            </a:pPr>
            <a:r>
              <a:rPr dirty="0" spc="-5" i="1">
                <a:latin typeface="Palatino Linotype"/>
                <a:cs typeface="Palatino Linotype"/>
              </a:rPr>
              <a:t>num</a:t>
            </a:r>
            <a:r>
              <a:rPr dirty="0" spc="-5"/>
              <a:t>=</a:t>
            </a:r>
            <a:r>
              <a:rPr dirty="0" spc="-5" i="1">
                <a:latin typeface="Palatino Linotype"/>
                <a:cs typeface="Palatino Linotype"/>
              </a:rPr>
              <a:t>num</a:t>
            </a:r>
            <a:r>
              <a:rPr dirty="0" spc="-5"/>
              <a:t>+1;</a:t>
            </a: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pc="-5"/>
              <a:t>return</a:t>
            </a:r>
          </a:p>
        </p:txBody>
      </p:sp>
      <p:sp>
        <p:nvSpPr>
          <p:cNvPr id="3" name="object 3"/>
          <p:cNvSpPr/>
          <p:nvPr/>
        </p:nvSpPr>
        <p:spPr>
          <a:xfrm>
            <a:off x="880872" y="0"/>
            <a:ext cx="7533118" cy="1338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703576" y="699516"/>
            <a:ext cx="3735323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81842" y="112800"/>
            <a:ext cx="6580505" cy="1493520"/>
          </a:xfrm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835150" marR="5080" indent="-1823085">
              <a:lnSpc>
                <a:spcPct val="100600"/>
              </a:lnSpc>
              <a:spcBef>
                <a:spcPts val="65"/>
              </a:spcBef>
            </a:pPr>
            <a:r>
              <a:rPr dirty="0" spc="-5"/>
              <a:t>Looking </a:t>
            </a:r>
            <a:r>
              <a:rPr dirty="0"/>
              <a:t>at </a:t>
            </a:r>
            <a:r>
              <a:rPr dirty="0" spc="-5"/>
              <a:t>the Memory  Allocation</a:t>
            </a:r>
          </a:p>
        </p:txBody>
      </p:sp>
      <p:sp>
        <p:nvSpPr>
          <p:cNvPr id="6" name="object 6"/>
          <p:cNvSpPr/>
          <p:nvPr/>
        </p:nvSpPr>
        <p:spPr>
          <a:xfrm>
            <a:off x="1014222" y="5171694"/>
            <a:ext cx="3096895" cy="0"/>
          </a:xfrm>
          <a:custGeom>
            <a:avLst/>
            <a:gdLst/>
            <a:ahLst/>
            <a:cxnLst/>
            <a:rect l="l" t="t" r="r" b="b"/>
            <a:pathLst>
              <a:path w="3096895" h="0">
                <a:moveTo>
                  <a:pt x="0" y="0"/>
                </a:moveTo>
                <a:lnTo>
                  <a:pt x="3096768" y="0"/>
                </a:lnTo>
              </a:path>
            </a:pathLst>
          </a:custGeom>
          <a:ln w="19812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779520" y="5228844"/>
            <a:ext cx="829944" cy="184785"/>
          </a:xfrm>
          <a:custGeom>
            <a:avLst/>
            <a:gdLst/>
            <a:ahLst/>
            <a:cxnLst/>
            <a:rect l="l" t="t" r="r" b="b"/>
            <a:pathLst>
              <a:path w="829945" h="184785">
                <a:moveTo>
                  <a:pt x="0" y="0"/>
                </a:moveTo>
                <a:lnTo>
                  <a:pt x="829551" y="1843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588407" y="5373237"/>
            <a:ext cx="83185" cy="74930"/>
          </a:xfrm>
          <a:custGeom>
            <a:avLst/>
            <a:gdLst/>
            <a:ahLst/>
            <a:cxnLst/>
            <a:rect l="l" t="t" r="r" b="b"/>
            <a:pathLst>
              <a:path w="83185" h="74929">
                <a:moveTo>
                  <a:pt x="16535" y="0"/>
                </a:moveTo>
                <a:lnTo>
                  <a:pt x="0" y="74383"/>
                </a:lnTo>
                <a:lnTo>
                  <a:pt x="82651" y="53720"/>
                </a:lnTo>
                <a:lnTo>
                  <a:pt x="16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785677" y="5207127"/>
            <a:ext cx="34480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Elementary </a:t>
            </a:r>
            <a:r>
              <a:rPr dirty="0" sz="2400">
                <a:latin typeface="Times New Roman"/>
                <a:cs typeface="Times New Roman"/>
              </a:rPr>
              <a:t>insertion: </a:t>
            </a:r>
            <a:r>
              <a:rPr dirty="0" sz="2400" spc="-5">
                <a:latin typeface="Times New Roman"/>
                <a:cs typeface="Times New Roman"/>
              </a:rPr>
              <a:t>cost</a:t>
            </a:r>
            <a:r>
              <a:rPr dirty="0" sz="2400" spc="-11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46025" y="3495675"/>
            <a:ext cx="244729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Insertion with  expansion: </a:t>
            </a:r>
            <a:r>
              <a:rPr dirty="0" sz="2400" spc="-5">
                <a:latin typeface="Times New Roman"/>
                <a:cs typeface="Times New Roman"/>
              </a:rPr>
              <a:t>cost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size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55904" y="3134872"/>
            <a:ext cx="5111750" cy="1663064"/>
          </a:xfrm>
          <a:custGeom>
            <a:avLst/>
            <a:gdLst/>
            <a:ahLst/>
            <a:cxnLst/>
            <a:rect l="l" t="t" r="r" b="b"/>
            <a:pathLst>
              <a:path w="5111750" h="1663064">
                <a:moveTo>
                  <a:pt x="4834382" y="0"/>
                </a:moveTo>
                <a:lnTo>
                  <a:pt x="277114" y="0"/>
                </a:lnTo>
                <a:lnTo>
                  <a:pt x="227301" y="4464"/>
                </a:lnTo>
                <a:lnTo>
                  <a:pt x="180419" y="17336"/>
                </a:lnTo>
                <a:lnTo>
                  <a:pt x="137248" y="37833"/>
                </a:lnTo>
                <a:lnTo>
                  <a:pt x="98572" y="65173"/>
                </a:lnTo>
                <a:lnTo>
                  <a:pt x="65173" y="98572"/>
                </a:lnTo>
                <a:lnTo>
                  <a:pt x="37833" y="137248"/>
                </a:lnTo>
                <a:lnTo>
                  <a:pt x="17336" y="180419"/>
                </a:lnTo>
                <a:lnTo>
                  <a:pt x="4464" y="227301"/>
                </a:lnTo>
                <a:lnTo>
                  <a:pt x="0" y="277113"/>
                </a:lnTo>
                <a:lnTo>
                  <a:pt x="0" y="1385557"/>
                </a:lnTo>
                <a:lnTo>
                  <a:pt x="4464" y="1435369"/>
                </a:lnTo>
                <a:lnTo>
                  <a:pt x="17336" y="1482253"/>
                </a:lnTo>
                <a:lnTo>
                  <a:pt x="37833" y="1525426"/>
                </a:lnTo>
                <a:lnTo>
                  <a:pt x="65173" y="1564104"/>
                </a:lnTo>
                <a:lnTo>
                  <a:pt x="98572" y="1597505"/>
                </a:lnTo>
                <a:lnTo>
                  <a:pt x="137248" y="1624846"/>
                </a:lnTo>
                <a:lnTo>
                  <a:pt x="180419" y="1645345"/>
                </a:lnTo>
                <a:lnTo>
                  <a:pt x="227301" y="1658218"/>
                </a:lnTo>
                <a:lnTo>
                  <a:pt x="277114" y="1662683"/>
                </a:lnTo>
                <a:lnTo>
                  <a:pt x="4834382" y="1662683"/>
                </a:lnTo>
                <a:lnTo>
                  <a:pt x="4884194" y="1658218"/>
                </a:lnTo>
                <a:lnTo>
                  <a:pt x="4931076" y="1645345"/>
                </a:lnTo>
                <a:lnTo>
                  <a:pt x="4974247" y="1624846"/>
                </a:lnTo>
                <a:lnTo>
                  <a:pt x="5012923" y="1597505"/>
                </a:lnTo>
                <a:lnTo>
                  <a:pt x="5046322" y="1564104"/>
                </a:lnTo>
                <a:lnTo>
                  <a:pt x="5073662" y="1525426"/>
                </a:lnTo>
                <a:lnTo>
                  <a:pt x="5094159" y="1482253"/>
                </a:lnTo>
                <a:lnTo>
                  <a:pt x="5107031" y="1435369"/>
                </a:lnTo>
                <a:lnTo>
                  <a:pt x="5111496" y="1385557"/>
                </a:lnTo>
                <a:lnTo>
                  <a:pt x="5111496" y="277113"/>
                </a:lnTo>
                <a:lnTo>
                  <a:pt x="5107031" y="227301"/>
                </a:lnTo>
                <a:lnTo>
                  <a:pt x="5094159" y="180419"/>
                </a:lnTo>
                <a:lnTo>
                  <a:pt x="5073662" y="137248"/>
                </a:lnTo>
                <a:lnTo>
                  <a:pt x="5046322" y="98572"/>
                </a:lnTo>
                <a:lnTo>
                  <a:pt x="5012923" y="65173"/>
                </a:lnTo>
                <a:lnTo>
                  <a:pt x="4974247" y="37833"/>
                </a:lnTo>
                <a:lnTo>
                  <a:pt x="4931076" y="17336"/>
                </a:lnTo>
                <a:lnTo>
                  <a:pt x="4884194" y="4464"/>
                </a:lnTo>
                <a:lnTo>
                  <a:pt x="4834382" y="0"/>
                </a:lnTo>
                <a:close/>
              </a:path>
            </a:pathLst>
          </a:custGeom>
          <a:solidFill>
            <a:srgbClr val="FF0000">
              <a:alpha val="1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2015/4/2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  <p:transition spd="slow">
    <p:pull dir="l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0744" y="384047"/>
            <a:ext cx="2439923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94659" y="384047"/>
            <a:ext cx="1028699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97351" y="384047"/>
            <a:ext cx="4564379" cy="13746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81682" y="532767"/>
            <a:ext cx="557974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0"/>
              <a:t>Worst-case</a:t>
            </a:r>
            <a:r>
              <a:rPr dirty="0" spc="-80"/>
              <a:t> </a:t>
            </a:r>
            <a:r>
              <a:rPr dirty="0" spc="-5"/>
              <a:t>Analysis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20052" y="1320827"/>
            <a:ext cx="8234680" cy="3288665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For </a:t>
            </a:r>
            <a:r>
              <a:rPr dirty="0" sz="3000" b="1" i="1">
                <a:solidFill>
                  <a:srgbClr val="3E3E3E"/>
                </a:solidFill>
                <a:latin typeface="Palatino Linotype"/>
                <a:cs typeface="Palatino Linotype"/>
              </a:rPr>
              <a:t>n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execution of insertion</a:t>
            </a:r>
            <a:r>
              <a:rPr dirty="0" sz="3000" spc="1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operations</a:t>
            </a:r>
            <a:endParaRPr sz="3000">
              <a:latin typeface="Palatino Linotype"/>
              <a:cs typeface="Palatino Linotype"/>
            </a:endParaRPr>
          </a:p>
          <a:p>
            <a:pPr lvl="1" marL="756285" marR="353695" indent="-286385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 bad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analysis: the 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worst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case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for one insertion is</a:t>
            </a:r>
            <a:r>
              <a:rPr dirty="0" sz="2400" spc="-12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the 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case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when expansion is required,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up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to</a:t>
            </a:r>
            <a:r>
              <a:rPr dirty="0" sz="2400" spc="1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endParaRPr sz="24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57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So, the 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worst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case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cost is in</a:t>
            </a:r>
            <a:r>
              <a:rPr dirty="0" sz="2400" spc="1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O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baseline="24305" sz="2400">
                <a:solidFill>
                  <a:srgbClr val="3E3E3E"/>
                </a:solidFill>
                <a:latin typeface="Palatino Linotype"/>
                <a:cs typeface="Palatino Linotype"/>
              </a:rPr>
              <a:t>2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).</a:t>
            </a:r>
            <a:endParaRPr sz="2400">
              <a:latin typeface="Palatino Linotype"/>
              <a:cs typeface="Palatino Linotype"/>
            </a:endParaRPr>
          </a:p>
          <a:p>
            <a:pPr marL="355600" marR="508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Note the expansion is required during the </a:t>
            </a:r>
            <a:r>
              <a:rPr dirty="0" sz="30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i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th  operation only if </a:t>
            </a:r>
            <a:r>
              <a:rPr dirty="0" sz="30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i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=2</a:t>
            </a:r>
            <a:r>
              <a:rPr dirty="0" baseline="25000" sz="3000" spc="-7" b="1" i="1">
                <a:solidFill>
                  <a:srgbClr val="3E3E3E"/>
                </a:solidFill>
                <a:latin typeface="Palatino Linotype"/>
                <a:cs typeface="Palatino Linotype"/>
              </a:rPr>
              <a:t>k</a:t>
            </a:r>
            <a:r>
              <a:rPr dirty="0" sz="30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,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and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the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cost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of the </a:t>
            </a:r>
            <a:r>
              <a:rPr dirty="0" sz="30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i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th  operation</a:t>
            </a:r>
            <a:endParaRPr sz="30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62266" y="1786933"/>
            <a:ext cx="3740149" cy="11494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696211" y="4930140"/>
            <a:ext cx="5760719" cy="13106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514855" y="4760976"/>
            <a:ext cx="6129655" cy="1624965"/>
          </a:xfrm>
          <a:custGeom>
            <a:avLst/>
            <a:gdLst/>
            <a:ahLst/>
            <a:cxnLst/>
            <a:rect l="l" t="t" r="r" b="b"/>
            <a:pathLst>
              <a:path w="6129655" h="1624964">
                <a:moveTo>
                  <a:pt x="0" y="0"/>
                </a:moveTo>
                <a:lnTo>
                  <a:pt x="6129528" y="0"/>
                </a:lnTo>
                <a:lnTo>
                  <a:pt x="6129528" y="1624584"/>
                </a:lnTo>
                <a:lnTo>
                  <a:pt x="0" y="1624584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A0BA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2015/4/2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  <p:transition spd="slow">
    <p:pull dir="l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1272" y="384047"/>
            <a:ext cx="6550151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995415" y="384047"/>
            <a:ext cx="1130807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452615" y="384047"/>
            <a:ext cx="2417064" cy="13746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2242" y="532767"/>
            <a:ext cx="779716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93790" algn="l"/>
              </a:tabLst>
            </a:pPr>
            <a:r>
              <a:rPr dirty="0" spc="-5"/>
              <a:t>A</a:t>
            </a:r>
            <a:r>
              <a:rPr dirty="0"/>
              <a:t>m</a:t>
            </a:r>
            <a:r>
              <a:rPr dirty="0" spc="-10"/>
              <a:t>o</a:t>
            </a:r>
            <a:r>
              <a:rPr dirty="0"/>
              <a:t>r</a:t>
            </a:r>
            <a:r>
              <a:rPr dirty="0" spc="-5"/>
              <a:t>ti</a:t>
            </a:r>
            <a:r>
              <a:rPr dirty="0"/>
              <a:t>zed</a:t>
            </a:r>
            <a:r>
              <a:rPr dirty="0" spc="5"/>
              <a:t> </a:t>
            </a:r>
            <a:r>
              <a:rPr dirty="0" spc="-5"/>
              <a:t>An</a:t>
            </a:r>
            <a:r>
              <a:rPr dirty="0"/>
              <a:t>a</a:t>
            </a:r>
            <a:r>
              <a:rPr dirty="0" spc="-5"/>
              <a:t>l</a:t>
            </a:r>
            <a:r>
              <a:rPr dirty="0" spc="-10"/>
              <a:t>y</a:t>
            </a:r>
            <a:r>
              <a:rPr dirty="0" spc="5"/>
              <a:t>s</a:t>
            </a:r>
            <a:r>
              <a:rPr dirty="0" spc="-5"/>
              <a:t>i</a:t>
            </a:r>
            <a:r>
              <a:rPr dirty="0"/>
              <a:t>s</a:t>
            </a:r>
            <a:r>
              <a:rPr dirty="0" spc="15"/>
              <a:t> </a:t>
            </a:r>
            <a:r>
              <a:rPr dirty="0"/>
              <a:t>–	W</a:t>
            </a:r>
            <a:r>
              <a:rPr dirty="0" spc="-5"/>
              <a:t>hy?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2015/4/2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535940" y="1691409"/>
            <a:ext cx="7817484" cy="2837180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Unusually expensive</a:t>
            </a:r>
            <a:r>
              <a:rPr dirty="0" sz="3000" spc="2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operations</a:t>
            </a:r>
            <a:endParaRPr sz="3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62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E.g., Insert-with-array-doubling</a:t>
            </a:r>
            <a:endParaRPr sz="2400">
              <a:latin typeface="Palatino Linotype"/>
              <a:cs typeface="Palatino Linotype"/>
            </a:endParaRPr>
          </a:p>
          <a:p>
            <a:pPr marL="355600" marR="763905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FF0000"/>
                </a:solidFill>
                <a:latin typeface="Palatino Linotype"/>
                <a:cs typeface="Palatino Linotype"/>
              </a:rPr>
              <a:t>Relation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between expensive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and usual 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operations</a:t>
            </a:r>
            <a:endParaRPr sz="3000">
              <a:latin typeface="Palatino Linotype"/>
              <a:cs typeface="Palatino Linotype"/>
            </a:endParaRPr>
          </a:p>
          <a:p>
            <a:pPr lvl="1" marL="756285" marR="5080" indent="-286385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Each piece of the doubling cost corresponds to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some 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previous</a:t>
            </a:r>
            <a:r>
              <a:rPr dirty="0" sz="2400" spc="-1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insert</a:t>
            </a:r>
            <a:endParaRPr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3124" y="384047"/>
            <a:ext cx="6396227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74063" y="532767"/>
            <a:ext cx="559498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Amortized</a:t>
            </a:r>
            <a:r>
              <a:rPr dirty="0" spc="-55"/>
              <a:t> </a:t>
            </a:r>
            <a:r>
              <a:rPr dirty="0" spc="-5"/>
              <a:t>Analysis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2015/4/2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535940" y="1695628"/>
            <a:ext cx="7970520" cy="3619500"/>
          </a:xfrm>
          <a:prstGeom prst="rect">
            <a:avLst/>
          </a:prstGeom>
        </p:spPr>
        <p:txBody>
          <a:bodyPr wrap="square" lIns="0" tIns="107314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4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Amortized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equation:</a:t>
            </a:r>
            <a:endParaRPr sz="3000">
              <a:latin typeface="Palatino Linotype"/>
              <a:cs typeface="Palatino Linotype"/>
            </a:endParaRPr>
          </a:p>
          <a:p>
            <a:pPr marL="382905">
              <a:lnSpc>
                <a:spcPct val="100000"/>
              </a:lnSpc>
              <a:spcBef>
                <a:spcPts val="690"/>
              </a:spcBef>
            </a:pPr>
            <a:r>
              <a:rPr dirty="0" sz="28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amortized cost = actual </a:t>
            </a:r>
            <a:r>
              <a:rPr dirty="0" sz="2800" spc="-10" b="1" i="1">
                <a:solidFill>
                  <a:srgbClr val="3E3E3E"/>
                </a:solidFill>
                <a:latin typeface="Palatino Linotype"/>
                <a:cs typeface="Palatino Linotype"/>
              </a:rPr>
              <a:t>cost </a:t>
            </a:r>
            <a:r>
              <a:rPr dirty="0" sz="28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+ accounting</a:t>
            </a:r>
            <a:r>
              <a:rPr dirty="0" sz="2800" spc="85" b="1" i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8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cost</a:t>
            </a:r>
            <a:endParaRPr sz="28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Design goals for accounting</a:t>
            </a:r>
            <a:r>
              <a:rPr dirty="0" sz="3000" spc="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cost</a:t>
            </a:r>
            <a:endParaRPr sz="3000">
              <a:latin typeface="Palatino Linotype"/>
              <a:cs typeface="Palatino Linotype"/>
            </a:endParaRPr>
          </a:p>
          <a:p>
            <a:pPr lvl="1" marL="756285" marR="386080" indent="-286385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In </a:t>
            </a:r>
            <a:r>
              <a:rPr dirty="0" sz="2400" spc="-5">
                <a:solidFill>
                  <a:srgbClr val="FF0000"/>
                </a:solidFill>
                <a:latin typeface="Palatino Linotype"/>
                <a:cs typeface="Palatino Linotype"/>
              </a:rPr>
              <a:t>any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legal sequence of operations, the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sum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of the  accounting costs is</a:t>
            </a:r>
            <a:r>
              <a:rPr dirty="0" sz="2400" spc="1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nonnegative.</a:t>
            </a:r>
            <a:endParaRPr sz="2400">
              <a:latin typeface="Palatino Linotype"/>
              <a:cs typeface="Palatino Linotype"/>
            </a:endParaRPr>
          </a:p>
          <a:p>
            <a:pPr lvl="1" marL="756285" marR="5080" indent="-286385">
              <a:lnSpc>
                <a:spcPct val="100000"/>
              </a:lnSpc>
              <a:spcBef>
                <a:spcPts val="57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The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amortized cost of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each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operation is fairly </a:t>
            </a:r>
            <a:r>
              <a:rPr dirty="0" sz="2400" spc="-15">
                <a:solidFill>
                  <a:srgbClr val="3E3E3E"/>
                </a:solidFill>
                <a:latin typeface="Palatino Linotype"/>
                <a:cs typeface="Palatino Linotype"/>
              </a:rPr>
              <a:t>regular, 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in spite of the wide fluctuate possible for the actual  cost of individual</a:t>
            </a:r>
            <a:r>
              <a:rPr dirty="0" sz="2400" spc="1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operations.</a:t>
            </a:r>
            <a:endParaRPr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6924" y="0"/>
            <a:ext cx="6702550" cy="1338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982724" y="699516"/>
            <a:ext cx="3497579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811267" y="699516"/>
            <a:ext cx="2348483" cy="13746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103630" marR="5080" indent="-685800">
              <a:lnSpc>
                <a:spcPct val="100600"/>
              </a:lnSpc>
              <a:spcBef>
                <a:spcPts val="65"/>
              </a:spcBef>
            </a:pPr>
            <a:r>
              <a:rPr dirty="0" spc="-5"/>
              <a:t>Amortized</a:t>
            </a:r>
            <a:r>
              <a:rPr dirty="0" spc="-50"/>
              <a:t> </a:t>
            </a:r>
            <a:r>
              <a:rPr dirty="0" spc="-5"/>
              <a:t>Analysis:  MultiPop</a:t>
            </a:r>
            <a:r>
              <a:rPr dirty="0" spc="15"/>
              <a:t> </a:t>
            </a:r>
            <a:r>
              <a:rPr dirty="0" spc="-5"/>
              <a:t>Stack</a:t>
            </a:r>
          </a:p>
        </p:txBody>
      </p:sp>
      <p:sp>
        <p:nvSpPr>
          <p:cNvPr id="6" name="object 6"/>
          <p:cNvSpPr/>
          <p:nvPr/>
        </p:nvSpPr>
        <p:spPr>
          <a:xfrm>
            <a:off x="1645920" y="3613405"/>
            <a:ext cx="946785" cy="360045"/>
          </a:xfrm>
          <a:custGeom>
            <a:avLst/>
            <a:gdLst/>
            <a:ahLst/>
            <a:cxnLst/>
            <a:rect l="l" t="t" r="r" b="b"/>
            <a:pathLst>
              <a:path w="946785" h="360045">
                <a:moveTo>
                  <a:pt x="886460" y="0"/>
                </a:moveTo>
                <a:lnTo>
                  <a:pt x="59944" y="0"/>
                </a:lnTo>
                <a:lnTo>
                  <a:pt x="36609" y="4710"/>
                </a:lnTo>
                <a:lnTo>
                  <a:pt x="17556" y="17556"/>
                </a:lnTo>
                <a:lnTo>
                  <a:pt x="4710" y="36609"/>
                </a:lnTo>
                <a:lnTo>
                  <a:pt x="0" y="59943"/>
                </a:lnTo>
                <a:lnTo>
                  <a:pt x="0" y="299720"/>
                </a:lnTo>
                <a:lnTo>
                  <a:pt x="4710" y="323054"/>
                </a:lnTo>
                <a:lnTo>
                  <a:pt x="17556" y="342107"/>
                </a:lnTo>
                <a:lnTo>
                  <a:pt x="36609" y="354953"/>
                </a:lnTo>
                <a:lnTo>
                  <a:pt x="59944" y="359664"/>
                </a:lnTo>
                <a:lnTo>
                  <a:pt x="886460" y="359664"/>
                </a:lnTo>
                <a:lnTo>
                  <a:pt x="909794" y="354953"/>
                </a:lnTo>
                <a:lnTo>
                  <a:pt x="928847" y="342107"/>
                </a:lnTo>
                <a:lnTo>
                  <a:pt x="941693" y="323054"/>
                </a:lnTo>
                <a:lnTo>
                  <a:pt x="946404" y="299720"/>
                </a:lnTo>
                <a:lnTo>
                  <a:pt x="946404" y="59943"/>
                </a:lnTo>
                <a:lnTo>
                  <a:pt x="941693" y="36609"/>
                </a:lnTo>
                <a:lnTo>
                  <a:pt x="928847" y="17556"/>
                </a:lnTo>
                <a:lnTo>
                  <a:pt x="909794" y="4710"/>
                </a:lnTo>
                <a:lnTo>
                  <a:pt x="886460" y="0"/>
                </a:lnTo>
                <a:close/>
              </a:path>
            </a:pathLst>
          </a:custGeom>
          <a:solidFill>
            <a:srgbClr val="E684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645920" y="3613405"/>
            <a:ext cx="946785" cy="360045"/>
          </a:xfrm>
          <a:custGeom>
            <a:avLst/>
            <a:gdLst/>
            <a:ahLst/>
            <a:cxnLst/>
            <a:rect l="l" t="t" r="r" b="b"/>
            <a:pathLst>
              <a:path w="946785" h="360045">
                <a:moveTo>
                  <a:pt x="0" y="59943"/>
                </a:moveTo>
                <a:lnTo>
                  <a:pt x="4710" y="36609"/>
                </a:lnTo>
                <a:lnTo>
                  <a:pt x="17556" y="17556"/>
                </a:lnTo>
                <a:lnTo>
                  <a:pt x="36609" y="4710"/>
                </a:lnTo>
                <a:lnTo>
                  <a:pt x="59944" y="0"/>
                </a:lnTo>
                <a:lnTo>
                  <a:pt x="886460" y="0"/>
                </a:lnTo>
                <a:lnTo>
                  <a:pt x="909794" y="4710"/>
                </a:lnTo>
                <a:lnTo>
                  <a:pt x="928847" y="17556"/>
                </a:lnTo>
                <a:lnTo>
                  <a:pt x="941693" y="36609"/>
                </a:lnTo>
                <a:lnTo>
                  <a:pt x="946404" y="59943"/>
                </a:lnTo>
                <a:lnTo>
                  <a:pt x="946404" y="299720"/>
                </a:lnTo>
                <a:lnTo>
                  <a:pt x="941693" y="323054"/>
                </a:lnTo>
                <a:lnTo>
                  <a:pt x="928847" y="342107"/>
                </a:lnTo>
                <a:lnTo>
                  <a:pt x="909794" y="354953"/>
                </a:lnTo>
                <a:lnTo>
                  <a:pt x="886460" y="359664"/>
                </a:lnTo>
                <a:lnTo>
                  <a:pt x="59944" y="359664"/>
                </a:lnTo>
                <a:lnTo>
                  <a:pt x="36609" y="354953"/>
                </a:lnTo>
                <a:lnTo>
                  <a:pt x="17556" y="342107"/>
                </a:lnTo>
                <a:lnTo>
                  <a:pt x="4710" y="323054"/>
                </a:lnTo>
                <a:lnTo>
                  <a:pt x="0" y="299720"/>
                </a:lnTo>
                <a:lnTo>
                  <a:pt x="0" y="5994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645920" y="3971545"/>
            <a:ext cx="946785" cy="361315"/>
          </a:xfrm>
          <a:custGeom>
            <a:avLst/>
            <a:gdLst/>
            <a:ahLst/>
            <a:cxnLst/>
            <a:rect l="l" t="t" r="r" b="b"/>
            <a:pathLst>
              <a:path w="946785" h="361314">
                <a:moveTo>
                  <a:pt x="886206" y="0"/>
                </a:moveTo>
                <a:lnTo>
                  <a:pt x="60198" y="0"/>
                </a:lnTo>
                <a:lnTo>
                  <a:pt x="36765" y="4730"/>
                </a:lnTo>
                <a:lnTo>
                  <a:pt x="17630" y="17630"/>
                </a:lnTo>
                <a:lnTo>
                  <a:pt x="4730" y="36765"/>
                </a:lnTo>
                <a:lnTo>
                  <a:pt x="0" y="60198"/>
                </a:lnTo>
                <a:lnTo>
                  <a:pt x="0" y="300990"/>
                </a:lnTo>
                <a:lnTo>
                  <a:pt x="4730" y="324422"/>
                </a:lnTo>
                <a:lnTo>
                  <a:pt x="17630" y="343557"/>
                </a:lnTo>
                <a:lnTo>
                  <a:pt x="36765" y="356457"/>
                </a:lnTo>
                <a:lnTo>
                  <a:pt x="60198" y="361188"/>
                </a:lnTo>
                <a:lnTo>
                  <a:pt x="886206" y="361188"/>
                </a:lnTo>
                <a:lnTo>
                  <a:pt x="909638" y="356457"/>
                </a:lnTo>
                <a:lnTo>
                  <a:pt x="928773" y="343557"/>
                </a:lnTo>
                <a:lnTo>
                  <a:pt x="941673" y="324422"/>
                </a:lnTo>
                <a:lnTo>
                  <a:pt x="946404" y="300990"/>
                </a:lnTo>
                <a:lnTo>
                  <a:pt x="946404" y="60198"/>
                </a:lnTo>
                <a:lnTo>
                  <a:pt x="941673" y="36765"/>
                </a:lnTo>
                <a:lnTo>
                  <a:pt x="928773" y="17630"/>
                </a:lnTo>
                <a:lnTo>
                  <a:pt x="909638" y="4730"/>
                </a:lnTo>
                <a:lnTo>
                  <a:pt x="886206" y="0"/>
                </a:lnTo>
                <a:close/>
              </a:path>
            </a:pathLst>
          </a:custGeom>
          <a:solidFill>
            <a:srgbClr val="6076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645920" y="3971545"/>
            <a:ext cx="946785" cy="361315"/>
          </a:xfrm>
          <a:custGeom>
            <a:avLst/>
            <a:gdLst/>
            <a:ahLst/>
            <a:cxnLst/>
            <a:rect l="l" t="t" r="r" b="b"/>
            <a:pathLst>
              <a:path w="946785" h="361314">
                <a:moveTo>
                  <a:pt x="0" y="60198"/>
                </a:moveTo>
                <a:lnTo>
                  <a:pt x="4730" y="36765"/>
                </a:lnTo>
                <a:lnTo>
                  <a:pt x="17630" y="17630"/>
                </a:lnTo>
                <a:lnTo>
                  <a:pt x="36765" y="4730"/>
                </a:lnTo>
                <a:lnTo>
                  <a:pt x="60198" y="0"/>
                </a:lnTo>
                <a:lnTo>
                  <a:pt x="886206" y="0"/>
                </a:lnTo>
                <a:lnTo>
                  <a:pt x="909638" y="4730"/>
                </a:lnTo>
                <a:lnTo>
                  <a:pt x="928773" y="17630"/>
                </a:lnTo>
                <a:lnTo>
                  <a:pt x="941673" y="36765"/>
                </a:lnTo>
                <a:lnTo>
                  <a:pt x="946404" y="60198"/>
                </a:lnTo>
                <a:lnTo>
                  <a:pt x="946404" y="300990"/>
                </a:lnTo>
                <a:lnTo>
                  <a:pt x="941673" y="324422"/>
                </a:lnTo>
                <a:lnTo>
                  <a:pt x="928773" y="343557"/>
                </a:lnTo>
                <a:lnTo>
                  <a:pt x="909638" y="356457"/>
                </a:lnTo>
                <a:lnTo>
                  <a:pt x="886206" y="361188"/>
                </a:lnTo>
                <a:lnTo>
                  <a:pt x="60198" y="361188"/>
                </a:lnTo>
                <a:lnTo>
                  <a:pt x="36765" y="356457"/>
                </a:lnTo>
                <a:lnTo>
                  <a:pt x="17630" y="343557"/>
                </a:lnTo>
                <a:lnTo>
                  <a:pt x="4730" y="324422"/>
                </a:lnTo>
                <a:lnTo>
                  <a:pt x="0" y="300990"/>
                </a:lnTo>
                <a:lnTo>
                  <a:pt x="0" y="6019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45920" y="4331209"/>
            <a:ext cx="946785" cy="360045"/>
          </a:xfrm>
          <a:custGeom>
            <a:avLst/>
            <a:gdLst/>
            <a:ahLst/>
            <a:cxnLst/>
            <a:rect l="l" t="t" r="r" b="b"/>
            <a:pathLst>
              <a:path w="946785" h="360045">
                <a:moveTo>
                  <a:pt x="886460" y="0"/>
                </a:moveTo>
                <a:lnTo>
                  <a:pt x="59944" y="0"/>
                </a:lnTo>
                <a:lnTo>
                  <a:pt x="36609" y="4710"/>
                </a:lnTo>
                <a:lnTo>
                  <a:pt x="17556" y="17556"/>
                </a:lnTo>
                <a:lnTo>
                  <a:pt x="4710" y="36609"/>
                </a:lnTo>
                <a:lnTo>
                  <a:pt x="0" y="59943"/>
                </a:lnTo>
                <a:lnTo>
                  <a:pt x="0" y="299720"/>
                </a:lnTo>
                <a:lnTo>
                  <a:pt x="4710" y="323054"/>
                </a:lnTo>
                <a:lnTo>
                  <a:pt x="17556" y="342107"/>
                </a:lnTo>
                <a:lnTo>
                  <a:pt x="36609" y="354953"/>
                </a:lnTo>
                <a:lnTo>
                  <a:pt x="59944" y="359664"/>
                </a:lnTo>
                <a:lnTo>
                  <a:pt x="886460" y="359664"/>
                </a:lnTo>
                <a:lnTo>
                  <a:pt x="909794" y="354953"/>
                </a:lnTo>
                <a:lnTo>
                  <a:pt x="928847" y="342107"/>
                </a:lnTo>
                <a:lnTo>
                  <a:pt x="941693" y="323054"/>
                </a:lnTo>
                <a:lnTo>
                  <a:pt x="946404" y="299720"/>
                </a:lnTo>
                <a:lnTo>
                  <a:pt x="946404" y="59943"/>
                </a:lnTo>
                <a:lnTo>
                  <a:pt x="941693" y="36609"/>
                </a:lnTo>
                <a:lnTo>
                  <a:pt x="928847" y="17556"/>
                </a:lnTo>
                <a:lnTo>
                  <a:pt x="909794" y="4710"/>
                </a:lnTo>
                <a:lnTo>
                  <a:pt x="886460" y="0"/>
                </a:lnTo>
                <a:close/>
              </a:path>
            </a:pathLst>
          </a:custGeom>
          <a:solidFill>
            <a:srgbClr val="6076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645920" y="4331209"/>
            <a:ext cx="946785" cy="360045"/>
          </a:xfrm>
          <a:custGeom>
            <a:avLst/>
            <a:gdLst/>
            <a:ahLst/>
            <a:cxnLst/>
            <a:rect l="l" t="t" r="r" b="b"/>
            <a:pathLst>
              <a:path w="946785" h="360045">
                <a:moveTo>
                  <a:pt x="0" y="59943"/>
                </a:moveTo>
                <a:lnTo>
                  <a:pt x="4710" y="36609"/>
                </a:lnTo>
                <a:lnTo>
                  <a:pt x="17556" y="17556"/>
                </a:lnTo>
                <a:lnTo>
                  <a:pt x="36609" y="4710"/>
                </a:lnTo>
                <a:lnTo>
                  <a:pt x="59944" y="0"/>
                </a:lnTo>
                <a:lnTo>
                  <a:pt x="886460" y="0"/>
                </a:lnTo>
                <a:lnTo>
                  <a:pt x="909794" y="4710"/>
                </a:lnTo>
                <a:lnTo>
                  <a:pt x="928847" y="17556"/>
                </a:lnTo>
                <a:lnTo>
                  <a:pt x="941693" y="36609"/>
                </a:lnTo>
                <a:lnTo>
                  <a:pt x="946404" y="59943"/>
                </a:lnTo>
                <a:lnTo>
                  <a:pt x="946404" y="299720"/>
                </a:lnTo>
                <a:lnTo>
                  <a:pt x="941693" y="323054"/>
                </a:lnTo>
                <a:lnTo>
                  <a:pt x="928847" y="342107"/>
                </a:lnTo>
                <a:lnTo>
                  <a:pt x="909794" y="354953"/>
                </a:lnTo>
                <a:lnTo>
                  <a:pt x="886460" y="359664"/>
                </a:lnTo>
                <a:lnTo>
                  <a:pt x="59944" y="359664"/>
                </a:lnTo>
                <a:lnTo>
                  <a:pt x="36609" y="354953"/>
                </a:lnTo>
                <a:lnTo>
                  <a:pt x="17556" y="342107"/>
                </a:lnTo>
                <a:lnTo>
                  <a:pt x="4710" y="323054"/>
                </a:lnTo>
                <a:lnTo>
                  <a:pt x="0" y="299720"/>
                </a:lnTo>
                <a:lnTo>
                  <a:pt x="0" y="5994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645920" y="4689349"/>
            <a:ext cx="946785" cy="361315"/>
          </a:xfrm>
          <a:custGeom>
            <a:avLst/>
            <a:gdLst/>
            <a:ahLst/>
            <a:cxnLst/>
            <a:rect l="l" t="t" r="r" b="b"/>
            <a:pathLst>
              <a:path w="946785" h="361314">
                <a:moveTo>
                  <a:pt x="886206" y="0"/>
                </a:moveTo>
                <a:lnTo>
                  <a:pt x="60198" y="0"/>
                </a:lnTo>
                <a:lnTo>
                  <a:pt x="36765" y="4730"/>
                </a:lnTo>
                <a:lnTo>
                  <a:pt x="17630" y="17630"/>
                </a:lnTo>
                <a:lnTo>
                  <a:pt x="4730" y="36765"/>
                </a:lnTo>
                <a:lnTo>
                  <a:pt x="0" y="60198"/>
                </a:lnTo>
                <a:lnTo>
                  <a:pt x="0" y="300990"/>
                </a:lnTo>
                <a:lnTo>
                  <a:pt x="4730" y="324422"/>
                </a:lnTo>
                <a:lnTo>
                  <a:pt x="17630" y="343557"/>
                </a:lnTo>
                <a:lnTo>
                  <a:pt x="36765" y="356457"/>
                </a:lnTo>
                <a:lnTo>
                  <a:pt x="60198" y="361188"/>
                </a:lnTo>
                <a:lnTo>
                  <a:pt x="886206" y="361188"/>
                </a:lnTo>
                <a:lnTo>
                  <a:pt x="909638" y="356457"/>
                </a:lnTo>
                <a:lnTo>
                  <a:pt x="928773" y="343557"/>
                </a:lnTo>
                <a:lnTo>
                  <a:pt x="941673" y="324422"/>
                </a:lnTo>
                <a:lnTo>
                  <a:pt x="946404" y="300990"/>
                </a:lnTo>
                <a:lnTo>
                  <a:pt x="946404" y="60198"/>
                </a:lnTo>
                <a:lnTo>
                  <a:pt x="941673" y="36765"/>
                </a:lnTo>
                <a:lnTo>
                  <a:pt x="928773" y="17630"/>
                </a:lnTo>
                <a:lnTo>
                  <a:pt x="909638" y="4730"/>
                </a:lnTo>
                <a:lnTo>
                  <a:pt x="886206" y="0"/>
                </a:lnTo>
                <a:close/>
              </a:path>
            </a:pathLst>
          </a:custGeom>
          <a:solidFill>
            <a:srgbClr val="6076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645920" y="4689349"/>
            <a:ext cx="946785" cy="361315"/>
          </a:xfrm>
          <a:custGeom>
            <a:avLst/>
            <a:gdLst/>
            <a:ahLst/>
            <a:cxnLst/>
            <a:rect l="l" t="t" r="r" b="b"/>
            <a:pathLst>
              <a:path w="946785" h="361314">
                <a:moveTo>
                  <a:pt x="0" y="60198"/>
                </a:moveTo>
                <a:lnTo>
                  <a:pt x="4730" y="36765"/>
                </a:lnTo>
                <a:lnTo>
                  <a:pt x="17630" y="17630"/>
                </a:lnTo>
                <a:lnTo>
                  <a:pt x="36765" y="4730"/>
                </a:lnTo>
                <a:lnTo>
                  <a:pt x="60198" y="0"/>
                </a:lnTo>
                <a:lnTo>
                  <a:pt x="886206" y="0"/>
                </a:lnTo>
                <a:lnTo>
                  <a:pt x="909638" y="4730"/>
                </a:lnTo>
                <a:lnTo>
                  <a:pt x="928773" y="17630"/>
                </a:lnTo>
                <a:lnTo>
                  <a:pt x="941673" y="36765"/>
                </a:lnTo>
                <a:lnTo>
                  <a:pt x="946404" y="60198"/>
                </a:lnTo>
                <a:lnTo>
                  <a:pt x="946404" y="300990"/>
                </a:lnTo>
                <a:lnTo>
                  <a:pt x="941673" y="324422"/>
                </a:lnTo>
                <a:lnTo>
                  <a:pt x="928773" y="343557"/>
                </a:lnTo>
                <a:lnTo>
                  <a:pt x="909638" y="356457"/>
                </a:lnTo>
                <a:lnTo>
                  <a:pt x="886206" y="361188"/>
                </a:lnTo>
                <a:lnTo>
                  <a:pt x="60198" y="361188"/>
                </a:lnTo>
                <a:lnTo>
                  <a:pt x="36765" y="356457"/>
                </a:lnTo>
                <a:lnTo>
                  <a:pt x="17630" y="343557"/>
                </a:lnTo>
                <a:lnTo>
                  <a:pt x="4730" y="324422"/>
                </a:lnTo>
                <a:lnTo>
                  <a:pt x="0" y="300990"/>
                </a:lnTo>
                <a:lnTo>
                  <a:pt x="0" y="6019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645920" y="5049013"/>
            <a:ext cx="946785" cy="360045"/>
          </a:xfrm>
          <a:custGeom>
            <a:avLst/>
            <a:gdLst/>
            <a:ahLst/>
            <a:cxnLst/>
            <a:rect l="l" t="t" r="r" b="b"/>
            <a:pathLst>
              <a:path w="946785" h="360045">
                <a:moveTo>
                  <a:pt x="886460" y="0"/>
                </a:moveTo>
                <a:lnTo>
                  <a:pt x="59944" y="0"/>
                </a:lnTo>
                <a:lnTo>
                  <a:pt x="36609" y="4710"/>
                </a:lnTo>
                <a:lnTo>
                  <a:pt x="17556" y="17556"/>
                </a:lnTo>
                <a:lnTo>
                  <a:pt x="4710" y="36609"/>
                </a:lnTo>
                <a:lnTo>
                  <a:pt x="0" y="59943"/>
                </a:lnTo>
                <a:lnTo>
                  <a:pt x="0" y="299719"/>
                </a:lnTo>
                <a:lnTo>
                  <a:pt x="4710" y="323054"/>
                </a:lnTo>
                <a:lnTo>
                  <a:pt x="17556" y="342107"/>
                </a:lnTo>
                <a:lnTo>
                  <a:pt x="36609" y="354953"/>
                </a:lnTo>
                <a:lnTo>
                  <a:pt x="59944" y="359663"/>
                </a:lnTo>
                <a:lnTo>
                  <a:pt x="886460" y="359663"/>
                </a:lnTo>
                <a:lnTo>
                  <a:pt x="909794" y="354953"/>
                </a:lnTo>
                <a:lnTo>
                  <a:pt x="928847" y="342107"/>
                </a:lnTo>
                <a:lnTo>
                  <a:pt x="941693" y="323054"/>
                </a:lnTo>
                <a:lnTo>
                  <a:pt x="946404" y="299719"/>
                </a:lnTo>
                <a:lnTo>
                  <a:pt x="946404" y="59943"/>
                </a:lnTo>
                <a:lnTo>
                  <a:pt x="941693" y="36609"/>
                </a:lnTo>
                <a:lnTo>
                  <a:pt x="928847" y="17556"/>
                </a:lnTo>
                <a:lnTo>
                  <a:pt x="909794" y="4710"/>
                </a:lnTo>
                <a:lnTo>
                  <a:pt x="886460" y="0"/>
                </a:lnTo>
                <a:close/>
              </a:path>
            </a:pathLst>
          </a:custGeom>
          <a:solidFill>
            <a:srgbClr val="6076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645920" y="5049013"/>
            <a:ext cx="946785" cy="360045"/>
          </a:xfrm>
          <a:custGeom>
            <a:avLst/>
            <a:gdLst/>
            <a:ahLst/>
            <a:cxnLst/>
            <a:rect l="l" t="t" r="r" b="b"/>
            <a:pathLst>
              <a:path w="946785" h="360045">
                <a:moveTo>
                  <a:pt x="0" y="59943"/>
                </a:moveTo>
                <a:lnTo>
                  <a:pt x="4710" y="36609"/>
                </a:lnTo>
                <a:lnTo>
                  <a:pt x="17556" y="17556"/>
                </a:lnTo>
                <a:lnTo>
                  <a:pt x="36609" y="4710"/>
                </a:lnTo>
                <a:lnTo>
                  <a:pt x="59944" y="0"/>
                </a:lnTo>
                <a:lnTo>
                  <a:pt x="886460" y="0"/>
                </a:lnTo>
                <a:lnTo>
                  <a:pt x="909794" y="4710"/>
                </a:lnTo>
                <a:lnTo>
                  <a:pt x="928847" y="17556"/>
                </a:lnTo>
                <a:lnTo>
                  <a:pt x="941693" y="36609"/>
                </a:lnTo>
                <a:lnTo>
                  <a:pt x="946404" y="59943"/>
                </a:lnTo>
                <a:lnTo>
                  <a:pt x="946404" y="299719"/>
                </a:lnTo>
                <a:lnTo>
                  <a:pt x="941693" y="323054"/>
                </a:lnTo>
                <a:lnTo>
                  <a:pt x="928847" y="342107"/>
                </a:lnTo>
                <a:lnTo>
                  <a:pt x="909794" y="354953"/>
                </a:lnTo>
                <a:lnTo>
                  <a:pt x="886460" y="359663"/>
                </a:lnTo>
                <a:lnTo>
                  <a:pt x="59944" y="359663"/>
                </a:lnTo>
                <a:lnTo>
                  <a:pt x="36609" y="354953"/>
                </a:lnTo>
                <a:lnTo>
                  <a:pt x="17556" y="342107"/>
                </a:lnTo>
                <a:lnTo>
                  <a:pt x="4710" y="323054"/>
                </a:lnTo>
                <a:lnTo>
                  <a:pt x="0" y="299719"/>
                </a:lnTo>
                <a:lnTo>
                  <a:pt x="0" y="5994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645920" y="5407153"/>
            <a:ext cx="946785" cy="360045"/>
          </a:xfrm>
          <a:custGeom>
            <a:avLst/>
            <a:gdLst/>
            <a:ahLst/>
            <a:cxnLst/>
            <a:rect l="l" t="t" r="r" b="b"/>
            <a:pathLst>
              <a:path w="946785" h="360045">
                <a:moveTo>
                  <a:pt x="886460" y="0"/>
                </a:moveTo>
                <a:lnTo>
                  <a:pt x="59944" y="0"/>
                </a:lnTo>
                <a:lnTo>
                  <a:pt x="36609" y="4710"/>
                </a:lnTo>
                <a:lnTo>
                  <a:pt x="17556" y="17556"/>
                </a:lnTo>
                <a:lnTo>
                  <a:pt x="4710" y="36609"/>
                </a:lnTo>
                <a:lnTo>
                  <a:pt x="0" y="59944"/>
                </a:lnTo>
                <a:lnTo>
                  <a:pt x="0" y="299720"/>
                </a:lnTo>
                <a:lnTo>
                  <a:pt x="4710" y="323054"/>
                </a:lnTo>
                <a:lnTo>
                  <a:pt x="17556" y="342107"/>
                </a:lnTo>
                <a:lnTo>
                  <a:pt x="36609" y="354953"/>
                </a:lnTo>
                <a:lnTo>
                  <a:pt x="59944" y="359664"/>
                </a:lnTo>
                <a:lnTo>
                  <a:pt x="886460" y="359664"/>
                </a:lnTo>
                <a:lnTo>
                  <a:pt x="909794" y="354953"/>
                </a:lnTo>
                <a:lnTo>
                  <a:pt x="928847" y="342107"/>
                </a:lnTo>
                <a:lnTo>
                  <a:pt x="941693" y="323054"/>
                </a:lnTo>
                <a:lnTo>
                  <a:pt x="946404" y="299720"/>
                </a:lnTo>
                <a:lnTo>
                  <a:pt x="946404" y="59944"/>
                </a:lnTo>
                <a:lnTo>
                  <a:pt x="941693" y="36609"/>
                </a:lnTo>
                <a:lnTo>
                  <a:pt x="928847" y="17556"/>
                </a:lnTo>
                <a:lnTo>
                  <a:pt x="909794" y="4710"/>
                </a:lnTo>
                <a:lnTo>
                  <a:pt x="886460" y="0"/>
                </a:lnTo>
                <a:close/>
              </a:path>
            </a:pathLst>
          </a:custGeom>
          <a:solidFill>
            <a:srgbClr val="6076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645920" y="5407153"/>
            <a:ext cx="946785" cy="360045"/>
          </a:xfrm>
          <a:custGeom>
            <a:avLst/>
            <a:gdLst/>
            <a:ahLst/>
            <a:cxnLst/>
            <a:rect l="l" t="t" r="r" b="b"/>
            <a:pathLst>
              <a:path w="946785" h="360045">
                <a:moveTo>
                  <a:pt x="0" y="59944"/>
                </a:moveTo>
                <a:lnTo>
                  <a:pt x="4710" y="36609"/>
                </a:lnTo>
                <a:lnTo>
                  <a:pt x="17556" y="17556"/>
                </a:lnTo>
                <a:lnTo>
                  <a:pt x="36609" y="4710"/>
                </a:lnTo>
                <a:lnTo>
                  <a:pt x="59944" y="0"/>
                </a:lnTo>
                <a:lnTo>
                  <a:pt x="886460" y="0"/>
                </a:lnTo>
                <a:lnTo>
                  <a:pt x="909794" y="4710"/>
                </a:lnTo>
                <a:lnTo>
                  <a:pt x="928847" y="17556"/>
                </a:lnTo>
                <a:lnTo>
                  <a:pt x="941693" y="36609"/>
                </a:lnTo>
                <a:lnTo>
                  <a:pt x="946404" y="59944"/>
                </a:lnTo>
                <a:lnTo>
                  <a:pt x="946404" y="299720"/>
                </a:lnTo>
                <a:lnTo>
                  <a:pt x="941693" y="323054"/>
                </a:lnTo>
                <a:lnTo>
                  <a:pt x="928847" y="342107"/>
                </a:lnTo>
                <a:lnTo>
                  <a:pt x="909794" y="354953"/>
                </a:lnTo>
                <a:lnTo>
                  <a:pt x="886460" y="359664"/>
                </a:lnTo>
                <a:lnTo>
                  <a:pt x="59944" y="359664"/>
                </a:lnTo>
                <a:lnTo>
                  <a:pt x="36609" y="354953"/>
                </a:lnTo>
                <a:lnTo>
                  <a:pt x="17556" y="342107"/>
                </a:lnTo>
                <a:lnTo>
                  <a:pt x="4710" y="323054"/>
                </a:lnTo>
                <a:lnTo>
                  <a:pt x="0" y="299720"/>
                </a:lnTo>
                <a:lnTo>
                  <a:pt x="0" y="5994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645920" y="5753861"/>
            <a:ext cx="948055" cy="0"/>
          </a:xfrm>
          <a:custGeom>
            <a:avLst/>
            <a:gdLst/>
            <a:ahLst/>
            <a:cxnLst/>
            <a:rect l="l" t="t" r="r" b="b"/>
            <a:pathLst>
              <a:path w="948055" h="0">
                <a:moveTo>
                  <a:pt x="0" y="0"/>
                </a:moveTo>
                <a:lnTo>
                  <a:pt x="947928" y="0"/>
                </a:lnTo>
              </a:path>
            </a:pathLst>
          </a:custGeom>
          <a:ln w="50292">
            <a:solidFill>
              <a:srgbClr val="008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600961" y="3068573"/>
            <a:ext cx="20320" cy="2705100"/>
          </a:xfrm>
          <a:custGeom>
            <a:avLst/>
            <a:gdLst/>
            <a:ahLst/>
            <a:cxnLst/>
            <a:rect l="l" t="t" r="r" b="b"/>
            <a:pathLst>
              <a:path w="20319" h="2705100">
                <a:moveTo>
                  <a:pt x="0" y="2705100"/>
                </a:moveTo>
                <a:lnTo>
                  <a:pt x="19812" y="0"/>
                </a:lnTo>
              </a:path>
            </a:pathLst>
          </a:custGeom>
          <a:ln w="50292">
            <a:solidFill>
              <a:srgbClr val="008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618994" y="3056382"/>
            <a:ext cx="18415" cy="2705100"/>
          </a:xfrm>
          <a:custGeom>
            <a:avLst/>
            <a:gdLst/>
            <a:ahLst/>
            <a:cxnLst/>
            <a:rect l="l" t="t" r="r" b="b"/>
            <a:pathLst>
              <a:path w="18414" h="2705100">
                <a:moveTo>
                  <a:pt x="0" y="2705100"/>
                </a:moveTo>
                <a:lnTo>
                  <a:pt x="18288" y="0"/>
                </a:lnTo>
              </a:path>
            </a:pathLst>
          </a:custGeom>
          <a:ln w="50291">
            <a:solidFill>
              <a:srgbClr val="008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166615" y="3613405"/>
            <a:ext cx="946785" cy="360045"/>
          </a:xfrm>
          <a:custGeom>
            <a:avLst/>
            <a:gdLst/>
            <a:ahLst/>
            <a:cxnLst/>
            <a:rect l="l" t="t" r="r" b="b"/>
            <a:pathLst>
              <a:path w="946785" h="360045">
                <a:moveTo>
                  <a:pt x="886460" y="0"/>
                </a:moveTo>
                <a:lnTo>
                  <a:pt x="59944" y="0"/>
                </a:lnTo>
                <a:lnTo>
                  <a:pt x="36609" y="4710"/>
                </a:lnTo>
                <a:lnTo>
                  <a:pt x="17556" y="17556"/>
                </a:lnTo>
                <a:lnTo>
                  <a:pt x="4710" y="36609"/>
                </a:lnTo>
                <a:lnTo>
                  <a:pt x="0" y="59943"/>
                </a:lnTo>
                <a:lnTo>
                  <a:pt x="0" y="299720"/>
                </a:lnTo>
                <a:lnTo>
                  <a:pt x="4710" y="323054"/>
                </a:lnTo>
                <a:lnTo>
                  <a:pt x="17556" y="342107"/>
                </a:lnTo>
                <a:lnTo>
                  <a:pt x="36609" y="354953"/>
                </a:lnTo>
                <a:lnTo>
                  <a:pt x="59944" y="359664"/>
                </a:lnTo>
                <a:lnTo>
                  <a:pt x="886460" y="359664"/>
                </a:lnTo>
                <a:lnTo>
                  <a:pt x="909794" y="354953"/>
                </a:lnTo>
                <a:lnTo>
                  <a:pt x="928847" y="342107"/>
                </a:lnTo>
                <a:lnTo>
                  <a:pt x="941693" y="323054"/>
                </a:lnTo>
                <a:lnTo>
                  <a:pt x="946404" y="299720"/>
                </a:lnTo>
                <a:lnTo>
                  <a:pt x="946404" y="59943"/>
                </a:lnTo>
                <a:lnTo>
                  <a:pt x="941693" y="36609"/>
                </a:lnTo>
                <a:lnTo>
                  <a:pt x="928847" y="17556"/>
                </a:lnTo>
                <a:lnTo>
                  <a:pt x="909794" y="4710"/>
                </a:lnTo>
                <a:lnTo>
                  <a:pt x="886460" y="0"/>
                </a:lnTo>
                <a:close/>
              </a:path>
            </a:pathLst>
          </a:custGeom>
          <a:solidFill>
            <a:srgbClr val="E684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166615" y="3613405"/>
            <a:ext cx="946785" cy="360045"/>
          </a:xfrm>
          <a:custGeom>
            <a:avLst/>
            <a:gdLst/>
            <a:ahLst/>
            <a:cxnLst/>
            <a:rect l="l" t="t" r="r" b="b"/>
            <a:pathLst>
              <a:path w="946785" h="360045">
                <a:moveTo>
                  <a:pt x="0" y="59943"/>
                </a:moveTo>
                <a:lnTo>
                  <a:pt x="4710" y="36609"/>
                </a:lnTo>
                <a:lnTo>
                  <a:pt x="17556" y="17556"/>
                </a:lnTo>
                <a:lnTo>
                  <a:pt x="36609" y="4710"/>
                </a:lnTo>
                <a:lnTo>
                  <a:pt x="59944" y="0"/>
                </a:lnTo>
                <a:lnTo>
                  <a:pt x="886460" y="0"/>
                </a:lnTo>
                <a:lnTo>
                  <a:pt x="909794" y="4710"/>
                </a:lnTo>
                <a:lnTo>
                  <a:pt x="928847" y="17556"/>
                </a:lnTo>
                <a:lnTo>
                  <a:pt x="941693" y="36609"/>
                </a:lnTo>
                <a:lnTo>
                  <a:pt x="946404" y="59943"/>
                </a:lnTo>
                <a:lnTo>
                  <a:pt x="946404" y="299720"/>
                </a:lnTo>
                <a:lnTo>
                  <a:pt x="941693" y="323054"/>
                </a:lnTo>
                <a:lnTo>
                  <a:pt x="928847" y="342107"/>
                </a:lnTo>
                <a:lnTo>
                  <a:pt x="909794" y="354953"/>
                </a:lnTo>
                <a:lnTo>
                  <a:pt x="886460" y="359664"/>
                </a:lnTo>
                <a:lnTo>
                  <a:pt x="59944" y="359664"/>
                </a:lnTo>
                <a:lnTo>
                  <a:pt x="36609" y="354953"/>
                </a:lnTo>
                <a:lnTo>
                  <a:pt x="17556" y="342107"/>
                </a:lnTo>
                <a:lnTo>
                  <a:pt x="4710" y="323054"/>
                </a:lnTo>
                <a:lnTo>
                  <a:pt x="0" y="299720"/>
                </a:lnTo>
                <a:lnTo>
                  <a:pt x="0" y="5994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166615" y="3971545"/>
            <a:ext cx="946785" cy="361315"/>
          </a:xfrm>
          <a:custGeom>
            <a:avLst/>
            <a:gdLst/>
            <a:ahLst/>
            <a:cxnLst/>
            <a:rect l="l" t="t" r="r" b="b"/>
            <a:pathLst>
              <a:path w="946785" h="361314">
                <a:moveTo>
                  <a:pt x="886206" y="0"/>
                </a:moveTo>
                <a:lnTo>
                  <a:pt x="60198" y="0"/>
                </a:lnTo>
                <a:lnTo>
                  <a:pt x="36765" y="4730"/>
                </a:lnTo>
                <a:lnTo>
                  <a:pt x="17630" y="17630"/>
                </a:lnTo>
                <a:lnTo>
                  <a:pt x="4730" y="36765"/>
                </a:lnTo>
                <a:lnTo>
                  <a:pt x="0" y="60198"/>
                </a:lnTo>
                <a:lnTo>
                  <a:pt x="0" y="300990"/>
                </a:lnTo>
                <a:lnTo>
                  <a:pt x="4730" y="324422"/>
                </a:lnTo>
                <a:lnTo>
                  <a:pt x="17630" y="343557"/>
                </a:lnTo>
                <a:lnTo>
                  <a:pt x="36765" y="356457"/>
                </a:lnTo>
                <a:lnTo>
                  <a:pt x="60198" y="361188"/>
                </a:lnTo>
                <a:lnTo>
                  <a:pt x="886206" y="361188"/>
                </a:lnTo>
                <a:lnTo>
                  <a:pt x="909638" y="356457"/>
                </a:lnTo>
                <a:lnTo>
                  <a:pt x="928773" y="343557"/>
                </a:lnTo>
                <a:lnTo>
                  <a:pt x="941673" y="324422"/>
                </a:lnTo>
                <a:lnTo>
                  <a:pt x="946404" y="300990"/>
                </a:lnTo>
                <a:lnTo>
                  <a:pt x="946404" y="60198"/>
                </a:lnTo>
                <a:lnTo>
                  <a:pt x="941673" y="36765"/>
                </a:lnTo>
                <a:lnTo>
                  <a:pt x="928773" y="17630"/>
                </a:lnTo>
                <a:lnTo>
                  <a:pt x="909638" y="4730"/>
                </a:lnTo>
                <a:lnTo>
                  <a:pt x="886206" y="0"/>
                </a:lnTo>
                <a:close/>
              </a:path>
            </a:pathLst>
          </a:custGeom>
          <a:solidFill>
            <a:srgbClr val="6076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166615" y="3971545"/>
            <a:ext cx="946785" cy="361315"/>
          </a:xfrm>
          <a:custGeom>
            <a:avLst/>
            <a:gdLst/>
            <a:ahLst/>
            <a:cxnLst/>
            <a:rect l="l" t="t" r="r" b="b"/>
            <a:pathLst>
              <a:path w="946785" h="361314">
                <a:moveTo>
                  <a:pt x="0" y="60198"/>
                </a:moveTo>
                <a:lnTo>
                  <a:pt x="4730" y="36765"/>
                </a:lnTo>
                <a:lnTo>
                  <a:pt x="17630" y="17630"/>
                </a:lnTo>
                <a:lnTo>
                  <a:pt x="36765" y="4730"/>
                </a:lnTo>
                <a:lnTo>
                  <a:pt x="60198" y="0"/>
                </a:lnTo>
                <a:lnTo>
                  <a:pt x="886206" y="0"/>
                </a:lnTo>
                <a:lnTo>
                  <a:pt x="909638" y="4730"/>
                </a:lnTo>
                <a:lnTo>
                  <a:pt x="928773" y="17630"/>
                </a:lnTo>
                <a:lnTo>
                  <a:pt x="941673" y="36765"/>
                </a:lnTo>
                <a:lnTo>
                  <a:pt x="946404" y="60198"/>
                </a:lnTo>
                <a:lnTo>
                  <a:pt x="946404" y="300990"/>
                </a:lnTo>
                <a:lnTo>
                  <a:pt x="941673" y="324422"/>
                </a:lnTo>
                <a:lnTo>
                  <a:pt x="928773" y="343557"/>
                </a:lnTo>
                <a:lnTo>
                  <a:pt x="909638" y="356457"/>
                </a:lnTo>
                <a:lnTo>
                  <a:pt x="886206" y="361188"/>
                </a:lnTo>
                <a:lnTo>
                  <a:pt x="60198" y="361188"/>
                </a:lnTo>
                <a:lnTo>
                  <a:pt x="36765" y="356457"/>
                </a:lnTo>
                <a:lnTo>
                  <a:pt x="17630" y="343557"/>
                </a:lnTo>
                <a:lnTo>
                  <a:pt x="4730" y="324422"/>
                </a:lnTo>
                <a:lnTo>
                  <a:pt x="0" y="300990"/>
                </a:lnTo>
                <a:lnTo>
                  <a:pt x="0" y="6019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166615" y="4331209"/>
            <a:ext cx="946785" cy="360045"/>
          </a:xfrm>
          <a:custGeom>
            <a:avLst/>
            <a:gdLst/>
            <a:ahLst/>
            <a:cxnLst/>
            <a:rect l="l" t="t" r="r" b="b"/>
            <a:pathLst>
              <a:path w="946785" h="360045">
                <a:moveTo>
                  <a:pt x="886460" y="0"/>
                </a:moveTo>
                <a:lnTo>
                  <a:pt x="59944" y="0"/>
                </a:lnTo>
                <a:lnTo>
                  <a:pt x="36609" y="4710"/>
                </a:lnTo>
                <a:lnTo>
                  <a:pt x="17556" y="17556"/>
                </a:lnTo>
                <a:lnTo>
                  <a:pt x="4710" y="36609"/>
                </a:lnTo>
                <a:lnTo>
                  <a:pt x="0" y="59943"/>
                </a:lnTo>
                <a:lnTo>
                  <a:pt x="0" y="299720"/>
                </a:lnTo>
                <a:lnTo>
                  <a:pt x="4710" y="323054"/>
                </a:lnTo>
                <a:lnTo>
                  <a:pt x="17556" y="342107"/>
                </a:lnTo>
                <a:lnTo>
                  <a:pt x="36609" y="354953"/>
                </a:lnTo>
                <a:lnTo>
                  <a:pt x="59944" y="359664"/>
                </a:lnTo>
                <a:lnTo>
                  <a:pt x="886460" y="359664"/>
                </a:lnTo>
                <a:lnTo>
                  <a:pt x="909794" y="354953"/>
                </a:lnTo>
                <a:lnTo>
                  <a:pt x="928847" y="342107"/>
                </a:lnTo>
                <a:lnTo>
                  <a:pt x="941693" y="323054"/>
                </a:lnTo>
                <a:lnTo>
                  <a:pt x="946404" y="299720"/>
                </a:lnTo>
                <a:lnTo>
                  <a:pt x="946404" y="59943"/>
                </a:lnTo>
                <a:lnTo>
                  <a:pt x="941693" y="36609"/>
                </a:lnTo>
                <a:lnTo>
                  <a:pt x="928847" y="17556"/>
                </a:lnTo>
                <a:lnTo>
                  <a:pt x="909794" y="4710"/>
                </a:lnTo>
                <a:lnTo>
                  <a:pt x="886460" y="0"/>
                </a:lnTo>
                <a:close/>
              </a:path>
            </a:pathLst>
          </a:custGeom>
          <a:solidFill>
            <a:srgbClr val="6076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166615" y="4331209"/>
            <a:ext cx="946785" cy="360045"/>
          </a:xfrm>
          <a:custGeom>
            <a:avLst/>
            <a:gdLst/>
            <a:ahLst/>
            <a:cxnLst/>
            <a:rect l="l" t="t" r="r" b="b"/>
            <a:pathLst>
              <a:path w="946785" h="360045">
                <a:moveTo>
                  <a:pt x="0" y="59943"/>
                </a:moveTo>
                <a:lnTo>
                  <a:pt x="4710" y="36609"/>
                </a:lnTo>
                <a:lnTo>
                  <a:pt x="17556" y="17556"/>
                </a:lnTo>
                <a:lnTo>
                  <a:pt x="36609" y="4710"/>
                </a:lnTo>
                <a:lnTo>
                  <a:pt x="59944" y="0"/>
                </a:lnTo>
                <a:lnTo>
                  <a:pt x="886460" y="0"/>
                </a:lnTo>
                <a:lnTo>
                  <a:pt x="909794" y="4710"/>
                </a:lnTo>
                <a:lnTo>
                  <a:pt x="928847" y="17556"/>
                </a:lnTo>
                <a:lnTo>
                  <a:pt x="941693" y="36609"/>
                </a:lnTo>
                <a:lnTo>
                  <a:pt x="946404" y="59943"/>
                </a:lnTo>
                <a:lnTo>
                  <a:pt x="946404" y="299720"/>
                </a:lnTo>
                <a:lnTo>
                  <a:pt x="941693" y="323054"/>
                </a:lnTo>
                <a:lnTo>
                  <a:pt x="928847" y="342107"/>
                </a:lnTo>
                <a:lnTo>
                  <a:pt x="909794" y="354953"/>
                </a:lnTo>
                <a:lnTo>
                  <a:pt x="886460" y="359664"/>
                </a:lnTo>
                <a:lnTo>
                  <a:pt x="59944" y="359664"/>
                </a:lnTo>
                <a:lnTo>
                  <a:pt x="36609" y="354953"/>
                </a:lnTo>
                <a:lnTo>
                  <a:pt x="17556" y="342107"/>
                </a:lnTo>
                <a:lnTo>
                  <a:pt x="4710" y="323054"/>
                </a:lnTo>
                <a:lnTo>
                  <a:pt x="0" y="299720"/>
                </a:lnTo>
                <a:lnTo>
                  <a:pt x="0" y="5994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166615" y="4689349"/>
            <a:ext cx="946785" cy="361315"/>
          </a:xfrm>
          <a:custGeom>
            <a:avLst/>
            <a:gdLst/>
            <a:ahLst/>
            <a:cxnLst/>
            <a:rect l="l" t="t" r="r" b="b"/>
            <a:pathLst>
              <a:path w="946785" h="361314">
                <a:moveTo>
                  <a:pt x="886206" y="0"/>
                </a:moveTo>
                <a:lnTo>
                  <a:pt x="60198" y="0"/>
                </a:lnTo>
                <a:lnTo>
                  <a:pt x="36765" y="4730"/>
                </a:lnTo>
                <a:lnTo>
                  <a:pt x="17630" y="17630"/>
                </a:lnTo>
                <a:lnTo>
                  <a:pt x="4730" y="36765"/>
                </a:lnTo>
                <a:lnTo>
                  <a:pt x="0" y="60198"/>
                </a:lnTo>
                <a:lnTo>
                  <a:pt x="0" y="300990"/>
                </a:lnTo>
                <a:lnTo>
                  <a:pt x="4730" y="324422"/>
                </a:lnTo>
                <a:lnTo>
                  <a:pt x="17630" y="343557"/>
                </a:lnTo>
                <a:lnTo>
                  <a:pt x="36765" y="356457"/>
                </a:lnTo>
                <a:lnTo>
                  <a:pt x="60198" y="361188"/>
                </a:lnTo>
                <a:lnTo>
                  <a:pt x="886206" y="361188"/>
                </a:lnTo>
                <a:lnTo>
                  <a:pt x="909638" y="356457"/>
                </a:lnTo>
                <a:lnTo>
                  <a:pt x="928773" y="343557"/>
                </a:lnTo>
                <a:lnTo>
                  <a:pt x="941673" y="324422"/>
                </a:lnTo>
                <a:lnTo>
                  <a:pt x="946404" y="300990"/>
                </a:lnTo>
                <a:lnTo>
                  <a:pt x="946404" y="60198"/>
                </a:lnTo>
                <a:lnTo>
                  <a:pt x="941673" y="36765"/>
                </a:lnTo>
                <a:lnTo>
                  <a:pt x="928773" y="17630"/>
                </a:lnTo>
                <a:lnTo>
                  <a:pt x="909638" y="4730"/>
                </a:lnTo>
                <a:lnTo>
                  <a:pt x="886206" y="0"/>
                </a:lnTo>
                <a:close/>
              </a:path>
            </a:pathLst>
          </a:custGeom>
          <a:solidFill>
            <a:srgbClr val="6076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166615" y="4689349"/>
            <a:ext cx="946785" cy="361315"/>
          </a:xfrm>
          <a:custGeom>
            <a:avLst/>
            <a:gdLst/>
            <a:ahLst/>
            <a:cxnLst/>
            <a:rect l="l" t="t" r="r" b="b"/>
            <a:pathLst>
              <a:path w="946785" h="361314">
                <a:moveTo>
                  <a:pt x="0" y="60198"/>
                </a:moveTo>
                <a:lnTo>
                  <a:pt x="4730" y="36765"/>
                </a:lnTo>
                <a:lnTo>
                  <a:pt x="17630" y="17630"/>
                </a:lnTo>
                <a:lnTo>
                  <a:pt x="36765" y="4730"/>
                </a:lnTo>
                <a:lnTo>
                  <a:pt x="60198" y="0"/>
                </a:lnTo>
                <a:lnTo>
                  <a:pt x="886206" y="0"/>
                </a:lnTo>
                <a:lnTo>
                  <a:pt x="909638" y="4730"/>
                </a:lnTo>
                <a:lnTo>
                  <a:pt x="928773" y="17630"/>
                </a:lnTo>
                <a:lnTo>
                  <a:pt x="941673" y="36765"/>
                </a:lnTo>
                <a:lnTo>
                  <a:pt x="946404" y="60198"/>
                </a:lnTo>
                <a:lnTo>
                  <a:pt x="946404" y="300990"/>
                </a:lnTo>
                <a:lnTo>
                  <a:pt x="941673" y="324422"/>
                </a:lnTo>
                <a:lnTo>
                  <a:pt x="928773" y="343557"/>
                </a:lnTo>
                <a:lnTo>
                  <a:pt x="909638" y="356457"/>
                </a:lnTo>
                <a:lnTo>
                  <a:pt x="886206" y="361188"/>
                </a:lnTo>
                <a:lnTo>
                  <a:pt x="60198" y="361188"/>
                </a:lnTo>
                <a:lnTo>
                  <a:pt x="36765" y="356457"/>
                </a:lnTo>
                <a:lnTo>
                  <a:pt x="17630" y="343557"/>
                </a:lnTo>
                <a:lnTo>
                  <a:pt x="4730" y="324422"/>
                </a:lnTo>
                <a:lnTo>
                  <a:pt x="0" y="300990"/>
                </a:lnTo>
                <a:lnTo>
                  <a:pt x="0" y="6019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166615" y="5049013"/>
            <a:ext cx="946785" cy="360045"/>
          </a:xfrm>
          <a:custGeom>
            <a:avLst/>
            <a:gdLst/>
            <a:ahLst/>
            <a:cxnLst/>
            <a:rect l="l" t="t" r="r" b="b"/>
            <a:pathLst>
              <a:path w="946785" h="360045">
                <a:moveTo>
                  <a:pt x="886460" y="0"/>
                </a:moveTo>
                <a:lnTo>
                  <a:pt x="59944" y="0"/>
                </a:lnTo>
                <a:lnTo>
                  <a:pt x="36609" y="4710"/>
                </a:lnTo>
                <a:lnTo>
                  <a:pt x="17556" y="17556"/>
                </a:lnTo>
                <a:lnTo>
                  <a:pt x="4710" y="36609"/>
                </a:lnTo>
                <a:lnTo>
                  <a:pt x="0" y="59943"/>
                </a:lnTo>
                <a:lnTo>
                  <a:pt x="0" y="299719"/>
                </a:lnTo>
                <a:lnTo>
                  <a:pt x="4710" y="323054"/>
                </a:lnTo>
                <a:lnTo>
                  <a:pt x="17556" y="342107"/>
                </a:lnTo>
                <a:lnTo>
                  <a:pt x="36609" y="354953"/>
                </a:lnTo>
                <a:lnTo>
                  <a:pt x="59944" y="359663"/>
                </a:lnTo>
                <a:lnTo>
                  <a:pt x="886460" y="359663"/>
                </a:lnTo>
                <a:lnTo>
                  <a:pt x="909794" y="354953"/>
                </a:lnTo>
                <a:lnTo>
                  <a:pt x="928847" y="342107"/>
                </a:lnTo>
                <a:lnTo>
                  <a:pt x="941693" y="323054"/>
                </a:lnTo>
                <a:lnTo>
                  <a:pt x="946404" y="299719"/>
                </a:lnTo>
                <a:lnTo>
                  <a:pt x="946404" y="59943"/>
                </a:lnTo>
                <a:lnTo>
                  <a:pt x="941693" y="36609"/>
                </a:lnTo>
                <a:lnTo>
                  <a:pt x="928847" y="17556"/>
                </a:lnTo>
                <a:lnTo>
                  <a:pt x="909794" y="4710"/>
                </a:lnTo>
                <a:lnTo>
                  <a:pt x="886460" y="0"/>
                </a:lnTo>
                <a:close/>
              </a:path>
            </a:pathLst>
          </a:custGeom>
          <a:solidFill>
            <a:srgbClr val="6076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166615" y="5049013"/>
            <a:ext cx="946785" cy="360045"/>
          </a:xfrm>
          <a:custGeom>
            <a:avLst/>
            <a:gdLst/>
            <a:ahLst/>
            <a:cxnLst/>
            <a:rect l="l" t="t" r="r" b="b"/>
            <a:pathLst>
              <a:path w="946785" h="360045">
                <a:moveTo>
                  <a:pt x="0" y="59943"/>
                </a:moveTo>
                <a:lnTo>
                  <a:pt x="4710" y="36609"/>
                </a:lnTo>
                <a:lnTo>
                  <a:pt x="17556" y="17556"/>
                </a:lnTo>
                <a:lnTo>
                  <a:pt x="36609" y="4710"/>
                </a:lnTo>
                <a:lnTo>
                  <a:pt x="59944" y="0"/>
                </a:lnTo>
                <a:lnTo>
                  <a:pt x="886460" y="0"/>
                </a:lnTo>
                <a:lnTo>
                  <a:pt x="909794" y="4710"/>
                </a:lnTo>
                <a:lnTo>
                  <a:pt x="928847" y="17556"/>
                </a:lnTo>
                <a:lnTo>
                  <a:pt x="941693" y="36609"/>
                </a:lnTo>
                <a:lnTo>
                  <a:pt x="946404" y="59943"/>
                </a:lnTo>
                <a:lnTo>
                  <a:pt x="946404" y="299719"/>
                </a:lnTo>
                <a:lnTo>
                  <a:pt x="941693" y="323054"/>
                </a:lnTo>
                <a:lnTo>
                  <a:pt x="928847" y="342107"/>
                </a:lnTo>
                <a:lnTo>
                  <a:pt x="909794" y="354953"/>
                </a:lnTo>
                <a:lnTo>
                  <a:pt x="886460" y="359663"/>
                </a:lnTo>
                <a:lnTo>
                  <a:pt x="59944" y="359663"/>
                </a:lnTo>
                <a:lnTo>
                  <a:pt x="36609" y="354953"/>
                </a:lnTo>
                <a:lnTo>
                  <a:pt x="17556" y="342107"/>
                </a:lnTo>
                <a:lnTo>
                  <a:pt x="4710" y="323054"/>
                </a:lnTo>
                <a:lnTo>
                  <a:pt x="0" y="299719"/>
                </a:lnTo>
                <a:lnTo>
                  <a:pt x="0" y="5994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166615" y="5407153"/>
            <a:ext cx="946785" cy="360045"/>
          </a:xfrm>
          <a:custGeom>
            <a:avLst/>
            <a:gdLst/>
            <a:ahLst/>
            <a:cxnLst/>
            <a:rect l="l" t="t" r="r" b="b"/>
            <a:pathLst>
              <a:path w="946785" h="360045">
                <a:moveTo>
                  <a:pt x="886460" y="0"/>
                </a:moveTo>
                <a:lnTo>
                  <a:pt x="59944" y="0"/>
                </a:lnTo>
                <a:lnTo>
                  <a:pt x="36609" y="4710"/>
                </a:lnTo>
                <a:lnTo>
                  <a:pt x="17556" y="17556"/>
                </a:lnTo>
                <a:lnTo>
                  <a:pt x="4710" y="36609"/>
                </a:lnTo>
                <a:lnTo>
                  <a:pt x="0" y="59944"/>
                </a:lnTo>
                <a:lnTo>
                  <a:pt x="0" y="299720"/>
                </a:lnTo>
                <a:lnTo>
                  <a:pt x="4710" y="323054"/>
                </a:lnTo>
                <a:lnTo>
                  <a:pt x="17556" y="342107"/>
                </a:lnTo>
                <a:lnTo>
                  <a:pt x="36609" y="354953"/>
                </a:lnTo>
                <a:lnTo>
                  <a:pt x="59944" y="359664"/>
                </a:lnTo>
                <a:lnTo>
                  <a:pt x="886460" y="359664"/>
                </a:lnTo>
                <a:lnTo>
                  <a:pt x="909794" y="354953"/>
                </a:lnTo>
                <a:lnTo>
                  <a:pt x="928847" y="342107"/>
                </a:lnTo>
                <a:lnTo>
                  <a:pt x="941693" y="323054"/>
                </a:lnTo>
                <a:lnTo>
                  <a:pt x="946404" y="299720"/>
                </a:lnTo>
                <a:lnTo>
                  <a:pt x="946404" y="59944"/>
                </a:lnTo>
                <a:lnTo>
                  <a:pt x="941693" y="36609"/>
                </a:lnTo>
                <a:lnTo>
                  <a:pt x="928847" y="17556"/>
                </a:lnTo>
                <a:lnTo>
                  <a:pt x="909794" y="4710"/>
                </a:lnTo>
                <a:lnTo>
                  <a:pt x="886460" y="0"/>
                </a:lnTo>
                <a:close/>
              </a:path>
            </a:pathLst>
          </a:custGeom>
          <a:solidFill>
            <a:srgbClr val="6076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166615" y="5407153"/>
            <a:ext cx="946785" cy="360045"/>
          </a:xfrm>
          <a:custGeom>
            <a:avLst/>
            <a:gdLst/>
            <a:ahLst/>
            <a:cxnLst/>
            <a:rect l="l" t="t" r="r" b="b"/>
            <a:pathLst>
              <a:path w="946785" h="360045">
                <a:moveTo>
                  <a:pt x="0" y="59944"/>
                </a:moveTo>
                <a:lnTo>
                  <a:pt x="4710" y="36609"/>
                </a:lnTo>
                <a:lnTo>
                  <a:pt x="17556" y="17556"/>
                </a:lnTo>
                <a:lnTo>
                  <a:pt x="36609" y="4710"/>
                </a:lnTo>
                <a:lnTo>
                  <a:pt x="59944" y="0"/>
                </a:lnTo>
                <a:lnTo>
                  <a:pt x="886460" y="0"/>
                </a:lnTo>
                <a:lnTo>
                  <a:pt x="909794" y="4710"/>
                </a:lnTo>
                <a:lnTo>
                  <a:pt x="928847" y="17556"/>
                </a:lnTo>
                <a:lnTo>
                  <a:pt x="941693" y="36609"/>
                </a:lnTo>
                <a:lnTo>
                  <a:pt x="946404" y="59944"/>
                </a:lnTo>
                <a:lnTo>
                  <a:pt x="946404" y="299720"/>
                </a:lnTo>
                <a:lnTo>
                  <a:pt x="941693" y="323054"/>
                </a:lnTo>
                <a:lnTo>
                  <a:pt x="928847" y="342107"/>
                </a:lnTo>
                <a:lnTo>
                  <a:pt x="909794" y="354953"/>
                </a:lnTo>
                <a:lnTo>
                  <a:pt x="886460" y="359664"/>
                </a:lnTo>
                <a:lnTo>
                  <a:pt x="59944" y="359664"/>
                </a:lnTo>
                <a:lnTo>
                  <a:pt x="36609" y="354953"/>
                </a:lnTo>
                <a:lnTo>
                  <a:pt x="17556" y="342107"/>
                </a:lnTo>
                <a:lnTo>
                  <a:pt x="4710" y="323054"/>
                </a:lnTo>
                <a:lnTo>
                  <a:pt x="0" y="299720"/>
                </a:lnTo>
                <a:lnTo>
                  <a:pt x="0" y="5994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166615" y="5753861"/>
            <a:ext cx="948055" cy="0"/>
          </a:xfrm>
          <a:custGeom>
            <a:avLst/>
            <a:gdLst/>
            <a:ahLst/>
            <a:cxnLst/>
            <a:rect l="l" t="t" r="r" b="b"/>
            <a:pathLst>
              <a:path w="948054" h="0">
                <a:moveTo>
                  <a:pt x="0" y="0"/>
                </a:moveTo>
                <a:lnTo>
                  <a:pt x="947927" y="0"/>
                </a:lnTo>
              </a:path>
            </a:pathLst>
          </a:custGeom>
          <a:ln w="50292">
            <a:solidFill>
              <a:srgbClr val="008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121658" y="3068573"/>
            <a:ext cx="20320" cy="2705100"/>
          </a:xfrm>
          <a:custGeom>
            <a:avLst/>
            <a:gdLst/>
            <a:ahLst/>
            <a:cxnLst/>
            <a:rect l="l" t="t" r="r" b="b"/>
            <a:pathLst>
              <a:path w="20320" h="2705100">
                <a:moveTo>
                  <a:pt x="0" y="2705100"/>
                </a:moveTo>
                <a:lnTo>
                  <a:pt x="19812" y="0"/>
                </a:lnTo>
              </a:path>
            </a:pathLst>
          </a:custGeom>
          <a:ln w="50292">
            <a:solidFill>
              <a:srgbClr val="008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139690" y="3056382"/>
            <a:ext cx="18415" cy="2705100"/>
          </a:xfrm>
          <a:custGeom>
            <a:avLst/>
            <a:gdLst/>
            <a:ahLst/>
            <a:cxnLst/>
            <a:rect l="l" t="t" r="r" b="b"/>
            <a:pathLst>
              <a:path w="18414" h="2705100">
                <a:moveTo>
                  <a:pt x="0" y="2705100"/>
                </a:moveTo>
                <a:lnTo>
                  <a:pt x="18288" y="0"/>
                </a:lnTo>
              </a:path>
            </a:pathLst>
          </a:custGeom>
          <a:ln w="50291">
            <a:solidFill>
              <a:srgbClr val="008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688835" y="3613405"/>
            <a:ext cx="944880" cy="360045"/>
          </a:xfrm>
          <a:custGeom>
            <a:avLst/>
            <a:gdLst/>
            <a:ahLst/>
            <a:cxnLst/>
            <a:rect l="l" t="t" r="r" b="b"/>
            <a:pathLst>
              <a:path w="944879" h="360045">
                <a:moveTo>
                  <a:pt x="884936" y="0"/>
                </a:moveTo>
                <a:lnTo>
                  <a:pt x="59944" y="0"/>
                </a:lnTo>
                <a:lnTo>
                  <a:pt x="36609" y="4710"/>
                </a:lnTo>
                <a:lnTo>
                  <a:pt x="17556" y="17556"/>
                </a:lnTo>
                <a:lnTo>
                  <a:pt x="4710" y="36609"/>
                </a:lnTo>
                <a:lnTo>
                  <a:pt x="0" y="59943"/>
                </a:lnTo>
                <a:lnTo>
                  <a:pt x="0" y="299720"/>
                </a:lnTo>
                <a:lnTo>
                  <a:pt x="4710" y="323054"/>
                </a:lnTo>
                <a:lnTo>
                  <a:pt x="17556" y="342107"/>
                </a:lnTo>
                <a:lnTo>
                  <a:pt x="36609" y="354953"/>
                </a:lnTo>
                <a:lnTo>
                  <a:pt x="59944" y="359664"/>
                </a:lnTo>
                <a:lnTo>
                  <a:pt x="884936" y="359664"/>
                </a:lnTo>
                <a:lnTo>
                  <a:pt x="908270" y="354953"/>
                </a:lnTo>
                <a:lnTo>
                  <a:pt x="927323" y="342107"/>
                </a:lnTo>
                <a:lnTo>
                  <a:pt x="940169" y="323054"/>
                </a:lnTo>
                <a:lnTo>
                  <a:pt x="944880" y="299720"/>
                </a:lnTo>
                <a:lnTo>
                  <a:pt x="944880" y="59943"/>
                </a:lnTo>
                <a:lnTo>
                  <a:pt x="940169" y="36609"/>
                </a:lnTo>
                <a:lnTo>
                  <a:pt x="927323" y="17556"/>
                </a:lnTo>
                <a:lnTo>
                  <a:pt x="908270" y="4710"/>
                </a:lnTo>
                <a:lnTo>
                  <a:pt x="884936" y="0"/>
                </a:lnTo>
                <a:close/>
              </a:path>
            </a:pathLst>
          </a:custGeom>
          <a:solidFill>
            <a:srgbClr val="E684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688835" y="3613405"/>
            <a:ext cx="944880" cy="360045"/>
          </a:xfrm>
          <a:custGeom>
            <a:avLst/>
            <a:gdLst/>
            <a:ahLst/>
            <a:cxnLst/>
            <a:rect l="l" t="t" r="r" b="b"/>
            <a:pathLst>
              <a:path w="944879" h="360045">
                <a:moveTo>
                  <a:pt x="0" y="59943"/>
                </a:moveTo>
                <a:lnTo>
                  <a:pt x="4710" y="36609"/>
                </a:lnTo>
                <a:lnTo>
                  <a:pt x="17556" y="17556"/>
                </a:lnTo>
                <a:lnTo>
                  <a:pt x="36609" y="4710"/>
                </a:lnTo>
                <a:lnTo>
                  <a:pt x="59944" y="0"/>
                </a:lnTo>
                <a:lnTo>
                  <a:pt x="884936" y="0"/>
                </a:lnTo>
                <a:lnTo>
                  <a:pt x="908270" y="4710"/>
                </a:lnTo>
                <a:lnTo>
                  <a:pt x="927323" y="17556"/>
                </a:lnTo>
                <a:lnTo>
                  <a:pt x="940169" y="36609"/>
                </a:lnTo>
                <a:lnTo>
                  <a:pt x="944880" y="59943"/>
                </a:lnTo>
                <a:lnTo>
                  <a:pt x="944880" y="299720"/>
                </a:lnTo>
                <a:lnTo>
                  <a:pt x="940169" y="323054"/>
                </a:lnTo>
                <a:lnTo>
                  <a:pt x="927323" y="342107"/>
                </a:lnTo>
                <a:lnTo>
                  <a:pt x="908270" y="354953"/>
                </a:lnTo>
                <a:lnTo>
                  <a:pt x="884936" y="359664"/>
                </a:lnTo>
                <a:lnTo>
                  <a:pt x="59944" y="359664"/>
                </a:lnTo>
                <a:lnTo>
                  <a:pt x="36609" y="354953"/>
                </a:lnTo>
                <a:lnTo>
                  <a:pt x="17556" y="342107"/>
                </a:lnTo>
                <a:lnTo>
                  <a:pt x="4710" y="323054"/>
                </a:lnTo>
                <a:lnTo>
                  <a:pt x="0" y="299720"/>
                </a:lnTo>
                <a:lnTo>
                  <a:pt x="0" y="5994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688835" y="3971545"/>
            <a:ext cx="944880" cy="361315"/>
          </a:xfrm>
          <a:custGeom>
            <a:avLst/>
            <a:gdLst/>
            <a:ahLst/>
            <a:cxnLst/>
            <a:rect l="l" t="t" r="r" b="b"/>
            <a:pathLst>
              <a:path w="944879" h="361314">
                <a:moveTo>
                  <a:pt x="884682" y="0"/>
                </a:moveTo>
                <a:lnTo>
                  <a:pt x="60198" y="0"/>
                </a:lnTo>
                <a:lnTo>
                  <a:pt x="36765" y="4730"/>
                </a:lnTo>
                <a:lnTo>
                  <a:pt x="17630" y="17630"/>
                </a:lnTo>
                <a:lnTo>
                  <a:pt x="4730" y="36765"/>
                </a:lnTo>
                <a:lnTo>
                  <a:pt x="0" y="60198"/>
                </a:lnTo>
                <a:lnTo>
                  <a:pt x="0" y="300990"/>
                </a:lnTo>
                <a:lnTo>
                  <a:pt x="4730" y="324422"/>
                </a:lnTo>
                <a:lnTo>
                  <a:pt x="17630" y="343557"/>
                </a:lnTo>
                <a:lnTo>
                  <a:pt x="36765" y="356457"/>
                </a:lnTo>
                <a:lnTo>
                  <a:pt x="60198" y="361188"/>
                </a:lnTo>
                <a:lnTo>
                  <a:pt x="884682" y="361188"/>
                </a:lnTo>
                <a:lnTo>
                  <a:pt x="908114" y="356457"/>
                </a:lnTo>
                <a:lnTo>
                  <a:pt x="927249" y="343557"/>
                </a:lnTo>
                <a:lnTo>
                  <a:pt x="940149" y="324422"/>
                </a:lnTo>
                <a:lnTo>
                  <a:pt x="944880" y="300990"/>
                </a:lnTo>
                <a:lnTo>
                  <a:pt x="944880" y="60198"/>
                </a:lnTo>
                <a:lnTo>
                  <a:pt x="940149" y="36765"/>
                </a:lnTo>
                <a:lnTo>
                  <a:pt x="927249" y="17630"/>
                </a:lnTo>
                <a:lnTo>
                  <a:pt x="908114" y="4730"/>
                </a:lnTo>
                <a:lnTo>
                  <a:pt x="884682" y="0"/>
                </a:lnTo>
                <a:close/>
              </a:path>
            </a:pathLst>
          </a:custGeom>
          <a:solidFill>
            <a:srgbClr val="E684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688835" y="3971545"/>
            <a:ext cx="944880" cy="361315"/>
          </a:xfrm>
          <a:custGeom>
            <a:avLst/>
            <a:gdLst/>
            <a:ahLst/>
            <a:cxnLst/>
            <a:rect l="l" t="t" r="r" b="b"/>
            <a:pathLst>
              <a:path w="944879" h="361314">
                <a:moveTo>
                  <a:pt x="0" y="60198"/>
                </a:moveTo>
                <a:lnTo>
                  <a:pt x="4730" y="36765"/>
                </a:lnTo>
                <a:lnTo>
                  <a:pt x="17630" y="17630"/>
                </a:lnTo>
                <a:lnTo>
                  <a:pt x="36765" y="4730"/>
                </a:lnTo>
                <a:lnTo>
                  <a:pt x="60198" y="0"/>
                </a:lnTo>
                <a:lnTo>
                  <a:pt x="884682" y="0"/>
                </a:lnTo>
                <a:lnTo>
                  <a:pt x="908114" y="4730"/>
                </a:lnTo>
                <a:lnTo>
                  <a:pt x="927249" y="17630"/>
                </a:lnTo>
                <a:lnTo>
                  <a:pt x="940149" y="36765"/>
                </a:lnTo>
                <a:lnTo>
                  <a:pt x="944880" y="60198"/>
                </a:lnTo>
                <a:lnTo>
                  <a:pt x="944880" y="300990"/>
                </a:lnTo>
                <a:lnTo>
                  <a:pt x="940149" y="324422"/>
                </a:lnTo>
                <a:lnTo>
                  <a:pt x="927249" y="343557"/>
                </a:lnTo>
                <a:lnTo>
                  <a:pt x="908114" y="356457"/>
                </a:lnTo>
                <a:lnTo>
                  <a:pt x="884682" y="361188"/>
                </a:lnTo>
                <a:lnTo>
                  <a:pt x="60198" y="361188"/>
                </a:lnTo>
                <a:lnTo>
                  <a:pt x="36765" y="356457"/>
                </a:lnTo>
                <a:lnTo>
                  <a:pt x="17630" y="343557"/>
                </a:lnTo>
                <a:lnTo>
                  <a:pt x="4730" y="324422"/>
                </a:lnTo>
                <a:lnTo>
                  <a:pt x="0" y="300990"/>
                </a:lnTo>
                <a:lnTo>
                  <a:pt x="0" y="6019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688835" y="5049013"/>
            <a:ext cx="944880" cy="360045"/>
          </a:xfrm>
          <a:custGeom>
            <a:avLst/>
            <a:gdLst/>
            <a:ahLst/>
            <a:cxnLst/>
            <a:rect l="l" t="t" r="r" b="b"/>
            <a:pathLst>
              <a:path w="944879" h="360045">
                <a:moveTo>
                  <a:pt x="884936" y="0"/>
                </a:moveTo>
                <a:lnTo>
                  <a:pt x="59944" y="0"/>
                </a:lnTo>
                <a:lnTo>
                  <a:pt x="36609" y="4710"/>
                </a:lnTo>
                <a:lnTo>
                  <a:pt x="17556" y="17556"/>
                </a:lnTo>
                <a:lnTo>
                  <a:pt x="4710" y="36609"/>
                </a:lnTo>
                <a:lnTo>
                  <a:pt x="0" y="59943"/>
                </a:lnTo>
                <a:lnTo>
                  <a:pt x="0" y="299719"/>
                </a:lnTo>
                <a:lnTo>
                  <a:pt x="4710" y="323054"/>
                </a:lnTo>
                <a:lnTo>
                  <a:pt x="17556" y="342107"/>
                </a:lnTo>
                <a:lnTo>
                  <a:pt x="36609" y="354953"/>
                </a:lnTo>
                <a:lnTo>
                  <a:pt x="59944" y="359663"/>
                </a:lnTo>
                <a:lnTo>
                  <a:pt x="884936" y="359663"/>
                </a:lnTo>
                <a:lnTo>
                  <a:pt x="908270" y="354953"/>
                </a:lnTo>
                <a:lnTo>
                  <a:pt x="927323" y="342107"/>
                </a:lnTo>
                <a:lnTo>
                  <a:pt x="940169" y="323054"/>
                </a:lnTo>
                <a:lnTo>
                  <a:pt x="944880" y="299719"/>
                </a:lnTo>
                <a:lnTo>
                  <a:pt x="944880" y="59943"/>
                </a:lnTo>
                <a:lnTo>
                  <a:pt x="940169" y="36609"/>
                </a:lnTo>
                <a:lnTo>
                  <a:pt x="927323" y="17556"/>
                </a:lnTo>
                <a:lnTo>
                  <a:pt x="908270" y="4710"/>
                </a:lnTo>
                <a:lnTo>
                  <a:pt x="884936" y="0"/>
                </a:lnTo>
                <a:close/>
              </a:path>
            </a:pathLst>
          </a:custGeom>
          <a:solidFill>
            <a:srgbClr val="E684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688835" y="5049013"/>
            <a:ext cx="944880" cy="360045"/>
          </a:xfrm>
          <a:custGeom>
            <a:avLst/>
            <a:gdLst/>
            <a:ahLst/>
            <a:cxnLst/>
            <a:rect l="l" t="t" r="r" b="b"/>
            <a:pathLst>
              <a:path w="944879" h="360045">
                <a:moveTo>
                  <a:pt x="0" y="59943"/>
                </a:moveTo>
                <a:lnTo>
                  <a:pt x="4710" y="36609"/>
                </a:lnTo>
                <a:lnTo>
                  <a:pt x="17556" y="17556"/>
                </a:lnTo>
                <a:lnTo>
                  <a:pt x="36609" y="4710"/>
                </a:lnTo>
                <a:lnTo>
                  <a:pt x="59944" y="0"/>
                </a:lnTo>
                <a:lnTo>
                  <a:pt x="884936" y="0"/>
                </a:lnTo>
                <a:lnTo>
                  <a:pt x="908270" y="4710"/>
                </a:lnTo>
                <a:lnTo>
                  <a:pt x="927323" y="17556"/>
                </a:lnTo>
                <a:lnTo>
                  <a:pt x="940169" y="36609"/>
                </a:lnTo>
                <a:lnTo>
                  <a:pt x="944880" y="59943"/>
                </a:lnTo>
                <a:lnTo>
                  <a:pt x="944880" y="299719"/>
                </a:lnTo>
                <a:lnTo>
                  <a:pt x="940169" y="323054"/>
                </a:lnTo>
                <a:lnTo>
                  <a:pt x="927323" y="342107"/>
                </a:lnTo>
                <a:lnTo>
                  <a:pt x="908270" y="354953"/>
                </a:lnTo>
                <a:lnTo>
                  <a:pt x="884936" y="359663"/>
                </a:lnTo>
                <a:lnTo>
                  <a:pt x="59944" y="359663"/>
                </a:lnTo>
                <a:lnTo>
                  <a:pt x="36609" y="354953"/>
                </a:lnTo>
                <a:lnTo>
                  <a:pt x="17556" y="342107"/>
                </a:lnTo>
                <a:lnTo>
                  <a:pt x="4710" y="323054"/>
                </a:lnTo>
                <a:lnTo>
                  <a:pt x="0" y="299719"/>
                </a:lnTo>
                <a:lnTo>
                  <a:pt x="0" y="5994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688835" y="5407152"/>
            <a:ext cx="944880" cy="360045"/>
          </a:xfrm>
          <a:custGeom>
            <a:avLst/>
            <a:gdLst/>
            <a:ahLst/>
            <a:cxnLst/>
            <a:rect l="l" t="t" r="r" b="b"/>
            <a:pathLst>
              <a:path w="944879" h="360045">
                <a:moveTo>
                  <a:pt x="884936" y="0"/>
                </a:moveTo>
                <a:lnTo>
                  <a:pt x="59944" y="0"/>
                </a:lnTo>
                <a:lnTo>
                  <a:pt x="36609" y="4710"/>
                </a:lnTo>
                <a:lnTo>
                  <a:pt x="17556" y="17556"/>
                </a:lnTo>
                <a:lnTo>
                  <a:pt x="4710" y="36609"/>
                </a:lnTo>
                <a:lnTo>
                  <a:pt x="0" y="59944"/>
                </a:lnTo>
                <a:lnTo>
                  <a:pt x="0" y="299720"/>
                </a:lnTo>
                <a:lnTo>
                  <a:pt x="4710" y="323054"/>
                </a:lnTo>
                <a:lnTo>
                  <a:pt x="17556" y="342107"/>
                </a:lnTo>
                <a:lnTo>
                  <a:pt x="36609" y="354953"/>
                </a:lnTo>
                <a:lnTo>
                  <a:pt x="59944" y="359664"/>
                </a:lnTo>
                <a:lnTo>
                  <a:pt x="884936" y="359664"/>
                </a:lnTo>
                <a:lnTo>
                  <a:pt x="908270" y="354953"/>
                </a:lnTo>
                <a:lnTo>
                  <a:pt x="927323" y="342107"/>
                </a:lnTo>
                <a:lnTo>
                  <a:pt x="940169" y="323054"/>
                </a:lnTo>
                <a:lnTo>
                  <a:pt x="944880" y="299720"/>
                </a:lnTo>
                <a:lnTo>
                  <a:pt x="944880" y="59944"/>
                </a:lnTo>
                <a:lnTo>
                  <a:pt x="940169" y="36609"/>
                </a:lnTo>
                <a:lnTo>
                  <a:pt x="927323" y="17556"/>
                </a:lnTo>
                <a:lnTo>
                  <a:pt x="908270" y="4710"/>
                </a:lnTo>
                <a:lnTo>
                  <a:pt x="884936" y="0"/>
                </a:lnTo>
                <a:close/>
              </a:path>
            </a:pathLst>
          </a:custGeom>
          <a:solidFill>
            <a:srgbClr val="E684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688835" y="5407152"/>
            <a:ext cx="944880" cy="360045"/>
          </a:xfrm>
          <a:custGeom>
            <a:avLst/>
            <a:gdLst/>
            <a:ahLst/>
            <a:cxnLst/>
            <a:rect l="l" t="t" r="r" b="b"/>
            <a:pathLst>
              <a:path w="944879" h="360045">
                <a:moveTo>
                  <a:pt x="0" y="59944"/>
                </a:moveTo>
                <a:lnTo>
                  <a:pt x="4710" y="36609"/>
                </a:lnTo>
                <a:lnTo>
                  <a:pt x="17556" y="17556"/>
                </a:lnTo>
                <a:lnTo>
                  <a:pt x="36609" y="4710"/>
                </a:lnTo>
                <a:lnTo>
                  <a:pt x="59944" y="0"/>
                </a:lnTo>
                <a:lnTo>
                  <a:pt x="884936" y="0"/>
                </a:lnTo>
                <a:lnTo>
                  <a:pt x="908270" y="4710"/>
                </a:lnTo>
                <a:lnTo>
                  <a:pt x="927323" y="17556"/>
                </a:lnTo>
                <a:lnTo>
                  <a:pt x="940169" y="36609"/>
                </a:lnTo>
                <a:lnTo>
                  <a:pt x="944880" y="59944"/>
                </a:lnTo>
                <a:lnTo>
                  <a:pt x="944880" y="299720"/>
                </a:lnTo>
                <a:lnTo>
                  <a:pt x="940169" y="323054"/>
                </a:lnTo>
                <a:lnTo>
                  <a:pt x="927323" y="342107"/>
                </a:lnTo>
                <a:lnTo>
                  <a:pt x="908270" y="354953"/>
                </a:lnTo>
                <a:lnTo>
                  <a:pt x="884936" y="359664"/>
                </a:lnTo>
                <a:lnTo>
                  <a:pt x="59944" y="359664"/>
                </a:lnTo>
                <a:lnTo>
                  <a:pt x="36609" y="354953"/>
                </a:lnTo>
                <a:lnTo>
                  <a:pt x="17556" y="342107"/>
                </a:lnTo>
                <a:lnTo>
                  <a:pt x="4710" y="323054"/>
                </a:lnTo>
                <a:lnTo>
                  <a:pt x="0" y="299720"/>
                </a:lnTo>
                <a:lnTo>
                  <a:pt x="0" y="5994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687311" y="5753861"/>
            <a:ext cx="948055" cy="0"/>
          </a:xfrm>
          <a:custGeom>
            <a:avLst/>
            <a:gdLst/>
            <a:ahLst/>
            <a:cxnLst/>
            <a:rect l="l" t="t" r="r" b="b"/>
            <a:pathLst>
              <a:path w="948054" h="0">
                <a:moveTo>
                  <a:pt x="0" y="0"/>
                </a:moveTo>
                <a:lnTo>
                  <a:pt x="947927" y="0"/>
                </a:lnTo>
              </a:path>
            </a:pathLst>
          </a:custGeom>
          <a:ln w="50292">
            <a:solidFill>
              <a:srgbClr val="008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642354" y="3068573"/>
            <a:ext cx="20320" cy="2705100"/>
          </a:xfrm>
          <a:custGeom>
            <a:avLst/>
            <a:gdLst/>
            <a:ahLst/>
            <a:cxnLst/>
            <a:rect l="l" t="t" r="r" b="b"/>
            <a:pathLst>
              <a:path w="20320" h="2705100">
                <a:moveTo>
                  <a:pt x="0" y="2705100"/>
                </a:moveTo>
                <a:lnTo>
                  <a:pt x="19812" y="0"/>
                </a:lnTo>
              </a:path>
            </a:pathLst>
          </a:custGeom>
          <a:ln w="50292">
            <a:solidFill>
              <a:srgbClr val="008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660385" y="3056382"/>
            <a:ext cx="20320" cy="2705100"/>
          </a:xfrm>
          <a:custGeom>
            <a:avLst/>
            <a:gdLst/>
            <a:ahLst/>
            <a:cxnLst/>
            <a:rect l="l" t="t" r="r" b="b"/>
            <a:pathLst>
              <a:path w="20320" h="2705100">
                <a:moveTo>
                  <a:pt x="0" y="2705100"/>
                </a:moveTo>
                <a:lnTo>
                  <a:pt x="19812" y="0"/>
                </a:lnTo>
              </a:path>
            </a:pathLst>
          </a:custGeom>
          <a:ln w="50292">
            <a:solidFill>
              <a:srgbClr val="008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510588" y="2484882"/>
            <a:ext cx="482600" cy="1126490"/>
          </a:xfrm>
          <a:custGeom>
            <a:avLst/>
            <a:gdLst/>
            <a:ahLst/>
            <a:cxnLst/>
            <a:rect l="l" t="t" r="r" b="b"/>
            <a:pathLst>
              <a:path w="482600" h="1126489">
                <a:moveTo>
                  <a:pt x="481990" y="751116"/>
                </a:moveTo>
                <a:lnTo>
                  <a:pt x="175971" y="751116"/>
                </a:lnTo>
                <a:lnTo>
                  <a:pt x="344271" y="1126236"/>
                </a:lnTo>
                <a:lnTo>
                  <a:pt x="481990" y="751116"/>
                </a:lnTo>
                <a:close/>
              </a:path>
              <a:path w="482600" h="1126489">
                <a:moveTo>
                  <a:pt x="153009" y="0"/>
                </a:moveTo>
                <a:lnTo>
                  <a:pt x="0" y="0"/>
                </a:lnTo>
                <a:lnTo>
                  <a:pt x="19890" y="3093"/>
                </a:lnTo>
                <a:lnTo>
                  <a:pt x="39463" y="12250"/>
                </a:lnTo>
                <a:lnTo>
                  <a:pt x="77404" y="48011"/>
                </a:lnTo>
                <a:lnTo>
                  <a:pt x="113324" y="105801"/>
                </a:lnTo>
                <a:lnTo>
                  <a:pt x="130370" y="142493"/>
                </a:lnTo>
                <a:lnTo>
                  <a:pt x="146724" y="184136"/>
                </a:lnTo>
                <a:lnTo>
                  <a:pt x="162323" y="230544"/>
                </a:lnTo>
                <a:lnTo>
                  <a:pt x="177106" y="281532"/>
                </a:lnTo>
                <a:lnTo>
                  <a:pt x="191009" y="336915"/>
                </a:lnTo>
                <a:lnTo>
                  <a:pt x="203971" y="396507"/>
                </a:lnTo>
                <a:lnTo>
                  <a:pt x="215929" y="460122"/>
                </a:lnTo>
                <a:lnTo>
                  <a:pt x="226821" y="527577"/>
                </a:lnTo>
                <a:lnTo>
                  <a:pt x="236584" y="598684"/>
                </a:lnTo>
                <a:lnTo>
                  <a:pt x="245156" y="673259"/>
                </a:lnTo>
                <a:lnTo>
                  <a:pt x="252476" y="751116"/>
                </a:lnTo>
                <a:lnTo>
                  <a:pt x="405485" y="751116"/>
                </a:lnTo>
                <a:lnTo>
                  <a:pt x="398166" y="673259"/>
                </a:lnTo>
                <a:lnTo>
                  <a:pt x="389593" y="598684"/>
                </a:lnTo>
                <a:lnTo>
                  <a:pt x="379830" y="527577"/>
                </a:lnTo>
                <a:lnTo>
                  <a:pt x="368938" y="460122"/>
                </a:lnTo>
                <a:lnTo>
                  <a:pt x="356981" y="396507"/>
                </a:lnTo>
                <a:lnTo>
                  <a:pt x="344019" y="336915"/>
                </a:lnTo>
                <a:lnTo>
                  <a:pt x="330116" y="281532"/>
                </a:lnTo>
                <a:lnTo>
                  <a:pt x="315333" y="230544"/>
                </a:lnTo>
                <a:lnTo>
                  <a:pt x="299734" y="184136"/>
                </a:lnTo>
                <a:lnTo>
                  <a:pt x="283380" y="142493"/>
                </a:lnTo>
                <a:lnTo>
                  <a:pt x="266334" y="105801"/>
                </a:lnTo>
                <a:lnTo>
                  <a:pt x="230414" y="48011"/>
                </a:lnTo>
                <a:lnTo>
                  <a:pt x="192473" y="12250"/>
                </a:lnTo>
                <a:lnTo>
                  <a:pt x="172900" y="3093"/>
                </a:lnTo>
                <a:lnTo>
                  <a:pt x="153009" y="0"/>
                </a:lnTo>
                <a:close/>
              </a:path>
            </a:pathLst>
          </a:custGeom>
          <a:solidFill>
            <a:srgbClr val="6389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242822" y="2484878"/>
            <a:ext cx="344805" cy="1126490"/>
          </a:xfrm>
          <a:custGeom>
            <a:avLst/>
            <a:gdLst/>
            <a:ahLst/>
            <a:cxnLst/>
            <a:rect l="l" t="t" r="r" b="b"/>
            <a:pathLst>
              <a:path w="344805" h="1126489">
                <a:moveTo>
                  <a:pt x="267766" y="0"/>
                </a:moveTo>
                <a:lnTo>
                  <a:pt x="215898" y="21115"/>
                </a:lnTo>
                <a:lnTo>
                  <a:pt x="183133" y="57417"/>
                </a:lnTo>
                <a:lnTo>
                  <a:pt x="152149" y="110113"/>
                </a:lnTo>
                <a:lnTo>
                  <a:pt x="123228" y="178016"/>
                </a:lnTo>
                <a:lnTo>
                  <a:pt x="109629" y="217300"/>
                </a:lnTo>
                <a:lnTo>
                  <a:pt x="96652" y="259940"/>
                </a:lnTo>
                <a:lnTo>
                  <a:pt x="84331" y="305788"/>
                </a:lnTo>
                <a:lnTo>
                  <a:pt x="72703" y="354697"/>
                </a:lnTo>
                <a:lnTo>
                  <a:pt x="61802" y="406516"/>
                </a:lnTo>
                <a:lnTo>
                  <a:pt x="51664" y="461099"/>
                </a:lnTo>
                <a:lnTo>
                  <a:pt x="42324" y="518296"/>
                </a:lnTo>
                <a:lnTo>
                  <a:pt x="33818" y="577959"/>
                </a:lnTo>
                <a:lnTo>
                  <a:pt x="26180" y="639940"/>
                </a:lnTo>
                <a:lnTo>
                  <a:pt x="19446" y="704090"/>
                </a:lnTo>
                <a:lnTo>
                  <a:pt x="13651" y="770261"/>
                </a:lnTo>
                <a:lnTo>
                  <a:pt x="8830" y="838304"/>
                </a:lnTo>
                <a:lnTo>
                  <a:pt x="5020" y="908072"/>
                </a:lnTo>
                <a:lnTo>
                  <a:pt x="2254" y="979415"/>
                </a:lnTo>
                <a:lnTo>
                  <a:pt x="569" y="1052186"/>
                </a:lnTo>
                <a:lnTo>
                  <a:pt x="0" y="1126236"/>
                </a:lnTo>
                <a:lnTo>
                  <a:pt x="153009" y="1126236"/>
                </a:lnTo>
                <a:lnTo>
                  <a:pt x="153487" y="1058708"/>
                </a:lnTo>
                <a:lnTo>
                  <a:pt x="154906" y="992047"/>
                </a:lnTo>
                <a:lnTo>
                  <a:pt x="157242" y="926386"/>
                </a:lnTo>
                <a:lnTo>
                  <a:pt x="160471" y="861860"/>
                </a:lnTo>
                <a:lnTo>
                  <a:pt x="164569" y="798603"/>
                </a:lnTo>
                <a:lnTo>
                  <a:pt x="169513" y="736747"/>
                </a:lnTo>
                <a:lnTo>
                  <a:pt x="175278" y="676428"/>
                </a:lnTo>
                <a:lnTo>
                  <a:pt x="181843" y="617778"/>
                </a:lnTo>
                <a:lnTo>
                  <a:pt x="189181" y="560932"/>
                </a:lnTo>
                <a:lnTo>
                  <a:pt x="197271" y="506024"/>
                </a:lnTo>
                <a:lnTo>
                  <a:pt x="206087" y="453186"/>
                </a:lnTo>
                <a:lnTo>
                  <a:pt x="215607" y="402554"/>
                </a:lnTo>
                <a:lnTo>
                  <a:pt x="225807" y="354261"/>
                </a:lnTo>
                <a:lnTo>
                  <a:pt x="236662" y="308440"/>
                </a:lnTo>
                <a:lnTo>
                  <a:pt x="248150" y="265226"/>
                </a:lnTo>
                <a:lnTo>
                  <a:pt x="260246" y="224752"/>
                </a:lnTo>
                <a:lnTo>
                  <a:pt x="272926" y="187153"/>
                </a:lnTo>
                <a:lnTo>
                  <a:pt x="299947" y="121111"/>
                </a:lnTo>
                <a:lnTo>
                  <a:pt x="329022" y="68173"/>
                </a:lnTo>
                <a:lnTo>
                  <a:pt x="344271" y="46951"/>
                </a:lnTo>
                <a:lnTo>
                  <a:pt x="325486" y="26483"/>
                </a:lnTo>
                <a:lnTo>
                  <a:pt x="306424" y="11803"/>
                </a:lnTo>
                <a:lnTo>
                  <a:pt x="287159" y="2958"/>
                </a:lnTo>
                <a:lnTo>
                  <a:pt x="267766" y="0"/>
                </a:lnTo>
                <a:close/>
              </a:path>
            </a:pathLst>
          </a:custGeom>
          <a:solidFill>
            <a:srgbClr val="506E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242822" y="2484878"/>
            <a:ext cx="749935" cy="1126490"/>
          </a:xfrm>
          <a:custGeom>
            <a:avLst/>
            <a:gdLst/>
            <a:ahLst/>
            <a:cxnLst/>
            <a:rect l="l" t="t" r="r" b="b"/>
            <a:pathLst>
              <a:path w="749935" h="1126489">
                <a:moveTo>
                  <a:pt x="344271" y="46951"/>
                </a:moveTo>
                <a:lnTo>
                  <a:pt x="314240" y="92937"/>
                </a:lnTo>
                <a:lnTo>
                  <a:pt x="286168" y="152561"/>
                </a:lnTo>
                <a:lnTo>
                  <a:pt x="260246" y="224752"/>
                </a:lnTo>
                <a:lnTo>
                  <a:pt x="248150" y="265226"/>
                </a:lnTo>
                <a:lnTo>
                  <a:pt x="236662" y="308440"/>
                </a:lnTo>
                <a:lnTo>
                  <a:pt x="225807" y="354261"/>
                </a:lnTo>
                <a:lnTo>
                  <a:pt x="215607" y="402554"/>
                </a:lnTo>
                <a:lnTo>
                  <a:pt x="206087" y="453186"/>
                </a:lnTo>
                <a:lnTo>
                  <a:pt x="197271" y="506024"/>
                </a:lnTo>
                <a:lnTo>
                  <a:pt x="189181" y="560932"/>
                </a:lnTo>
                <a:lnTo>
                  <a:pt x="181843" y="617778"/>
                </a:lnTo>
                <a:lnTo>
                  <a:pt x="175278" y="676428"/>
                </a:lnTo>
                <a:lnTo>
                  <a:pt x="169513" y="736747"/>
                </a:lnTo>
                <a:lnTo>
                  <a:pt x="164569" y="798603"/>
                </a:lnTo>
                <a:lnTo>
                  <a:pt x="160471" y="861860"/>
                </a:lnTo>
                <a:lnTo>
                  <a:pt x="157242" y="926386"/>
                </a:lnTo>
                <a:lnTo>
                  <a:pt x="154906" y="992047"/>
                </a:lnTo>
                <a:lnTo>
                  <a:pt x="153487" y="1058708"/>
                </a:lnTo>
                <a:lnTo>
                  <a:pt x="153009" y="1126236"/>
                </a:lnTo>
                <a:lnTo>
                  <a:pt x="0" y="1126236"/>
                </a:lnTo>
                <a:lnTo>
                  <a:pt x="569" y="1052186"/>
                </a:lnTo>
                <a:lnTo>
                  <a:pt x="2254" y="979415"/>
                </a:lnTo>
                <a:lnTo>
                  <a:pt x="5020" y="908072"/>
                </a:lnTo>
                <a:lnTo>
                  <a:pt x="8830" y="838304"/>
                </a:lnTo>
                <a:lnTo>
                  <a:pt x="13651" y="770261"/>
                </a:lnTo>
                <a:lnTo>
                  <a:pt x="19446" y="704090"/>
                </a:lnTo>
                <a:lnTo>
                  <a:pt x="26180" y="639940"/>
                </a:lnTo>
                <a:lnTo>
                  <a:pt x="33818" y="577959"/>
                </a:lnTo>
                <a:lnTo>
                  <a:pt x="42324" y="518296"/>
                </a:lnTo>
                <a:lnTo>
                  <a:pt x="51664" y="461099"/>
                </a:lnTo>
                <a:lnTo>
                  <a:pt x="61802" y="406516"/>
                </a:lnTo>
                <a:lnTo>
                  <a:pt x="72703" y="354697"/>
                </a:lnTo>
                <a:lnTo>
                  <a:pt x="84331" y="305788"/>
                </a:lnTo>
                <a:lnTo>
                  <a:pt x="96652" y="259940"/>
                </a:lnTo>
                <a:lnTo>
                  <a:pt x="109629" y="217300"/>
                </a:lnTo>
                <a:lnTo>
                  <a:pt x="123228" y="178016"/>
                </a:lnTo>
                <a:lnTo>
                  <a:pt x="137413" y="142238"/>
                </a:lnTo>
                <a:lnTo>
                  <a:pt x="167401" y="81790"/>
                </a:lnTo>
                <a:lnTo>
                  <a:pt x="199311" y="37142"/>
                </a:lnTo>
                <a:lnTo>
                  <a:pt x="232860" y="9483"/>
                </a:lnTo>
                <a:lnTo>
                  <a:pt x="267766" y="0"/>
                </a:lnTo>
                <a:lnTo>
                  <a:pt x="420776" y="0"/>
                </a:lnTo>
                <a:lnTo>
                  <a:pt x="460240" y="12250"/>
                </a:lnTo>
                <a:lnTo>
                  <a:pt x="498181" y="48013"/>
                </a:lnTo>
                <a:lnTo>
                  <a:pt x="534100" y="105804"/>
                </a:lnTo>
                <a:lnTo>
                  <a:pt x="551147" y="142497"/>
                </a:lnTo>
                <a:lnTo>
                  <a:pt x="567501" y="184140"/>
                </a:lnTo>
                <a:lnTo>
                  <a:pt x="583100" y="230549"/>
                </a:lnTo>
                <a:lnTo>
                  <a:pt x="597882" y="281537"/>
                </a:lnTo>
                <a:lnTo>
                  <a:pt x="611786" y="336920"/>
                </a:lnTo>
                <a:lnTo>
                  <a:pt x="624747" y="396512"/>
                </a:lnTo>
                <a:lnTo>
                  <a:pt x="636705" y="460128"/>
                </a:lnTo>
                <a:lnTo>
                  <a:pt x="647597" y="527581"/>
                </a:lnTo>
                <a:lnTo>
                  <a:pt x="657360" y="598687"/>
                </a:lnTo>
                <a:lnTo>
                  <a:pt x="665933" y="673261"/>
                </a:lnTo>
                <a:lnTo>
                  <a:pt x="673252" y="751116"/>
                </a:lnTo>
                <a:lnTo>
                  <a:pt x="749757" y="751128"/>
                </a:lnTo>
                <a:lnTo>
                  <a:pt x="612038" y="1126236"/>
                </a:lnTo>
                <a:lnTo>
                  <a:pt x="443738" y="751128"/>
                </a:lnTo>
                <a:lnTo>
                  <a:pt x="520242" y="751128"/>
                </a:lnTo>
                <a:lnTo>
                  <a:pt x="512923" y="673271"/>
                </a:lnTo>
                <a:lnTo>
                  <a:pt x="504351" y="598696"/>
                </a:lnTo>
                <a:lnTo>
                  <a:pt x="494587" y="527588"/>
                </a:lnTo>
                <a:lnTo>
                  <a:pt x="483696" y="460133"/>
                </a:lnTo>
                <a:lnTo>
                  <a:pt x="471738" y="396517"/>
                </a:lnTo>
                <a:lnTo>
                  <a:pt x="458776" y="336924"/>
                </a:lnTo>
                <a:lnTo>
                  <a:pt x="444873" y="281540"/>
                </a:lnTo>
                <a:lnTo>
                  <a:pt x="430090" y="230551"/>
                </a:lnTo>
                <a:lnTo>
                  <a:pt x="414491" y="184141"/>
                </a:lnTo>
                <a:lnTo>
                  <a:pt x="398137" y="142497"/>
                </a:lnTo>
                <a:lnTo>
                  <a:pt x="381091" y="105804"/>
                </a:lnTo>
                <a:lnTo>
                  <a:pt x="345171" y="48013"/>
                </a:lnTo>
                <a:lnTo>
                  <a:pt x="307230" y="12250"/>
                </a:lnTo>
                <a:lnTo>
                  <a:pt x="287657" y="3093"/>
                </a:lnTo>
                <a:lnTo>
                  <a:pt x="267766" y="0"/>
                </a:lnTo>
              </a:path>
            </a:pathLst>
          </a:custGeom>
          <a:ln w="28955">
            <a:solidFill>
              <a:srgbClr val="47631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420052" y="3684650"/>
            <a:ext cx="909955" cy="830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Push:  C</a:t>
            </a:r>
            <a:r>
              <a:rPr dirty="0" sz="2400">
                <a:latin typeface="Times New Roman"/>
                <a:cs typeface="Times New Roman"/>
              </a:rPr>
              <a:t>o</a:t>
            </a:r>
            <a:r>
              <a:rPr dirty="0" sz="2400" spc="-5">
                <a:latin typeface="Times New Roman"/>
                <a:cs typeface="Times New Roman"/>
              </a:rPr>
              <a:t>st</a:t>
            </a:r>
            <a:r>
              <a:rPr dirty="0" sz="2400">
                <a:latin typeface="Times New Roman"/>
                <a:cs typeface="Times New Roman"/>
              </a:rPr>
              <a:t>=1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687406" y="2574798"/>
            <a:ext cx="481965" cy="1125220"/>
          </a:xfrm>
          <a:custGeom>
            <a:avLst/>
            <a:gdLst/>
            <a:ahLst/>
            <a:cxnLst/>
            <a:rect l="l" t="t" r="r" b="b"/>
            <a:pathLst>
              <a:path w="481964" h="1125220">
                <a:moveTo>
                  <a:pt x="306019" y="749592"/>
                </a:moveTo>
                <a:lnTo>
                  <a:pt x="0" y="749592"/>
                </a:lnTo>
                <a:lnTo>
                  <a:pt x="137680" y="1124712"/>
                </a:lnTo>
                <a:lnTo>
                  <a:pt x="306019" y="749592"/>
                </a:lnTo>
                <a:close/>
              </a:path>
              <a:path w="481964" h="1125220">
                <a:moveTo>
                  <a:pt x="481952" y="0"/>
                </a:moveTo>
                <a:lnTo>
                  <a:pt x="328942" y="0"/>
                </a:lnTo>
                <a:lnTo>
                  <a:pt x="309058" y="3086"/>
                </a:lnTo>
                <a:lnTo>
                  <a:pt x="270306" y="27226"/>
                </a:lnTo>
                <a:lnTo>
                  <a:pt x="233325" y="74088"/>
                </a:lnTo>
                <a:lnTo>
                  <a:pt x="198613" y="142193"/>
                </a:lnTo>
                <a:lnTo>
                  <a:pt x="182263" y="183749"/>
                </a:lnTo>
                <a:lnTo>
                  <a:pt x="166667" y="230061"/>
                </a:lnTo>
                <a:lnTo>
                  <a:pt x="151888" y="280945"/>
                </a:lnTo>
                <a:lnTo>
                  <a:pt x="137986" y="336215"/>
                </a:lnTo>
                <a:lnTo>
                  <a:pt x="125025" y="395686"/>
                </a:lnTo>
                <a:lnTo>
                  <a:pt x="113066" y="459174"/>
                </a:lnTo>
                <a:lnTo>
                  <a:pt x="102173" y="526493"/>
                </a:lnTo>
                <a:lnTo>
                  <a:pt x="92406" y="597459"/>
                </a:lnTo>
                <a:lnTo>
                  <a:pt x="83830" y="671887"/>
                </a:lnTo>
                <a:lnTo>
                  <a:pt x="76504" y="749592"/>
                </a:lnTo>
                <a:lnTo>
                  <a:pt x="229514" y="749592"/>
                </a:lnTo>
                <a:lnTo>
                  <a:pt x="236839" y="671887"/>
                </a:lnTo>
                <a:lnTo>
                  <a:pt x="245417" y="597459"/>
                </a:lnTo>
                <a:lnTo>
                  <a:pt x="255183" y="526493"/>
                </a:lnTo>
                <a:lnTo>
                  <a:pt x="266077" y="459174"/>
                </a:lnTo>
                <a:lnTo>
                  <a:pt x="278037" y="395686"/>
                </a:lnTo>
                <a:lnTo>
                  <a:pt x="290999" y="336215"/>
                </a:lnTo>
                <a:lnTo>
                  <a:pt x="304901" y="280945"/>
                </a:lnTo>
                <a:lnTo>
                  <a:pt x="319682" y="230061"/>
                </a:lnTo>
                <a:lnTo>
                  <a:pt x="335278" y="183749"/>
                </a:lnTo>
                <a:lnTo>
                  <a:pt x="351628" y="142193"/>
                </a:lnTo>
                <a:lnTo>
                  <a:pt x="368670" y="105577"/>
                </a:lnTo>
                <a:lnTo>
                  <a:pt x="404578" y="47909"/>
                </a:lnTo>
                <a:lnTo>
                  <a:pt x="442505" y="12223"/>
                </a:lnTo>
                <a:lnTo>
                  <a:pt x="462069" y="3086"/>
                </a:lnTo>
                <a:lnTo>
                  <a:pt x="481952" y="0"/>
                </a:lnTo>
                <a:close/>
              </a:path>
            </a:pathLst>
          </a:custGeom>
          <a:solidFill>
            <a:srgbClr val="9C52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092853" y="2574792"/>
            <a:ext cx="344805" cy="1125220"/>
          </a:xfrm>
          <a:custGeom>
            <a:avLst/>
            <a:gdLst/>
            <a:ahLst/>
            <a:cxnLst/>
            <a:rect l="l" t="t" r="r" b="b"/>
            <a:pathLst>
              <a:path w="344804" h="1125220">
                <a:moveTo>
                  <a:pt x="76504" y="0"/>
                </a:moveTo>
                <a:lnTo>
                  <a:pt x="57112" y="2954"/>
                </a:lnTo>
                <a:lnTo>
                  <a:pt x="37847" y="11785"/>
                </a:lnTo>
                <a:lnTo>
                  <a:pt x="18785" y="26446"/>
                </a:lnTo>
                <a:lnTo>
                  <a:pt x="0" y="46888"/>
                </a:lnTo>
                <a:lnTo>
                  <a:pt x="15250" y="68081"/>
                </a:lnTo>
                <a:lnTo>
                  <a:pt x="30034" y="92812"/>
                </a:lnTo>
                <a:lnTo>
                  <a:pt x="58107" y="152355"/>
                </a:lnTo>
                <a:lnTo>
                  <a:pt x="84031" y="224449"/>
                </a:lnTo>
                <a:lnTo>
                  <a:pt x="96127" y="264868"/>
                </a:lnTo>
                <a:lnTo>
                  <a:pt x="107614" y="308023"/>
                </a:lnTo>
                <a:lnTo>
                  <a:pt x="118561" y="354215"/>
                </a:lnTo>
                <a:lnTo>
                  <a:pt x="128669" y="402010"/>
                </a:lnTo>
                <a:lnTo>
                  <a:pt x="138188" y="452574"/>
                </a:lnTo>
                <a:lnTo>
                  <a:pt x="147004" y="505339"/>
                </a:lnTo>
                <a:lnTo>
                  <a:pt x="155093" y="560173"/>
                </a:lnTo>
                <a:lnTo>
                  <a:pt x="162431" y="616942"/>
                </a:lnTo>
                <a:lnTo>
                  <a:pt x="168995" y="675513"/>
                </a:lnTo>
                <a:lnTo>
                  <a:pt x="174760" y="735750"/>
                </a:lnTo>
                <a:lnTo>
                  <a:pt x="179703" y="797522"/>
                </a:lnTo>
                <a:lnTo>
                  <a:pt x="183801" y="860694"/>
                </a:lnTo>
                <a:lnTo>
                  <a:pt x="187029" y="925132"/>
                </a:lnTo>
                <a:lnTo>
                  <a:pt x="189365" y="990704"/>
                </a:lnTo>
                <a:lnTo>
                  <a:pt x="190783" y="1057275"/>
                </a:lnTo>
                <a:lnTo>
                  <a:pt x="191262" y="1124712"/>
                </a:lnTo>
                <a:lnTo>
                  <a:pt x="344271" y="1124712"/>
                </a:lnTo>
                <a:lnTo>
                  <a:pt x="343702" y="1050762"/>
                </a:lnTo>
                <a:lnTo>
                  <a:pt x="342016" y="978089"/>
                </a:lnTo>
                <a:lnTo>
                  <a:pt x="339251" y="906842"/>
                </a:lnTo>
                <a:lnTo>
                  <a:pt x="335440" y="837169"/>
                </a:lnTo>
                <a:lnTo>
                  <a:pt x="330620" y="769217"/>
                </a:lnTo>
                <a:lnTo>
                  <a:pt x="324825" y="703135"/>
                </a:lnTo>
                <a:lnTo>
                  <a:pt x="318091" y="639072"/>
                </a:lnTo>
                <a:lnTo>
                  <a:pt x="310453" y="577175"/>
                </a:lnTo>
                <a:lnTo>
                  <a:pt x="301946" y="517593"/>
                </a:lnTo>
                <a:lnTo>
                  <a:pt x="292606" y="460473"/>
                </a:lnTo>
                <a:lnTo>
                  <a:pt x="282468" y="405965"/>
                </a:lnTo>
                <a:lnTo>
                  <a:pt x="271464" y="353782"/>
                </a:lnTo>
                <a:lnTo>
                  <a:pt x="259939" y="305373"/>
                </a:lnTo>
                <a:lnTo>
                  <a:pt x="247619" y="259587"/>
                </a:lnTo>
                <a:lnTo>
                  <a:pt x="234642" y="217005"/>
                </a:lnTo>
                <a:lnTo>
                  <a:pt x="221043" y="177775"/>
                </a:lnTo>
                <a:lnTo>
                  <a:pt x="206858" y="142045"/>
                </a:lnTo>
                <a:lnTo>
                  <a:pt x="176870" y="81678"/>
                </a:lnTo>
                <a:lnTo>
                  <a:pt x="144960" y="37092"/>
                </a:lnTo>
                <a:lnTo>
                  <a:pt x="111411" y="9470"/>
                </a:lnTo>
                <a:lnTo>
                  <a:pt x="94110" y="2392"/>
                </a:lnTo>
                <a:lnTo>
                  <a:pt x="76504" y="0"/>
                </a:lnTo>
                <a:close/>
              </a:path>
            </a:pathLst>
          </a:custGeom>
          <a:solidFill>
            <a:srgbClr val="7D42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687405" y="2574792"/>
            <a:ext cx="749935" cy="1125220"/>
          </a:xfrm>
          <a:custGeom>
            <a:avLst/>
            <a:gdLst/>
            <a:ahLst/>
            <a:cxnLst/>
            <a:rect l="l" t="t" r="r" b="b"/>
            <a:pathLst>
              <a:path w="749935" h="1125220">
                <a:moveTo>
                  <a:pt x="405447" y="46888"/>
                </a:moveTo>
                <a:lnTo>
                  <a:pt x="435481" y="92812"/>
                </a:lnTo>
                <a:lnTo>
                  <a:pt x="463555" y="152355"/>
                </a:lnTo>
                <a:lnTo>
                  <a:pt x="489478" y="224449"/>
                </a:lnTo>
                <a:lnTo>
                  <a:pt x="501574" y="264868"/>
                </a:lnTo>
                <a:lnTo>
                  <a:pt x="513062" y="308023"/>
                </a:lnTo>
                <a:lnTo>
                  <a:pt x="523917" y="353782"/>
                </a:lnTo>
                <a:lnTo>
                  <a:pt x="534116" y="402010"/>
                </a:lnTo>
                <a:lnTo>
                  <a:pt x="543636" y="452574"/>
                </a:lnTo>
                <a:lnTo>
                  <a:pt x="552452" y="505339"/>
                </a:lnTo>
                <a:lnTo>
                  <a:pt x="560541" y="560173"/>
                </a:lnTo>
                <a:lnTo>
                  <a:pt x="567879" y="616942"/>
                </a:lnTo>
                <a:lnTo>
                  <a:pt x="574442" y="675513"/>
                </a:lnTo>
                <a:lnTo>
                  <a:pt x="580208" y="735750"/>
                </a:lnTo>
                <a:lnTo>
                  <a:pt x="585151" y="797522"/>
                </a:lnTo>
                <a:lnTo>
                  <a:pt x="589249" y="860694"/>
                </a:lnTo>
                <a:lnTo>
                  <a:pt x="592477" y="925132"/>
                </a:lnTo>
                <a:lnTo>
                  <a:pt x="594812" y="990704"/>
                </a:lnTo>
                <a:lnTo>
                  <a:pt x="596231" y="1057275"/>
                </a:lnTo>
                <a:lnTo>
                  <a:pt x="596709" y="1124712"/>
                </a:lnTo>
                <a:lnTo>
                  <a:pt x="749719" y="1124712"/>
                </a:lnTo>
                <a:lnTo>
                  <a:pt x="749149" y="1050762"/>
                </a:lnTo>
                <a:lnTo>
                  <a:pt x="747464" y="978089"/>
                </a:lnTo>
                <a:lnTo>
                  <a:pt x="744698" y="906842"/>
                </a:lnTo>
                <a:lnTo>
                  <a:pt x="740888" y="837169"/>
                </a:lnTo>
                <a:lnTo>
                  <a:pt x="736067" y="769217"/>
                </a:lnTo>
                <a:lnTo>
                  <a:pt x="730272" y="703135"/>
                </a:lnTo>
                <a:lnTo>
                  <a:pt x="723538" y="639072"/>
                </a:lnTo>
                <a:lnTo>
                  <a:pt x="715900" y="577175"/>
                </a:lnTo>
                <a:lnTo>
                  <a:pt x="707394" y="517593"/>
                </a:lnTo>
                <a:lnTo>
                  <a:pt x="698054" y="460473"/>
                </a:lnTo>
                <a:lnTo>
                  <a:pt x="687916" y="405965"/>
                </a:lnTo>
                <a:lnTo>
                  <a:pt x="677015" y="354215"/>
                </a:lnTo>
                <a:lnTo>
                  <a:pt x="665387" y="305373"/>
                </a:lnTo>
                <a:lnTo>
                  <a:pt x="653067" y="259587"/>
                </a:lnTo>
                <a:lnTo>
                  <a:pt x="640089" y="217005"/>
                </a:lnTo>
                <a:lnTo>
                  <a:pt x="626491" y="177775"/>
                </a:lnTo>
                <a:lnTo>
                  <a:pt x="612305" y="142045"/>
                </a:lnTo>
                <a:lnTo>
                  <a:pt x="582317" y="81678"/>
                </a:lnTo>
                <a:lnTo>
                  <a:pt x="550408" y="37092"/>
                </a:lnTo>
                <a:lnTo>
                  <a:pt x="516858" y="9470"/>
                </a:lnTo>
                <a:lnTo>
                  <a:pt x="481952" y="0"/>
                </a:lnTo>
                <a:lnTo>
                  <a:pt x="328942" y="0"/>
                </a:lnTo>
                <a:lnTo>
                  <a:pt x="289495" y="12223"/>
                </a:lnTo>
                <a:lnTo>
                  <a:pt x="251569" y="47909"/>
                </a:lnTo>
                <a:lnTo>
                  <a:pt x="215660" y="105577"/>
                </a:lnTo>
                <a:lnTo>
                  <a:pt x="198619" y="142193"/>
                </a:lnTo>
                <a:lnTo>
                  <a:pt x="182268" y="183749"/>
                </a:lnTo>
                <a:lnTo>
                  <a:pt x="166672" y="230061"/>
                </a:lnTo>
                <a:lnTo>
                  <a:pt x="151891" y="280945"/>
                </a:lnTo>
                <a:lnTo>
                  <a:pt x="137989" y="336215"/>
                </a:lnTo>
                <a:lnTo>
                  <a:pt x="125027" y="395686"/>
                </a:lnTo>
                <a:lnTo>
                  <a:pt x="113068" y="459174"/>
                </a:lnTo>
                <a:lnTo>
                  <a:pt x="102174" y="526493"/>
                </a:lnTo>
                <a:lnTo>
                  <a:pt x="92407" y="597459"/>
                </a:lnTo>
                <a:lnTo>
                  <a:pt x="83830" y="671887"/>
                </a:lnTo>
                <a:lnTo>
                  <a:pt x="76504" y="749592"/>
                </a:lnTo>
                <a:lnTo>
                  <a:pt x="0" y="749604"/>
                </a:lnTo>
                <a:lnTo>
                  <a:pt x="137680" y="1124712"/>
                </a:lnTo>
                <a:lnTo>
                  <a:pt x="306019" y="749604"/>
                </a:lnTo>
                <a:lnTo>
                  <a:pt x="229514" y="749604"/>
                </a:lnTo>
                <a:lnTo>
                  <a:pt x="236839" y="671897"/>
                </a:lnTo>
                <a:lnTo>
                  <a:pt x="245417" y="597468"/>
                </a:lnTo>
                <a:lnTo>
                  <a:pt x="255183" y="526500"/>
                </a:lnTo>
                <a:lnTo>
                  <a:pt x="266077" y="459179"/>
                </a:lnTo>
                <a:lnTo>
                  <a:pt x="278037" y="395690"/>
                </a:lnTo>
                <a:lnTo>
                  <a:pt x="290999" y="336218"/>
                </a:lnTo>
                <a:lnTo>
                  <a:pt x="304901" y="280947"/>
                </a:lnTo>
                <a:lnTo>
                  <a:pt x="319682" y="230063"/>
                </a:lnTo>
                <a:lnTo>
                  <a:pt x="335278" y="183750"/>
                </a:lnTo>
                <a:lnTo>
                  <a:pt x="351628" y="142193"/>
                </a:lnTo>
                <a:lnTo>
                  <a:pt x="368670" y="105578"/>
                </a:lnTo>
                <a:lnTo>
                  <a:pt x="404578" y="47909"/>
                </a:lnTo>
                <a:lnTo>
                  <a:pt x="442505" y="12223"/>
                </a:lnTo>
                <a:lnTo>
                  <a:pt x="462069" y="3086"/>
                </a:lnTo>
                <a:lnTo>
                  <a:pt x="481952" y="0"/>
                </a:lnTo>
              </a:path>
            </a:pathLst>
          </a:custGeom>
          <a:ln w="28956">
            <a:solidFill>
              <a:srgbClr val="713A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4425315" y="2109851"/>
            <a:ext cx="909955" cy="830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Pop:  C</a:t>
            </a:r>
            <a:r>
              <a:rPr dirty="0" sz="2400">
                <a:latin typeface="Times New Roman"/>
                <a:cs typeface="Times New Roman"/>
              </a:rPr>
              <a:t>o</a:t>
            </a:r>
            <a:r>
              <a:rPr dirty="0" sz="2400" spc="-5">
                <a:latin typeface="Times New Roman"/>
                <a:cs typeface="Times New Roman"/>
              </a:rPr>
              <a:t>st</a:t>
            </a:r>
            <a:r>
              <a:rPr dirty="0" sz="2400">
                <a:latin typeface="Times New Roman"/>
                <a:cs typeface="Times New Roman"/>
              </a:rPr>
              <a:t>=1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7107173" y="4478273"/>
            <a:ext cx="0" cy="419100"/>
          </a:xfrm>
          <a:custGeom>
            <a:avLst/>
            <a:gdLst/>
            <a:ahLst/>
            <a:cxnLst/>
            <a:rect l="l" t="t" r="r" b="b"/>
            <a:pathLst>
              <a:path w="0" h="419100">
                <a:moveTo>
                  <a:pt x="0" y="0"/>
                </a:moveTo>
                <a:lnTo>
                  <a:pt x="0" y="419100"/>
                </a:lnTo>
              </a:path>
            </a:pathLst>
          </a:custGeom>
          <a:ln w="381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209626" y="2574798"/>
            <a:ext cx="481965" cy="1125220"/>
          </a:xfrm>
          <a:custGeom>
            <a:avLst/>
            <a:gdLst/>
            <a:ahLst/>
            <a:cxnLst/>
            <a:rect l="l" t="t" r="r" b="b"/>
            <a:pathLst>
              <a:path w="481965" h="1125220">
                <a:moveTo>
                  <a:pt x="306019" y="749592"/>
                </a:moveTo>
                <a:lnTo>
                  <a:pt x="0" y="749592"/>
                </a:lnTo>
                <a:lnTo>
                  <a:pt x="137680" y="1124712"/>
                </a:lnTo>
                <a:lnTo>
                  <a:pt x="306019" y="749592"/>
                </a:lnTo>
                <a:close/>
              </a:path>
              <a:path w="481965" h="1125220">
                <a:moveTo>
                  <a:pt x="481952" y="0"/>
                </a:moveTo>
                <a:lnTo>
                  <a:pt x="328942" y="0"/>
                </a:lnTo>
                <a:lnTo>
                  <a:pt x="309058" y="3086"/>
                </a:lnTo>
                <a:lnTo>
                  <a:pt x="270306" y="27226"/>
                </a:lnTo>
                <a:lnTo>
                  <a:pt x="233325" y="74088"/>
                </a:lnTo>
                <a:lnTo>
                  <a:pt x="198613" y="142193"/>
                </a:lnTo>
                <a:lnTo>
                  <a:pt x="182263" y="183749"/>
                </a:lnTo>
                <a:lnTo>
                  <a:pt x="166667" y="230061"/>
                </a:lnTo>
                <a:lnTo>
                  <a:pt x="151888" y="280945"/>
                </a:lnTo>
                <a:lnTo>
                  <a:pt x="137986" y="336215"/>
                </a:lnTo>
                <a:lnTo>
                  <a:pt x="125025" y="395686"/>
                </a:lnTo>
                <a:lnTo>
                  <a:pt x="113066" y="459174"/>
                </a:lnTo>
                <a:lnTo>
                  <a:pt x="102173" y="526493"/>
                </a:lnTo>
                <a:lnTo>
                  <a:pt x="92406" y="597459"/>
                </a:lnTo>
                <a:lnTo>
                  <a:pt x="83830" y="671887"/>
                </a:lnTo>
                <a:lnTo>
                  <a:pt x="76504" y="749592"/>
                </a:lnTo>
                <a:lnTo>
                  <a:pt x="229514" y="749592"/>
                </a:lnTo>
                <a:lnTo>
                  <a:pt x="236839" y="671887"/>
                </a:lnTo>
                <a:lnTo>
                  <a:pt x="245417" y="597459"/>
                </a:lnTo>
                <a:lnTo>
                  <a:pt x="255183" y="526493"/>
                </a:lnTo>
                <a:lnTo>
                  <a:pt x="266077" y="459174"/>
                </a:lnTo>
                <a:lnTo>
                  <a:pt x="278037" y="395686"/>
                </a:lnTo>
                <a:lnTo>
                  <a:pt x="290999" y="336215"/>
                </a:lnTo>
                <a:lnTo>
                  <a:pt x="304901" y="280945"/>
                </a:lnTo>
                <a:lnTo>
                  <a:pt x="319682" y="230061"/>
                </a:lnTo>
                <a:lnTo>
                  <a:pt x="335278" y="183749"/>
                </a:lnTo>
                <a:lnTo>
                  <a:pt x="351628" y="142193"/>
                </a:lnTo>
                <a:lnTo>
                  <a:pt x="368670" y="105577"/>
                </a:lnTo>
                <a:lnTo>
                  <a:pt x="404578" y="47909"/>
                </a:lnTo>
                <a:lnTo>
                  <a:pt x="442505" y="12223"/>
                </a:lnTo>
                <a:lnTo>
                  <a:pt x="462069" y="3086"/>
                </a:lnTo>
                <a:lnTo>
                  <a:pt x="481952" y="0"/>
                </a:lnTo>
                <a:close/>
              </a:path>
            </a:pathLst>
          </a:custGeom>
          <a:solidFill>
            <a:srgbClr val="9C52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615072" y="2574792"/>
            <a:ext cx="344805" cy="1125220"/>
          </a:xfrm>
          <a:custGeom>
            <a:avLst/>
            <a:gdLst/>
            <a:ahLst/>
            <a:cxnLst/>
            <a:rect l="l" t="t" r="r" b="b"/>
            <a:pathLst>
              <a:path w="344804" h="1125220">
                <a:moveTo>
                  <a:pt x="76504" y="0"/>
                </a:moveTo>
                <a:lnTo>
                  <a:pt x="57112" y="2954"/>
                </a:lnTo>
                <a:lnTo>
                  <a:pt x="37847" y="11785"/>
                </a:lnTo>
                <a:lnTo>
                  <a:pt x="18785" y="26446"/>
                </a:lnTo>
                <a:lnTo>
                  <a:pt x="0" y="46888"/>
                </a:lnTo>
                <a:lnTo>
                  <a:pt x="15248" y="68081"/>
                </a:lnTo>
                <a:lnTo>
                  <a:pt x="30031" y="92812"/>
                </a:lnTo>
                <a:lnTo>
                  <a:pt x="58102" y="152355"/>
                </a:lnTo>
                <a:lnTo>
                  <a:pt x="84025" y="224449"/>
                </a:lnTo>
                <a:lnTo>
                  <a:pt x="96121" y="264868"/>
                </a:lnTo>
                <a:lnTo>
                  <a:pt x="107609" y="308023"/>
                </a:lnTo>
                <a:lnTo>
                  <a:pt x="118556" y="354215"/>
                </a:lnTo>
                <a:lnTo>
                  <a:pt x="128664" y="402010"/>
                </a:lnTo>
                <a:lnTo>
                  <a:pt x="138183" y="452574"/>
                </a:lnTo>
                <a:lnTo>
                  <a:pt x="147000" y="505339"/>
                </a:lnTo>
                <a:lnTo>
                  <a:pt x="155089" y="560173"/>
                </a:lnTo>
                <a:lnTo>
                  <a:pt x="162428" y="616942"/>
                </a:lnTo>
                <a:lnTo>
                  <a:pt x="168992" y="675513"/>
                </a:lnTo>
                <a:lnTo>
                  <a:pt x="174758" y="735750"/>
                </a:lnTo>
                <a:lnTo>
                  <a:pt x="179702" y="797522"/>
                </a:lnTo>
                <a:lnTo>
                  <a:pt x="183800" y="860694"/>
                </a:lnTo>
                <a:lnTo>
                  <a:pt x="187029" y="925132"/>
                </a:lnTo>
                <a:lnTo>
                  <a:pt x="189365" y="990704"/>
                </a:lnTo>
                <a:lnTo>
                  <a:pt x="190783" y="1057275"/>
                </a:lnTo>
                <a:lnTo>
                  <a:pt x="191262" y="1124712"/>
                </a:lnTo>
                <a:lnTo>
                  <a:pt x="344271" y="1124712"/>
                </a:lnTo>
                <a:lnTo>
                  <a:pt x="343702" y="1050762"/>
                </a:lnTo>
                <a:lnTo>
                  <a:pt x="342016" y="978089"/>
                </a:lnTo>
                <a:lnTo>
                  <a:pt x="339251" y="906842"/>
                </a:lnTo>
                <a:lnTo>
                  <a:pt x="335440" y="837169"/>
                </a:lnTo>
                <a:lnTo>
                  <a:pt x="330620" y="769217"/>
                </a:lnTo>
                <a:lnTo>
                  <a:pt x="324825" y="703135"/>
                </a:lnTo>
                <a:lnTo>
                  <a:pt x="318091" y="639072"/>
                </a:lnTo>
                <a:lnTo>
                  <a:pt x="310453" y="577175"/>
                </a:lnTo>
                <a:lnTo>
                  <a:pt x="301946" y="517593"/>
                </a:lnTo>
                <a:lnTo>
                  <a:pt x="292606" y="460473"/>
                </a:lnTo>
                <a:lnTo>
                  <a:pt x="282468" y="405965"/>
                </a:lnTo>
                <a:lnTo>
                  <a:pt x="271464" y="353782"/>
                </a:lnTo>
                <a:lnTo>
                  <a:pt x="259939" y="305373"/>
                </a:lnTo>
                <a:lnTo>
                  <a:pt x="247619" y="259587"/>
                </a:lnTo>
                <a:lnTo>
                  <a:pt x="234642" y="217005"/>
                </a:lnTo>
                <a:lnTo>
                  <a:pt x="221043" y="177775"/>
                </a:lnTo>
                <a:lnTo>
                  <a:pt x="206858" y="142045"/>
                </a:lnTo>
                <a:lnTo>
                  <a:pt x="176870" y="81678"/>
                </a:lnTo>
                <a:lnTo>
                  <a:pt x="144960" y="37092"/>
                </a:lnTo>
                <a:lnTo>
                  <a:pt x="111411" y="9470"/>
                </a:lnTo>
                <a:lnTo>
                  <a:pt x="94110" y="2392"/>
                </a:lnTo>
                <a:lnTo>
                  <a:pt x="76504" y="0"/>
                </a:lnTo>
                <a:close/>
              </a:path>
            </a:pathLst>
          </a:custGeom>
          <a:solidFill>
            <a:srgbClr val="7D42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209625" y="2574792"/>
            <a:ext cx="749935" cy="1125220"/>
          </a:xfrm>
          <a:custGeom>
            <a:avLst/>
            <a:gdLst/>
            <a:ahLst/>
            <a:cxnLst/>
            <a:rect l="l" t="t" r="r" b="b"/>
            <a:pathLst>
              <a:path w="749934" h="1125220">
                <a:moveTo>
                  <a:pt x="405447" y="46888"/>
                </a:moveTo>
                <a:lnTo>
                  <a:pt x="435478" y="92812"/>
                </a:lnTo>
                <a:lnTo>
                  <a:pt x="463550" y="152355"/>
                </a:lnTo>
                <a:lnTo>
                  <a:pt x="489473" y="224449"/>
                </a:lnTo>
                <a:lnTo>
                  <a:pt x="501569" y="264868"/>
                </a:lnTo>
                <a:lnTo>
                  <a:pt x="513056" y="308023"/>
                </a:lnTo>
                <a:lnTo>
                  <a:pt x="523912" y="353782"/>
                </a:lnTo>
                <a:lnTo>
                  <a:pt x="534111" y="402010"/>
                </a:lnTo>
                <a:lnTo>
                  <a:pt x="543631" y="452574"/>
                </a:lnTo>
                <a:lnTo>
                  <a:pt x="552447" y="505339"/>
                </a:lnTo>
                <a:lnTo>
                  <a:pt x="560537" y="560173"/>
                </a:lnTo>
                <a:lnTo>
                  <a:pt x="567876" y="616942"/>
                </a:lnTo>
                <a:lnTo>
                  <a:pt x="574440" y="675513"/>
                </a:lnTo>
                <a:lnTo>
                  <a:pt x="580205" y="735750"/>
                </a:lnTo>
                <a:lnTo>
                  <a:pt x="585149" y="797522"/>
                </a:lnTo>
                <a:lnTo>
                  <a:pt x="589248" y="860694"/>
                </a:lnTo>
                <a:lnTo>
                  <a:pt x="592476" y="925132"/>
                </a:lnTo>
                <a:lnTo>
                  <a:pt x="594812" y="990704"/>
                </a:lnTo>
                <a:lnTo>
                  <a:pt x="596231" y="1057275"/>
                </a:lnTo>
                <a:lnTo>
                  <a:pt x="596709" y="1124712"/>
                </a:lnTo>
                <a:lnTo>
                  <a:pt x="749719" y="1124712"/>
                </a:lnTo>
                <a:lnTo>
                  <a:pt x="749149" y="1050762"/>
                </a:lnTo>
                <a:lnTo>
                  <a:pt x="747464" y="978089"/>
                </a:lnTo>
                <a:lnTo>
                  <a:pt x="744698" y="906842"/>
                </a:lnTo>
                <a:lnTo>
                  <a:pt x="740888" y="837169"/>
                </a:lnTo>
                <a:lnTo>
                  <a:pt x="736067" y="769217"/>
                </a:lnTo>
                <a:lnTo>
                  <a:pt x="730272" y="703135"/>
                </a:lnTo>
                <a:lnTo>
                  <a:pt x="723538" y="639072"/>
                </a:lnTo>
                <a:lnTo>
                  <a:pt x="715900" y="577175"/>
                </a:lnTo>
                <a:lnTo>
                  <a:pt x="707394" y="517593"/>
                </a:lnTo>
                <a:lnTo>
                  <a:pt x="698054" y="460473"/>
                </a:lnTo>
                <a:lnTo>
                  <a:pt x="687916" y="405965"/>
                </a:lnTo>
                <a:lnTo>
                  <a:pt x="677015" y="354215"/>
                </a:lnTo>
                <a:lnTo>
                  <a:pt x="665387" y="305373"/>
                </a:lnTo>
                <a:lnTo>
                  <a:pt x="653067" y="259587"/>
                </a:lnTo>
                <a:lnTo>
                  <a:pt x="640089" y="217005"/>
                </a:lnTo>
                <a:lnTo>
                  <a:pt x="626491" y="177775"/>
                </a:lnTo>
                <a:lnTo>
                  <a:pt x="612305" y="142045"/>
                </a:lnTo>
                <a:lnTo>
                  <a:pt x="582317" y="81678"/>
                </a:lnTo>
                <a:lnTo>
                  <a:pt x="550408" y="37092"/>
                </a:lnTo>
                <a:lnTo>
                  <a:pt x="516858" y="9470"/>
                </a:lnTo>
                <a:lnTo>
                  <a:pt x="481952" y="0"/>
                </a:lnTo>
                <a:lnTo>
                  <a:pt x="328942" y="0"/>
                </a:lnTo>
                <a:lnTo>
                  <a:pt x="289492" y="12223"/>
                </a:lnTo>
                <a:lnTo>
                  <a:pt x="251563" y="47909"/>
                </a:lnTo>
                <a:lnTo>
                  <a:pt x="215655" y="105577"/>
                </a:lnTo>
                <a:lnTo>
                  <a:pt x="198613" y="142193"/>
                </a:lnTo>
                <a:lnTo>
                  <a:pt x="182263" y="183749"/>
                </a:lnTo>
                <a:lnTo>
                  <a:pt x="166667" y="230061"/>
                </a:lnTo>
                <a:lnTo>
                  <a:pt x="151888" y="280945"/>
                </a:lnTo>
                <a:lnTo>
                  <a:pt x="137986" y="336215"/>
                </a:lnTo>
                <a:lnTo>
                  <a:pt x="125025" y="395686"/>
                </a:lnTo>
                <a:lnTo>
                  <a:pt x="113066" y="459174"/>
                </a:lnTo>
                <a:lnTo>
                  <a:pt x="102173" y="526493"/>
                </a:lnTo>
                <a:lnTo>
                  <a:pt x="92406" y="597459"/>
                </a:lnTo>
                <a:lnTo>
                  <a:pt x="83830" y="671887"/>
                </a:lnTo>
                <a:lnTo>
                  <a:pt x="76504" y="749592"/>
                </a:lnTo>
                <a:lnTo>
                  <a:pt x="0" y="749604"/>
                </a:lnTo>
                <a:lnTo>
                  <a:pt x="137680" y="1124712"/>
                </a:lnTo>
                <a:lnTo>
                  <a:pt x="306019" y="749604"/>
                </a:lnTo>
                <a:lnTo>
                  <a:pt x="229514" y="749604"/>
                </a:lnTo>
                <a:lnTo>
                  <a:pt x="236839" y="671897"/>
                </a:lnTo>
                <a:lnTo>
                  <a:pt x="245417" y="597468"/>
                </a:lnTo>
                <a:lnTo>
                  <a:pt x="255183" y="526500"/>
                </a:lnTo>
                <a:lnTo>
                  <a:pt x="266077" y="459179"/>
                </a:lnTo>
                <a:lnTo>
                  <a:pt x="278037" y="395690"/>
                </a:lnTo>
                <a:lnTo>
                  <a:pt x="290999" y="336218"/>
                </a:lnTo>
                <a:lnTo>
                  <a:pt x="304901" y="280947"/>
                </a:lnTo>
                <a:lnTo>
                  <a:pt x="319682" y="230063"/>
                </a:lnTo>
                <a:lnTo>
                  <a:pt x="335278" y="183750"/>
                </a:lnTo>
                <a:lnTo>
                  <a:pt x="351628" y="142193"/>
                </a:lnTo>
                <a:lnTo>
                  <a:pt x="368670" y="105578"/>
                </a:lnTo>
                <a:lnTo>
                  <a:pt x="404578" y="47909"/>
                </a:lnTo>
                <a:lnTo>
                  <a:pt x="442505" y="12223"/>
                </a:lnTo>
                <a:lnTo>
                  <a:pt x="462069" y="3086"/>
                </a:lnTo>
                <a:lnTo>
                  <a:pt x="481952" y="0"/>
                </a:lnTo>
              </a:path>
            </a:pathLst>
          </a:custGeom>
          <a:ln w="28956">
            <a:solidFill>
              <a:srgbClr val="713A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6946265" y="2109851"/>
            <a:ext cx="1713864" cy="830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MultiPop:  </a:t>
            </a:r>
            <a:r>
              <a:rPr dirty="0" sz="2400" spc="-5">
                <a:latin typeface="Times New Roman"/>
                <a:cs typeface="Times New Roman"/>
              </a:rPr>
              <a:t>C</a:t>
            </a:r>
            <a:r>
              <a:rPr dirty="0" sz="2400" spc="-5">
                <a:latin typeface="Times New Roman"/>
                <a:cs typeface="Times New Roman"/>
              </a:rPr>
              <a:t>os</a:t>
            </a:r>
            <a:r>
              <a:rPr dirty="0" sz="2400" spc="5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20">
                <a:latin typeface="Times New Roman"/>
                <a:cs typeface="Times New Roman"/>
              </a:rPr>
              <a:t>m</a:t>
            </a:r>
            <a:r>
              <a:rPr dirty="0" sz="2400" spc="5">
                <a:latin typeface="Times New Roman"/>
                <a:cs typeface="Times New Roman"/>
              </a:rPr>
              <a:t>i</a:t>
            </a:r>
            <a:r>
              <a:rPr dirty="0" sz="2400">
                <a:latin typeface="Times New Roman"/>
                <a:cs typeface="Times New Roman"/>
              </a:rPr>
              <a:t>n</a:t>
            </a:r>
            <a:r>
              <a:rPr dirty="0" sz="2400" spc="5">
                <a:latin typeface="Times New Roman"/>
                <a:cs typeface="Times New Roman"/>
              </a:rPr>
              <a:t>(</a:t>
            </a:r>
            <a:r>
              <a:rPr dirty="0" sz="2400" spc="-5" i="1">
                <a:latin typeface="Times New Roman"/>
                <a:cs typeface="Times New Roman"/>
              </a:rPr>
              <a:t>s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 spc="5" i="1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7767828" y="3654552"/>
            <a:ext cx="44450" cy="1754505"/>
          </a:xfrm>
          <a:custGeom>
            <a:avLst/>
            <a:gdLst/>
            <a:ahLst/>
            <a:cxnLst/>
            <a:rect l="l" t="t" r="r" b="b"/>
            <a:pathLst>
              <a:path w="44450" h="1754504">
                <a:moveTo>
                  <a:pt x="0" y="0"/>
                </a:moveTo>
                <a:lnTo>
                  <a:pt x="8601" y="11422"/>
                </a:lnTo>
                <a:lnTo>
                  <a:pt x="15625" y="42570"/>
                </a:lnTo>
                <a:lnTo>
                  <a:pt x="20361" y="88768"/>
                </a:lnTo>
                <a:lnTo>
                  <a:pt x="22098" y="145338"/>
                </a:lnTo>
                <a:lnTo>
                  <a:pt x="22098" y="731723"/>
                </a:lnTo>
                <a:lnTo>
                  <a:pt x="23834" y="788293"/>
                </a:lnTo>
                <a:lnTo>
                  <a:pt x="28570" y="834491"/>
                </a:lnTo>
                <a:lnTo>
                  <a:pt x="35594" y="865639"/>
                </a:lnTo>
                <a:lnTo>
                  <a:pt x="44196" y="877062"/>
                </a:lnTo>
                <a:lnTo>
                  <a:pt x="35594" y="888484"/>
                </a:lnTo>
                <a:lnTo>
                  <a:pt x="28570" y="919632"/>
                </a:lnTo>
                <a:lnTo>
                  <a:pt x="23834" y="965830"/>
                </a:lnTo>
                <a:lnTo>
                  <a:pt x="22098" y="1022400"/>
                </a:lnTo>
                <a:lnTo>
                  <a:pt x="22098" y="1608785"/>
                </a:lnTo>
                <a:lnTo>
                  <a:pt x="20361" y="1665355"/>
                </a:lnTo>
                <a:lnTo>
                  <a:pt x="15625" y="1711553"/>
                </a:lnTo>
                <a:lnTo>
                  <a:pt x="8601" y="1742701"/>
                </a:lnTo>
                <a:lnTo>
                  <a:pt x="0" y="1754124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7981315" y="4307014"/>
            <a:ext cx="1441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7993380" y="3698747"/>
            <a:ext cx="449580" cy="1891664"/>
          </a:xfrm>
          <a:custGeom>
            <a:avLst/>
            <a:gdLst/>
            <a:ahLst/>
            <a:cxnLst/>
            <a:rect l="l" t="t" r="r" b="b"/>
            <a:pathLst>
              <a:path w="449579" h="1891664">
                <a:moveTo>
                  <a:pt x="0" y="0"/>
                </a:moveTo>
                <a:lnTo>
                  <a:pt x="51544" y="4163"/>
                </a:lnTo>
                <a:lnTo>
                  <a:pt x="98860" y="16024"/>
                </a:lnTo>
                <a:lnTo>
                  <a:pt x="140597" y="34636"/>
                </a:lnTo>
                <a:lnTo>
                  <a:pt x="175408" y="59053"/>
                </a:lnTo>
                <a:lnTo>
                  <a:pt x="201943" y="88328"/>
                </a:lnTo>
                <a:lnTo>
                  <a:pt x="224790" y="157670"/>
                </a:lnTo>
                <a:lnTo>
                  <a:pt x="224790" y="787971"/>
                </a:lnTo>
                <a:lnTo>
                  <a:pt x="230727" y="824125"/>
                </a:lnTo>
                <a:lnTo>
                  <a:pt x="274175" y="886588"/>
                </a:lnTo>
                <a:lnTo>
                  <a:pt x="308987" y="911005"/>
                </a:lnTo>
                <a:lnTo>
                  <a:pt x="350725" y="929617"/>
                </a:lnTo>
                <a:lnTo>
                  <a:pt x="398039" y="941478"/>
                </a:lnTo>
                <a:lnTo>
                  <a:pt x="449580" y="945641"/>
                </a:lnTo>
                <a:lnTo>
                  <a:pt x="398039" y="949805"/>
                </a:lnTo>
                <a:lnTo>
                  <a:pt x="350725" y="961666"/>
                </a:lnTo>
                <a:lnTo>
                  <a:pt x="308987" y="980278"/>
                </a:lnTo>
                <a:lnTo>
                  <a:pt x="274175" y="1004695"/>
                </a:lnTo>
                <a:lnTo>
                  <a:pt x="247638" y="1033970"/>
                </a:lnTo>
                <a:lnTo>
                  <a:pt x="224790" y="1103312"/>
                </a:lnTo>
                <a:lnTo>
                  <a:pt x="224790" y="1733613"/>
                </a:lnTo>
                <a:lnTo>
                  <a:pt x="218853" y="1769767"/>
                </a:lnTo>
                <a:lnTo>
                  <a:pt x="175408" y="1832230"/>
                </a:lnTo>
                <a:lnTo>
                  <a:pt x="140597" y="1856647"/>
                </a:lnTo>
                <a:lnTo>
                  <a:pt x="98860" y="1875259"/>
                </a:lnTo>
                <a:lnTo>
                  <a:pt x="51544" y="1887120"/>
                </a:lnTo>
                <a:lnTo>
                  <a:pt x="0" y="189128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8487727" y="4384802"/>
            <a:ext cx="11048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66" name="object 6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2015/4/2</a:t>
            </a:r>
          </a:p>
        </p:txBody>
      </p:sp>
      <p:sp>
        <p:nvSpPr>
          <p:cNvPr id="67" name="object 6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4" name="object 64"/>
          <p:cNvSpPr txBox="1"/>
          <p:nvPr/>
        </p:nvSpPr>
        <p:spPr>
          <a:xfrm>
            <a:off x="555002" y="6016701"/>
            <a:ext cx="50482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Amortized </a:t>
            </a:r>
            <a:r>
              <a:rPr dirty="0" sz="2400">
                <a:latin typeface="Times New Roman"/>
                <a:cs typeface="Times New Roman"/>
              </a:rPr>
              <a:t>cost: </a:t>
            </a:r>
            <a:r>
              <a:rPr dirty="0" sz="2400" spc="-5">
                <a:latin typeface="Times New Roman"/>
                <a:cs typeface="Times New Roman"/>
              </a:rPr>
              <a:t>push:2; </a:t>
            </a:r>
            <a:r>
              <a:rPr dirty="0" sz="2400">
                <a:latin typeface="Times New Roman"/>
                <a:cs typeface="Times New Roman"/>
              </a:rPr>
              <a:t>pop, </a:t>
            </a:r>
            <a:r>
              <a:rPr dirty="0" sz="2400" spc="-5">
                <a:latin typeface="Times New Roman"/>
                <a:cs typeface="Times New Roman"/>
              </a:rPr>
              <a:t>multipop: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1084" y="0"/>
            <a:ext cx="8715754" cy="1338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23616" y="699516"/>
            <a:ext cx="3093719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2023" y="112800"/>
            <a:ext cx="7760970" cy="1493520"/>
          </a:xfrm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2745105" marR="5080" indent="-2733040">
              <a:lnSpc>
                <a:spcPct val="100600"/>
              </a:lnSpc>
              <a:spcBef>
                <a:spcPts val="65"/>
              </a:spcBef>
            </a:pPr>
            <a:r>
              <a:rPr dirty="0" spc="-5"/>
              <a:t>Amortized Analysis: Binary  </a:t>
            </a:r>
            <a:r>
              <a:rPr dirty="0" spc="-10"/>
              <a:t>Counter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50289" y="1582191"/>
            <a:ext cx="1797050" cy="4688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dirty="0" sz="1800">
                <a:latin typeface="Times New Roman"/>
                <a:cs typeface="Times New Roman"/>
              </a:rPr>
              <a:t>0	0 0 0 0 0 0 0</a:t>
            </a:r>
            <a:r>
              <a:rPr dirty="0" sz="1800" spc="-1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dirty="0" sz="1800">
                <a:latin typeface="Times New Roman"/>
                <a:cs typeface="Times New Roman"/>
              </a:rPr>
              <a:t>1	0 0 0 0 0 0 0</a:t>
            </a:r>
            <a:r>
              <a:rPr dirty="0" sz="1800" spc="-1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dirty="0" sz="1800">
                <a:latin typeface="Times New Roman"/>
                <a:cs typeface="Times New Roman"/>
              </a:rPr>
              <a:t>2	0 0 0 0 0 0 1</a:t>
            </a:r>
            <a:r>
              <a:rPr dirty="0" sz="1800" spc="-1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dirty="0" sz="1800">
                <a:latin typeface="Times New Roman"/>
                <a:cs typeface="Times New Roman"/>
              </a:rPr>
              <a:t>3	0 0 0 0 0 0 1</a:t>
            </a:r>
            <a:r>
              <a:rPr dirty="0" sz="1800" spc="-1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dirty="0" sz="1800">
                <a:latin typeface="Times New Roman"/>
                <a:cs typeface="Times New Roman"/>
              </a:rPr>
              <a:t>4	0 0 0 0 0 1 0</a:t>
            </a:r>
            <a:r>
              <a:rPr dirty="0" sz="1800" spc="-1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dirty="0" sz="1800">
                <a:latin typeface="Times New Roman"/>
                <a:cs typeface="Times New Roman"/>
              </a:rPr>
              <a:t>5	0 0 0 0 0 1 0</a:t>
            </a:r>
            <a:r>
              <a:rPr dirty="0" sz="1800" spc="-1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dirty="0" sz="1800">
                <a:latin typeface="Times New Roman"/>
                <a:cs typeface="Times New Roman"/>
              </a:rPr>
              <a:t>6	0 0 0 0 0 1 1</a:t>
            </a:r>
            <a:r>
              <a:rPr dirty="0" sz="1800" spc="-1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dirty="0" sz="1800">
                <a:latin typeface="Times New Roman"/>
                <a:cs typeface="Times New Roman"/>
              </a:rPr>
              <a:t>7	0 0 0 0 0 1 1</a:t>
            </a:r>
            <a:r>
              <a:rPr dirty="0" sz="1800" spc="-1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dirty="0" sz="1800">
                <a:latin typeface="Times New Roman"/>
                <a:cs typeface="Times New Roman"/>
              </a:rPr>
              <a:t>8	0 0 0 0 1 0 0</a:t>
            </a:r>
            <a:r>
              <a:rPr dirty="0" sz="1800" spc="-1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dirty="0" sz="1800">
                <a:latin typeface="Times New Roman"/>
                <a:cs typeface="Times New Roman"/>
              </a:rPr>
              <a:t>9	0 0 0 0 1 0 0</a:t>
            </a:r>
            <a:r>
              <a:rPr dirty="0" sz="1800" spc="-1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dirty="0" sz="1800">
                <a:latin typeface="Times New Roman"/>
                <a:cs typeface="Times New Roman"/>
              </a:rPr>
              <a:t>10	0 0 0 0 1 0 1</a:t>
            </a:r>
            <a:r>
              <a:rPr dirty="0" sz="1800" spc="-1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dirty="0" sz="1800" spc="-40">
                <a:latin typeface="Times New Roman"/>
                <a:cs typeface="Times New Roman"/>
              </a:rPr>
              <a:t>11	</a:t>
            </a:r>
            <a:r>
              <a:rPr dirty="0" sz="1800">
                <a:latin typeface="Times New Roman"/>
                <a:cs typeface="Times New Roman"/>
              </a:rPr>
              <a:t>0 0 0 0 1 0 1</a:t>
            </a:r>
            <a:r>
              <a:rPr dirty="0" sz="1800" spc="-1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dirty="0" sz="1800">
                <a:latin typeface="Times New Roman"/>
                <a:cs typeface="Times New Roman"/>
              </a:rPr>
              <a:t>12	0 0 0 0 1 1 0</a:t>
            </a:r>
            <a:r>
              <a:rPr dirty="0" sz="1800" spc="-1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dirty="0" sz="1800">
                <a:latin typeface="Times New Roman"/>
                <a:cs typeface="Times New Roman"/>
              </a:rPr>
              <a:t>13	0 0 0 0 1 1 0</a:t>
            </a:r>
            <a:r>
              <a:rPr dirty="0" sz="1800" spc="-1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dirty="0" sz="1800">
                <a:latin typeface="Times New Roman"/>
                <a:cs typeface="Times New Roman"/>
              </a:rPr>
              <a:t>14	0 0 0 0 1 1 1</a:t>
            </a:r>
            <a:r>
              <a:rPr dirty="0" sz="1800" spc="-1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dirty="0" sz="1800">
                <a:latin typeface="Times New Roman"/>
                <a:cs typeface="Times New Roman"/>
              </a:rPr>
              <a:t>15	0 0 0 0 1 1 1</a:t>
            </a:r>
            <a:r>
              <a:rPr dirty="0" sz="1800" spc="-1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dirty="0" sz="1800">
                <a:latin typeface="Times New Roman"/>
                <a:cs typeface="Times New Roman"/>
              </a:rPr>
              <a:t>16	0 0 0 1 0 0 0</a:t>
            </a:r>
            <a:r>
              <a:rPr dirty="0" sz="1800" spc="-1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93490" y="1582191"/>
            <a:ext cx="254000" cy="4688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8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10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75">
                <a:latin typeface="Times New Roman"/>
                <a:cs typeface="Times New Roman"/>
              </a:rPr>
              <a:t>11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15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16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18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19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22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23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25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26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31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82161" y="5653278"/>
            <a:ext cx="676910" cy="675640"/>
          </a:xfrm>
          <a:custGeom>
            <a:avLst/>
            <a:gdLst/>
            <a:ahLst/>
            <a:cxnLst/>
            <a:rect l="l" t="t" r="r" b="b"/>
            <a:pathLst>
              <a:path w="676910" h="675639">
                <a:moveTo>
                  <a:pt x="0" y="337566"/>
                </a:moveTo>
                <a:lnTo>
                  <a:pt x="3088" y="291759"/>
                </a:lnTo>
                <a:lnTo>
                  <a:pt x="12085" y="247826"/>
                </a:lnTo>
                <a:lnTo>
                  <a:pt x="26587" y="206168"/>
                </a:lnTo>
                <a:lnTo>
                  <a:pt x="46191" y="167188"/>
                </a:lnTo>
                <a:lnTo>
                  <a:pt x="70494" y="131288"/>
                </a:lnTo>
                <a:lnTo>
                  <a:pt x="99093" y="98869"/>
                </a:lnTo>
                <a:lnTo>
                  <a:pt x="131585" y="70335"/>
                </a:lnTo>
                <a:lnTo>
                  <a:pt x="167566" y="46086"/>
                </a:lnTo>
                <a:lnTo>
                  <a:pt x="206634" y="26527"/>
                </a:lnTo>
                <a:lnTo>
                  <a:pt x="248386" y="12057"/>
                </a:lnTo>
                <a:lnTo>
                  <a:pt x="292418" y="3081"/>
                </a:lnTo>
                <a:lnTo>
                  <a:pt x="338328" y="0"/>
                </a:lnTo>
                <a:lnTo>
                  <a:pt x="384237" y="3081"/>
                </a:lnTo>
                <a:lnTo>
                  <a:pt x="428269" y="12057"/>
                </a:lnTo>
                <a:lnTo>
                  <a:pt x="470021" y="26527"/>
                </a:lnTo>
                <a:lnTo>
                  <a:pt x="509089" y="46086"/>
                </a:lnTo>
                <a:lnTo>
                  <a:pt x="545070" y="70335"/>
                </a:lnTo>
                <a:lnTo>
                  <a:pt x="577562" y="98869"/>
                </a:lnTo>
                <a:lnTo>
                  <a:pt x="606161" y="131288"/>
                </a:lnTo>
                <a:lnTo>
                  <a:pt x="630464" y="167188"/>
                </a:lnTo>
                <a:lnTo>
                  <a:pt x="650068" y="206168"/>
                </a:lnTo>
                <a:lnTo>
                  <a:pt x="664570" y="247826"/>
                </a:lnTo>
                <a:lnTo>
                  <a:pt x="673567" y="291759"/>
                </a:lnTo>
                <a:lnTo>
                  <a:pt x="676656" y="337566"/>
                </a:lnTo>
                <a:lnTo>
                  <a:pt x="673567" y="383372"/>
                </a:lnTo>
                <a:lnTo>
                  <a:pt x="664570" y="427305"/>
                </a:lnTo>
                <a:lnTo>
                  <a:pt x="650068" y="468963"/>
                </a:lnTo>
                <a:lnTo>
                  <a:pt x="630464" y="507943"/>
                </a:lnTo>
                <a:lnTo>
                  <a:pt x="606161" y="543843"/>
                </a:lnTo>
                <a:lnTo>
                  <a:pt x="577562" y="576262"/>
                </a:lnTo>
                <a:lnTo>
                  <a:pt x="545070" y="604796"/>
                </a:lnTo>
                <a:lnTo>
                  <a:pt x="509089" y="629045"/>
                </a:lnTo>
                <a:lnTo>
                  <a:pt x="470021" y="648604"/>
                </a:lnTo>
                <a:lnTo>
                  <a:pt x="428269" y="663074"/>
                </a:lnTo>
                <a:lnTo>
                  <a:pt x="384237" y="672050"/>
                </a:lnTo>
                <a:lnTo>
                  <a:pt x="338328" y="675132"/>
                </a:lnTo>
                <a:lnTo>
                  <a:pt x="292418" y="672050"/>
                </a:lnTo>
                <a:lnTo>
                  <a:pt x="248386" y="663074"/>
                </a:lnTo>
                <a:lnTo>
                  <a:pt x="206634" y="648604"/>
                </a:lnTo>
                <a:lnTo>
                  <a:pt x="167566" y="629045"/>
                </a:lnTo>
                <a:lnTo>
                  <a:pt x="131585" y="604796"/>
                </a:lnTo>
                <a:lnTo>
                  <a:pt x="99093" y="576262"/>
                </a:lnTo>
                <a:lnTo>
                  <a:pt x="70494" y="543843"/>
                </a:lnTo>
                <a:lnTo>
                  <a:pt x="46191" y="507943"/>
                </a:lnTo>
                <a:lnTo>
                  <a:pt x="26587" y="468963"/>
                </a:lnTo>
                <a:lnTo>
                  <a:pt x="12085" y="427305"/>
                </a:lnTo>
                <a:lnTo>
                  <a:pt x="3088" y="383372"/>
                </a:lnTo>
                <a:lnTo>
                  <a:pt x="0" y="337566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589782" y="3451097"/>
            <a:ext cx="676910" cy="675640"/>
          </a:xfrm>
          <a:custGeom>
            <a:avLst/>
            <a:gdLst/>
            <a:ahLst/>
            <a:cxnLst/>
            <a:rect l="l" t="t" r="r" b="b"/>
            <a:pathLst>
              <a:path w="676910" h="675639">
                <a:moveTo>
                  <a:pt x="0" y="337565"/>
                </a:moveTo>
                <a:lnTo>
                  <a:pt x="3088" y="291759"/>
                </a:lnTo>
                <a:lnTo>
                  <a:pt x="12085" y="247826"/>
                </a:lnTo>
                <a:lnTo>
                  <a:pt x="26587" y="206168"/>
                </a:lnTo>
                <a:lnTo>
                  <a:pt x="46191" y="167188"/>
                </a:lnTo>
                <a:lnTo>
                  <a:pt x="70494" y="131288"/>
                </a:lnTo>
                <a:lnTo>
                  <a:pt x="99093" y="98869"/>
                </a:lnTo>
                <a:lnTo>
                  <a:pt x="131585" y="70335"/>
                </a:lnTo>
                <a:lnTo>
                  <a:pt x="167566" y="46086"/>
                </a:lnTo>
                <a:lnTo>
                  <a:pt x="206634" y="26527"/>
                </a:lnTo>
                <a:lnTo>
                  <a:pt x="248386" y="12057"/>
                </a:lnTo>
                <a:lnTo>
                  <a:pt x="292418" y="3081"/>
                </a:lnTo>
                <a:lnTo>
                  <a:pt x="338328" y="0"/>
                </a:lnTo>
                <a:lnTo>
                  <a:pt x="384237" y="3081"/>
                </a:lnTo>
                <a:lnTo>
                  <a:pt x="428269" y="12057"/>
                </a:lnTo>
                <a:lnTo>
                  <a:pt x="470021" y="26527"/>
                </a:lnTo>
                <a:lnTo>
                  <a:pt x="509089" y="46086"/>
                </a:lnTo>
                <a:lnTo>
                  <a:pt x="545070" y="70335"/>
                </a:lnTo>
                <a:lnTo>
                  <a:pt x="577562" y="98869"/>
                </a:lnTo>
                <a:lnTo>
                  <a:pt x="606161" y="131288"/>
                </a:lnTo>
                <a:lnTo>
                  <a:pt x="630464" y="167188"/>
                </a:lnTo>
                <a:lnTo>
                  <a:pt x="650068" y="206168"/>
                </a:lnTo>
                <a:lnTo>
                  <a:pt x="664570" y="247826"/>
                </a:lnTo>
                <a:lnTo>
                  <a:pt x="673567" y="291759"/>
                </a:lnTo>
                <a:lnTo>
                  <a:pt x="676656" y="337565"/>
                </a:lnTo>
                <a:lnTo>
                  <a:pt x="673567" y="383372"/>
                </a:lnTo>
                <a:lnTo>
                  <a:pt x="664570" y="427305"/>
                </a:lnTo>
                <a:lnTo>
                  <a:pt x="650068" y="468963"/>
                </a:lnTo>
                <a:lnTo>
                  <a:pt x="630464" y="507943"/>
                </a:lnTo>
                <a:lnTo>
                  <a:pt x="606161" y="543843"/>
                </a:lnTo>
                <a:lnTo>
                  <a:pt x="577562" y="576262"/>
                </a:lnTo>
                <a:lnTo>
                  <a:pt x="545070" y="604796"/>
                </a:lnTo>
                <a:lnTo>
                  <a:pt x="509089" y="629045"/>
                </a:lnTo>
                <a:lnTo>
                  <a:pt x="470021" y="648604"/>
                </a:lnTo>
                <a:lnTo>
                  <a:pt x="428269" y="663074"/>
                </a:lnTo>
                <a:lnTo>
                  <a:pt x="384237" y="672050"/>
                </a:lnTo>
                <a:lnTo>
                  <a:pt x="338328" y="675131"/>
                </a:lnTo>
                <a:lnTo>
                  <a:pt x="292418" y="672050"/>
                </a:lnTo>
                <a:lnTo>
                  <a:pt x="248386" y="663074"/>
                </a:lnTo>
                <a:lnTo>
                  <a:pt x="206634" y="648604"/>
                </a:lnTo>
                <a:lnTo>
                  <a:pt x="167566" y="629045"/>
                </a:lnTo>
                <a:lnTo>
                  <a:pt x="131585" y="604796"/>
                </a:lnTo>
                <a:lnTo>
                  <a:pt x="99093" y="576262"/>
                </a:lnTo>
                <a:lnTo>
                  <a:pt x="70494" y="543843"/>
                </a:lnTo>
                <a:lnTo>
                  <a:pt x="46191" y="507943"/>
                </a:lnTo>
                <a:lnTo>
                  <a:pt x="26587" y="468963"/>
                </a:lnTo>
                <a:lnTo>
                  <a:pt x="12085" y="427305"/>
                </a:lnTo>
                <a:lnTo>
                  <a:pt x="3088" y="383372"/>
                </a:lnTo>
                <a:lnTo>
                  <a:pt x="0" y="337565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741227" y="2118893"/>
            <a:ext cx="26568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Cost measure: </a:t>
            </a:r>
            <a:r>
              <a:rPr dirty="0" sz="2400">
                <a:latin typeface="Times New Roman"/>
                <a:cs typeface="Times New Roman"/>
              </a:rPr>
              <a:t>bit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flip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2015/4/2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10" name="object 10"/>
          <p:cNvSpPr txBox="1"/>
          <p:nvPr/>
        </p:nvSpPr>
        <p:spPr>
          <a:xfrm>
            <a:off x="5146001" y="3161919"/>
            <a:ext cx="1894839" cy="1232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amortized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cost:  set </a:t>
            </a:r>
            <a:r>
              <a:rPr dirty="0" sz="2400">
                <a:latin typeface="Times New Roman"/>
                <a:cs typeface="Times New Roman"/>
              </a:rPr>
              <a:t>1: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2400" spc="-5">
                <a:latin typeface="Times New Roman"/>
                <a:cs typeface="Times New Roman"/>
              </a:rPr>
              <a:t>set </a:t>
            </a:r>
            <a:r>
              <a:rPr dirty="0" sz="2400">
                <a:latin typeface="Times New Roman"/>
                <a:cs typeface="Times New Roman"/>
              </a:rPr>
              <a:t>0:</a:t>
            </a:r>
            <a:r>
              <a:rPr dirty="0" sz="2400" spc="-1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55420" y="18288"/>
            <a:ext cx="6515099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209800" y="754379"/>
            <a:ext cx="4853940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55374" y="166403"/>
            <a:ext cx="5561330" cy="1493520"/>
          </a:xfrm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767080" marR="5080" indent="-754380">
              <a:lnSpc>
                <a:spcPct val="100600"/>
              </a:lnSpc>
              <a:spcBef>
                <a:spcPts val="65"/>
              </a:spcBef>
            </a:pPr>
            <a:r>
              <a:rPr dirty="0" spc="-5"/>
              <a:t>Accounting</a:t>
            </a:r>
            <a:r>
              <a:rPr dirty="0" spc="-50"/>
              <a:t> </a:t>
            </a:r>
            <a:r>
              <a:rPr dirty="0" spc="-5"/>
              <a:t>Scheme  for Stack</a:t>
            </a:r>
            <a:r>
              <a:rPr dirty="0" spc="-20"/>
              <a:t> </a:t>
            </a:r>
            <a:r>
              <a:rPr dirty="0" spc="-5"/>
              <a:t>Push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2015/4/2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5" name="object 5"/>
          <p:cNvSpPr txBox="1"/>
          <p:nvPr/>
        </p:nvSpPr>
        <p:spPr>
          <a:xfrm>
            <a:off x="535940" y="1704033"/>
            <a:ext cx="7877809" cy="3787140"/>
          </a:xfrm>
          <a:prstGeom prst="rect">
            <a:avLst/>
          </a:prstGeom>
        </p:spPr>
        <p:txBody>
          <a:bodyPr wrap="square" lIns="0" tIns="1016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10" b="1">
                <a:solidFill>
                  <a:srgbClr val="3E3E3E"/>
                </a:solidFill>
                <a:latin typeface="Palatino Linotype"/>
                <a:cs typeface="Palatino Linotype"/>
              </a:rPr>
              <a:t>Push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operation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with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array</a:t>
            </a:r>
            <a:r>
              <a:rPr dirty="0" sz="2800" spc="3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doubling</a:t>
            </a:r>
            <a:endParaRPr sz="28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60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No resize triggered:</a:t>
            </a:r>
            <a:r>
              <a:rPr dirty="0" sz="2400" spc="2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1</a:t>
            </a:r>
            <a:endParaRPr sz="24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60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Resize(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 spc="-5">
                <a:solidFill>
                  <a:srgbClr val="3E3E3E"/>
                </a:solidFill>
                <a:latin typeface="Symbol"/>
                <a:cs typeface="Symbol"/>
              </a:rPr>
              <a:t>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2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) triggered: 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nt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+1 </a:t>
            </a:r>
            <a:r>
              <a:rPr dirty="0" sz="2400">
                <a:solidFill>
                  <a:srgbClr val="0099CC"/>
                </a:solidFill>
                <a:latin typeface="Palatino Linotype"/>
                <a:cs typeface="Palatino Linotype"/>
              </a:rPr>
              <a:t>(t </a:t>
            </a:r>
            <a:r>
              <a:rPr dirty="0" sz="2400" spc="-5">
                <a:solidFill>
                  <a:srgbClr val="0099CC"/>
                </a:solidFill>
                <a:latin typeface="Palatino Linotype"/>
                <a:cs typeface="Palatino Linotype"/>
              </a:rPr>
              <a:t>is </a:t>
            </a:r>
            <a:r>
              <a:rPr dirty="0" sz="2400">
                <a:solidFill>
                  <a:srgbClr val="0099CC"/>
                </a:solidFill>
                <a:latin typeface="Palatino Linotype"/>
                <a:cs typeface="Palatino Linotype"/>
              </a:rPr>
              <a:t>a</a:t>
            </a:r>
            <a:r>
              <a:rPr dirty="0" sz="2400" spc="20">
                <a:solidFill>
                  <a:srgbClr val="0099CC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0099CC"/>
                </a:solidFill>
                <a:latin typeface="Palatino Linotype"/>
                <a:cs typeface="Palatino Linotype"/>
              </a:rPr>
              <a:t>constant)</a:t>
            </a:r>
            <a:endParaRPr sz="24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84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Accounting </a:t>
            </a:r>
            <a:r>
              <a:rPr dirty="0" sz="2800" spc="-10" b="1">
                <a:solidFill>
                  <a:srgbClr val="3E3E3E"/>
                </a:solidFill>
                <a:latin typeface="Palatino Linotype"/>
                <a:cs typeface="Palatino Linotype"/>
              </a:rPr>
              <a:t>scheme </a:t>
            </a:r>
            <a:r>
              <a:rPr dirty="0" sz="2400" spc="-5" b="1">
                <a:solidFill>
                  <a:srgbClr val="0099CC"/>
                </a:solidFill>
                <a:latin typeface="Palatino Linotype"/>
                <a:cs typeface="Palatino Linotype"/>
              </a:rPr>
              <a:t>(specifying accounting</a:t>
            </a:r>
            <a:r>
              <a:rPr dirty="0" sz="2400" spc="95" b="1">
                <a:solidFill>
                  <a:srgbClr val="0099CC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b="1">
                <a:solidFill>
                  <a:srgbClr val="0099CC"/>
                </a:solidFill>
                <a:latin typeface="Palatino Linotype"/>
                <a:cs typeface="Palatino Linotype"/>
              </a:rPr>
              <a:t>cost)</a:t>
            </a:r>
            <a:endParaRPr sz="24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66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No resize triggered:</a:t>
            </a:r>
            <a:r>
              <a:rPr dirty="0" sz="2400" spc="2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2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t</a:t>
            </a:r>
            <a:endParaRPr sz="24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60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Resize(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 spc="-5">
                <a:solidFill>
                  <a:srgbClr val="3E3E3E"/>
                </a:solidFill>
                <a:latin typeface="Symbol"/>
                <a:cs typeface="Symbol"/>
              </a:rPr>
              <a:t>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2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) triggered:</a:t>
            </a:r>
            <a:r>
              <a:rPr dirty="0" sz="2400" spc="1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-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nt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+2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t</a:t>
            </a:r>
            <a:endParaRPr sz="2400">
              <a:latin typeface="Palatino Linotype"/>
              <a:cs typeface="Palatino Linotype"/>
            </a:endParaRPr>
          </a:p>
          <a:p>
            <a:pPr marL="355600" marR="5080" indent="-342900">
              <a:lnSpc>
                <a:spcPct val="100699"/>
              </a:lnSpc>
              <a:spcBef>
                <a:spcPts val="5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So, the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amortized </a:t>
            </a:r>
            <a:r>
              <a:rPr dirty="0" sz="2800" spc="-10" b="1">
                <a:solidFill>
                  <a:srgbClr val="3E3E3E"/>
                </a:solidFill>
                <a:latin typeface="Palatino Linotype"/>
                <a:cs typeface="Palatino Linotype"/>
              </a:rPr>
              <a:t>cost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of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each individual </a:t>
            </a:r>
            <a:r>
              <a:rPr dirty="0" sz="2800" spc="-10" b="1">
                <a:solidFill>
                  <a:srgbClr val="3E3E3E"/>
                </a:solidFill>
                <a:latin typeface="Palatino Linotype"/>
                <a:cs typeface="Palatino Linotype"/>
              </a:rPr>
              <a:t>push 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operation is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800" b="1">
                <a:solidFill>
                  <a:srgbClr val="FF0000"/>
                </a:solidFill>
                <a:latin typeface="Palatino Linotype"/>
                <a:cs typeface="Palatino Linotype"/>
              </a:rPr>
              <a:t>1+2</a:t>
            </a:r>
            <a:r>
              <a:rPr dirty="0" sz="2800" b="1" i="1">
                <a:solidFill>
                  <a:srgbClr val="FF0000"/>
                </a:solidFill>
                <a:latin typeface="Palatino Linotype"/>
                <a:cs typeface="Palatino Linotype"/>
              </a:rPr>
              <a:t>t</a:t>
            </a:r>
            <a:r>
              <a:rPr dirty="0" sz="2800" b="1">
                <a:solidFill>
                  <a:srgbClr val="FF0000"/>
                </a:solidFill>
                <a:latin typeface="Symbol"/>
                <a:cs typeface="Symbol"/>
              </a:rPr>
              <a:t></a:t>
            </a:r>
            <a:r>
              <a:rPr dirty="0" sz="2800" b="1">
                <a:solidFill>
                  <a:srgbClr val="FF0000"/>
                </a:solidFill>
                <a:latin typeface="Palatino Linotype"/>
                <a:cs typeface="Palatino Linotype"/>
              </a:rPr>
              <a:t>(1)</a:t>
            </a:r>
            <a:endParaRPr sz="28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55064" y="1490472"/>
            <a:ext cx="5722619" cy="1819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289547" y="1490472"/>
            <a:ext cx="1295399" cy="18196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86090" y="1655352"/>
            <a:ext cx="4865370" cy="10007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400" spc="710" i="1">
                <a:latin typeface="Palatino Linotype"/>
                <a:cs typeface="Palatino Linotype"/>
              </a:rPr>
              <a:t>Thank</a:t>
            </a:r>
            <a:r>
              <a:rPr dirty="0" sz="6400" spc="445" i="1">
                <a:latin typeface="Palatino Linotype"/>
                <a:cs typeface="Palatino Linotype"/>
              </a:rPr>
              <a:t> </a:t>
            </a:r>
            <a:r>
              <a:rPr dirty="0" sz="6400" spc="360" i="1">
                <a:latin typeface="Palatino Linotype"/>
                <a:cs typeface="Palatino Linotype"/>
              </a:rPr>
              <a:t>you!</a:t>
            </a:r>
            <a:endParaRPr sz="64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73680" y="3267455"/>
            <a:ext cx="3691127" cy="18196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601968" y="5209032"/>
            <a:ext cx="1498079" cy="4846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304706" y="3432336"/>
            <a:ext cx="5433060" cy="24364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400" spc="-585" b="1" i="1">
                <a:solidFill>
                  <a:srgbClr val="2F5897"/>
                </a:solidFill>
                <a:latin typeface="Palatino Linotype"/>
                <a:cs typeface="Palatino Linotype"/>
              </a:rPr>
              <a:t>Q </a:t>
            </a:r>
            <a:r>
              <a:rPr dirty="0" sz="6400" spc="-95" b="1" i="1">
                <a:solidFill>
                  <a:srgbClr val="2F5897"/>
                </a:solidFill>
                <a:latin typeface="Palatino Linotype"/>
                <a:cs typeface="Palatino Linotype"/>
              </a:rPr>
              <a:t>&amp;</a:t>
            </a:r>
            <a:r>
              <a:rPr dirty="0" sz="6400" spc="615" b="1" i="1">
                <a:solidFill>
                  <a:srgbClr val="2F5897"/>
                </a:solidFill>
                <a:latin typeface="Palatino Linotype"/>
                <a:cs typeface="Palatino Linotype"/>
              </a:rPr>
              <a:t> </a:t>
            </a:r>
            <a:r>
              <a:rPr dirty="0" sz="6400" spc="1610" b="1" i="1">
                <a:solidFill>
                  <a:srgbClr val="2F5897"/>
                </a:solidFill>
                <a:latin typeface="Palatino Linotype"/>
                <a:cs typeface="Palatino Linotype"/>
              </a:rPr>
              <a:t>A</a:t>
            </a:r>
            <a:endParaRPr sz="6400">
              <a:latin typeface="Palatino Linotype"/>
              <a:cs typeface="Palatino Linotype"/>
            </a:endParaRPr>
          </a:p>
          <a:p>
            <a:pPr algn="ctr" marL="2639060">
              <a:lnSpc>
                <a:spcPct val="100000"/>
              </a:lnSpc>
              <a:spcBef>
                <a:spcPts val="6584"/>
              </a:spcBef>
            </a:pPr>
            <a:r>
              <a:rPr dirty="0" sz="1700" spc="300" b="1" i="1">
                <a:solidFill>
                  <a:srgbClr val="595958"/>
                </a:solidFill>
                <a:latin typeface="Palatino Linotype"/>
                <a:cs typeface="Palatino Linotype"/>
              </a:rPr>
              <a:t>Yu</a:t>
            </a:r>
            <a:r>
              <a:rPr dirty="0" sz="1700" spc="105" b="1" i="1">
                <a:solidFill>
                  <a:srgbClr val="595958"/>
                </a:solidFill>
                <a:latin typeface="Palatino Linotype"/>
                <a:cs typeface="Palatino Linotype"/>
              </a:rPr>
              <a:t> </a:t>
            </a:r>
            <a:r>
              <a:rPr dirty="0" sz="1700" spc="270" b="1" i="1">
                <a:solidFill>
                  <a:srgbClr val="595958"/>
                </a:solidFill>
                <a:latin typeface="Palatino Linotype"/>
                <a:cs typeface="Palatino Linotype"/>
              </a:rPr>
              <a:t>Huang</a:t>
            </a:r>
            <a:endParaRPr sz="1700">
              <a:latin typeface="Palatino Linotype"/>
              <a:cs typeface="Palatino Linotype"/>
            </a:endParaRPr>
          </a:p>
          <a:p>
            <a:pPr algn="ctr" marL="2642235">
              <a:lnSpc>
                <a:spcPct val="100000"/>
              </a:lnSpc>
              <a:spcBef>
                <a:spcPts val="640"/>
              </a:spcBef>
            </a:pPr>
            <a:r>
              <a:rPr dirty="0" sz="1700" spc="-5">
                <a:solidFill>
                  <a:srgbClr val="595958"/>
                </a:solidFill>
                <a:latin typeface="Palatino Linotype"/>
                <a:cs typeface="Palatino Linotype"/>
                <a:hlinkClick r:id="rId6"/>
              </a:rPr>
              <a:t>http://cs.nju.edu.cn/yuhuang</a:t>
            </a:r>
            <a:endParaRPr sz="17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2015/4/2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  <p:transition spd="slow">
    <p:pull dir="l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73323" y="384047"/>
            <a:ext cx="3194303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74294" y="532767"/>
            <a:ext cx="239458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H</a:t>
            </a:r>
            <a:r>
              <a:rPr dirty="0"/>
              <a:t>as</a:t>
            </a:r>
            <a:r>
              <a:rPr dirty="0" spc="-5"/>
              <a:t>hin</a:t>
            </a:r>
            <a:r>
              <a:rPr dirty="0"/>
              <a:t>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2015/4/2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464502" y="1627317"/>
            <a:ext cx="7477759" cy="4422140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The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searching</a:t>
            </a:r>
            <a:r>
              <a:rPr dirty="0" sz="3000" spc="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problem</a:t>
            </a:r>
            <a:endParaRPr sz="3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62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The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ambition of</a:t>
            </a:r>
            <a:r>
              <a:rPr dirty="0" sz="2400" spc="2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hashing</a:t>
            </a:r>
            <a:endParaRPr sz="24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Hashing</a:t>
            </a:r>
            <a:endParaRPr sz="3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Direct-address</a:t>
            </a:r>
            <a:r>
              <a:rPr dirty="0" sz="2400" spc="-1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table</a:t>
            </a:r>
            <a:endParaRPr sz="24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57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Basic idea of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hashing</a:t>
            </a:r>
            <a:endParaRPr sz="24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Collision Handling for</a:t>
            </a:r>
            <a:r>
              <a:rPr dirty="0" sz="3000" spc="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Hashing</a:t>
            </a:r>
            <a:endParaRPr sz="3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Closed Address</a:t>
            </a:r>
            <a:r>
              <a:rPr dirty="0" sz="2400" spc="-12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Hashing</a:t>
            </a:r>
            <a:endParaRPr sz="24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57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Open Address</a:t>
            </a:r>
            <a:r>
              <a:rPr dirty="0" sz="2400" spc="-114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Hashing</a:t>
            </a:r>
            <a:endParaRPr sz="24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Array Doubling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and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Amortized</a:t>
            </a:r>
            <a:r>
              <a:rPr dirty="0" sz="3000" spc="-2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Analysis</a:t>
            </a:r>
            <a:endParaRPr sz="30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0016" y="384047"/>
            <a:ext cx="7360919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0986" y="532767"/>
            <a:ext cx="655955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The Searching</a:t>
            </a:r>
            <a:r>
              <a:rPr dirty="0" spc="-20"/>
              <a:t> </a:t>
            </a:r>
            <a:r>
              <a:rPr dirty="0" spc="-10"/>
              <a:t>Problem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2015/4/2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535940" y="1691409"/>
            <a:ext cx="4915535" cy="4062729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Searching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vs.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 Selection</a:t>
            </a:r>
            <a:endParaRPr sz="3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62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10" i="1">
                <a:solidFill>
                  <a:srgbClr val="3E3E3E"/>
                </a:solidFill>
                <a:latin typeface="Palatino Linotype"/>
                <a:cs typeface="Palatino Linotype"/>
              </a:rPr>
              <a:t>Search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for </a:t>
            </a:r>
            <a:r>
              <a:rPr dirty="0" sz="2400" spc="-55">
                <a:solidFill>
                  <a:srgbClr val="3E3E3E"/>
                </a:solidFill>
                <a:latin typeface="Palatino Linotype"/>
                <a:cs typeface="Palatino Linotype"/>
              </a:rPr>
              <a:t>“Alice”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or</a:t>
            </a:r>
            <a:r>
              <a:rPr dirty="0" sz="2400" spc="6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”Bob”</a:t>
            </a:r>
            <a:endParaRPr sz="2400">
              <a:latin typeface="Palatino Linotype"/>
              <a:cs typeface="Palatino Linotype"/>
            </a:endParaRPr>
          </a:p>
          <a:p>
            <a:pPr lvl="2" marL="1155700" indent="-228600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The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key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itself</a:t>
            </a:r>
            <a:r>
              <a:rPr dirty="0" sz="2000" spc="-1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matters</a:t>
            </a:r>
            <a:endParaRPr sz="2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55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Select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the “rank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2”</a:t>
            </a:r>
            <a:r>
              <a:rPr dirty="0" sz="2400" spc="2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student</a:t>
            </a:r>
            <a:endParaRPr sz="2400">
              <a:latin typeface="Palatino Linotype"/>
              <a:cs typeface="Palatino Linotype"/>
            </a:endParaRPr>
          </a:p>
          <a:p>
            <a:pPr lvl="2" marL="1155700" indent="-228600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The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partial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order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relation</a:t>
            </a:r>
            <a:r>
              <a:rPr dirty="0" sz="2000" spc="-7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matters</a:t>
            </a:r>
            <a:endParaRPr sz="20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The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ambition of</a:t>
            </a:r>
            <a:r>
              <a:rPr dirty="0" sz="3000" spc="-3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hashing</a:t>
            </a:r>
            <a:endParaRPr sz="3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Brute force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case:</a:t>
            </a:r>
            <a:r>
              <a:rPr dirty="0" sz="2400" spc="-1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O(n)</a:t>
            </a:r>
            <a:endParaRPr sz="24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57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Ideal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case:</a:t>
            </a:r>
            <a:r>
              <a:rPr dirty="0" sz="2400" spc="-2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O(1)</a:t>
            </a:r>
            <a:endParaRPr sz="24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57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FF0000"/>
                </a:solidFill>
                <a:latin typeface="Palatino Linotype"/>
                <a:cs typeface="Palatino Linotype"/>
              </a:rPr>
              <a:t>Hashing:</a:t>
            </a:r>
            <a:r>
              <a:rPr dirty="0" sz="2400" spc="15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dirty="0" sz="2400" spc="-200">
                <a:solidFill>
                  <a:srgbClr val="FF0000"/>
                </a:solidFill>
                <a:latin typeface="Palatino Linotype"/>
                <a:cs typeface="Palatino Linotype"/>
              </a:rPr>
              <a:t>O(1+</a:t>
            </a:r>
            <a:r>
              <a:rPr dirty="0" sz="2400" spc="-200">
                <a:solidFill>
                  <a:srgbClr val="FF0000"/>
                </a:solidFill>
                <a:latin typeface="Cambria Math"/>
                <a:cs typeface="Cambria Math"/>
              </a:rPr>
              <a:t>𝛼𝛼</a:t>
            </a:r>
            <a:r>
              <a:rPr dirty="0" sz="2400" spc="-200">
                <a:solidFill>
                  <a:srgbClr val="FF0000"/>
                </a:solidFill>
                <a:latin typeface="Palatino Linotype"/>
                <a:cs typeface="Palatino Linotype"/>
              </a:rPr>
              <a:t>)</a:t>
            </a:r>
            <a:endParaRPr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92323" y="0"/>
            <a:ext cx="3755135" cy="1338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521452" y="0"/>
            <a:ext cx="1028698" cy="13380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00684" y="699516"/>
            <a:ext cx="7496555" cy="13746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01622" y="112800"/>
            <a:ext cx="6541770" cy="14935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Searching </a:t>
            </a:r>
            <a:r>
              <a:rPr dirty="0"/>
              <a:t>-</a:t>
            </a:r>
          </a:p>
          <a:p>
            <a:pPr algn="ctr">
              <a:lnSpc>
                <a:spcPct val="100000"/>
              </a:lnSpc>
              <a:spcBef>
                <a:spcPts val="35"/>
              </a:spcBef>
              <a:tabLst>
                <a:tab pos="456565" algn="l"/>
              </a:tabLst>
            </a:pPr>
            <a:r>
              <a:rPr dirty="0"/>
              <a:t>a	</a:t>
            </a:r>
            <a:r>
              <a:rPr dirty="0" spc="-5"/>
              <a:t>Brute </a:t>
            </a:r>
            <a:r>
              <a:rPr dirty="0"/>
              <a:t>Force</a:t>
            </a:r>
            <a:r>
              <a:rPr dirty="0" spc="-65"/>
              <a:t> </a:t>
            </a:r>
            <a:r>
              <a:rPr dirty="0" spc="-5"/>
              <a:t>Approach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5940" y="1691409"/>
            <a:ext cx="6587490" cy="1026794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Direct-address</a:t>
            </a:r>
            <a:r>
              <a:rPr dirty="0" sz="3000" spc="1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table</a:t>
            </a:r>
            <a:endParaRPr sz="3000">
              <a:latin typeface="Palatino Linotype"/>
              <a:cs typeface="Palatino Linotype"/>
            </a:endParaRPr>
          </a:p>
          <a:p>
            <a:pPr marL="469900">
              <a:lnSpc>
                <a:spcPct val="100000"/>
              </a:lnSpc>
              <a:spcBef>
                <a:spcPts val="620"/>
              </a:spcBef>
            </a:pPr>
            <a:r>
              <a:rPr dirty="0" sz="2400" spc="-5">
                <a:solidFill>
                  <a:srgbClr val="3E3E3E"/>
                </a:solidFill>
                <a:latin typeface="Courier New"/>
                <a:cs typeface="Courier New"/>
              </a:rPr>
              <a:t>o</a:t>
            </a:r>
            <a:r>
              <a:rPr dirty="0" sz="2400" spc="-50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dirty="0" sz="2400" spc="-50">
                <a:solidFill>
                  <a:srgbClr val="3E3E3E"/>
                </a:solidFill>
                <a:latin typeface="Palatino Linotype"/>
                <a:cs typeface="Palatino Linotype"/>
              </a:rPr>
              <a:t>Take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into account the </a:t>
            </a:r>
            <a:r>
              <a:rPr dirty="0" sz="2400" spc="-5" i="1">
                <a:solidFill>
                  <a:srgbClr val="FF0000"/>
                </a:solidFill>
                <a:latin typeface="Palatino Linotype"/>
                <a:cs typeface="Palatino Linotype"/>
              </a:rPr>
              <a:t>whole universe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of keys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72911" y="3563111"/>
            <a:ext cx="3191510" cy="518159"/>
          </a:xfrm>
          <a:prstGeom prst="rect">
            <a:avLst/>
          </a:prstGeom>
          <a:solidFill>
            <a:srgbClr val="2C395E"/>
          </a:solidFill>
        </p:spPr>
        <p:txBody>
          <a:bodyPr wrap="square" lIns="0" tIns="10668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840"/>
              </a:spcBef>
            </a:pPr>
            <a:r>
              <a:rPr dirty="0" sz="1800" spc="-10" b="1">
                <a:solidFill>
                  <a:srgbClr val="FFFFFF"/>
                </a:solidFill>
                <a:latin typeface="Calibri"/>
                <a:cs typeface="Calibri"/>
              </a:rPr>
              <a:t>Direct-address</a:t>
            </a:r>
            <a:r>
              <a:rPr dirty="0" sz="18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30" b="1">
                <a:solidFill>
                  <a:srgbClr val="FFFFFF"/>
                </a:solidFill>
                <a:latin typeface="Calibri"/>
                <a:cs typeface="Calibri"/>
              </a:rPr>
              <a:t>Table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72911" y="4081271"/>
            <a:ext cx="3191510" cy="1724025"/>
          </a:xfrm>
          <a:prstGeom prst="rect">
            <a:avLst/>
          </a:prstGeom>
          <a:solidFill>
            <a:srgbClr val="F2F2F2"/>
          </a:solidFill>
        </p:spPr>
        <p:txBody>
          <a:bodyPr wrap="square" lIns="0" tIns="2349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185"/>
              </a:spcBef>
            </a:pPr>
            <a:r>
              <a:rPr dirty="0" sz="1800" spc="-10">
                <a:solidFill>
                  <a:srgbClr val="3B4042"/>
                </a:solidFill>
                <a:latin typeface="Calibri"/>
                <a:cs typeface="Calibri"/>
              </a:rPr>
              <a:t>DIRECT-ADDRESS-SEARCH </a:t>
            </a:r>
            <a:r>
              <a:rPr dirty="0" sz="1800" spc="-65">
                <a:solidFill>
                  <a:srgbClr val="3B4042"/>
                </a:solidFill>
                <a:latin typeface="Calibri"/>
                <a:cs typeface="Calibri"/>
              </a:rPr>
              <a:t>(T,</a:t>
            </a:r>
            <a:r>
              <a:rPr dirty="0" sz="1800" spc="15">
                <a:solidFill>
                  <a:srgbClr val="3B4042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B4042"/>
                </a:solidFill>
                <a:latin typeface="Calibri"/>
                <a:cs typeface="Calibri"/>
              </a:rPr>
              <a:t>k)</a:t>
            </a:r>
            <a:endParaRPr sz="1800">
              <a:latin typeface="Calibri"/>
              <a:cs typeface="Calibri"/>
            </a:endParaRPr>
          </a:p>
          <a:p>
            <a:pPr marL="299720">
              <a:lnSpc>
                <a:spcPct val="100000"/>
              </a:lnSpc>
            </a:pPr>
            <a:r>
              <a:rPr dirty="0" sz="1800" spc="-10">
                <a:solidFill>
                  <a:srgbClr val="3B4042"/>
                </a:solidFill>
                <a:latin typeface="Calibri"/>
                <a:cs typeface="Calibri"/>
              </a:rPr>
              <a:t>return</a:t>
            </a:r>
            <a:r>
              <a:rPr dirty="0" sz="1800" spc="20">
                <a:solidFill>
                  <a:srgbClr val="3B4042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B4042"/>
                </a:solidFill>
                <a:latin typeface="Calibri"/>
                <a:cs typeface="Calibri"/>
              </a:rPr>
              <a:t>T[k]</a:t>
            </a:r>
            <a:endParaRPr sz="18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r>
              <a:rPr dirty="0" sz="1800" spc="-5">
                <a:solidFill>
                  <a:srgbClr val="3B4042"/>
                </a:solidFill>
                <a:latin typeface="Calibri"/>
                <a:cs typeface="Calibri"/>
              </a:rPr>
              <a:t>DIRECT-ADDRESS-INSERT </a:t>
            </a:r>
            <a:r>
              <a:rPr dirty="0" sz="1800" spc="-65">
                <a:solidFill>
                  <a:srgbClr val="3B4042"/>
                </a:solidFill>
                <a:latin typeface="Calibri"/>
                <a:cs typeface="Calibri"/>
              </a:rPr>
              <a:t>(T,</a:t>
            </a:r>
            <a:r>
              <a:rPr dirty="0" sz="1800" spc="-20">
                <a:solidFill>
                  <a:srgbClr val="3B404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B4042"/>
                </a:solidFill>
                <a:latin typeface="Calibri"/>
                <a:cs typeface="Calibri"/>
              </a:rPr>
              <a:t>x)</a:t>
            </a:r>
            <a:endParaRPr sz="1800">
              <a:latin typeface="Calibri"/>
              <a:cs typeface="Calibri"/>
            </a:endParaRPr>
          </a:p>
          <a:p>
            <a:pPr marL="300355">
              <a:lnSpc>
                <a:spcPct val="100000"/>
              </a:lnSpc>
            </a:pPr>
            <a:r>
              <a:rPr dirty="0" sz="1800" spc="-10">
                <a:solidFill>
                  <a:srgbClr val="3B4042"/>
                </a:solidFill>
                <a:latin typeface="Calibri"/>
                <a:cs typeface="Calibri"/>
              </a:rPr>
              <a:t>T[key[x]] </a:t>
            </a:r>
            <a:r>
              <a:rPr dirty="0" sz="1800" spc="-5">
                <a:solidFill>
                  <a:srgbClr val="3B4042"/>
                </a:solidFill>
                <a:latin typeface="Calibri"/>
                <a:cs typeface="Calibri"/>
              </a:rPr>
              <a:t>:=</a:t>
            </a:r>
            <a:r>
              <a:rPr dirty="0" sz="1800" spc="5">
                <a:solidFill>
                  <a:srgbClr val="3B404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B4042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  <a:p>
            <a:pPr marL="300990" marR="259079" indent="-209550">
              <a:lnSpc>
                <a:spcPct val="100000"/>
              </a:lnSpc>
            </a:pPr>
            <a:r>
              <a:rPr dirty="0" sz="1800" spc="-5">
                <a:solidFill>
                  <a:srgbClr val="3B4042"/>
                </a:solidFill>
                <a:latin typeface="Calibri"/>
                <a:cs typeface="Calibri"/>
              </a:rPr>
              <a:t>DIRECT-ADDRESS-DELETE </a:t>
            </a:r>
            <a:r>
              <a:rPr dirty="0" sz="1800" spc="-65">
                <a:solidFill>
                  <a:srgbClr val="3B4042"/>
                </a:solidFill>
                <a:latin typeface="Calibri"/>
                <a:cs typeface="Calibri"/>
              </a:rPr>
              <a:t>(T, </a:t>
            </a:r>
            <a:r>
              <a:rPr dirty="0" sz="1800">
                <a:solidFill>
                  <a:srgbClr val="3B4042"/>
                </a:solidFill>
                <a:latin typeface="Calibri"/>
                <a:cs typeface="Calibri"/>
              </a:rPr>
              <a:t>x)  </a:t>
            </a:r>
            <a:r>
              <a:rPr dirty="0" sz="1800" spc="-10">
                <a:solidFill>
                  <a:srgbClr val="3B4042"/>
                </a:solidFill>
                <a:latin typeface="Calibri"/>
                <a:cs typeface="Calibri"/>
              </a:rPr>
              <a:t>T[key[x]] </a:t>
            </a:r>
            <a:r>
              <a:rPr dirty="0" sz="1800" spc="-5">
                <a:solidFill>
                  <a:srgbClr val="3B4042"/>
                </a:solidFill>
                <a:latin typeface="Calibri"/>
                <a:cs typeface="Calibri"/>
              </a:rPr>
              <a:t>:=</a:t>
            </a:r>
            <a:r>
              <a:rPr dirty="0" sz="1800" spc="5">
                <a:solidFill>
                  <a:srgbClr val="3B404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B4042"/>
                </a:solidFill>
                <a:latin typeface="Calibri"/>
                <a:cs typeface="Calibri"/>
              </a:rPr>
              <a:t>NIL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94817" y="3533247"/>
            <a:ext cx="4853468" cy="23252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9926" y="3275838"/>
            <a:ext cx="5283835" cy="2827020"/>
          </a:xfrm>
          <a:custGeom>
            <a:avLst/>
            <a:gdLst/>
            <a:ahLst/>
            <a:cxnLst/>
            <a:rect l="l" t="t" r="r" b="b"/>
            <a:pathLst>
              <a:path w="5283835" h="2827020">
                <a:moveTo>
                  <a:pt x="0" y="0"/>
                </a:moveTo>
                <a:lnTo>
                  <a:pt x="5283708" y="0"/>
                </a:lnTo>
                <a:lnTo>
                  <a:pt x="5283708" y="2827020"/>
                </a:lnTo>
                <a:lnTo>
                  <a:pt x="0" y="2827020"/>
                </a:lnTo>
                <a:lnTo>
                  <a:pt x="0" y="0"/>
                </a:lnTo>
                <a:close/>
              </a:path>
            </a:pathLst>
          </a:custGeom>
          <a:ln w="19812">
            <a:solidFill>
              <a:srgbClr val="CFDC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2015/4/2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  <p:transition spd="slow">
    <p:pull dir="l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5626" y="532767"/>
            <a:ext cx="495300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Hashing: the</a:t>
            </a:r>
            <a:r>
              <a:rPr dirty="0" spc="-40"/>
              <a:t> </a:t>
            </a:r>
            <a:r>
              <a:rPr dirty="0" spc="-5"/>
              <a:t>Idea</a:t>
            </a:r>
          </a:p>
        </p:txBody>
      </p:sp>
      <p:sp>
        <p:nvSpPr>
          <p:cNvPr id="3" name="object 3"/>
          <p:cNvSpPr/>
          <p:nvPr/>
        </p:nvSpPr>
        <p:spPr>
          <a:xfrm>
            <a:off x="5437632" y="3846576"/>
            <a:ext cx="2310383" cy="15544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372011" y="3780980"/>
            <a:ext cx="2296795" cy="1541145"/>
          </a:xfrm>
          <a:custGeom>
            <a:avLst/>
            <a:gdLst/>
            <a:ahLst/>
            <a:cxnLst/>
            <a:rect l="l" t="t" r="r" b="b"/>
            <a:pathLst>
              <a:path w="2296795" h="1541145">
                <a:moveTo>
                  <a:pt x="2296756" y="999807"/>
                </a:moveTo>
                <a:lnTo>
                  <a:pt x="423760" y="999807"/>
                </a:lnTo>
                <a:lnTo>
                  <a:pt x="423760" y="1540827"/>
                </a:lnTo>
                <a:lnTo>
                  <a:pt x="2296756" y="1540827"/>
                </a:lnTo>
                <a:lnTo>
                  <a:pt x="2296756" y="999807"/>
                </a:lnTo>
                <a:close/>
              </a:path>
              <a:path w="2296795" h="1541145">
                <a:moveTo>
                  <a:pt x="0" y="0"/>
                </a:moveTo>
                <a:lnTo>
                  <a:pt x="735926" y="999807"/>
                </a:lnTo>
                <a:lnTo>
                  <a:pt x="1204175" y="999807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372011" y="3780980"/>
            <a:ext cx="2296795" cy="1541145"/>
          </a:xfrm>
          <a:custGeom>
            <a:avLst/>
            <a:gdLst/>
            <a:ahLst/>
            <a:cxnLst/>
            <a:rect l="l" t="t" r="r" b="b"/>
            <a:pathLst>
              <a:path w="2296795" h="1541145">
                <a:moveTo>
                  <a:pt x="2296756" y="1540827"/>
                </a:moveTo>
                <a:lnTo>
                  <a:pt x="1204175" y="1540827"/>
                </a:lnTo>
                <a:lnTo>
                  <a:pt x="735926" y="1540827"/>
                </a:lnTo>
                <a:lnTo>
                  <a:pt x="423760" y="1540827"/>
                </a:lnTo>
                <a:lnTo>
                  <a:pt x="423760" y="1225232"/>
                </a:lnTo>
                <a:lnTo>
                  <a:pt x="423760" y="1089977"/>
                </a:lnTo>
                <a:lnTo>
                  <a:pt x="423760" y="999807"/>
                </a:lnTo>
                <a:lnTo>
                  <a:pt x="735926" y="999807"/>
                </a:lnTo>
                <a:lnTo>
                  <a:pt x="0" y="0"/>
                </a:lnTo>
                <a:lnTo>
                  <a:pt x="1204175" y="999807"/>
                </a:lnTo>
                <a:lnTo>
                  <a:pt x="2296756" y="999807"/>
                </a:lnTo>
                <a:lnTo>
                  <a:pt x="2296756" y="1089977"/>
                </a:lnTo>
                <a:lnTo>
                  <a:pt x="2296756" y="1225232"/>
                </a:lnTo>
                <a:lnTo>
                  <a:pt x="2296756" y="1540827"/>
                </a:lnTo>
                <a:close/>
              </a:path>
            </a:pathLst>
          </a:custGeom>
          <a:ln w="3175">
            <a:solidFill>
              <a:srgbClr val="FF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010655" y="2726436"/>
            <a:ext cx="2755391" cy="18501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010655" y="3687394"/>
            <a:ext cx="66040" cy="1527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010655" y="2726436"/>
            <a:ext cx="1014869" cy="6238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232319" y="2726436"/>
            <a:ext cx="189788" cy="739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805331" y="2726436"/>
            <a:ext cx="59664" cy="290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940552" y="2656332"/>
            <a:ext cx="2743200" cy="1837689"/>
          </a:xfrm>
          <a:custGeom>
            <a:avLst/>
            <a:gdLst/>
            <a:ahLst/>
            <a:cxnLst/>
            <a:rect l="l" t="t" r="r" b="b"/>
            <a:pathLst>
              <a:path w="2743200" h="1837689">
                <a:moveTo>
                  <a:pt x="1757376" y="1663166"/>
                </a:moveTo>
                <a:lnTo>
                  <a:pt x="1045845" y="1663166"/>
                </a:lnTo>
                <a:lnTo>
                  <a:pt x="1045098" y="1663528"/>
                </a:lnTo>
                <a:lnTo>
                  <a:pt x="1077350" y="1702238"/>
                </a:lnTo>
                <a:lnTo>
                  <a:pt x="1114178" y="1736636"/>
                </a:lnTo>
                <a:lnTo>
                  <a:pt x="1155043" y="1766445"/>
                </a:lnTo>
                <a:lnTo>
                  <a:pt x="1199419" y="1791409"/>
                </a:lnTo>
                <a:lnTo>
                  <a:pt x="1246784" y="1811272"/>
                </a:lnTo>
                <a:lnTo>
                  <a:pt x="1296614" y="1825777"/>
                </a:lnTo>
                <a:lnTo>
                  <a:pt x="1348384" y="1834669"/>
                </a:lnTo>
                <a:lnTo>
                  <a:pt x="1401572" y="1837689"/>
                </a:lnTo>
                <a:lnTo>
                  <a:pt x="1452460" y="1834909"/>
                </a:lnTo>
                <a:lnTo>
                  <a:pt x="1501848" y="1826800"/>
                </a:lnTo>
                <a:lnTo>
                  <a:pt x="1549329" y="1813636"/>
                </a:lnTo>
                <a:lnTo>
                  <a:pt x="1594499" y="1795690"/>
                </a:lnTo>
                <a:lnTo>
                  <a:pt x="1636951" y="1773237"/>
                </a:lnTo>
                <a:lnTo>
                  <a:pt x="1676281" y="1746550"/>
                </a:lnTo>
                <a:lnTo>
                  <a:pt x="1712084" y="1715902"/>
                </a:lnTo>
                <a:lnTo>
                  <a:pt x="1743953" y="1681569"/>
                </a:lnTo>
                <a:lnTo>
                  <a:pt x="1757376" y="1663166"/>
                </a:lnTo>
                <a:close/>
              </a:path>
              <a:path w="2743200" h="1837689">
                <a:moveTo>
                  <a:pt x="2280208" y="1500047"/>
                </a:moveTo>
                <a:lnTo>
                  <a:pt x="369443" y="1500047"/>
                </a:lnTo>
                <a:lnTo>
                  <a:pt x="367939" y="1501726"/>
                </a:lnTo>
                <a:lnTo>
                  <a:pt x="396318" y="1541957"/>
                </a:lnTo>
                <a:lnTo>
                  <a:pt x="428844" y="1578766"/>
                </a:lnTo>
                <a:lnTo>
                  <a:pt x="465128" y="1611981"/>
                </a:lnTo>
                <a:lnTo>
                  <a:pt x="504802" y="1641404"/>
                </a:lnTo>
                <a:lnTo>
                  <a:pt x="547497" y="1666840"/>
                </a:lnTo>
                <a:lnTo>
                  <a:pt x="592843" y="1688091"/>
                </a:lnTo>
                <a:lnTo>
                  <a:pt x="640472" y="1704962"/>
                </a:lnTo>
                <a:lnTo>
                  <a:pt x="690015" y="1717256"/>
                </a:lnTo>
                <a:lnTo>
                  <a:pt x="741103" y="1724776"/>
                </a:lnTo>
                <a:lnTo>
                  <a:pt x="793369" y="1727327"/>
                </a:lnTo>
                <a:lnTo>
                  <a:pt x="846448" y="1724647"/>
                </a:lnTo>
                <a:lnTo>
                  <a:pt x="898699" y="1716785"/>
                </a:lnTo>
                <a:lnTo>
                  <a:pt x="949658" y="1703847"/>
                </a:lnTo>
                <a:lnTo>
                  <a:pt x="998861" y="1685938"/>
                </a:lnTo>
                <a:lnTo>
                  <a:pt x="1045098" y="1663528"/>
                </a:lnTo>
                <a:lnTo>
                  <a:pt x="1045845" y="1663166"/>
                </a:lnTo>
                <a:lnTo>
                  <a:pt x="1757376" y="1663166"/>
                </a:lnTo>
                <a:lnTo>
                  <a:pt x="1771484" y="1643824"/>
                </a:lnTo>
                <a:lnTo>
                  <a:pt x="1794271" y="1602940"/>
                </a:lnTo>
                <a:lnTo>
                  <a:pt x="1811909" y="1559191"/>
                </a:lnTo>
                <a:lnTo>
                  <a:pt x="2204025" y="1559191"/>
                </a:lnTo>
                <a:lnTo>
                  <a:pt x="2230329" y="1543113"/>
                </a:lnTo>
                <a:lnTo>
                  <a:pt x="2265553" y="1515083"/>
                </a:lnTo>
                <a:lnTo>
                  <a:pt x="2280208" y="1500047"/>
                </a:lnTo>
                <a:close/>
              </a:path>
              <a:path w="2743200" h="1837689">
                <a:moveTo>
                  <a:pt x="2204025" y="1559191"/>
                </a:moveTo>
                <a:lnTo>
                  <a:pt x="1811909" y="1559191"/>
                </a:lnTo>
                <a:lnTo>
                  <a:pt x="1812289" y="1561401"/>
                </a:lnTo>
                <a:lnTo>
                  <a:pt x="1857656" y="1583338"/>
                </a:lnTo>
                <a:lnTo>
                  <a:pt x="1905666" y="1599245"/>
                </a:lnTo>
                <a:lnTo>
                  <a:pt x="1955629" y="1608930"/>
                </a:lnTo>
                <a:lnTo>
                  <a:pt x="2006854" y="1612201"/>
                </a:lnTo>
                <a:lnTo>
                  <a:pt x="2056417" y="1609160"/>
                </a:lnTo>
                <a:lnTo>
                  <a:pt x="2103980" y="1600340"/>
                </a:lnTo>
                <a:lnTo>
                  <a:pt x="2149109" y="1586132"/>
                </a:lnTo>
                <a:lnTo>
                  <a:pt x="2191370" y="1566926"/>
                </a:lnTo>
                <a:lnTo>
                  <a:pt x="2204025" y="1559191"/>
                </a:lnTo>
                <a:close/>
              </a:path>
              <a:path w="2743200" h="1837689">
                <a:moveTo>
                  <a:pt x="133922" y="1079196"/>
                </a:moveTo>
                <a:lnTo>
                  <a:pt x="103080" y="1115539"/>
                </a:lnTo>
                <a:lnTo>
                  <a:pt x="79660" y="1157533"/>
                </a:lnTo>
                <a:lnTo>
                  <a:pt x="65242" y="1202735"/>
                </a:lnTo>
                <a:lnTo>
                  <a:pt x="60325" y="1249972"/>
                </a:lnTo>
                <a:lnTo>
                  <a:pt x="64785" y="1295252"/>
                </a:lnTo>
                <a:lnTo>
                  <a:pt x="77645" y="1337867"/>
                </a:lnTo>
                <a:lnTo>
                  <a:pt x="98123" y="1377105"/>
                </a:lnTo>
                <a:lnTo>
                  <a:pt x="125438" y="1412257"/>
                </a:lnTo>
                <a:lnTo>
                  <a:pt x="158806" y="1442611"/>
                </a:lnTo>
                <a:lnTo>
                  <a:pt x="197447" y="1467457"/>
                </a:lnTo>
                <a:lnTo>
                  <a:pt x="240578" y="1486084"/>
                </a:lnTo>
                <a:lnTo>
                  <a:pt x="287418" y="1497781"/>
                </a:lnTo>
                <a:lnTo>
                  <a:pt x="337185" y="1501838"/>
                </a:lnTo>
                <a:lnTo>
                  <a:pt x="345207" y="1501726"/>
                </a:lnTo>
                <a:lnTo>
                  <a:pt x="353266" y="1501390"/>
                </a:lnTo>
                <a:lnTo>
                  <a:pt x="361348" y="1500831"/>
                </a:lnTo>
                <a:lnTo>
                  <a:pt x="369443" y="1500047"/>
                </a:lnTo>
                <a:lnTo>
                  <a:pt x="2280208" y="1500047"/>
                </a:lnTo>
                <a:lnTo>
                  <a:pt x="2323055" y="1447930"/>
                </a:lnTo>
                <a:lnTo>
                  <a:pt x="2344467" y="1409588"/>
                </a:lnTo>
                <a:lnTo>
                  <a:pt x="2360407" y="1368590"/>
                </a:lnTo>
                <a:lnTo>
                  <a:pt x="2370442" y="1325326"/>
                </a:lnTo>
                <a:lnTo>
                  <a:pt x="2374138" y="1280185"/>
                </a:lnTo>
                <a:lnTo>
                  <a:pt x="2373503" y="1279334"/>
                </a:lnTo>
                <a:lnTo>
                  <a:pt x="2421376" y="1270553"/>
                </a:lnTo>
                <a:lnTo>
                  <a:pt x="2467038" y="1257175"/>
                </a:lnTo>
                <a:lnTo>
                  <a:pt x="2510207" y="1239493"/>
                </a:lnTo>
                <a:lnTo>
                  <a:pt x="2550601" y="1217805"/>
                </a:lnTo>
                <a:lnTo>
                  <a:pt x="2587939" y="1192406"/>
                </a:lnTo>
                <a:lnTo>
                  <a:pt x="2621939" y="1163590"/>
                </a:lnTo>
                <a:lnTo>
                  <a:pt x="2652319" y="1131654"/>
                </a:lnTo>
                <a:lnTo>
                  <a:pt x="2678798" y="1096893"/>
                </a:lnTo>
                <a:lnTo>
                  <a:pt x="2688416" y="1080808"/>
                </a:lnTo>
                <a:lnTo>
                  <a:pt x="136398" y="1080808"/>
                </a:lnTo>
                <a:lnTo>
                  <a:pt x="133922" y="1079196"/>
                </a:lnTo>
                <a:close/>
              </a:path>
              <a:path w="2743200" h="1837689">
                <a:moveTo>
                  <a:pt x="2690140" y="1077925"/>
                </a:moveTo>
                <a:lnTo>
                  <a:pt x="135001" y="1077925"/>
                </a:lnTo>
                <a:lnTo>
                  <a:pt x="136398" y="1080808"/>
                </a:lnTo>
                <a:lnTo>
                  <a:pt x="2688416" y="1080808"/>
                </a:lnTo>
                <a:lnTo>
                  <a:pt x="2690140" y="1077925"/>
                </a:lnTo>
                <a:close/>
              </a:path>
              <a:path w="2743200" h="1837689">
                <a:moveTo>
                  <a:pt x="246590" y="611116"/>
                </a:moveTo>
                <a:lnTo>
                  <a:pt x="196486" y="620249"/>
                </a:lnTo>
                <a:lnTo>
                  <a:pt x="149482" y="637623"/>
                </a:lnTo>
                <a:lnTo>
                  <a:pt x="107367" y="662197"/>
                </a:lnTo>
                <a:lnTo>
                  <a:pt x="70993" y="693099"/>
                </a:lnTo>
                <a:lnTo>
                  <a:pt x="41214" y="729458"/>
                </a:lnTo>
                <a:lnTo>
                  <a:pt x="18887" y="770401"/>
                </a:lnTo>
                <a:lnTo>
                  <a:pt x="4864" y="815059"/>
                </a:lnTo>
                <a:lnTo>
                  <a:pt x="0" y="862558"/>
                </a:lnTo>
                <a:lnTo>
                  <a:pt x="4194" y="906743"/>
                </a:lnTo>
                <a:lnTo>
                  <a:pt x="16538" y="948958"/>
                </a:lnTo>
                <a:lnTo>
                  <a:pt x="36480" y="988337"/>
                </a:lnTo>
                <a:lnTo>
                  <a:pt x="63471" y="1024016"/>
                </a:lnTo>
                <a:lnTo>
                  <a:pt x="96960" y="1055127"/>
                </a:lnTo>
                <a:lnTo>
                  <a:pt x="133922" y="1079196"/>
                </a:lnTo>
                <a:lnTo>
                  <a:pt x="135001" y="1077925"/>
                </a:lnTo>
                <a:lnTo>
                  <a:pt x="2690140" y="1077925"/>
                </a:lnTo>
                <a:lnTo>
                  <a:pt x="2718926" y="1020079"/>
                </a:lnTo>
                <a:lnTo>
                  <a:pt x="2732012" y="978616"/>
                </a:lnTo>
                <a:lnTo>
                  <a:pt x="2740070" y="935510"/>
                </a:lnTo>
                <a:lnTo>
                  <a:pt x="2742819" y="891057"/>
                </a:lnTo>
                <a:lnTo>
                  <a:pt x="2739095" y="839587"/>
                </a:lnTo>
                <a:lnTo>
                  <a:pt x="2728086" y="789329"/>
                </a:lnTo>
                <a:lnTo>
                  <a:pt x="2710037" y="740905"/>
                </a:lnTo>
                <a:lnTo>
                  <a:pt x="2685191" y="694936"/>
                </a:lnTo>
                <a:lnTo>
                  <a:pt x="2653792" y="652043"/>
                </a:lnTo>
                <a:lnTo>
                  <a:pt x="2652903" y="651878"/>
                </a:lnTo>
                <a:lnTo>
                  <a:pt x="2664797" y="622464"/>
                </a:lnTo>
                <a:lnTo>
                  <a:pt x="2667919" y="611454"/>
                </a:lnTo>
                <a:lnTo>
                  <a:pt x="246634" y="611454"/>
                </a:lnTo>
                <a:lnTo>
                  <a:pt x="246590" y="611116"/>
                </a:lnTo>
                <a:close/>
              </a:path>
              <a:path w="2743200" h="1837689">
                <a:moveTo>
                  <a:pt x="2668063" y="610946"/>
                </a:moveTo>
                <a:lnTo>
                  <a:pt x="247523" y="610946"/>
                </a:lnTo>
                <a:lnTo>
                  <a:pt x="246634" y="611454"/>
                </a:lnTo>
                <a:lnTo>
                  <a:pt x="2667919" y="611454"/>
                </a:lnTo>
                <a:lnTo>
                  <a:pt x="2668063" y="610946"/>
                </a:lnTo>
                <a:close/>
              </a:path>
              <a:path w="2743200" h="1837689">
                <a:moveTo>
                  <a:pt x="671576" y="167792"/>
                </a:moveTo>
                <a:lnTo>
                  <a:pt x="621563" y="170422"/>
                </a:lnTo>
                <a:lnTo>
                  <a:pt x="573247" y="178117"/>
                </a:lnTo>
                <a:lnTo>
                  <a:pt x="526951" y="190584"/>
                </a:lnTo>
                <a:lnTo>
                  <a:pt x="482994" y="207529"/>
                </a:lnTo>
                <a:lnTo>
                  <a:pt x="441699" y="228659"/>
                </a:lnTo>
                <a:lnTo>
                  <a:pt x="403387" y="253682"/>
                </a:lnTo>
                <a:lnTo>
                  <a:pt x="368379" y="282303"/>
                </a:lnTo>
                <a:lnTo>
                  <a:pt x="336996" y="314230"/>
                </a:lnTo>
                <a:lnTo>
                  <a:pt x="309560" y="349169"/>
                </a:lnTo>
                <a:lnTo>
                  <a:pt x="286392" y="386827"/>
                </a:lnTo>
                <a:lnTo>
                  <a:pt x="267812" y="426911"/>
                </a:lnTo>
                <a:lnTo>
                  <a:pt x="254144" y="469128"/>
                </a:lnTo>
                <a:lnTo>
                  <a:pt x="245707" y="513184"/>
                </a:lnTo>
                <a:lnTo>
                  <a:pt x="242824" y="558787"/>
                </a:lnTo>
                <a:lnTo>
                  <a:pt x="243008" y="571995"/>
                </a:lnTo>
                <a:lnTo>
                  <a:pt x="243728" y="585187"/>
                </a:lnTo>
                <a:lnTo>
                  <a:pt x="244949" y="598345"/>
                </a:lnTo>
                <a:lnTo>
                  <a:pt x="246590" y="611116"/>
                </a:lnTo>
                <a:lnTo>
                  <a:pt x="247523" y="610946"/>
                </a:lnTo>
                <a:lnTo>
                  <a:pt x="2668063" y="610946"/>
                </a:lnTo>
                <a:lnTo>
                  <a:pt x="2673381" y="592188"/>
                </a:lnTo>
                <a:lnTo>
                  <a:pt x="2678584" y="561274"/>
                </a:lnTo>
                <a:lnTo>
                  <a:pt x="2680335" y="529945"/>
                </a:lnTo>
                <a:lnTo>
                  <a:pt x="2676622" y="484160"/>
                </a:lnTo>
                <a:lnTo>
                  <a:pt x="2665800" y="440211"/>
                </a:lnTo>
                <a:lnTo>
                  <a:pt x="2648340" y="398662"/>
                </a:lnTo>
                <a:lnTo>
                  <a:pt x="2624715" y="360078"/>
                </a:lnTo>
                <a:lnTo>
                  <a:pt x="2595398" y="325022"/>
                </a:lnTo>
                <a:lnTo>
                  <a:pt x="2560860" y="294058"/>
                </a:lnTo>
                <a:lnTo>
                  <a:pt x="2521575" y="267750"/>
                </a:lnTo>
                <a:lnTo>
                  <a:pt x="2478015" y="246661"/>
                </a:lnTo>
                <a:lnTo>
                  <a:pt x="2430653" y="231355"/>
                </a:lnTo>
                <a:lnTo>
                  <a:pt x="2431796" y="230758"/>
                </a:lnTo>
                <a:lnTo>
                  <a:pt x="2429091" y="221399"/>
                </a:lnTo>
                <a:lnTo>
                  <a:pt x="888365" y="221399"/>
                </a:lnTo>
                <a:lnTo>
                  <a:pt x="837453" y="198197"/>
                </a:lnTo>
                <a:lnTo>
                  <a:pt x="783875" y="181417"/>
                </a:lnTo>
                <a:lnTo>
                  <a:pt x="728345" y="171226"/>
                </a:lnTo>
                <a:lnTo>
                  <a:pt x="671576" y="167792"/>
                </a:lnTo>
                <a:close/>
              </a:path>
              <a:path w="2743200" h="1837689">
                <a:moveTo>
                  <a:pt x="1188466" y="55308"/>
                </a:moveTo>
                <a:lnTo>
                  <a:pt x="1135525" y="59074"/>
                </a:lnTo>
                <a:lnTo>
                  <a:pt x="1084696" y="70126"/>
                </a:lnTo>
                <a:lnTo>
                  <a:pt x="1036693" y="88039"/>
                </a:lnTo>
                <a:lnTo>
                  <a:pt x="992354" y="112364"/>
                </a:lnTo>
                <a:lnTo>
                  <a:pt x="952484" y="142656"/>
                </a:lnTo>
                <a:lnTo>
                  <a:pt x="917891" y="178471"/>
                </a:lnTo>
                <a:lnTo>
                  <a:pt x="889381" y="219367"/>
                </a:lnTo>
                <a:lnTo>
                  <a:pt x="888365" y="221399"/>
                </a:lnTo>
                <a:lnTo>
                  <a:pt x="2429091" y="221399"/>
                </a:lnTo>
                <a:lnTo>
                  <a:pt x="2419342" y="187660"/>
                </a:lnTo>
                <a:lnTo>
                  <a:pt x="2400031" y="147760"/>
                </a:lnTo>
                <a:lnTo>
                  <a:pt x="2397484" y="144144"/>
                </a:lnTo>
                <a:lnTo>
                  <a:pt x="1426083" y="144144"/>
                </a:lnTo>
                <a:lnTo>
                  <a:pt x="1385570" y="113014"/>
                </a:lnTo>
                <a:lnTo>
                  <a:pt x="1340667" y="88246"/>
                </a:lnTo>
                <a:lnTo>
                  <a:pt x="1292260" y="70159"/>
                </a:lnTo>
                <a:lnTo>
                  <a:pt x="1241231" y="59074"/>
                </a:lnTo>
                <a:lnTo>
                  <a:pt x="1188466" y="55308"/>
                </a:lnTo>
                <a:close/>
              </a:path>
              <a:path w="2743200" h="1837689">
                <a:moveTo>
                  <a:pt x="1673098" y="0"/>
                </a:moveTo>
                <a:lnTo>
                  <a:pt x="1621511" y="4381"/>
                </a:lnTo>
                <a:lnTo>
                  <a:pt x="1572528" y="17189"/>
                </a:lnTo>
                <a:lnTo>
                  <a:pt x="1527270" y="37788"/>
                </a:lnTo>
                <a:lnTo>
                  <a:pt x="1486859" y="65542"/>
                </a:lnTo>
                <a:lnTo>
                  <a:pt x="1452417" y="99813"/>
                </a:lnTo>
                <a:lnTo>
                  <a:pt x="1425067" y="139966"/>
                </a:lnTo>
                <a:lnTo>
                  <a:pt x="1426083" y="144144"/>
                </a:lnTo>
                <a:lnTo>
                  <a:pt x="2397484" y="144144"/>
                </a:lnTo>
                <a:lnTo>
                  <a:pt x="2374523" y="111558"/>
                </a:lnTo>
                <a:lnTo>
                  <a:pt x="2362879" y="99555"/>
                </a:lnTo>
                <a:lnTo>
                  <a:pt x="1893443" y="99555"/>
                </a:lnTo>
                <a:lnTo>
                  <a:pt x="1892935" y="99136"/>
                </a:lnTo>
                <a:lnTo>
                  <a:pt x="1858737" y="65085"/>
                </a:lnTo>
                <a:lnTo>
                  <a:pt x="1818185" y="37381"/>
                </a:lnTo>
                <a:lnTo>
                  <a:pt x="1772952" y="16956"/>
                </a:lnTo>
                <a:lnTo>
                  <a:pt x="1724201" y="4324"/>
                </a:lnTo>
                <a:lnTo>
                  <a:pt x="1673098" y="0"/>
                </a:lnTo>
                <a:close/>
              </a:path>
              <a:path w="2743200" h="1837689">
                <a:moveTo>
                  <a:pt x="2128266" y="0"/>
                </a:moveTo>
                <a:lnTo>
                  <a:pt x="2074603" y="4238"/>
                </a:lnTo>
                <a:lnTo>
                  <a:pt x="2023154" y="16745"/>
                </a:lnTo>
                <a:lnTo>
                  <a:pt x="1975003" y="37046"/>
                </a:lnTo>
                <a:lnTo>
                  <a:pt x="1931235" y="64667"/>
                </a:lnTo>
                <a:lnTo>
                  <a:pt x="1892980" y="99095"/>
                </a:lnTo>
                <a:lnTo>
                  <a:pt x="1893443" y="99555"/>
                </a:lnTo>
                <a:lnTo>
                  <a:pt x="2362879" y="99555"/>
                </a:lnTo>
                <a:lnTo>
                  <a:pt x="2343477" y="79554"/>
                </a:lnTo>
                <a:lnTo>
                  <a:pt x="2307553" y="52248"/>
                </a:lnTo>
                <a:lnTo>
                  <a:pt x="2267410" y="30139"/>
                </a:lnTo>
                <a:lnTo>
                  <a:pt x="2223709" y="13728"/>
                </a:lnTo>
                <a:lnTo>
                  <a:pt x="2177107" y="3515"/>
                </a:lnTo>
                <a:lnTo>
                  <a:pt x="2128266" y="0"/>
                </a:lnTo>
                <a:close/>
              </a:path>
            </a:pathLst>
          </a:custGeom>
          <a:solidFill>
            <a:srgbClr val="FFBE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940552" y="2656332"/>
            <a:ext cx="2743200" cy="1837689"/>
          </a:xfrm>
          <a:custGeom>
            <a:avLst/>
            <a:gdLst/>
            <a:ahLst/>
            <a:cxnLst/>
            <a:rect l="l" t="t" r="r" b="b"/>
            <a:pathLst>
              <a:path w="2743200" h="1837689">
                <a:moveTo>
                  <a:pt x="247523" y="610946"/>
                </a:moveTo>
                <a:lnTo>
                  <a:pt x="196486" y="620249"/>
                </a:lnTo>
                <a:lnTo>
                  <a:pt x="149482" y="637623"/>
                </a:lnTo>
                <a:lnTo>
                  <a:pt x="107367" y="662197"/>
                </a:lnTo>
                <a:lnTo>
                  <a:pt x="70993" y="693099"/>
                </a:lnTo>
                <a:lnTo>
                  <a:pt x="41214" y="729458"/>
                </a:lnTo>
                <a:lnTo>
                  <a:pt x="18887" y="770401"/>
                </a:lnTo>
                <a:lnTo>
                  <a:pt x="4864" y="815059"/>
                </a:lnTo>
                <a:lnTo>
                  <a:pt x="0" y="862558"/>
                </a:lnTo>
                <a:lnTo>
                  <a:pt x="4194" y="906743"/>
                </a:lnTo>
                <a:lnTo>
                  <a:pt x="16538" y="948958"/>
                </a:lnTo>
                <a:lnTo>
                  <a:pt x="36480" y="988337"/>
                </a:lnTo>
                <a:lnTo>
                  <a:pt x="63471" y="1024016"/>
                </a:lnTo>
                <a:lnTo>
                  <a:pt x="96960" y="1055127"/>
                </a:lnTo>
                <a:lnTo>
                  <a:pt x="136398" y="1080808"/>
                </a:lnTo>
                <a:lnTo>
                  <a:pt x="103080" y="1115539"/>
                </a:lnTo>
                <a:lnTo>
                  <a:pt x="79660" y="1157533"/>
                </a:lnTo>
                <a:lnTo>
                  <a:pt x="65242" y="1202735"/>
                </a:lnTo>
                <a:lnTo>
                  <a:pt x="60325" y="1249972"/>
                </a:lnTo>
                <a:lnTo>
                  <a:pt x="64785" y="1295252"/>
                </a:lnTo>
                <a:lnTo>
                  <a:pt x="77645" y="1337867"/>
                </a:lnTo>
                <a:lnTo>
                  <a:pt x="98123" y="1377105"/>
                </a:lnTo>
                <a:lnTo>
                  <a:pt x="125438" y="1412257"/>
                </a:lnTo>
                <a:lnTo>
                  <a:pt x="158806" y="1442611"/>
                </a:lnTo>
                <a:lnTo>
                  <a:pt x="197447" y="1467457"/>
                </a:lnTo>
                <a:lnTo>
                  <a:pt x="240578" y="1486084"/>
                </a:lnTo>
                <a:lnTo>
                  <a:pt x="287418" y="1497781"/>
                </a:lnTo>
                <a:lnTo>
                  <a:pt x="337185" y="1501838"/>
                </a:lnTo>
                <a:lnTo>
                  <a:pt x="345207" y="1501726"/>
                </a:lnTo>
                <a:lnTo>
                  <a:pt x="353266" y="1501390"/>
                </a:lnTo>
                <a:lnTo>
                  <a:pt x="361348" y="1500831"/>
                </a:lnTo>
                <a:lnTo>
                  <a:pt x="369443" y="1500047"/>
                </a:lnTo>
                <a:lnTo>
                  <a:pt x="367919" y="1501749"/>
                </a:lnTo>
                <a:lnTo>
                  <a:pt x="396318" y="1541957"/>
                </a:lnTo>
                <a:lnTo>
                  <a:pt x="428844" y="1578766"/>
                </a:lnTo>
                <a:lnTo>
                  <a:pt x="465128" y="1611981"/>
                </a:lnTo>
                <a:lnTo>
                  <a:pt x="504802" y="1641404"/>
                </a:lnTo>
                <a:lnTo>
                  <a:pt x="547497" y="1666840"/>
                </a:lnTo>
                <a:lnTo>
                  <a:pt x="592843" y="1688091"/>
                </a:lnTo>
                <a:lnTo>
                  <a:pt x="640472" y="1704962"/>
                </a:lnTo>
                <a:lnTo>
                  <a:pt x="690015" y="1717256"/>
                </a:lnTo>
                <a:lnTo>
                  <a:pt x="741103" y="1724776"/>
                </a:lnTo>
                <a:lnTo>
                  <a:pt x="793369" y="1727327"/>
                </a:lnTo>
                <a:lnTo>
                  <a:pt x="846448" y="1724647"/>
                </a:lnTo>
                <a:lnTo>
                  <a:pt x="898699" y="1716785"/>
                </a:lnTo>
                <a:lnTo>
                  <a:pt x="949658" y="1703847"/>
                </a:lnTo>
                <a:lnTo>
                  <a:pt x="998861" y="1685938"/>
                </a:lnTo>
                <a:lnTo>
                  <a:pt x="1045845" y="1663166"/>
                </a:lnTo>
                <a:lnTo>
                  <a:pt x="1077350" y="1702238"/>
                </a:lnTo>
                <a:lnTo>
                  <a:pt x="1114178" y="1736636"/>
                </a:lnTo>
                <a:lnTo>
                  <a:pt x="1155043" y="1766445"/>
                </a:lnTo>
                <a:lnTo>
                  <a:pt x="1199419" y="1791409"/>
                </a:lnTo>
                <a:lnTo>
                  <a:pt x="1246784" y="1811272"/>
                </a:lnTo>
                <a:lnTo>
                  <a:pt x="1296614" y="1825777"/>
                </a:lnTo>
                <a:lnTo>
                  <a:pt x="1348384" y="1834669"/>
                </a:lnTo>
                <a:lnTo>
                  <a:pt x="1401572" y="1837689"/>
                </a:lnTo>
                <a:lnTo>
                  <a:pt x="1452460" y="1834909"/>
                </a:lnTo>
                <a:lnTo>
                  <a:pt x="1501848" y="1826800"/>
                </a:lnTo>
                <a:lnTo>
                  <a:pt x="1549329" y="1813636"/>
                </a:lnTo>
                <a:lnTo>
                  <a:pt x="1594499" y="1795690"/>
                </a:lnTo>
                <a:lnTo>
                  <a:pt x="1636951" y="1773237"/>
                </a:lnTo>
                <a:lnTo>
                  <a:pt x="1676281" y="1746550"/>
                </a:lnTo>
                <a:lnTo>
                  <a:pt x="1712084" y="1715902"/>
                </a:lnTo>
                <a:lnTo>
                  <a:pt x="1743953" y="1681569"/>
                </a:lnTo>
                <a:lnTo>
                  <a:pt x="1771484" y="1643824"/>
                </a:lnTo>
                <a:lnTo>
                  <a:pt x="1794271" y="1602940"/>
                </a:lnTo>
                <a:lnTo>
                  <a:pt x="1811909" y="1559191"/>
                </a:lnTo>
                <a:lnTo>
                  <a:pt x="1812289" y="1561401"/>
                </a:lnTo>
                <a:lnTo>
                  <a:pt x="1857656" y="1583338"/>
                </a:lnTo>
                <a:lnTo>
                  <a:pt x="1905666" y="1599245"/>
                </a:lnTo>
                <a:lnTo>
                  <a:pt x="1955629" y="1608930"/>
                </a:lnTo>
                <a:lnTo>
                  <a:pt x="2006854" y="1612201"/>
                </a:lnTo>
                <a:lnTo>
                  <a:pt x="2056417" y="1609160"/>
                </a:lnTo>
                <a:lnTo>
                  <a:pt x="2103980" y="1600340"/>
                </a:lnTo>
                <a:lnTo>
                  <a:pt x="2149109" y="1586132"/>
                </a:lnTo>
                <a:lnTo>
                  <a:pt x="2191370" y="1566926"/>
                </a:lnTo>
                <a:lnTo>
                  <a:pt x="2230329" y="1543113"/>
                </a:lnTo>
                <a:lnTo>
                  <a:pt x="2265553" y="1515083"/>
                </a:lnTo>
                <a:lnTo>
                  <a:pt x="2296606" y="1483225"/>
                </a:lnTo>
                <a:lnTo>
                  <a:pt x="2323055" y="1447930"/>
                </a:lnTo>
                <a:lnTo>
                  <a:pt x="2344467" y="1409588"/>
                </a:lnTo>
                <a:lnTo>
                  <a:pt x="2360407" y="1368590"/>
                </a:lnTo>
                <a:lnTo>
                  <a:pt x="2370442" y="1325326"/>
                </a:lnTo>
                <a:lnTo>
                  <a:pt x="2374138" y="1280185"/>
                </a:lnTo>
                <a:lnTo>
                  <a:pt x="2373503" y="1279334"/>
                </a:lnTo>
                <a:lnTo>
                  <a:pt x="2421376" y="1270553"/>
                </a:lnTo>
                <a:lnTo>
                  <a:pt x="2467038" y="1257175"/>
                </a:lnTo>
                <a:lnTo>
                  <a:pt x="2510207" y="1239493"/>
                </a:lnTo>
                <a:lnTo>
                  <a:pt x="2550601" y="1217805"/>
                </a:lnTo>
                <a:lnTo>
                  <a:pt x="2587939" y="1192406"/>
                </a:lnTo>
                <a:lnTo>
                  <a:pt x="2621939" y="1163590"/>
                </a:lnTo>
                <a:lnTo>
                  <a:pt x="2652319" y="1131654"/>
                </a:lnTo>
                <a:lnTo>
                  <a:pt x="2678798" y="1096893"/>
                </a:lnTo>
                <a:lnTo>
                  <a:pt x="2701095" y="1059603"/>
                </a:lnTo>
                <a:lnTo>
                  <a:pt x="2718926" y="1020079"/>
                </a:lnTo>
                <a:lnTo>
                  <a:pt x="2732012" y="978616"/>
                </a:lnTo>
                <a:lnTo>
                  <a:pt x="2740070" y="935510"/>
                </a:lnTo>
                <a:lnTo>
                  <a:pt x="2742819" y="891057"/>
                </a:lnTo>
                <a:lnTo>
                  <a:pt x="2739095" y="839587"/>
                </a:lnTo>
                <a:lnTo>
                  <a:pt x="2728086" y="789329"/>
                </a:lnTo>
                <a:lnTo>
                  <a:pt x="2710037" y="740905"/>
                </a:lnTo>
                <a:lnTo>
                  <a:pt x="2685191" y="694936"/>
                </a:lnTo>
                <a:lnTo>
                  <a:pt x="2653792" y="652043"/>
                </a:lnTo>
                <a:lnTo>
                  <a:pt x="2652903" y="651878"/>
                </a:lnTo>
                <a:lnTo>
                  <a:pt x="2664797" y="622464"/>
                </a:lnTo>
                <a:lnTo>
                  <a:pt x="2673381" y="592188"/>
                </a:lnTo>
                <a:lnTo>
                  <a:pt x="2678584" y="561274"/>
                </a:lnTo>
                <a:lnTo>
                  <a:pt x="2680335" y="529945"/>
                </a:lnTo>
                <a:lnTo>
                  <a:pt x="2676622" y="484160"/>
                </a:lnTo>
                <a:lnTo>
                  <a:pt x="2665800" y="440211"/>
                </a:lnTo>
                <a:lnTo>
                  <a:pt x="2648340" y="398662"/>
                </a:lnTo>
                <a:lnTo>
                  <a:pt x="2624715" y="360078"/>
                </a:lnTo>
                <a:lnTo>
                  <a:pt x="2595398" y="325022"/>
                </a:lnTo>
                <a:lnTo>
                  <a:pt x="2560860" y="294058"/>
                </a:lnTo>
                <a:lnTo>
                  <a:pt x="2521575" y="267750"/>
                </a:lnTo>
                <a:lnTo>
                  <a:pt x="2478015" y="246661"/>
                </a:lnTo>
                <a:lnTo>
                  <a:pt x="2430653" y="231355"/>
                </a:lnTo>
                <a:lnTo>
                  <a:pt x="2431796" y="230758"/>
                </a:lnTo>
                <a:lnTo>
                  <a:pt x="2419342" y="187660"/>
                </a:lnTo>
                <a:lnTo>
                  <a:pt x="2400031" y="147760"/>
                </a:lnTo>
                <a:lnTo>
                  <a:pt x="2374523" y="111558"/>
                </a:lnTo>
                <a:lnTo>
                  <a:pt x="2343477" y="79554"/>
                </a:lnTo>
                <a:lnTo>
                  <a:pt x="2307553" y="52248"/>
                </a:lnTo>
                <a:lnTo>
                  <a:pt x="2267410" y="30139"/>
                </a:lnTo>
                <a:lnTo>
                  <a:pt x="2223709" y="13728"/>
                </a:lnTo>
                <a:lnTo>
                  <a:pt x="2177107" y="3515"/>
                </a:lnTo>
                <a:lnTo>
                  <a:pt x="2128266" y="0"/>
                </a:lnTo>
                <a:lnTo>
                  <a:pt x="2074603" y="4238"/>
                </a:lnTo>
                <a:lnTo>
                  <a:pt x="2023154" y="16745"/>
                </a:lnTo>
                <a:lnTo>
                  <a:pt x="1975003" y="37046"/>
                </a:lnTo>
                <a:lnTo>
                  <a:pt x="1931235" y="64667"/>
                </a:lnTo>
                <a:lnTo>
                  <a:pt x="1892935" y="99136"/>
                </a:lnTo>
                <a:lnTo>
                  <a:pt x="1858737" y="65085"/>
                </a:lnTo>
                <a:lnTo>
                  <a:pt x="1818185" y="37381"/>
                </a:lnTo>
                <a:lnTo>
                  <a:pt x="1772952" y="16956"/>
                </a:lnTo>
                <a:lnTo>
                  <a:pt x="1724201" y="4324"/>
                </a:lnTo>
                <a:lnTo>
                  <a:pt x="1673098" y="0"/>
                </a:lnTo>
                <a:lnTo>
                  <a:pt x="1621511" y="4381"/>
                </a:lnTo>
                <a:lnTo>
                  <a:pt x="1572528" y="17190"/>
                </a:lnTo>
                <a:lnTo>
                  <a:pt x="1527270" y="37790"/>
                </a:lnTo>
                <a:lnTo>
                  <a:pt x="1486859" y="65546"/>
                </a:lnTo>
                <a:lnTo>
                  <a:pt x="1452417" y="99821"/>
                </a:lnTo>
                <a:lnTo>
                  <a:pt x="1425067" y="139979"/>
                </a:lnTo>
                <a:lnTo>
                  <a:pt x="1426083" y="144144"/>
                </a:lnTo>
                <a:lnTo>
                  <a:pt x="1385570" y="113014"/>
                </a:lnTo>
                <a:lnTo>
                  <a:pt x="1340667" y="88246"/>
                </a:lnTo>
                <a:lnTo>
                  <a:pt x="1292260" y="70159"/>
                </a:lnTo>
                <a:lnTo>
                  <a:pt x="1241231" y="59074"/>
                </a:lnTo>
                <a:lnTo>
                  <a:pt x="1188466" y="55308"/>
                </a:lnTo>
                <a:lnTo>
                  <a:pt x="1135555" y="59067"/>
                </a:lnTo>
                <a:lnTo>
                  <a:pt x="1084696" y="70126"/>
                </a:lnTo>
                <a:lnTo>
                  <a:pt x="1036693" y="88039"/>
                </a:lnTo>
                <a:lnTo>
                  <a:pt x="992354" y="112364"/>
                </a:lnTo>
                <a:lnTo>
                  <a:pt x="952484" y="142656"/>
                </a:lnTo>
                <a:lnTo>
                  <a:pt x="917891" y="178471"/>
                </a:lnTo>
                <a:lnTo>
                  <a:pt x="889381" y="219367"/>
                </a:lnTo>
                <a:lnTo>
                  <a:pt x="888365" y="221399"/>
                </a:lnTo>
                <a:lnTo>
                  <a:pt x="837453" y="198197"/>
                </a:lnTo>
                <a:lnTo>
                  <a:pt x="783875" y="181417"/>
                </a:lnTo>
                <a:lnTo>
                  <a:pt x="728345" y="171226"/>
                </a:lnTo>
                <a:lnTo>
                  <a:pt x="671576" y="167792"/>
                </a:lnTo>
                <a:lnTo>
                  <a:pt x="621563" y="170422"/>
                </a:lnTo>
                <a:lnTo>
                  <a:pt x="573247" y="178117"/>
                </a:lnTo>
                <a:lnTo>
                  <a:pt x="526951" y="190584"/>
                </a:lnTo>
                <a:lnTo>
                  <a:pt x="482994" y="207529"/>
                </a:lnTo>
                <a:lnTo>
                  <a:pt x="441699" y="228659"/>
                </a:lnTo>
                <a:lnTo>
                  <a:pt x="403387" y="253682"/>
                </a:lnTo>
                <a:lnTo>
                  <a:pt x="368379" y="282303"/>
                </a:lnTo>
                <a:lnTo>
                  <a:pt x="336996" y="314230"/>
                </a:lnTo>
                <a:lnTo>
                  <a:pt x="309560" y="349169"/>
                </a:lnTo>
                <a:lnTo>
                  <a:pt x="286392" y="386827"/>
                </a:lnTo>
                <a:lnTo>
                  <a:pt x="267812" y="426911"/>
                </a:lnTo>
                <a:lnTo>
                  <a:pt x="254144" y="469128"/>
                </a:lnTo>
                <a:lnTo>
                  <a:pt x="245707" y="513184"/>
                </a:lnTo>
                <a:lnTo>
                  <a:pt x="242824" y="558787"/>
                </a:lnTo>
                <a:lnTo>
                  <a:pt x="243008" y="571995"/>
                </a:lnTo>
                <a:lnTo>
                  <a:pt x="243728" y="585187"/>
                </a:lnTo>
                <a:lnTo>
                  <a:pt x="244949" y="598345"/>
                </a:lnTo>
                <a:lnTo>
                  <a:pt x="246634" y="611454"/>
                </a:lnTo>
                <a:lnTo>
                  <a:pt x="247523" y="61094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076950" y="3737145"/>
            <a:ext cx="161290" cy="34925"/>
          </a:xfrm>
          <a:custGeom>
            <a:avLst/>
            <a:gdLst/>
            <a:ahLst/>
            <a:cxnLst/>
            <a:rect l="l" t="t" r="r" b="b"/>
            <a:pathLst>
              <a:path w="161289" h="34925">
                <a:moveTo>
                  <a:pt x="0" y="0"/>
                </a:moveTo>
                <a:lnTo>
                  <a:pt x="32736" y="15010"/>
                </a:lnTo>
                <a:lnTo>
                  <a:pt x="67198" y="25881"/>
                </a:lnTo>
                <a:lnTo>
                  <a:pt x="102923" y="32491"/>
                </a:lnTo>
                <a:lnTo>
                  <a:pt x="139446" y="34721"/>
                </a:lnTo>
                <a:lnTo>
                  <a:pt x="146558" y="34632"/>
                </a:lnTo>
                <a:lnTo>
                  <a:pt x="153797" y="34467"/>
                </a:lnTo>
                <a:lnTo>
                  <a:pt x="160909" y="33947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309995" y="4140217"/>
            <a:ext cx="70485" cy="16510"/>
          </a:xfrm>
          <a:custGeom>
            <a:avLst/>
            <a:gdLst/>
            <a:ahLst/>
            <a:cxnLst/>
            <a:rect l="l" t="t" r="r" b="b"/>
            <a:pathLst>
              <a:path w="70485" h="16510">
                <a:moveTo>
                  <a:pt x="0" y="16167"/>
                </a:moveTo>
                <a:lnTo>
                  <a:pt x="17994" y="13712"/>
                </a:lnTo>
                <a:lnTo>
                  <a:pt x="35750" y="10188"/>
                </a:lnTo>
                <a:lnTo>
                  <a:pt x="53220" y="5612"/>
                </a:lnTo>
                <a:lnTo>
                  <a:pt x="7035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943217" y="4245814"/>
            <a:ext cx="42545" cy="74295"/>
          </a:xfrm>
          <a:custGeom>
            <a:avLst/>
            <a:gdLst/>
            <a:ahLst/>
            <a:cxnLst/>
            <a:rect l="l" t="t" r="r" b="b"/>
            <a:pathLst>
              <a:path w="42545" h="74295">
                <a:moveTo>
                  <a:pt x="0" y="0"/>
                </a:moveTo>
                <a:lnTo>
                  <a:pt x="8949" y="19246"/>
                </a:lnTo>
                <a:lnTo>
                  <a:pt x="19018" y="38033"/>
                </a:lnTo>
                <a:lnTo>
                  <a:pt x="30182" y="56310"/>
                </a:lnTo>
                <a:lnTo>
                  <a:pt x="42418" y="7402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752460" y="4134344"/>
            <a:ext cx="17145" cy="81280"/>
          </a:xfrm>
          <a:custGeom>
            <a:avLst/>
            <a:gdLst/>
            <a:ahLst/>
            <a:cxnLst/>
            <a:rect l="l" t="t" r="r" b="b"/>
            <a:pathLst>
              <a:path w="17145" h="81279">
                <a:moveTo>
                  <a:pt x="0" y="81178"/>
                </a:moveTo>
                <a:lnTo>
                  <a:pt x="5978" y="61193"/>
                </a:lnTo>
                <a:lnTo>
                  <a:pt x="10779" y="40970"/>
                </a:lnTo>
                <a:lnTo>
                  <a:pt x="14412" y="20556"/>
                </a:lnTo>
                <a:lnTo>
                  <a:pt x="16891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108315" y="3632907"/>
            <a:ext cx="207010" cy="304165"/>
          </a:xfrm>
          <a:custGeom>
            <a:avLst/>
            <a:gdLst/>
            <a:ahLst/>
            <a:cxnLst/>
            <a:rect l="l" t="t" r="r" b="b"/>
            <a:pathLst>
              <a:path w="207009" h="304164">
                <a:moveTo>
                  <a:pt x="206375" y="303606"/>
                </a:moveTo>
                <a:lnTo>
                  <a:pt x="206375" y="302666"/>
                </a:lnTo>
                <a:lnTo>
                  <a:pt x="206502" y="301815"/>
                </a:lnTo>
                <a:lnTo>
                  <a:pt x="206502" y="300888"/>
                </a:lnTo>
                <a:lnTo>
                  <a:pt x="202806" y="253490"/>
                </a:lnTo>
                <a:lnTo>
                  <a:pt x="191988" y="207733"/>
                </a:lnTo>
                <a:lnTo>
                  <a:pt x="174448" y="164193"/>
                </a:lnTo>
                <a:lnTo>
                  <a:pt x="150590" y="123450"/>
                </a:lnTo>
                <a:lnTo>
                  <a:pt x="120814" y="86081"/>
                </a:lnTo>
                <a:lnTo>
                  <a:pt x="85522" y="52664"/>
                </a:lnTo>
                <a:lnTo>
                  <a:pt x="45117" y="23778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501506" y="3308203"/>
            <a:ext cx="92075" cy="114300"/>
          </a:xfrm>
          <a:custGeom>
            <a:avLst/>
            <a:gdLst/>
            <a:ahLst/>
            <a:cxnLst/>
            <a:rect l="l" t="t" r="r" b="b"/>
            <a:pathLst>
              <a:path w="92075" h="114300">
                <a:moveTo>
                  <a:pt x="0" y="113855"/>
                </a:moveTo>
                <a:lnTo>
                  <a:pt x="28279" y="89173"/>
                </a:lnTo>
                <a:lnTo>
                  <a:pt x="53165" y="61780"/>
                </a:lnTo>
                <a:lnTo>
                  <a:pt x="74455" y="31961"/>
                </a:lnTo>
                <a:lnTo>
                  <a:pt x="9194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372347" y="2887103"/>
            <a:ext cx="5080" cy="53975"/>
          </a:xfrm>
          <a:custGeom>
            <a:avLst/>
            <a:gdLst/>
            <a:ahLst/>
            <a:cxnLst/>
            <a:rect l="l" t="t" r="r" b="b"/>
            <a:pathLst>
              <a:path w="5079" h="53975">
                <a:moveTo>
                  <a:pt x="4825" y="53771"/>
                </a:moveTo>
                <a:lnTo>
                  <a:pt x="4825" y="52412"/>
                </a:lnTo>
                <a:lnTo>
                  <a:pt x="4952" y="51130"/>
                </a:lnTo>
                <a:lnTo>
                  <a:pt x="4952" y="49771"/>
                </a:lnTo>
                <a:lnTo>
                  <a:pt x="4643" y="37268"/>
                </a:lnTo>
                <a:lnTo>
                  <a:pt x="3714" y="24790"/>
                </a:lnTo>
                <a:lnTo>
                  <a:pt x="2166" y="12359"/>
                </a:lnTo>
                <a:lnTo>
                  <a:pt x="0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786496" y="2755465"/>
            <a:ext cx="46990" cy="68580"/>
          </a:xfrm>
          <a:custGeom>
            <a:avLst/>
            <a:gdLst/>
            <a:ahLst/>
            <a:cxnLst/>
            <a:rect l="l" t="t" r="r" b="b"/>
            <a:pathLst>
              <a:path w="46990" h="68580">
                <a:moveTo>
                  <a:pt x="46990" y="0"/>
                </a:moveTo>
                <a:lnTo>
                  <a:pt x="33236" y="15944"/>
                </a:lnTo>
                <a:lnTo>
                  <a:pt x="20780" y="32727"/>
                </a:lnTo>
                <a:lnTo>
                  <a:pt x="9681" y="50292"/>
                </a:lnTo>
                <a:lnTo>
                  <a:pt x="0" y="6858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342758" y="2796308"/>
            <a:ext cx="22860" cy="59690"/>
          </a:xfrm>
          <a:custGeom>
            <a:avLst/>
            <a:gdLst/>
            <a:ahLst/>
            <a:cxnLst/>
            <a:rect l="l" t="t" r="r" b="b"/>
            <a:pathLst>
              <a:path w="22859" h="59689">
                <a:moveTo>
                  <a:pt x="22859" y="0"/>
                </a:moveTo>
                <a:lnTo>
                  <a:pt x="15644" y="14291"/>
                </a:lnTo>
                <a:lnTo>
                  <a:pt x="9429" y="28933"/>
                </a:lnTo>
                <a:lnTo>
                  <a:pt x="4214" y="43894"/>
                </a:lnTo>
                <a:lnTo>
                  <a:pt x="0" y="5914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828917" y="2877737"/>
            <a:ext cx="82550" cy="57785"/>
          </a:xfrm>
          <a:custGeom>
            <a:avLst/>
            <a:gdLst/>
            <a:ahLst/>
            <a:cxnLst/>
            <a:rect l="l" t="t" r="r" b="b"/>
            <a:pathLst>
              <a:path w="82550" h="57785">
                <a:moveTo>
                  <a:pt x="82550" y="57353"/>
                </a:moveTo>
                <a:lnTo>
                  <a:pt x="63365" y="41308"/>
                </a:lnTo>
                <a:lnTo>
                  <a:pt x="43180" y="26381"/>
                </a:lnTo>
                <a:lnTo>
                  <a:pt x="22042" y="12601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187185" y="3267792"/>
            <a:ext cx="14604" cy="60325"/>
          </a:xfrm>
          <a:custGeom>
            <a:avLst/>
            <a:gdLst/>
            <a:ahLst/>
            <a:cxnLst/>
            <a:rect l="l" t="t" r="r" b="b"/>
            <a:pathLst>
              <a:path w="14604" h="60325">
                <a:moveTo>
                  <a:pt x="0" y="0"/>
                </a:moveTo>
                <a:lnTo>
                  <a:pt x="2619" y="15265"/>
                </a:lnTo>
                <a:lnTo>
                  <a:pt x="5905" y="30419"/>
                </a:lnTo>
                <a:lnTo>
                  <a:pt x="9858" y="45444"/>
                </a:lnTo>
                <a:lnTo>
                  <a:pt x="14478" y="60325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131820" y="3232406"/>
            <a:ext cx="1800225" cy="1080770"/>
          </a:xfrm>
          <a:custGeom>
            <a:avLst/>
            <a:gdLst/>
            <a:ahLst/>
            <a:cxnLst/>
            <a:rect l="l" t="t" r="r" b="b"/>
            <a:pathLst>
              <a:path w="1800225" h="1080770">
                <a:moveTo>
                  <a:pt x="1619758" y="0"/>
                </a:moveTo>
                <a:lnTo>
                  <a:pt x="180086" y="0"/>
                </a:lnTo>
                <a:lnTo>
                  <a:pt x="132213" y="6432"/>
                </a:lnTo>
                <a:lnTo>
                  <a:pt x="89195" y="24585"/>
                </a:lnTo>
                <a:lnTo>
                  <a:pt x="52747" y="52743"/>
                </a:lnTo>
                <a:lnTo>
                  <a:pt x="24588" y="89189"/>
                </a:lnTo>
                <a:lnTo>
                  <a:pt x="6433" y="132209"/>
                </a:lnTo>
                <a:lnTo>
                  <a:pt x="0" y="180086"/>
                </a:lnTo>
                <a:lnTo>
                  <a:pt x="0" y="900430"/>
                </a:lnTo>
                <a:lnTo>
                  <a:pt x="6433" y="948302"/>
                </a:lnTo>
                <a:lnTo>
                  <a:pt x="24588" y="991320"/>
                </a:lnTo>
                <a:lnTo>
                  <a:pt x="52747" y="1027768"/>
                </a:lnTo>
                <a:lnTo>
                  <a:pt x="89195" y="1055927"/>
                </a:lnTo>
                <a:lnTo>
                  <a:pt x="132213" y="1074082"/>
                </a:lnTo>
                <a:lnTo>
                  <a:pt x="180086" y="1080516"/>
                </a:lnTo>
                <a:lnTo>
                  <a:pt x="1619758" y="1080516"/>
                </a:lnTo>
                <a:lnTo>
                  <a:pt x="1667630" y="1074082"/>
                </a:lnTo>
                <a:lnTo>
                  <a:pt x="1710648" y="1055927"/>
                </a:lnTo>
                <a:lnTo>
                  <a:pt x="1747096" y="1027768"/>
                </a:lnTo>
                <a:lnTo>
                  <a:pt x="1775255" y="991320"/>
                </a:lnTo>
                <a:lnTo>
                  <a:pt x="1793410" y="948302"/>
                </a:lnTo>
                <a:lnTo>
                  <a:pt x="1799844" y="900430"/>
                </a:lnTo>
                <a:lnTo>
                  <a:pt x="1799844" y="180086"/>
                </a:lnTo>
                <a:lnTo>
                  <a:pt x="1793410" y="132209"/>
                </a:lnTo>
                <a:lnTo>
                  <a:pt x="1775255" y="89189"/>
                </a:lnTo>
                <a:lnTo>
                  <a:pt x="1747096" y="52743"/>
                </a:lnTo>
                <a:lnTo>
                  <a:pt x="1710648" y="24585"/>
                </a:lnTo>
                <a:lnTo>
                  <a:pt x="1667630" y="6432"/>
                </a:lnTo>
                <a:lnTo>
                  <a:pt x="1619758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131820" y="3232406"/>
            <a:ext cx="1800225" cy="1080770"/>
          </a:xfrm>
          <a:custGeom>
            <a:avLst/>
            <a:gdLst/>
            <a:ahLst/>
            <a:cxnLst/>
            <a:rect l="l" t="t" r="r" b="b"/>
            <a:pathLst>
              <a:path w="1800225" h="1080770">
                <a:moveTo>
                  <a:pt x="0" y="180086"/>
                </a:moveTo>
                <a:lnTo>
                  <a:pt x="6433" y="132209"/>
                </a:lnTo>
                <a:lnTo>
                  <a:pt x="24588" y="89189"/>
                </a:lnTo>
                <a:lnTo>
                  <a:pt x="52747" y="52743"/>
                </a:lnTo>
                <a:lnTo>
                  <a:pt x="89195" y="24585"/>
                </a:lnTo>
                <a:lnTo>
                  <a:pt x="132213" y="6432"/>
                </a:lnTo>
                <a:lnTo>
                  <a:pt x="180086" y="0"/>
                </a:lnTo>
                <a:lnTo>
                  <a:pt x="1619758" y="0"/>
                </a:lnTo>
                <a:lnTo>
                  <a:pt x="1667630" y="6432"/>
                </a:lnTo>
                <a:lnTo>
                  <a:pt x="1710648" y="24585"/>
                </a:lnTo>
                <a:lnTo>
                  <a:pt x="1747096" y="52743"/>
                </a:lnTo>
                <a:lnTo>
                  <a:pt x="1775255" y="89189"/>
                </a:lnTo>
                <a:lnTo>
                  <a:pt x="1793410" y="132209"/>
                </a:lnTo>
                <a:lnTo>
                  <a:pt x="1799844" y="180086"/>
                </a:lnTo>
                <a:lnTo>
                  <a:pt x="1799844" y="900430"/>
                </a:lnTo>
                <a:lnTo>
                  <a:pt x="1793410" y="948302"/>
                </a:lnTo>
                <a:lnTo>
                  <a:pt x="1775255" y="991320"/>
                </a:lnTo>
                <a:lnTo>
                  <a:pt x="1747096" y="1027768"/>
                </a:lnTo>
                <a:lnTo>
                  <a:pt x="1710648" y="1055927"/>
                </a:lnTo>
                <a:lnTo>
                  <a:pt x="1667630" y="1074082"/>
                </a:lnTo>
                <a:lnTo>
                  <a:pt x="1619758" y="1080516"/>
                </a:lnTo>
                <a:lnTo>
                  <a:pt x="180086" y="1080516"/>
                </a:lnTo>
                <a:lnTo>
                  <a:pt x="132213" y="1074082"/>
                </a:lnTo>
                <a:lnTo>
                  <a:pt x="89195" y="1055927"/>
                </a:lnTo>
                <a:lnTo>
                  <a:pt x="52747" y="1027768"/>
                </a:lnTo>
                <a:lnTo>
                  <a:pt x="24588" y="991320"/>
                </a:lnTo>
                <a:lnTo>
                  <a:pt x="6433" y="948302"/>
                </a:lnTo>
                <a:lnTo>
                  <a:pt x="0" y="900430"/>
                </a:lnTo>
                <a:lnTo>
                  <a:pt x="0" y="18008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259586" y="3377946"/>
            <a:ext cx="0" cy="576580"/>
          </a:xfrm>
          <a:custGeom>
            <a:avLst/>
            <a:gdLst/>
            <a:ahLst/>
            <a:cxnLst/>
            <a:rect l="l" t="t" r="r" b="b"/>
            <a:pathLst>
              <a:path w="0" h="576579">
                <a:moveTo>
                  <a:pt x="0" y="0"/>
                </a:moveTo>
                <a:lnTo>
                  <a:pt x="0" y="576072"/>
                </a:lnTo>
              </a:path>
            </a:pathLst>
          </a:custGeom>
          <a:ln w="381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329565" y="1978871"/>
            <a:ext cx="479425" cy="889635"/>
          </a:xfrm>
          <a:prstGeom prst="rect">
            <a:avLst/>
          </a:prstGeom>
        </p:spPr>
        <p:txBody>
          <a:bodyPr wrap="square" lIns="0" tIns="139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dirty="0" sz="2000">
                <a:latin typeface="Times New Roman"/>
                <a:cs typeface="Times New Roman"/>
              </a:rPr>
              <a:t>E[</a:t>
            </a:r>
            <a:r>
              <a:rPr dirty="0" sz="2000" spc="5">
                <a:latin typeface="Times New Roman"/>
                <a:cs typeface="Times New Roman"/>
              </a:rPr>
              <a:t>0</a:t>
            </a:r>
            <a:r>
              <a:rPr dirty="0" sz="2000">
                <a:latin typeface="Times New Roman"/>
                <a:cs typeface="Times New Roman"/>
              </a:rPr>
              <a:t>]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dirty="0" sz="2000">
                <a:latin typeface="Times New Roman"/>
                <a:cs typeface="Times New Roman"/>
              </a:rPr>
              <a:t>E[</a:t>
            </a:r>
            <a:r>
              <a:rPr dirty="0" sz="2000" spc="5">
                <a:latin typeface="Times New Roman"/>
                <a:cs typeface="Times New Roman"/>
              </a:rPr>
              <a:t>1</a:t>
            </a:r>
            <a:r>
              <a:rPr dirty="0" sz="2000">
                <a:latin typeface="Times New Roman"/>
                <a:cs typeface="Times New Roman"/>
              </a:rPr>
              <a:t>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8620" y="5921709"/>
            <a:ext cx="7499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E[</a:t>
            </a:r>
            <a:r>
              <a:rPr dirty="0" sz="2000" i="1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-1]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634614" y="5007667"/>
            <a:ext cx="1520825" cy="81851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585"/>
              </a:spcBef>
            </a:pPr>
            <a:r>
              <a:rPr dirty="0" sz="2000">
                <a:latin typeface="Calibri"/>
                <a:cs typeface="Calibri"/>
              </a:rPr>
              <a:t>A </a:t>
            </a:r>
            <a:r>
              <a:rPr dirty="0" sz="2000" spc="-10">
                <a:latin typeface="Calibri"/>
                <a:cs typeface="Calibri"/>
              </a:rPr>
              <a:t>calculated  </a:t>
            </a:r>
            <a:r>
              <a:rPr dirty="0" sz="2000" spc="-20">
                <a:latin typeface="Calibri"/>
                <a:cs typeface="Calibri"/>
              </a:rPr>
              <a:t>array </a:t>
            </a:r>
            <a:r>
              <a:rPr dirty="0" sz="2000" spc="-10">
                <a:latin typeface="Calibri"/>
                <a:cs typeface="Calibri"/>
              </a:rPr>
              <a:t>index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for 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key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74027" y="1591416"/>
            <a:ext cx="31064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0000"/>
                </a:solidFill>
                <a:latin typeface="Calibri"/>
                <a:cs typeface="Calibri"/>
              </a:rPr>
              <a:t>Hash </a:t>
            </a:r>
            <a:r>
              <a:rPr dirty="0" sz="2400" spc="-40" b="1">
                <a:solidFill>
                  <a:srgbClr val="FF0000"/>
                </a:solidFill>
                <a:latin typeface="Calibri"/>
                <a:cs typeface="Calibri"/>
              </a:rPr>
              <a:t>Table </a:t>
            </a:r>
            <a:r>
              <a:rPr dirty="0" sz="2000" spc="-5">
                <a:latin typeface="Calibri"/>
                <a:cs typeface="Calibri"/>
              </a:rPr>
              <a:t>(in </a:t>
            </a:r>
            <a:r>
              <a:rPr dirty="0" sz="2000" spc="-10">
                <a:latin typeface="Calibri"/>
                <a:cs typeface="Calibri"/>
              </a:rPr>
              <a:t>feasible</a:t>
            </a:r>
            <a:r>
              <a:rPr dirty="0" sz="2000" spc="9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size)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779077" y="2245060"/>
            <a:ext cx="248475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3679" indent="-220979">
              <a:lnSpc>
                <a:spcPct val="100000"/>
              </a:lnSpc>
              <a:spcBef>
                <a:spcPts val="100"/>
              </a:spcBef>
              <a:buFont typeface="Calibri"/>
              <a:buChar char="•"/>
              <a:tabLst>
                <a:tab pos="233679" algn="l"/>
              </a:tabLst>
            </a:pPr>
            <a:r>
              <a:rPr dirty="0" sz="2400" spc="-15" b="1" i="1">
                <a:solidFill>
                  <a:srgbClr val="FF0000"/>
                </a:solidFill>
                <a:latin typeface="Calibri"/>
                <a:cs typeface="Calibri"/>
              </a:rPr>
              <a:t>Index</a:t>
            </a:r>
            <a:r>
              <a:rPr dirty="0" sz="2400" spc="-55" b="1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10" b="1" i="1">
                <a:solidFill>
                  <a:srgbClr val="FF0000"/>
                </a:solidFill>
                <a:latin typeface="Calibri"/>
                <a:cs typeface="Calibri"/>
              </a:rPr>
              <a:t>distribution</a:t>
            </a:r>
            <a:endParaRPr sz="2400">
              <a:latin typeface="Calibri"/>
              <a:cs typeface="Calibri"/>
            </a:endParaRPr>
          </a:p>
          <a:p>
            <a:pPr marL="233679" indent="-220979">
              <a:lnSpc>
                <a:spcPct val="100000"/>
              </a:lnSpc>
              <a:buFont typeface="Calibri"/>
              <a:buChar char="•"/>
              <a:tabLst>
                <a:tab pos="233679" algn="l"/>
              </a:tabLst>
            </a:pPr>
            <a:r>
              <a:rPr dirty="0" sz="2400" spc="-5" b="1" i="1">
                <a:solidFill>
                  <a:srgbClr val="FF0000"/>
                </a:solidFill>
                <a:latin typeface="Calibri"/>
                <a:cs typeface="Calibri"/>
              </a:rPr>
              <a:t>Collision</a:t>
            </a:r>
            <a:r>
              <a:rPr dirty="0" sz="2400" spc="-60" b="1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10" b="1" i="1">
                <a:solidFill>
                  <a:srgbClr val="FF0000"/>
                </a:solidFill>
                <a:latin typeface="Calibri"/>
                <a:cs typeface="Calibri"/>
              </a:rPr>
              <a:t>handling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894588" y="2147316"/>
          <a:ext cx="737870" cy="4188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9455"/>
              </a:tblGrid>
              <a:tr h="359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9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9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656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81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92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9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1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96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3" name="object 33"/>
          <p:cNvSpPr/>
          <p:nvPr/>
        </p:nvSpPr>
        <p:spPr>
          <a:xfrm>
            <a:off x="6512052" y="3156204"/>
            <a:ext cx="225551" cy="22555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007165" y="3377946"/>
            <a:ext cx="1437640" cy="410209"/>
          </a:xfrm>
          <a:custGeom>
            <a:avLst/>
            <a:gdLst/>
            <a:ahLst/>
            <a:cxnLst/>
            <a:rect l="l" t="t" r="r" b="b"/>
            <a:pathLst>
              <a:path w="1437639" h="410210">
                <a:moveTo>
                  <a:pt x="1437068" y="0"/>
                </a:moveTo>
                <a:lnTo>
                  <a:pt x="0" y="409968"/>
                </a:lnTo>
              </a:path>
            </a:pathLst>
          </a:custGeom>
          <a:ln w="25908">
            <a:solidFill>
              <a:srgbClr val="9933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932427" y="3711407"/>
            <a:ext cx="142875" cy="125095"/>
          </a:xfrm>
          <a:custGeom>
            <a:avLst/>
            <a:gdLst/>
            <a:ahLst/>
            <a:cxnLst/>
            <a:rect l="l" t="t" r="r" b="b"/>
            <a:pathLst>
              <a:path w="142875" h="125095">
                <a:moveTo>
                  <a:pt x="106794" y="0"/>
                </a:moveTo>
                <a:lnTo>
                  <a:pt x="0" y="97828"/>
                </a:lnTo>
                <a:lnTo>
                  <a:pt x="142341" y="124574"/>
                </a:lnTo>
                <a:lnTo>
                  <a:pt x="74739" y="76504"/>
                </a:lnTo>
                <a:lnTo>
                  <a:pt x="106794" y="0"/>
                </a:lnTo>
                <a:close/>
              </a:path>
            </a:pathLst>
          </a:custGeom>
          <a:solidFill>
            <a:srgbClr val="99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981593" y="3882390"/>
            <a:ext cx="1078230" cy="404495"/>
          </a:xfrm>
          <a:custGeom>
            <a:avLst/>
            <a:gdLst/>
            <a:ahLst/>
            <a:cxnLst/>
            <a:rect l="l" t="t" r="r" b="b"/>
            <a:pathLst>
              <a:path w="1078230" h="404495">
                <a:moveTo>
                  <a:pt x="1077836" y="0"/>
                </a:moveTo>
                <a:lnTo>
                  <a:pt x="0" y="404012"/>
                </a:lnTo>
              </a:path>
            </a:pathLst>
          </a:custGeom>
          <a:ln w="25908">
            <a:solidFill>
              <a:srgbClr val="9933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908803" y="4207557"/>
            <a:ext cx="144145" cy="121920"/>
          </a:xfrm>
          <a:custGeom>
            <a:avLst/>
            <a:gdLst/>
            <a:ahLst/>
            <a:cxnLst/>
            <a:rect l="l" t="t" r="r" b="b"/>
            <a:pathLst>
              <a:path w="144144" h="121920">
                <a:moveTo>
                  <a:pt x="98564" y="0"/>
                </a:moveTo>
                <a:lnTo>
                  <a:pt x="0" y="106121"/>
                </a:lnTo>
                <a:lnTo>
                  <a:pt x="144043" y="121297"/>
                </a:lnTo>
                <a:lnTo>
                  <a:pt x="72783" y="78841"/>
                </a:lnTo>
                <a:lnTo>
                  <a:pt x="98564" y="0"/>
                </a:lnTo>
                <a:close/>
              </a:path>
            </a:pathLst>
          </a:custGeom>
          <a:solidFill>
            <a:srgbClr val="99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557272" y="4245864"/>
            <a:ext cx="1805939" cy="16596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484120" y="4178477"/>
            <a:ext cx="1800225" cy="1647825"/>
          </a:xfrm>
          <a:custGeom>
            <a:avLst/>
            <a:gdLst/>
            <a:ahLst/>
            <a:cxnLst/>
            <a:rect l="l" t="t" r="r" b="b"/>
            <a:pathLst>
              <a:path w="1800225" h="1647825">
                <a:moveTo>
                  <a:pt x="1799844" y="855294"/>
                </a:moveTo>
                <a:lnTo>
                  <a:pt x="0" y="855294"/>
                </a:lnTo>
                <a:lnTo>
                  <a:pt x="0" y="1647774"/>
                </a:lnTo>
                <a:lnTo>
                  <a:pt x="1799844" y="1647774"/>
                </a:lnTo>
                <a:lnTo>
                  <a:pt x="1799844" y="855294"/>
                </a:lnTo>
                <a:close/>
              </a:path>
              <a:path w="1800225" h="1647825">
                <a:moveTo>
                  <a:pt x="130149" y="0"/>
                </a:moveTo>
                <a:lnTo>
                  <a:pt x="299974" y="855294"/>
                </a:lnTo>
                <a:lnTo>
                  <a:pt x="749935" y="855294"/>
                </a:lnTo>
                <a:lnTo>
                  <a:pt x="130149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484120" y="4178477"/>
            <a:ext cx="1800225" cy="1647825"/>
          </a:xfrm>
          <a:custGeom>
            <a:avLst/>
            <a:gdLst/>
            <a:ahLst/>
            <a:cxnLst/>
            <a:rect l="l" t="t" r="r" b="b"/>
            <a:pathLst>
              <a:path w="1800225" h="1647825">
                <a:moveTo>
                  <a:pt x="1799844" y="1647774"/>
                </a:moveTo>
                <a:lnTo>
                  <a:pt x="749935" y="1647774"/>
                </a:lnTo>
                <a:lnTo>
                  <a:pt x="299974" y="1647774"/>
                </a:lnTo>
                <a:lnTo>
                  <a:pt x="0" y="1647774"/>
                </a:lnTo>
                <a:lnTo>
                  <a:pt x="0" y="1185494"/>
                </a:lnTo>
                <a:lnTo>
                  <a:pt x="0" y="987374"/>
                </a:lnTo>
                <a:lnTo>
                  <a:pt x="0" y="855294"/>
                </a:lnTo>
                <a:lnTo>
                  <a:pt x="299974" y="855294"/>
                </a:lnTo>
                <a:lnTo>
                  <a:pt x="130149" y="0"/>
                </a:lnTo>
                <a:lnTo>
                  <a:pt x="749935" y="855294"/>
                </a:lnTo>
                <a:lnTo>
                  <a:pt x="1799844" y="855294"/>
                </a:lnTo>
                <a:lnTo>
                  <a:pt x="1799844" y="987374"/>
                </a:lnTo>
                <a:lnTo>
                  <a:pt x="1799844" y="1185494"/>
                </a:lnTo>
                <a:lnTo>
                  <a:pt x="1799844" y="1647774"/>
                </a:lnTo>
                <a:close/>
              </a:path>
            </a:pathLst>
          </a:custGeom>
          <a:ln w="3175">
            <a:solidFill>
              <a:srgbClr val="FF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259586" y="4530090"/>
            <a:ext cx="0" cy="576580"/>
          </a:xfrm>
          <a:custGeom>
            <a:avLst/>
            <a:gdLst/>
            <a:ahLst/>
            <a:cxnLst/>
            <a:rect l="l" t="t" r="r" b="b"/>
            <a:pathLst>
              <a:path w="0" h="576579">
                <a:moveTo>
                  <a:pt x="0" y="0"/>
                </a:moveTo>
                <a:lnTo>
                  <a:pt x="0" y="576072"/>
                </a:lnTo>
              </a:path>
            </a:pathLst>
          </a:custGeom>
          <a:ln w="381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329565" y="4121485"/>
            <a:ext cx="47942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E[</a:t>
            </a:r>
            <a:r>
              <a:rPr dirty="0" sz="2000" spc="5" b="1" i="1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dirty="0" sz="2000">
                <a:latin typeface="Times New Roman"/>
                <a:cs typeface="Times New Roman"/>
              </a:rPr>
              <a:t>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2015/4/2</a:t>
            </a:r>
          </a:p>
        </p:txBody>
      </p:sp>
      <p:sp>
        <p:nvSpPr>
          <p:cNvPr id="47" name="object 4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43" name="object 43"/>
          <p:cNvSpPr txBox="1">
            <a:spLocks noGrp="1"/>
          </p:cNvSpPr>
          <p:nvPr>
            <p:ph idx="3" sz="half"/>
          </p:nvPr>
        </p:nvSpPr>
        <p:spPr>
          <a:prstGeom prst="rect"/>
        </p:spPr>
        <p:txBody>
          <a:bodyPr wrap="square" lIns="0" tIns="74295" rIns="0" bIns="0" rtlCol="0" vert="horz">
            <a:spAutoFit/>
          </a:bodyPr>
          <a:lstStyle/>
          <a:p>
            <a:pPr marL="230504" marR="5080">
              <a:lnSpc>
                <a:spcPct val="80000"/>
              </a:lnSpc>
              <a:spcBef>
                <a:spcPts val="585"/>
              </a:spcBef>
            </a:pPr>
            <a:r>
              <a:rPr dirty="0" spc="-25"/>
              <a:t>Very </a:t>
            </a:r>
            <a:r>
              <a:rPr dirty="0" spc="-10"/>
              <a:t>large, </a:t>
            </a:r>
            <a:r>
              <a:rPr dirty="0"/>
              <a:t>but </a:t>
            </a:r>
            <a:r>
              <a:rPr dirty="0" spc="-5"/>
              <a:t>only </a:t>
            </a:r>
            <a:r>
              <a:rPr dirty="0"/>
              <a:t>a  </a:t>
            </a:r>
            <a:r>
              <a:rPr dirty="0" spc="-5"/>
              <a:t>small </a:t>
            </a:r>
            <a:r>
              <a:rPr dirty="0"/>
              <a:t>part </a:t>
            </a:r>
            <a:r>
              <a:rPr dirty="0" spc="-5"/>
              <a:t>is used in </a:t>
            </a:r>
            <a:r>
              <a:rPr dirty="0"/>
              <a:t>an  </a:t>
            </a:r>
            <a:r>
              <a:rPr dirty="0" spc="-5"/>
              <a:t>application</a:t>
            </a:r>
          </a:p>
          <a:p>
            <a:pPr>
              <a:lnSpc>
                <a:spcPct val="100000"/>
              </a:lnSpc>
            </a:p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00">
              <a:latin typeface="Times New Roman"/>
              <a:cs typeface="Times New Roman"/>
            </a:endParaRPr>
          </a:p>
          <a:p>
            <a:pPr marL="878205">
              <a:lnSpc>
                <a:spcPct val="100000"/>
              </a:lnSpc>
              <a:spcBef>
                <a:spcPts val="5"/>
              </a:spcBef>
            </a:pPr>
            <a:r>
              <a:rPr dirty="0" sz="2400" i="1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00">
              <a:latin typeface="Times New Roman"/>
              <a:cs typeface="Times New Roman"/>
            </a:endParaRPr>
          </a:p>
          <a:p>
            <a:pPr marL="662305">
              <a:lnSpc>
                <a:spcPct val="100000"/>
              </a:lnSpc>
            </a:pPr>
            <a:r>
              <a:rPr dirty="0" sz="2400" b="1">
                <a:solidFill>
                  <a:srgbClr val="0000CC"/>
                </a:solidFill>
                <a:latin typeface="Times New Roman"/>
                <a:cs typeface="Times New Roman"/>
              </a:rPr>
              <a:t>Key</a:t>
            </a:r>
            <a:r>
              <a:rPr dirty="0" sz="2400" spc="-25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00CC"/>
                </a:solidFill>
                <a:latin typeface="Times New Roman"/>
                <a:cs typeface="Times New Roman"/>
              </a:rPr>
              <a:t>Space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1403985">
              <a:lnSpc>
                <a:spcPct val="80000"/>
              </a:lnSpc>
            </a:pPr>
            <a:r>
              <a:rPr dirty="0" spc="-25"/>
              <a:t>Value </a:t>
            </a:r>
            <a:r>
              <a:rPr dirty="0" spc="-5"/>
              <a:t>of </a:t>
            </a:r>
            <a:r>
              <a:rPr dirty="0"/>
              <a:t>a  </a:t>
            </a:r>
            <a:r>
              <a:rPr dirty="0" spc="-5"/>
              <a:t>specific</a:t>
            </a:r>
            <a:r>
              <a:rPr dirty="0" spc="-40"/>
              <a:t> </a:t>
            </a:r>
            <a:r>
              <a:rPr dirty="0" spc="-25"/>
              <a:t>key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3512788" y="3399236"/>
            <a:ext cx="1110615" cy="1328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127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Hash  </a:t>
            </a:r>
            <a:r>
              <a:rPr dirty="0" sz="2400" spc="-10">
                <a:latin typeface="Times New Roman"/>
                <a:cs typeface="Times New Roman"/>
              </a:rPr>
              <a:t>F</a:t>
            </a:r>
            <a:r>
              <a:rPr dirty="0" sz="2400">
                <a:latin typeface="Times New Roman"/>
                <a:cs typeface="Times New Roman"/>
              </a:rPr>
              <a:t>unc</a:t>
            </a:r>
            <a:r>
              <a:rPr dirty="0" sz="2400" spc="5">
                <a:latin typeface="Times New Roman"/>
                <a:cs typeface="Times New Roman"/>
              </a:rPr>
              <a:t>ti</a:t>
            </a:r>
            <a:r>
              <a:rPr dirty="0" sz="2400">
                <a:latin typeface="Times New Roman"/>
                <a:cs typeface="Times New Roman"/>
              </a:rPr>
              <a:t>on</a:t>
            </a:r>
            <a:endParaRPr sz="2400">
              <a:latin typeface="Times New Roman"/>
              <a:cs typeface="Times New Roman"/>
            </a:endParaRPr>
          </a:p>
          <a:p>
            <a:pPr algn="ctr" marR="93345">
              <a:lnSpc>
                <a:spcPct val="100000"/>
              </a:lnSpc>
              <a:spcBef>
                <a:spcPts val="1614"/>
              </a:spcBef>
            </a:pPr>
            <a:r>
              <a:rPr dirty="0" sz="2400" spc="-5" i="1">
                <a:latin typeface="Times New Roman"/>
                <a:cs typeface="Times New Roman"/>
              </a:rPr>
              <a:t>H</a:t>
            </a:r>
            <a:r>
              <a:rPr dirty="0" sz="2400" spc="-5">
                <a:latin typeface="Times New Roman"/>
                <a:cs typeface="Times New Roman"/>
              </a:rPr>
              <a:t>(</a:t>
            </a:r>
            <a:r>
              <a:rPr dirty="0" sz="2400" spc="-5" i="1">
                <a:latin typeface="Times New Roman"/>
                <a:cs typeface="Times New Roman"/>
              </a:rPr>
              <a:t>x</a:t>
            </a:r>
            <a:r>
              <a:rPr dirty="0" sz="2400" spc="-5">
                <a:latin typeface="Times New Roman"/>
                <a:cs typeface="Times New Roman"/>
              </a:rPr>
              <a:t>)=</a:t>
            </a:r>
            <a:r>
              <a:rPr dirty="0" sz="2400" spc="-5" i="1">
                <a:latin typeface="Times New Roman"/>
                <a:cs typeface="Times New Roman"/>
              </a:rPr>
              <a:t>k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2267" y="0"/>
            <a:ext cx="6534911" cy="1338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964435" y="699516"/>
            <a:ext cx="5212079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084580" marR="5080" indent="-582295">
              <a:lnSpc>
                <a:spcPct val="100600"/>
              </a:lnSpc>
              <a:spcBef>
                <a:spcPts val="65"/>
              </a:spcBef>
            </a:pPr>
            <a:r>
              <a:rPr dirty="0" spc="-5"/>
              <a:t>Collision</a:t>
            </a:r>
            <a:r>
              <a:rPr dirty="0" spc="-55"/>
              <a:t> </a:t>
            </a:r>
            <a:r>
              <a:rPr dirty="0" spc="-5"/>
              <a:t>Handling:  Closed</a:t>
            </a:r>
            <a:r>
              <a:rPr dirty="0" spc="-10"/>
              <a:t> </a:t>
            </a:r>
            <a:r>
              <a:rPr dirty="0" spc="-5"/>
              <a:t>Address</a:t>
            </a:r>
          </a:p>
        </p:txBody>
      </p:sp>
      <p:sp>
        <p:nvSpPr>
          <p:cNvPr id="5" name="object 5"/>
          <p:cNvSpPr/>
          <p:nvPr/>
        </p:nvSpPr>
        <p:spPr>
          <a:xfrm>
            <a:off x="330708" y="3590544"/>
            <a:ext cx="2788919" cy="29215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30708" y="3590544"/>
            <a:ext cx="387946" cy="3382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03058" y="3590544"/>
            <a:ext cx="164528" cy="642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60624" y="3522112"/>
            <a:ext cx="2776855" cy="2907665"/>
          </a:xfrm>
          <a:custGeom>
            <a:avLst/>
            <a:gdLst/>
            <a:ahLst/>
            <a:cxnLst/>
            <a:rect l="l" t="t" r="r" b="b"/>
            <a:pathLst>
              <a:path w="2776855" h="2907665">
                <a:moveTo>
                  <a:pt x="2326494" y="2713955"/>
                </a:moveTo>
                <a:lnTo>
                  <a:pt x="1565853" y="2713955"/>
                </a:lnTo>
                <a:lnTo>
                  <a:pt x="1599600" y="2751495"/>
                </a:lnTo>
                <a:lnTo>
                  <a:pt x="1635873" y="2785168"/>
                </a:lnTo>
                <a:lnTo>
                  <a:pt x="1674360" y="2814907"/>
                </a:lnTo>
                <a:lnTo>
                  <a:pt x="1714748" y="2840651"/>
                </a:lnTo>
                <a:lnTo>
                  <a:pt x="1756725" y="2862335"/>
                </a:lnTo>
                <a:lnTo>
                  <a:pt x="1799980" y="2879895"/>
                </a:lnTo>
                <a:lnTo>
                  <a:pt x="1844201" y="2893269"/>
                </a:lnTo>
                <a:lnTo>
                  <a:pt x="1889074" y="2902391"/>
                </a:lnTo>
                <a:lnTo>
                  <a:pt x="1934288" y="2907199"/>
                </a:lnTo>
                <a:lnTo>
                  <a:pt x="1979531" y="2907628"/>
                </a:lnTo>
                <a:lnTo>
                  <a:pt x="2024491" y="2903615"/>
                </a:lnTo>
                <a:lnTo>
                  <a:pt x="2068855" y="2895097"/>
                </a:lnTo>
                <a:lnTo>
                  <a:pt x="2112311" y="2882009"/>
                </a:lnTo>
                <a:lnTo>
                  <a:pt x="2154548" y="2864287"/>
                </a:lnTo>
                <a:lnTo>
                  <a:pt x="2195253" y="2841869"/>
                </a:lnTo>
                <a:lnTo>
                  <a:pt x="2237473" y="2811954"/>
                </a:lnTo>
                <a:lnTo>
                  <a:pt x="2275697" y="2777370"/>
                </a:lnTo>
                <a:lnTo>
                  <a:pt x="2309646" y="2738488"/>
                </a:lnTo>
                <a:lnTo>
                  <a:pt x="2326494" y="2713955"/>
                </a:lnTo>
                <a:close/>
              </a:path>
              <a:path w="2776855" h="2907665">
                <a:moveTo>
                  <a:pt x="2681993" y="2322185"/>
                </a:moveTo>
                <a:lnTo>
                  <a:pt x="925773" y="2322185"/>
                </a:lnTo>
                <a:lnTo>
                  <a:pt x="923754" y="2323976"/>
                </a:lnTo>
                <a:lnTo>
                  <a:pt x="928106" y="2371997"/>
                </a:lnTo>
                <a:lnTo>
                  <a:pt x="937497" y="2419387"/>
                </a:lnTo>
                <a:lnTo>
                  <a:pt x="951804" y="2465726"/>
                </a:lnTo>
                <a:lnTo>
                  <a:pt x="970903" y="2510593"/>
                </a:lnTo>
                <a:lnTo>
                  <a:pt x="994671" y="2553566"/>
                </a:lnTo>
                <a:lnTo>
                  <a:pt x="1023841" y="2595338"/>
                </a:lnTo>
                <a:lnTo>
                  <a:pt x="1056489" y="2632944"/>
                </a:lnTo>
                <a:lnTo>
                  <a:pt x="1092190" y="2666262"/>
                </a:lnTo>
                <a:lnTo>
                  <a:pt x="1130522" y="2695170"/>
                </a:lnTo>
                <a:lnTo>
                  <a:pt x="1171061" y="2719550"/>
                </a:lnTo>
                <a:lnTo>
                  <a:pt x="1213384" y="2739278"/>
                </a:lnTo>
                <a:lnTo>
                  <a:pt x="1257067" y="2754234"/>
                </a:lnTo>
                <a:lnTo>
                  <a:pt x="1301688" y="2764298"/>
                </a:lnTo>
                <a:lnTo>
                  <a:pt x="1346822" y="2769347"/>
                </a:lnTo>
                <a:lnTo>
                  <a:pt x="1392047" y="2769262"/>
                </a:lnTo>
                <a:lnTo>
                  <a:pt x="1436939" y="2763920"/>
                </a:lnTo>
                <a:lnTo>
                  <a:pt x="1481074" y="2753202"/>
                </a:lnTo>
                <a:lnTo>
                  <a:pt x="1524030" y="2736985"/>
                </a:lnTo>
                <a:lnTo>
                  <a:pt x="1565384" y="2715149"/>
                </a:lnTo>
                <a:lnTo>
                  <a:pt x="1565853" y="2713955"/>
                </a:lnTo>
                <a:lnTo>
                  <a:pt x="2326494" y="2713955"/>
                </a:lnTo>
                <a:lnTo>
                  <a:pt x="2339044" y="2695680"/>
                </a:lnTo>
                <a:lnTo>
                  <a:pt x="2363612" y="2649317"/>
                </a:lnTo>
                <a:lnTo>
                  <a:pt x="2383073" y="2599769"/>
                </a:lnTo>
                <a:lnTo>
                  <a:pt x="2382692" y="2598753"/>
                </a:lnTo>
                <a:lnTo>
                  <a:pt x="2420222" y="2592130"/>
                </a:lnTo>
                <a:lnTo>
                  <a:pt x="2491388" y="2567246"/>
                </a:lnTo>
                <a:lnTo>
                  <a:pt x="2561264" y="2522719"/>
                </a:lnTo>
                <a:lnTo>
                  <a:pt x="2593829" y="2492170"/>
                </a:lnTo>
                <a:lnTo>
                  <a:pt x="2622017" y="2457932"/>
                </a:lnTo>
                <a:lnTo>
                  <a:pt x="2645675" y="2420463"/>
                </a:lnTo>
                <a:lnTo>
                  <a:pt x="2664653" y="2380223"/>
                </a:lnTo>
                <a:lnTo>
                  <a:pt x="2678798" y="2337670"/>
                </a:lnTo>
                <a:lnTo>
                  <a:pt x="2681993" y="2322185"/>
                </a:lnTo>
                <a:close/>
              </a:path>
              <a:path w="2776855" h="2907665">
                <a:moveTo>
                  <a:pt x="335374" y="1610824"/>
                </a:moveTo>
                <a:lnTo>
                  <a:pt x="319461" y="1656471"/>
                </a:lnTo>
                <a:lnTo>
                  <a:pt x="308214" y="1703448"/>
                </a:lnTo>
                <a:lnTo>
                  <a:pt x="301614" y="1751355"/>
                </a:lnTo>
                <a:lnTo>
                  <a:pt x="299624" y="1799840"/>
                </a:lnTo>
                <a:lnTo>
                  <a:pt x="302210" y="1848545"/>
                </a:lnTo>
                <a:lnTo>
                  <a:pt x="309335" y="1897116"/>
                </a:lnTo>
                <a:lnTo>
                  <a:pt x="320966" y="1945198"/>
                </a:lnTo>
                <a:lnTo>
                  <a:pt x="337065" y="1992435"/>
                </a:lnTo>
                <a:lnTo>
                  <a:pt x="357599" y="2038473"/>
                </a:lnTo>
                <a:lnTo>
                  <a:pt x="382531" y="2082955"/>
                </a:lnTo>
                <a:lnTo>
                  <a:pt x="411797" y="2125443"/>
                </a:lnTo>
                <a:lnTo>
                  <a:pt x="444340" y="2164444"/>
                </a:lnTo>
                <a:lnTo>
                  <a:pt x="479834" y="2199813"/>
                </a:lnTo>
                <a:lnTo>
                  <a:pt x="517957" y="2231407"/>
                </a:lnTo>
                <a:lnTo>
                  <a:pt x="558382" y="2259082"/>
                </a:lnTo>
                <a:lnTo>
                  <a:pt x="600786" y="2282695"/>
                </a:lnTo>
                <a:lnTo>
                  <a:pt x="644845" y="2302103"/>
                </a:lnTo>
                <a:lnTo>
                  <a:pt x="690234" y="2317161"/>
                </a:lnTo>
                <a:lnTo>
                  <a:pt x="736628" y="2327726"/>
                </a:lnTo>
                <a:lnTo>
                  <a:pt x="783704" y="2333655"/>
                </a:lnTo>
                <a:lnTo>
                  <a:pt x="831136" y="2334803"/>
                </a:lnTo>
                <a:lnTo>
                  <a:pt x="878601" y="2331028"/>
                </a:lnTo>
                <a:lnTo>
                  <a:pt x="925773" y="2322185"/>
                </a:lnTo>
                <a:lnTo>
                  <a:pt x="2681993" y="2322185"/>
                </a:lnTo>
                <a:lnTo>
                  <a:pt x="2687959" y="2293262"/>
                </a:lnTo>
                <a:lnTo>
                  <a:pt x="2691983" y="2247457"/>
                </a:lnTo>
                <a:lnTo>
                  <a:pt x="2690719" y="2200714"/>
                </a:lnTo>
                <a:lnTo>
                  <a:pt x="2684015" y="2153491"/>
                </a:lnTo>
                <a:lnTo>
                  <a:pt x="2671719" y="2106247"/>
                </a:lnTo>
                <a:lnTo>
                  <a:pt x="2673773" y="2106247"/>
                </a:lnTo>
                <a:lnTo>
                  <a:pt x="2703169" y="2074698"/>
                </a:lnTo>
                <a:lnTo>
                  <a:pt x="2728229" y="2038945"/>
                </a:lnTo>
                <a:lnTo>
                  <a:pt x="2748166" y="2000317"/>
                </a:lnTo>
                <a:lnTo>
                  <a:pt x="2762929" y="1959354"/>
                </a:lnTo>
                <a:lnTo>
                  <a:pt x="2772467" y="1916597"/>
                </a:lnTo>
                <a:lnTo>
                  <a:pt x="2776728" y="1872585"/>
                </a:lnTo>
                <a:lnTo>
                  <a:pt x="2775660" y="1827860"/>
                </a:lnTo>
                <a:lnTo>
                  <a:pt x="2769212" y="1782961"/>
                </a:lnTo>
                <a:lnTo>
                  <a:pt x="2757332" y="1738430"/>
                </a:lnTo>
                <a:lnTo>
                  <a:pt x="2739969" y="1694805"/>
                </a:lnTo>
                <a:lnTo>
                  <a:pt x="2717070" y="1652628"/>
                </a:lnTo>
                <a:lnTo>
                  <a:pt x="2687432" y="1611341"/>
                </a:lnTo>
                <a:lnTo>
                  <a:pt x="336214" y="1611341"/>
                </a:lnTo>
                <a:lnTo>
                  <a:pt x="335374" y="1610824"/>
                </a:lnTo>
                <a:close/>
              </a:path>
              <a:path w="2776855" h="2907665">
                <a:moveTo>
                  <a:pt x="2673773" y="2106247"/>
                </a:moveTo>
                <a:lnTo>
                  <a:pt x="2671719" y="2106247"/>
                </a:lnTo>
                <a:lnTo>
                  <a:pt x="2673039" y="2107034"/>
                </a:lnTo>
                <a:lnTo>
                  <a:pt x="2673773" y="2106247"/>
                </a:lnTo>
                <a:close/>
              </a:path>
              <a:path w="2776855" h="2907665">
                <a:moveTo>
                  <a:pt x="2687031" y="1610782"/>
                </a:moveTo>
                <a:lnTo>
                  <a:pt x="335389" y="1610782"/>
                </a:lnTo>
                <a:lnTo>
                  <a:pt x="336214" y="1611341"/>
                </a:lnTo>
                <a:lnTo>
                  <a:pt x="2687432" y="1611341"/>
                </a:lnTo>
                <a:lnTo>
                  <a:pt x="2687031" y="1610782"/>
                </a:lnTo>
                <a:close/>
              </a:path>
              <a:path w="2776855" h="2907665">
                <a:moveTo>
                  <a:pt x="73197" y="821286"/>
                </a:moveTo>
                <a:lnTo>
                  <a:pt x="53505" y="866416"/>
                </a:lnTo>
                <a:lnTo>
                  <a:pt x="38033" y="913011"/>
                </a:lnTo>
                <a:lnTo>
                  <a:pt x="26765" y="960783"/>
                </a:lnTo>
                <a:lnTo>
                  <a:pt x="19680" y="1009443"/>
                </a:lnTo>
                <a:lnTo>
                  <a:pt x="16761" y="1058702"/>
                </a:lnTo>
                <a:lnTo>
                  <a:pt x="17989" y="1108272"/>
                </a:lnTo>
                <a:lnTo>
                  <a:pt x="23344" y="1157863"/>
                </a:lnTo>
                <a:lnTo>
                  <a:pt x="32810" y="1207187"/>
                </a:lnTo>
                <a:lnTo>
                  <a:pt x="46367" y="1255955"/>
                </a:lnTo>
                <a:lnTo>
                  <a:pt x="63996" y="1303879"/>
                </a:lnTo>
                <a:lnTo>
                  <a:pt x="85680" y="1350669"/>
                </a:lnTo>
                <a:lnTo>
                  <a:pt x="111399" y="1396038"/>
                </a:lnTo>
                <a:lnTo>
                  <a:pt x="141247" y="1439757"/>
                </a:lnTo>
                <a:lnTo>
                  <a:pt x="174454" y="1480652"/>
                </a:lnTo>
                <a:lnTo>
                  <a:pt x="210786" y="1518491"/>
                </a:lnTo>
                <a:lnTo>
                  <a:pt x="250011" y="1553041"/>
                </a:lnTo>
                <a:lnTo>
                  <a:pt x="291898" y="1584068"/>
                </a:lnTo>
                <a:lnTo>
                  <a:pt x="335374" y="1610824"/>
                </a:lnTo>
                <a:lnTo>
                  <a:pt x="2687031" y="1610782"/>
                </a:lnTo>
                <a:lnTo>
                  <a:pt x="2649439" y="1570531"/>
                </a:lnTo>
                <a:lnTo>
                  <a:pt x="2608758" y="1537612"/>
                </a:lnTo>
                <a:lnTo>
                  <a:pt x="2564403" y="1510732"/>
                </a:lnTo>
                <a:lnTo>
                  <a:pt x="2517050" y="1490352"/>
                </a:lnTo>
                <a:lnTo>
                  <a:pt x="2470291" y="1477724"/>
                </a:lnTo>
                <a:lnTo>
                  <a:pt x="2467261" y="1477724"/>
                </a:lnTo>
                <a:lnTo>
                  <a:pt x="2467376" y="1476937"/>
                </a:lnTo>
                <a:lnTo>
                  <a:pt x="2479075" y="1430303"/>
                </a:lnTo>
                <a:lnTo>
                  <a:pt x="2483506" y="1381572"/>
                </a:lnTo>
                <a:lnTo>
                  <a:pt x="2480677" y="1332406"/>
                </a:lnTo>
                <a:lnTo>
                  <a:pt x="2470710" y="1283677"/>
                </a:lnTo>
                <a:lnTo>
                  <a:pt x="2453726" y="1236257"/>
                </a:lnTo>
                <a:lnTo>
                  <a:pt x="2429847" y="1191022"/>
                </a:lnTo>
                <a:lnTo>
                  <a:pt x="2398567" y="1148094"/>
                </a:lnTo>
                <a:lnTo>
                  <a:pt x="2362033" y="1110961"/>
                </a:lnTo>
                <a:lnTo>
                  <a:pt x="2321098" y="1080084"/>
                </a:lnTo>
                <a:lnTo>
                  <a:pt x="2276618" y="1055926"/>
                </a:lnTo>
                <a:lnTo>
                  <a:pt x="2229446" y="1038949"/>
                </a:lnTo>
                <a:lnTo>
                  <a:pt x="2193320" y="1032068"/>
                </a:lnTo>
                <a:lnTo>
                  <a:pt x="2126825" y="1032068"/>
                </a:lnTo>
                <a:lnTo>
                  <a:pt x="2132655" y="981409"/>
                </a:lnTo>
                <a:lnTo>
                  <a:pt x="2132022" y="930339"/>
                </a:lnTo>
                <a:lnTo>
                  <a:pt x="2125061" y="879492"/>
                </a:lnTo>
                <a:lnTo>
                  <a:pt x="2111909" y="829506"/>
                </a:lnTo>
                <a:lnTo>
                  <a:pt x="2108839" y="821756"/>
                </a:lnTo>
                <a:lnTo>
                  <a:pt x="75889" y="821756"/>
                </a:lnTo>
                <a:lnTo>
                  <a:pt x="73197" y="821286"/>
                </a:lnTo>
                <a:close/>
              </a:path>
              <a:path w="2776855" h="2907665">
                <a:moveTo>
                  <a:pt x="2467452" y="1476957"/>
                </a:moveTo>
                <a:lnTo>
                  <a:pt x="2467261" y="1477724"/>
                </a:lnTo>
                <a:lnTo>
                  <a:pt x="2470291" y="1477724"/>
                </a:lnTo>
                <a:lnTo>
                  <a:pt x="2467452" y="1476957"/>
                </a:lnTo>
                <a:close/>
              </a:path>
              <a:path w="2776855" h="2907665">
                <a:moveTo>
                  <a:pt x="2467457" y="1476937"/>
                </a:moveTo>
                <a:close/>
              </a:path>
              <a:path w="2776855" h="2907665">
                <a:moveTo>
                  <a:pt x="2130445" y="1028385"/>
                </a:moveTo>
                <a:lnTo>
                  <a:pt x="2126825" y="1032068"/>
                </a:lnTo>
                <a:lnTo>
                  <a:pt x="2193320" y="1032068"/>
                </a:lnTo>
                <a:lnTo>
                  <a:pt x="2180437" y="1029615"/>
                </a:lnTo>
                <a:lnTo>
                  <a:pt x="2130445" y="1028385"/>
                </a:lnTo>
                <a:close/>
              </a:path>
              <a:path w="2776855" h="2907665">
                <a:moveTo>
                  <a:pt x="265537" y="307787"/>
                </a:moveTo>
                <a:lnTo>
                  <a:pt x="220211" y="314619"/>
                </a:lnTo>
                <a:lnTo>
                  <a:pt x="176812" y="328537"/>
                </a:lnTo>
                <a:lnTo>
                  <a:pt x="136113" y="349418"/>
                </a:lnTo>
                <a:lnTo>
                  <a:pt x="100010" y="376106"/>
                </a:lnTo>
                <a:lnTo>
                  <a:pt x="69248" y="407514"/>
                </a:lnTo>
                <a:lnTo>
                  <a:pt x="43954" y="442962"/>
                </a:lnTo>
                <a:lnTo>
                  <a:pt x="24254" y="481768"/>
                </a:lnTo>
                <a:lnTo>
                  <a:pt x="10277" y="523250"/>
                </a:lnTo>
                <a:lnTo>
                  <a:pt x="2150" y="566727"/>
                </a:lnTo>
                <a:lnTo>
                  <a:pt x="0" y="611517"/>
                </a:lnTo>
                <a:lnTo>
                  <a:pt x="3954" y="656937"/>
                </a:lnTo>
                <a:lnTo>
                  <a:pt x="14139" y="702308"/>
                </a:lnTo>
                <a:lnTo>
                  <a:pt x="30684" y="746946"/>
                </a:lnTo>
                <a:lnTo>
                  <a:pt x="53715" y="790171"/>
                </a:lnTo>
                <a:lnTo>
                  <a:pt x="75889" y="821756"/>
                </a:lnTo>
                <a:lnTo>
                  <a:pt x="2108839" y="821756"/>
                </a:lnTo>
                <a:lnTo>
                  <a:pt x="2092699" y="781017"/>
                </a:lnTo>
                <a:lnTo>
                  <a:pt x="2067567" y="734660"/>
                </a:lnTo>
                <a:lnTo>
                  <a:pt x="2039179" y="694224"/>
                </a:lnTo>
                <a:lnTo>
                  <a:pt x="2006938" y="657778"/>
                </a:lnTo>
                <a:lnTo>
                  <a:pt x="1971296" y="625573"/>
                </a:lnTo>
                <a:lnTo>
                  <a:pt x="1932706" y="597862"/>
                </a:lnTo>
                <a:lnTo>
                  <a:pt x="1891619" y="574899"/>
                </a:lnTo>
                <a:lnTo>
                  <a:pt x="1848488" y="556934"/>
                </a:lnTo>
                <a:lnTo>
                  <a:pt x="1803766" y="544221"/>
                </a:lnTo>
                <a:lnTo>
                  <a:pt x="1757905" y="537013"/>
                </a:lnTo>
                <a:lnTo>
                  <a:pt x="1708640" y="535829"/>
                </a:lnTo>
                <a:lnTo>
                  <a:pt x="1702554" y="482649"/>
                </a:lnTo>
                <a:lnTo>
                  <a:pt x="1691159" y="430243"/>
                </a:lnTo>
                <a:lnTo>
                  <a:pt x="1674599" y="379035"/>
                </a:lnTo>
                <a:lnTo>
                  <a:pt x="1653018" y="329452"/>
                </a:lnTo>
                <a:lnTo>
                  <a:pt x="1647265" y="319116"/>
                </a:lnTo>
                <a:lnTo>
                  <a:pt x="356801" y="319116"/>
                </a:lnTo>
                <a:lnTo>
                  <a:pt x="356842" y="315531"/>
                </a:lnTo>
                <a:lnTo>
                  <a:pt x="312015" y="308162"/>
                </a:lnTo>
                <a:lnTo>
                  <a:pt x="265537" y="307787"/>
                </a:lnTo>
                <a:close/>
              </a:path>
              <a:path w="2776855" h="2907665">
                <a:moveTo>
                  <a:pt x="1711357" y="535562"/>
                </a:moveTo>
                <a:lnTo>
                  <a:pt x="1708640" y="535829"/>
                </a:lnTo>
                <a:lnTo>
                  <a:pt x="1719911" y="535829"/>
                </a:lnTo>
                <a:lnTo>
                  <a:pt x="1711357" y="535562"/>
                </a:lnTo>
                <a:close/>
              </a:path>
              <a:path w="2776855" h="2907665">
                <a:moveTo>
                  <a:pt x="666638" y="0"/>
                </a:moveTo>
                <a:lnTo>
                  <a:pt x="621786" y="149"/>
                </a:lnTo>
                <a:lnTo>
                  <a:pt x="577497" y="7117"/>
                </a:lnTo>
                <a:lnTo>
                  <a:pt x="534501" y="21066"/>
                </a:lnTo>
                <a:lnTo>
                  <a:pt x="493529" y="42154"/>
                </a:lnTo>
                <a:lnTo>
                  <a:pt x="456708" y="69405"/>
                </a:lnTo>
                <a:lnTo>
                  <a:pt x="425088" y="101923"/>
                </a:lnTo>
                <a:lnTo>
                  <a:pt x="399005" y="139011"/>
                </a:lnTo>
                <a:lnTo>
                  <a:pt x="378798" y="179972"/>
                </a:lnTo>
                <a:lnTo>
                  <a:pt x="364803" y="224108"/>
                </a:lnTo>
                <a:lnTo>
                  <a:pt x="357358" y="270722"/>
                </a:lnTo>
                <a:lnTo>
                  <a:pt x="356842" y="315531"/>
                </a:lnTo>
                <a:lnTo>
                  <a:pt x="358871" y="315865"/>
                </a:lnTo>
                <a:lnTo>
                  <a:pt x="356801" y="319116"/>
                </a:lnTo>
                <a:lnTo>
                  <a:pt x="1647265" y="319116"/>
                </a:lnTo>
                <a:lnTo>
                  <a:pt x="1626559" y="281917"/>
                </a:lnTo>
                <a:lnTo>
                  <a:pt x="1598669" y="241168"/>
                </a:lnTo>
                <a:lnTo>
                  <a:pt x="1567939" y="203752"/>
                </a:lnTo>
                <a:lnTo>
                  <a:pt x="1534650" y="169747"/>
                </a:lnTo>
                <a:lnTo>
                  <a:pt x="1499081" y="139230"/>
                </a:lnTo>
                <a:lnTo>
                  <a:pt x="1490888" y="133353"/>
                </a:lnTo>
                <a:lnTo>
                  <a:pt x="906584" y="133353"/>
                </a:lnTo>
                <a:lnTo>
                  <a:pt x="905504" y="132781"/>
                </a:lnTo>
                <a:lnTo>
                  <a:pt x="873722" y="95946"/>
                </a:lnTo>
                <a:lnTo>
                  <a:pt x="837033" y="64398"/>
                </a:lnTo>
                <a:lnTo>
                  <a:pt x="797249" y="38869"/>
                </a:lnTo>
                <a:lnTo>
                  <a:pt x="755100" y="19520"/>
                </a:lnTo>
                <a:lnTo>
                  <a:pt x="711320" y="6510"/>
                </a:lnTo>
                <a:lnTo>
                  <a:pt x="666638" y="0"/>
                </a:lnTo>
                <a:close/>
              </a:path>
              <a:path w="2776855" h="2907665">
                <a:moveTo>
                  <a:pt x="1209834" y="29847"/>
                </a:moveTo>
                <a:lnTo>
                  <a:pt x="1166126" y="30047"/>
                </a:lnTo>
                <a:lnTo>
                  <a:pt x="1122663" y="34436"/>
                </a:lnTo>
                <a:lnTo>
                  <a:pt x="1079725" y="43094"/>
                </a:lnTo>
                <a:lnTo>
                  <a:pt x="1037591" y="56098"/>
                </a:lnTo>
                <a:lnTo>
                  <a:pt x="996544" y="73526"/>
                </a:lnTo>
                <a:lnTo>
                  <a:pt x="956863" y="95456"/>
                </a:lnTo>
                <a:lnTo>
                  <a:pt x="917826" y="122740"/>
                </a:lnTo>
                <a:lnTo>
                  <a:pt x="905841" y="132507"/>
                </a:lnTo>
                <a:lnTo>
                  <a:pt x="906584" y="133353"/>
                </a:lnTo>
                <a:lnTo>
                  <a:pt x="1490888" y="133353"/>
                </a:lnTo>
                <a:lnTo>
                  <a:pt x="1461513" y="112280"/>
                </a:lnTo>
                <a:lnTo>
                  <a:pt x="1422227" y="88975"/>
                </a:lnTo>
                <a:lnTo>
                  <a:pt x="1381503" y="69393"/>
                </a:lnTo>
                <a:lnTo>
                  <a:pt x="1339621" y="53611"/>
                </a:lnTo>
                <a:lnTo>
                  <a:pt x="1296862" y="41707"/>
                </a:lnTo>
                <a:lnTo>
                  <a:pt x="1253506" y="33760"/>
                </a:lnTo>
                <a:lnTo>
                  <a:pt x="1209834" y="29847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60624" y="3522112"/>
            <a:ext cx="2776855" cy="2907665"/>
          </a:xfrm>
          <a:custGeom>
            <a:avLst/>
            <a:gdLst/>
            <a:ahLst/>
            <a:cxnLst/>
            <a:rect l="l" t="t" r="r" b="b"/>
            <a:pathLst>
              <a:path w="2776855" h="2907665">
                <a:moveTo>
                  <a:pt x="906584" y="133353"/>
                </a:moveTo>
                <a:lnTo>
                  <a:pt x="873722" y="95946"/>
                </a:lnTo>
                <a:lnTo>
                  <a:pt x="837033" y="64398"/>
                </a:lnTo>
                <a:lnTo>
                  <a:pt x="797249" y="38869"/>
                </a:lnTo>
                <a:lnTo>
                  <a:pt x="755100" y="19520"/>
                </a:lnTo>
                <a:lnTo>
                  <a:pt x="711320" y="6510"/>
                </a:lnTo>
                <a:lnTo>
                  <a:pt x="666638" y="0"/>
                </a:lnTo>
                <a:lnTo>
                  <a:pt x="621786" y="149"/>
                </a:lnTo>
                <a:lnTo>
                  <a:pt x="577497" y="7117"/>
                </a:lnTo>
                <a:lnTo>
                  <a:pt x="534501" y="21066"/>
                </a:lnTo>
                <a:lnTo>
                  <a:pt x="493529" y="42154"/>
                </a:lnTo>
                <a:lnTo>
                  <a:pt x="456708" y="69405"/>
                </a:lnTo>
                <a:lnTo>
                  <a:pt x="425088" y="101923"/>
                </a:lnTo>
                <a:lnTo>
                  <a:pt x="399005" y="139011"/>
                </a:lnTo>
                <a:lnTo>
                  <a:pt x="378798" y="179972"/>
                </a:lnTo>
                <a:lnTo>
                  <a:pt x="364803" y="224108"/>
                </a:lnTo>
                <a:lnTo>
                  <a:pt x="357358" y="270722"/>
                </a:lnTo>
                <a:lnTo>
                  <a:pt x="356801" y="319116"/>
                </a:lnTo>
                <a:lnTo>
                  <a:pt x="312015" y="308162"/>
                </a:lnTo>
                <a:lnTo>
                  <a:pt x="265537" y="307787"/>
                </a:lnTo>
                <a:lnTo>
                  <a:pt x="220211" y="314619"/>
                </a:lnTo>
                <a:lnTo>
                  <a:pt x="176812" y="328537"/>
                </a:lnTo>
                <a:lnTo>
                  <a:pt x="136113" y="349418"/>
                </a:lnTo>
                <a:lnTo>
                  <a:pt x="100010" y="376106"/>
                </a:lnTo>
                <a:lnTo>
                  <a:pt x="69248" y="407514"/>
                </a:lnTo>
                <a:lnTo>
                  <a:pt x="43954" y="442962"/>
                </a:lnTo>
                <a:lnTo>
                  <a:pt x="24254" y="481768"/>
                </a:lnTo>
                <a:lnTo>
                  <a:pt x="10277" y="523250"/>
                </a:lnTo>
                <a:lnTo>
                  <a:pt x="2150" y="566727"/>
                </a:lnTo>
                <a:lnTo>
                  <a:pt x="0" y="611517"/>
                </a:lnTo>
                <a:lnTo>
                  <a:pt x="3954" y="656937"/>
                </a:lnTo>
                <a:lnTo>
                  <a:pt x="14139" y="702308"/>
                </a:lnTo>
                <a:lnTo>
                  <a:pt x="30684" y="746946"/>
                </a:lnTo>
                <a:lnTo>
                  <a:pt x="53715" y="790171"/>
                </a:lnTo>
                <a:lnTo>
                  <a:pt x="75889" y="821756"/>
                </a:lnTo>
                <a:lnTo>
                  <a:pt x="73197" y="821286"/>
                </a:lnTo>
                <a:lnTo>
                  <a:pt x="53505" y="866416"/>
                </a:lnTo>
                <a:lnTo>
                  <a:pt x="38033" y="913011"/>
                </a:lnTo>
                <a:lnTo>
                  <a:pt x="26765" y="960783"/>
                </a:lnTo>
                <a:lnTo>
                  <a:pt x="19680" y="1009443"/>
                </a:lnTo>
                <a:lnTo>
                  <a:pt x="16761" y="1058702"/>
                </a:lnTo>
                <a:lnTo>
                  <a:pt x="17989" y="1108272"/>
                </a:lnTo>
                <a:lnTo>
                  <a:pt x="23344" y="1157863"/>
                </a:lnTo>
                <a:lnTo>
                  <a:pt x="32810" y="1207187"/>
                </a:lnTo>
                <a:lnTo>
                  <a:pt x="46367" y="1255955"/>
                </a:lnTo>
                <a:lnTo>
                  <a:pt x="63996" y="1303879"/>
                </a:lnTo>
                <a:lnTo>
                  <a:pt x="85680" y="1350669"/>
                </a:lnTo>
                <a:lnTo>
                  <a:pt x="111399" y="1396038"/>
                </a:lnTo>
                <a:lnTo>
                  <a:pt x="141247" y="1439757"/>
                </a:lnTo>
                <a:lnTo>
                  <a:pt x="174454" y="1480652"/>
                </a:lnTo>
                <a:lnTo>
                  <a:pt x="210786" y="1518491"/>
                </a:lnTo>
                <a:lnTo>
                  <a:pt x="250011" y="1553041"/>
                </a:lnTo>
                <a:lnTo>
                  <a:pt x="291898" y="1584068"/>
                </a:lnTo>
                <a:lnTo>
                  <a:pt x="336214" y="1611341"/>
                </a:lnTo>
                <a:lnTo>
                  <a:pt x="319461" y="1656471"/>
                </a:lnTo>
                <a:lnTo>
                  <a:pt x="308214" y="1703448"/>
                </a:lnTo>
                <a:lnTo>
                  <a:pt x="301614" y="1751355"/>
                </a:lnTo>
                <a:lnTo>
                  <a:pt x="299624" y="1799840"/>
                </a:lnTo>
                <a:lnTo>
                  <a:pt x="302210" y="1848545"/>
                </a:lnTo>
                <a:lnTo>
                  <a:pt x="309335" y="1897116"/>
                </a:lnTo>
                <a:lnTo>
                  <a:pt x="320966" y="1945198"/>
                </a:lnTo>
                <a:lnTo>
                  <a:pt x="337065" y="1992435"/>
                </a:lnTo>
                <a:lnTo>
                  <a:pt x="357599" y="2038473"/>
                </a:lnTo>
                <a:lnTo>
                  <a:pt x="382531" y="2082955"/>
                </a:lnTo>
                <a:lnTo>
                  <a:pt x="411797" y="2125443"/>
                </a:lnTo>
                <a:lnTo>
                  <a:pt x="444340" y="2164444"/>
                </a:lnTo>
                <a:lnTo>
                  <a:pt x="479834" y="2199813"/>
                </a:lnTo>
                <a:lnTo>
                  <a:pt x="517957" y="2231407"/>
                </a:lnTo>
                <a:lnTo>
                  <a:pt x="558382" y="2259082"/>
                </a:lnTo>
                <a:lnTo>
                  <a:pt x="600786" y="2282695"/>
                </a:lnTo>
                <a:lnTo>
                  <a:pt x="644845" y="2302103"/>
                </a:lnTo>
                <a:lnTo>
                  <a:pt x="690234" y="2317161"/>
                </a:lnTo>
                <a:lnTo>
                  <a:pt x="736628" y="2327726"/>
                </a:lnTo>
                <a:lnTo>
                  <a:pt x="783704" y="2333655"/>
                </a:lnTo>
                <a:lnTo>
                  <a:pt x="831136" y="2334803"/>
                </a:lnTo>
                <a:lnTo>
                  <a:pt x="878601" y="2331028"/>
                </a:lnTo>
                <a:lnTo>
                  <a:pt x="925773" y="2322185"/>
                </a:lnTo>
                <a:lnTo>
                  <a:pt x="923754" y="2323976"/>
                </a:lnTo>
                <a:lnTo>
                  <a:pt x="928106" y="2371997"/>
                </a:lnTo>
                <a:lnTo>
                  <a:pt x="937497" y="2419387"/>
                </a:lnTo>
                <a:lnTo>
                  <a:pt x="951804" y="2465726"/>
                </a:lnTo>
                <a:lnTo>
                  <a:pt x="970903" y="2510593"/>
                </a:lnTo>
                <a:lnTo>
                  <a:pt x="994671" y="2553566"/>
                </a:lnTo>
                <a:lnTo>
                  <a:pt x="1023841" y="2595338"/>
                </a:lnTo>
                <a:lnTo>
                  <a:pt x="1056489" y="2632944"/>
                </a:lnTo>
                <a:lnTo>
                  <a:pt x="1092190" y="2666262"/>
                </a:lnTo>
                <a:lnTo>
                  <a:pt x="1130522" y="2695170"/>
                </a:lnTo>
                <a:lnTo>
                  <a:pt x="1171061" y="2719550"/>
                </a:lnTo>
                <a:lnTo>
                  <a:pt x="1213384" y="2739278"/>
                </a:lnTo>
                <a:lnTo>
                  <a:pt x="1257067" y="2754234"/>
                </a:lnTo>
                <a:lnTo>
                  <a:pt x="1301688" y="2764298"/>
                </a:lnTo>
                <a:lnTo>
                  <a:pt x="1346822" y="2769347"/>
                </a:lnTo>
                <a:lnTo>
                  <a:pt x="1392047" y="2769262"/>
                </a:lnTo>
                <a:lnTo>
                  <a:pt x="1436939" y="2763920"/>
                </a:lnTo>
                <a:lnTo>
                  <a:pt x="1481074" y="2753202"/>
                </a:lnTo>
                <a:lnTo>
                  <a:pt x="1524030" y="2736985"/>
                </a:lnTo>
                <a:lnTo>
                  <a:pt x="1565384" y="2715149"/>
                </a:lnTo>
                <a:lnTo>
                  <a:pt x="1565853" y="2713955"/>
                </a:lnTo>
                <a:lnTo>
                  <a:pt x="1599600" y="2751495"/>
                </a:lnTo>
                <a:lnTo>
                  <a:pt x="1635873" y="2785168"/>
                </a:lnTo>
                <a:lnTo>
                  <a:pt x="1674360" y="2814907"/>
                </a:lnTo>
                <a:lnTo>
                  <a:pt x="1714748" y="2840651"/>
                </a:lnTo>
                <a:lnTo>
                  <a:pt x="1756725" y="2862335"/>
                </a:lnTo>
                <a:lnTo>
                  <a:pt x="1799980" y="2879895"/>
                </a:lnTo>
                <a:lnTo>
                  <a:pt x="1844201" y="2893269"/>
                </a:lnTo>
                <a:lnTo>
                  <a:pt x="1889074" y="2902391"/>
                </a:lnTo>
                <a:lnTo>
                  <a:pt x="1934288" y="2907199"/>
                </a:lnTo>
                <a:lnTo>
                  <a:pt x="1979531" y="2907628"/>
                </a:lnTo>
                <a:lnTo>
                  <a:pt x="2024491" y="2903615"/>
                </a:lnTo>
                <a:lnTo>
                  <a:pt x="2068855" y="2895097"/>
                </a:lnTo>
                <a:lnTo>
                  <a:pt x="2112311" y="2882009"/>
                </a:lnTo>
                <a:lnTo>
                  <a:pt x="2154548" y="2864287"/>
                </a:lnTo>
                <a:lnTo>
                  <a:pt x="2195253" y="2841869"/>
                </a:lnTo>
                <a:lnTo>
                  <a:pt x="2237473" y="2811954"/>
                </a:lnTo>
                <a:lnTo>
                  <a:pt x="2275697" y="2777370"/>
                </a:lnTo>
                <a:lnTo>
                  <a:pt x="2309646" y="2738488"/>
                </a:lnTo>
                <a:lnTo>
                  <a:pt x="2339044" y="2695680"/>
                </a:lnTo>
                <a:lnTo>
                  <a:pt x="2363612" y="2649317"/>
                </a:lnTo>
                <a:lnTo>
                  <a:pt x="2383073" y="2599769"/>
                </a:lnTo>
                <a:lnTo>
                  <a:pt x="2382692" y="2598753"/>
                </a:lnTo>
                <a:lnTo>
                  <a:pt x="2420222" y="2592130"/>
                </a:lnTo>
                <a:lnTo>
                  <a:pt x="2491388" y="2567246"/>
                </a:lnTo>
                <a:lnTo>
                  <a:pt x="2561264" y="2522719"/>
                </a:lnTo>
                <a:lnTo>
                  <a:pt x="2593829" y="2492170"/>
                </a:lnTo>
                <a:lnTo>
                  <a:pt x="2622017" y="2457932"/>
                </a:lnTo>
                <a:lnTo>
                  <a:pt x="2645675" y="2420463"/>
                </a:lnTo>
                <a:lnTo>
                  <a:pt x="2664653" y="2380223"/>
                </a:lnTo>
                <a:lnTo>
                  <a:pt x="2678798" y="2337670"/>
                </a:lnTo>
                <a:lnTo>
                  <a:pt x="2687959" y="2293262"/>
                </a:lnTo>
                <a:lnTo>
                  <a:pt x="2691983" y="2247457"/>
                </a:lnTo>
                <a:lnTo>
                  <a:pt x="2690719" y="2200714"/>
                </a:lnTo>
                <a:lnTo>
                  <a:pt x="2684015" y="2153491"/>
                </a:lnTo>
                <a:lnTo>
                  <a:pt x="2671719" y="2106247"/>
                </a:lnTo>
                <a:lnTo>
                  <a:pt x="2673039" y="2107034"/>
                </a:lnTo>
                <a:lnTo>
                  <a:pt x="2703169" y="2074698"/>
                </a:lnTo>
                <a:lnTo>
                  <a:pt x="2728229" y="2038945"/>
                </a:lnTo>
                <a:lnTo>
                  <a:pt x="2748166" y="2000317"/>
                </a:lnTo>
                <a:lnTo>
                  <a:pt x="2762929" y="1959354"/>
                </a:lnTo>
                <a:lnTo>
                  <a:pt x="2772467" y="1916597"/>
                </a:lnTo>
                <a:lnTo>
                  <a:pt x="2776728" y="1872585"/>
                </a:lnTo>
                <a:lnTo>
                  <a:pt x="2775660" y="1827860"/>
                </a:lnTo>
                <a:lnTo>
                  <a:pt x="2769212" y="1782961"/>
                </a:lnTo>
                <a:lnTo>
                  <a:pt x="2757332" y="1738430"/>
                </a:lnTo>
                <a:lnTo>
                  <a:pt x="2739969" y="1694805"/>
                </a:lnTo>
                <a:lnTo>
                  <a:pt x="2717070" y="1652628"/>
                </a:lnTo>
                <a:lnTo>
                  <a:pt x="2685769" y="1609024"/>
                </a:lnTo>
                <a:lnTo>
                  <a:pt x="2649439" y="1570531"/>
                </a:lnTo>
                <a:lnTo>
                  <a:pt x="2608758" y="1537612"/>
                </a:lnTo>
                <a:lnTo>
                  <a:pt x="2564403" y="1510732"/>
                </a:lnTo>
                <a:lnTo>
                  <a:pt x="2517050" y="1490352"/>
                </a:lnTo>
                <a:lnTo>
                  <a:pt x="2467376" y="1476937"/>
                </a:lnTo>
                <a:lnTo>
                  <a:pt x="2479075" y="1430303"/>
                </a:lnTo>
                <a:lnTo>
                  <a:pt x="2483506" y="1381572"/>
                </a:lnTo>
                <a:lnTo>
                  <a:pt x="2480677" y="1332406"/>
                </a:lnTo>
                <a:lnTo>
                  <a:pt x="2470710" y="1283677"/>
                </a:lnTo>
                <a:lnTo>
                  <a:pt x="2453726" y="1236257"/>
                </a:lnTo>
                <a:lnTo>
                  <a:pt x="2429847" y="1191022"/>
                </a:lnTo>
                <a:lnTo>
                  <a:pt x="2398567" y="1148094"/>
                </a:lnTo>
                <a:lnTo>
                  <a:pt x="2362033" y="1110961"/>
                </a:lnTo>
                <a:lnTo>
                  <a:pt x="2321098" y="1080084"/>
                </a:lnTo>
                <a:lnTo>
                  <a:pt x="2276618" y="1055926"/>
                </a:lnTo>
                <a:lnTo>
                  <a:pt x="2229446" y="1038949"/>
                </a:lnTo>
                <a:lnTo>
                  <a:pt x="2180437" y="1029615"/>
                </a:lnTo>
                <a:lnTo>
                  <a:pt x="2130445" y="1028385"/>
                </a:lnTo>
                <a:lnTo>
                  <a:pt x="2126825" y="1032068"/>
                </a:lnTo>
                <a:lnTo>
                  <a:pt x="2132655" y="981409"/>
                </a:lnTo>
                <a:lnTo>
                  <a:pt x="2132022" y="930339"/>
                </a:lnTo>
                <a:lnTo>
                  <a:pt x="2125061" y="879492"/>
                </a:lnTo>
                <a:lnTo>
                  <a:pt x="2111909" y="829506"/>
                </a:lnTo>
                <a:lnTo>
                  <a:pt x="2092699" y="781017"/>
                </a:lnTo>
                <a:lnTo>
                  <a:pt x="2067567" y="734660"/>
                </a:lnTo>
                <a:lnTo>
                  <a:pt x="2039179" y="694224"/>
                </a:lnTo>
                <a:lnTo>
                  <a:pt x="2006938" y="657778"/>
                </a:lnTo>
                <a:lnTo>
                  <a:pt x="1971296" y="625573"/>
                </a:lnTo>
                <a:lnTo>
                  <a:pt x="1932706" y="597862"/>
                </a:lnTo>
                <a:lnTo>
                  <a:pt x="1891619" y="574899"/>
                </a:lnTo>
                <a:lnTo>
                  <a:pt x="1848488" y="556934"/>
                </a:lnTo>
                <a:lnTo>
                  <a:pt x="1803766" y="544221"/>
                </a:lnTo>
                <a:lnTo>
                  <a:pt x="1757905" y="537013"/>
                </a:lnTo>
                <a:lnTo>
                  <a:pt x="1711357" y="535562"/>
                </a:lnTo>
                <a:lnTo>
                  <a:pt x="1708640" y="535829"/>
                </a:lnTo>
                <a:lnTo>
                  <a:pt x="1702554" y="482649"/>
                </a:lnTo>
                <a:lnTo>
                  <a:pt x="1691159" y="430243"/>
                </a:lnTo>
                <a:lnTo>
                  <a:pt x="1674599" y="379035"/>
                </a:lnTo>
                <a:lnTo>
                  <a:pt x="1653018" y="329452"/>
                </a:lnTo>
                <a:lnTo>
                  <a:pt x="1626559" y="281917"/>
                </a:lnTo>
                <a:lnTo>
                  <a:pt x="1598669" y="241168"/>
                </a:lnTo>
                <a:lnTo>
                  <a:pt x="1567939" y="203752"/>
                </a:lnTo>
                <a:lnTo>
                  <a:pt x="1534650" y="169747"/>
                </a:lnTo>
                <a:lnTo>
                  <a:pt x="1499081" y="139230"/>
                </a:lnTo>
                <a:lnTo>
                  <a:pt x="1461513" y="112280"/>
                </a:lnTo>
                <a:lnTo>
                  <a:pt x="1422227" y="88975"/>
                </a:lnTo>
                <a:lnTo>
                  <a:pt x="1381503" y="69393"/>
                </a:lnTo>
                <a:lnTo>
                  <a:pt x="1339621" y="53611"/>
                </a:lnTo>
                <a:lnTo>
                  <a:pt x="1296862" y="41707"/>
                </a:lnTo>
                <a:lnTo>
                  <a:pt x="1253506" y="33760"/>
                </a:lnTo>
                <a:lnTo>
                  <a:pt x="1209834" y="29847"/>
                </a:lnTo>
                <a:lnTo>
                  <a:pt x="1166126" y="30047"/>
                </a:lnTo>
                <a:lnTo>
                  <a:pt x="1122663" y="34436"/>
                </a:lnTo>
                <a:lnTo>
                  <a:pt x="1079725" y="43094"/>
                </a:lnTo>
                <a:lnTo>
                  <a:pt x="1037591" y="56098"/>
                </a:lnTo>
                <a:lnTo>
                  <a:pt x="996544" y="73526"/>
                </a:lnTo>
                <a:lnTo>
                  <a:pt x="956863" y="95456"/>
                </a:lnTo>
                <a:lnTo>
                  <a:pt x="917826" y="122740"/>
                </a:lnTo>
                <a:lnTo>
                  <a:pt x="905504" y="132781"/>
                </a:lnTo>
                <a:lnTo>
                  <a:pt x="906584" y="133353"/>
                </a:lnTo>
                <a:close/>
              </a:path>
            </a:pathLst>
          </a:custGeom>
          <a:ln w="9525">
            <a:solidFill>
              <a:srgbClr val="FFC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12665" y="3836465"/>
            <a:ext cx="76403" cy="19427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36515" y="4343868"/>
            <a:ext cx="60960" cy="61594"/>
          </a:xfrm>
          <a:custGeom>
            <a:avLst/>
            <a:gdLst/>
            <a:ahLst/>
            <a:cxnLst/>
            <a:rect l="l" t="t" r="r" b="b"/>
            <a:pathLst>
              <a:path w="60960" h="61595">
                <a:moveTo>
                  <a:pt x="0" y="0"/>
                </a:moveTo>
                <a:lnTo>
                  <a:pt x="13860" y="16688"/>
                </a:lnTo>
                <a:lnTo>
                  <a:pt x="28662" y="32458"/>
                </a:lnTo>
                <a:lnTo>
                  <a:pt x="44357" y="47270"/>
                </a:lnTo>
                <a:lnTo>
                  <a:pt x="60896" y="61087"/>
                </a:lnTo>
              </a:path>
            </a:pathLst>
          </a:custGeom>
          <a:ln w="9525">
            <a:solidFill>
              <a:srgbClr val="FFC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96003" y="5042853"/>
            <a:ext cx="48895" cy="90170"/>
          </a:xfrm>
          <a:custGeom>
            <a:avLst/>
            <a:gdLst/>
            <a:ahLst/>
            <a:cxnLst/>
            <a:rect l="l" t="t" r="r" b="b"/>
            <a:pathLst>
              <a:path w="48895" h="90170">
                <a:moveTo>
                  <a:pt x="48806" y="0"/>
                </a:moveTo>
                <a:lnTo>
                  <a:pt x="34802" y="21300"/>
                </a:lnTo>
                <a:lnTo>
                  <a:pt x="21978" y="43445"/>
                </a:lnTo>
                <a:lnTo>
                  <a:pt x="10367" y="66377"/>
                </a:lnTo>
                <a:lnTo>
                  <a:pt x="0" y="90042"/>
                </a:lnTo>
              </a:path>
            </a:pathLst>
          </a:custGeom>
          <a:ln w="9524">
            <a:solidFill>
              <a:srgbClr val="FFC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86395" y="5809872"/>
            <a:ext cx="93980" cy="34925"/>
          </a:xfrm>
          <a:custGeom>
            <a:avLst/>
            <a:gdLst/>
            <a:ahLst/>
            <a:cxnLst/>
            <a:rect l="l" t="t" r="r" b="b"/>
            <a:pathLst>
              <a:path w="93980" h="34925">
                <a:moveTo>
                  <a:pt x="0" y="34429"/>
                </a:moveTo>
                <a:lnTo>
                  <a:pt x="24174" y="27799"/>
                </a:lnTo>
                <a:lnTo>
                  <a:pt x="47847" y="19824"/>
                </a:lnTo>
                <a:lnTo>
                  <a:pt x="70976" y="10544"/>
                </a:lnTo>
                <a:lnTo>
                  <a:pt x="93522" y="0"/>
                </a:lnTo>
              </a:path>
            </a:pathLst>
          </a:custGeom>
          <a:ln w="9524">
            <a:solidFill>
              <a:srgbClr val="FFC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826005" y="5835111"/>
            <a:ext cx="184150" cy="402590"/>
          </a:xfrm>
          <a:custGeom>
            <a:avLst/>
            <a:gdLst/>
            <a:ahLst/>
            <a:cxnLst/>
            <a:rect l="l" t="t" r="r" b="b"/>
            <a:pathLst>
              <a:path w="184150" h="402589">
                <a:moveTo>
                  <a:pt x="0" y="402145"/>
                </a:moveTo>
                <a:lnTo>
                  <a:pt x="952" y="401548"/>
                </a:lnTo>
                <a:lnTo>
                  <a:pt x="1905" y="401142"/>
                </a:lnTo>
                <a:lnTo>
                  <a:pt x="2857" y="400545"/>
                </a:lnTo>
                <a:lnTo>
                  <a:pt x="40182" y="373982"/>
                </a:lnTo>
                <a:lnTo>
                  <a:pt x="73601" y="343363"/>
                </a:lnTo>
                <a:lnTo>
                  <a:pt x="102943" y="309085"/>
                </a:lnTo>
                <a:lnTo>
                  <a:pt x="128036" y="271544"/>
                </a:lnTo>
                <a:lnTo>
                  <a:pt x="148705" y="231138"/>
                </a:lnTo>
                <a:lnTo>
                  <a:pt x="164781" y="188262"/>
                </a:lnTo>
                <a:lnTo>
                  <a:pt x="176089" y="143314"/>
                </a:lnTo>
                <a:lnTo>
                  <a:pt x="182459" y="96690"/>
                </a:lnTo>
                <a:lnTo>
                  <a:pt x="183717" y="48786"/>
                </a:lnTo>
                <a:lnTo>
                  <a:pt x="179692" y="0"/>
                </a:lnTo>
              </a:path>
            </a:pathLst>
          </a:custGeom>
          <a:ln w="9525">
            <a:solidFill>
              <a:srgbClr val="FFC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469065" y="6099935"/>
            <a:ext cx="174625" cy="23495"/>
          </a:xfrm>
          <a:custGeom>
            <a:avLst/>
            <a:gdLst/>
            <a:ahLst/>
            <a:cxnLst/>
            <a:rect l="l" t="t" r="r" b="b"/>
            <a:pathLst>
              <a:path w="174625" h="23495">
                <a:moveTo>
                  <a:pt x="0" y="0"/>
                </a:moveTo>
                <a:lnTo>
                  <a:pt x="43040" y="13000"/>
                </a:lnTo>
                <a:lnTo>
                  <a:pt x="86707" y="20837"/>
                </a:lnTo>
                <a:lnTo>
                  <a:pt x="130582" y="23488"/>
                </a:lnTo>
                <a:lnTo>
                  <a:pt x="174244" y="20929"/>
                </a:lnTo>
              </a:path>
            </a:pathLst>
          </a:custGeom>
          <a:ln w="9525">
            <a:solidFill>
              <a:srgbClr val="FFC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881815" y="5629144"/>
            <a:ext cx="52069" cy="39370"/>
          </a:xfrm>
          <a:custGeom>
            <a:avLst/>
            <a:gdLst/>
            <a:ahLst/>
            <a:cxnLst/>
            <a:rect l="l" t="t" r="r" b="b"/>
            <a:pathLst>
              <a:path w="52069" h="39370">
                <a:moveTo>
                  <a:pt x="0" y="39052"/>
                </a:moveTo>
                <a:lnTo>
                  <a:pt x="1384" y="38188"/>
                </a:lnTo>
                <a:lnTo>
                  <a:pt x="2768" y="37503"/>
                </a:lnTo>
                <a:lnTo>
                  <a:pt x="4165" y="36639"/>
                </a:lnTo>
                <a:lnTo>
                  <a:pt x="16731" y="28383"/>
                </a:lnTo>
                <a:lnTo>
                  <a:pt x="28886" y="19515"/>
                </a:lnTo>
                <a:lnTo>
                  <a:pt x="40602" y="10048"/>
                </a:lnTo>
                <a:lnTo>
                  <a:pt x="51854" y="0"/>
                </a:lnTo>
              </a:path>
            </a:pathLst>
          </a:custGeom>
          <a:ln w="9525">
            <a:solidFill>
              <a:srgbClr val="FFC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628332" y="4993154"/>
            <a:ext cx="99695" cy="6350"/>
          </a:xfrm>
          <a:custGeom>
            <a:avLst/>
            <a:gdLst/>
            <a:ahLst/>
            <a:cxnLst/>
            <a:rect l="l" t="t" r="r" b="b"/>
            <a:pathLst>
              <a:path w="99694" h="6350">
                <a:moveTo>
                  <a:pt x="99669" y="5891"/>
                </a:moveTo>
                <a:lnTo>
                  <a:pt x="74712" y="2072"/>
                </a:lnTo>
                <a:lnTo>
                  <a:pt x="49720" y="99"/>
                </a:lnTo>
                <a:lnTo>
                  <a:pt x="24785" y="0"/>
                </a:lnTo>
                <a:lnTo>
                  <a:pt x="0" y="1802"/>
                </a:lnTo>
              </a:path>
            </a:pathLst>
          </a:custGeom>
          <a:ln w="9525">
            <a:solidFill>
              <a:srgbClr val="FFC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316275" y="4550504"/>
            <a:ext cx="74930" cy="14604"/>
          </a:xfrm>
          <a:custGeom>
            <a:avLst/>
            <a:gdLst/>
            <a:ahLst/>
            <a:cxnLst/>
            <a:rect l="l" t="t" r="r" b="b"/>
            <a:pathLst>
              <a:path w="74930" h="14604">
                <a:moveTo>
                  <a:pt x="74790" y="0"/>
                </a:moveTo>
                <a:lnTo>
                  <a:pt x="55648" y="1758"/>
                </a:lnTo>
                <a:lnTo>
                  <a:pt x="36780" y="4754"/>
                </a:lnTo>
                <a:lnTo>
                  <a:pt x="18220" y="8967"/>
                </a:lnTo>
                <a:lnTo>
                  <a:pt x="0" y="14376"/>
                </a:lnTo>
              </a:path>
            </a:pathLst>
          </a:custGeom>
          <a:ln w="9525">
            <a:solidFill>
              <a:srgbClr val="FFC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962805" y="4057940"/>
            <a:ext cx="7620" cy="120650"/>
          </a:xfrm>
          <a:custGeom>
            <a:avLst/>
            <a:gdLst/>
            <a:ahLst/>
            <a:cxnLst/>
            <a:rect l="l" t="t" r="r" b="b"/>
            <a:pathLst>
              <a:path w="7619" h="120650">
                <a:moveTo>
                  <a:pt x="0" y="120142"/>
                </a:moveTo>
                <a:lnTo>
                  <a:pt x="4270" y="90495"/>
                </a:lnTo>
                <a:lnTo>
                  <a:pt x="6773" y="60542"/>
                </a:lnTo>
                <a:lnTo>
                  <a:pt x="7502" y="30353"/>
                </a:lnTo>
                <a:lnTo>
                  <a:pt x="6451" y="0"/>
                </a:lnTo>
              </a:path>
            </a:pathLst>
          </a:custGeom>
          <a:ln w="9524">
            <a:solidFill>
              <a:srgbClr val="FFC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113673" y="3654888"/>
            <a:ext cx="52705" cy="53340"/>
          </a:xfrm>
          <a:custGeom>
            <a:avLst/>
            <a:gdLst/>
            <a:ahLst/>
            <a:cxnLst/>
            <a:rect l="l" t="t" r="r" b="b"/>
            <a:pathLst>
              <a:path w="52705" h="53339">
                <a:moveTo>
                  <a:pt x="52450" y="0"/>
                </a:moveTo>
                <a:lnTo>
                  <a:pt x="38520" y="12354"/>
                </a:lnTo>
                <a:lnTo>
                  <a:pt x="25125" y="25314"/>
                </a:lnTo>
                <a:lnTo>
                  <a:pt x="12279" y="38869"/>
                </a:lnTo>
                <a:lnTo>
                  <a:pt x="0" y="53009"/>
                </a:lnTo>
              </a:path>
            </a:pathLst>
          </a:custGeom>
          <a:ln w="9525">
            <a:solidFill>
              <a:srgbClr val="FFC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886200" y="2057400"/>
            <a:ext cx="746760" cy="4177665"/>
          </a:xfrm>
          <a:custGeom>
            <a:avLst/>
            <a:gdLst/>
            <a:ahLst/>
            <a:cxnLst/>
            <a:rect l="l" t="t" r="r" b="b"/>
            <a:pathLst>
              <a:path w="746760" h="4177665">
                <a:moveTo>
                  <a:pt x="0" y="0"/>
                </a:moveTo>
                <a:lnTo>
                  <a:pt x="746760" y="0"/>
                </a:lnTo>
                <a:lnTo>
                  <a:pt x="746760" y="4177284"/>
                </a:lnTo>
                <a:lnTo>
                  <a:pt x="0" y="4177284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899915" y="2404872"/>
            <a:ext cx="719455" cy="0"/>
          </a:xfrm>
          <a:custGeom>
            <a:avLst/>
            <a:gdLst/>
            <a:ahLst/>
            <a:cxnLst/>
            <a:rect l="l" t="t" r="r" b="b"/>
            <a:pathLst>
              <a:path w="719454" h="0">
                <a:moveTo>
                  <a:pt x="0" y="0"/>
                </a:moveTo>
                <a:lnTo>
                  <a:pt x="7193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899915" y="2764535"/>
            <a:ext cx="719455" cy="0"/>
          </a:xfrm>
          <a:custGeom>
            <a:avLst/>
            <a:gdLst/>
            <a:ahLst/>
            <a:cxnLst/>
            <a:rect l="l" t="t" r="r" b="b"/>
            <a:pathLst>
              <a:path w="719454" h="0">
                <a:moveTo>
                  <a:pt x="0" y="0"/>
                </a:moveTo>
                <a:lnTo>
                  <a:pt x="7193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899915" y="3124200"/>
            <a:ext cx="719455" cy="0"/>
          </a:xfrm>
          <a:custGeom>
            <a:avLst/>
            <a:gdLst/>
            <a:ahLst/>
            <a:cxnLst/>
            <a:rect l="l" t="t" r="r" b="b"/>
            <a:pathLst>
              <a:path w="719454" h="0">
                <a:moveTo>
                  <a:pt x="0" y="0"/>
                </a:moveTo>
                <a:lnTo>
                  <a:pt x="7193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899915" y="5861303"/>
            <a:ext cx="719455" cy="0"/>
          </a:xfrm>
          <a:custGeom>
            <a:avLst/>
            <a:gdLst/>
            <a:ahLst/>
            <a:cxnLst/>
            <a:rect l="l" t="t" r="r" b="b"/>
            <a:pathLst>
              <a:path w="719454" h="0">
                <a:moveTo>
                  <a:pt x="0" y="0"/>
                </a:moveTo>
                <a:lnTo>
                  <a:pt x="7193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899915" y="5500115"/>
            <a:ext cx="719455" cy="0"/>
          </a:xfrm>
          <a:custGeom>
            <a:avLst/>
            <a:gdLst/>
            <a:ahLst/>
            <a:cxnLst/>
            <a:rect l="l" t="t" r="r" b="b"/>
            <a:pathLst>
              <a:path w="719454" h="0">
                <a:moveTo>
                  <a:pt x="0" y="0"/>
                </a:moveTo>
                <a:lnTo>
                  <a:pt x="7193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899915" y="5140452"/>
            <a:ext cx="719455" cy="0"/>
          </a:xfrm>
          <a:custGeom>
            <a:avLst/>
            <a:gdLst/>
            <a:ahLst/>
            <a:cxnLst/>
            <a:rect l="l" t="t" r="r" b="b"/>
            <a:pathLst>
              <a:path w="719454" h="0">
                <a:moveTo>
                  <a:pt x="0" y="0"/>
                </a:moveTo>
                <a:lnTo>
                  <a:pt x="7193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260341" y="3269741"/>
            <a:ext cx="0" cy="576580"/>
          </a:xfrm>
          <a:custGeom>
            <a:avLst/>
            <a:gdLst/>
            <a:ahLst/>
            <a:cxnLst/>
            <a:rect l="l" t="t" r="r" b="b"/>
            <a:pathLst>
              <a:path w="0" h="576579">
                <a:moveTo>
                  <a:pt x="0" y="0"/>
                </a:moveTo>
                <a:lnTo>
                  <a:pt x="0" y="576072"/>
                </a:lnTo>
              </a:path>
            </a:pathLst>
          </a:custGeom>
          <a:ln w="381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260341" y="4421885"/>
            <a:ext cx="0" cy="576580"/>
          </a:xfrm>
          <a:custGeom>
            <a:avLst/>
            <a:gdLst/>
            <a:ahLst/>
            <a:cxnLst/>
            <a:rect l="l" t="t" r="r" b="b"/>
            <a:pathLst>
              <a:path w="0" h="576579">
                <a:moveTo>
                  <a:pt x="0" y="0"/>
                </a:moveTo>
                <a:lnTo>
                  <a:pt x="0" y="576072"/>
                </a:lnTo>
              </a:path>
            </a:pathLst>
          </a:custGeom>
          <a:ln w="381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899915" y="3989832"/>
            <a:ext cx="719455" cy="0"/>
          </a:xfrm>
          <a:custGeom>
            <a:avLst/>
            <a:gdLst/>
            <a:ahLst/>
            <a:cxnLst/>
            <a:rect l="l" t="t" r="r" b="b"/>
            <a:pathLst>
              <a:path w="719454" h="0">
                <a:moveTo>
                  <a:pt x="0" y="0"/>
                </a:moveTo>
                <a:lnTo>
                  <a:pt x="7193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899915" y="4347971"/>
            <a:ext cx="719455" cy="0"/>
          </a:xfrm>
          <a:custGeom>
            <a:avLst/>
            <a:gdLst/>
            <a:ahLst/>
            <a:cxnLst/>
            <a:rect l="l" t="t" r="r" b="b"/>
            <a:pathLst>
              <a:path w="719454" h="0">
                <a:moveTo>
                  <a:pt x="0" y="0"/>
                </a:moveTo>
                <a:lnTo>
                  <a:pt x="7193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183123" y="2769107"/>
            <a:ext cx="762000" cy="355600"/>
          </a:xfrm>
          <a:custGeom>
            <a:avLst/>
            <a:gdLst/>
            <a:ahLst/>
            <a:cxnLst/>
            <a:rect l="l" t="t" r="r" b="b"/>
            <a:pathLst>
              <a:path w="762000" h="355600">
                <a:moveTo>
                  <a:pt x="0" y="0"/>
                </a:moveTo>
                <a:lnTo>
                  <a:pt x="762000" y="0"/>
                </a:lnTo>
                <a:lnTo>
                  <a:pt x="762000" y="355091"/>
                </a:lnTo>
                <a:lnTo>
                  <a:pt x="0" y="355091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5183123" y="2769107"/>
            <a:ext cx="381000" cy="3556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12065" rIns="0" bIns="0" rtlCol="0" vert="horz">
            <a:spAutoFit/>
          </a:bodyPr>
          <a:lstStyle/>
          <a:p>
            <a:pPr marL="89535">
              <a:lnSpc>
                <a:spcPct val="100000"/>
              </a:lnSpc>
              <a:spcBef>
                <a:spcPts val="95"/>
              </a:spcBef>
            </a:pPr>
            <a:r>
              <a:rPr dirty="0" sz="1800" i="1">
                <a:latin typeface="Times New Roman"/>
                <a:cs typeface="Times New Roman"/>
              </a:rPr>
              <a:t>k</a:t>
            </a:r>
            <a:r>
              <a:rPr dirty="0" baseline="-20833" sz="1800">
                <a:latin typeface="Times New Roman"/>
                <a:cs typeface="Times New Roman"/>
              </a:rPr>
              <a:t>1</a:t>
            </a:r>
            <a:endParaRPr baseline="-20833" sz="18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469123" y="3988308"/>
            <a:ext cx="762000" cy="355600"/>
          </a:xfrm>
          <a:custGeom>
            <a:avLst/>
            <a:gdLst/>
            <a:ahLst/>
            <a:cxnLst/>
            <a:rect l="l" t="t" r="r" b="b"/>
            <a:pathLst>
              <a:path w="762000" h="355600">
                <a:moveTo>
                  <a:pt x="0" y="0"/>
                </a:moveTo>
                <a:lnTo>
                  <a:pt x="762000" y="0"/>
                </a:lnTo>
                <a:lnTo>
                  <a:pt x="762000" y="355092"/>
                </a:lnTo>
                <a:lnTo>
                  <a:pt x="0" y="355092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850123" y="3988308"/>
            <a:ext cx="0" cy="353695"/>
          </a:xfrm>
          <a:custGeom>
            <a:avLst/>
            <a:gdLst/>
            <a:ahLst/>
            <a:cxnLst/>
            <a:rect l="l" t="t" r="r" b="b"/>
            <a:pathLst>
              <a:path w="0" h="353695">
                <a:moveTo>
                  <a:pt x="0" y="0"/>
                </a:moveTo>
                <a:lnTo>
                  <a:pt x="0" y="35356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7469123" y="3988308"/>
            <a:ext cx="381000" cy="3556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12065" rIns="0" bIns="0" rtlCol="0" vert="horz">
            <a:spAutoFit/>
          </a:bodyPr>
          <a:lstStyle/>
          <a:p>
            <a:pPr marL="89535">
              <a:lnSpc>
                <a:spcPct val="100000"/>
              </a:lnSpc>
              <a:spcBef>
                <a:spcPts val="95"/>
              </a:spcBef>
            </a:pPr>
            <a:r>
              <a:rPr dirty="0" sz="1800" i="1">
                <a:latin typeface="Times New Roman"/>
                <a:cs typeface="Times New Roman"/>
              </a:rPr>
              <a:t>k</a:t>
            </a:r>
            <a:r>
              <a:rPr dirty="0" baseline="-20833" sz="1800">
                <a:latin typeface="Times New Roman"/>
                <a:cs typeface="Times New Roman"/>
              </a:rPr>
              <a:t>7</a:t>
            </a:r>
            <a:endParaRPr baseline="-20833" sz="18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249923" y="3988308"/>
            <a:ext cx="762000" cy="355600"/>
          </a:xfrm>
          <a:custGeom>
            <a:avLst/>
            <a:gdLst/>
            <a:ahLst/>
            <a:cxnLst/>
            <a:rect l="l" t="t" r="r" b="b"/>
            <a:pathLst>
              <a:path w="762000" h="355600">
                <a:moveTo>
                  <a:pt x="0" y="0"/>
                </a:moveTo>
                <a:lnTo>
                  <a:pt x="762000" y="0"/>
                </a:lnTo>
                <a:lnTo>
                  <a:pt x="762000" y="355092"/>
                </a:lnTo>
                <a:lnTo>
                  <a:pt x="0" y="355092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6249923" y="3988308"/>
            <a:ext cx="381000" cy="3556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12065" rIns="0" bIns="0" rtlCol="0" vert="horz">
            <a:spAutoFit/>
          </a:bodyPr>
          <a:lstStyle/>
          <a:p>
            <a:pPr marL="89535">
              <a:lnSpc>
                <a:spcPct val="100000"/>
              </a:lnSpc>
              <a:spcBef>
                <a:spcPts val="95"/>
              </a:spcBef>
            </a:pPr>
            <a:r>
              <a:rPr dirty="0" sz="1800" i="1">
                <a:latin typeface="Times New Roman"/>
                <a:cs typeface="Times New Roman"/>
              </a:rPr>
              <a:t>k</a:t>
            </a:r>
            <a:r>
              <a:rPr dirty="0" baseline="-20833" sz="1800">
                <a:latin typeface="Times New Roman"/>
                <a:cs typeface="Times New Roman"/>
              </a:rPr>
              <a:t>2</a:t>
            </a:r>
            <a:endParaRPr baseline="-20833" sz="18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106923" y="3988308"/>
            <a:ext cx="762000" cy="355600"/>
          </a:xfrm>
          <a:custGeom>
            <a:avLst/>
            <a:gdLst/>
            <a:ahLst/>
            <a:cxnLst/>
            <a:rect l="l" t="t" r="r" b="b"/>
            <a:pathLst>
              <a:path w="762000" h="355600">
                <a:moveTo>
                  <a:pt x="0" y="0"/>
                </a:moveTo>
                <a:lnTo>
                  <a:pt x="762000" y="0"/>
                </a:lnTo>
                <a:lnTo>
                  <a:pt x="762000" y="355092"/>
                </a:lnTo>
                <a:lnTo>
                  <a:pt x="0" y="355092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487923" y="3988308"/>
            <a:ext cx="0" cy="353695"/>
          </a:xfrm>
          <a:custGeom>
            <a:avLst/>
            <a:gdLst/>
            <a:ahLst/>
            <a:cxnLst/>
            <a:rect l="l" t="t" r="r" b="b"/>
            <a:pathLst>
              <a:path w="0" h="353695">
                <a:moveTo>
                  <a:pt x="0" y="0"/>
                </a:moveTo>
                <a:lnTo>
                  <a:pt x="0" y="35356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5106923" y="3988308"/>
            <a:ext cx="381000" cy="3556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12065" rIns="0" bIns="0" rtlCol="0" vert="horz">
            <a:spAutoFit/>
          </a:bodyPr>
          <a:lstStyle/>
          <a:p>
            <a:pPr marL="89535">
              <a:lnSpc>
                <a:spcPct val="100000"/>
              </a:lnSpc>
              <a:spcBef>
                <a:spcPts val="95"/>
              </a:spcBef>
            </a:pPr>
            <a:r>
              <a:rPr dirty="0" sz="1800" i="1">
                <a:latin typeface="Times New Roman"/>
                <a:cs typeface="Times New Roman"/>
              </a:rPr>
              <a:t>k</a:t>
            </a:r>
            <a:r>
              <a:rPr dirty="0" baseline="-20833" sz="1800">
                <a:latin typeface="Times New Roman"/>
                <a:cs typeface="Times New Roman"/>
              </a:rPr>
              <a:t>5</a:t>
            </a:r>
            <a:endParaRPr baseline="-20833" sz="18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630923" y="5512308"/>
            <a:ext cx="762000" cy="355600"/>
          </a:xfrm>
          <a:custGeom>
            <a:avLst/>
            <a:gdLst/>
            <a:ahLst/>
            <a:cxnLst/>
            <a:rect l="l" t="t" r="r" b="b"/>
            <a:pathLst>
              <a:path w="762000" h="355600">
                <a:moveTo>
                  <a:pt x="0" y="0"/>
                </a:moveTo>
                <a:lnTo>
                  <a:pt x="762000" y="0"/>
                </a:lnTo>
                <a:lnTo>
                  <a:pt x="762000" y="355091"/>
                </a:lnTo>
                <a:lnTo>
                  <a:pt x="0" y="355091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011923" y="5512308"/>
            <a:ext cx="0" cy="353695"/>
          </a:xfrm>
          <a:custGeom>
            <a:avLst/>
            <a:gdLst/>
            <a:ahLst/>
            <a:cxnLst/>
            <a:rect l="l" t="t" r="r" b="b"/>
            <a:pathLst>
              <a:path w="0" h="353695">
                <a:moveTo>
                  <a:pt x="0" y="0"/>
                </a:moveTo>
                <a:lnTo>
                  <a:pt x="0" y="35356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6630923" y="5512308"/>
            <a:ext cx="381000" cy="3556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12065" rIns="0" bIns="0" rtlCol="0" vert="horz">
            <a:spAutoFit/>
          </a:bodyPr>
          <a:lstStyle/>
          <a:p>
            <a:pPr marL="89535">
              <a:lnSpc>
                <a:spcPct val="100000"/>
              </a:lnSpc>
              <a:spcBef>
                <a:spcPts val="95"/>
              </a:spcBef>
            </a:pPr>
            <a:r>
              <a:rPr dirty="0" sz="1800" i="1">
                <a:latin typeface="Times New Roman"/>
                <a:cs typeface="Times New Roman"/>
              </a:rPr>
              <a:t>k</a:t>
            </a:r>
            <a:r>
              <a:rPr dirty="0" baseline="-20833" sz="1800">
                <a:latin typeface="Times New Roman"/>
                <a:cs typeface="Times New Roman"/>
              </a:rPr>
              <a:t>3</a:t>
            </a:r>
            <a:endParaRPr baseline="-20833" sz="18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259323" y="5512308"/>
            <a:ext cx="762000" cy="355600"/>
          </a:xfrm>
          <a:custGeom>
            <a:avLst/>
            <a:gdLst/>
            <a:ahLst/>
            <a:cxnLst/>
            <a:rect l="l" t="t" r="r" b="b"/>
            <a:pathLst>
              <a:path w="762000" h="355600">
                <a:moveTo>
                  <a:pt x="0" y="0"/>
                </a:moveTo>
                <a:lnTo>
                  <a:pt x="762000" y="0"/>
                </a:lnTo>
                <a:lnTo>
                  <a:pt x="762000" y="355091"/>
                </a:lnTo>
                <a:lnTo>
                  <a:pt x="0" y="355091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5259323" y="5512308"/>
            <a:ext cx="381000" cy="3556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12065" rIns="0" bIns="0" rtlCol="0" vert="horz">
            <a:spAutoFit/>
          </a:bodyPr>
          <a:lstStyle/>
          <a:p>
            <a:pPr marL="89535">
              <a:lnSpc>
                <a:spcPct val="100000"/>
              </a:lnSpc>
              <a:spcBef>
                <a:spcPts val="95"/>
              </a:spcBef>
            </a:pPr>
            <a:r>
              <a:rPr dirty="0" sz="1800" i="1">
                <a:latin typeface="Times New Roman"/>
                <a:cs typeface="Times New Roman"/>
              </a:rPr>
              <a:t>k</a:t>
            </a:r>
            <a:r>
              <a:rPr dirty="0" baseline="-20833" sz="1800">
                <a:latin typeface="Times New Roman"/>
                <a:cs typeface="Times New Roman"/>
              </a:rPr>
              <a:t>6</a:t>
            </a:r>
            <a:endParaRPr baseline="-20833" sz="18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478523" y="2769107"/>
            <a:ext cx="762000" cy="355600"/>
          </a:xfrm>
          <a:custGeom>
            <a:avLst/>
            <a:gdLst/>
            <a:ahLst/>
            <a:cxnLst/>
            <a:rect l="l" t="t" r="r" b="b"/>
            <a:pathLst>
              <a:path w="762000" h="355600">
                <a:moveTo>
                  <a:pt x="0" y="0"/>
                </a:moveTo>
                <a:lnTo>
                  <a:pt x="762000" y="0"/>
                </a:lnTo>
                <a:lnTo>
                  <a:pt x="762000" y="355091"/>
                </a:lnTo>
                <a:lnTo>
                  <a:pt x="0" y="355091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859523" y="2769107"/>
            <a:ext cx="0" cy="353695"/>
          </a:xfrm>
          <a:custGeom>
            <a:avLst/>
            <a:gdLst/>
            <a:ahLst/>
            <a:cxnLst/>
            <a:rect l="l" t="t" r="r" b="b"/>
            <a:pathLst>
              <a:path w="0" h="353694">
                <a:moveTo>
                  <a:pt x="0" y="0"/>
                </a:moveTo>
                <a:lnTo>
                  <a:pt x="0" y="35356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6478523" y="2769107"/>
            <a:ext cx="381000" cy="3556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12065" rIns="0" bIns="0" rtlCol="0" vert="horz">
            <a:spAutoFit/>
          </a:bodyPr>
          <a:lstStyle/>
          <a:p>
            <a:pPr marL="89535">
              <a:lnSpc>
                <a:spcPct val="100000"/>
              </a:lnSpc>
              <a:spcBef>
                <a:spcPts val="95"/>
              </a:spcBef>
            </a:pPr>
            <a:r>
              <a:rPr dirty="0" sz="1800" i="1">
                <a:latin typeface="Times New Roman"/>
                <a:cs typeface="Times New Roman"/>
              </a:rPr>
              <a:t>k</a:t>
            </a:r>
            <a:r>
              <a:rPr dirty="0" baseline="-20833" sz="1800">
                <a:latin typeface="Times New Roman"/>
                <a:cs typeface="Times New Roman"/>
              </a:rPr>
              <a:t>4</a:t>
            </a:r>
            <a:endParaRPr baseline="-20833" sz="18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4495800" y="2971800"/>
            <a:ext cx="622300" cy="0"/>
          </a:xfrm>
          <a:custGeom>
            <a:avLst/>
            <a:gdLst/>
            <a:ahLst/>
            <a:cxnLst/>
            <a:rect l="l" t="t" r="r" b="b"/>
            <a:pathLst>
              <a:path w="622300" h="0">
                <a:moveTo>
                  <a:pt x="0" y="0"/>
                </a:moveTo>
                <a:lnTo>
                  <a:pt x="6223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105402" y="293369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791200" y="2971800"/>
            <a:ext cx="622300" cy="0"/>
          </a:xfrm>
          <a:custGeom>
            <a:avLst/>
            <a:gdLst/>
            <a:ahLst/>
            <a:cxnLst/>
            <a:rect l="l" t="t" r="r" b="b"/>
            <a:pathLst>
              <a:path w="622300" h="0">
                <a:moveTo>
                  <a:pt x="0" y="0"/>
                </a:moveTo>
                <a:lnTo>
                  <a:pt x="6223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400802" y="293369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419600" y="4191000"/>
            <a:ext cx="622300" cy="0"/>
          </a:xfrm>
          <a:custGeom>
            <a:avLst/>
            <a:gdLst/>
            <a:ahLst/>
            <a:cxnLst/>
            <a:rect l="l" t="t" r="r" b="b"/>
            <a:pathLst>
              <a:path w="622300" h="0">
                <a:moveTo>
                  <a:pt x="0" y="0"/>
                </a:moveTo>
                <a:lnTo>
                  <a:pt x="6223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029202" y="415289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5715000" y="4191000"/>
            <a:ext cx="469900" cy="0"/>
          </a:xfrm>
          <a:custGeom>
            <a:avLst/>
            <a:gdLst/>
            <a:ahLst/>
            <a:cxnLst/>
            <a:rect l="l" t="t" r="r" b="b"/>
            <a:pathLst>
              <a:path w="469900" h="0">
                <a:moveTo>
                  <a:pt x="0" y="0"/>
                </a:moveTo>
                <a:lnTo>
                  <a:pt x="469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172202" y="415289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858000" y="4191000"/>
            <a:ext cx="546100" cy="0"/>
          </a:xfrm>
          <a:custGeom>
            <a:avLst/>
            <a:gdLst/>
            <a:ahLst/>
            <a:cxnLst/>
            <a:rect l="l" t="t" r="r" b="b"/>
            <a:pathLst>
              <a:path w="546100" h="0">
                <a:moveTo>
                  <a:pt x="0" y="0"/>
                </a:moveTo>
                <a:lnTo>
                  <a:pt x="5461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391401" y="415289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495800" y="5715000"/>
            <a:ext cx="698500" cy="0"/>
          </a:xfrm>
          <a:custGeom>
            <a:avLst/>
            <a:gdLst/>
            <a:ahLst/>
            <a:cxnLst/>
            <a:rect l="l" t="t" r="r" b="b"/>
            <a:pathLst>
              <a:path w="698500" h="0">
                <a:moveTo>
                  <a:pt x="0" y="0"/>
                </a:moveTo>
                <a:lnTo>
                  <a:pt x="6985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5181602" y="567689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5867400" y="5715000"/>
            <a:ext cx="698500" cy="0"/>
          </a:xfrm>
          <a:custGeom>
            <a:avLst/>
            <a:gdLst/>
            <a:ahLst/>
            <a:cxnLst/>
            <a:rect l="l" t="t" r="r" b="b"/>
            <a:pathLst>
              <a:path w="698500" h="0">
                <a:moveTo>
                  <a:pt x="0" y="0"/>
                </a:moveTo>
                <a:lnTo>
                  <a:pt x="6985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6553201" y="567689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1062227" y="4186428"/>
            <a:ext cx="153924" cy="1539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840739" y="3987800"/>
            <a:ext cx="2038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" i="1">
                <a:latin typeface="Times New Roman"/>
                <a:cs typeface="Times New Roman"/>
              </a:rPr>
              <a:t>k</a:t>
            </a:r>
            <a:r>
              <a:rPr dirty="0" baseline="-20833" sz="1800">
                <a:latin typeface="Times New Roman"/>
                <a:cs typeface="Times New Roman"/>
              </a:rPr>
              <a:t>1</a:t>
            </a:r>
            <a:endParaRPr baseline="-20833" sz="18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976627" y="4643628"/>
            <a:ext cx="153924" cy="1539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 txBox="1"/>
          <p:nvPr/>
        </p:nvSpPr>
        <p:spPr>
          <a:xfrm>
            <a:off x="1755139" y="4445000"/>
            <a:ext cx="2038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" i="1">
                <a:latin typeface="Times New Roman"/>
                <a:cs typeface="Times New Roman"/>
              </a:rPr>
              <a:t>k</a:t>
            </a:r>
            <a:r>
              <a:rPr dirty="0" baseline="-20833" sz="1800">
                <a:latin typeface="Times New Roman"/>
                <a:cs typeface="Times New Roman"/>
              </a:rPr>
              <a:t>5</a:t>
            </a:r>
            <a:endParaRPr baseline="-20833" sz="18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1671827" y="4948428"/>
            <a:ext cx="153924" cy="1539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1519427" y="4415028"/>
            <a:ext cx="153924" cy="1539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1138427" y="5405628"/>
            <a:ext cx="153924" cy="1539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 txBox="1"/>
          <p:nvPr/>
        </p:nvSpPr>
        <p:spPr>
          <a:xfrm>
            <a:off x="916939" y="5207000"/>
            <a:ext cx="2038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" i="1">
                <a:latin typeface="Times New Roman"/>
                <a:cs typeface="Times New Roman"/>
              </a:rPr>
              <a:t>k</a:t>
            </a:r>
            <a:r>
              <a:rPr dirty="0" baseline="-20833" sz="1800">
                <a:latin typeface="Times New Roman"/>
                <a:cs typeface="Times New Roman"/>
              </a:rPr>
              <a:t>3</a:t>
            </a:r>
            <a:endParaRPr baseline="-20833" sz="18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1824227" y="5253228"/>
            <a:ext cx="153924" cy="1539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 txBox="1"/>
          <p:nvPr/>
        </p:nvSpPr>
        <p:spPr>
          <a:xfrm>
            <a:off x="1297939" y="4216400"/>
            <a:ext cx="508634" cy="1137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Times New Roman"/>
                <a:cs typeface="Times New Roman"/>
              </a:rPr>
              <a:t>k</a:t>
            </a:r>
            <a:r>
              <a:rPr dirty="0" baseline="-20833" sz="1800">
                <a:latin typeface="Times New Roman"/>
                <a:cs typeface="Times New Roman"/>
              </a:rPr>
              <a:t>4</a:t>
            </a:r>
            <a:endParaRPr baseline="-20833" sz="18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2039"/>
              </a:spcBef>
            </a:pPr>
            <a:r>
              <a:rPr dirty="0" sz="1800" i="1">
                <a:latin typeface="Times New Roman"/>
                <a:cs typeface="Times New Roman"/>
              </a:rPr>
              <a:t>k</a:t>
            </a:r>
            <a:r>
              <a:rPr dirty="0" baseline="-20833" sz="1800">
                <a:latin typeface="Times New Roman"/>
                <a:cs typeface="Times New Roman"/>
              </a:rPr>
              <a:t>2</a:t>
            </a:r>
            <a:endParaRPr baseline="-20833" sz="18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240"/>
              </a:spcBef>
            </a:pPr>
            <a:r>
              <a:rPr dirty="0" sz="1800" spc="5" i="1">
                <a:latin typeface="Times New Roman"/>
                <a:cs typeface="Times New Roman"/>
              </a:rPr>
              <a:t>k</a:t>
            </a:r>
            <a:r>
              <a:rPr dirty="0" baseline="-20833" sz="1800">
                <a:latin typeface="Times New Roman"/>
                <a:cs typeface="Times New Roman"/>
              </a:rPr>
              <a:t>7</a:t>
            </a:r>
            <a:endParaRPr baseline="-20833" sz="18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2052827" y="5710428"/>
            <a:ext cx="153924" cy="1539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 txBox="1"/>
          <p:nvPr/>
        </p:nvSpPr>
        <p:spPr>
          <a:xfrm>
            <a:off x="1831339" y="5511800"/>
            <a:ext cx="2038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" i="1">
                <a:latin typeface="Times New Roman"/>
                <a:cs typeface="Times New Roman"/>
              </a:rPr>
              <a:t>k</a:t>
            </a:r>
            <a:r>
              <a:rPr dirty="0" baseline="-20833" sz="1800">
                <a:latin typeface="Times New Roman"/>
                <a:cs typeface="Times New Roman"/>
              </a:rPr>
              <a:t>6</a:t>
            </a:r>
            <a:endParaRPr baseline="-20833" sz="18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1219200" y="2923997"/>
            <a:ext cx="2686685" cy="1343660"/>
          </a:xfrm>
          <a:custGeom>
            <a:avLst/>
            <a:gdLst/>
            <a:ahLst/>
            <a:cxnLst/>
            <a:rect l="l" t="t" r="r" b="b"/>
            <a:pathLst>
              <a:path w="2686685" h="1343660">
                <a:moveTo>
                  <a:pt x="0" y="1343202"/>
                </a:moveTo>
                <a:lnTo>
                  <a:pt x="2686405" y="0"/>
                </a:lnTo>
              </a:path>
            </a:pathLst>
          </a:custGeom>
          <a:ln w="12700">
            <a:solidFill>
              <a:srgbClr val="339966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3877199" y="2895597"/>
            <a:ext cx="85725" cy="68580"/>
          </a:xfrm>
          <a:custGeom>
            <a:avLst/>
            <a:gdLst/>
            <a:ahLst/>
            <a:cxnLst/>
            <a:rect l="l" t="t" r="r" b="b"/>
            <a:pathLst>
              <a:path w="85725" h="68580">
                <a:moveTo>
                  <a:pt x="85204" y="0"/>
                </a:moveTo>
                <a:lnTo>
                  <a:pt x="0" y="12"/>
                </a:lnTo>
                <a:lnTo>
                  <a:pt x="34086" y="68160"/>
                </a:lnTo>
                <a:lnTo>
                  <a:pt x="85204" y="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1638300" y="3004997"/>
            <a:ext cx="2346325" cy="1439545"/>
          </a:xfrm>
          <a:custGeom>
            <a:avLst/>
            <a:gdLst/>
            <a:ahLst/>
            <a:cxnLst/>
            <a:rect l="l" t="t" r="r" b="b"/>
            <a:pathLst>
              <a:path w="2346325" h="1439545">
                <a:moveTo>
                  <a:pt x="0" y="1438986"/>
                </a:moveTo>
                <a:lnTo>
                  <a:pt x="2346172" y="0"/>
                </a:lnTo>
              </a:path>
            </a:pathLst>
          </a:custGeom>
          <a:ln w="12700">
            <a:solidFill>
              <a:srgbClr val="339966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3953727" y="2971805"/>
            <a:ext cx="85090" cy="72390"/>
          </a:xfrm>
          <a:custGeom>
            <a:avLst/>
            <a:gdLst/>
            <a:ahLst/>
            <a:cxnLst/>
            <a:rect l="l" t="t" r="r" b="b"/>
            <a:pathLst>
              <a:path w="85089" h="72389">
                <a:moveTo>
                  <a:pt x="84874" y="0"/>
                </a:moveTo>
                <a:lnTo>
                  <a:pt x="0" y="7366"/>
                </a:lnTo>
                <a:lnTo>
                  <a:pt x="39839" y="72313"/>
                </a:lnTo>
                <a:lnTo>
                  <a:pt x="84874" y="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2109216" y="4133837"/>
            <a:ext cx="1792605" cy="563245"/>
          </a:xfrm>
          <a:custGeom>
            <a:avLst/>
            <a:gdLst/>
            <a:ahLst/>
            <a:cxnLst/>
            <a:rect l="l" t="t" r="r" b="b"/>
            <a:pathLst>
              <a:path w="1792604" h="563245">
                <a:moveTo>
                  <a:pt x="0" y="563130"/>
                </a:moveTo>
                <a:lnTo>
                  <a:pt x="1792605" y="0"/>
                </a:lnTo>
              </a:path>
            </a:pathLst>
          </a:custGeom>
          <a:ln w="12700">
            <a:solidFill>
              <a:srgbClr val="339966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3878289" y="4101293"/>
            <a:ext cx="84455" cy="73025"/>
          </a:xfrm>
          <a:custGeom>
            <a:avLst/>
            <a:gdLst/>
            <a:ahLst/>
            <a:cxnLst/>
            <a:rect l="l" t="t" r="r" b="b"/>
            <a:pathLst>
              <a:path w="84454" h="73025">
                <a:moveTo>
                  <a:pt x="0" y="0"/>
                </a:moveTo>
                <a:lnTo>
                  <a:pt x="22834" y="72694"/>
                </a:lnTo>
                <a:lnTo>
                  <a:pt x="84112" y="13500"/>
                </a:lnTo>
                <a:lnTo>
                  <a:pt x="0" y="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1831848" y="4213288"/>
            <a:ext cx="2071370" cy="776605"/>
          </a:xfrm>
          <a:custGeom>
            <a:avLst/>
            <a:gdLst/>
            <a:ahLst/>
            <a:cxnLst/>
            <a:rect l="l" t="t" r="r" b="b"/>
            <a:pathLst>
              <a:path w="2071370" h="776604">
                <a:moveTo>
                  <a:pt x="0" y="776287"/>
                </a:moveTo>
                <a:lnTo>
                  <a:pt x="2071090" y="0"/>
                </a:lnTo>
              </a:path>
            </a:pathLst>
          </a:custGeom>
          <a:ln w="12700">
            <a:solidFill>
              <a:srgbClr val="339966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3877675" y="4182074"/>
            <a:ext cx="85090" cy="71755"/>
          </a:xfrm>
          <a:custGeom>
            <a:avLst/>
            <a:gdLst/>
            <a:ahLst/>
            <a:cxnLst/>
            <a:rect l="l" t="t" r="r" b="b"/>
            <a:pathLst>
              <a:path w="85089" h="71754">
                <a:moveTo>
                  <a:pt x="0" y="0"/>
                </a:moveTo>
                <a:lnTo>
                  <a:pt x="26746" y="71348"/>
                </a:lnTo>
                <a:lnTo>
                  <a:pt x="84721" y="8928"/>
                </a:lnTo>
                <a:lnTo>
                  <a:pt x="0" y="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1972055" y="4295762"/>
            <a:ext cx="2010410" cy="1012825"/>
          </a:xfrm>
          <a:custGeom>
            <a:avLst/>
            <a:gdLst/>
            <a:ahLst/>
            <a:cxnLst/>
            <a:rect l="l" t="t" r="r" b="b"/>
            <a:pathLst>
              <a:path w="2010410" h="1012825">
                <a:moveTo>
                  <a:pt x="0" y="1012329"/>
                </a:moveTo>
                <a:lnTo>
                  <a:pt x="2009825" y="0"/>
                </a:lnTo>
              </a:path>
            </a:pathLst>
          </a:custGeom>
          <a:ln w="12700">
            <a:solidFill>
              <a:srgbClr val="339966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3953409" y="4267194"/>
            <a:ext cx="85725" cy="68580"/>
          </a:xfrm>
          <a:custGeom>
            <a:avLst/>
            <a:gdLst/>
            <a:ahLst/>
            <a:cxnLst/>
            <a:rect l="l" t="t" r="r" b="b"/>
            <a:pathLst>
              <a:path w="85725" h="68579">
                <a:moveTo>
                  <a:pt x="85191" y="0"/>
                </a:moveTo>
                <a:lnTo>
                  <a:pt x="0" y="254"/>
                </a:lnTo>
                <a:lnTo>
                  <a:pt x="34277" y="68313"/>
                </a:lnTo>
                <a:lnTo>
                  <a:pt x="85191" y="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1280160" y="5486400"/>
            <a:ext cx="2614295" cy="153670"/>
          </a:xfrm>
          <a:custGeom>
            <a:avLst/>
            <a:gdLst/>
            <a:ahLst/>
            <a:cxnLst/>
            <a:rect l="l" t="t" r="r" b="b"/>
            <a:pathLst>
              <a:path w="2614295" h="153670">
                <a:moveTo>
                  <a:pt x="0" y="0"/>
                </a:moveTo>
                <a:lnTo>
                  <a:pt x="2614282" y="153250"/>
                </a:lnTo>
              </a:path>
            </a:pathLst>
          </a:custGeom>
          <a:ln w="12700">
            <a:solidFill>
              <a:srgbClr val="339966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3879532" y="5600874"/>
            <a:ext cx="78740" cy="76200"/>
          </a:xfrm>
          <a:custGeom>
            <a:avLst/>
            <a:gdLst/>
            <a:ahLst/>
            <a:cxnLst/>
            <a:rect l="l" t="t" r="r" b="b"/>
            <a:pathLst>
              <a:path w="78739" h="76200">
                <a:moveTo>
                  <a:pt x="4457" y="0"/>
                </a:moveTo>
                <a:lnTo>
                  <a:pt x="0" y="76073"/>
                </a:lnTo>
                <a:lnTo>
                  <a:pt x="78295" y="42494"/>
                </a:lnTo>
                <a:lnTo>
                  <a:pt x="4457" y="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2194560" y="5723890"/>
            <a:ext cx="1699895" cy="74930"/>
          </a:xfrm>
          <a:custGeom>
            <a:avLst/>
            <a:gdLst/>
            <a:ahLst/>
            <a:cxnLst/>
            <a:rect l="l" t="t" r="r" b="b"/>
            <a:pathLst>
              <a:path w="1699895" h="74929">
                <a:moveTo>
                  <a:pt x="0" y="74930"/>
                </a:moveTo>
                <a:lnTo>
                  <a:pt x="1699831" y="0"/>
                </a:lnTo>
              </a:path>
            </a:pathLst>
          </a:custGeom>
          <a:ln w="12700">
            <a:solidFill>
              <a:srgbClr val="339966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3880029" y="5686393"/>
            <a:ext cx="78105" cy="76200"/>
          </a:xfrm>
          <a:custGeom>
            <a:avLst/>
            <a:gdLst/>
            <a:ahLst/>
            <a:cxnLst/>
            <a:rect l="l" t="t" r="r" b="b"/>
            <a:pathLst>
              <a:path w="78104" h="76200">
                <a:moveTo>
                  <a:pt x="0" y="0"/>
                </a:moveTo>
                <a:lnTo>
                  <a:pt x="3352" y="76123"/>
                </a:lnTo>
                <a:lnTo>
                  <a:pt x="77800" y="34696"/>
                </a:lnTo>
                <a:lnTo>
                  <a:pt x="0" y="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 txBox="1"/>
          <p:nvPr/>
        </p:nvSpPr>
        <p:spPr>
          <a:xfrm>
            <a:off x="5031740" y="2005076"/>
            <a:ext cx="301688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2F5897"/>
                </a:solidFill>
                <a:latin typeface="Times New Roman"/>
                <a:cs typeface="Times New Roman"/>
              </a:rPr>
              <a:t>Each </a:t>
            </a:r>
            <a:r>
              <a:rPr dirty="0" sz="2000" spc="-5" b="1">
                <a:solidFill>
                  <a:srgbClr val="2F5897"/>
                </a:solidFill>
                <a:latin typeface="Times New Roman"/>
                <a:cs typeface="Times New Roman"/>
              </a:rPr>
              <a:t>address is </a:t>
            </a:r>
            <a:r>
              <a:rPr dirty="0" sz="2000" b="1">
                <a:solidFill>
                  <a:srgbClr val="2F5897"/>
                </a:solidFill>
                <a:latin typeface="Times New Roman"/>
                <a:cs typeface="Times New Roman"/>
              </a:rPr>
              <a:t>a </a:t>
            </a:r>
            <a:r>
              <a:rPr dirty="0" sz="2000" spc="-5" b="1">
                <a:solidFill>
                  <a:srgbClr val="2F5897"/>
                </a:solidFill>
                <a:latin typeface="Times New Roman"/>
                <a:cs typeface="Times New Roman"/>
              </a:rPr>
              <a:t>linked</a:t>
            </a:r>
            <a:r>
              <a:rPr dirty="0" sz="2000" spc="-95" b="1">
                <a:solidFill>
                  <a:srgbClr val="2F5897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2F5897"/>
                </a:solidFill>
                <a:latin typeface="Times New Roman"/>
                <a:cs typeface="Times New Roman"/>
              </a:rPr>
              <a:t>list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5667755" y="4620767"/>
            <a:ext cx="2244851" cy="7406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5626608" y="4600955"/>
            <a:ext cx="2319527" cy="83972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5715000" y="4648200"/>
            <a:ext cx="2150363" cy="64617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5715000" y="4648200"/>
            <a:ext cx="2150745" cy="646430"/>
          </a:xfrm>
          <a:custGeom>
            <a:avLst/>
            <a:gdLst/>
            <a:ahLst/>
            <a:cxnLst/>
            <a:rect l="l" t="t" r="r" b="b"/>
            <a:pathLst>
              <a:path w="2150745" h="646429">
                <a:moveTo>
                  <a:pt x="0" y="0"/>
                </a:moveTo>
                <a:lnTo>
                  <a:pt x="2150363" y="0"/>
                </a:lnTo>
                <a:lnTo>
                  <a:pt x="2150363" y="646176"/>
                </a:lnTo>
                <a:lnTo>
                  <a:pt x="0" y="646176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61881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 txBox="1"/>
          <p:nvPr/>
        </p:nvSpPr>
        <p:spPr>
          <a:xfrm>
            <a:off x="5793740" y="4665979"/>
            <a:ext cx="193357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Insert </a:t>
            </a:r>
            <a:r>
              <a:rPr dirty="0" sz="1800" spc="-10">
                <a:latin typeface="Calibri"/>
                <a:cs typeface="Calibri"/>
              </a:rPr>
              <a:t>to </a:t>
            </a:r>
            <a:r>
              <a:rPr dirty="0" sz="1800" spc="-5">
                <a:latin typeface="Calibri"/>
                <a:cs typeface="Calibri"/>
              </a:rPr>
              <a:t>the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head </a:t>
            </a:r>
            <a:r>
              <a:rPr dirty="0" sz="1800" spc="-5">
                <a:latin typeface="Calibri"/>
                <a:cs typeface="Calibri"/>
              </a:rPr>
              <a:t>of  the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list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4610099" y="4105655"/>
            <a:ext cx="1162812" cy="9525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4917516" y="4378440"/>
            <a:ext cx="798830" cy="593725"/>
          </a:xfrm>
          <a:custGeom>
            <a:avLst/>
            <a:gdLst/>
            <a:ahLst/>
            <a:cxnLst/>
            <a:rect l="l" t="t" r="r" b="b"/>
            <a:pathLst>
              <a:path w="798829" h="593725">
                <a:moveTo>
                  <a:pt x="798245" y="593496"/>
                </a:moveTo>
                <a:lnTo>
                  <a:pt x="0" y="0"/>
                </a:lnTo>
              </a:path>
            </a:pathLst>
          </a:custGeom>
          <a:ln w="50292">
            <a:solidFill>
              <a:srgbClr val="9C52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4917518" y="4378440"/>
            <a:ext cx="173990" cy="160655"/>
          </a:xfrm>
          <a:custGeom>
            <a:avLst/>
            <a:gdLst/>
            <a:ahLst/>
            <a:cxnLst/>
            <a:rect l="l" t="t" r="r" b="b"/>
            <a:pathLst>
              <a:path w="173989" h="160654">
                <a:moveTo>
                  <a:pt x="68554" y="160655"/>
                </a:moveTo>
                <a:lnTo>
                  <a:pt x="0" y="0"/>
                </a:lnTo>
                <a:lnTo>
                  <a:pt x="173583" y="19405"/>
                </a:lnTo>
              </a:path>
            </a:pathLst>
          </a:custGeom>
          <a:ln w="50291">
            <a:solidFill>
              <a:srgbClr val="9C52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100" name="object 10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2015/4/2</a:t>
            </a:r>
          </a:p>
        </p:txBody>
      </p:sp>
      <p:sp>
        <p:nvSpPr>
          <p:cNvPr id="101" name="object 10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  <p:transition spd="slow">
    <p:pull dir="l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590" y="1833996"/>
            <a:ext cx="8348980" cy="4347845"/>
          </a:xfrm>
          <a:prstGeom prst="rect">
            <a:avLst/>
          </a:prstGeom>
        </p:spPr>
        <p:txBody>
          <a:bodyPr wrap="square" lIns="0" tIns="19685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50"/>
              </a:spcBef>
              <a:buClr>
                <a:srgbClr val="3E3E3E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As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sumption - simple uniform</a:t>
            </a:r>
            <a:r>
              <a:rPr dirty="0" sz="2800" spc="6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hashing</a:t>
            </a:r>
            <a:endParaRPr sz="28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114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For </a:t>
            </a:r>
            <a:r>
              <a:rPr dirty="0" sz="2200" i="1">
                <a:solidFill>
                  <a:srgbClr val="3E3E3E"/>
                </a:solidFill>
                <a:latin typeface="Palatino Linotype"/>
                <a:cs typeface="Palatino Linotype"/>
              </a:rPr>
              <a:t>j</a:t>
            </a:r>
            <a:r>
              <a:rPr dirty="0" sz="2200">
                <a:solidFill>
                  <a:srgbClr val="3E3E3E"/>
                </a:solidFill>
                <a:latin typeface="Palatino Linotype"/>
                <a:cs typeface="Palatino Linotype"/>
              </a:rPr>
              <a:t>=0,1,2,...,</a:t>
            </a:r>
            <a:r>
              <a:rPr dirty="0" sz="2200" i="1">
                <a:solidFill>
                  <a:srgbClr val="3E3E3E"/>
                </a:solidFill>
                <a:latin typeface="Palatino Linotype"/>
                <a:cs typeface="Palatino Linotype"/>
              </a:rPr>
              <a:t>m</a:t>
            </a:r>
            <a:r>
              <a:rPr dirty="0" sz="2200">
                <a:solidFill>
                  <a:srgbClr val="3E3E3E"/>
                </a:solidFill>
                <a:latin typeface="Palatino Linotype"/>
                <a:cs typeface="Palatino Linotype"/>
              </a:rPr>
              <a:t>-1, </a:t>
            </a: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the </a:t>
            </a:r>
            <a:r>
              <a:rPr dirty="0" sz="2200" spc="-10">
                <a:solidFill>
                  <a:srgbClr val="3E3E3E"/>
                </a:solidFill>
                <a:latin typeface="Palatino Linotype"/>
                <a:cs typeface="Palatino Linotype"/>
              </a:rPr>
              <a:t>average </a:t>
            </a: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length of the list </a:t>
            </a:r>
            <a:r>
              <a:rPr dirty="0" sz="2200">
                <a:solidFill>
                  <a:srgbClr val="3E3E3E"/>
                </a:solidFill>
                <a:latin typeface="Palatino Linotype"/>
                <a:cs typeface="Palatino Linotype"/>
              </a:rPr>
              <a:t>at </a:t>
            </a:r>
            <a:r>
              <a:rPr dirty="0" sz="2200" spc="-5" i="1">
                <a:solidFill>
                  <a:srgbClr val="3E3E3E"/>
                </a:solidFill>
                <a:latin typeface="Palatino Linotype"/>
                <a:cs typeface="Palatino Linotype"/>
              </a:rPr>
              <a:t>E</a:t>
            </a: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[</a:t>
            </a:r>
            <a:r>
              <a:rPr dirty="0" sz="2200" spc="-5" i="1">
                <a:solidFill>
                  <a:srgbClr val="3E3E3E"/>
                </a:solidFill>
                <a:latin typeface="Palatino Linotype"/>
                <a:cs typeface="Palatino Linotype"/>
              </a:rPr>
              <a:t>j</a:t>
            </a: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] is</a:t>
            </a:r>
            <a:r>
              <a:rPr dirty="0" sz="2200" spc="-1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200" spc="-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/</a:t>
            </a:r>
            <a:r>
              <a:rPr dirty="0" sz="2200" spc="-5" i="1">
                <a:solidFill>
                  <a:srgbClr val="3E3E3E"/>
                </a:solidFill>
                <a:latin typeface="Palatino Linotype"/>
                <a:cs typeface="Palatino Linotype"/>
              </a:rPr>
              <a:t>m</a:t>
            </a: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.</a:t>
            </a:r>
            <a:endParaRPr sz="22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12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10" b="1">
                <a:solidFill>
                  <a:srgbClr val="3E3E3E"/>
                </a:solidFill>
                <a:latin typeface="Palatino Linotype"/>
                <a:cs typeface="Palatino Linotype"/>
              </a:rPr>
              <a:t>The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average cost of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an </a:t>
            </a:r>
            <a:r>
              <a:rPr dirty="0" sz="2800" spc="-10" b="1">
                <a:solidFill>
                  <a:srgbClr val="3E3E3E"/>
                </a:solidFill>
                <a:latin typeface="Palatino Linotype"/>
                <a:cs typeface="Palatino Linotype"/>
              </a:rPr>
              <a:t>unsuccessful</a:t>
            </a:r>
            <a:r>
              <a:rPr dirty="0" sz="2800" spc="6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search:</a:t>
            </a:r>
            <a:endParaRPr sz="2800">
              <a:latin typeface="Palatino Linotype"/>
              <a:cs typeface="Palatino Linotype"/>
            </a:endParaRPr>
          </a:p>
          <a:p>
            <a:pPr lvl="1" marL="756285" marR="187960" indent="-286385">
              <a:lnSpc>
                <a:spcPct val="110000"/>
              </a:lnSpc>
              <a:spcBef>
                <a:spcPts val="92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Any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key that is not in the table is equally likely to hash  to any of the 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m</a:t>
            </a:r>
            <a:r>
              <a:rPr dirty="0" sz="2400" spc="45" i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address.</a:t>
            </a:r>
            <a:endParaRPr sz="24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115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35">
                <a:solidFill>
                  <a:srgbClr val="3E3E3E"/>
                </a:solidFill>
                <a:latin typeface="Palatino Linotype"/>
                <a:cs typeface="Palatino Linotype"/>
              </a:rPr>
              <a:t>Total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cost </a:t>
            </a:r>
            <a:r>
              <a:rPr dirty="0" sz="2400" spc="-5">
                <a:solidFill>
                  <a:srgbClr val="3E3E3E"/>
                </a:solidFill>
                <a:latin typeface="Symbol"/>
                <a:cs typeface="Symbol"/>
              </a:rPr>
              <a:t>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(1+</a:t>
            </a:r>
            <a:r>
              <a:rPr dirty="0" sz="2400" spc="3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/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m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)</a:t>
            </a:r>
            <a:endParaRPr sz="2400">
              <a:latin typeface="Palatino Linotype"/>
              <a:cs typeface="Palatino Linotype"/>
            </a:endParaRPr>
          </a:p>
          <a:p>
            <a:pPr lvl="2" marL="1155700" marR="5080" indent="-228600">
              <a:lnSpc>
                <a:spcPct val="110000"/>
              </a:lnSpc>
              <a:spcBef>
                <a:spcPts val="82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The </a:t>
            </a:r>
            <a:r>
              <a:rPr dirty="0" sz="2200" spc="-10">
                <a:solidFill>
                  <a:srgbClr val="3E3E3E"/>
                </a:solidFill>
                <a:latin typeface="Palatino Linotype"/>
                <a:cs typeface="Palatino Linotype"/>
              </a:rPr>
              <a:t>average </a:t>
            </a: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cost to determine </a:t>
            </a:r>
            <a:r>
              <a:rPr dirty="0" sz="2200">
                <a:solidFill>
                  <a:srgbClr val="3E3E3E"/>
                </a:solidFill>
                <a:latin typeface="Palatino Linotype"/>
                <a:cs typeface="Palatino Linotype"/>
              </a:rPr>
              <a:t>that </a:t>
            </a: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the key is not in the list  </a:t>
            </a:r>
            <a:r>
              <a:rPr dirty="0" sz="2200" spc="-5" i="1">
                <a:solidFill>
                  <a:srgbClr val="3E3E3E"/>
                </a:solidFill>
                <a:latin typeface="Palatino Linotype"/>
                <a:cs typeface="Palatino Linotype"/>
              </a:rPr>
              <a:t>E</a:t>
            </a: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[</a:t>
            </a:r>
            <a:r>
              <a:rPr dirty="0" sz="2200" spc="-5" i="1">
                <a:solidFill>
                  <a:srgbClr val="3E3E3E"/>
                </a:solidFill>
                <a:latin typeface="Palatino Linotype"/>
                <a:cs typeface="Palatino Linotype"/>
              </a:rPr>
              <a:t>h</a:t>
            </a: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200" spc="-5" i="1">
                <a:solidFill>
                  <a:srgbClr val="3E3E3E"/>
                </a:solidFill>
                <a:latin typeface="Palatino Linotype"/>
                <a:cs typeface="Palatino Linotype"/>
              </a:rPr>
              <a:t>k</a:t>
            </a: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)] is the cost to search to the end of the list, which is  </a:t>
            </a:r>
            <a:r>
              <a:rPr dirty="0" sz="2200" spc="-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/</a:t>
            </a:r>
            <a:r>
              <a:rPr dirty="0" sz="2200" spc="-5" i="1">
                <a:solidFill>
                  <a:srgbClr val="3E3E3E"/>
                </a:solidFill>
                <a:latin typeface="Palatino Linotype"/>
                <a:cs typeface="Palatino Linotype"/>
              </a:rPr>
              <a:t>m</a:t>
            </a: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.</a:t>
            </a:r>
            <a:endParaRPr sz="22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3776" y="384047"/>
            <a:ext cx="2909315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77083" y="384047"/>
            <a:ext cx="3279647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30723" y="384047"/>
            <a:ext cx="1028699" cy="13746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385815" y="384047"/>
            <a:ext cx="3262884" cy="13746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94714" y="532767"/>
            <a:ext cx="7353934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Closed Address </a:t>
            </a:r>
            <a:r>
              <a:rPr dirty="0"/>
              <a:t>-</a:t>
            </a:r>
            <a:r>
              <a:rPr dirty="0" spc="-45"/>
              <a:t> </a:t>
            </a:r>
            <a:r>
              <a:rPr dirty="0" spc="-5"/>
              <a:t>Analysis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2015/4/2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  <p:transition spd="slow">
    <p:pull dir="l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115" y="1770824"/>
            <a:ext cx="8576310" cy="2402840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355600" marR="534035" indent="-342900">
              <a:lnSpc>
                <a:spcPct val="102099"/>
              </a:lnSpc>
              <a:spcBef>
                <a:spcPts val="25"/>
              </a:spcBef>
              <a:buClr>
                <a:srgbClr val="3E3E3E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Fo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r successful search </a:t>
            </a:r>
            <a:r>
              <a:rPr dirty="0" sz="2000" spc="-5" b="1">
                <a:solidFill>
                  <a:srgbClr val="2F5897"/>
                </a:solidFill>
                <a:latin typeface="Palatino Linotype"/>
                <a:cs typeface="Palatino Linotype"/>
              </a:rPr>
              <a:t>(assuming </a:t>
            </a:r>
            <a:r>
              <a:rPr dirty="0" sz="2000" b="1">
                <a:solidFill>
                  <a:srgbClr val="2F5897"/>
                </a:solidFill>
                <a:latin typeface="Palatino Linotype"/>
                <a:cs typeface="Palatino Linotype"/>
              </a:rPr>
              <a:t>that </a:t>
            </a:r>
            <a:r>
              <a:rPr dirty="0" sz="2000" spc="5" b="1" i="1">
                <a:solidFill>
                  <a:srgbClr val="2F5897"/>
                </a:solidFill>
                <a:latin typeface="Palatino Linotype"/>
                <a:cs typeface="Palatino Linotype"/>
              </a:rPr>
              <a:t>x</a:t>
            </a:r>
            <a:r>
              <a:rPr dirty="0" baseline="-21367" sz="1950" spc="7" b="1">
                <a:solidFill>
                  <a:srgbClr val="2F5897"/>
                </a:solidFill>
                <a:latin typeface="Palatino Linotype"/>
                <a:cs typeface="Palatino Linotype"/>
              </a:rPr>
              <a:t>i </a:t>
            </a:r>
            <a:r>
              <a:rPr dirty="0" sz="2000" b="1">
                <a:solidFill>
                  <a:srgbClr val="2F5897"/>
                </a:solidFill>
                <a:latin typeface="Palatino Linotype"/>
                <a:cs typeface="Palatino Linotype"/>
              </a:rPr>
              <a:t>is the </a:t>
            </a:r>
            <a:r>
              <a:rPr dirty="0" sz="2000" spc="10" b="1" i="1">
                <a:solidFill>
                  <a:srgbClr val="2F5897"/>
                </a:solidFill>
                <a:latin typeface="Palatino Linotype"/>
                <a:cs typeface="Palatino Linotype"/>
              </a:rPr>
              <a:t>i</a:t>
            </a:r>
            <a:r>
              <a:rPr dirty="0" baseline="25641" sz="1950" spc="15" b="1">
                <a:solidFill>
                  <a:srgbClr val="2F5897"/>
                </a:solidFill>
                <a:latin typeface="Palatino Linotype"/>
                <a:cs typeface="Palatino Linotype"/>
              </a:rPr>
              <a:t>th </a:t>
            </a:r>
            <a:r>
              <a:rPr dirty="0" sz="2000" b="1">
                <a:solidFill>
                  <a:srgbClr val="2F5897"/>
                </a:solidFill>
                <a:latin typeface="Palatino Linotype"/>
                <a:cs typeface="Palatino Linotype"/>
              </a:rPr>
              <a:t>element  inserted into the table,</a:t>
            </a:r>
            <a:r>
              <a:rPr dirty="0" sz="2000" spc="-114" b="1">
                <a:solidFill>
                  <a:srgbClr val="2F5897"/>
                </a:solidFill>
                <a:latin typeface="Palatino Linotype"/>
                <a:cs typeface="Palatino Linotype"/>
              </a:rPr>
              <a:t> </a:t>
            </a:r>
            <a:r>
              <a:rPr dirty="0" sz="2000" b="1" i="1">
                <a:solidFill>
                  <a:srgbClr val="2F5897"/>
                </a:solidFill>
                <a:latin typeface="Palatino Linotype"/>
                <a:cs typeface="Palatino Linotype"/>
              </a:rPr>
              <a:t>i</a:t>
            </a:r>
            <a:r>
              <a:rPr dirty="0" sz="2000" b="1">
                <a:solidFill>
                  <a:srgbClr val="2F5897"/>
                </a:solidFill>
                <a:latin typeface="Palatino Linotype"/>
                <a:cs typeface="Palatino Linotype"/>
              </a:rPr>
              <a:t>=1,2</a:t>
            </a:r>
            <a:r>
              <a:rPr dirty="0" sz="2000" b="1" i="1">
                <a:solidFill>
                  <a:srgbClr val="2F5897"/>
                </a:solidFill>
                <a:latin typeface="Palatino Linotype"/>
                <a:cs typeface="Palatino Linotype"/>
              </a:rPr>
              <a:t>,...,n</a:t>
            </a:r>
            <a:r>
              <a:rPr dirty="0" sz="2000" b="1">
                <a:solidFill>
                  <a:srgbClr val="2F5897"/>
                </a:solidFill>
                <a:latin typeface="Palatino Linotype"/>
                <a:cs typeface="Palatino Linotype"/>
              </a:rPr>
              <a:t>)</a:t>
            </a:r>
            <a:endParaRPr sz="2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54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For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each 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i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,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the probability of that 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x</a:t>
            </a:r>
            <a:r>
              <a:rPr dirty="0" baseline="-20833" sz="2400" spc="-7">
                <a:solidFill>
                  <a:srgbClr val="3E3E3E"/>
                </a:solidFill>
                <a:latin typeface="Palatino Linotype"/>
                <a:cs typeface="Palatino Linotype"/>
              </a:rPr>
              <a:t>i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is searched is</a:t>
            </a:r>
            <a:r>
              <a:rPr dirty="0" sz="2400" spc="-13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1/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.</a:t>
            </a:r>
            <a:endParaRPr sz="2400">
              <a:latin typeface="Palatino Linotype"/>
              <a:cs typeface="Palatino Linotype"/>
            </a:endParaRPr>
          </a:p>
          <a:p>
            <a:pPr lvl="1" marL="756285" marR="5080" indent="-286385">
              <a:lnSpc>
                <a:spcPct val="100000"/>
              </a:lnSpc>
              <a:spcBef>
                <a:spcPts val="58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For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specific 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x</a:t>
            </a:r>
            <a:r>
              <a:rPr dirty="0" baseline="-20833" sz="2400" spc="-7">
                <a:solidFill>
                  <a:srgbClr val="3E3E3E"/>
                </a:solidFill>
                <a:latin typeface="Palatino Linotype"/>
                <a:cs typeface="Palatino Linotype"/>
              </a:rPr>
              <a:t>i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, the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number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of elements examined in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 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successful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search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is 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t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+1,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where 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t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is the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number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of elements  inserted into the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same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list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as 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x</a:t>
            </a:r>
            <a:r>
              <a:rPr dirty="0" baseline="-20833" sz="2400" spc="-7">
                <a:solidFill>
                  <a:srgbClr val="3E3E3E"/>
                </a:solidFill>
                <a:latin typeface="Palatino Linotype"/>
                <a:cs typeface="Palatino Linotype"/>
              </a:rPr>
              <a:t>i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, after 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x</a:t>
            </a:r>
            <a:r>
              <a:rPr dirty="0" baseline="-20833" sz="2400" spc="-7">
                <a:solidFill>
                  <a:srgbClr val="3E3E3E"/>
                </a:solidFill>
                <a:latin typeface="Palatino Linotype"/>
                <a:cs typeface="Palatino Linotype"/>
              </a:rPr>
              <a:t>i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has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been</a:t>
            </a:r>
            <a:r>
              <a:rPr dirty="0" sz="2400" spc="6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inserted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115" y="5451284"/>
            <a:ext cx="7501890" cy="1026794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How to compute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t?</a:t>
            </a:r>
            <a:endParaRPr sz="3000">
              <a:latin typeface="Palatino Linotype"/>
              <a:cs typeface="Palatino Linotype"/>
            </a:endParaRPr>
          </a:p>
          <a:p>
            <a:pPr marL="469900">
              <a:lnSpc>
                <a:spcPct val="100000"/>
              </a:lnSpc>
              <a:spcBef>
                <a:spcPts val="620"/>
              </a:spcBef>
            </a:pPr>
            <a:r>
              <a:rPr dirty="0" sz="2400" spc="-5">
                <a:solidFill>
                  <a:srgbClr val="3E3E3E"/>
                </a:solidFill>
                <a:latin typeface="Courier New"/>
                <a:cs typeface="Courier New"/>
              </a:rPr>
              <a:t>o</a:t>
            </a:r>
            <a:r>
              <a:rPr dirty="0" sz="2400" spc="-565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Consider the </a:t>
            </a:r>
            <a:r>
              <a:rPr dirty="0" sz="2400" spc="-5" i="1">
                <a:solidFill>
                  <a:srgbClr val="FF0000"/>
                </a:solidFill>
                <a:latin typeface="Palatino Linotype"/>
                <a:cs typeface="Palatino Linotype"/>
              </a:rPr>
              <a:t>construction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process of the hash table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1205" y="4883670"/>
            <a:ext cx="231775" cy="0"/>
          </a:xfrm>
          <a:custGeom>
            <a:avLst/>
            <a:gdLst/>
            <a:ahLst/>
            <a:cxnLst/>
            <a:rect l="l" t="t" r="r" b="b"/>
            <a:pathLst>
              <a:path w="231775" h="0">
                <a:moveTo>
                  <a:pt x="0" y="0"/>
                </a:moveTo>
                <a:lnTo>
                  <a:pt x="231185" y="0"/>
                </a:lnTo>
              </a:path>
            </a:pathLst>
          </a:custGeom>
          <a:ln w="15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518292" y="4560474"/>
            <a:ext cx="843280" cy="5041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04215" algn="l"/>
              </a:tabLst>
            </a:pPr>
            <a:r>
              <a:rPr dirty="0" sz="3150" spc="-60">
                <a:latin typeface="Times New Roman"/>
                <a:cs typeface="Times New Roman"/>
              </a:rPr>
              <a:t>(</a:t>
            </a:r>
            <a:r>
              <a:rPr dirty="0" sz="3150" spc="-60">
                <a:latin typeface="Times New Roman"/>
                <a:cs typeface="Times New Roman"/>
              </a:rPr>
              <a:t>	</a:t>
            </a:r>
            <a:r>
              <a:rPr dirty="0" sz="3150" spc="-60">
                <a:latin typeface="Times New Roman"/>
                <a:cs typeface="Times New Roman"/>
              </a:rPr>
              <a:t>)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25909" y="4404753"/>
            <a:ext cx="134620" cy="2806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650" spc="30" i="1">
                <a:latin typeface="Times New Roman"/>
                <a:cs typeface="Times New Roman"/>
              </a:rPr>
              <a:t>n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36481" y="5072184"/>
            <a:ext cx="327025" cy="2806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650" spc="150" i="1">
                <a:latin typeface="Times New Roman"/>
                <a:cs typeface="Times New Roman"/>
              </a:rPr>
              <a:t>i</a:t>
            </a:r>
            <a:r>
              <a:rPr dirty="0" sz="1650" spc="-30">
                <a:latin typeface="Times New Roman"/>
                <a:cs typeface="Times New Roman"/>
              </a:rPr>
              <a:t>=</a:t>
            </a:r>
            <a:r>
              <a:rPr dirty="0" sz="1650" spc="30"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23831" y="4449381"/>
            <a:ext cx="1385570" cy="681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aseline="-38011" sz="4275" spc="262" i="1">
                <a:latin typeface="Times New Roman"/>
                <a:cs typeface="Times New Roman"/>
              </a:rPr>
              <a:t>n</a:t>
            </a:r>
            <a:r>
              <a:rPr dirty="0" baseline="-7105" sz="6450" spc="262">
                <a:latin typeface="宋体"/>
                <a:cs typeface="宋体"/>
              </a:rPr>
              <a:t>∑</a:t>
            </a:r>
            <a:r>
              <a:rPr dirty="0" sz="2850" spc="175">
                <a:latin typeface="Times New Roman"/>
                <a:cs typeface="Times New Roman"/>
              </a:rPr>
              <a:t>1+</a:t>
            </a:r>
            <a:r>
              <a:rPr dirty="0" sz="2850" spc="-375">
                <a:latin typeface="Times New Roman"/>
                <a:cs typeface="Times New Roman"/>
              </a:rPr>
              <a:t> </a:t>
            </a:r>
            <a:r>
              <a:rPr dirty="0" sz="2850" spc="20" i="1">
                <a:latin typeface="Times New Roman"/>
                <a:cs typeface="Times New Roman"/>
              </a:rPr>
              <a:t>t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20799" y="4367707"/>
            <a:ext cx="212090" cy="4635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850" spc="40">
                <a:latin typeface="Times New Roman"/>
                <a:cs typeface="Times New Roman"/>
              </a:rPr>
              <a:t>1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93776" y="600455"/>
            <a:ext cx="2909315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577083" y="600455"/>
            <a:ext cx="3279647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030723" y="600455"/>
            <a:ext cx="1028699" cy="13746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385815" y="600455"/>
            <a:ext cx="3262884" cy="13746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894714" y="748791"/>
            <a:ext cx="7353934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Closed Address </a:t>
            </a:r>
            <a:r>
              <a:rPr dirty="0"/>
              <a:t>-</a:t>
            </a:r>
            <a:r>
              <a:rPr dirty="0" spc="-45"/>
              <a:t> </a:t>
            </a:r>
            <a:r>
              <a:rPr dirty="0" spc="-5"/>
              <a:t>Analysis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2015/4/2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  <p:transition spd="slow">
    <p:pull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alg</dc:creator>
  <dc:title>Introduction to Algorithm Design and Analysis</dc:title>
  <dcterms:created xsi:type="dcterms:W3CDTF">2019-09-27T15:35:05Z</dcterms:created>
  <dcterms:modified xsi:type="dcterms:W3CDTF">2019-09-27T15:35:05Z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2015-04-02T00:00:00Z</vt:filetime>
  </property>
  <property fmtid="{D5CDD505-2E9C-101B-9397-08002B2CF9AE}" pid="3" name="Creator">
    <vt:lpwstr>Acrobat PDFMaker 11 PowerPoint 版</vt:lpwstr>
  </property>
  <property fmtid="{D5CDD505-2E9C-101B-9397-08002B2CF9AE}" pid="4" name="LastSaved">
    <vt:filetime>2019-09-27T00:00:00Z</vt:filetime>
  </property>
</Properties>
</file>