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4"/>
  </p:notesMasterIdLst>
  <p:sldIdLst>
    <p:sldId id="283" r:id="rId2"/>
    <p:sldId id="409" r:id="rId3"/>
    <p:sldId id="411" r:id="rId4"/>
    <p:sldId id="505" r:id="rId5"/>
    <p:sldId id="412" r:id="rId6"/>
    <p:sldId id="413" r:id="rId7"/>
    <p:sldId id="414" r:id="rId8"/>
    <p:sldId id="546" r:id="rId9"/>
    <p:sldId id="547" r:id="rId10"/>
    <p:sldId id="424" r:id="rId11"/>
    <p:sldId id="425" r:id="rId12"/>
    <p:sldId id="426" r:id="rId13"/>
    <p:sldId id="429" r:id="rId14"/>
    <p:sldId id="430" r:id="rId15"/>
    <p:sldId id="431" r:id="rId16"/>
    <p:sldId id="446" r:id="rId17"/>
    <p:sldId id="433" r:id="rId18"/>
    <p:sldId id="507" r:id="rId19"/>
    <p:sldId id="435" r:id="rId20"/>
    <p:sldId id="436" r:id="rId21"/>
    <p:sldId id="548" r:id="rId22"/>
    <p:sldId id="440" r:id="rId23"/>
    <p:sldId id="551" r:id="rId24"/>
    <p:sldId id="508" r:id="rId25"/>
    <p:sldId id="549" r:id="rId26"/>
    <p:sldId id="550" r:id="rId27"/>
    <p:sldId id="509" r:id="rId28"/>
    <p:sldId id="510" r:id="rId29"/>
    <p:sldId id="512" r:id="rId30"/>
    <p:sldId id="539" r:id="rId31"/>
    <p:sldId id="515" r:id="rId32"/>
    <p:sldId id="543" r:id="rId3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0000"/>
    <a:srgbClr val="3F091C"/>
    <a:srgbClr val="B3582B"/>
    <a:srgbClr val="8F7D4F"/>
    <a:srgbClr val="DE580E"/>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55" autoAdjust="0"/>
    <p:restoredTop sz="94641" autoAdjust="0"/>
  </p:normalViewPr>
  <p:slideViewPr>
    <p:cSldViewPr>
      <p:cViewPr varScale="1">
        <p:scale>
          <a:sx n="86" d="100"/>
          <a:sy n="86" d="100"/>
        </p:scale>
        <p:origin x="1104" y="62"/>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A713B7-EDB5-4F44-9934-A504E395AFD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sz="1200"/>
            </a:lvl1pPr>
          </a:lstStyle>
          <a:p>
            <a:pPr>
              <a:defRPr/>
            </a:pPr>
            <a:endParaRPr lang="en-US" altLang="zh-CN"/>
          </a:p>
        </p:txBody>
      </p:sp>
      <p:sp>
        <p:nvSpPr>
          <p:cNvPr id="22531" name="Rectangle 3">
            <a:extLst>
              <a:ext uri="{FF2B5EF4-FFF2-40B4-BE49-F238E27FC236}">
                <a16:creationId xmlns:a16="http://schemas.microsoft.com/office/drawing/2014/main" id="{601446E9-DAC2-41BC-A82A-41EED4B3A7C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sz="1200"/>
            </a:lvl1pPr>
          </a:lstStyle>
          <a:p>
            <a:pPr>
              <a:defRPr/>
            </a:pPr>
            <a:endParaRPr lang="en-US" altLang="zh-CN"/>
          </a:p>
        </p:txBody>
      </p:sp>
      <p:sp>
        <p:nvSpPr>
          <p:cNvPr id="35844" name="Rectangle 4">
            <a:extLst>
              <a:ext uri="{FF2B5EF4-FFF2-40B4-BE49-F238E27FC236}">
                <a16:creationId xmlns:a16="http://schemas.microsoft.com/office/drawing/2014/main" id="{0F0D3D22-579E-4F15-9794-5AA95069BDE2}"/>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BE8DCCB4-BEAE-4C1D-AD97-D80537E3F2D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a:extLst>
              <a:ext uri="{FF2B5EF4-FFF2-40B4-BE49-F238E27FC236}">
                <a16:creationId xmlns:a16="http://schemas.microsoft.com/office/drawing/2014/main" id="{C93B5545-2F0E-410F-945B-F9A094EF15E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sz="1200"/>
            </a:lvl1pPr>
          </a:lstStyle>
          <a:p>
            <a:pPr>
              <a:defRPr/>
            </a:pPr>
            <a:endParaRPr lang="en-US" altLang="zh-CN"/>
          </a:p>
        </p:txBody>
      </p:sp>
      <p:sp>
        <p:nvSpPr>
          <p:cNvPr id="22535" name="Rectangle 7">
            <a:extLst>
              <a:ext uri="{FF2B5EF4-FFF2-40B4-BE49-F238E27FC236}">
                <a16:creationId xmlns:a16="http://schemas.microsoft.com/office/drawing/2014/main" id="{41D8B7D1-C6CD-4AE3-B580-3C3DDB81B18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EC930091-BD22-4D0F-8944-63AFCF50B25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EADBABB-A642-44BE-B730-836E51771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621D12C-DA0E-437B-B18C-6C3DC49B3277}" type="slidenum">
              <a:rPr lang="en-US" altLang="zh-CN" sz="1200"/>
              <a:pPr eaLnBrk="1" hangingPunct="1"/>
              <a:t>15</a:t>
            </a:fld>
            <a:endParaRPr lang="en-US" altLang="zh-CN" sz="1200"/>
          </a:p>
        </p:txBody>
      </p:sp>
      <p:sp>
        <p:nvSpPr>
          <p:cNvPr id="36867" name="Rectangle 2">
            <a:extLst>
              <a:ext uri="{FF2B5EF4-FFF2-40B4-BE49-F238E27FC236}">
                <a16:creationId xmlns:a16="http://schemas.microsoft.com/office/drawing/2014/main" id="{9521DB05-B205-4B31-B734-E189D1FBE57A}"/>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E8D517A1-6F00-4CFF-BEBA-2751ED70C8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3FF5FF4-9B0C-4467-9E1D-A4B9F93A2F4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92CFBBAC-EF1F-4896-96E5-E90C8A897404}"/>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41251B83-2EB1-4FB1-B4E1-C22153339C51}"/>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a:extLst>
                  <a:ext uri="{FF2B5EF4-FFF2-40B4-BE49-F238E27FC236}">
                    <a16:creationId xmlns:a16="http://schemas.microsoft.com/office/drawing/2014/main" id="{57E7B1EA-BD9A-472A-AAF2-21EA6D33F19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a:extLst>
                <a:ext uri="{FF2B5EF4-FFF2-40B4-BE49-F238E27FC236}">
                  <a16:creationId xmlns:a16="http://schemas.microsoft.com/office/drawing/2014/main" id="{FFF9F7E2-C51A-48C0-8C8B-6DCA4DECF21A}"/>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4CE8A95-5D45-42A0-9404-7BD886214BE2}"/>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a:extLst>
                  <a:ext uri="{FF2B5EF4-FFF2-40B4-BE49-F238E27FC236}">
                    <a16:creationId xmlns:a16="http://schemas.microsoft.com/office/drawing/2014/main" id="{19BBE48A-AFD2-4228-BCE6-B1BEC21B971E}"/>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a:extLst>
                <a:ext uri="{FF2B5EF4-FFF2-40B4-BE49-F238E27FC236}">
                  <a16:creationId xmlns:a16="http://schemas.microsoft.com/office/drawing/2014/main" id="{B01ADB59-4705-4263-962D-1AC49F5E806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a:extLst>
                <a:ext uri="{FF2B5EF4-FFF2-40B4-BE49-F238E27FC236}">
                  <a16:creationId xmlns:a16="http://schemas.microsoft.com/office/drawing/2014/main" id="{4F1DF80D-2710-4CB8-87C7-2CC33D01BA45}"/>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a:extLst>
                <a:ext uri="{FF2B5EF4-FFF2-40B4-BE49-F238E27FC236}">
                  <a16:creationId xmlns:a16="http://schemas.microsoft.com/office/drawing/2014/main" id="{B9EEF6FA-BE21-4981-AA22-B2E34A29A76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80236"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802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839EFC20-EA60-4512-82B1-303BB578F240}"/>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F700C893-A655-4CC0-848B-A8AD0031964E}"/>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A65DE08E-02F3-42E5-9A8D-C0F2C2595314}"/>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23BFC356-39FD-4254-9EC9-FD5A908BE0C3}" type="slidenum">
              <a:rPr lang="en-US" altLang="zh-CN"/>
              <a:pPr/>
              <a:t>‹#›</a:t>
            </a:fld>
            <a:endParaRPr lang="en-US" altLang="zh-CN"/>
          </a:p>
        </p:txBody>
      </p:sp>
    </p:spTree>
    <p:extLst>
      <p:ext uri="{BB962C8B-B14F-4D97-AF65-F5344CB8AC3E}">
        <p14:creationId xmlns:p14="http://schemas.microsoft.com/office/powerpoint/2010/main" val="384935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6EB41D9-5E53-40D1-B11E-62E4B6A431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DF4521B1-07A2-4AAC-9478-F4CABF312D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D86F27D-ABE3-439E-A548-68978037A838}"/>
              </a:ext>
            </a:extLst>
          </p:cNvPr>
          <p:cNvSpPr>
            <a:spLocks noGrp="1" noChangeArrowheads="1"/>
          </p:cNvSpPr>
          <p:nvPr>
            <p:ph type="sldNum" sz="quarter" idx="12"/>
          </p:nvPr>
        </p:nvSpPr>
        <p:spPr>
          <a:ln/>
        </p:spPr>
        <p:txBody>
          <a:bodyPr/>
          <a:lstStyle>
            <a:lvl1pPr>
              <a:defRPr/>
            </a:lvl1pPr>
          </a:lstStyle>
          <a:p>
            <a:fld id="{9E5B6899-5586-4915-A9B1-D2CAE7BE3F1D}" type="slidenum">
              <a:rPr lang="en-US" altLang="zh-CN"/>
              <a:pPr/>
              <a:t>‹#›</a:t>
            </a:fld>
            <a:endParaRPr lang="en-US" altLang="zh-CN"/>
          </a:p>
        </p:txBody>
      </p:sp>
    </p:spTree>
    <p:extLst>
      <p:ext uri="{BB962C8B-B14F-4D97-AF65-F5344CB8AC3E}">
        <p14:creationId xmlns:p14="http://schemas.microsoft.com/office/powerpoint/2010/main" val="262491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D61CFC4-0A07-485C-9A8F-C1B6F20F44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71D3041-7880-4D6F-8845-8D009E251D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D39AB7A-497D-44E9-930B-281E2E200703}"/>
              </a:ext>
            </a:extLst>
          </p:cNvPr>
          <p:cNvSpPr>
            <a:spLocks noGrp="1" noChangeArrowheads="1"/>
          </p:cNvSpPr>
          <p:nvPr>
            <p:ph type="sldNum" sz="quarter" idx="12"/>
          </p:nvPr>
        </p:nvSpPr>
        <p:spPr>
          <a:ln/>
        </p:spPr>
        <p:txBody>
          <a:bodyPr/>
          <a:lstStyle>
            <a:lvl1pPr>
              <a:defRPr/>
            </a:lvl1pPr>
          </a:lstStyle>
          <a:p>
            <a:fld id="{BD055702-DB0E-465F-877E-74FD50D1B821}" type="slidenum">
              <a:rPr lang="en-US" altLang="zh-CN"/>
              <a:pPr/>
              <a:t>‹#›</a:t>
            </a:fld>
            <a:endParaRPr lang="en-US" altLang="zh-CN"/>
          </a:p>
        </p:txBody>
      </p:sp>
    </p:spTree>
    <p:extLst>
      <p:ext uri="{BB962C8B-B14F-4D97-AF65-F5344CB8AC3E}">
        <p14:creationId xmlns:p14="http://schemas.microsoft.com/office/powerpoint/2010/main" val="576962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29D07EF8-BFD0-4136-A9D5-C13BF93732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A6A7AB88-A478-407F-B26F-3852B06B61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D6A2DC4-51AC-4DEC-B3B2-8043AF8B442B}"/>
              </a:ext>
            </a:extLst>
          </p:cNvPr>
          <p:cNvSpPr>
            <a:spLocks noGrp="1" noChangeArrowheads="1"/>
          </p:cNvSpPr>
          <p:nvPr>
            <p:ph type="sldNum" sz="quarter" idx="12"/>
          </p:nvPr>
        </p:nvSpPr>
        <p:spPr>
          <a:ln/>
        </p:spPr>
        <p:txBody>
          <a:bodyPr/>
          <a:lstStyle>
            <a:lvl1pPr>
              <a:defRPr/>
            </a:lvl1pPr>
          </a:lstStyle>
          <a:p>
            <a:fld id="{6C497662-A418-451A-9962-0DD93D0933B2}" type="slidenum">
              <a:rPr lang="en-US" altLang="zh-CN"/>
              <a:pPr/>
              <a:t>‹#›</a:t>
            </a:fld>
            <a:endParaRPr lang="en-US" altLang="zh-CN"/>
          </a:p>
        </p:txBody>
      </p:sp>
    </p:spTree>
    <p:extLst>
      <p:ext uri="{BB962C8B-B14F-4D97-AF65-F5344CB8AC3E}">
        <p14:creationId xmlns:p14="http://schemas.microsoft.com/office/powerpoint/2010/main" val="344621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3B1E5942-CB89-4418-BF04-9A7F663A81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7872E9D-B5F7-49A1-849E-132E1B9769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505350E-AD8E-4505-AA5F-0FD709B6114D}"/>
              </a:ext>
            </a:extLst>
          </p:cNvPr>
          <p:cNvSpPr>
            <a:spLocks noGrp="1" noChangeArrowheads="1"/>
          </p:cNvSpPr>
          <p:nvPr>
            <p:ph type="sldNum" sz="quarter" idx="12"/>
          </p:nvPr>
        </p:nvSpPr>
        <p:spPr>
          <a:ln/>
        </p:spPr>
        <p:txBody>
          <a:bodyPr/>
          <a:lstStyle>
            <a:lvl1pPr>
              <a:defRPr/>
            </a:lvl1pPr>
          </a:lstStyle>
          <a:p>
            <a:fld id="{0B96BA47-06F1-4DBF-8281-6299A6C71BEC}" type="slidenum">
              <a:rPr lang="en-US" altLang="zh-CN"/>
              <a:pPr/>
              <a:t>‹#›</a:t>
            </a:fld>
            <a:endParaRPr lang="en-US" altLang="zh-CN"/>
          </a:p>
        </p:txBody>
      </p:sp>
    </p:spTree>
    <p:extLst>
      <p:ext uri="{BB962C8B-B14F-4D97-AF65-F5344CB8AC3E}">
        <p14:creationId xmlns:p14="http://schemas.microsoft.com/office/powerpoint/2010/main" val="341328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04D1B3E7-471B-4EFF-A156-27FDD19F4F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83300B5-17F8-4A7A-A707-F9404CB087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B28C6B7-FF94-4D1B-B7B6-2594C5734785}"/>
              </a:ext>
            </a:extLst>
          </p:cNvPr>
          <p:cNvSpPr>
            <a:spLocks noGrp="1" noChangeArrowheads="1"/>
          </p:cNvSpPr>
          <p:nvPr>
            <p:ph type="sldNum" sz="quarter" idx="12"/>
          </p:nvPr>
        </p:nvSpPr>
        <p:spPr>
          <a:ln/>
        </p:spPr>
        <p:txBody>
          <a:bodyPr/>
          <a:lstStyle>
            <a:lvl1pPr>
              <a:defRPr/>
            </a:lvl1pPr>
          </a:lstStyle>
          <a:p>
            <a:fld id="{E60A318F-DF57-4BBE-BFC7-A7B7F26ABBF1}" type="slidenum">
              <a:rPr lang="en-US" altLang="zh-CN"/>
              <a:pPr/>
              <a:t>‹#›</a:t>
            </a:fld>
            <a:endParaRPr lang="en-US" altLang="zh-CN"/>
          </a:p>
        </p:txBody>
      </p:sp>
    </p:spTree>
    <p:extLst>
      <p:ext uri="{BB962C8B-B14F-4D97-AF65-F5344CB8AC3E}">
        <p14:creationId xmlns:p14="http://schemas.microsoft.com/office/powerpoint/2010/main" val="384346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CC1CF280-975D-4E3C-BF44-7886D18CF9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716C91E6-8566-4D86-B6BF-69DA94A173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3B0E608-E4A5-470C-B6E7-73853F7C8A32}"/>
              </a:ext>
            </a:extLst>
          </p:cNvPr>
          <p:cNvSpPr>
            <a:spLocks noGrp="1" noChangeArrowheads="1"/>
          </p:cNvSpPr>
          <p:nvPr>
            <p:ph type="sldNum" sz="quarter" idx="12"/>
          </p:nvPr>
        </p:nvSpPr>
        <p:spPr>
          <a:ln/>
        </p:spPr>
        <p:txBody>
          <a:bodyPr/>
          <a:lstStyle>
            <a:lvl1pPr>
              <a:defRPr/>
            </a:lvl1pPr>
          </a:lstStyle>
          <a:p>
            <a:fld id="{1D05DCFD-2787-4343-B6EB-145B5962E80C}" type="slidenum">
              <a:rPr lang="en-US" altLang="zh-CN"/>
              <a:pPr/>
              <a:t>‹#›</a:t>
            </a:fld>
            <a:endParaRPr lang="en-US" altLang="zh-CN"/>
          </a:p>
        </p:txBody>
      </p:sp>
    </p:spTree>
    <p:extLst>
      <p:ext uri="{BB962C8B-B14F-4D97-AF65-F5344CB8AC3E}">
        <p14:creationId xmlns:p14="http://schemas.microsoft.com/office/powerpoint/2010/main" val="26763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A6CFE6FE-B7B9-4550-9B15-3037FC46C9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C25104B2-BAF9-4357-A46C-D7297B41BC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99DB06D2-AF6E-4D61-9742-1E7D4A86724F}"/>
              </a:ext>
            </a:extLst>
          </p:cNvPr>
          <p:cNvSpPr>
            <a:spLocks noGrp="1" noChangeArrowheads="1"/>
          </p:cNvSpPr>
          <p:nvPr>
            <p:ph type="sldNum" sz="quarter" idx="12"/>
          </p:nvPr>
        </p:nvSpPr>
        <p:spPr>
          <a:ln/>
        </p:spPr>
        <p:txBody>
          <a:bodyPr/>
          <a:lstStyle>
            <a:lvl1pPr>
              <a:defRPr/>
            </a:lvl1pPr>
          </a:lstStyle>
          <a:p>
            <a:fld id="{459D4802-3DFA-4354-8CAC-C961D3AF6134}" type="slidenum">
              <a:rPr lang="en-US" altLang="zh-CN"/>
              <a:pPr/>
              <a:t>‹#›</a:t>
            </a:fld>
            <a:endParaRPr lang="en-US" altLang="zh-CN"/>
          </a:p>
        </p:txBody>
      </p:sp>
    </p:spTree>
    <p:extLst>
      <p:ext uri="{BB962C8B-B14F-4D97-AF65-F5344CB8AC3E}">
        <p14:creationId xmlns:p14="http://schemas.microsoft.com/office/powerpoint/2010/main" val="85404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B016A1A-BFD2-43A7-B5EF-D2F31A4B5A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C92C55D2-BDC4-42AA-A2BE-27FE15B4C6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70873572-9676-4B3E-8EDB-4EA7F04D0265}"/>
              </a:ext>
            </a:extLst>
          </p:cNvPr>
          <p:cNvSpPr>
            <a:spLocks noGrp="1" noChangeArrowheads="1"/>
          </p:cNvSpPr>
          <p:nvPr>
            <p:ph type="sldNum" sz="quarter" idx="12"/>
          </p:nvPr>
        </p:nvSpPr>
        <p:spPr>
          <a:ln/>
        </p:spPr>
        <p:txBody>
          <a:bodyPr/>
          <a:lstStyle>
            <a:lvl1pPr>
              <a:defRPr/>
            </a:lvl1pPr>
          </a:lstStyle>
          <a:p>
            <a:fld id="{A6A5F0DB-7F90-468C-9159-FB6842F24550}" type="slidenum">
              <a:rPr lang="en-US" altLang="zh-CN"/>
              <a:pPr/>
              <a:t>‹#›</a:t>
            </a:fld>
            <a:endParaRPr lang="en-US" altLang="zh-CN"/>
          </a:p>
        </p:txBody>
      </p:sp>
    </p:spTree>
    <p:extLst>
      <p:ext uri="{BB962C8B-B14F-4D97-AF65-F5344CB8AC3E}">
        <p14:creationId xmlns:p14="http://schemas.microsoft.com/office/powerpoint/2010/main" val="136107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69230B0-0128-4C9C-B985-B9B3EFEC0A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6E01084D-9D23-413A-81E8-F9A1FDAC4C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5E5675AB-AEF0-45A2-9945-E0938E095B5B}"/>
              </a:ext>
            </a:extLst>
          </p:cNvPr>
          <p:cNvSpPr>
            <a:spLocks noGrp="1" noChangeArrowheads="1"/>
          </p:cNvSpPr>
          <p:nvPr>
            <p:ph type="sldNum" sz="quarter" idx="12"/>
          </p:nvPr>
        </p:nvSpPr>
        <p:spPr>
          <a:ln/>
        </p:spPr>
        <p:txBody>
          <a:bodyPr/>
          <a:lstStyle>
            <a:lvl1pPr>
              <a:defRPr/>
            </a:lvl1pPr>
          </a:lstStyle>
          <a:p>
            <a:fld id="{EF06BE81-2461-456A-90FA-7C5044191C13}" type="slidenum">
              <a:rPr lang="en-US" altLang="zh-CN"/>
              <a:pPr/>
              <a:t>‹#›</a:t>
            </a:fld>
            <a:endParaRPr lang="en-US" altLang="zh-CN"/>
          </a:p>
        </p:txBody>
      </p:sp>
    </p:spTree>
    <p:extLst>
      <p:ext uri="{BB962C8B-B14F-4D97-AF65-F5344CB8AC3E}">
        <p14:creationId xmlns:p14="http://schemas.microsoft.com/office/powerpoint/2010/main" val="230593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9277D79-B14F-4742-8CB8-A72B9238A5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4DA6B6A1-0E00-403D-B414-1240D01F2E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4828BE7-E3DE-4418-BE9A-FC7DD349B53F}"/>
              </a:ext>
            </a:extLst>
          </p:cNvPr>
          <p:cNvSpPr>
            <a:spLocks noGrp="1" noChangeArrowheads="1"/>
          </p:cNvSpPr>
          <p:nvPr>
            <p:ph type="sldNum" sz="quarter" idx="12"/>
          </p:nvPr>
        </p:nvSpPr>
        <p:spPr>
          <a:ln/>
        </p:spPr>
        <p:txBody>
          <a:bodyPr/>
          <a:lstStyle>
            <a:lvl1pPr>
              <a:defRPr/>
            </a:lvl1pPr>
          </a:lstStyle>
          <a:p>
            <a:fld id="{E6F7E151-6983-4D25-9BC4-522652EED80B}" type="slidenum">
              <a:rPr lang="en-US" altLang="zh-CN"/>
              <a:pPr/>
              <a:t>‹#›</a:t>
            </a:fld>
            <a:endParaRPr lang="en-US" altLang="zh-CN"/>
          </a:p>
        </p:txBody>
      </p:sp>
    </p:spTree>
    <p:extLst>
      <p:ext uri="{BB962C8B-B14F-4D97-AF65-F5344CB8AC3E}">
        <p14:creationId xmlns:p14="http://schemas.microsoft.com/office/powerpoint/2010/main" val="216053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3A7D5555-89B8-46A2-B565-E485A1A7F6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029FCD66-F432-4A8E-8A37-CFCF514F45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BAC4A1E-F23A-4769-A35F-33050454F8ED}"/>
              </a:ext>
            </a:extLst>
          </p:cNvPr>
          <p:cNvSpPr>
            <a:spLocks noGrp="1" noChangeArrowheads="1"/>
          </p:cNvSpPr>
          <p:nvPr>
            <p:ph type="sldNum" sz="quarter" idx="12"/>
          </p:nvPr>
        </p:nvSpPr>
        <p:spPr>
          <a:ln/>
        </p:spPr>
        <p:txBody>
          <a:bodyPr/>
          <a:lstStyle>
            <a:lvl1pPr>
              <a:defRPr/>
            </a:lvl1pPr>
          </a:lstStyle>
          <a:p>
            <a:fld id="{35A8BB2A-954F-4320-8F1D-339E604797B1}" type="slidenum">
              <a:rPr lang="en-US" altLang="zh-CN"/>
              <a:pPr/>
              <a:t>‹#›</a:t>
            </a:fld>
            <a:endParaRPr lang="en-US" altLang="zh-CN"/>
          </a:p>
        </p:txBody>
      </p:sp>
    </p:spTree>
    <p:extLst>
      <p:ext uri="{BB962C8B-B14F-4D97-AF65-F5344CB8AC3E}">
        <p14:creationId xmlns:p14="http://schemas.microsoft.com/office/powerpoint/2010/main" val="30129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E0C43B4-C8EA-4E96-AABE-364EEAC775B9}"/>
              </a:ext>
            </a:extLst>
          </p:cNvPr>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lang="zh-CN" altLang="en-US"/>
          </a:p>
        </p:txBody>
      </p:sp>
      <p:sp>
        <p:nvSpPr>
          <p:cNvPr id="1027" name="Rectangle 3">
            <a:extLst>
              <a:ext uri="{FF2B5EF4-FFF2-40B4-BE49-F238E27FC236}">
                <a16:creationId xmlns:a16="http://schemas.microsoft.com/office/drawing/2014/main" id="{64AF1A75-F099-42EF-B47D-6DEAA2EABDE6}"/>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1028" name="Rectangle 4">
            <a:extLst>
              <a:ext uri="{FF2B5EF4-FFF2-40B4-BE49-F238E27FC236}">
                <a16:creationId xmlns:a16="http://schemas.microsoft.com/office/drawing/2014/main" id="{0F9B4968-3C0B-4F00-8266-3F552A9177E3}"/>
              </a:ext>
            </a:extLst>
          </p:cNvPr>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lang="zh-CN" altLang="en-US"/>
          </a:p>
        </p:txBody>
      </p:sp>
      <p:sp>
        <p:nvSpPr>
          <p:cNvPr id="1029" name="Rectangle 5">
            <a:extLst>
              <a:ext uri="{FF2B5EF4-FFF2-40B4-BE49-F238E27FC236}">
                <a16:creationId xmlns:a16="http://schemas.microsoft.com/office/drawing/2014/main" id="{CFA3713D-1024-444A-B01C-BCA0E2FEA679}"/>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1030" name="Rectangle 6">
            <a:extLst>
              <a:ext uri="{FF2B5EF4-FFF2-40B4-BE49-F238E27FC236}">
                <a16:creationId xmlns:a16="http://schemas.microsoft.com/office/drawing/2014/main" id="{96DFBAEC-77DF-470F-A601-7A3BA0EA7479}"/>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en-US"/>
          </a:p>
        </p:txBody>
      </p:sp>
      <p:sp>
        <p:nvSpPr>
          <p:cNvPr id="1031" name="Rectangle 7">
            <a:extLst>
              <a:ext uri="{FF2B5EF4-FFF2-40B4-BE49-F238E27FC236}">
                <a16:creationId xmlns:a16="http://schemas.microsoft.com/office/drawing/2014/main" id="{CD6EF639-4BC1-4E0E-BFD7-4B97031EEF4B}"/>
              </a:ext>
            </a:extLst>
          </p:cNvPr>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lang="zh-CN" altLang="en-US"/>
          </a:p>
        </p:txBody>
      </p:sp>
      <p:sp>
        <p:nvSpPr>
          <p:cNvPr id="1032" name="Rectangle 8">
            <a:extLst>
              <a:ext uri="{FF2B5EF4-FFF2-40B4-BE49-F238E27FC236}">
                <a16:creationId xmlns:a16="http://schemas.microsoft.com/office/drawing/2014/main" id="{706F100C-21EB-4011-AE05-7D3EE999252E}"/>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4105" name="Rectangle 9">
            <a:extLst>
              <a:ext uri="{FF2B5EF4-FFF2-40B4-BE49-F238E27FC236}">
                <a16:creationId xmlns:a16="http://schemas.microsoft.com/office/drawing/2014/main" id="{1A8F8F5F-7D52-4587-AC08-B18AD01E7711}"/>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6" name="Rectangle 10">
            <a:extLst>
              <a:ext uri="{FF2B5EF4-FFF2-40B4-BE49-F238E27FC236}">
                <a16:creationId xmlns:a16="http://schemas.microsoft.com/office/drawing/2014/main" id="{C3A63A0C-9618-4522-8548-856953EEE641}"/>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9211" name="Rectangle 11">
            <a:extLst>
              <a:ext uri="{FF2B5EF4-FFF2-40B4-BE49-F238E27FC236}">
                <a16:creationId xmlns:a16="http://schemas.microsoft.com/office/drawing/2014/main" id="{77D26D4E-69BF-4C9D-BB5C-AA266FB2D580}"/>
              </a:ext>
            </a:extLst>
          </p:cNvPr>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79212" name="Rectangle 12">
            <a:extLst>
              <a:ext uri="{FF2B5EF4-FFF2-40B4-BE49-F238E27FC236}">
                <a16:creationId xmlns:a16="http://schemas.microsoft.com/office/drawing/2014/main" id="{F15CB8FE-B158-4909-9884-8943ECC6DDAD}"/>
              </a:ext>
            </a:extLst>
          </p:cNvPr>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79213" name="Rectangle 13">
            <a:extLst>
              <a:ext uri="{FF2B5EF4-FFF2-40B4-BE49-F238E27FC236}">
                <a16:creationId xmlns:a16="http://schemas.microsoft.com/office/drawing/2014/main" id="{01EF5016-7E31-4C0C-A32C-F6D16C3BB7CD}"/>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400"/>
            </a:lvl1pPr>
          </a:lstStyle>
          <a:p>
            <a:fld id="{97FBE527-D952-4D52-80FB-267710C7F98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85"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jpeg"/><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3D8631-79B6-4B72-B0C7-2984099E48EE}"/>
              </a:ext>
            </a:extLst>
          </p:cNvPr>
          <p:cNvSpPr>
            <a:spLocks noGrp="1" noChangeArrowheads="1"/>
          </p:cNvSpPr>
          <p:nvPr>
            <p:ph type="title"/>
          </p:nvPr>
        </p:nvSpPr>
        <p:spPr>
          <a:xfrm>
            <a:off x="250825" y="533400"/>
            <a:ext cx="7772400" cy="1143000"/>
          </a:xfrm>
        </p:spPr>
        <p:txBody>
          <a:bodyPr/>
          <a:lstStyle/>
          <a:p>
            <a:pPr eaLnBrk="1" hangingPunct="1"/>
            <a:r>
              <a:rPr lang="en-US" altLang="zh-CN" b="1"/>
              <a:t>         </a:t>
            </a:r>
            <a:r>
              <a:rPr lang="zh-CN" altLang="en-US" b="1"/>
              <a:t>第五章   数组和特殊矩阵</a:t>
            </a:r>
          </a:p>
        </p:txBody>
      </p:sp>
      <p:sp>
        <p:nvSpPr>
          <p:cNvPr id="6147" name="Rectangle 3">
            <a:extLst>
              <a:ext uri="{FF2B5EF4-FFF2-40B4-BE49-F238E27FC236}">
                <a16:creationId xmlns:a16="http://schemas.microsoft.com/office/drawing/2014/main" id="{34584111-5226-4F11-B0BD-7B13346541CC}"/>
              </a:ext>
            </a:extLst>
          </p:cNvPr>
          <p:cNvSpPr>
            <a:spLocks noGrp="1" noChangeArrowheads="1"/>
          </p:cNvSpPr>
          <p:nvPr>
            <p:ph idx="1"/>
          </p:nvPr>
        </p:nvSpPr>
        <p:spPr>
          <a:xfrm>
            <a:off x="1306513" y="2062163"/>
            <a:ext cx="7010400" cy="4679950"/>
          </a:xfrm>
        </p:spPr>
        <p:txBody>
          <a:bodyPr/>
          <a:lstStyle/>
          <a:p>
            <a:pPr eaLnBrk="1" hangingPunct="1">
              <a:lnSpc>
                <a:spcPct val="105000"/>
              </a:lnSpc>
              <a:spcBef>
                <a:spcPct val="10000"/>
              </a:spcBef>
              <a:spcAft>
                <a:spcPct val="10000"/>
              </a:spcAft>
            </a:pPr>
            <a:r>
              <a:rPr lang="en-US" altLang="zh-CN" sz="2800" b="1"/>
              <a:t> 5.1  </a:t>
            </a:r>
            <a:r>
              <a:rPr lang="zh-CN" altLang="en-US" sz="2800" b="1"/>
              <a:t>数组</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5.1.1 </a:t>
            </a:r>
            <a:r>
              <a:rPr lang="zh-CN" altLang="en-US" sz="2800" b="1"/>
              <a:t>数组的基本概念</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5.1.2 </a:t>
            </a:r>
            <a:r>
              <a:rPr lang="zh-CN" altLang="en-US" sz="2800" b="1"/>
              <a:t>数组的存储结构</a:t>
            </a:r>
          </a:p>
          <a:p>
            <a:pPr eaLnBrk="1" hangingPunct="1">
              <a:lnSpc>
                <a:spcPct val="105000"/>
              </a:lnSpc>
              <a:spcBef>
                <a:spcPct val="10000"/>
              </a:spcBef>
              <a:spcAft>
                <a:spcPct val="10000"/>
              </a:spcAft>
            </a:pPr>
            <a:r>
              <a:rPr lang="zh-CN" altLang="en-US" sz="2800" b="1"/>
              <a:t> </a:t>
            </a:r>
            <a:r>
              <a:rPr lang="en-US" altLang="zh-CN" sz="2800" b="1"/>
              <a:t>5.2  </a:t>
            </a:r>
            <a:r>
              <a:rPr lang="zh-CN" altLang="en-US" sz="2800" b="1"/>
              <a:t>特殊矩阵的压缩存储</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5.2.1  </a:t>
            </a:r>
            <a:r>
              <a:rPr lang="zh-CN" altLang="en-US" sz="2800" b="1"/>
              <a:t>对称矩阵的压缩存储</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5.2.2  </a:t>
            </a:r>
            <a:r>
              <a:rPr lang="zh-CN" altLang="en-US" sz="2800" b="1"/>
              <a:t>三角矩阵的压缩存储</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5.2.3  </a:t>
            </a:r>
            <a:r>
              <a:rPr lang="zh-CN" altLang="en-US" sz="2800" b="1"/>
              <a:t>对角矩阵的压缩存储</a:t>
            </a:r>
          </a:p>
          <a:p>
            <a:pPr eaLnBrk="1" hangingPunct="1">
              <a:lnSpc>
                <a:spcPct val="105000"/>
              </a:lnSpc>
              <a:spcBef>
                <a:spcPct val="10000"/>
              </a:spcBef>
              <a:spcAft>
                <a:spcPct val="10000"/>
              </a:spcAft>
              <a:buFont typeface="Wingdings" panose="05000000000000000000" pitchFamily="2" charset="2"/>
              <a:buNone/>
            </a:pPr>
            <a:r>
              <a:rPr lang="zh-CN" altLang="en-US" sz="2800" b="1"/>
              <a:t>         </a:t>
            </a:r>
            <a:r>
              <a:rPr lang="en-US" altLang="zh-CN" sz="2800" b="1"/>
              <a:t>5.2.4  </a:t>
            </a:r>
            <a:r>
              <a:rPr lang="zh-CN" altLang="en-US" sz="2800" b="1"/>
              <a:t>稀疏矩阵的压缩存储</a:t>
            </a:r>
          </a:p>
        </p:txBody>
      </p:sp>
      <p:sp>
        <p:nvSpPr>
          <p:cNvPr id="6148" name="灯片编号占位符 5">
            <a:extLst>
              <a:ext uri="{FF2B5EF4-FFF2-40B4-BE49-F238E27FC236}">
                <a16:creationId xmlns:a16="http://schemas.microsoft.com/office/drawing/2014/main" id="{66059CAA-0E4B-419A-A75A-756F0C918CD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5A8DBD-8D22-41C3-961D-6DB182F68527}" type="slidenum">
              <a:rPr lang="en-US" altLang="zh-CN" sz="1400"/>
              <a:pPr eaLnBrk="1" hangingPunct="1"/>
              <a:t>1</a:t>
            </a:fld>
            <a:endParaRPr lang="en-US" altLang="zh-CN" sz="1400"/>
          </a:p>
        </p:txBody>
      </p:sp>
    </p:spTree>
  </p:cSld>
  <p:clrMapOvr>
    <a:masterClrMapping/>
  </p:clrMapOvr>
  <p:transition spd="slow">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39A3CC80-8FC4-4543-AADF-FE441A38ABFB}"/>
              </a:ext>
            </a:extLst>
          </p:cNvPr>
          <p:cNvSpPr>
            <a:spLocks noGrp="1" noChangeArrowheads="1"/>
          </p:cNvSpPr>
          <p:nvPr>
            <p:ph/>
          </p:nvPr>
        </p:nvSpPr>
        <p:spPr>
          <a:xfrm>
            <a:off x="915988" y="2062163"/>
            <a:ext cx="7543800" cy="4391025"/>
          </a:xfrm>
        </p:spPr>
        <p:txBody>
          <a:bodyPr/>
          <a:lstStyle/>
          <a:p>
            <a:pPr eaLnBrk="1" hangingPunct="1">
              <a:lnSpc>
                <a:spcPct val="110000"/>
              </a:lnSpc>
              <a:defRPr/>
            </a:pPr>
            <a:r>
              <a:rPr lang="zh-CN" altLang="en-US" sz="2800" b="1" dirty="0">
                <a:latin typeface="楷体_GB2312" pitchFamily="49" charset="-122"/>
                <a:ea typeface="楷体_GB2312" pitchFamily="49" charset="-122"/>
              </a:rPr>
              <a:t>当矩阵中的非零元素呈某种规律分布或者矩阵中出现大量的零元素的情况下，会占用许多单元去存储重复的非零元素或零元素，这对高阶矩阵会造成极大的浪费。</a:t>
            </a:r>
          </a:p>
          <a:p>
            <a:pPr eaLnBrk="1" hangingPunct="1">
              <a:lnSpc>
                <a:spcPct val="110000"/>
              </a:lnSpc>
              <a:defRPr/>
            </a:pPr>
            <a:r>
              <a:rPr lang="zh-CN" altLang="en-US" sz="2800" b="1" dirty="0">
                <a:latin typeface="楷体_GB2312" pitchFamily="49" charset="-122"/>
                <a:ea typeface="楷体_GB2312" pitchFamily="49" charset="-122"/>
              </a:rPr>
              <a:t>为了节省存储空间，我们可以对这类矩阵进行</a:t>
            </a:r>
            <a:r>
              <a:rPr lang="zh-CN" altLang="en-US" sz="2800" b="1" dirty="0">
                <a:solidFill>
                  <a:srgbClr val="DE580E"/>
                </a:solidFill>
                <a:effectLst>
                  <a:outerShdw blurRad="38100" dist="38100" dir="2700000" algn="tl">
                    <a:srgbClr val="000000"/>
                  </a:outerShdw>
                </a:effectLst>
                <a:latin typeface="楷体_GB2312" pitchFamily="49" charset="-122"/>
                <a:ea typeface="楷体_GB2312" pitchFamily="49" charset="-122"/>
              </a:rPr>
              <a:t>压缩存储</a:t>
            </a:r>
            <a:r>
              <a:rPr lang="zh-CN" altLang="en-US" sz="2800" b="1" dirty="0">
                <a:latin typeface="楷体_GB2312" pitchFamily="49" charset="-122"/>
                <a:ea typeface="楷体_GB2312" pitchFamily="49" charset="-122"/>
              </a:rPr>
              <a:t>：</a:t>
            </a:r>
          </a:p>
          <a:p>
            <a:pPr lvl="1" eaLnBrk="1" hangingPunct="1">
              <a:lnSpc>
                <a:spcPct val="110000"/>
              </a:lnSpc>
              <a:defRPr/>
            </a:pPr>
            <a:r>
              <a:rPr lang="zh-CN" altLang="en-US" sz="2400" b="1" dirty="0">
                <a:latin typeface="楷体_GB2312" pitchFamily="49" charset="-122"/>
                <a:ea typeface="楷体_GB2312" pitchFamily="49" charset="-122"/>
              </a:rPr>
              <a:t>即</a:t>
            </a:r>
            <a:r>
              <a:rPr lang="zh-CN" altLang="en-US" sz="2400" b="1" dirty="0">
                <a:solidFill>
                  <a:srgbClr val="FF9900"/>
                </a:solidFill>
                <a:latin typeface="楷体_GB2312" pitchFamily="49" charset="-122"/>
                <a:ea typeface="楷体_GB2312" pitchFamily="49" charset="-122"/>
              </a:rPr>
              <a:t>为多个相同的非零元素只分配一个存储空间；对零元素不分配空间</a:t>
            </a:r>
            <a:r>
              <a:rPr lang="zh-CN" altLang="en-US" sz="2400" b="1" dirty="0">
                <a:latin typeface="楷体_GB2312" pitchFamily="49" charset="-122"/>
                <a:ea typeface="楷体_GB2312" pitchFamily="49" charset="-122"/>
              </a:rPr>
              <a:t>。</a:t>
            </a:r>
          </a:p>
        </p:txBody>
      </p:sp>
      <p:sp>
        <p:nvSpPr>
          <p:cNvPr id="14339" name="灯片编号占位符 4">
            <a:extLst>
              <a:ext uri="{FF2B5EF4-FFF2-40B4-BE49-F238E27FC236}">
                <a16:creationId xmlns:a16="http://schemas.microsoft.com/office/drawing/2014/main" id="{3241519F-4C3C-419D-ACC8-40A1994F9FA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B6DE19-B877-49AB-89BD-394848C5407F}" type="slidenum">
              <a:rPr lang="en-US" altLang="zh-CN" sz="1400"/>
              <a:pPr eaLnBrk="1" hangingPunct="1"/>
              <a:t>10</a:t>
            </a:fld>
            <a:endParaRPr lang="en-US" altLang="zh-CN" sz="1400"/>
          </a:p>
        </p:txBody>
      </p:sp>
      <p:sp>
        <p:nvSpPr>
          <p:cNvPr id="233475" name="Rectangle 3">
            <a:extLst>
              <a:ext uri="{FF2B5EF4-FFF2-40B4-BE49-F238E27FC236}">
                <a16:creationId xmlns:a16="http://schemas.microsoft.com/office/drawing/2014/main" id="{6FC48D8D-36E9-4945-A0E8-166708BF6377}"/>
              </a:ext>
            </a:extLst>
          </p:cNvPr>
          <p:cNvSpPr>
            <a:spLocks noChangeArrowheads="1"/>
          </p:cNvSpPr>
          <p:nvPr/>
        </p:nvSpPr>
        <p:spPr bwMode="auto">
          <a:xfrm>
            <a:off x="1116013" y="981075"/>
            <a:ext cx="5464175" cy="641350"/>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altLang="zh-CN" sz="3600" b="1" dirty="0">
                <a:solidFill>
                  <a:schemeClr val="hlink"/>
                </a:solidFill>
                <a:effectLst>
                  <a:outerShdw blurRad="38100" dist="38100" dir="2700000" algn="tl">
                    <a:srgbClr val="000000"/>
                  </a:outerShdw>
                </a:effectLst>
                <a:latin typeface="楷体_GB2312" pitchFamily="49" charset="-122"/>
                <a:ea typeface="楷体_GB2312" pitchFamily="49" charset="-122"/>
              </a:rPr>
              <a:t> 5.2 </a:t>
            </a:r>
            <a:r>
              <a:rPr lang="zh-CN" altLang="en-US" sz="3600" b="1" dirty="0">
                <a:solidFill>
                  <a:schemeClr val="hlink"/>
                </a:solidFill>
                <a:effectLst>
                  <a:outerShdw blurRad="38100" dist="38100" dir="2700000" algn="tl">
                    <a:srgbClr val="000000"/>
                  </a:outerShdw>
                </a:effectLst>
                <a:latin typeface="楷体_GB2312" pitchFamily="49" charset="-122"/>
                <a:ea typeface="楷体_GB2312" pitchFamily="49" charset="-122"/>
              </a:rPr>
              <a:t>特殊矩阵的压缩存储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3474">
                                            <p:txEl>
                                              <p:pRg st="0" end="0"/>
                                            </p:txEl>
                                          </p:spTgt>
                                        </p:tgtEl>
                                        <p:attrNameLst>
                                          <p:attrName>style.visibility</p:attrName>
                                        </p:attrNameLst>
                                      </p:cBhvr>
                                      <p:to>
                                        <p:strVal val="visible"/>
                                      </p:to>
                                    </p:set>
                                    <p:animEffect transition="in" filter="wipe(up)">
                                      <p:cBhvr>
                                        <p:cTn id="7" dur="500"/>
                                        <p:tgtEl>
                                          <p:spTgt spid="233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3474">
                                            <p:txEl>
                                              <p:pRg st="1" end="1"/>
                                            </p:txEl>
                                          </p:spTgt>
                                        </p:tgtEl>
                                        <p:attrNameLst>
                                          <p:attrName>style.visibility</p:attrName>
                                        </p:attrNameLst>
                                      </p:cBhvr>
                                      <p:to>
                                        <p:strVal val="visible"/>
                                      </p:to>
                                    </p:set>
                                    <p:animEffect transition="in" filter="wipe(up)">
                                      <p:cBhvr>
                                        <p:cTn id="12" dur="500"/>
                                        <p:tgtEl>
                                          <p:spTgt spid="2334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3474">
                                            <p:txEl>
                                              <p:pRg st="2" end="2"/>
                                            </p:txEl>
                                          </p:spTgt>
                                        </p:tgtEl>
                                        <p:attrNameLst>
                                          <p:attrName>style.visibility</p:attrName>
                                        </p:attrNameLst>
                                      </p:cBhvr>
                                      <p:to>
                                        <p:strVal val="visible"/>
                                      </p:to>
                                    </p:set>
                                    <p:animEffect transition="in" filter="wipe(up)">
                                      <p:cBhvr>
                                        <p:cTn id="17" dur="500"/>
                                        <p:tgtEl>
                                          <p:spTgt spid="233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229A3F57-AA1D-447B-BA5B-8E380680C01A}"/>
              </a:ext>
            </a:extLst>
          </p:cNvPr>
          <p:cNvSpPr>
            <a:spLocks noGrp="1" noChangeArrowheads="1"/>
          </p:cNvSpPr>
          <p:nvPr>
            <p:ph/>
          </p:nvPr>
        </p:nvSpPr>
        <p:spPr>
          <a:xfrm>
            <a:off x="768350" y="2774950"/>
            <a:ext cx="8077200" cy="4038600"/>
          </a:xfrm>
        </p:spPr>
        <p:txBody>
          <a:bodyPr/>
          <a:lstStyle/>
          <a:p>
            <a:pPr eaLnBrk="1" hangingPunct="1">
              <a:buFont typeface="Wingdings" panose="05000000000000000000" pitchFamily="2" charset="2"/>
              <a:buNone/>
              <a:defRPr/>
            </a:pPr>
            <a:r>
              <a:rPr kumimoji="1" lang="en-US" altLang="zh-CN" b="1" kern="1200" dirty="0">
                <a:solidFill>
                  <a:schemeClr val="hlink"/>
                </a:solidFill>
                <a:effectLst>
                  <a:outerShdw blurRad="38100" dist="38100" dir="2700000" algn="tl">
                    <a:srgbClr val="000000"/>
                  </a:outerShdw>
                </a:effectLst>
                <a:latin typeface="Times New Roman" pitchFamily="18" charset="0"/>
                <a:ea typeface="楷体_GB2312" pitchFamily="49" charset="-122"/>
              </a:rPr>
              <a:t>1</a:t>
            </a:r>
            <a:r>
              <a:rPr kumimoji="1" lang="zh-CN" altLang="en-US" b="1" kern="1200" dirty="0">
                <a:solidFill>
                  <a:schemeClr val="hlink"/>
                </a:solidFill>
                <a:effectLst>
                  <a:outerShdw blurRad="38100" dist="38100" dir="2700000" algn="tl">
                    <a:srgbClr val="000000"/>
                  </a:outerShdw>
                </a:effectLst>
                <a:latin typeface="Times New Roman" pitchFamily="18" charset="0"/>
                <a:ea typeface="楷体_GB2312" pitchFamily="49" charset="-122"/>
              </a:rPr>
              <a:t>、对称矩阵 </a:t>
            </a:r>
          </a:p>
          <a:p>
            <a:pPr eaLnBrk="1" hangingPunct="1">
              <a:buFont typeface="Wingdings" panose="05000000000000000000" pitchFamily="2" charset="2"/>
              <a:buNone/>
              <a:defRPr/>
            </a:pPr>
            <a:r>
              <a:rPr lang="zh-CN" altLang="en-US" sz="2800" b="1" dirty="0">
                <a:latin typeface="楷体_GB2312" pitchFamily="49" charset="-122"/>
                <a:ea typeface="楷体_GB2312" pitchFamily="49" charset="-122"/>
              </a:rPr>
              <a:t>    在一个</a:t>
            </a: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阶方阵</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中，若元素满足下述性质：</a:t>
            </a:r>
          </a:p>
          <a:p>
            <a:pPr eaLnBrk="1" hangingPunct="1">
              <a:buFont typeface="Wingdings" panose="05000000000000000000" pitchFamily="2" charset="2"/>
              <a:buNone/>
              <a:defRPr/>
            </a:pPr>
            <a:r>
              <a:rPr lang="zh-CN" altLang="en-US" sz="2800" b="1" dirty="0">
                <a:latin typeface="楷体_GB2312" pitchFamily="49" charset="-122"/>
                <a:ea typeface="楷体_GB2312" pitchFamily="49" charset="-122"/>
              </a:rPr>
              <a:t>       </a:t>
            </a:r>
            <a:r>
              <a:rPr lang="en-US" altLang="zh-CN" sz="2800" b="1" dirty="0" err="1">
                <a:latin typeface="楷体_GB2312" pitchFamily="49" charset="-122"/>
                <a:ea typeface="楷体_GB2312" pitchFamily="49" charset="-122"/>
              </a:rPr>
              <a:t>a</a:t>
            </a:r>
            <a:r>
              <a:rPr lang="en-US" altLang="zh-CN" sz="2800" b="1" baseline="-18000" dirty="0" err="1">
                <a:latin typeface="楷体_GB2312" pitchFamily="49" charset="-122"/>
                <a:ea typeface="楷体_GB2312" pitchFamily="49" charset="-122"/>
              </a:rPr>
              <a:t>ij</a:t>
            </a:r>
            <a:r>
              <a:rPr lang="en-US" altLang="zh-CN" sz="2800" b="1" baseline="-18000"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 </a:t>
            </a:r>
            <a:r>
              <a:rPr lang="en-US" altLang="zh-CN" sz="2800" b="1" dirty="0" err="1">
                <a:latin typeface="楷体_GB2312" pitchFamily="49" charset="-122"/>
                <a:ea typeface="楷体_GB2312" pitchFamily="49" charset="-122"/>
              </a:rPr>
              <a:t>a</a:t>
            </a:r>
            <a:r>
              <a:rPr lang="en-US" altLang="zh-CN" sz="2800" b="1" baseline="-18000" dirty="0" err="1">
                <a:latin typeface="楷体_GB2312" pitchFamily="49" charset="-122"/>
                <a:ea typeface="楷体_GB2312" pitchFamily="49" charset="-122"/>
              </a:rPr>
              <a:t>ji</a:t>
            </a:r>
            <a:r>
              <a:rPr lang="en-US" altLang="zh-CN" sz="2800" b="1" dirty="0">
                <a:latin typeface="楷体_GB2312" pitchFamily="49" charset="-122"/>
                <a:ea typeface="楷体_GB2312" pitchFamily="49" charset="-122"/>
              </a:rPr>
              <a:t>   0</a:t>
            </a:r>
            <a:r>
              <a:rPr lang="en-US" altLang="zh-CN" sz="2400" b="1" dirty="0">
                <a:latin typeface="+mn-ea"/>
              </a:rPr>
              <a:t>≤</a:t>
            </a:r>
            <a:r>
              <a:rPr lang="en-US" altLang="zh-CN" sz="2800" b="1" dirty="0">
                <a:latin typeface="楷体_GB2312" pitchFamily="49" charset="-122"/>
                <a:ea typeface="楷体_GB2312" pitchFamily="49" charset="-122"/>
              </a:rPr>
              <a:t>i,j</a:t>
            </a:r>
            <a:r>
              <a:rPr lang="en-US" altLang="zh-CN" sz="2400" b="1" dirty="0">
                <a:latin typeface="+mn-ea"/>
              </a:rPr>
              <a:t>≤</a:t>
            </a:r>
            <a:r>
              <a:rPr lang="en-US" altLang="zh-CN" sz="2800" b="1" dirty="0">
                <a:latin typeface="楷体_GB2312" pitchFamily="49" charset="-122"/>
                <a:ea typeface="楷体_GB2312" pitchFamily="49" charset="-122"/>
              </a:rPr>
              <a:t>n-1</a:t>
            </a:r>
          </a:p>
          <a:p>
            <a:pPr eaLnBrk="1" hangingPunct="1">
              <a:buFont typeface="Wingdings" panose="05000000000000000000" pitchFamily="2" charset="2"/>
              <a:buNone/>
              <a:defRPr/>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则称</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为对称矩阵。</a:t>
            </a:r>
          </a:p>
          <a:p>
            <a:pPr eaLnBrk="1" hangingPunct="1">
              <a:buFont typeface="Wingdings" panose="05000000000000000000" pitchFamily="2" charset="2"/>
              <a:buNone/>
              <a:defRPr/>
            </a:pPr>
            <a:r>
              <a:rPr lang="zh-CN" altLang="en-US" sz="2800" b="1" dirty="0">
                <a:latin typeface="楷体_GB2312" pitchFamily="49" charset="-122"/>
                <a:ea typeface="楷体_GB2312" pitchFamily="49" charset="-122"/>
              </a:rPr>
              <a:t>    </a:t>
            </a:r>
          </a:p>
        </p:txBody>
      </p:sp>
      <p:sp>
        <p:nvSpPr>
          <p:cNvPr id="15363" name="灯片编号占位符 4">
            <a:extLst>
              <a:ext uri="{FF2B5EF4-FFF2-40B4-BE49-F238E27FC236}">
                <a16:creationId xmlns:a16="http://schemas.microsoft.com/office/drawing/2014/main" id="{CBCAF03E-441B-4AB1-87F4-0CC8CD0AC96C}"/>
              </a:ext>
            </a:extLst>
          </p:cNvPr>
          <p:cNvSpPr>
            <a:spLocks noGrp="1"/>
          </p:cNvSpPr>
          <p:nvPr>
            <p:ph type="sldNum" sz="quarter" idx="12"/>
          </p:nvPr>
        </p:nvSpPr>
        <p:spPr>
          <a:xfrm>
            <a:off x="7042150" y="631507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7A3671B-DB7C-42B7-BC74-06B6EF3ADA89}" type="slidenum">
              <a:rPr lang="en-US" altLang="zh-CN" sz="1400"/>
              <a:pPr eaLnBrk="1" hangingPunct="1"/>
              <a:t>11</a:t>
            </a:fld>
            <a:endParaRPr lang="en-US" altLang="zh-CN" sz="1400"/>
          </a:p>
        </p:txBody>
      </p:sp>
      <p:sp>
        <p:nvSpPr>
          <p:cNvPr id="234499" name="Rectangle 3">
            <a:extLst>
              <a:ext uri="{FF2B5EF4-FFF2-40B4-BE49-F238E27FC236}">
                <a16:creationId xmlns:a16="http://schemas.microsoft.com/office/drawing/2014/main" id="{BCA16B97-6285-46F9-BD3A-3DF676B99D9F}"/>
              </a:ext>
            </a:extLst>
          </p:cNvPr>
          <p:cNvSpPr>
            <a:spLocks noChangeArrowheads="1"/>
          </p:cNvSpPr>
          <p:nvPr/>
        </p:nvSpPr>
        <p:spPr bwMode="auto">
          <a:xfrm>
            <a:off x="1327150" y="1052513"/>
            <a:ext cx="3028950" cy="579437"/>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altLang="zh-CN" sz="3200" b="1" dirty="0">
                <a:solidFill>
                  <a:schemeClr val="hlink"/>
                </a:solidFill>
                <a:effectLst>
                  <a:outerShdw blurRad="38100" dist="38100" dir="2700000" algn="tl">
                    <a:srgbClr val="000000"/>
                  </a:outerShdw>
                </a:effectLst>
                <a:latin typeface="楷体_GB2312" pitchFamily="49" charset="-122"/>
                <a:ea typeface="楷体_GB2312" pitchFamily="49" charset="-122"/>
              </a:rPr>
              <a:t>5.2.1 </a:t>
            </a:r>
            <a:r>
              <a:rPr lang="zh-CN" altLang="en-US" sz="3200" b="1" dirty="0">
                <a:solidFill>
                  <a:schemeClr val="hlink"/>
                </a:solidFill>
                <a:effectLst>
                  <a:outerShdw blurRad="38100" dist="38100" dir="2700000" algn="tl">
                    <a:srgbClr val="000000"/>
                  </a:outerShdw>
                </a:effectLst>
                <a:latin typeface="楷体_GB2312" pitchFamily="49" charset="-122"/>
                <a:ea typeface="楷体_GB2312" pitchFamily="49" charset="-122"/>
              </a:rPr>
              <a:t>特殊矩阵</a:t>
            </a:r>
          </a:p>
        </p:txBody>
      </p:sp>
      <p:sp>
        <p:nvSpPr>
          <p:cNvPr id="15365" name="Rectangle 4">
            <a:extLst>
              <a:ext uri="{FF2B5EF4-FFF2-40B4-BE49-F238E27FC236}">
                <a16:creationId xmlns:a16="http://schemas.microsoft.com/office/drawing/2014/main" id="{7851055C-7F96-496D-8567-A7100210490E}"/>
              </a:ext>
            </a:extLst>
          </p:cNvPr>
          <p:cNvSpPr>
            <a:spLocks noChangeArrowheads="1"/>
          </p:cNvSpPr>
          <p:nvPr/>
        </p:nvSpPr>
        <p:spPr bwMode="auto">
          <a:xfrm>
            <a:off x="539750" y="2027238"/>
            <a:ext cx="830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是指非零元素或零元素的分布有一定规律的矩阵。</a:t>
            </a:r>
          </a:p>
        </p:txBody>
      </p:sp>
      <p:sp>
        <p:nvSpPr>
          <p:cNvPr id="234501" name="Rectangle 5">
            <a:extLst>
              <a:ext uri="{FF2B5EF4-FFF2-40B4-BE49-F238E27FC236}">
                <a16:creationId xmlns:a16="http://schemas.microsoft.com/office/drawing/2014/main" id="{40567733-E31B-4B2C-9D98-369EE48FA8C1}"/>
              </a:ext>
            </a:extLst>
          </p:cNvPr>
          <p:cNvSpPr>
            <a:spLocks noChangeArrowheads="1"/>
          </p:cNvSpPr>
          <p:nvPr/>
        </p:nvSpPr>
        <p:spPr bwMode="auto">
          <a:xfrm>
            <a:off x="1073150" y="5211763"/>
            <a:ext cx="7543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33CC33"/>
              </a:buClr>
              <a:buSzPct val="80000"/>
              <a:buFont typeface="Wingdings" panose="05000000000000000000" pitchFamily="2" charset="2"/>
              <a:buChar char="ü"/>
            </a:pP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对称矩阵中的元素关于主对角线对称，故只要存储矩阵中上三角或下三角中的元素，这样，能节约近一半的存储空间。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wipe(up)">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501"/>
                                        </p:tgtEl>
                                        <p:attrNameLst>
                                          <p:attrName>style.visibility</p:attrName>
                                        </p:attrNameLst>
                                      </p:cBhvr>
                                      <p:to>
                                        <p:strVal val="visible"/>
                                      </p:to>
                                    </p:set>
                                    <p:animEffect transition="in" filter="wipe(up)">
                                      <p:cBhvr>
                                        <p:cTn id="12"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50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8B31A67-B26C-498F-A3BE-2A29370DA1BA}"/>
              </a:ext>
            </a:extLst>
          </p:cNvPr>
          <p:cNvSpPr>
            <a:spLocks noGrp="1" noChangeArrowheads="1"/>
          </p:cNvSpPr>
          <p:nvPr>
            <p:ph/>
          </p:nvPr>
        </p:nvSpPr>
        <p:spPr>
          <a:xfrm>
            <a:off x="1219200" y="304800"/>
            <a:ext cx="4073525" cy="2743200"/>
          </a:xfrm>
        </p:spPr>
        <p:txBody>
          <a:bodyPr/>
          <a:lstStyle/>
          <a:p>
            <a:pPr eaLnBrk="1" hangingPunct="1">
              <a:buFont typeface="Wingdings" panose="05000000000000000000" pitchFamily="2" charset="2"/>
              <a:buNone/>
            </a:pPr>
            <a:r>
              <a:rPr lang="en-US" altLang="zh-CN" sz="2400" b="1"/>
              <a:t>       1   5   1   3   7 </a:t>
            </a:r>
          </a:p>
          <a:p>
            <a:pPr eaLnBrk="1" hangingPunct="1">
              <a:buFont typeface="Wingdings" panose="05000000000000000000" pitchFamily="2" charset="2"/>
              <a:buNone/>
            </a:pPr>
            <a:r>
              <a:rPr lang="en-US" altLang="zh-CN" sz="2400" b="1"/>
              <a:t>       5   0   8   0   0</a:t>
            </a:r>
            <a:endParaRPr lang="en-US" altLang="zh-CN" sz="2400" b="1" baseline="-25000"/>
          </a:p>
          <a:p>
            <a:pPr eaLnBrk="1" hangingPunct="1">
              <a:buFont typeface="Wingdings" panose="05000000000000000000" pitchFamily="2" charset="2"/>
              <a:buNone/>
            </a:pPr>
            <a:r>
              <a:rPr lang="en-US" altLang="zh-CN" sz="2400" b="1"/>
              <a:t>       1   8   9   2   6</a:t>
            </a:r>
            <a:endParaRPr lang="en-US" altLang="zh-CN" sz="2400" b="1" baseline="-25000"/>
          </a:p>
          <a:p>
            <a:pPr eaLnBrk="1" hangingPunct="1">
              <a:buFont typeface="Wingdings" panose="05000000000000000000" pitchFamily="2" charset="2"/>
              <a:buNone/>
            </a:pPr>
            <a:r>
              <a:rPr lang="en-US" altLang="zh-CN" sz="2400" b="1"/>
              <a:t>       3   0   2   5   1 </a:t>
            </a:r>
          </a:p>
          <a:p>
            <a:pPr eaLnBrk="1" hangingPunct="1">
              <a:buFont typeface="Wingdings" panose="05000000000000000000" pitchFamily="2" charset="2"/>
              <a:buNone/>
            </a:pPr>
            <a:r>
              <a:rPr lang="en-US" altLang="zh-CN" sz="2400" b="1"/>
              <a:t>       7   0   6   1   3 </a:t>
            </a:r>
          </a:p>
          <a:p>
            <a:pPr eaLnBrk="1" hangingPunct="1">
              <a:buFont typeface="Wingdings" panose="05000000000000000000" pitchFamily="2" charset="2"/>
              <a:buNone/>
            </a:pPr>
            <a:r>
              <a:rPr lang="en-US" altLang="zh-CN" sz="2400" b="1"/>
              <a:t>          </a:t>
            </a:r>
            <a:r>
              <a:rPr lang="zh-CN" altLang="en-US" sz="2400" b="1" baseline="-18000"/>
              <a:t>图 对称矩阵</a:t>
            </a:r>
          </a:p>
          <a:p>
            <a:pPr eaLnBrk="1" hangingPunct="1">
              <a:buFont typeface="Wingdings" panose="05000000000000000000" pitchFamily="2" charset="2"/>
              <a:buNone/>
            </a:pPr>
            <a:r>
              <a:rPr lang="zh-CN" altLang="en-US" b="1"/>
              <a:t>     </a:t>
            </a:r>
            <a:endParaRPr lang="zh-CN" altLang="en-US" sz="2800" b="1">
              <a:latin typeface="楷体_GB2312" panose="02010609030101010101" pitchFamily="49" charset="-122"/>
              <a:ea typeface="楷体_GB2312" panose="02010609030101010101" pitchFamily="49" charset="-122"/>
            </a:endParaRPr>
          </a:p>
        </p:txBody>
      </p:sp>
      <p:sp>
        <p:nvSpPr>
          <p:cNvPr id="16387" name="灯片编号占位符 4">
            <a:extLst>
              <a:ext uri="{FF2B5EF4-FFF2-40B4-BE49-F238E27FC236}">
                <a16:creationId xmlns:a16="http://schemas.microsoft.com/office/drawing/2014/main" id="{15F37FA6-81CF-44CE-B1CC-8DF621E9B25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644D4E-FF4A-4F39-9CBE-80147A8F6642}" type="slidenum">
              <a:rPr lang="en-US" altLang="zh-CN" sz="1400" b="1"/>
              <a:pPr eaLnBrk="1" hangingPunct="1"/>
              <a:t>12</a:t>
            </a:fld>
            <a:endParaRPr lang="en-US" altLang="zh-CN" sz="1400" b="1"/>
          </a:p>
        </p:txBody>
      </p:sp>
      <p:sp>
        <p:nvSpPr>
          <p:cNvPr id="16388" name="AutoShape 3">
            <a:extLst>
              <a:ext uri="{FF2B5EF4-FFF2-40B4-BE49-F238E27FC236}">
                <a16:creationId xmlns:a16="http://schemas.microsoft.com/office/drawing/2014/main" id="{CDD1D720-BA0D-48D5-A658-08D75149CA67}"/>
              </a:ext>
            </a:extLst>
          </p:cNvPr>
          <p:cNvSpPr>
            <a:spLocks/>
          </p:cNvSpPr>
          <p:nvPr/>
        </p:nvSpPr>
        <p:spPr bwMode="auto">
          <a:xfrm>
            <a:off x="1752600" y="533400"/>
            <a:ext cx="76200" cy="1828800"/>
          </a:xfrm>
          <a:prstGeom prst="leftBracket">
            <a:avLst>
              <a:gd name="adj" fmla="val 2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p>
        </p:txBody>
      </p:sp>
      <p:sp>
        <p:nvSpPr>
          <p:cNvPr id="16389" name="AutoShape 4">
            <a:extLst>
              <a:ext uri="{FF2B5EF4-FFF2-40B4-BE49-F238E27FC236}">
                <a16:creationId xmlns:a16="http://schemas.microsoft.com/office/drawing/2014/main" id="{22FB63AE-734E-44E1-B273-D275A05C4544}"/>
              </a:ext>
            </a:extLst>
          </p:cNvPr>
          <p:cNvSpPr>
            <a:spLocks/>
          </p:cNvSpPr>
          <p:nvPr/>
        </p:nvSpPr>
        <p:spPr bwMode="auto">
          <a:xfrm>
            <a:off x="4067175" y="533400"/>
            <a:ext cx="144463" cy="1828800"/>
          </a:xfrm>
          <a:prstGeom prst="rightBracket">
            <a:avLst>
              <a:gd name="adj" fmla="val 9969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p>
        </p:txBody>
      </p:sp>
      <p:sp>
        <p:nvSpPr>
          <p:cNvPr id="235529" name="Rectangle 9">
            <a:extLst>
              <a:ext uri="{FF2B5EF4-FFF2-40B4-BE49-F238E27FC236}">
                <a16:creationId xmlns:a16="http://schemas.microsoft.com/office/drawing/2014/main" id="{15B395D8-0428-4F5F-A8AB-46D8A51B179D}"/>
              </a:ext>
            </a:extLst>
          </p:cNvPr>
          <p:cNvSpPr>
            <a:spLocks noChangeArrowheads="1"/>
          </p:cNvSpPr>
          <p:nvPr/>
        </p:nvSpPr>
        <p:spPr bwMode="auto">
          <a:xfrm>
            <a:off x="838200" y="3084513"/>
            <a:ext cx="7924800" cy="36576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defRPr/>
            </a:pPr>
            <a:r>
              <a:rPr lang="zh-CN" altLang="en-US" b="1" dirty="0">
                <a:latin typeface="楷体_GB2312" pitchFamily="49" charset="-122"/>
                <a:ea typeface="楷体_GB2312" pitchFamily="49" charset="-122"/>
              </a:rPr>
              <a:t>我们可以按行优先顺序将这些元素存放在一个向量</a:t>
            </a:r>
            <a:r>
              <a:rPr lang="en-US" altLang="zh-CN" b="1" dirty="0" err="1">
                <a:solidFill>
                  <a:srgbClr val="CC3300"/>
                </a:solidFill>
                <a:effectLst>
                  <a:outerShdw blurRad="38100" dist="38100" dir="2700000" algn="tl">
                    <a:srgbClr val="000000"/>
                  </a:outerShdw>
                </a:effectLst>
                <a:latin typeface="楷体_GB2312" pitchFamily="49" charset="-122"/>
                <a:ea typeface="楷体_GB2312" pitchFamily="49" charset="-122"/>
              </a:rPr>
              <a:t>sa</a:t>
            </a:r>
            <a:r>
              <a:rPr lang="en-US" altLang="zh-CN" b="1" dirty="0">
                <a:solidFill>
                  <a:srgbClr val="CC3300"/>
                </a:solidFill>
                <a:effectLst>
                  <a:outerShdw blurRad="38100" dist="38100" dir="2700000" algn="tl">
                    <a:srgbClr val="000000"/>
                  </a:outerShdw>
                </a:effectLst>
                <a:latin typeface="楷体_GB2312" pitchFamily="49" charset="-122"/>
                <a:ea typeface="楷体_GB2312" pitchFamily="49" charset="-122"/>
              </a:rPr>
              <a:t>[n(n+1)/2]</a:t>
            </a:r>
            <a:r>
              <a:rPr lang="zh-CN" altLang="en-US" b="1" dirty="0">
                <a:latin typeface="楷体_GB2312" pitchFamily="49" charset="-122"/>
                <a:ea typeface="楷体_GB2312" pitchFamily="49" charset="-122"/>
              </a:rPr>
              <a:t>中。</a:t>
            </a:r>
          </a:p>
          <a:p>
            <a:pPr marL="342900" indent="-342900">
              <a:spcBef>
                <a:spcPct val="20000"/>
              </a:spcBef>
              <a:buClr>
                <a:schemeClr val="accent2"/>
              </a:buClr>
              <a:buSzPct val="80000"/>
              <a:buFont typeface="Wingdings" pitchFamily="2" charset="2"/>
              <a:buChar char="l"/>
              <a:defRPr/>
            </a:pPr>
            <a:endParaRPr lang="zh-CN" altLang="en-US" b="1" dirty="0">
              <a:latin typeface="楷体_GB2312" pitchFamily="49" charset="-122"/>
              <a:ea typeface="楷体_GB2312" pitchFamily="49" charset="-122"/>
            </a:endParaRPr>
          </a:p>
          <a:p>
            <a:pPr marL="742950" lvl="1" indent="-285750">
              <a:spcBef>
                <a:spcPct val="20000"/>
              </a:spcBef>
              <a:buClr>
                <a:schemeClr val="accent2"/>
              </a:buClr>
              <a:buSzPct val="80000"/>
              <a:buFontTx/>
              <a:buChar char="-"/>
              <a:defRPr/>
            </a:pPr>
            <a:endParaRPr lang="zh-CN" altLang="en-US" b="1" dirty="0">
              <a:latin typeface="楷体_GB2312" pitchFamily="49" charset="-122"/>
              <a:ea typeface="楷体_GB2312" pitchFamily="49" charset="-122"/>
            </a:endParaRPr>
          </a:p>
          <a:p>
            <a:pPr marL="342900" indent="-342900">
              <a:spcBef>
                <a:spcPct val="20000"/>
              </a:spcBef>
              <a:buClr>
                <a:schemeClr val="accent2"/>
              </a:buClr>
              <a:buSzPct val="80000"/>
              <a:buFont typeface="Wingdings" pitchFamily="2" charset="2"/>
              <a:buNone/>
              <a:defRPr/>
            </a:pPr>
            <a:endParaRPr lang="en-US" altLang="zh-CN" b="1" dirty="0">
              <a:latin typeface="楷体_GB2312" pitchFamily="49" charset="-122"/>
              <a:ea typeface="楷体_GB2312" pitchFamily="49" charset="-122"/>
            </a:endParaRPr>
          </a:p>
        </p:txBody>
      </p:sp>
      <p:sp>
        <p:nvSpPr>
          <p:cNvPr id="235530" name="Rectangle 10">
            <a:extLst>
              <a:ext uri="{FF2B5EF4-FFF2-40B4-BE49-F238E27FC236}">
                <a16:creationId xmlns:a16="http://schemas.microsoft.com/office/drawing/2014/main" id="{F4608662-A4B9-4109-A577-276EEAC2AC88}"/>
              </a:ext>
            </a:extLst>
          </p:cNvPr>
          <p:cNvSpPr>
            <a:spLocks noChangeArrowheads="1"/>
          </p:cNvSpPr>
          <p:nvPr/>
        </p:nvSpPr>
        <p:spPr bwMode="auto">
          <a:xfrm>
            <a:off x="5105400" y="228600"/>
            <a:ext cx="3886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b="1"/>
              <a:t> a</a:t>
            </a:r>
            <a:r>
              <a:rPr lang="en-US" altLang="zh-CN" b="1" baseline="-25000"/>
              <a:t>00</a:t>
            </a:r>
          </a:p>
          <a:p>
            <a:pPr eaLnBrk="1" hangingPunct="1">
              <a:spcBef>
                <a:spcPct val="20000"/>
              </a:spcBef>
              <a:buClr>
                <a:schemeClr val="accent2"/>
              </a:buClr>
              <a:buSzPct val="80000"/>
              <a:buFont typeface="Wingdings" panose="05000000000000000000" pitchFamily="2" charset="2"/>
              <a:buNone/>
            </a:pPr>
            <a:r>
              <a:rPr lang="en-US" altLang="zh-CN" b="1"/>
              <a:t> a</a:t>
            </a:r>
            <a:r>
              <a:rPr lang="en-US" altLang="zh-CN" b="1" baseline="-25000"/>
              <a:t>10 </a:t>
            </a:r>
            <a:r>
              <a:rPr lang="en-US" altLang="zh-CN" b="1"/>
              <a:t>   a</a:t>
            </a:r>
            <a:r>
              <a:rPr lang="en-US" altLang="zh-CN" b="1" baseline="-25000"/>
              <a:t> 11</a:t>
            </a:r>
          </a:p>
          <a:p>
            <a:pPr eaLnBrk="1" hangingPunct="1">
              <a:spcBef>
                <a:spcPct val="20000"/>
              </a:spcBef>
              <a:buClr>
                <a:schemeClr val="accent2"/>
              </a:buClr>
              <a:buSzPct val="80000"/>
              <a:buFont typeface="Wingdings" panose="05000000000000000000" pitchFamily="2" charset="2"/>
              <a:buNone/>
            </a:pPr>
            <a:r>
              <a:rPr lang="en-US" altLang="zh-CN" b="1"/>
              <a:t> a</a:t>
            </a:r>
            <a:r>
              <a:rPr lang="en-US" altLang="zh-CN" b="1" baseline="-25000"/>
              <a:t>20</a:t>
            </a:r>
            <a:r>
              <a:rPr lang="en-US" altLang="zh-CN" b="1"/>
              <a:t>    a</a:t>
            </a:r>
            <a:r>
              <a:rPr lang="en-US" altLang="zh-CN" b="1" baseline="-25000"/>
              <a:t>21</a:t>
            </a:r>
            <a:r>
              <a:rPr lang="en-US" altLang="zh-CN" b="1"/>
              <a:t>     a</a:t>
            </a:r>
            <a:r>
              <a:rPr lang="en-US" altLang="zh-CN" b="1" baseline="-25000"/>
              <a:t>23</a:t>
            </a:r>
          </a:p>
          <a:p>
            <a:pPr eaLnBrk="1" hangingPunct="1">
              <a:spcBef>
                <a:spcPct val="20000"/>
              </a:spcBef>
              <a:buClr>
                <a:schemeClr val="accent2"/>
              </a:buClr>
              <a:buSzPct val="80000"/>
              <a:buFont typeface="Wingdings" panose="05000000000000000000" pitchFamily="2" charset="2"/>
              <a:buNone/>
            </a:pPr>
            <a:r>
              <a:rPr lang="en-US" altLang="zh-CN" b="1"/>
              <a:t> ………………..</a:t>
            </a:r>
          </a:p>
          <a:p>
            <a:pPr eaLnBrk="1" hangingPunct="1">
              <a:spcBef>
                <a:spcPct val="20000"/>
              </a:spcBef>
              <a:buClr>
                <a:schemeClr val="accent2"/>
              </a:buClr>
              <a:buSzPct val="80000"/>
              <a:buFont typeface="Wingdings" panose="05000000000000000000" pitchFamily="2" charset="2"/>
              <a:buNone/>
            </a:pPr>
            <a:r>
              <a:rPr lang="en-US" altLang="zh-CN" b="1"/>
              <a:t> a </a:t>
            </a:r>
            <a:r>
              <a:rPr lang="en-US" altLang="zh-CN" b="1" baseline="-18000"/>
              <a:t>n-1 1 </a:t>
            </a:r>
            <a:r>
              <a:rPr lang="en-US" altLang="zh-CN" b="1"/>
              <a:t> a </a:t>
            </a:r>
            <a:r>
              <a:rPr lang="en-US" altLang="zh-CN" b="1" baseline="-18000"/>
              <a:t>n-1 2</a:t>
            </a:r>
            <a:r>
              <a:rPr lang="en-US" altLang="zh-CN" b="1"/>
              <a:t> …a </a:t>
            </a:r>
            <a:r>
              <a:rPr lang="en-US" altLang="zh-CN" b="1" baseline="-18000"/>
              <a:t>n-1 n-1</a:t>
            </a:r>
          </a:p>
          <a:p>
            <a:pPr eaLnBrk="1" hangingPunct="1">
              <a:spcBef>
                <a:spcPct val="20000"/>
              </a:spcBef>
              <a:buClr>
                <a:schemeClr val="accent2"/>
              </a:buClr>
              <a:buSzPct val="80000"/>
              <a:buFont typeface="Wingdings" panose="05000000000000000000" pitchFamily="2" charset="2"/>
              <a:buNone/>
            </a:pPr>
            <a:r>
              <a:rPr lang="en-US" altLang="zh-CN" sz="3200" b="1"/>
              <a:t> </a:t>
            </a:r>
            <a:endParaRPr lang="en-US" altLang="zh-CN" sz="2800" b="1">
              <a:latin typeface="楷体_GB2312" panose="02010609030101010101" pitchFamily="49" charset="-122"/>
              <a:ea typeface="楷体_GB2312" panose="02010609030101010101" pitchFamily="49" charset="-122"/>
            </a:endParaRPr>
          </a:p>
        </p:txBody>
      </p:sp>
      <p:graphicFrame>
        <p:nvGraphicFramePr>
          <p:cNvPr id="235531" name="Group 11">
            <a:extLst>
              <a:ext uri="{FF2B5EF4-FFF2-40B4-BE49-F238E27FC236}">
                <a16:creationId xmlns:a16="http://schemas.microsoft.com/office/drawing/2014/main" id="{1C093261-25D6-41C2-B641-0C922AAB192D}"/>
              </a:ext>
            </a:extLst>
          </p:cNvPr>
          <p:cNvGraphicFramePr>
            <a:graphicFrameLocks noGrp="1"/>
          </p:cNvGraphicFramePr>
          <p:nvPr/>
        </p:nvGraphicFramePr>
        <p:xfrm>
          <a:off x="1143000" y="4075113"/>
          <a:ext cx="7010400" cy="533400"/>
        </p:xfrm>
        <a:graphic>
          <a:graphicData uri="http://schemas.openxmlformats.org/drawingml/2006/table">
            <a:tbl>
              <a:tblPr/>
              <a:tblGrid>
                <a:gridCol w="720725">
                  <a:extLst>
                    <a:ext uri="{9D8B030D-6E8A-4147-A177-3AD203B41FA5}">
                      <a16:colId xmlns:a16="http://schemas.microsoft.com/office/drawing/2014/main" val="20000"/>
                    </a:ext>
                  </a:extLst>
                </a:gridCol>
                <a:gridCol w="655638">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1112837">
                  <a:extLst>
                    <a:ext uri="{9D8B030D-6E8A-4147-A177-3AD203B41FA5}">
                      <a16:colId xmlns:a16="http://schemas.microsoft.com/office/drawing/2014/main" val="20004"/>
                    </a:ext>
                  </a:extLst>
                </a:gridCol>
                <a:gridCol w="111442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1244600">
                  <a:extLst>
                    <a:ext uri="{9D8B030D-6E8A-4147-A177-3AD203B41FA5}">
                      <a16:colId xmlns:a16="http://schemas.microsoft.com/office/drawing/2014/main" val="20007"/>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a</a:t>
                      </a:r>
                      <a:r>
                        <a:rPr kumimoji="1" lang="en-US" altLang="zh-CN" sz="2800" b="0" i="0" u="none" strike="noStrike" cap="none" normalizeH="0" baseline="-18000" dirty="0">
                          <a:ln>
                            <a:noFill/>
                          </a:ln>
                          <a:solidFill>
                            <a:schemeClr val="tx1"/>
                          </a:solidFill>
                          <a:effectLst/>
                          <a:latin typeface="Times New Roman" pitchFamily="18" charset="0"/>
                          <a:ea typeface="宋体" pitchFamily="2" charset="-122"/>
                        </a:rPr>
                        <a:t>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a:t>
                      </a:r>
                      <a:r>
                        <a:rPr kumimoji="1" lang="en-US" altLang="zh-CN" sz="2800" b="0" i="0" u="none" strike="noStrike" cap="none" normalizeH="0" baseline="-18000">
                          <a:ln>
                            <a:noFill/>
                          </a:ln>
                          <a:solidFill>
                            <a:schemeClr val="tx1"/>
                          </a:solidFill>
                          <a:effectLst/>
                          <a:latin typeface="Times New Roman" pitchFamily="18"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a</a:t>
                      </a:r>
                      <a:r>
                        <a:rPr kumimoji="1" lang="en-US" altLang="zh-CN" sz="2800" b="0" i="0" u="none" strike="noStrike" cap="none" normalizeH="0" baseline="-20000" dirty="0">
                          <a:ln>
                            <a:noFill/>
                          </a:ln>
                          <a:solidFill>
                            <a:schemeClr val="tx1"/>
                          </a:solidFill>
                          <a:effectLst/>
                          <a:latin typeface="Times New Roman" pitchFamily="18" charset="0"/>
                          <a:ea typeface="宋体" pitchFamily="2" charset="-122"/>
                        </a:rPr>
                        <a:t>n-1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 a</a:t>
                      </a:r>
                      <a:r>
                        <a:rPr kumimoji="1" lang="en-US" altLang="zh-CN" sz="2800" b="0" i="0" u="none" strike="noStrike" cap="none" normalizeH="0" baseline="-20000">
                          <a:ln>
                            <a:noFill/>
                          </a:ln>
                          <a:solidFill>
                            <a:schemeClr val="tx1"/>
                          </a:solidFill>
                          <a:effectLst/>
                          <a:latin typeface="Times New Roman" pitchFamily="18" charset="0"/>
                          <a:ea typeface="宋体" pitchFamily="2" charset="-122"/>
                        </a:rPr>
                        <a:t>n-1,n-1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551" name="Rectangle 31">
            <a:extLst>
              <a:ext uri="{FF2B5EF4-FFF2-40B4-BE49-F238E27FC236}">
                <a16:creationId xmlns:a16="http://schemas.microsoft.com/office/drawing/2014/main" id="{CBF6C303-C523-4E84-AAF1-5DB1DCF38355}"/>
              </a:ext>
            </a:extLst>
          </p:cNvPr>
          <p:cNvSpPr>
            <a:spLocks noChangeArrowheads="1"/>
          </p:cNvSpPr>
          <p:nvPr/>
        </p:nvSpPr>
        <p:spPr bwMode="auto">
          <a:xfrm>
            <a:off x="827088" y="4960938"/>
            <a:ext cx="784701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Char char="l"/>
            </a:pPr>
            <a:r>
              <a:rPr lang="en-US" altLang="zh-CN" b="1">
                <a:latin typeface="楷体_GB2312" panose="02010609030101010101" pitchFamily="49" charset="-122"/>
                <a:ea typeface="楷体_GB2312" panose="02010609030101010101" pitchFamily="49" charset="-122"/>
              </a:rPr>
              <a:t> </a:t>
            </a:r>
            <a:r>
              <a:rPr lang="zh-CN" altLang="en-US" b="1">
                <a:latin typeface="楷体_GB2312" panose="02010609030101010101" pitchFamily="49" charset="-122"/>
                <a:ea typeface="楷体_GB2312" panose="02010609030101010101" pitchFamily="49" charset="-122"/>
              </a:rPr>
              <a:t>矩阵元素</a:t>
            </a:r>
            <a:r>
              <a:rPr lang="en-US" altLang="zh-CN" b="1">
                <a:solidFill>
                  <a:srgbClr val="DE580E"/>
                </a:solidFill>
                <a:latin typeface="楷体_GB2312" panose="02010609030101010101" pitchFamily="49" charset="-122"/>
                <a:ea typeface="楷体_GB2312" panose="02010609030101010101" pitchFamily="49" charset="-122"/>
              </a:rPr>
              <a:t>a</a:t>
            </a:r>
            <a:r>
              <a:rPr lang="en-US" altLang="zh-CN" b="1" baseline="-25000">
                <a:solidFill>
                  <a:srgbClr val="DE580E"/>
                </a:solidFill>
                <a:latin typeface="楷体_GB2312" panose="02010609030101010101" pitchFamily="49" charset="-122"/>
                <a:ea typeface="楷体_GB2312" panose="02010609030101010101" pitchFamily="49" charset="-122"/>
              </a:rPr>
              <a:t>ij</a:t>
            </a:r>
            <a:r>
              <a:rPr lang="zh-CN" altLang="en-US" b="1">
                <a:latin typeface="楷体_GB2312" panose="02010609030101010101" pitchFamily="49" charset="-122"/>
                <a:ea typeface="楷体_GB2312" panose="02010609030101010101" pitchFamily="49" charset="-122"/>
              </a:rPr>
              <a:t>和数组分量</a:t>
            </a:r>
            <a:r>
              <a:rPr lang="en-US" altLang="zh-CN" b="1">
                <a:solidFill>
                  <a:srgbClr val="DE580E"/>
                </a:solidFill>
                <a:latin typeface="楷体_GB2312" panose="02010609030101010101" pitchFamily="49" charset="-122"/>
                <a:ea typeface="楷体_GB2312" panose="02010609030101010101" pitchFamily="49" charset="-122"/>
              </a:rPr>
              <a:t>sa[k]</a:t>
            </a:r>
            <a:r>
              <a:rPr lang="zh-CN" altLang="en-US" b="1">
                <a:latin typeface="楷体_GB2312" panose="02010609030101010101" pitchFamily="49" charset="-122"/>
                <a:ea typeface="楷体_GB2312" panose="02010609030101010101" pitchFamily="49" charset="-122"/>
              </a:rPr>
              <a:t>之间的对应关系如下：</a:t>
            </a:r>
          </a:p>
          <a:p>
            <a:pPr lvl="1" eaLnBrk="1" hangingPunct="1">
              <a:spcBef>
                <a:spcPct val="20000"/>
              </a:spcBef>
              <a:buClr>
                <a:schemeClr val="accent2"/>
              </a:buClr>
              <a:buSzPct val="80000"/>
              <a:buFontTx/>
              <a:buChar char="-"/>
            </a:pPr>
            <a:r>
              <a:rPr lang="zh-CN" altLang="en-US" b="1">
                <a:ea typeface="楷体_GB2312" panose="02010609030101010101" pitchFamily="49" charset="-122"/>
              </a:rPr>
              <a:t> </a:t>
            </a:r>
            <a:r>
              <a:rPr lang="en-US" altLang="zh-CN" b="1">
                <a:ea typeface="楷体_GB2312" panose="02010609030101010101" pitchFamily="49" charset="-122"/>
              </a:rPr>
              <a:t>k = i*(i+1)/2+j          </a:t>
            </a:r>
            <a:r>
              <a:rPr lang="zh-CN" altLang="en-US" b="1">
                <a:solidFill>
                  <a:srgbClr val="FF9900"/>
                </a:solidFill>
                <a:ea typeface="楷体_GB2312" panose="02010609030101010101" pitchFamily="49" charset="-122"/>
              </a:rPr>
              <a:t>若 </a:t>
            </a:r>
            <a:r>
              <a:rPr lang="en-US" altLang="zh-CN" b="1">
                <a:solidFill>
                  <a:srgbClr val="FF9900"/>
                </a:solidFill>
                <a:ea typeface="楷体_GB2312" panose="02010609030101010101" pitchFamily="49" charset="-122"/>
              </a:rPr>
              <a:t>i &gt;= j</a:t>
            </a:r>
            <a:r>
              <a:rPr lang="en-US" altLang="zh-CN" b="1">
                <a:ea typeface="楷体_GB2312" panose="02010609030101010101" pitchFamily="49" charset="-122"/>
              </a:rPr>
              <a:t> </a:t>
            </a:r>
          </a:p>
          <a:p>
            <a:pPr lvl="1" eaLnBrk="1" hangingPunct="1">
              <a:spcBef>
                <a:spcPct val="20000"/>
              </a:spcBef>
              <a:buClr>
                <a:schemeClr val="accent2"/>
              </a:buClr>
              <a:buSzPct val="80000"/>
              <a:buFontTx/>
              <a:buChar char="-"/>
            </a:pPr>
            <a:r>
              <a:rPr lang="en-US" altLang="zh-CN" b="1">
                <a:ea typeface="楷体_GB2312" panose="02010609030101010101" pitchFamily="49" charset="-122"/>
              </a:rPr>
              <a:t> k = j*(j+1)/2+i         </a:t>
            </a:r>
            <a:r>
              <a:rPr lang="zh-CN" altLang="en-US" b="1">
                <a:solidFill>
                  <a:srgbClr val="FF9900"/>
                </a:solidFill>
                <a:ea typeface="楷体_GB2312" panose="02010609030101010101" pitchFamily="49" charset="-122"/>
              </a:rPr>
              <a:t>若 </a:t>
            </a:r>
            <a:r>
              <a:rPr lang="en-US" altLang="zh-CN" b="1">
                <a:solidFill>
                  <a:srgbClr val="FF9900"/>
                </a:solidFill>
                <a:ea typeface="楷体_GB2312" panose="02010609030101010101" pitchFamily="49" charset="-122"/>
              </a:rPr>
              <a:t>i &lt; j</a:t>
            </a:r>
            <a:r>
              <a:rPr lang="en-US" altLang="zh-CN" b="1">
                <a:ea typeface="楷体_GB2312" panose="0201060903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30"/>
                                        </p:tgtEl>
                                        <p:attrNameLst>
                                          <p:attrName>style.visibility</p:attrName>
                                        </p:attrNameLst>
                                      </p:cBhvr>
                                      <p:to>
                                        <p:strVal val="visible"/>
                                      </p:to>
                                    </p:set>
                                    <p:animEffect transition="in" filter="box(in)">
                                      <p:cBhvr>
                                        <p:cTn id="7" dur="500"/>
                                        <p:tgtEl>
                                          <p:spTgt spid="235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29"/>
                                        </p:tgtEl>
                                        <p:attrNameLst>
                                          <p:attrName>style.visibility</p:attrName>
                                        </p:attrNameLst>
                                      </p:cBhvr>
                                      <p:to>
                                        <p:strVal val="visible"/>
                                      </p:to>
                                    </p:set>
                                    <p:animEffect transition="in" filter="wipe(up)">
                                      <p:cBhvr>
                                        <p:cTn id="12" dur="500"/>
                                        <p:tgtEl>
                                          <p:spTgt spid="2355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35531"/>
                                        </p:tgtEl>
                                        <p:attrNameLst>
                                          <p:attrName>style.visibility</p:attrName>
                                        </p:attrNameLst>
                                      </p:cBhvr>
                                      <p:to>
                                        <p:strVal val="visible"/>
                                      </p:to>
                                    </p:set>
                                    <p:animEffect transition="in" filter="checkerboard(across)">
                                      <p:cBhvr>
                                        <p:cTn id="17" dur="500"/>
                                        <p:tgtEl>
                                          <p:spTgt spid="235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5551">
                                            <p:txEl>
                                              <p:pRg st="0" end="0"/>
                                            </p:txEl>
                                          </p:spTgt>
                                        </p:tgtEl>
                                        <p:attrNameLst>
                                          <p:attrName>style.visibility</p:attrName>
                                        </p:attrNameLst>
                                      </p:cBhvr>
                                      <p:to>
                                        <p:strVal val="visible"/>
                                      </p:to>
                                    </p:set>
                                    <p:animEffect transition="in" filter="barn(outHorizontal)">
                                      <p:cBhvr>
                                        <p:cTn id="22" dur="500"/>
                                        <p:tgtEl>
                                          <p:spTgt spid="23555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35551">
                                            <p:txEl>
                                              <p:pRg st="1" end="1"/>
                                            </p:txEl>
                                          </p:spTgt>
                                        </p:tgtEl>
                                        <p:attrNameLst>
                                          <p:attrName>style.visibility</p:attrName>
                                        </p:attrNameLst>
                                      </p:cBhvr>
                                      <p:to>
                                        <p:strVal val="visible"/>
                                      </p:to>
                                    </p:set>
                                    <p:animEffect transition="in" filter="barn(outHorizontal)">
                                      <p:cBhvr>
                                        <p:cTn id="27" dur="500"/>
                                        <p:tgtEl>
                                          <p:spTgt spid="23555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35551">
                                            <p:txEl>
                                              <p:pRg st="2" end="2"/>
                                            </p:txEl>
                                          </p:spTgt>
                                        </p:tgtEl>
                                        <p:attrNameLst>
                                          <p:attrName>style.visibility</p:attrName>
                                        </p:attrNameLst>
                                      </p:cBhvr>
                                      <p:to>
                                        <p:strVal val="visible"/>
                                      </p:to>
                                    </p:set>
                                    <p:animEffect transition="in" filter="barn(outHorizontal)">
                                      <p:cBhvr>
                                        <p:cTn id="32" dur="500"/>
                                        <p:tgtEl>
                                          <p:spTgt spid="2355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9" grpId="0" autoUpdateAnimBg="0"/>
      <p:bldP spid="235530" grpId="0" autoUpdateAnimBg="0"/>
      <p:bldP spid="23555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A5C8AED0-72C2-4B74-BD27-9A95EE4A005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474E0D-E64F-4A3E-951D-CA047C5254B6}" type="slidenum">
              <a:rPr lang="en-US" altLang="zh-CN" sz="1400"/>
              <a:pPr eaLnBrk="1" hangingPunct="1"/>
              <a:t>13</a:t>
            </a:fld>
            <a:endParaRPr lang="en-US" altLang="zh-CN" sz="1400"/>
          </a:p>
        </p:txBody>
      </p:sp>
      <p:sp>
        <p:nvSpPr>
          <p:cNvPr id="17411" name="Text Box 1026">
            <a:extLst>
              <a:ext uri="{FF2B5EF4-FFF2-40B4-BE49-F238E27FC236}">
                <a16:creationId xmlns:a16="http://schemas.microsoft.com/office/drawing/2014/main" id="{49AAE760-ACC8-4604-A1FA-F4AF9E91EA77}"/>
              </a:ext>
            </a:extLst>
          </p:cNvPr>
          <p:cNvSpPr txBox="1">
            <a:spLocks noChangeArrowheads="1"/>
          </p:cNvSpPr>
          <p:nvPr/>
        </p:nvSpPr>
        <p:spPr bwMode="auto">
          <a:xfrm>
            <a:off x="717550" y="1985963"/>
            <a:ext cx="845820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33CC33"/>
              </a:buClr>
              <a:buFont typeface="Wingdings" panose="05000000000000000000" pitchFamily="2" charset="2"/>
              <a:buChar char="ü"/>
            </a:pPr>
            <a:r>
              <a:rPr lang="en-US" altLang="zh-CN" b="1">
                <a:ea typeface="楷体_GB2312" panose="02010609030101010101" pitchFamily="49" charset="-122"/>
              </a:rPr>
              <a:t> </a:t>
            </a:r>
            <a:r>
              <a:rPr lang="zh-CN" altLang="en-US" b="1">
                <a:ea typeface="楷体_GB2312" panose="02010609030101010101" pitchFamily="49" charset="-122"/>
              </a:rPr>
              <a:t>以主对角线划分，三角矩阵有上三角和下三角两种。</a:t>
            </a:r>
          </a:p>
          <a:p>
            <a:pPr eaLnBrk="1" hangingPunct="1">
              <a:spcBef>
                <a:spcPct val="20000"/>
              </a:spcBef>
            </a:pPr>
            <a:r>
              <a:rPr lang="zh-CN" altLang="en-US" b="1">
                <a:ea typeface="楷体_GB2312" panose="02010609030101010101" pitchFamily="49" charset="-122"/>
              </a:rPr>
              <a:t>上三角矩阵如图所示，它的下三角（不包括主对角线）</a:t>
            </a:r>
          </a:p>
          <a:p>
            <a:pPr eaLnBrk="1" hangingPunct="1">
              <a:spcBef>
                <a:spcPct val="20000"/>
              </a:spcBef>
            </a:pPr>
            <a:r>
              <a:rPr lang="zh-CN" altLang="en-US" b="1">
                <a:ea typeface="楷体_GB2312" panose="02010609030101010101" pitchFamily="49" charset="-122"/>
              </a:rPr>
              <a:t>中的元素均为常数。</a:t>
            </a:r>
          </a:p>
          <a:p>
            <a:pPr eaLnBrk="1" hangingPunct="1">
              <a:spcBef>
                <a:spcPct val="20000"/>
              </a:spcBef>
            </a:pPr>
            <a:endParaRPr lang="en-US" altLang="zh-CN" b="1" baseline="-20000">
              <a:ea typeface="楷体_GB2312" panose="02010609030101010101" pitchFamily="49" charset="-122"/>
            </a:endParaRPr>
          </a:p>
        </p:txBody>
      </p:sp>
      <p:sp>
        <p:nvSpPr>
          <p:cNvPr id="238599" name="Rectangle 1031">
            <a:extLst>
              <a:ext uri="{FF2B5EF4-FFF2-40B4-BE49-F238E27FC236}">
                <a16:creationId xmlns:a16="http://schemas.microsoft.com/office/drawing/2014/main" id="{47923AAB-2453-4322-950A-47D92A8676CF}"/>
              </a:ext>
            </a:extLst>
          </p:cNvPr>
          <p:cNvSpPr>
            <a:spLocks noChangeArrowheads="1"/>
          </p:cNvSpPr>
          <p:nvPr/>
        </p:nvSpPr>
        <p:spPr bwMode="auto">
          <a:xfrm>
            <a:off x="1476375" y="981075"/>
            <a:ext cx="2449513" cy="584200"/>
          </a:xfrm>
          <a:prstGeom prst="rect">
            <a:avLst/>
          </a:prstGeom>
          <a:noFill/>
          <a:ln w="9525">
            <a:noFill/>
            <a:miter lim="800000"/>
            <a:headEnd/>
            <a:tailEnd/>
          </a:ln>
          <a:effectLst/>
        </p:spPr>
        <p:txBody>
          <a:bodyPr wrap="none">
            <a:spAutoFit/>
          </a:bodyPr>
          <a:lstStyle/>
          <a:p>
            <a:pPr>
              <a:spcBef>
                <a:spcPct val="20000"/>
              </a:spcBef>
              <a:defRPr/>
            </a:pPr>
            <a:r>
              <a:rPr lang="en-US" altLang="zh-CN" sz="3200" b="1" dirty="0">
                <a:solidFill>
                  <a:schemeClr val="hlink"/>
                </a:solidFill>
                <a:effectLst>
                  <a:outerShdw blurRad="38100" dist="38100" dir="2700000" algn="tl">
                    <a:srgbClr val="000000"/>
                  </a:outerShdw>
                </a:effectLst>
                <a:ea typeface="楷体_GB2312" pitchFamily="49" charset="-122"/>
              </a:rPr>
              <a:t>2</a:t>
            </a:r>
            <a:r>
              <a:rPr lang="zh-CN" altLang="en-US" sz="3200" b="1" dirty="0">
                <a:solidFill>
                  <a:schemeClr val="hlink"/>
                </a:solidFill>
                <a:effectLst>
                  <a:outerShdw blurRad="38100" dist="38100" dir="2700000" algn="tl">
                    <a:srgbClr val="000000"/>
                  </a:outerShdw>
                </a:effectLst>
                <a:ea typeface="楷体_GB2312" pitchFamily="49" charset="-122"/>
              </a:rPr>
              <a:t>、三角矩阵</a:t>
            </a:r>
          </a:p>
        </p:txBody>
      </p:sp>
      <p:grpSp>
        <p:nvGrpSpPr>
          <p:cNvPr id="2" name="Group 1033">
            <a:extLst>
              <a:ext uri="{FF2B5EF4-FFF2-40B4-BE49-F238E27FC236}">
                <a16:creationId xmlns:a16="http://schemas.microsoft.com/office/drawing/2014/main" id="{779BDBA5-59CC-4CF5-9630-D2FFF27D7C4C}"/>
              </a:ext>
            </a:extLst>
          </p:cNvPr>
          <p:cNvGrpSpPr>
            <a:grpSpLocks/>
          </p:cNvGrpSpPr>
          <p:nvPr/>
        </p:nvGrpSpPr>
        <p:grpSpPr bwMode="auto">
          <a:xfrm>
            <a:off x="544513" y="3311525"/>
            <a:ext cx="7877175" cy="2309813"/>
            <a:chOff x="432" y="1584"/>
            <a:chExt cx="4962" cy="1455"/>
          </a:xfrm>
        </p:grpSpPr>
        <p:sp>
          <p:nvSpPr>
            <p:cNvPr id="17415" name="AutoShape 1027">
              <a:extLst>
                <a:ext uri="{FF2B5EF4-FFF2-40B4-BE49-F238E27FC236}">
                  <a16:creationId xmlns:a16="http://schemas.microsoft.com/office/drawing/2014/main" id="{2FEE2B20-C167-4582-A046-FD83FD11060F}"/>
                </a:ext>
              </a:extLst>
            </p:cNvPr>
            <p:cNvSpPr>
              <a:spLocks/>
            </p:cNvSpPr>
            <p:nvPr/>
          </p:nvSpPr>
          <p:spPr bwMode="auto">
            <a:xfrm>
              <a:off x="912" y="1728"/>
              <a:ext cx="96" cy="960"/>
            </a:xfrm>
            <a:prstGeom prst="leftBracket">
              <a:avLst>
                <a:gd name="adj" fmla="val 8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6" name="AutoShape 1028">
              <a:extLst>
                <a:ext uri="{FF2B5EF4-FFF2-40B4-BE49-F238E27FC236}">
                  <a16:creationId xmlns:a16="http://schemas.microsoft.com/office/drawing/2014/main" id="{24D9A713-2CE1-4D58-9416-30A1AB9E5AA5}"/>
                </a:ext>
              </a:extLst>
            </p:cNvPr>
            <p:cNvSpPr>
              <a:spLocks/>
            </p:cNvSpPr>
            <p:nvPr/>
          </p:nvSpPr>
          <p:spPr bwMode="auto">
            <a:xfrm>
              <a:off x="2736" y="1728"/>
              <a:ext cx="144" cy="1008"/>
            </a:xfrm>
            <a:prstGeom prst="rightBracket">
              <a:avLst>
                <a:gd name="adj" fmla="val 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7" name="AutoShape 1029">
              <a:extLst>
                <a:ext uri="{FF2B5EF4-FFF2-40B4-BE49-F238E27FC236}">
                  <a16:creationId xmlns:a16="http://schemas.microsoft.com/office/drawing/2014/main" id="{A9B6A2E6-F456-46C9-B8E6-D7DCE10E0522}"/>
                </a:ext>
              </a:extLst>
            </p:cNvPr>
            <p:cNvSpPr>
              <a:spLocks/>
            </p:cNvSpPr>
            <p:nvPr/>
          </p:nvSpPr>
          <p:spPr bwMode="auto">
            <a:xfrm>
              <a:off x="3120" y="1680"/>
              <a:ext cx="144" cy="1008"/>
            </a:xfrm>
            <a:prstGeom prst="leftBracket">
              <a:avLst>
                <a:gd name="adj" fmla="val 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8" name="AutoShape 1030">
              <a:extLst>
                <a:ext uri="{FF2B5EF4-FFF2-40B4-BE49-F238E27FC236}">
                  <a16:creationId xmlns:a16="http://schemas.microsoft.com/office/drawing/2014/main" id="{EAD461C3-2C5E-42D8-8C66-26CB3ABF8680}"/>
                </a:ext>
              </a:extLst>
            </p:cNvPr>
            <p:cNvSpPr>
              <a:spLocks/>
            </p:cNvSpPr>
            <p:nvPr/>
          </p:nvSpPr>
          <p:spPr bwMode="auto">
            <a:xfrm>
              <a:off x="5184" y="1680"/>
              <a:ext cx="144" cy="1056"/>
            </a:xfrm>
            <a:prstGeom prst="rightBracket">
              <a:avLst>
                <a:gd name="adj" fmla="val 6111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9" name="Rectangle 1032">
              <a:extLst>
                <a:ext uri="{FF2B5EF4-FFF2-40B4-BE49-F238E27FC236}">
                  <a16:creationId xmlns:a16="http://schemas.microsoft.com/office/drawing/2014/main" id="{2A400060-E9E3-4365-B8BC-D96C9532371D}"/>
                </a:ext>
              </a:extLst>
            </p:cNvPr>
            <p:cNvSpPr>
              <a:spLocks noChangeArrowheads="1"/>
            </p:cNvSpPr>
            <p:nvPr/>
          </p:nvSpPr>
          <p:spPr bwMode="auto">
            <a:xfrm>
              <a:off x="432" y="1584"/>
              <a:ext cx="4962"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en-US" altLang="zh-CN" sz="2800" b="1">
                  <a:ea typeface="楷体_GB2312" panose="02010609030101010101" pitchFamily="49" charset="-122"/>
                </a:rPr>
                <a:t>          a</a:t>
              </a:r>
              <a:r>
                <a:rPr lang="en-US" altLang="zh-CN" sz="2800" b="1" baseline="-18000">
                  <a:ea typeface="楷体_GB2312" panose="02010609030101010101" pitchFamily="49" charset="-122"/>
                </a:rPr>
                <a:t>00</a:t>
              </a:r>
              <a:r>
                <a:rPr lang="en-US" altLang="zh-CN" sz="2800" b="1">
                  <a:ea typeface="楷体_GB2312" panose="02010609030101010101" pitchFamily="49" charset="-122"/>
                </a:rPr>
                <a:t>   a</a:t>
              </a:r>
              <a:r>
                <a:rPr lang="en-US" altLang="zh-CN" sz="2800" b="1" baseline="-18000">
                  <a:ea typeface="楷体_GB2312" panose="02010609030101010101" pitchFamily="49" charset="-122"/>
                </a:rPr>
                <a:t>01</a:t>
              </a:r>
              <a:r>
                <a:rPr lang="en-US" altLang="zh-CN" sz="2800" b="1">
                  <a:ea typeface="楷体_GB2312" panose="02010609030101010101" pitchFamily="49" charset="-122"/>
                </a:rPr>
                <a:t>  …  a </a:t>
              </a:r>
              <a:r>
                <a:rPr lang="en-US" altLang="zh-CN" sz="2800" b="1" baseline="-20000">
                  <a:ea typeface="楷体_GB2312" panose="02010609030101010101" pitchFamily="49" charset="-122"/>
                </a:rPr>
                <a:t>0 n-1</a:t>
              </a:r>
              <a:r>
                <a:rPr lang="en-US" altLang="zh-CN" sz="2800" b="1">
                  <a:ea typeface="楷体_GB2312" panose="02010609030101010101" pitchFamily="49" charset="-122"/>
                </a:rPr>
                <a:t>            a</a:t>
              </a:r>
              <a:r>
                <a:rPr lang="en-US" altLang="zh-CN" sz="2800" b="1" baseline="-18000">
                  <a:ea typeface="楷体_GB2312" panose="02010609030101010101" pitchFamily="49" charset="-122"/>
                </a:rPr>
                <a:t>00</a:t>
              </a:r>
              <a:r>
                <a:rPr lang="en-US" altLang="zh-CN" sz="2800" b="1">
                  <a:ea typeface="楷体_GB2312" panose="02010609030101010101" pitchFamily="49" charset="-122"/>
                </a:rPr>
                <a:t>    c      …   c</a:t>
              </a:r>
            </a:p>
            <a:p>
              <a:pPr eaLnBrk="1" hangingPunct="1">
                <a:spcBef>
                  <a:spcPct val="5000"/>
                </a:spcBef>
              </a:pPr>
              <a:r>
                <a:rPr lang="en-US" altLang="zh-CN" sz="2800" b="1">
                  <a:ea typeface="楷体_GB2312" panose="02010609030101010101" pitchFamily="49" charset="-122"/>
                </a:rPr>
                <a:t>          c      a</a:t>
              </a:r>
              <a:r>
                <a:rPr lang="en-US" altLang="zh-CN" sz="2800" b="1" baseline="-18000">
                  <a:ea typeface="楷体_GB2312" panose="02010609030101010101" pitchFamily="49" charset="-122"/>
                </a:rPr>
                <a:t>11</a:t>
              </a:r>
              <a:r>
                <a:rPr lang="en-US" altLang="zh-CN" sz="2800" b="1">
                  <a:ea typeface="楷体_GB2312" panose="02010609030101010101" pitchFamily="49" charset="-122"/>
                </a:rPr>
                <a:t>  …  a </a:t>
              </a:r>
              <a:r>
                <a:rPr lang="en-US" altLang="zh-CN" sz="2800" b="1" baseline="-20000">
                  <a:ea typeface="楷体_GB2312" panose="02010609030101010101" pitchFamily="49" charset="-122"/>
                </a:rPr>
                <a:t>1 n-1</a:t>
              </a:r>
              <a:r>
                <a:rPr lang="en-US" altLang="zh-CN" sz="2800" b="1">
                  <a:ea typeface="楷体_GB2312" panose="02010609030101010101" pitchFamily="49" charset="-122"/>
                </a:rPr>
                <a:t>            a</a:t>
              </a:r>
              <a:r>
                <a:rPr lang="en-US" altLang="zh-CN" sz="2800" b="1" baseline="-18000">
                  <a:ea typeface="楷体_GB2312" panose="02010609030101010101" pitchFamily="49" charset="-122"/>
                </a:rPr>
                <a:t>10</a:t>
              </a:r>
              <a:r>
                <a:rPr lang="en-US" altLang="zh-CN" sz="2800" b="1">
                  <a:ea typeface="楷体_GB2312" panose="02010609030101010101" pitchFamily="49" charset="-122"/>
                </a:rPr>
                <a:t>    a</a:t>
              </a:r>
              <a:r>
                <a:rPr lang="en-US" altLang="zh-CN" sz="2800" b="1" baseline="-18000">
                  <a:ea typeface="楷体_GB2312" panose="02010609030101010101" pitchFamily="49" charset="-122"/>
                </a:rPr>
                <a:t>11</a:t>
              </a:r>
              <a:r>
                <a:rPr lang="en-US" altLang="zh-CN" sz="2800" b="1">
                  <a:ea typeface="楷体_GB2312" panose="02010609030101010101" pitchFamily="49" charset="-122"/>
                </a:rPr>
                <a:t>    …   c</a:t>
              </a:r>
            </a:p>
            <a:p>
              <a:pPr eaLnBrk="1" hangingPunct="1">
                <a:spcBef>
                  <a:spcPct val="5000"/>
                </a:spcBef>
              </a:pPr>
              <a:r>
                <a:rPr lang="en-US" altLang="zh-CN" sz="2800" b="1">
                  <a:ea typeface="楷体_GB2312" panose="02010609030101010101" pitchFamily="49" charset="-122"/>
                </a:rPr>
                <a:t>          …………………..            ……………..</a:t>
              </a:r>
            </a:p>
            <a:p>
              <a:pPr eaLnBrk="1" hangingPunct="1">
                <a:spcBef>
                  <a:spcPct val="5000"/>
                </a:spcBef>
              </a:pPr>
              <a:r>
                <a:rPr lang="en-US" altLang="zh-CN" sz="2800" b="1">
                  <a:ea typeface="楷体_GB2312" panose="02010609030101010101" pitchFamily="49" charset="-122"/>
                </a:rPr>
                <a:t>          c      c     … a </a:t>
              </a:r>
              <a:r>
                <a:rPr lang="en-US" altLang="zh-CN" sz="2800" b="1" baseline="-20000">
                  <a:ea typeface="楷体_GB2312" panose="02010609030101010101" pitchFamily="49" charset="-122"/>
                </a:rPr>
                <a:t>n-1 n-1</a:t>
              </a:r>
              <a:r>
                <a:rPr lang="en-US" altLang="zh-CN" sz="2800" b="1">
                  <a:ea typeface="楷体_GB2312" panose="02010609030101010101" pitchFamily="49" charset="-122"/>
                </a:rPr>
                <a:t>          a</a:t>
              </a:r>
              <a:r>
                <a:rPr lang="en-US" altLang="zh-CN" sz="2800" b="1" baseline="-20000">
                  <a:ea typeface="楷体_GB2312" panose="02010609030101010101" pitchFamily="49" charset="-122"/>
                </a:rPr>
                <a:t>n-1 0</a:t>
              </a:r>
              <a:r>
                <a:rPr lang="en-US" altLang="zh-CN" sz="2800" b="1">
                  <a:ea typeface="楷体_GB2312" panose="02010609030101010101" pitchFamily="49" charset="-122"/>
                </a:rPr>
                <a:t> a</a:t>
              </a:r>
              <a:r>
                <a:rPr lang="en-US" altLang="zh-CN" sz="2800" b="1" baseline="-20000">
                  <a:ea typeface="楷体_GB2312" panose="02010609030101010101" pitchFamily="49" charset="-122"/>
                </a:rPr>
                <a:t>n-1 1</a:t>
              </a:r>
              <a:r>
                <a:rPr lang="en-US" altLang="zh-CN" sz="2800" b="1">
                  <a:ea typeface="楷体_GB2312" panose="02010609030101010101" pitchFamily="49" charset="-122"/>
                </a:rPr>
                <a:t>  …  a</a:t>
              </a:r>
              <a:r>
                <a:rPr lang="en-US" altLang="zh-CN" sz="2800" b="1" baseline="-20000">
                  <a:ea typeface="楷体_GB2312" panose="02010609030101010101" pitchFamily="49" charset="-122"/>
                </a:rPr>
                <a:t>n-1 n-1       </a:t>
              </a:r>
            </a:p>
            <a:p>
              <a:pPr eaLnBrk="1" hangingPunct="1">
                <a:spcBef>
                  <a:spcPct val="5000"/>
                </a:spcBef>
              </a:pPr>
              <a:r>
                <a:rPr lang="en-US" altLang="zh-CN" sz="2800" b="1" baseline="-20000">
                  <a:ea typeface="楷体_GB2312" panose="02010609030101010101" pitchFamily="49" charset="-122"/>
                </a:rPr>
                <a:t>                  </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上三角矩阵        </a:t>
              </a:r>
              <a:r>
                <a:rPr lang="en-US" altLang="zh-CN" sz="2800" b="1">
                  <a:latin typeface="楷体_GB2312" panose="02010609030101010101" pitchFamily="49" charset="-122"/>
                  <a:ea typeface="楷体_GB2312" panose="02010609030101010101" pitchFamily="49" charset="-122"/>
                </a:rPr>
                <a:t>(b)</a:t>
              </a:r>
              <a:r>
                <a:rPr lang="zh-CN" altLang="en-US" sz="2800" b="1">
                  <a:latin typeface="楷体_GB2312" panose="02010609030101010101" pitchFamily="49" charset="-122"/>
                  <a:ea typeface="楷体_GB2312" panose="02010609030101010101" pitchFamily="49" charset="-122"/>
                </a:rPr>
                <a:t>下三角矩阵</a:t>
              </a:r>
            </a:p>
          </p:txBody>
        </p:sp>
      </p:grpSp>
      <p:sp>
        <p:nvSpPr>
          <p:cNvPr id="238602" name="Text Box 1034">
            <a:extLst>
              <a:ext uri="{FF2B5EF4-FFF2-40B4-BE49-F238E27FC236}">
                <a16:creationId xmlns:a16="http://schemas.microsoft.com/office/drawing/2014/main" id="{A3C602B9-2287-43A3-8D3C-5DAC201EFEF3}"/>
              </a:ext>
            </a:extLst>
          </p:cNvPr>
          <p:cNvSpPr txBox="1">
            <a:spLocks noChangeArrowheads="1"/>
          </p:cNvSpPr>
          <p:nvPr/>
        </p:nvSpPr>
        <p:spPr bwMode="auto">
          <a:xfrm>
            <a:off x="620713" y="5776913"/>
            <a:ext cx="8382000" cy="1292225"/>
          </a:xfrm>
          <a:prstGeom prst="rect">
            <a:avLst/>
          </a:prstGeom>
          <a:noFill/>
          <a:ln w="9525">
            <a:noFill/>
            <a:miter lim="800000"/>
            <a:headEnd/>
            <a:tailEnd/>
          </a:ln>
          <a:effectLst/>
        </p:spPr>
        <p:txBody>
          <a:bodyPr>
            <a:spAutoFit/>
          </a:bodyPr>
          <a:lstStyle/>
          <a:p>
            <a:pPr>
              <a:spcBef>
                <a:spcPct val="20000"/>
              </a:spcBef>
              <a:buClr>
                <a:schemeClr val="accent2"/>
              </a:buClr>
              <a:buSzPct val="80000"/>
              <a:buFont typeface="Wingdings" pitchFamily="2" charset="2"/>
              <a:buChar char="§"/>
              <a:defRPr/>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三角矩阵可压缩存储到向量</a:t>
            </a:r>
            <a:r>
              <a:rPr lang="en-US" altLang="zh-CN" sz="2800" b="1">
                <a:solidFill>
                  <a:srgbClr val="CC3300"/>
                </a:solidFill>
                <a:effectLst>
                  <a:outerShdw blurRad="38100" dist="38100" dir="2700000" algn="tl">
                    <a:srgbClr val="000000"/>
                  </a:outerShdw>
                </a:effectLst>
                <a:latin typeface="楷体_GB2312" pitchFamily="49" charset="-122"/>
                <a:ea typeface="楷体_GB2312" pitchFamily="49" charset="-122"/>
              </a:rPr>
              <a:t>sa[n(n+1)/2+1]</a:t>
            </a:r>
            <a:r>
              <a:rPr lang="zh-CN" altLang="en-US" sz="2800" b="1">
                <a:latin typeface="楷体_GB2312" pitchFamily="49" charset="-122"/>
                <a:ea typeface="楷体_GB2312" pitchFamily="49" charset="-122"/>
              </a:rPr>
              <a:t>中，其中常数</a:t>
            </a:r>
            <a:r>
              <a:rPr lang="en-US" altLang="zh-CN" sz="2800" b="1">
                <a:solidFill>
                  <a:srgbClr val="DE580E"/>
                </a:solidFill>
                <a:latin typeface="楷体_GB2312" pitchFamily="49" charset="-122"/>
                <a:ea typeface="楷体_GB2312" pitchFamily="49" charset="-122"/>
              </a:rPr>
              <a:t>c</a:t>
            </a:r>
            <a:r>
              <a:rPr lang="zh-CN" altLang="en-US" sz="2800" b="1">
                <a:latin typeface="楷体_GB2312" pitchFamily="49" charset="-122"/>
                <a:ea typeface="楷体_GB2312" pitchFamily="49" charset="-122"/>
              </a:rPr>
              <a:t>存放在向量的最后一个分量中</a:t>
            </a:r>
            <a:r>
              <a:rPr lang="en-US" altLang="zh-CN" sz="2800" b="1">
                <a:latin typeface="楷体_GB2312" pitchFamily="49" charset="-122"/>
                <a:ea typeface="楷体_GB2312" pitchFamily="49" charset="-122"/>
              </a:rPr>
              <a:t>.</a:t>
            </a:r>
          </a:p>
          <a:p>
            <a:pPr>
              <a:spcBef>
                <a:spcPct val="20000"/>
              </a:spcBef>
              <a:defRPr/>
            </a:pPr>
            <a:endParaRPr lang="en-US" altLang="zh-CN" sz="2800" b="1" baseline="-200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8602"/>
                                        </p:tgtEl>
                                        <p:attrNameLst>
                                          <p:attrName>style.visibility</p:attrName>
                                        </p:attrNameLst>
                                      </p:cBhvr>
                                      <p:to>
                                        <p:strVal val="visible"/>
                                      </p:to>
                                    </p:set>
                                    <p:animEffect transition="in" filter="wipe(up)">
                                      <p:cBhvr>
                                        <p:cTn id="12" dur="5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682E30A-5D87-49AA-87A4-2A46D18CC9EF}"/>
              </a:ext>
            </a:extLst>
          </p:cNvPr>
          <p:cNvSpPr>
            <a:spLocks noGrp="1" noChangeArrowheads="1"/>
          </p:cNvSpPr>
          <p:nvPr>
            <p:ph/>
          </p:nvPr>
        </p:nvSpPr>
        <p:spPr>
          <a:xfrm>
            <a:off x="1055688" y="1916113"/>
            <a:ext cx="7543800" cy="1447800"/>
          </a:xfrm>
        </p:spPr>
        <p:txBody>
          <a:bodyPr/>
          <a:lstStyle/>
          <a:p>
            <a:pPr eaLnBrk="1" hangingPunct="1">
              <a:buClr>
                <a:srgbClr val="FF9900"/>
              </a:buClr>
              <a:buSzPct val="165000"/>
              <a:buFontTx/>
              <a:buChar char="•"/>
            </a:pPr>
            <a:r>
              <a:rPr lang="zh-CN" altLang="en-US" sz="2800" b="1">
                <a:latin typeface="楷体_GB2312" panose="02010609030101010101" pitchFamily="49" charset="-122"/>
                <a:ea typeface="楷体_GB2312" panose="02010609030101010101" pitchFamily="49" charset="-122"/>
              </a:rPr>
              <a:t>对于上三角矩阵，若按行优先顺序存放矩阵中的元素</a:t>
            </a:r>
            <a:r>
              <a:rPr lang="en-US" altLang="zh-CN" sz="2800" b="1">
                <a:latin typeface="楷体_GB2312" panose="02010609030101010101" pitchFamily="49" charset="-122"/>
                <a:ea typeface="楷体_GB2312" panose="02010609030101010101" pitchFamily="49" charset="-122"/>
              </a:rPr>
              <a:t>a</a:t>
            </a:r>
            <a:r>
              <a:rPr lang="en-US" altLang="zh-CN" sz="2800" b="1" baseline="-18000">
                <a:latin typeface="楷体_GB2312" panose="02010609030101010101" pitchFamily="49" charset="-122"/>
                <a:ea typeface="楷体_GB2312" panose="02010609030101010101" pitchFamily="49" charset="-122"/>
              </a:rPr>
              <a:t>ij</a:t>
            </a:r>
            <a:r>
              <a:rPr lang="zh-CN" altLang="en-US" sz="2800" b="1">
                <a:latin typeface="楷体_GB2312" panose="02010609030101010101" pitchFamily="49" charset="-122"/>
                <a:ea typeface="楷体_GB2312" panose="02010609030101010101" pitchFamily="49" charset="-122"/>
              </a:rPr>
              <a:t>时，</a:t>
            </a:r>
            <a:r>
              <a:rPr lang="en-US" altLang="zh-CN" sz="2800" b="1">
                <a:latin typeface="楷体_GB2312" panose="02010609030101010101" pitchFamily="49" charset="-122"/>
                <a:ea typeface="楷体_GB2312" panose="02010609030101010101" pitchFamily="49" charset="-122"/>
              </a:rPr>
              <a:t>sa[k]</a:t>
            </a:r>
            <a:r>
              <a:rPr lang="zh-CN" altLang="en-US" sz="2800" b="1">
                <a:latin typeface="楷体_GB2312" panose="02010609030101010101" pitchFamily="49" charset="-122"/>
                <a:ea typeface="楷体_GB2312" panose="02010609030101010101" pitchFamily="49" charset="-122"/>
              </a:rPr>
              <a:t>和</a:t>
            </a:r>
            <a:r>
              <a:rPr lang="en-US" altLang="zh-CN" sz="2800" b="1">
                <a:latin typeface="楷体_GB2312" panose="02010609030101010101" pitchFamily="49" charset="-122"/>
                <a:ea typeface="楷体_GB2312" panose="02010609030101010101" pitchFamily="49" charset="-122"/>
              </a:rPr>
              <a:t>a</a:t>
            </a:r>
            <a:r>
              <a:rPr lang="en-US" altLang="zh-CN" sz="2800" b="1" baseline="-18000">
                <a:latin typeface="楷体_GB2312" panose="02010609030101010101" pitchFamily="49" charset="-122"/>
                <a:ea typeface="楷体_GB2312" panose="02010609030101010101" pitchFamily="49" charset="-122"/>
              </a:rPr>
              <a:t>ij</a:t>
            </a:r>
            <a:r>
              <a:rPr lang="zh-CN" altLang="en-US" sz="2800" b="1">
                <a:latin typeface="楷体_GB2312" panose="02010609030101010101" pitchFamily="49" charset="-122"/>
                <a:ea typeface="楷体_GB2312" panose="02010609030101010101" pitchFamily="49" charset="-122"/>
              </a:rPr>
              <a:t>的对应关系是：</a:t>
            </a:r>
          </a:p>
          <a:p>
            <a:pPr eaLnBrk="1" hangingPunct="1">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        </a:t>
            </a:r>
          </a:p>
          <a:p>
            <a:pPr eaLnBrk="1" hangingPunct="1">
              <a:buFont typeface="Wingdings" panose="05000000000000000000" pitchFamily="2" charset="2"/>
              <a:buNone/>
            </a:pPr>
            <a:endParaRPr lang="en-US" altLang="zh-CN" sz="2800" b="1">
              <a:latin typeface="楷体_GB2312" panose="02010609030101010101" pitchFamily="49" charset="-122"/>
              <a:ea typeface="楷体_GB2312" panose="02010609030101010101" pitchFamily="49" charset="-122"/>
            </a:endParaRPr>
          </a:p>
        </p:txBody>
      </p:sp>
      <p:sp>
        <p:nvSpPr>
          <p:cNvPr id="18435" name="灯片编号占位符 4">
            <a:extLst>
              <a:ext uri="{FF2B5EF4-FFF2-40B4-BE49-F238E27FC236}">
                <a16:creationId xmlns:a16="http://schemas.microsoft.com/office/drawing/2014/main" id="{EB04A17B-9DD7-4C8E-8129-C7C1F6B949C2}"/>
              </a:ext>
            </a:extLst>
          </p:cNvPr>
          <p:cNvSpPr>
            <a:spLocks noGrp="1"/>
          </p:cNvSpPr>
          <p:nvPr>
            <p:ph type="sldNum" sz="quarter" idx="12"/>
          </p:nvPr>
        </p:nvSpPr>
        <p:spPr>
          <a:xfrm>
            <a:off x="7042150" y="62849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6D41FF-AC86-4B50-AA2B-EF137063F1E8}" type="slidenum">
              <a:rPr lang="en-US" altLang="zh-CN" sz="1400"/>
              <a:pPr eaLnBrk="1" hangingPunct="1"/>
              <a:t>14</a:t>
            </a:fld>
            <a:endParaRPr lang="en-US" altLang="zh-CN" sz="1400"/>
          </a:p>
        </p:txBody>
      </p:sp>
      <p:grpSp>
        <p:nvGrpSpPr>
          <p:cNvPr id="2" name="Group 7">
            <a:extLst>
              <a:ext uri="{FF2B5EF4-FFF2-40B4-BE49-F238E27FC236}">
                <a16:creationId xmlns:a16="http://schemas.microsoft.com/office/drawing/2014/main" id="{4648B5F1-34EE-4315-9A14-D6157CC35784}"/>
              </a:ext>
            </a:extLst>
          </p:cNvPr>
          <p:cNvGrpSpPr>
            <a:grpSpLocks/>
          </p:cNvGrpSpPr>
          <p:nvPr/>
        </p:nvGrpSpPr>
        <p:grpSpPr bwMode="auto">
          <a:xfrm>
            <a:off x="1817688" y="3059113"/>
            <a:ext cx="6324600" cy="989012"/>
            <a:chOff x="624" y="2305"/>
            <a:chExt cx="3984" cy="623"/>
          </a:xfrm>
        </p:grpSpPr>
        <p:sp>
          <p:nvSpPr>
            <p:cNvPr id="18444" name="AutoShape 3">
              <a:extLst>
                <a:ext uri="{FF2B5EF4-FFF2-40B4-BE49-F238E27FC236}">
                  <a16:creationId xmlns:a16="http://schemas.microsoft.com/office/drawing/2014/main" id="{40879326-B8C8-4E4A-BD9E-F84CF8809078}"/>
                </a:ext>
              </a:extLst>
            </p:cNvPr>
            <p:cNvSpPr>
              <a:spLocks/>
            </p:cNvSpPr>
            <p:nvPr/>
          </p:nvSpPr>
          <p:spPr bwMode="auto">
            <a:xfrm>
              <a:off x="1056" y="2400"/>
              <a:ext cx="48" cy="432"/>
            </a:xfrm>
            <a:prstGeom prst="leftBrace">
              <a:avLst>
                <a:gd name="adj1" fmla="val 75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5" name="Text Box 5">
              <a:extLst>
                <a:ext uri="{FF2B5EF4-FFF2-40B4-BE49-F238E27FC236}">
                  <a16:creationId xmlns:a16="http://schemas.microsoft.com/office/drawing/2014/main" id="{10E52A66-C7F5-470C-9342-D4A1699BDC0F}"/>
                </a:ext>
              </a:extLst>
            </p:cNvPr>
            <p:cNvSpPr txBox="1">
              <a:spLocks noChangeArrowheads="1"/>
            </p:cNvSpPr>
            <p:nvPr/>
          </p:nvSpPr>
          <p:spPr bwMode="auto">
            <a:xfrm>
              <a:off x="624" y="240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anose="02010609030101010101" pitchFamily="49" charset="-122"/>
                </a:rPr>
                <a:t>k=</a:t>
              </a:r>
            </a:p>
          </p:txBody>
        </p:sp>
        <p:sp>
          <p:nvSpPr>
            <p:cNvPr id="18446" name="Rectangle 6">
              <a:extLst>
                <a:ext uri="{FF2B5EF4-FFF2-40B4-BE49-F238E27FC236}">
                  <a16:creationId xmlns:a16="http://schemas.microsoft.com/office/drawing/2014/main" id="{6249CB39-4970-427D-87E1-4D5C170717D4}"/>
                </a:ext>
              </a:extLst>
            </p:cNvPr>
            <p:cNvSpPr>
              <a:spLocks noChangeArrowheads="1"/>
            </p:cNvSpPr>
            <p:nvPr/>
          </p:nvSpPr>
          <p:spPr bwMode="auto">
            <a:xfrm>
              <a:off x="1132" y="2305"/>
              <a:ext cx="347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i(2n-i+1)/2+j-i  </a:t>
              </a:r>
              <a:r>
                <a:rPr lang="zh-CN" altLang="en-US" sz="2800" b="1">
                  <a:latin typeface="楷体_GB2312" panose="02010609030101010101" pitchFamily="49" charset="-122"/>
                  <a:ea typeface="楷体_GB2312" panose="02010609030101010101" pitchFamily="49" charset="-122"/>
                </a:rPr>
                <a:t>当 </a:t>
              </a:r>
              <a:r>
                <a:rPr lang="en-US" altLang="zh-CN" sz="2800" b="1">
                  <a:latin typeface="楷体_GB2312" panose="02010609030101010101" pitchFamily="49" charset="-122"/>
                  <a:ea typeface="楷体_GB2312" panose="02010609030101010101" pitchFamily="49" charset="-122"/>
                </a:rPr>
                <a:t>i&lt;=j</a:t>
              </a:r>
            </a:p>
            <a:p>
              <a:pPr eaLnBrk="1" hangingPunct="1">
                <a:spcBef>
                  <a:spcPct val="1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n(n+1)/2         </a:t>
              </a:r>
              <a:r>
                <a:rPr lang="zh-CN" altLang="en-US" sz="2800" b="1">
                  <a:latin typeface="楷体_GB2312" panose="02010609030101010101" pitchFamily="49" charset="-122"/>
                  <a:ea typeface="楷体_GB2312" panose="02010609030101010101" pitchFamily="49" charset="-122"/>
                </a:rPr>
                <a:t>当 </a:t>
              </a:r>
              <a:r>
                <a:rPr lang="en-US" altLang="zh-CN" sz="2800" b="1">
                  <a:latin typeface="楷体_GB2312" panose="02010609030101010101" pitchFamily="49" charset="-122"/>
                  <a:ea typeface="楷体_GB2312" panose="02010609030101010101" pitchFamily="49" charset="-122"/>
                </a:rPr>
                <a:t>i&gt;j</a:t>
              </a:r>
            </a:p>
          </p:txBody>
        </p:sp>
      </p:grpSp>
      <p:sp>
        <p:nvSpPr>
          <p:cNvPr id="239624" name="Rectangle 8">
            <a:extLst>
              <a:ext uri="{FF2B5EF4-FFF2-40B4-BE49-F238E27FC236}">
                <a16:creationId xmlns:a16="http://schemas.microsoft.com/office/drawing/2014/main" id="{04EC0DF5-1741-45D5-A774-BD1F34CCDEFC}"/>
              </a:ext>
            </a:extLst>
          </p:cNvPr>
          <p:cNvSpPr>
            <a:spLocks noChangeArrowheads="1"/>
          </p:cNvSpPr>
          <p:nvPr/>
        </p:nvSpPr>
        <p:spPr bwMode="auto">
          <a:xfrm>
            <a:off x="903288" y="5707063"/>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p>
        </p:txBody>
      </p:sp>
      <p:sp>
        <p:nvSpPr>
          <p:cNvPr id="239625" name="Rectangle 9">
            <a:extLst>
              <a:ext uri="{FF2B5EF4-FFF2-40B4-BE49-F238E27FC236}">
                <a16:creationId xmlns:a16="http://schemas.microsoft.com/office/drawing/2014/main" id="{C3A6D01E-3BCC-4E80-BCC6-99F28BFE9CE4}"/>
              </a:ext>
            </a:extLst>
          </p:cNvPr>
          <p:cNvSpPr>
            <a:spLocks noChangeArrowheads="1"/>
          </p:cNvSpPr>
          <p:nvPr/>
        </p:nvSpPr>
        <p:spPr bwMode="auto">
          <a:xfrm>
            <a:off x="979488" y="4583113"/>
            <a:ext cx="7391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SzPct val="80000"/>
              <a:buFont typeface="Wingdings" panose="05000000000000000000" pitchFamily="2" charset="2"/>
              <a:buChar char="l"/>
            </a:pPr>
            <a:r>
              <a:rPr lang="zh-CN" altLang="en-US" sz="2800" b="1">
                <a:latin typeface="楷体_GB2312" panose="02010609030101010101" pitchFamily="49" charset="-122"/>
                <a:ea typeface="楷体_GB2312" panose="02010609030101010101" pitchFamily="49" charset="-122"/>
              </a:rPr>
              <a:t>下三角矩阵的存储和对称矩阵类似，</a:t>
            </a:r>
            <a:r>
              <a:rPr lang="en-US" altLang="zh-CN" sz="2800" b="1">
                <a:latin typeface="楷体_GB2312" panose="02010609030101010101" pitchFamily="49" charset="-122"/>
                <a:ea typeface="楷体_GB2312" panose="02010609030101010101" pitchFamily="49" charset="-122"/>
              </a:rPr>
              <a:t>sa[k]</a:t>
            </a:r>
            <a:r>
              <a:rPr lang="zh-CN" altLang="en-US" sz="2800" b="1">
                <a:latin typeface="楷体_GB2312" panose="02010609030101010101" pitchFamily="49" charset="-122"/>
                <a:ea typeface="楷体_GB2312" panose="02010609030101010101" pitchFamily="49" charset="-122"/>
              </a:rPr>
              <a:t>和</a:t>
            </a:r>
            <a:r>
              <a:rPr lang="en-US" altLang="zh-CN" sz="2800" b="1">
                <a:latin typeface="楷体_GB2312" panose="02010609030101010101" pitchFamily="49" charset="-122"/>
                <a:ea typeface="楷体_GB2312" panose="02010609030101010101" pitchFamily="49" charset="-122"/>
              </a:rPr>
              <a:t>a</a:t>
            </a:r>
            <a:r>
              <a:rPr lang="en-US" altLang="zh-CN" sz="2800" b="1" baseline="-18000">
                <a:latin typeface="楷体_GB2312" panose="02010609030101010101" pitchFamily="49" charset="-122"/>
                <a:ea typeface="楷体_GB2312" panose="02010609030101010101" pitchFamily="49" charset="-122"/>
              </a:rPr>
              <a:t>ij</a:t>
            </a:r>
            <a:r>
              <a:rPr lang="zh-CN" altLang="en-US" sz="2800" b="1">
                <a:latin typeface="楷体_GB2312" panose="02010609030101010101" pitchFamily="49" charset="-122"/>
                <a:ea typeface="楷体_GB2312" panose="02010609030101010101" pitchFamily="49" charset="-122"/>
              </a:rPr>
              <a:t>对应关系是：</a:t>
            </a:r>
          </a:p>
          <a:p>
            <a:pPr eaLnBrk="1" hangingPunct="1">
              <a:spcBef>
                <a:spcPct val="20000"/>
              </a:spcBef>
              <a:buClr>
                <a:schemeClr val="accent2"/>
              </a:buClr>
              <a:buSzPct val="80000"/>
              <a:buFont typeface="Wingdings" panose="05000000000000000000" pitchFamily="2" charset="2"/>
              <a:buNone/>
            </a:pPr>
            <a:endParaRPr lang="en-US" altLang="zh-CN" sz="2800" b="1">
              <a:latin typeface="楷体_GB2312" panose="02010609030101010101" pitchFamily="49" charset="-122"/>
              <a:ea typeface="楷体_GB2312" panose="02010609030101010101" pitchFamily="49" charset="-122"/>
            </a:endParaRPr>
          </a:p>
        </p:txBody>
      </p:sp>
      <p:grpSp>
        <p:nvGrpSpPr>
          <p:cNvPr id="3" name="Group 10">
            <a:extLst>
              <a:ext uri="{FF2B5EF4-FFF2-40B4-BE49-F238E27FC236}">
                <a16:creationId xmlns:a16="http://schemas.microsoft.com/office/drawing/2014/main" id="{0082DAE4-92D8-4707-9678-FE80888A454B}"/>
              </a:ext>
            </a:extLst>
          </p:cNvPr>
          <p:cNvGrpSpPr>
            <a:grpSpLocks/>
          </p:cNvGrpSpPr>
          <p:nvPr/>
        </p:nvGrpSpPr>
        <p:grpSpPr bwMode="auto">
          <a:xfrm>
            <a:off x="1589088" y="5726113"/>
            <a:ext cx="6324600" cy="989012"/>
            <a:chOff x="624" y="2305"/>
            <a:chExt cx="3984" cy="623"/>
          </a:xfrm>
        </p:grpSpPr>
        <p:sp>
          <p:nvSpPr>
            <p:cNvPr id="18441" name="AutoShape 11">
              <a:extLst>
                <a:ext uri="{FF2B5EF4-FFF2-40B4-BE49-F238E27FC236}">
                  <a16:creationId xmlns:a16="http://schemas.microsoft.com/office/drawing/2014/main" id="{8B039B6E-67B5-4EB2-BE02-48FF6E76DD82}"/>
                </a:ext>
              </a:extLst>
            </p:cNvPr>
            <p:cNvSpPr>
              <a:spLocks/>
            </p:cNvSpPr>
            <p:nvPr/>
          </p:nvSpPr>
          <p:spPr bwMode="auto">
            <a:xfrm>
              <a:off x="1056" y="2400"/>
              <a:ext cx="48" cy="432"/>
            </a:xfrm>
            <a:prstGeom prst="leftBrace">
              <a:avLst>
                <a:gd name="adj1" fmla="val 75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2" name="Text Box 12">
              <a:extLst>
                <a:ext uri="{FF2B5EF4-FFF2-40B4-BE49-F238E27FC236}">
                  <a16:creationId xmlns:a16="http://schemas.microsoft.com/office/drawing/2014/main" id="{AC11652C-1866-491F-B29B-9708A0F2E8F9}"/>
                </a:ext>
              </a:extLst>
            </p:cNvPr>
            <p:cNvSpPr txBox="1">
              <a:spLocks noChangeArrowheads="1"/>
            </p:cNvSpPr>
            <p:nvPr/>
          </p:nvSpPr>
          <p:spPr bwMode="auto">
            <a:xfrm>
              <a:off x="624" y="240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a typeface="楷体_GB2312" panose="02010609030101010101" pitchFamily="49" charset="-122"/>
                </a:rPr>
                <a:t>k=</a:t>
              </a:r>
            </a:p>
          </p:txBody>
        </p:sp>
        <p:sp>
          <p:nvSpPr>
            <p:cNvPr id="18443" name="Rectangle 13">
              <a:extLst>
                <a:ext uri="{FF2B5EF4-FFF2-40B4-BE49-F238E27FC236}">
                  <a16:creationId xmlns:a16="http://schemas.microsoft.com/office/drawing/2014/main" id="{FC5AA3D8-95EB-421E-B5E4-888BD72385FB}"/>
                </a:ext>
              </a:extLst>
            </p:cNvPr>
            <p:cNvSpPr>
              <a:spLocks noChangeArrowheads="1"/>
            </p:cNvSpPr>
            <p:nvPr/>
          </p:nvSpPr>
          <p:spPr bwMode="auto">
            <a:xfrm>
              <a:off x="1132" y="2305"/>
              <a:ext cx="347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i(i+1)/2+j       </a:t>
              </a:r>
              <a:r>
                <a:rPr lang="zh-CN" altLang="en-US" sz="2800" b="1">
                  <a:latin typeface="楷体_GB2312" panose="02010609030101010101" pitchFamily="49" charset="-122"/>
                  <a:ea typeface="楷体_GB2312" panose="02010609030101010101" pitchFamily="49" charset="-122"/>
                </a:rPr>
                <a:t>当 </a:t>
              </a:r>
              <a:r>
                <a:rPr lang="en-US" altLang="zh-CN" sz="2800" b="1">
                  <a:latin typeface="楷体_GB2312" panose="02010609030101010101" pitchFamily="49" charset="-122"/>
                  <a:ea typeface="楷体_GB2312" panose="02010609030101010101" pitchFamily="49" charset="-122"/>
                </a:rPr>
                <a:t>i&gt;=j</a:t>
              </a:r>
            </a:p>
            <a:p>
              <a:pPr eaLnBrk="1" hangingPunct="1">
                <a:spcBef>
                  <a:spcPct val="1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n(n+1)/2         </a:t>
              </a:r>
              <a:r>
                <a:rPr lang="zh-CN" altLang="en-US" sz="2800" b="1">
                  <a:latin typeface="楷体_GB2312" panose="02010609030101010101" pitchFamily="49" charset="-122"/>
                  <a:ea typeface="楷体_GB2312" panose="02010609030101010101" pitchFamily="49" charset="-122"/>
                </a:rPr>
                <a:t>当 </a:t>
              </a:r>
              <a:r>
                <a:rPr lang="en-US" altLang="zh-CN" sz="2800" b="1">
                  <a:latin typeface="楷体_GB2312" panose="02010609030101010101" pitchFamily="49" charset="-122"/>
                  <a:ea typeface="楷体_GB2312" panose="02010609030101010101" pitchFamily="49" charset="-122"/>
                </a:rPr>
                <a:t>i&lt;j</a:t>
              </a:r>
            </a:p>
          </p:txBody>
        </p:sp>
      </p:grpSp>
      <p:sp>
        <p:nvSpPr>
          <p:cNvPr id="14" name="Rectangle 1031">
            <a:extLst>
              <a:ext uri="{FF2B5EF4-FFF2-40B4-BE49-F238E27FC236}">
                <a16:creationId xmlns:a16="http://schemas.microsoft.com/office/drawing/2014/main" id="{4151F6CB-386D-4553-9823-5719E7CF65C3}"/>
              </a:ext>
            </a:extLst>
          </p:cNvPr>
          <p:cNvSpPr>
            <a:spLocks noChangeArrowheads="1"/>
          </p:cNvSpPr>
          <p:nvPr/>
        </p:nvSpPr>
        <p:spPr bwMode="auto">
          <a:xfrm>
            <a:off x="1476375" y="981075"/>
            <a:ext cx="2449513" cy="584200"/>
          </a:xfrm>
          <a:prstGeom prst="rect">
            <a:avLst/>
          </a:prstGeom>
          <a:noFill/>
          <a:ln w="9525">
            <a:noFill/>
            <a:miter lim="800000"/>
            <a:headEnd/>
            <a:tailEnd/>
          </a:ln>
          <a:effectLst/>
        </p:spPr>
        <p:txBody>
          <a:bodyPr wrap="none">
            <a:spAutoFit/>
          </a:bodyPr>
          <a:lstStyle/>
          <a:p>
            <a:pPr>
              <a:spcBef>
                <a:spcPct val="20000"/>
              </a:spcBef>
              <a:defRPr/>
            </a:pPr>
            <a:r>
              <a:rPr lang="en-US" altLang="zh-CN" sz="3200" b="1" dirty="0">
                <a:solidFill>
                  <a:schemeClr val="hlink"/>
                </a:solidFill>
                <a:effectLst>
                  <a:outerShdw blurRad="38100" dist="38100" dir="2700000" algn="tl">
                    <a:srgbClr val="000000"/>
                  </a:outerShdw>
                </a:effectLst>
                <a:ea typeface="楷体_GB2312" pitchFamily="49" charset="-122"/>
              </a:rPr>
              <a:t>2</a:t>
            </a:r>
            <a:r>
              <a:rPr lang="zh-CN" altLang="en-US" sz="3200" b="1" dirty="0">
                <a:solidFill>
                  <a:schemeClr val="hlink"/>
                </a:solidFill>
                <a:effectLst>
                  <a:outerShdw blurRad="38100" dist="38100" dir="2700000" algn="tl">
                    <a:srgbClr val="000000"/>
                  </a:outerShdw>
                </a:effectLst>
                <a:ea typeface="楷体_GB2312" pitchFamily="49" charset="-122"/>
              </a:rPr>
              <a:t>、三角矩阵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9625"/>
                                        </p:tgtEl>
                                        <p:attrNameLst>
                                          <p:attrName>style.visibility</p:attrName>
                                        </p:attrNameLst>
                                      </p:cBhvr>
                                      <p:to>
                                        <p:strVal val="visible"/>
                                      </p:to>
                                    </p:set>
                                    <p:animEffect transition="in" filter="wipe(up)">
                                      <p:cBhvr>
                                        <p:cTn id="12" dur="500"/>
                                        <p:tgtEl>
                                          <p:spTgt spid="239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9624"/>
                                        </p:tgtEl>
                                        <p:attrNameLst>
                                          <p:attrName>style.visibility</p:attrName>
                                        </p:attrNameLst>
                                      </p:cBhvr>
                                      <p:to>
                                        <p:strVal val="visible"/>
                                      </p:to>
                                    </p:set>
                                    <p:animEffect transition="in" filter="wipe(up)">
                                      <p:cBhvr>
                                        <p:cTn id="17" dur="500"/>
                                        <p:tgtEl>
                                          <p:spTgt spid="239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4" grpId="0" autoUpdateAnimBg="0"/>
      <p:bldP spid="23962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A8DA03-B074-4F81-BC1D-15DF22BADDD3}"/>
              </a:ext>
            </a:extLst>
          </p:cNvPr>
          <p:cNvSpPr>
            <a:spLocks noGrp="1" noChangeArrowheads="1"/>
          </p:cNvSpPr>
          <p:nvPr>
            <p:ph/>
          </p:nvPr>
        </p:nvSpPr>
        <p:spPr>
          <a:xfrm>
            <a:off x="908050" y="1906588"/>
            <a:ext cx="7696200" cy="1828800"/>
          </a:xfrm>
        </p:spPr>
        <p:txBody>
          <a:bodyPr/>
          <a:lstStyle/>
          <a:p>
            <a:pPr eaLnBrk="1" hangingPunct="1">
              <a:spcBef>
                <a:spcPct val="15000"/>
              </a:spcBef>
              <a:buClr>
                <a:srgbClr val="33CC33"/>
              </a:buClr>
              <a:buFont typeface="Wingdings" panose="05000000000000000000" pitchFamily="2" charset="2"/>
              <a:buChar char="ü"/>
            </a:pP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对角矩阵中，所有的非零元素集中在以主对角线为中心的带状区域中，即除了主对角线和主对角线相邻两侧的若干条对角线上的元素之外，其余元素皆为零。</a:t>
            </a:r>
            <a:endParaRPr lang="zh-CN" altLang="en-US" sz="2000" b="1" baseline="-18000">
              <a:ea typeface="楷体_GB2312" panose="02010609030101010101" pitchFamily="49" charset="-122"/>
            </a:endParaRPr>
          </a:p>
        </p:txBody>
      </p:sp>
      <p:sp>
        <p:nvSpPr>
          <p:cNvPr id="19459" name="灯片编号占位符 4">
            <a:extLst>
              <a:ext uri="{FF2B5EF4-FFF2-40B4-BE49-F238E27FC236}">
                <a16:creationId xmlns:a16="http://schemas.microsoft.com/office/drawing/2014/main" id="{F3541DC1-E622-4D06-9DAA-A45740037C1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290FBEC-854C-4CF1-9DC6-613A31C7DB7A}" type="slidenum">
              <a:rPr lang="en-US" altLang="zh-CN" sz="1400"/>
              <a:pPr eaLnBrk="1" hangingPunct="1"/>
              <a:t>15</a:t>
            </a:fld>
            <a:endParaRPr lang="en-US" altLang="zh-CN" sz="1400"/>
          </a:p>
        </p:txBody>
      </p:sp>
      <p:sp>
        <p:nvSpPr>
          <p:cNvPr id="240648" name="Rectangle 8">
            <a:extLst>
              <a:ext uri="{FF2B5EF4-FFF2-40B4-BE49-F238E27FC236}">
                <a16:creationId xmlns:a16="http://schemas.microsoft.com/office/drawing/2014/main" id="{B5BB70EE-1A83-4B1E-8AA7-8745688A9F8E}"/>
              </a:ext>
            </a:extLst>
          </p:cNvPr>
          <p:cNvSpPr>
            <a:spLocks noChangeArrowheads="1"/>
          </p:cNvSpPr>
          <p:nvPr/>
        </p:nvSpPr>
        <p:spPr bwMode="auto">
          <a:xfrm>
            <a:off x="1187450" y="1098550"/>
            <a:ext cx="2428875" cy="579438"/>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altLang="zh-CN" sz="3200" b="1" dirty="0">
                <a:solidFill>
                  <a:schemeClr val="hlink"/>
                </a:solidFill>
                <a:effectLst>
                  <a:outerShdw blurRad="38100" dist="38100" dir="2700000" algn="tl">
                    <a:srgbClr val="000000"/>
                  </a:outerShdw>
                </a:effectLst>
                <a:latin typeface="楷体_GB2312" pitchFamily="49" charset="-122"/>
                <a:ea typeface="楷体_GB2312" pitchFamily="49" charset="-122"/>
              </a:rPr>
              <a:t>3</a:t>
            </a:r>
            <a:r>
              <a:rPr lang="zh-CN" altLang="en-US" sz="3200" b="1" dirty="0">
                <a:solidFill>
                  <a:schemeClr val="hlink"/>
                </a:solidFill>
                <a:effectLst>
                  <a:outerShdw blurRad="38100" dist="38100" dir="2700000" algn="tl">
                    <a:srgbClr val="000000"/>
                  </a:outerShdw>
                </a:effectLst>
                <a:latin typeface="楷体_GB2312" pitchFamily="49" charset="-122"/>
                <a:ea typeface="楷体_GB2312" pitchFamily="49" charset="-122"/>
              </a:rPr>
              <a:t>、对角矩阵</a:t>
            </a:r>
          </a:p>
        </p:txBody>
      </p:sp>
      <p:grpSp>
        <p:nvGrpSpPr>
          <p:cNvPr id="2" name="Group 10">
            <a:extLst>
              <a:ext uri="{FF2B5EF4-FFF2-40B4-BE49-F238E27FC236}">
                <a16:creationId xmlns:a16="http://schemas.microsoft.com/office/drawing/2014/main" id="{BB3752F9-6880-4FCB-B35B-43B0937989CC}"/>
              </a:ext>
            </a:extLst>
          </p:cNvPr>
          <p:cNvGrpSpPr>
            <a:grpSpLocks/>
          </p:cNvGrpSpPr>
          <p:nvPr/>
        </p:nvGrpSpPr>
        <p:grpSpPr bwMode="auto">
          <a:xfrm>
            <a:off x="450850" y="4040188"/>
            <a:ext cx="6858000" cy="2701925"/>
            <a:chOff x="480" y="1920"/>
            <a:chExt cx="4320" cy="2064"/>
          </a:xfrm>
        </p:grpSpPr>
        <p:sp>
          <p:nvSpPr>
            <p:cNvPr id="19462" name="AutoShape 5">
              <a:extLst>
                <a:ext uri="{FF2B5EF4-FFF2-40B4-BE49-F238E27FC236}">
                  <a16:creationId xmlns:a16="http://schemas.microsoft.com/office/drawing/2014/main" id="{47CF4095-D7C1-4C28-A029-FB698A9B365B}"/>
                </a:ext>
              </a:extLst>
            </p:cNvPr>
            <p:cNvSpPr>
              <a:spLocks/>
            </p:cNvSpPr>
            <p:nvPr/>
          </p:nvSpPr>
          <p:spPr bwMode="auto">
            <a:xfrm>
              <a:off x="1776" y="2064"/>
              <a:ext cx="96" cy="1392"/>
            </a:xfrm>
            <a:prstGeom prst="leftBracket">
              <a:avLst>
                <a:gd name="adj"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3" name="AutoShape 6">
              <a:extLst>
                <a:ext uri="{FF2B5EF4-FFF2-40B4-BE49-F238E27FC236}">
                  <a16:creationId xmlns:a16="http://schemas.microsoft.com/office/drawing/2014/main" id="{7743603E-FA70-4612-A3D4-120A208A34E1}"/>
                </a:ext>
              </a:extLst>
            </p:cNvPr>
            <p:cNvSpPr>
              <a:spLocks/>
            </p:cNvSpPr>
            <p:nvPr/>
          </p:nvSpPr>
          <p:spPr bwMode="auto">
            <a:xfrm>
              <a:off x="4176" y="2016"/>
              <a:ext cx="96" cy="1392"/>
            </a:xfrm>
            <a:prstGeom prst="rightBracket">
              <a:avLst>
                <a:gd name="adj"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4" name="Rectangle 9">
              <a:extLst>
                <a:ext uri="{FF2B5EF4-FFF2-40B4-BE49-F238E27FC236}">
                  <a16:creationId xmlns:a16="http://schemas.microsoft.com/office/drawing/2014/main" id="{12EA357B-1274-46B1-AD98-07610715332A}"/>
                </a:ext>
              </a:extLst>
            </p:cNvPr>
            <p:cNvSpPr>
              <a:spLocks noChangeArrowheads="1"/>
            </p:cNvSpPr>
            <p:nvPr/>
          </p:nvSpPr>
          <p:spPr bwMode="auto">
            <a:xfrm>
              <a:off x="480" y="1920"/>
              <a:ext cx="4320"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
                  <a:schemeClr val="accent2"/>
                </a:buClr>
                <a:buSzPct val="80000"/>
                <a:buFont typeface="Wingdings" panose="05000000000000000000" pitchFamily="2" charset="2"/>
                <a:buNone/>
              </a:pPr>
              <a:r>
                <a:rPr lang="en-US" altLang="zh-CN" sz="2000" b="1">
                  <a:ea typeface="楷体_GB2312" panose="02010609030101010101" pitchFamily="49" charset="-122"/>
                </a:rPr>
                <a:t>                                   </a:t>
              </a:r>
              <a:r>
                <a:rPr lang="en-US" altLang="zh-CN" b="1">
                  <a:ea typeface="楷体_GB2312" panose="02010609030101010101" pitchFamily="49" charset="-122"/>
                </a:rPr>
                <a:t>a</a:t>
              </a:r>
              <a:r>
                <a:rPr lang="en-US" altLang="zh-CN" b="1" baseline="-18000">
                  <a:ea typeface="楷体_GB2312" panose="02010609030101010101" pitchFamily="49" charset="-122"/>
                </a:rPr>
                <a:t>00</a:t>
              </a:r>
              <a:r>
                <a:rPr lang="en-US" altLang="zh-CN" b="1">
                  <a:ea typeface="楷体_GB2312" panose="02010609030101010101" pitchFamily="49" charset="-122"/>
                </a:rPr>
                <a:t> a</a:t>
              </a:r>
              <a:r>
                <a:rPr lang="en-US" altLang="zh-CN" b="1" baseline="-18000">
                  <a:ea typeface="楷体_GB2312" panose="02010609030101010101" pitchFamily="49" charset="-122"/>
                </a:rPr>
                <a:t>01</a:t>
              </a:r>
            </a:p>
            <a:p>
              <a:pPr eaLnBrk="1" hangingPunct="1">
                <a:spcBef>
                  <a:spcPct val="10000"/>
                </a:spcBef>
                <a:buClr>
                  <a:schemeClr val="accent2"/>
                </a:buClr>
                <a:buSzPct val="80000"/>
                <a:buFont typeface="Wingdings" panose="05000000000000000000" pitchFamily="2" charset="2"/>
                <a:buNone/>
              </a:pPr>
              <a:r>
                <a:rPr lang="en-US" altLang="zh-CN" b="1">
                  <a:ea typeface="楷体_GB2312" panose="02010609030101010101" pitchFamily="49" charset="-122"/>
                </a:rPr>
                <a:t>                            a</a:t>
              </a:r>
              <a:r>
                <a:rPr lang="en-US" altLang="zh-CN" b="1" baseline="-18000">
                  <a:ea typeface="楷体_GB2312" panose="02010609030101010101" pitchFamily="49" charset="-122"/>
                </a:rPr>
                <a:t>10</a:t>
              </a:r>
              <a:r>
                <a:rPr lang="en-US" altLang="zh-CN" b="1">
                  <a:ea typeface="楷体_GB2312" panose="02010609030101010101" pitchFamily="49" charset="-122"/>
                </a:rPr>
                <a:t> a</a:t>
              </a:r>
              <a:r>
                <a:rPr lang="en-US" altLang="zh-CN" b="1" baseline="-18000">
                  <a:ea typeface="楷体_GB2312" panose="02010609030101010101" pitchFamily="49" charset="-122"/>
                </a:rPr>
                <a:t>11</a:t>
              </a:r>
              <a:r>
                <a:rPr lang="en-US" altLang="zh-CN" b="1">
                  <a:ea typeface="楷体_GB2312" panose="02010609030101010101" pitchFamily="49" charset="-122"/>
                </a:rPr>
                <a:t> a</a:t>
              </a:r>
              <a:r>
                <a:rPr lang="en-US" altLang="zh-CN" b="1" baseline="-18000">
                  <a:ea typeface="楷体_GB2312" panose="02010609030101010101" pitchFamily="49" charset="-122"/>
                </a:rPr>
                <a:t>12</a:t>
              </a:r>
            </a:p>
            <a:p>
              <a:pPr eaLnBrk="1" hangingPunct="1">
                <a:spcBef>
                  <a:spcPct val="10000"/>
                </a:spcBef>
                <a:buClr>
                  <a:schemeClr val="accent2"/>
                </a:buClr>
                <a:buSzPct val="80000"/>
                <a:buFont typeface="Wingdings" panose="05000000000000000000" pitchFamily="2" charset="2"/>
                <a:buNone/>
              </a:pPr>
              <a:r>
                <a:rPr lang="en-US" altLang="zh-CN" b="1">
                  <a:ea typeface="楷体_GB2312" panose="02010609030101010101" pitchFamily="49" charset="-122"/>
                </a:rPr>
                <a:t>                                  a</a:t>
              </a:r>
              <a:r>
                <a:rPr lang="en-US" altLang="zh-CN" b="1" baseline="-18000">
                  <a:ea typeface="楷体_GB2312" panose="02010609030101010101" pitchFamily="49" charset="-122"/>
                </a:rPr>
                <a:t>21</a:t>
              </a:r>
              <a:r>
                <a:rPr lang="en-US" altLang="zh-CN" b="1">
                  <a:ea typeface="楷体_GB2312" panose="02010609030101010101" pitchFamily="49" charset="-122"/>
                </a:rPr>
                <a:t> a</a:t>
              </a:r>
              <a:r>
                <a:rPr lang="en-US" altLang="zh-CN" b="1" baseline="-18000">
                  <a:ea typeface="楷体_GB2312" panose="02010609030101010101" pitchFamily="49" charset="-122"/>
                </a:rPr>
                <a:t>22</a:t>
              </a:r>
              <a:r>
                <a:rPr lang="en-US" altLang="zh-CN" b="1">
                  <a:ea typeface="楷体_GB2312" panose="02010609030101010101" pitchFamily="49" charset="-122"/>
                </a:rPr>
                <a:t> a</a:t>
              </a:r>
              <a:r>
                <a:rPr lang="en-US" altLang="zh-CN" b="1" baseline="-18000">
                  <a:ea typeface="楷体_GB2312" panose="02010609030101010101" pitchFamily="49" charset="-122"/>
                </a:rPr>
                <a:t>23</a:t>
              </a:r>
            </a:p>
            <a:p>
              <a:pPr eaLnBrk="1" hangingPunct="1">
                <a:spcBef>
                  <a:spcPct val="10000"/>
                </a:spcBef>
                <a:buClr>
                  <a:schemeClr val="accent2"/>
                </a:buClr>
                <a:buSzPct val="80000"/>
                <a:buFont typeface="Wingdings" panose="05000000000000000000" pitchFamily="2" charset="2"/>
                <a:buNone/>
              </a:pPr>
              <a:r>
                <a:rPr lang="en-US" altLang="zh-CN" b="1">
                  <a:ea typeface="楷体_GB2312" panose="02010609030101010101" pitchFamily="49" charset="-122"/>
                </a:rPr>
                <a:t>                                         …. ….. ….                            </a:t>
              </a:r>
            </a:p>
            <a:p>
              <a:pPr eaLnBrk="1" hangingPunct="1">
                <a:spcBef>
                  <a:spcPct val="10000"/>
                </a:spcBef>
                <a:buClr>
                  <a:schemeClr val="accent2"/>
                </a:buClr>
                <a:buSzPct val="80000"/>
                <a:buFont typeface="Wingdings" panose="05000000000000000000" pitchFamily="2" charset="2"/>
                <a:buNone/>
              </a:pPr>
              <a:r>
                <a:rPr lang="en-US" altLang="zh-CN" b="1">
                  <a:ea typeface="楷体_GB2312" panose="02010609030101010101" pitchFamily="49" charset="-122"/>
                </a:rPr>
                <a:t>                                            a</a:t>
              </a:r>
              <a:r>
                <a:rPr lang="en-US" altLang="zh-CN" b="1" baseline="-18000">
                  <a:ea typeface="楷体_GB2312" panose="02010609030101010101" pitchFamily="49" charset="-122"/>
                </a:rPr>
                <a:t>n-2 n-3</a:t>
              </a:r>
              <a:r>
                <a:rPr lang="en-US" altLang="zh-CN" b="1">
                  <a:ea typeface="楷体_GB2312" panose="02010609030101010101" pitchFamily="49" charset="-122"/>
                </a:rPr>
                <a:t> a</a:t>
              </a:r>
              <a:r>
                <a:rPr lang="en-US" altLang="zh-CN" b="1" baseline="-18000">
                  <a:ea typeface="楷体_GB2312" panose="02010609030101010101" pitchFamily="49" charset="-122"/>
                </a:rPr>
                <a:t>n-2 n-2</a:t>
              </a:r>
              <a:r>
                <a:rPr lang="en-US" altLang="zh-CN" b="1">
                  <a:ea typeface="楷体_GB2312" panose="02010609030101010101" pitchFamily="49" charset="-122"/>
                </a:rPr>
                <a:t> a</a:t>
              </a:r>
              <a:r>
                <a:rPr lang="en-US" altLang="zh-CN" b="1" baseline="-18000">
                  <a:ea typeface="楷体_GB2312" panose="02010609030101010101" pitchFamily="49" charset="-122"/>
                </a:rPr>
                <a:t>n-2 n-1</a:t>
              </a:r>
            </a:p>
            <a:p>
              <a:pPr eaLnBrk="1" hangingPunct="1">
                <a:spcBef>
                  <a:spcPct val="10000"/>
                </a:spcBef>
                <a:buClr>
                  <a:schemeClr val="accent2"/>
                </a:buClr>
                <a:buSzPct val="80000"/>
                <a:buFont typeface="Wingdings" panose="05000000000000000000" pitchFamily="2" charset="2"/>
                <a:buNone/>
              </a:pPr>
              <a:r>
                <a:rPr lang="en-US" altLang="zh-CN" b="1">
                  <a:ea typeface="楷体_GB2312" panose="02010609030101010101" pitchFamily="49" charset="-122"/>
                </a:rPr>
                <a:t>                                                    a</a:t>
              </a:r>
              <a:r>
                <a:rPr lang="en-US" altLang="zh-CN" b="1" baseline="-18000">
                  <a:ea typeface="楷体_GB2312" panose="02010609030101010101" pitchFamily="49" charset="-122"/>
                </a:rPr>
                <a:t>n-1 n-2</a:t>
              </a:r>
              <a:r>
                <a:rPr lang="en-US" altLang="zh-CN" b="1">
                  <a:ea typeface="楷体_GB2312" panose="02010609030101010101" pitchFamily="49" charset="-122"/>
                </a:rPr>
                <a:t> a</a:t>
              </a:r>
              <a:r>
                <a:rPr lang="en-US" altLang="zh-CN" b="1" baseline="-18000">
                  <a:ea typeface="楷体_GB2312" panose="02010609030101010101" pitchFamily="49" charset="-122"/>
                </a:rPr>
                <a:t>n-1 n-1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6D232042-C914-41D1-A105-9A33F33962E7}"/>
              </a:ext>
            </a:extLst>
          </p:cNvPr>
          <p:cNvSpPr>
            <a:spLocks noGrp="1" noChangeArrowheads="1"/>
          </p:cNvSpPr>
          <p:nvPr>
            <p:ph/>
          </p:nvPr>
        </p:nvSpPr>
        <p:spPr>
          <a:xfrm>
            <a:off x="685800" y="822325"/>
            <a:ext cx="7772400" cy="5486400"/>
          </a:xfrm>
        </p:spPr>
        <p:txBody>
          <a:bodyPr/>
          <a:lstStyle/>
          <a:p>
            <a:pPr eaLnBrk="1" hangingPunct="1">
              <a:lnSpc>
                <a:spcPct val="110000"/>
              </a:lnSpc>
            </a:pPr>
            <a:r>
              <a:rPr lang="zh-CN" altLang="en-US" sz="2600" b="1">
                <a:latin typeface="楷体_GB2312" panose="02010609030101010101" pitchFamily="49" charset="-122"/>
                <a:ea typeface="楷体_GB2312" panose="02010609030101010101" pitchFamily="49" charset="-122"/>
              </a:rPr>
              <a:t>一个</a:t>
            </a:r>
            <a:r>
              <a:rPr lang="en-US" altLang="zh-CN" sz="2600" b="1">
                <a:latin typeface="楷体_GB2312" panose="02010609030101010101" pitchFamily="49" charset="-122"/>
                <a:ea typeface="楷体_GB2312" panose="02010609030101010101" pitchFamily="49" charset="-122"/>
              </a:rPr>
              <a:t>k</a:t>
            </a:r>
            <a:r>
              <a:rPr lang="zh-CN" altLang="en-US" sz="2600" b="1">
                <a:latin typeface="楷体_GB2312" panose="02010609030101010101" pitchFamily="49" charset="-122"/>
                <a:ea typeface="楷体_GB2312" panose="02010609030101010101" pitchFamily="49" charset="-122"/>
              </a:rPr>
              <a:t>对角矩阵</a:t>
            </a:r>
            <a:r>
              <a:rPr lang="en-US" altLang="zh-CN" sz="2600" b="1">
                <a:latin typeface="楷体_GB2312" panose="02010609030101010101" pitchFamily="49" charset="-122"/>
                <a:ea typeface="楷体_GB2312" panose="02010609030101010101" pitchFamily="49" charset="-122"/>
              </a:rPr>
              <a:t>(k</a:t>
            </a:r>
            <a:r>
              <a:rPr lang="zh-CN" altLang="en-US" sz="2600" b="1">
                <a:latin typeface="楷体_GB2312" panose="02010609030101010101" pitchFamily="49" charset="-122"/>
                <a:ea typeface="楷体_GB2312" panose="02010609030101010101" pitchFamily="49" charset="-122"/>
              </a:rPr>
              <a:t>为奇数</a:t>
            </a:r>
            <a:r>
              <a:rPr lang="en-US" altLang="zh-CN" sz="2600" b="1">
                <a:latin typeface="楷体_GB2312" panose="02010609030101010101" pitchFamily="49" charset="-122"/>
                <a:ea typeface="楷体_GB2312" panose="02010609030101010101" pitchFamily="49" charset="-122"/>
              </a:rPr>
              <a:t>)A</a:t>
            </a:r>
            <a:r>
              <a:rPr lang="zh-CN" altLang="en-US" sz="2600" b="1">
                <a:latin typeface="楷体_GB2312" panose="02010609030101010101" pitchFamily="49" charset="-122"/>
                <a:ea typeface="楷体_GB2312" panose="02010609030101010101" pitchFamily="49" charset="-122"/>
              </a:rPr>
              <a:t>是满足下述条件的矩阵：若</a:t>
            </a:r>
            <a:r>
              <a:rPr lang="zh-CN" altLang="en-US" sz="2600" b="1">
                <a:solidFill>
                  <a:srgbClr val="DE580E"/>
                </a:solidFill>
                <a:latin typeface="楷体_GB2312" panose="02010609030101010101" pitchFamily="49" charset="-122"/>
                <a:ea typeface="楷体_GB2312" panose="02010609030101010101" pitchFamily="49" charset="-122"/>
              </a:rPr>
              <a:t>∣</a:t>
            </a:r>
            <a:r>
              <a:rPr lang="en-US" altLang="zh-CN" sz="2600" b="1">
                <a:solidFill>
                  <a:srgbClr val="DE580E"/>
                </a:solidFill>
                <a:latin typeface="楷体_GB2312" panose="02010609030101010101" pitchFamily="49" charset="-122"/>
                <a:ea typeface="楷体_GB2312" panose="02010609030101010101" pitchFamily="49" charset="-122"/>
              </a:rPr>
              <a:t>i-j∣&gt;(k-1)/2</a:t>
            </a:r>
            <a:r>
              <a:rPr lang="en-US" altLang="zh-CN" sz="2600" b="1">
                <a:latin typeface="楷体_GB2312" panose="02010609030101010101" pitchFamily="49" charset="-122"/>
                <a:ea typeface="楷体_GB2312" panose="02010609030101010101" pitchFamily="49" charset="-122"/>
              </a:rPr>
              <a:t> </a:t>
            </a:r>
            <a:r>
              <a:rPr lang="zh-CN" altLang="en-US" sz="2600" b="1">
                <a:latin typeface="楷体_GB2312" panose="02010609030101010101" pitchFamily="49" charset="-122"/>
                <a:ea typeface="楷体_GB2312" panose="02010609030101010101" pitchFamily="49" charset="-122"/>
              </a:rPr>
              <a:t>，则元素 </a:t>
            </a:r>
            <a:r>
              <a:rPr lang="en-US" altLang="zh-CN" sz="2600" b="1">
                <a:solidFill>
                  <a:srgbClr val="DE580E"/>
                </a:solidFill>
                <a:latin typeface="楷体_GB2312" panose="02010609030101010101" pitchFamily="49" charset="-122"/>
                <a:ea typeface="楷体_GB2312" panose="02010609030101010101" pitchFamily="49" charset="-122"/>
              </a:rPr>
              <a:t>a</a:t>
            </a:r>
            <a:r>
              <a:rPr lang="en-US" altLang="zh-CN" sz="2600" b="1" baseline="-18000">
                <a:solidFill>
                  <a:srgbClr val="DE580E"/>
                </a:solidFill>
                <a:latin typeface="楷体_GB2312" panose="02010609030101010101" pitchFamily="49" charset="-122"/>
                <a:ea typeface="楷体_GB2312" panose="02010609030101010101" pitchFamily="49" charset="-122"/>
              </a:rPr>
              <a:t>ij</a:t>
            </a:r>
            <a:r>
              <a:rPr lang="en-US" altLang="zh-CN" sz="2600" b="1">
                <a:solidFill>
                  <a:srgbClr val="DE580E"/>
                </a:solidFill>
                <a:latin typeface="楷体_GB2312" panose="02010609030101010101" pitchFamily="49" charset="-122"/>
                <a:ea typeface="楷体_GB2312" panose="02010609030101010101" pitchFamily="49" charset="-122"/>
              </a:rPr>
              <a:t>=0</a:t>
            </a:r>
            <a:r>
              <a:rPr lang="zh-CN" altLang="en-US" sz="2600" b="1">
                <a:latin typeface="楷体_GB2312" panose="02010609030101010101" pitchFamily="49" charset="-122"/>
                <a:ea typeface="楷体_GB2312" panose="02010609030101010101" pitchFamily="49" charset="-122"/>
              </a:rPr>
              <a:t>。</a:t>
            </a:r>
          </a:p>
          <a:p>
            <a:pPr eaLnBrk="1" hangingPunct="1">
              <a:lnSpc>
                <a:spcPct val="110000"/>
              </a:lnSpc>
              <a:buFont typeface="Wingdings" panose="05000000000000000000" pitchFamily="2" charset="2"/>
              <a:buNone/>
            </a:pPr>
            <a:endParaRPr lang="zh-CN" altLang="en-US" sz="2600" b="1">
              <a:latin typeface="楷体_GB2312" panose="02010609030101010101" pitchFamily="49" charset="-122"/>
              <a:ea typeface="楷体_GB2312" panose="02010609030101010101" pitchFamily="49" charset="-122"/>
            </a:endParaRPr>
          </a:p>
          <a:p>
            <a:pPr eaLnBrk="1" hangingPunct="1">
              <a:lnSpc>
                <a:spcPct val="110000"/>
              </a:lnSpc>
            </a:pPr>
            <a:r>
              <a:rPr lang="zh-CN" altLang="en-US" sz="2600" b="1">
                <a:latin typeface="楷体_GB2312" panose="02010609030101010101" pitchFamily="49" charset="-122"/>
                <a:ea typeface="楷体_GB2312" panose="02010609030101010101" pitchFamily="49" charset="-122"/>
              </a:rPr>
              <a:t>对角矩阵可按行优先顺序或对角线的顺序，将其压缩存储到一个向量中，并且也能找到每个非零元素和向量下标的对应关系。</a:t>
            </a:r>
          </a:p>
          <a:p>
            <a:pPr eaLnBrk="1" hangingPunct="1">
              <a:lnSpc>
                <a:spcPct val="110000"/>
              </a:lnSpc>
            </a:pPr>
            <a:endParaRPr lang="zh-CN" altLang="en-US" sz="2600" b="1">
              <a:latin typeface="楷体_GB2312" panose="02010609030101010101" pitchFamily="49" charset="-122"/>
              <a:ea typeface="楷体_GB2312" panose="02010609030101010101" pitchFamily="49" charset="-122"/>
            </a:endParaRPr>
          </a:p>
          <a:p>
            <a:pPr eaLnBrk="1" hangingPunct="1">
              <a:lnSpc>
                <a:spcPct val="110000"/>
              </a:lnSpc>
            </a:pPr>
            <a:r>
              <a:rPr lang="zh-CN" altLang="en-US" sz="2600" b="1">
                <a:ea typeface="楷体_GB2312" panose="02010609030101010101" pitchFamily="49" charset="-122"/>
              </a:rPr>
              <a:t>例如：若将三对角矩阵中的元素按行优先顺序存放在数组</a:t>
            </a:r>
            <a:r>
              <a:rPr lang="en-US" altLang="zh-CN" sz="2600" b="1">
                <a:ea typeface="楷体_GB2312" panose="02010609030101010101" pitchFamily="49" charset="-122"/>
              </a:rPr>
              <a:t>sa[3n-2]</a:t>
            </a:r>
            <a:r>
              <a:rPr lang="zh-CN" altLang="en-US" sz="2600" b="1">
                <a:ea typeface="楷体_GB2312" panose="02010609030101010101" pitchFamily="49" charset="-122"/>
              </a:rPr>
              <a:t>中，则</a:t>
            </a:r>
            <a:r>
              <a:rPr lang="en-US" altLang="zh-CN" sz="2600" b="1">
                <a:ea typeface="楷体_GB2312" panose="02010609030101010101" pitchFamily="49" charset="-122"/>
              </a:rPr>
              <a:t>sa[k]</a:t>
            </a:r>
            <a:r>
              <a:rPr lang="zh-CN" altLang="en-US" sz="2600" b="1">
                <a:ea typeface="楷体_GB2312" panose="02010609030101010101" pitchFamily="49" charset="-122"/>
              </a:rPr>
              <a:t>与三对角矩阵中的元素</a:t>
            </a:r>
            <a:r>
              <a:rPr lang="en-US" altLang="zh-CN" sz="2600" b="1">
                <a:ea typeface="楷体_GB2312" panose="02010609030101010101" pitchFamily="49" charset="-122"/>
              </a:rPr>
              <a:t>a</a:t>
            </a:r>
            <a:r>
              <a:rPr lang="en-US" altLang="zh-CN" sz="2600" b="1" baseline="-18000">
                <a:ea typeface="楷体_GB2312" panose="02010609030101010101" pitchFamily="49" charset="-122"/>
              </a:rPr>
              <a:t>ij</a:t>
            </a:r>
            <a:r>
              <a:rPr lang="zh-CN" altLang="en-US" sz="2600" b="1">
                <a:ea typeface="楷体_GB2312" panose="02010609030101010101" pitchFamily="49" charset="-122"/>
              </a:rPr>
              <a:t>存在的对应关系为：</a:t>
            </a:r>
          </a:p>
          <a:p>
            <a:pPr lvl="1" eaLnBrk="1" hangingPunct="1">
              <a:lnSpc>
                <a:spcPct val="110000"/>
              </a:lnSpc>
              <a:buFontTx/>
              <a:buNone/>
            </a:pPr>
            <a:r>
              <a:rPr lang="zh-CN" altLang="en-US" sz="2600" b="1">
                <a:latin typeface="楷体_GB2312" panose="02010609030101010101" pitchFamily="49" charset="-122"/>
                <a:ea typeface="楷体_GB2312" panose="02010609030101010101" pitchFamily="49" charset="-122"/>
              </a:rPr>
              <a:t>     </a:t>
            </a:r>
            <a:r>
              <a:rPr lang="en-US" altLang="zh-CN" sz="2600" b="1">
                <a:latin typeface="楷体_GB2312" panose="02010609030101010101" pitchFamily="49" charset="-122"/>
                <a:ea typeface="楷体_GB2312" panose="02010609030101010101" pitchFamily="49" charset="-122"/>
              </a:rPr>
              <a:t>k = 3i-1+j-(i-1) = 2*i+j</a:t>
            </a:r>
            <a:r>
              <a:rPr lang="en-US" altLang="zh-CN" sz="2600">
                <a:latin typeface="楷体_GB2312" panose="02010609030101010101" pitchFamily="49" charset="-122"/>
                <a:ea typeface="楷体_GB2312" panose="02010609030101010101" pitchFamily="49" charset="-122"/>
              </a:rPr>
              <a:t>   </a:t>
            </a:r>
            <a:endParaRPr lang="en-US" altLang="zh-CN" sz="2600"/>
          </a:p>
          <a:p>
            <a:pPr eaLnBrk="1" hangingPunct="1">
              <a:lnSpc>
                <a:spcPct val="110000"/>
              </a:lnSpc>
              <a:buFont typeface="Wingdings" panose="05000000000000000000" pitchFamily="2" charset="2"/>
              <a:buNone/>
            </a:pPr>
            <a:endParaRPr lang="en-US" altLang="zh-CN" sz="2600"/>
          </a:p>
        </p:txBody>
      </p:sp>
      <p:sp>
        <p:nvSpPr>
          <p:cNvPr id="20483" name="灯片编号占位符 4">
            <a:extLst>
              <a:ext uri="{FF2B5EF4-FFF2-40B4-BE49-F238E27FC236}">
                <a16:creationId xmlns:a16="http://schemas.microsoft.com/office/drawing/2014/main" id="{E32BF489-1CCE-443C-816C-DEA43DCF66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5A72D2E-D4B1-46A7-9AC4-D1C51E780093}" type="slidenum">
              <a:rPr lang="en-US" altLang="zh-CN" sz="1400"/>
              <a:pPr eaLnBrk="1" hangingPunct="1"/>
              <a:t>16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6">
                                            <p:txEl>
                                              <p:pRg st="2" end="2"/>
                                            </p:txEl>
                                          </p:spTgt>
                                        </p:tgtEl>
                                        <p:attrNameLst>
                                          <p:attrName>style.visibility</p:attrName>
                                        </p:attrNameLst>
                                      </p:cBhvr>
                                      <p:to>
                                        <p:strVal val="visible"/>
                                      </p:to>
                                    </p:set>
                                    <p:animEffect transition="in" filter="wipe(up)">
                                      <p:cBhvr>
                                        <p:cTn id="7" dur="500"/>
                                        <p:tgtEl>
                                          <p:spTgt spid="25702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026">
                                            <p:txEl>
                                              <p:pRg st="4" end="4"/>
                                            </p:txEl>
                                          </p:spTgt>
                                        </p:tgtEl>
                                        <p:attrNameLst>
                                          <p:attrName>style.visibility</p:attrName>
                                        </p:attrNameLst>
                                      </p:cBhvr>
                                      <p:to>
                                        <p:strVal val="visible"/>
                                      </p:to>
                                    </p:set>
                                    <p:animEffect transition="in" filter="wipe(up)">
                                      <p:cBhvr>
                                        <p:cTn id="12" dur="500"/>
                                        <p:tgtEl>
                                          <p:spTgt spid="25702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7026">
                                            <p:txEl>
                                              <p:pRg st="5" end="5"/>
                                            </p:txEl>
                                          </p:spTgt>
                                        </p:tgtEl>
                                        <p:attrNameLst>
                                          <p:attrName>style.visibility</p:attrName>
                                        </p:attrNameLst>
                                      </p:cBhvr>
                                      <p:to>
                                        <p:strVal val="visible"/>
                                      </p:to>
                                    </p:set>
                                    <p:animEffect transition="in" filter="wipe(up)">
                                      <p:cBhvr>
                                        <p:cTn id="17" dur="500"/>
                                        <p:tgtEl>
                                          <p:spTgt spid="2570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96BFA07-801E-4C46-A32B-53427DE2ED84}"/>
              </a:ext>
            </a:extLst>
          </p:cNvPr>
          <p:cNvSpPr>
            <a:spLocks noGrp="1" noChangeArrowheads="1"/>
          </p:cNvSpPr>
          <p:nvPr>
            <p:ph/>
          </p:nvPr>
        </p:nvSpPr>
        <p:spPr>
          <a:xfrm>
            <a:off x="755650" y="1916113"/>
            <a:ext cx="7772400" cy="1676400"/>
          </a:xfrm>
        </p:spPr>
        <p:txBody>
          <a:bodyPr/>
          <a:lstStyle/>
          <a:p>
            <a:pPr marL="609600" indent="-609600" eaLnBrk="1" hangingPunct="1"/>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设矩阵</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中有</a:t>
            </a:r>
            <a:r>
              <a:rPr lang="en-US" altLang="zh-CN" sz="2800" b="1">
                <a:latin typeface="楷体_GB2312" panose="02010609030101010101" pitchFamily="49" charset="-122"/>
                <a:ea typeface="楷体_GB2312" panose="02010609030101010101" pitchFamily="49" charset="-122"/>
              </a:rPr>
              <a:t>s</a:t>
            </a:r>
            <a:r>
              <a:rPr lang="zh-CN" altLang="en-US" sz="2800" b="1">
                <a:latin typeface="楷体_GB2312" panose="02010609030101010101" pitchFamily="49" charset="-122"/>
                <a:ea typeface="楷体_GB2312" panose="02010609030101010101" pitchFamily="49" charset="-122"/>
              </a:rPr>
              <a:t>个非零元素，若</a:t>
            </a:r>
            <a:r>
              <a:rPr lang="en-US" altLang="zh-CN" sz="2800" b="1">
                <a:latin typeface="楷体_GB2312" panose="02010609030101010101" pitchFamily="49" charset="-122"/>
                <a:ea typeface="楷体_GB2312" panose="02010609030101010101" pitchFamily="49" charset="-122"/>
              </a:rPr>
              <a:t>s</a:t>
            </a:r>
            <a:r>
              <a:rPr lang="zh-CN" altLang="en-US" sz="2800" b="1">
                <a:latin typeface="楷体_GB2312" panose="02010609030101010101" pitchFamily="49" charset="-122"/>
                <a:ea typeface="楷体_GB2312" panose="02010609030101010101" pitchFamily="49" charset="-122"/>
              </a:rPr>
              <a:t>远远小于矩阵元素的总数（即</a:t>
            </a:r>
            <a:r>
              <a:rPr lang="en-US" altLang="zh-CN" sz="2800" b="1">
                <a:latin typeface="楷体_GB2312" panose="02010609030101010101" pitchFamily="49" charset="-122"/>
                <a:ea typeface="楷体_GB2312" panose="02010609030101010101" pitchFamily="49" charset="-122"/>
              </a:rPr>
              <a:t>s≦m×n</a:t>
            </a:r>
            <a:r>
              <a:rPr lang="zh-CN" altLang="en-US" sz="2800" b="1">
                <a:latin typeface="楷体_GB2312" panose="02010609030101010101" pitchFamily="49" charset="-122"/>
                <a:ea typeface="楷体_GB2312" panose="02010609030101010101" pitchFamily="49" charset="-122"/>
              </a:rPr>
              <a:t>），则称</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为稀疏矩阵。</a:t>
            </a:r>
          </a:p>
          <a:p>
            <a:pPr marL="609600" indent="-609600" eaLnBrk="1" hangingPunct="1"/>
            <a:endParaRPr lang="zh-CN" altLang="en-US" sz="2800" b="1">
              <a:latin typeface="楷体_GB2312" panose="02010609030101010101" pitchFamily="49" charset="-122"/>
              <a:ea typeface="楷体_GB2312" panose="02010609030101010101" pitchFamily="49" charset="-122"/>
            </a:endParaRPr>
          </a:p>
          <a:p>
            <a:pPr marL="609600" indent="-609600" eaLnBrk="1" hangingPunct="1">
              <a:buFontTx/>
              <a:buChar char="–"/>
            </a:pPr>
            <a:endParaRPr lang="zh-CN" altLang="en-US" sz="2800" b="1">
              <a:latin typeface="楷体_GB2312" panose="02010609030101010101" pitchFamily="49" charset="-122"/>
              <a:ea typeface="楷体_GB2312" panose="02010609030101010101" pitchFamily="49" charset="-122"/>
            </a:endParaRPr>
          </a:p>
          <a:p>
            <a:pPr marL="609600" indent="-609600" eaLnBrk="1" hangingPunct="1">
              <a:buFont typeface="Wingdings" panose="05000000000000000000" pitchFamily="2" charset="2"/>
              <a:buNone/>
            </a:pPr>
            <a:endParaRPr lang="en-US" altLang="zh-CN" b="1"/>
          </a:p>
        </p:txBody>
      </p:sp>
      <p:sp>
        <p:nvSpPr>
          <p:cNvPr id="21507" name="灯片编号占位符 4">
            <a:extLst>
              <a:ext uri="{FF2B5EF4-FFF2-40B4-BE49-F238E27FC236}">
                <a16:creationId xmlns:a16="http://schemas.microsoft.com/office/drawing/2014/main" id="{F75159BC-9B84-4755-80FA-FA624D6938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735917A-2E8D-4447-B668-C4D4774129CC}" type="slidenum">
              <a:rPr lang="en-US" altLang="zh-CN" sz="1400"/>
              <a:pPr eaLnBrk="1" hangingPunct="1"/>
              <a:t>17</a:t>
            </a:fld>
            <a:endParaRPr lang="en-US" altLang="zh-CN" sz="1400"/>
          </a:p>
        </p:txBody>
      </p:sp>
      <p:sp>
        <p:nvSpPr>
          <p:cNvPr id="242691" name="Rectangle 3">
            <a:extLst>
              <a:ext uri="{FF2B5EF4-FFF2-40B4-BE49-F238E27FC236}">
                <a16:creationId xmlns:a16="http://schemas.microsoft.com/office/drawing/2014/main" id="{8EF82DF8-B453-4C2C-9B76-DE1670652111}"/>
              </a:ext>
            </a:extLst>
          </p:cNvPr>
          <p:cNvSpPr>
            <a:spLocks noChangeArrowheads="1"/>
          </p:cNvSpPr>
          <p:nvPr/>
        </p:nvSpPr>
        <p:spPr bwMode="auto">
          <a:xfrm>
            <a:off x="1398588" y="1052513"/>
            <a:ext cx="3028950" cy="579437"/>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altLang="zh-CN" sz="3200" b="1" dirty="0">
                <a:solidFill>
                  <a:schemeClr val="hlink"/>
                </a:solidFill>
                <a:effectLst>
                  <a:outerShdw blurRad="38100" dist="38100" dir="2700000" algn="tl">
                    <a:srgbClr val="000000"/>
                  </a:outerShdw>
                </a:effectLst>
                <a:latin typeface="楷体_GB2312" pitchFamily="49" charset="-122"/>
                <a:ea typeface="楷体_GB2312" pitchFamily="49" charset="-122"/>
              </a:rPr>
              <a:t>5.2.2 </a:t>
            </a:r>
            <a:r>
              <a:rPr lang="zh-CN" altLang="en-US" sz="3200" b="1" dirty="0">
                <a:solidFill>
                  <a:schemeClr val="hlink"/>
                </a:solidFill>
                <a:effectLst>
                  <a:outerShdw blurRad="38100" dist="38100" dir="2700000" algn="tl">
                    <a:srgbClr val="000000"/>
                  </a:outerShdw>
                </a:effectLst>
                <a:latin typeface="楷体_GB2312" pitchFamily="49" charset="-122"/>
                <a:ea typeface="楷体_GB2312" pitchFamily="49" charset="-122"/>
              </a:rPr>
              <a:t>稀疏矩阵</a:t>
            </a:r>
          </a:p>
        </p:txBody>
      </p:sp>
      <p:sp>
        <p:nvSpPr>
          <p:cNvPr id="242692" name="Rectangle 4">
            <a:extLst>
              <a:ext uri="{FF2B5EF4-FFF2-40B4-BE49-F238E27FC236}">
                <a16:creationId xmlns:a16="http://schemas.microsoft.com/office/drawing/2014/main" id="{931E06C1-8106-4215-B83D-1EBF04013E36}"/>
              </a:ext>
            </a:extLst>
          </p:cNvPr>
          <p:cNvSpPr>
            <a:spLocks noChangeArrowheads="1"/>
          </p:cNvSpPr>
          <p:nvPr/>
        </p:nvSpPr>
        <p:spPr bwMode="auto">
          <a:xfrm>
            <a:off x="827088" y="5237163"/>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a:solidFill>
                  <a:schemeClr val="tx1"/>
                </a:solidFill>
                <a:latin typeface="Times New Roman" panose="02020603050405020304" pitchFamily="18" charset="0"/>
                <a:ea typeface="宋体" panose="02010600030101010101" pitchFamily="2" charset="-122"/>
              </a:defRPr>
            </a:lvl1pPr>
            <a:lvl2pPr marL="990600" indent="-5334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2"/>
              </a:buClr>
              <a:buSzPct val="80000"/>
              <a:buFont typeface="Wingdings" panose="05000000000000000000" pitchFamily="2" charset="2"/>
              <a:buChar char="l"/>
            </a:pPr>
            <a:r>
              <a:rPr lang="zh-CN" altLang="en-US" sz="2800" b="1">
                <a:ea typeface="楷体_GB2312" panose="02010609030101010101" pitchFamily="49" charset="-122"/>
              </a:rPr>
              <a:t>若以常规方法，即以二维数组表示，则</a:t>
            </a:r>
            <a:r>
              <a:rPr lang="en-US" altLang="zh-CN" sz="2800" b="1">
                <a:latin typeface="楷体_GB2312" panose="02010609030101010101" pitchFamily="49" charset="-122"/>
                <a:ea typeface="楷体_GB2312" panose="02010609030101010101" pitchFamily="49" charset="-122"/>
              </a:rPr>
              <a:t>:</a:t>
            </a:r>
            <a:endParaRPr lang="en-US" altLang="zh-CN" sz="2800" b="1">
              <a:latin typeface="楷体_GB2312" panose="02010609030101010101" pitchFamily="49" charset="-122"/>
            </a:endParaRPr>
          </a:p>
          <a:p>
            <a:pPr lvl="1" algn="just" eaLnBrk="1" hangingPunct="1">
              <a:spcBef>
                <a:spcPct val="20000"/>
              </a:spcBef>
              <a:buClr>
                <a:schemeClr val="tx1"/>
              </a:buClr>
              <a:buSzPct val="90000"/>
            </a:pPr>
            <a:r>
              <a:rPr lang="en-US" altLang="zh-CN" b="1">
                <a:latin typeface="楷体_GB2312" panose="02010609030101010101" pitchFamily="49" charset="-122"/>
                <a:ea typeface="楷体_GB2312" panose="02010609030101010101" pitchFamily="49" charset="-122"/>
              </a:rPr>
              <a:t>1)  </a:t>
            </a:r>
            <a:r>
              <a:rPr lang="zh-CN" altLang="en-US" b="1">
                <a:ea typeface="楷体_GB2312" panose="02010609030101010101" pitchFamily="49" charset="-122"/>
              </a:rPr>
              <a:t>零值元素占的空间很大</a:t>
            </a:r>
            <a:r>
              <a:rPr lang="en-US" altLang="zh-CN" b="1">
                <a:latin typeface="楷体_GB2312" panose="02010609030101010101" pitchFamily="49" charset="-122"/>
                <a:ea typeface="楷体_GB2312" panose="02010609030101010101" pitchFamily="49" charset="-122"/>
              </a:rPr>
              <a:t>;</a:t>
            </a:r>
            <a:endParaRPr lang="en-US" altLang="zh-CN" b="1">
              <a:latin typeface="楷体_GB2312" panose="02010609030101010101" pitchFamily="49" charset="-122"/>
            </a:endParaRPr>
          </a:p>
          <a:p>
            <a:pPr lvl="1" eaLnBrk="1" hangingPunct="1">
              <a:spcBef>
                <a:spcPct val="20000"/>
              </a:spcBef>
              <a:buClr>
                <a:schemeClr val="tx1"/>
              </a:buClr>
              <a:buSzPct val="90000"/>
              <a:buFontTx/>
              <a:buAutoNum type="arabicParenR" startAt="2"/>
            </a:pPr>
            <a:r>
              <a:rPr lang="zh-CN" altLang="en-US" b="1">
                <a:ea typeface="楷体_GB2312" panose="02010609030101010101" pitchFamily="49" charset="-122"/>
              </a:rPr>
              <a:t>计算中进行了很多和零值的运算</a:t>
            </a:r>
            <a:r>
              <a:rPr lang="en-US" altLang="zh-CN" b="1">
                <a:latin typeface="楷体_GB2312" panose="02010609030101010101" pitchFamily="49" charset="-122"/>
                <a:ea typeface="楷体_GB2312" panose="02010609030101010101" pitchFamily="49" charset="-122"/>
              </a:rPr>
              <a:t>; </a:t>
            </a:r>
            <a:endParaRPr lang="en-US" altLang="zh-CN" sz="3200" b="1"/>
          </a:p>
        </p:txBody>
      </p:sp>
      <p:sp>
        <p:nvSpPr>
          <p:cNvPr id="21510" name="AutoShape 6">
            <a:extLst>
              <a:ext uri="{FF2B5EF4-FFF2-40B4-BE49-F238E27FC236}">
                <a16:creationId xmlns:a16="http://schemas.microsoft.com/office/drawing/2014/main" id="{532F4B1B-2A3C-4D42-81A1-C0390B3A63CA}"/>
              </a:ext>
            </a:extLst>
          </p:cNvPr>
          <p:cNvSpPr>
            <a:spLocks/>
          </p:cNvSpPr>
          <p:nvPr/>
        </p:nvSpPr>
        <p:spPr bwMode="auto">
          <a:xfrm>
            <a:off x="3049588" y="3136900"/>
            <a:ext cx="152400" cy="1684338"/>
          </a:xfrm>
          <a:prstGeom prst="leftBracket">
            <a:avLst>
              <a:gd name="adj" fmla="val 9210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1" name="AutoShape 7">
            <a:extLst>
              <a:ext uri="{FF2B5EF4-FFF2-40B4-BE49-F238E27FC236}">
                <a16:creationId xmlns:a16="http://schemas.microsoft.com/office/drawing/2014/main" id="{0363BD34-A7AF-4151-8775-2505E2F240AE}"/>
              </a:ext>
            </a:extLst>
          </p:cNvPr>
          <p:cNvSpPr>
            <a:spLocks/>
          </p:cNvSpPr>
          <p:nvPr/>
        </p:nvSpPr>
        <p:spPr bwMode="auto">
          <a:xfrm>
            <a:off x="5637213" y="3136900"/>
            <a:ext cx="228600" cy="1684338"/>
          </a:xfrm>
          <a:prstGeom prst="rightBracket">
            <a:avLst>
              <a:gd name="adj" fmla="val 614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2" name="Text Box 10">
            <a:extLst>
              <a:ext uri="{FF2B5EF4-FFF2-40B4-BE49-F238E27FC236}">
                <a16:creationId xmlns:a16="http://schemas.microsoft.com/office/drawing/2014/main" id="{5BC8AFC6-89CA-42E3-9A1C-CBE57A314BA5}"/>
              </a:ext>
            </a:extLst>
          </p:cNvPr>
          <p:cNvSpPr txBox="1">
            <a:spLocks noChangeArrowheads="1"/>
          </p:cNvSpPr>
          <p:nvPr/>
        </p:nvSpPr>
        <p:spPr bwMode="auto">
          <a:xfrm flipH="1">
            <a:off x="2287588" y="3675063"/>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a:ea typeface="楷体_GB2312" panose="02010609030101010101" pitchFamily="49" charset="-122"/>
              </a:rPr>
              <a:t>M=</a:t>
            </a:r>
          </a:p>
        </p:txBody>
      </p:sp>
      <p:sp>
        <p:nvSpPr>
          <p:cNvPr id="21513" name="Rectangle 12">
            <a:extLst>
              <a:ext uri="{FF2B5EF4-FFF2-40B4-BE49-F238E27FC236}">
                <a16:creationId xmlns:a16="http://schemas.microsoft.com/office/drawing/2014/main" id="{6B154B1B-88C1-47AF-9CAD-F843D7D983B9}"/>
              </a:ext>
            </a:extLst>
          </p:cNvPr>
          <p:cNvSpPr>
            <a:spLocks noChangeArrowheads="1"/>
          </p:cNvSpPr>
          <p:nvPr/>
        </p:nvSpPr>
        <p:spPr bwMode="auto">
          <a:xfrm>
            <a:off x="2338388" y="2274888"/>
            <a:ext cx="8077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en-US" altLang="zh-CN" sz="2800" b="1">
              <a:latin typeface="楷体_GB2312" panose="02010609030101010101" pitchFamily="49" charset="-122"/>
              <a:ea typeface="楷体_GB2312" panose="02010609030101010101" pitchFamily="49" charset="-122"/>
            </a:endParaRPr>
          </a:p>
          <a:p>
            <a:pPr eaLnBrk="1" hangingPunct="1">
              <a:spcBef>
                <a:spcPct val="2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r>
              <a:rPr lang="en-US" altLang="zh-CN" sz="2000" b="1">
                <a:latin typeface="楷体_GB2312" panose="02010609030101010101" pitchFamily="49" charset="-122"/>
                <a:ea typeface="楷体_GB2312" panose="02010609030101010101" pitchFamily="49" charset="-122"/>
              </a:rPr>
              <a:t>0  </a:t>
            </a:r>
            <a:r>
              <a:rPr lang="en-US" altLang="zh-CN" sz="2000" b="1">
                <a:solidFill>
                  <a:srgbClr val="FF9900"/>
                </a:solidFill>
                <a:latin typeface="楷体_GB2312" panose="02010609030101010101" pitchFamily="49" charset="-122"/>
                <a:ea typeface="楷体_GB2312" panose="02010609030101010101" pitchFamily="49" charset="-122"/>
              </a:rPr>
              <a:t>12</a:t>
            </a: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9</a:t>
            </a:r>
            <a:r>
              <a:rPr lang="en-US" altLang="zh-CN" sz="2000" b="1">
                <a:latin typeface="楷体_GB2312" panose="02010609030101010101" pitchFamily="49" charset="-122"/>
                <a:ea typeface="楷体_GB2312" panose="02010609030101010101" pitchFamily="49" charset="-122"/>
              </a:rPr>
              <a:t>  0 0 0  0                </a:t>
            </a:r>
            <a:endParaRPr lang="en-US" altLang="zh-CN" sz="2000" b="1">
              <a:solidFill>
                <a:srgbClr val="FF9900"/>
              </a:solidFill>
              <a:latin typeface="楷体_GB2312" panose="02010609030101010101" pitchFamily="49" charset="-122"/>
              <a:ea typeface="楷体_GB2312" panose="02010609030101010101" pitchFamily="49" charset="-122"/>
            </a:endParaRP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0  0  0  0 0 0  0                </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-3</a:t>
            </a:r>
            <a:r>
              <a:rPr lang="en-US" altLang="zh-CN" sz="2000" b="1">
                <a:latin typeface="楷体_GB2312" panose="02010609030101010101" pitchFamily="49" charset="-122"/>
                <a:ea typeface="楷体_GB2312" panose="02010609030101010101" pitchFamily="49" charset="-122"/>
              </a:rPr>
              <a:t>  0  0  0 0 </a:t>
            </a:r>
            <a:r>
              <a:rPr lang="en-US" altLang="zh-CN" sz="2000" b="1">
                <a:solidFill>
                  <a:srgbClr val="FF9900"/>
                </a:solidFill>
                <a:latin typeface="楷体_GB2312" panose="02010609030101010101" pitchFamily="49" charset="-122"/>
                <a:ea typeface="楷体_GB2312" panose="02010609030101010101" pitchFamily="49" charset="-122"/>
              </a:rPr>
              <a:t>14</a:t>
            </a:r>
            <a:r>
              <a:rPr lang="en-US" altLang="zh-CN" sz="2000" b="1">
                <a:latin typeface="楷体_GB2312" panose="02010609030101010101" pitchFamily="49" charset="-122"/>
                <a:ea typeface="楷体_GB2312" panose="02010609030101010101" pitchFamily="49" charset="-122"/>
              </a:rPr>
              <a:t> 0                </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0  0  </a:t>
            </a:r>
            <a:r>
              <a:rPr lang="en-US" altLang="zh-CN" sz="2000" b="1">
                <a:solidFill>
                  <a:srgbClr val="FF9900"/>
                </a:solidFill>
                <a:latin typeface="楷体_GB2312" panose="02010609030101010101" pitchFamily="49" charset="-122"/>
                <a:ea typeface="楷体_GB2312" panose="02010609030101010101" pitchFamily="49" charset="-122"/>
              </a:rPr>
              <a:t>24</a:t>
            </a:r>
            <a:r>
              <a:rPr lang="en-US" altLang="zh-CN" sz="2000" b="1">
                <a:latin typeface="楷体_GB2312" panose="02010609030101010101" pitchFamily="49" charset="-122"/>
                <a:ea typeface="楷体_GB2312" panose="02010609030101010101" pitchFamily="49" charset="-122"/>
              </a:rPr>
              <a:t> 0 0 0  0                </a:t>
            </a:r>
            <a:endParaRPr lang="en-US" altLang="zh-CN" sz="2000" b="1">
              <a:solidFill>
                <a:srgbClr val="FF9900"/>
              </a:solidFill>
              <a:latin typeface="楷体_GB2312" panose="02010609030101010101" pitchFamily="49" charset="-122"/>
              <a:ea typeface="楷体_GB2312" panose="02010609030101010101" pitchFamily="49" charset="-122"/>
            </a:endParaRP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a:t>
            </a:r>
            <a:r>
              <a:rPr lang="en-US" altLang="zh-CN" sz="2000" b="1">
                <a:solidFill>
                  <a:srgbClr val="FF9900"/>
                </a:solidFill>
                <a:latin typeface="楷体_GB2312" panose="02010609030101010101" pitchFamily="49" charset="-122"/>
                <a:ea typeface="楷体_GB2312" panose="02010609030101010101" pitchFamily="49" charset="-122"/>
              </a:rPr>
              <a:t>18</a:t>
            </a:r>
            <a:r>
              <a:rPr lang="en-US" altLang="zh-CN" sz="2000" b="1">
                <a:latin typeface="楷体_GB2312" panose="02010609030101010101" pitchFamily="49" charset="-122"/>
                <a:ea typeface="楷体_GB2312" panose="02010609030101010101" pitchFamily="49" charset="-122"/>
              </a:rPr>
              <a:t> 0  0 0 0  0                </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15</a:t>
            </a:r>
            <a:r>
              <a:rPr lang="en-US" altLang="zh-CN" sz="2000" b="1">
                <a:latin typeface="楷体_GB2312" panose="02010609030101010101" pitchFamily="49" charset="-122"/>
                <a:ea typeface="楷体_GB2312" panose="02010609030101010101" pitchFamily="49" charset="-122"/>
              </a:rPr>
              <a:t>  0  0 </a:t>
            </a:r>
            <a:r>
              <a:rPr lang="en-US" altLang="zh-CN" sz="2000" b="1">
                <a:solidFill>
                  <a:srgbClr val="FF9900"/>
                </a:solidFill>
                <a:ea typeface="楷体_GB2312" panose="02010609030101010101" pitchFamily="49" charset="-122"/>
              </a:rPr>
              <a:t>–</a:t>
            </a:r>
            <a:r>
              <a:rPr lang="en-US" altLang="zh-CN" sz="2000" b="1">
                <a:solidFill>
                  <a:srgbClr val="FF9900"/>
                </a:solidFill>
                <a:latin typeface="楷体_GB2312" panose="02010609030101010101" pitchFamily="49" charset="-122"/>
                <a:ea typeface="楷体_GB2312" panose="02010609030101010101" pitchFamily="49" charset="-122"/>
              </a:rPr>
              <a:t>7</a:t>
            </a:r>
            <a:r>
              <a:rPr lang="en-US" altLang="zh-CN" sz="2000" b="1">
                <a:latin typeface="楷体_GB2312" panose="02010609030101010101" pitchFamily="49" charset="-122"/>
                <a:ea typeface="楷体_GB2312" panose="02010609030101010101" pitchFamily="49" charset="-122"/>
              </a:rPr>
              <a:t> 0 0 0               </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a:extLst>
              <a:ext uri="{FF2B5EF4-FFF2-40B4-BE49-F238E27FC236}">
                <a16:creationId xmlns:a16="http://schemas.microsoft.com/office/drawing/2014/main" id="{89C8C924-C222-48B5-8D64-5ED59FC79D15}"/>
              </a:ext>
            </a:extLst>
          </p:cNvPr>
          <p:cNvSpPr>
            <a:spLocks noGrp="1" noChangeArrowheads="1"/>
          </p:cNvSpPr>
          <p:nvPr>
            <p:ph idx="1"/>
          </p:nvPr>
        </p:nvSpPr>
        <p:spPr>
          <a:xfrm>
            <a:off x="611188" y="1284288"/>
            <a:ext cx="8281987" cy="6248400"/>
          </a:xfrm>
        </p:spPr>
        <p:txBody>
          <a:bodyPr/>
          <a:lstStyle/>
          <a:p>
            <a:pPr algn="just" eaLnBrk="1" hangingPunct="1"/>
            <a:r>
              <a:rPr lang="zh-CN" altLang="en-US" sz="2800" b="1">
                <a:ea typeface="楷体_GB2312" panose="02010609030101010101" pitchFamily="49" charset="-122"/>
              </a:rPr>
              <a:t>  解决问题的原则</a:t>
            </a:r>
            <a:r>
              <a:rPr lang="en-US" altLang="zh-CN" sz="2800" b="1">
                <a:ea typeface="楷体_GB2312" panose="02010609030101010101" pitchFamily="49" charset="-122"/>
              </a:rPr>
              <a:t>:</a:t>
            </a:r>
            <a:endParaRPr lang="en-US" altLang="zh-CN" sz="2800" b="1"/>
          </a:p>
          <a:p>
            <a:pPr lvl="1" algn="just" eaLnBrk="1" hangingPunct="1">
              <a:buFontTx/>
              <a:buNone/>
            </a:pPr>
            <a:r>
              <a:rPr lang="en-US" altLang="zh-CN" sz="2400" b="1">
                <a:ea typeface="楷体_GB2312" panose="02010609030101010101" pitchFamily="49" charset="-122"/>
              </a:rPr>
              <a:t>  1) </a:t>
            </a:r>
            <a:r>
              <a:rPr lang="zh-CN" altLang="en-US" sz="2400" b="1">
                <a:ea typeface="楷体_GB2312" panose="02010609030101010101" pitchFamily="49" charset="-122"/>
              </a:rPr>
              <a:t>尽可能少存或不存零值元素</a:t>
            </a:r>
            <a:r>
              <a:rPr lang="en-US" altLang="zh-CN" sz="2400" b="1">
                <a:ea typeface="楷体_GB2312" panose="02010609030101010101" pitchFamily="49" charset="-122"/>
              </a:rPr>
              <a:t>;</a:t>
            </a:r>
            <a:endParaRPr lang="en-US" altLang="zh-CN" sz="2400" b="1"/>
          </a:p>
          <a:p>
            <a:pPr lvl="1" algn="just" eaLnBrk="1" hangingPunct="1">
              <a:buFontTx/>
              <a:buNone/>
            </a:pPr>
            <a:r>
              <a:rPr lang="en-US" altLang="zh-CN" sz="2400" b="1">
                <a:ea typeface="楷体_GB2312" panose="02010609030101010101" pitchFamily="49" charset="-122"/>
              </a:rPr>
              <a:t>  2) </a:t>
            </a:r>
            <a:r>
              <a:rPr lang="zh-CN" altLang="en-US" sz="2400" b="1">
                <a:ea typeface="楷体_GB2312" panose="02010609030101010101" pitchFamily="49" charset="-122"/>
              </a:rPr>
              <a:t>尽可能减少没有实际意义的运算</a:t>
            </a:r>
            <a:r>
              <a:rPr lang="en-US" altLang="zh-CN" sz="2400" b="1">
                <a:ea typeface="楷体_GB2312" panose="02010609030101010101" pitchFamily="49" charset="-122"/>
              </a:rPr>
              <a:t>;</a:t>
            </a:r>
            <a:endParaRPr lang="en-US" altLang="zh-CN" sz="2400" b="1"/>
          </a:p>
          <a:p>
            <a:pPr lvl="1" algn="just" eaLnBrk="1" hangingPunct="1">
              <a:buFontTx/>
              <a:buNone/>
            </a:pPr>
            <a:r>
              <a:rPr lang="en-US" altLang="zh-CN" sz="2400" b="1">
                <a:ea typeface="楷体_GB2312" panose="02010609030101010101" pitchFamily="49" charset="-122"/>
              </a:rPr>
              <a:t>  3) </a:t>
            </a:r>
            <a:r>
              <a:rPr lang="zh-CN" altLang="en-US" sz="2400" b="1">
                <a:ea typeface="楷体_GB2312" panose="02010609030101010101" pitchFamily="49" charset="-122"/>
              </a:rPr>
              <a:t>运算方便</a:t>
            </a:r>
            <a:r>
              <a:rPr lang="en-US" altLang="zh-CN" sz="2400" b="1">
                <a:ea typeface="楷体_GB2312" panose="02010609030101010101" pitchFamily="49" charset="-122"/>
              </a:rPr>
              <a:t>, </a:t>
            </a:r>
            <a:r>
              <a:rPr lang="zh-CN" altLang="en-US" sz="2400" b="1">
                <a:ea typeface="楷体_GB2312" panose="02010609030101010101" pitchFamily="49" charset="-122"/>
              </a:rPr>
              <a:t>即</a:t>
            </a:r>
            <a:r>
              <a:rPr lang="en-US" altLang="zh-CN" sz="2400" b="1">
                <a:ea typeface="楷体_GB2312" panose="02010609030101010101" pitchFamily="49" charset="-122"/>
              </a:rPr>
              <a:t>:</a:t>
            </a:r>
            <a:endParaRPr lang="en-US" altLang="zh-CN" sz="2400" b="1"/>
          </a:p>
          <a:p>
            <a:pPr lvl="1" algn="just" eaLnBrk="1" hangingPunct="1">
              <a:buFontTx/>
              <a:buNone/>
            </a:pPr>
            <a:r>
              <a:rPr lang="en-US" altLang="zh-CN" sz="2400" b="1">
                <a:ea typeface="楷体_GB2312" panose="02010609030101010101" pitchFamily="49" charset="-122"/>
              </a:rPr>
              <a:t>   </a:t>
            </a:r>
            <a:r>
              <a:rPr lang="zh-CN" altLang="en-US" sz="2400" b="1">
                <a:ea typeface="楷体_GB2312" panose="02010609030101010101" pitchFamily="49" charset="-122"/>
              </a:rPr>
              <a:t>能尽可能快地找到与下标值</a:t>
            </a:r>
            <a:r>
              <a:rPr lang="en-US" altLang="zh-CN" sz="2400" b="1">
                <a:ea typeface="楷体_GB2312" panose="02010609030101010101" pitchFamily="49" charset="-122"/>
              </a:rPr>
              <a:t>(i, j)</a:t>
            </a:r>
            <a:r>
              <a:rPr lang="zh-CN" altLang="en-US" sz="2400" b="1">
                <a:ea typeface="楷体_GB2312" panose="02010609030101010101" pitchFamily="49" charset="-122"/>
              </a:rPr>
              <a:t>对应的非零值元</a:t>
            </a:r>
            <a:r>
              <a:rPr lang="en-US" altLang="zh-CN" sz="2400" b="1">
                <a:ea typeface="楷体_GB2312" panose="02010609030101010101" pitchFamily="49" charset="-122"/>
              </a:rPr>
              <a:t>;</a:t>
            </a:r>
            <a:endParaRPr lang="en-US" altLang="zh-CN" sz="2400" b="1"/>
          </a:p>
          <a:p>
            <a:pPr lvl="1" eaLnBrk="1" hangingPunct="1">
              <a:buFontTx/>
              <a:buNone/>
            </a:pPr>
            <a:r>
              <a:rPr lang="en-US" altLang="zh-CN" sz="2400" b="1">
                <a:ea typeface="楷体_GB2312" panose="02010609030101010101" pitchFamily="49" charset="-122"/>
              </a:rPr>
              <a:t>   </a:t>
            </a:r>
            <a:r>
              <a:rPr lang="zh-CN" altLang="en-US" sz="2400" b="1">
                <a:ea typeface="楷体_GB2312" panose="02010609030101010101" pitchFamily="49" charset="-122"/>
              </a:rPr>
              <a:t>能尽可能快地找到同一行或同一列的非零值元</a:t>
            </a:r>
            <a:r>
              <a:rPr lang="en-US" altLang="zh-CN" sz="2400" b="1">
                <a:ea typeface="楷体_GB2312" panose="02010609030101010101" pitchFamily="49" charset="-122"/>
              </a:rPr>
              <a:t>;</a:t>
            </a:r>
            <a:r>
              <a:rPr lang="en-US" altLang="zh-CN" sz="2400" b="1"/>
              <a:t> </a:t>
            </a:r>
          </a:p>
          <a:p>
            <a:pPr lvl="1" eaLnBrk="1" hangingPunct="1">
              <a:buFontTx/>
              <a:buNone/>
            </a:pPr>
            <a:endParaRPr lang="en-US" altLang="zh-CN" sz="2400" b="1"/>
          </a:p>
          <a:p>
            <a:pPr eaLnBrk="1" hangingPunct="1"/>
            <a:r>
              <a:rPr lang="zh-CN" altLang="en-US" sz="2600" b="1">
                <a:latin typeface="楷体_GB2312" panose="02010609030101010101" pitchFamily="49" charset="-122"/>
                <a:ea typeface="楷体_GB2312" panose="02010609030101010101" pitchFamily="49" charset="-122"/>
              </a:rPr>
              <a:t>由于非零元素的分布一般是没有规律的，因此在存储非零元素的同时，还必须同时记下它所在的行和列的位置（</a:t>
            </a:r>
            <a:r>
              <a:rPr lang="en-US" altLang="zh-CN" sz="2600" b="1">
                <a:latin typeface="楷体_GB2312" panose="02010609030101010101" pitchFamily="49" charset="-122"/>
                <a:ea typeface="楷体_GB2312" panose="02010609030101010101" pitchFamily="49" charset="-122"/>
              </a:rPr>
              <a:t>i,j</a:t>
            </a:r>
            <a:r>
              <a:rPr lang="zh-CN" altLang="en-US" sz="2600" b="1">
                <a:latin typeface="楷体_GB2312" panose="02010609030101010101" pitchFamily="49" charset="-122"/>
                <a:ea typeface="楷体_GB2312" panose="02010609030101010101" pitchFamily="49" charset="-122"/>
              </a:rPr>
              <a:t>）。反之，一个三元组</a:t>
            </a:r>
            <a:r>
              <a:rPr lang="en-US" altLang="zh-CN" sz="2600" b="1">
                <a:solidFill>
                  <a:schemeClr val="hlink"/>
                </a:solidFill>
                <a:latin typeface="楷体_GB2312" panose="02010609030101010101" pitchFamily="49" charset="-122"/>
                <a:ea typeface="楷体_GB2312" panose="02010609030101010101" pitchFamily="49" charset="-122"/>
              </a:rPr>
              <a:t>(i,j,a</a:t>
            </a:r>
            <a:r>
              <a:rPr lang="en-US" altLang="zh-CN" sz="2600" b="1" baseline="-18000">
                <a:solidFill>
                  <a:schemeClr val="hlink"/>
                </a:solidFill>
                <a:latin typeface="楷体_GB2312" panose="02010609030101010101" pitchFamily="49" charset="-122"/>
                <a:ea typeface="楷体_GB2312" panose="02010609030101010101" pitchFamily="49" charset="-122"/>
              </a:rPr>
              <a:t>ij</a:t>
            </a:r>
            <a:r>
              <a:rPr lang="en-US" altLang="zh-CN" sz="2600" b="1">
                <a:solidFill>
                  <a:schemeClr val="hlink"/>
                </a:solidFill>
                <a:latin typeface="楷体_GB2312" panose="02010609030101010101" pitchFamily="49" charset="-122"/>
                <a:ea typeface="楷体_GB2312" panose="02010609030101010101" pitchFamily="49" charset="-122"/>
              </a:rPr>
              <a:t>)</a:t>
            </a:r>
            <a:r>
              <a:rPr lang="zh-CN" altLang="en-US" sz="2600" b="1">
                <a:latin typeface="楷体_GB2312" panose="02010609030101010101" pitchFamily="49" charset="-122"/>
                <a:ea typeface="楷体_GB2312" panose="02010609030101010101" pitchFamily="49" charset="-122"/>
              </a:rPr>
              <a:t>唯一确定了矩阵</a:t>
            </a:r>
            <a:r>
              <a:rPr lang="en-US" altLang="zh-CN" sz="2600" b="1">
                <a:latin typeface="楷体_GB2312" panose="02010609030101010101" pitchFamily="49" charset="-122"/>
                <a:ea typeface="楷体_GB2312" panose="02010609030101010101" pitchFamily="49" charset="-122"/>
              </a:rPr>
              <a:t>A</a:t>
            </a:r>
            <a:r>
              <a:rPr lang="zh-CN" altLang="en-US" sz="2600" b="1">
                <a:latin typeface="楷体_GB2312" panose="02010609030101010101" pitchFamily="49" charset="-122"/>
                <a:ea typeface="楷体_GB2312" panose="02010609030101010101" pitchFamily="49" charset="-122"/>
              </a:rPr>
              <a:t>的一个非零元。因此，稀疏矩阵可由表示非零元的三元组表及其行、列数唯一确定。</a:t>
            </a:r>
            <a:endParaRPr lang="zh-CN" altLang="en-US" sz="2600" b="1">
              <a:solidFill>
                <a:schemeClr val="hlink"/>
              </a:solidFill>
              <a:latin typeface="楷体_GB2312" panose="02010609030101010101" pitchFamily="49" charset="-122"/>
              <a:ea typeface="楷体_GB2312" panose="02010609030101010101" pitchFamily="49" charset="-122"/>
            </a:endParaRPr>
          </a:p>
          <a:p>
            <a:pPr eaLnBrk="1" hangingPunct="1"/>
            <a:endParaRPr lang="en-US" altLang="zh-CN" sz="2800" b="1"/>
          </a:p>
        </p:txBody>
      </p:sp>
      <p:sp>
        <p:nvSpPr>
          <p:cNvPr id="22531" name="灯片编号占位符 5">
            <a:extLst>
              <a:ext uri="{FF2B5EF4-FFF2-40B4-BE49-F238E27FC236}">
                <a16:creationId xmlns:a16="http://schemas.microsoft.com/office/drawing/2014/main" id="{83B58604-C435-4B06-B4A2-AFE339639393}"/>
              </a:ext>
            </a:extLst>
          </p:cNvPr>
          <p:cNvSpPr>
            <a:spLocks noGrp="1"/>
          </p:cNvSpPr>
          <p:nvPr>
            <p:ph type="sldNum" sz="quarter" idx="12"/>
          </p:nvPr>
        </p:nvSpPr>
        <p:spPr>
          <a:xfrm>
            <a:off x="7131050" y="6243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2CC496D-59F0-4234-97BD-6F289D5BBAF1}" type="slidenum">
              <a:rPr lang="en-US" altLang="zh-CN" sz="1400"/>
              <a:pPr eaLnBrk="1" hangingPunct="1"/>
              <a:t>18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4611">
                                            <p:txEl>
                                              <p:pRg st="1" end="1"/>
                                            </p:txEl>
                                          </p:spTgt>
                                        </p:tgtEl>
                                        <p:attrNameLst>
                                          <p:attrName>style.visibility</p:attrName>
                                        </p:attrNameLst>
                                      </p:cBhvr>
                                      <p:to>
                                        <p:strVal val="visible"/>
                                      </p:to>
                                    </p:set>
                                    <p:animEffect transition="in" filter="wipe(up)">
                                      <p:cBhvr>
                                        <p:cTn id="7" dur="500"/>
                                        <p:tgtEl>
                                          <p:spTgt spid="324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4611">
                                            <p:txEl>
                                              <p:pRg st="2" end="2"/>
                                            </p:txEl>
                                          </p:spTgt>
                                        </p:tgtEl>
                                        <p:attrNameLst>
                                          <p:attrName>style.visibility</p:attrName>
                                        </p:attrNameLst>
                                      </p:cBhvr>
                                      <p:to>
                                        <p:strVal val="visible"/>
                                      </p:to>
                                    </p:set>
                                    <p:animEffect transition="in" filter="wipe(up)">
                                      <p:cBhvr>
                                        <p:cTn id="12" dur="500"/>
                                        <p:tgtEl>
                                          <p:spTgt spid="324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1">
                                            <p:txEl>
                                              <p:pRg st="3" end="3"/>
                                            </p:txEl>
                                          </p:spTgt>
                                        </p:tgtEl>
                                        <p:attrNameLst>
                                          <p:attrName>style.visibility</p:attrName>
                                        </p:attrNameLst>
                                      </p:cBhvr>
                                      <p:to>
                                        <p:strVal val="visible"/>
                                      </p:to>
                                    </p:set>
                                    <p:animEffect transition="in" filter="wipe(up)">
                                      <p:cBhvr>
                                        <p:cTn id="17" dur="500"/>
                                        <p:tgtEl>
                                          <p:spTgt spid="324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4611">
                                            <p:txEl>
                                              <p:pRg st="4" end="4"/>
                                            </p:txEl>
                                          </p:spTgt>
                                        </p:tgtEl>
                                        <p:attrNameLst>
                                          <p:attrName>style.visibility</p:attrName>
                                        </p:attrNameLst>
                                      </p:cBhvr>
                                      <p:to>
                                        <p:strVal val="visible"/>
                                      </p:to>
                                    </p:set>
                                    <p:animEffect transition="in" filter="wipe(up)">
                                      <p:cBhvr>
                                        <p:cTn id="22" dur="500"/>
                                        <p:tgtEl>
                                          <p:spTgt spid="3246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4611">
                                            <p:txEl>
                                              <p:pRg st="5" end="5"/>
                                            </p:txEl>
                                          </p:spTgt>
                                        </p:tgtEl>
                                        <p:attrNameLst>
                                          <p:attrName>style.visibility</p:attrName>
                                        </p:attrNameLst>
                                      </p:cBhvr>
                                      <p:to>
                                        <p:strVal val="visible"/>
                                      </p:to>
                                    </p:set>
                                    <p:animEffect transition="in" filter="wipe(up)">
                                      <p:cBhvr>
                                        <p:cTn id="27" dur="500"/>
                                        <p:tgtEl>
                                          <p:spTgt spid="3246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wipe(up)">
                                      <p:cBhvr>
                                        <p:cTn id="32" dur="5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6FF2F8E-AA06-4863-AD1D-4FAEA917EC43}"/>
              </a:ext>
            </a:extLst>
          </p:cNvPr>
          <p:cNvSpPr>
            <a:spLocks noGrp="1" noChangeArrowheads="1"/>
          </p:cNvSpPr>
          <p:nvPr>
            <p:ph/>
          </p:nvPr>
        </p:nvSpPr>
        <p:spPr>
          <a:xfrm>
            <a:off x="762000" y="228600"/>
            <a:ext cx="8077200" cy="762000"/>
          </a:xfrm>
        </p:spPr>
        <p:txBody>
          <a:bodyPr/>
          <a:lstStyle/>
          <a:p>
            <a:pPr eaLnBrk="1" hangingPunct="1">
              <a:buFont typeface="Wingdings" panose="05000000000000000000" pitchFamily="2" charset="2"/>
              <a:buNone/>
            </a:pPr>
            <a:r>
              <a:rPr lang="zh-CN" altLang="en-US" b="1">
                <a:latin typeface="楷体_GB2312" panose="02010609030101010101" pitchFamily="49" charset="-122"/>
                <a:ea typeface="楷体_GB2312" panose="02010609030101010101" pitchFamily="49" charset="-122"/>
              </a:rPr>
              <a:t>例如</a:t>
            </a:r>
            <a:r>
              <a:rPr lang="en-US" altLang="zh-CN" b="1">
                <a:latin typeface="楷体_GB2312" panose="02010609030101010101" pitchFamily="49" charset="-122"/>
                <a:ea typeface="楷体_GB2312" panose="02010609030101010101" pitchFamily="49" charset="-122"/>
              </a:rPr>
              <a:t>:</a:t>
            </a:r>
            <a:endParaRPr lang="en-US" altLang="zh-CN" sz="2000" b="1">
              <a:latin typeface="楷体_GB2312" panose="02010609030101010101" pitchFamily="49" charset="-122"/>
              <a:ea typeface="楷体_GB2312" panose="02010609030101010101" pitchFamily="49" charset="-122"/>
            </a:endParaRPr>
          </a:p>
        </p:txBody>
      </p:sp>
      <p:sp>
        <p:nvSpPr>
          <p:cNvPr id="23555" name="灯片编号占位符 4">
            <a:extLst>
              <a:ext uri="{FF2B5EF4-FFF2-40B4-BE49-F238E27FC236}">
                <a16:creationId xmlns:a16="http://schemas.microsoft.com/office/drawing/2014/main" id="{4A57D0F3-2754-47AB-870F-09B795D7D83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65704A-ABD9-435E-8ECA-1DF7706DAA43}" type="slidenum">
              <a:rPr lang="en-US" altLang="zh-CN" sz="1400"/>
              <a:pPr eaLnBrk="1" hangingPunct="1"/>
              <a:t>19</a:t>
            </a:fld>
            <a:endParaRPr lang="en-US" altLang="zh-CN" sz="1400"/>
          </a:p>
        </p:txBody>
      </p:sp>
      <p:grpSp>
        <p:nvGrpSpPr>
          <p:cNvPr id="23556" name="Group 17">
            <a:extLst>
              <a:ext uri="{FF2B5EF4-FFF2-40B4-BE49-F238E27FC236}">
                <a16:creationId xmlns:a16="http://schemas.microsoft.com/office/drawing/2014/main" id="{F66EFDBC-C948-4D0B-9818-F3C5F04E58A1}"/>
              </a:ext>
            </a:extLst>
          </p:cNvPr>
          <p:cNvGrpSpPr>
            <a:grpSpLocks/>
          </p:cNvGrpSpPr>
          <p:nvPr/>
        </p:nvGrpSpPr>
        <p:grpSpPr bwMode="auto">
          <a:xfrm>
            <a:off x="2362200" y="-152400"/>
            <a:ext cx="4191000" cy="3352800"/>
            <a:chOff x="480" y="144"/>
            <a:chExt cx="2640" cy="2112"/>
          </a:xfrm>
        </p:grpSpPr>
        <p:sp>
          <p:nvSpPr>
            <p:cNvPr id="23558" name="AutoShape 7">
              <a:extLst>
                <a:ext uri="{FF2B5EF4-FFF2-40B4-BE49-F238E27FC236}">
                  <a16:creationId xmlns:a16="http://schemas.microsoft.com/office/drawing/2014/main" id="{24CEAEF5-4AAC-4944-BC38-658320D66558}"/>
                </a:ext>
              </a:extLst>
            </p:cNvPr>
            <p:cNvSpPr>
              <a:spLocks/>
            </p:cNvSpPr>
            <p:nvPr/>
          </p:nvSpPr>
          <p:spPr bwMode="auto">
            <a:xfrm>
              <a:off x="960" y="624"/>
              <a:ext cx="96" cy="1200"/>
            </a:xfrm>
            <a:prstGeom prst="leftBracket">
              <a:avLst>
                <a:gd name="adj" fmla="val 1041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59" name="AutoShape 8">
              <a:extLst>
                <a:ext uri="{FF2B5EF4-FFF2-40B4-BE49-F238E27FC236}">
                  <a16:creationId xmlns:a16="http://schemas.microsoft.com/office/drawing/2014/main" id="{C426677D-BE1A-47F2-8C4F-C769EA8B1008}"/>
                </a:ext>
              </a:extLst>
            </p:cNvPr>
            <p:cNvSpPr>
              <a:spLocks/>
            </p:cNvSpPr>
            <p:nvPr/>
          </p:nvSpPr>
          <p:spPr bwMode="auto">
            <a:xfrm>
              <a:off x="2496" y="624"/>
              <a:ext cx="144" cy="1200"/>
            </a:xfrm>
            <a:prstGeom prst="rightBracket">
              <a:avLst>
                <a:gd name="adj" fmla="val 694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0" name="Text Box 12">
              <a:extLst>
                <a:ext uri="{FF2B5EF4-FFF2-40B4-BE49-F238E27FC236}">
                  <a16:creationId xmlns:a16="http://schemas.microsoft.com/office/drawing/2014/main" id="{E4B23EA0-0634-494B-8A50-262FA2EB1B1B}"/>
                </a:ext>
              </a:extLst>
            </p:cNvPr>
            <p:cNvSpPr txBox="1">
              <a:spLocks noChangeArrowheads="1"/>
            </p:cNvSpPr>
            <p:nvPr/>
          </p:nvSpPr>
          <p:spPr bwMode="auto">
            <a:xfrm flipH="1">
              <a:off x="480" y="100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a:ea typeface="楷体_GB2312" panose="02010609030101010101" pitchFamily="49" charset="-122"/>
                </a:rPr>
                <a:t>M=</a:t>
              </a:r>
            </a:p>
          </p:txBody>
        </p:sp>
        <p:sp>
          <p:nvSpPr>
            <p:cNvPr id="23561" name="Rectangle 14">
              <a:extLst>
                <a:ext uri="{FF2B5EF4-FFF2-40B4-BE49-F238E27FC236}">
                  <a16:creationId xmlns:a16="http://schemas.microsoft.com/office/drawing/2014/main" id="{36989A5F-3A77-494C-BF56-039372044B0A}"/>
                </a:ext>
              </a:extLst>
            </p:cNvPr>
            <p:cNvSpPr>
              <a:spLocks noChangeArrowheads="1"/>
            </p:cNvSpPr>
            <p:nvPr/>
          </p:nvSpPr>
          <p:spPr bwMode="auto">
            <a:xfrm>
              <a:off x="480" y="144"/>
              <a:ext cx="264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en-US" altLang="zh-CN" sz="2800" b="1">
                <a:latin typeface="楷体_GB2312" panose="02010609030101010101" pitchFamily="49" charset="-122"/>
                <a:ea typeface="楷体_GB2312" panose="02010609030101010101" pitchFamily="49" charset="-122"/>
              </a:endParaRPr>
            </a:p>
            <a:p>
              <a:pPr eaLnBrk="1" hangingPunct="1">
                <a:spcBef>
                  <a:spcPct val="2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r>
                <a:rPr lang="en-US" altLang="zh-CN" sz="2000" b="1">
                  <a:latin typeface="楷体_GB2312" panose="02010609030101010101" pitchFamily="49" charset="-122"/>
                  <a:ea typeface="楷体_GB2312" panose="02010609030101010101" pitchFamily="49" charset="-122"/>
                </a:rPr>
                <a:t>0  </a:t>
              </a:r>
              <a:r>
                <a:rPr lang="en-US" altLang="zh-CN" sz="2000" b="1">
                  <a:solidFill>
                    <a:srgbClr val="FF9900"/>
                  </a:solidFill>
                  <a:latin typeface="楷体_GB2312" panose="02010609030101010101" pitchFamily="49" charset="-122"/>
                  <a:ea typeface="楷体_GB2312" panose="02010609030101010101" pitchFamily="49" charset="-122"/>
                </a:rPr>
                <a:t>12</a:t>
              </a: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9</a:t>
              </a:r>
              <a:r>
                <a:rPr lang="en-US" altLang="zh-CN" sz="2000" b="1">
                  <a:latin typeface="楷体_GB2312" panose="02010609030101010101" pitchFamily="49" charset="-122"/>
                  <a:ea typeface="楷体_GB2312" panose="02010609030101010101" pitchFamily="49" charset="-122"/>
                </a:rPr>
                <a:t>  0 0 0  0</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0  0  0  0 0 0  0</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-3</a:t>
              </a:r>
              <a:r>
                <a:rPr lang="en-US" altLang="zh-CN" sz="2000" b="1">
                  <a:latin typeface="楷体_GB2312" panose="02010609030101010101" pitchFamily="49" charset="-122"/>
                  <a:ea typeface="楷体_GB2312" panose="02010609030101010101" pitchFamily="49" charset="-122"/>
                </a:rPr>
                <a:t>  0  0  0 0 </a:t>
              </a:r>
              <a:r>
                <a:rPr lang="en-US" altLang="zh-CN" sz="2000" b="1">
                  <a:solidFill>
                    <a:srgbClr val="FF9900"/>
                  </a:solidFill>
                  <a:latin typeface="楷体_GB2312" panose="02010609030101010101" pitchFamily="49" charset="-122"/>
                  <a:ea typeface="楷体_GB2312" panose="02010609030101010101" pitchFamily="49" charset="-122"/>
                </a:rPr>
                <a:t>14</a:t>
              </a:r>
              <a:r>
                <a:rPr lang="en-US" altLang="zh-CN" sz="2000" b="1">
                  <a:latin typeface="楷体_GB2312" panose="02010609030101010101" pitchFamily="49" charset="-122"/>
                  <a:ea typeface="楷体_GB2312" panose="02010609030101010101" pitchFamily="49" charset="-122"/>
                </a:rPr>
                <a:t> 0</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0  0  </a:t>
              </a:r>
              <a:r>
                <a:rPr lang="en-US" altLang="zh-CN" sz="2000" b="1">
                  <a:solidFill>
                    <a:srgbClr val="FF9900"/>
                  </a:solidFill>
                  <a:latin typeface="楷体_GB2312" panose="02010609030101010101" pitchFamily="49" charset="-122"/>
                  <a:ea typeface="楷体_GB2312" panose="02010609030101010101" pitchFamily="49" charset="-122"/>
                </a:rPr>
                <a:t>24</a:t>
              </a:r>
              <a:r>
                <a:rPr lang="en-US" altLang="zh-CN" sz="2000" b="1">
                  <a:latin typeface="楷体_GB2312" panose="02010609030101010101" pitchFamily="49" charset="-122"/>
                  <a:ea typeface="楷体_GB2312" panose="02010609030101010101" pitchFamily="49" charset="-122"/>
                </a:rPr>
                <a:t> 0 0 0  0</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0  </a:t>
              </a:r>
              <a:r>
                <a:rPr lang="en-US" altLang="zh-CN" sz="2000" b="1">
                  <a:solidFill>
                    <a:srgbClr val="FF9900"/>
                  </a:solidFill>
                  <a:latin typeface="楷体_GB2312" panose="02010609030101010101" pitchFamily="49" charset="-122"/>
                  <a:ea typeface="楷体_GB2312" panose="02010609030101010101" pitchFamily="49" charset="-122"/>
                </a:rPr>
                <a:t>18</a:t>
              </a:r>
              <a:r>
                <a:rPr lang="en-US" altLang="zh-CN" sz="2000" b="1">
                  <a:latin typeface="楷体_GB2312" panose="02010609030101010101" pitchFamily="49" charset="-122"/>
                  <a:ea typeface="楷体_GB2312" panose="02010609030101010101" pitchFamily="49" charset="-122"/>
                </a:rPr>
                <a:t> 0  0 0 0  0</a:t>
              </a:r>
            </a:p>
            <a:p>
              <a:pPr eaLnBrk="1" hangingPunct="1">
                <a:spcBef>
                  <a:spcPct val="20000"/>
                </a:spcBef>
                <a:buClr>
                  <a:schemeClr val="accent2"/>
                </a:buClr>
                <a:buSzPct val="80000"/>
                <a:buFont typeface="Wingdings" panose="05000000000000000000" pitchFamily="2" charset="2"/>
                <a:buNone/>
              </a:pPr>
              <a:r>
                <a:rPr lang="en-US" altLang="zh-CN" sz="2000" b="1">
                  <a:latin typeface="楷体_GB2312" panose="02010609030101010101" pitchFamily="49" charset="-122"/>
                  <a:ea typeface="楷体_GB2312" panose="02010609030101010101" pitchFamily="49" charset="-122"/>
                </a:rPr>
                <a:t>       </a:t>
              </a:r>
              <a:r>
                <a:rPr lang="en-US" altLang="zh-CN" sz="2000" b="1">
                  <a:solidFill>
                    <a:srgbClr val="FF9900"/>
                  </a:solidFill>
                  <a:latin typeface="楷体_GB2312" panose="02010609030101010101" pitchFamily="49" charset="-122"/>
                  <a:ea typeface="楷体_GB2312" panose="02010609030101010101" pitchFamily="49" charset="-122"/>
                </a:rPr>
                <a:t>15</a:t>
              </a:r>
              <a:r>
                <a:rPr lang="en-US" altLang="zh-CN" sz="2000" b="1">
                  <a:latin typeface="楷体_GB2312" panose="02010609030101010101" pitchFamily="49" charset="-122"/>
                  <a:ea typeface="楷体_GB2312" panose="02010609030101010101" pitchFamily="49" charset="-122"/>
                </a:rPr>
                <a:t>  0  0 </a:t>
              </a:r>
              <a:r>
                <a:rPr lang="en-US" altLang="zh-CN" sz="2000" b="1">
                  <a:solidFill>
                    <a:srgbClr val="FF9900"/>
                  </a:solidFill>
                  <a:ea typeface="楷体_GB2312" panose="02010609030101010101" pitchFamily="49" charset="-122"/>
                </a:rPr>
                <a:t>–</a:t>
              </a:r>
              <a:r>
                <a:rPr lang="en-US" altLang="zh-CN" sz="2000" b="1">
                  <a:solidFill>
                    <a:srgbClr val="FF9900"/>
                  </a:solidFill>
                  <a:latin typeface="楷体_GB2312" panose="02010609030101010101" pitchFamily="49" charset="-122"/>
                  <a:ea typeface="楷体_GB2312" panose="02010609030101010101" pitchFamily="49" charset="-122"/>
                </a:rPr>
                <a:t>7</a:t>
              </a:r>
              <a:r>
                <a:rPr lang="en-US" altLang="zh-CN" sz="2000" b="1">
                  <a:latin typeface="楷体_GB2312" panose="02010609030101010101" pitchFamily="49" charset="-122"/>
                  <a:ea typeface="楷体_GB2312" panose="02010609030101010101" pitchFamily="49" charset="-122"/>
                </a:rPr>
                <a:t> 0 0 0</a:t>
              </a:r>
            </a:p>
          </p:txBody>
        </p:sp>
      </p:grpSp>
      <p:sp>
        <p:nvSpPr>
          <p:cNvPr id="244752" name="Rectangle 16">
            <a:extLst>
              <a:ext uri="{FF2B5EF4-FFF2-40B4-BE49-F238E27FC236}">
                <a16:creationId xmlns:a16="http://schemas.microsoft.com/office/drawing/2014/main" id="{14E547CE-F567-4A48-9272-3A03EB8808B0}"/>
              </a:ext>
            </a:extLst>
          </p:cNvPr>
          <p:cNvSpPr>
            <a:spLocks noChangeArrowheads="1"/>
          </p:cNvSpPr>
          <p:nvPr/>
        </p:nvSpPr>
        <p:spPr bwMode="auto">
          <a:xfrm>
            <a:off x="685800" y="2971800"/>
            <a:ext cx="8153400" cy="3429000"/>
          </a:xfrm>
          <a:prstGeom prst="rect">
            <a:avLst/>
          </a:prstGeom>
          <a:noFill/>
          <a:ln w="9525">
            <a:noFill/>
            <a:miter lim="800000"/>
            <a:headEnd/>
            <a:tailEnd/>
          </a:ln>
          <a:effectLst/>
        </p:spPr>
        <p:txBody>
          <a:bodyPr/>
          <a:lstStyle/>
          <a:p>
            <a:pPr marL="342900" indent="-342900">
              <a:spcBef>
                <a:spcPct val="20000"/>
              </a:spcBef>
              <a:buClr>
                <a:schemeClr val="accent2"/>
              </a:buClr>
              <a:buSzPct val="80000"/>
              <a:buFont typeface="Wingdings" pitchFamily="2" charset="2"/>
              <a:buChar char="l"/>
              <a:defRPr/>
            </a:pPr>
            <a:r>
              <a:rPr lang="zh-CN" altLang="en-US" sz="2800" b="1">
                <a:latin typeface="楷体_GB2312" pitchFamily="49" charset="-122"/>
                <a:ea typeface="楷体_GB2312" pitchFamily="49" charset="-122"/>
              </a:rPr>
              <a:t>可用下列</a:t>
            </a:r>
            <a:r>
              <a:rPr lang="zh-CN" altLang="en-US" sz="2800" b="1">
                <a:solidFill>
                  <a:schemeClr val="hlink"/>
                </a:solidFill>
                <a:effectLst>
                  <a:outerShdw blurRad="38100" dist="38100" dir="2700000" algn="tl">
                    <a:srgbClr val="000000"/>
                  </a:outerShdw>
                </a:effectLst>
                <a:latin typeface="楷体_GB2312" pitchFamily="49" charset="-122"/>
                <a:ea typeface="楷体_GB2312" pitchFamily="49" charset="-122"/>
              </a:rPr>
              <a:t>三元组表</a:t>
            </a:r>
            <a:r>
              <a:rPr lang="zh-CN" altLang="en-US" sz="2800" b="1">
                <a:latin typeface="楷体_GB2312" pitchFamily="49" charset="-122"/>
                <a:ea typeface="楷体_GB2312" pitchFamily="49" charset="-122"/>
              </a:rPr>
              <a:t>：</a:t>
            </a:r>
          </a:p>
          <a:p>
            <a:pPr marL="342900" indent="-342900">
              <a:spcBef>
                <a:spcPct val="20000"/>
              </a:spcBef>
              <a:buClr>
                <a:schemeClr val="accent2"/>
              </a:buClr>
              <a:buSzPct val="80000"/>
              <a:buFont typeface="Wingdings" pitchFamily="2" charset="2"/>
              <a:buNone/>
              <a:defRPr/>
            </a:pPr>
            <a:r>
              <a:rPr lang="zh-CN" altLang="en-US" sz="2800" b="1"/>
              <a:t> </a:t>
            </a:r>
            <a:r>
              <a:rPr lang="en-US" altLang="zh-CN" sz="2800" b="1">
                <a:solidFill>
                  <a:srgbClr val="DE580E"/>
                </a:solidFill>
                <a:effectLst>
                  <a:outerShdw blurRad="38100" dist="38100" dir="2700000" algn="tl">
                    <a:srgbClr val="000000"/>
                  </a:outerShdw>
                </a:effectLst>
              </a:rPr>
              <a:t>(</a:t>
            </a:r>
            <a:r>
              <a:rPr lang="en-US" altLang="zh-CN" sz="2800" b="1"/>
              <a:t> (1,2,12), (1,3,9),(3,1,- 3),(3,6,14),(4,3,24), (5,2,18), (6,1,15),(6,4,-7) </a:t>
            </a:r>
            <a:r>
              <a:rPr lang="en-US" altLang="zh-CN" sz="2800" b="1">
                <a:solidFill>
                  <a:srgbClr val="DE580E"/>
                </a:solidFill>
                <a:effectLst>
                  <a:outerShdw blurRad="38100" dist="38100" dir="2700000" algn="tl">
                    <a:srgbClr val="000000"/>
                  </a:outerShdw>
                </a:effectLst>
              </a:rPr>
              <a:t>)</a:t>
            </a:r>
          </a:p>
          <a:p>
            <a:pPr marL="342900" indent="-342900">
              <a:spcBef>
                <a:spcPct val="20000"/>
              </a:spcBef>
              <a:buClr>
                <a:schemeClr val="accent2"/>
              </a:buClr>
              <a:buSzPct val="80000"/>
              <a:buFont typeface="Wingdings" pitchFamily="2" charset="2"/>
              <a:buNone/>
              <a:defRPr/>
            </a:pPr>
            <a:r>
              <a:rPr lang="en-US" altLang="zh-CN" sz="2800" b="1"/>
              <a:t>  </a:t>
            </a:r>
            <a:r>
              <a:rPr lang="zh-CN" altLang="en-US" sz="2800" b="1">
                <a:latin typeface="楷体_GB2312" pitchFamily="49" charset="-122"/>
                <a:ea typeface="楷体_GB2312" pitchFamily="49" charset="-122"/>
              </a:rPr>
              <a:t>加上</a:t>
            </a:r>
            <a:r>
              <a:rPr lang="en-US" altLang="zh-CN" sz="2800" b="1">
                <a:latin typeface="楷体_GB2312" pitchFamily="49" charset="-122"/>
                <a:ea typeface="楷体_GB2312" pitchFamily="49" charset="-122"/>
              </a:rPr>
              <a:t>(6,7)</a:t>
            </a:r>
            <a:r>
              <a:rPr lang="zh-CN" altLang="en-US" sz="2800" b="1">
                <a:latin typeface="楷体_GB2312" pitchFamily="49" charset="-122"/>
                <a:ea typeface="楷体_GB2312" pitchFamily="49" charset="-122"/>
              </a:rPr>
              <a:t>这一对行、列值便可作为下列矩阵</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的一种描述。</a:t>
            </a:r>
          </a:p>
          <a:p>
            <a:pPr marL="342900" indent="-342900">
              <a:spcBef>
                <a:spcPct val="20000"/>
              </a:spcBef>
              <a:buClr>
                <a:schemeClr val="accent2"/>
              </a:buClr>
              <a:buSzPct val="80000"/>
              <a:buFont typeface="Wingdings" pitchFamily="2" charset="2"/>
              <a:buChar char="l"/>
              <a:defRPr/>
            </a:pPr>
            <a:r>
              <a:rPr lang="zh-CN" altLang="en-US" sz="2800" b="1">
                <a:latin typeface="楷体_GB2312" pitchFamily="49" charset="-122"/>
                <a:ea typeface="楷体_GB2312" pitchFamily="49" charset="-122"/>
              </a:rPr>
              <a:t>而由上述三元组表的不同表示方法可引出稀疏矩阵不同的压缩存储方法。</a:t>
            </a:r>
          </a:p>
          <a:p>
            <a:pPr marL="342900" indent="-342900">
              <a:spcBef>
                <a:spcPct val="20000"/>
              </a:spcBef>
              <a:buClr>
                <a:schemeClr val="accent2"/>
              </a:buClr>
              <a:buSzPct val="80000"/>
              <a:buFont typeface="Wingdings" pitchFamily="2" charset="2"/>
              <a:buNone/>
              <a:defRPr/>
            </a:pPr>
            <a:r>
              <a:rPr lang="zh-CN" altLang="en-US" sz="2800" b="1">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4752">
                                            <p:txEl>
                                              <p:pRg st="0" end="0"/>
                                            </p:txEl>
                                          </p:spTgt>
                                        </p:tgtEl>
                                        <p:attrNameLst>
                                          <p:attrName>style.visibility</p:attrName>
                                        </p:attrNameLst>
                                      </p:cBhvr>
                                      <p:to>
                                        <p:strVal val="visible"/>
                                      </p:to>
                                    </p:set>
                                    <p:animEffect transition="in" filter="wipe(up)">
                                      <p:cBhvr>
                                        <p:cTn id="7" dur="500"/>
                                        <p:tgtEl>
                                          <p:spTgt spid="2447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52">
                                            <p:txEl>
                                              <p:pRg st="1" end="1"/>
                                            </p:txEl>
                                          </p:spTgt>
                                        </p:tgtEl>
                                        <p:attrNameLst>
                                          <p:attrName>style.visibility</p:attrName>
                                        </p:attrNameLst>
                                      </p:cBhvr>
                                      <p:to>
                                        <p:strVal val="visible"/>
                                      </p:to>
                                    </p:set>
                                    <p:animEffect transition="in" filter="wipe(up)">
                                      <p:cBhvr>
                                        <p:cTn id="12" dur="500"/>
                                        <p:tgtEl>
                                          <p:spTgt spid="2447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4752">
                                            <p:txEl>
                                              <p:pRg st="2" end="2"/>
                                            </p:txEl>
                                          </p:spTgt>
                                        </p:tgtEl>
                                        <p:attrNameLst>
                                          <p:attrName>style.visibility</p:attrName>
                                        </p:attrNameLst>
                                      </p:cBhvr>
                                      <p:to>
                                        <p:strVal val="visible"/>
                                      </p:to>
                                    </p:set>
                                    <p:animEffect transition="in" filter="wipe(up)">
                                      <p:cBhvr>
                                        <p:cTn id="17" dur="500"/>
                                        <p:tgtEl>
                                          <p:spTgt spid="2447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4752">
                                            <p:txEl>
                                              <p:pRg st="3" end="3"/>
                                            </p:txEl>
                                          </p:spTgt>
                                        </p:tgtEl>
                                        <p:attrNameLst>
                                          <p:attrName>style.visibility</p:attrName>
                                        </p:attrNameLst>
                                      </p:cBhvr>
                                      <p:to>
                                        <p:strVal val="visible"/>
                                      </p:to>
                                    </p:set>
                                    <p:animEffect transition="in" filter="wipe(up)">
                                      <p:cBhvr>
                                        <p:cTn id="22" dur="500"/>
                                        <p:tgtEl>
                                          <p:spTgt spid="24475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4752">
                                            <p:txEl>
                                              <p:pRg st="4" end="4"/>
                                            </p:txEl>
                                          </p:spTgt>
                                        </p:tgtEl>
                                        <p:attrNameLst>
                                          <p:attrName>style.visibility</p:attrName>
                                        </p:attrNameLst>
                                      </p:cBhvr>
                                      <p:to>
                                        <p:strVal val="visible"/>
                                      </p:to>
                                    </p:set>
                                    <p:animEffect transition="in" filter="wipe(up)">
                                      <p:cBhvr>
                                        <p:cTn id="27" dur="500"/>
                                        <p:tgtEl>
                                          <p:spTgt spid="2447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5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F570B88F-421D-4B18-B8B0-83A67691875D}"/>
              </a:ext>
            </a:extLst>
          </p:cNvPr>
          <p:cNvSpPr>
            <a:spLocks noGrp="1" noChangeArrowheads="1"/>
          </p:cNvSpPr>
          <p:nvPr>
            <p:ph/>
          </p:nvPr>
        </p:nvSpPr>
        <p:spPr>
          <a:xfrm>
            <a:off x="838200" y="2081213"/>
            <a:ext cx="7777163" cy="2667000"/>
          </a:xfrm>
        </p:spPr>
        <p:txBody>
          <a:bodyPr/>
          <a:lstStyle/>
          <a:p>
            <a:pPr eaLnBrk="1" hangingPunct="1"/>
            <a:r>
              <a:rPr lang="zh-CN" altLang="en-US" sz="2800" b="1">
                <a:ea typeface="楷体_GB2312" panose="02010609030101010101" pitchFamily="49" charset="-122"/>
              </a:rPr>
              <a:t>数组是程序设计中的常用数据类型。它分为一维数组、二维数组和多维数组。</a:t>
            </a:r>
          </a:p>
          <a:p>
            <a:pPr eaLnBrk="1" hangingPunct="1"/>
            <a:r>
              <a:rPr lang="zh-CN" altLang="en-US" sz="2800" b="1">
                <a:ea typeface="楷体_GB2312" panose="02010609030101010101" pitchFamily="49" charset="-122"/>
              </a:rPr>
              <a:t>一维数组是一个线性表。</a:t>
            </a:r>
          </a:p>
          <a:p>
            <a:pPr eaLnBrk="1" hangingPunct="1"/>
            <a:r>
              <a:rPr lang="zh-CN" altLang="en-US" sz="2800" b="1">
                <a:ea typeface="楷体_GB2312" panose="02010609030101010101" pitchFamily="49" charset="-122"/>
              </a:rPr>
              <a:t>二维数组和多维数组可看成是一维数组的推广。例如，二维数组：</a:t>
            </a:r>
          </a:p>
          <a:p>
            <a:pPr eaLnBrk="1" hangingPunct="1">
              <a:buFont typeface="Wingdings" panose="05000000000000000000" pitchFamily="2" charset="2"/>
              <a:buNone/>
            </a:pPr>
            <a:r>
              <a:rPr lang="zh-CN" altLang="en-US" sz="2800" b="1">
                <a:ea typeface="楷体_GB2312" panose="02010609030101010101" pitchFamily="49" charset="-122"/>
              </a:rPr>
              <a:t>                        </a:t>
            </a:r>
          </a:p>
        </p:txBody>
      </p:sp>
      <p:sp>
        <p:nvSpPr>
          <p:cNvPr id="7171" name="灯片编号占位符 4">
            <a:extLst>
              <a:ext uri="{FF2B5EF4-FFF2-40B4-BE49-F238E27FC236}">
                <a16:creationId xmlns:a16="http://schemas.microsoft.com/office/drawing/2014/main" id="{354EA8DA-911B-46C8-BC7A-59B3E3C3F064}"/>
              </a:ext>
            </a:extLst>
          </p:cNvPr>
          <p:cNvSpPr>
            <a:spLocks noGrp="1"/>
          </p:cNvSpPr>
          <p:nvPr>
            <p:ph type="sldNum" sz="quarter" idx="12"/>
          </p:nvPr>
        </p:nvSpPr>
        <p:spPr>
          <a:xfrm>
            <a:off x="7042150" y="62849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BAD95B-D164-41A2-BF45-BDFFC58F3516}" type="slidenum">
              <a:rPr lang="en-US" altLang="zh-CN" sz="1400"/>
              <a:pPr eaLnBrk="1" hangingPunct="1"/>
              <a:t>2</a:t>
            </a:fld>
            <a:endParaRPr lang="en-US" altLang="zh-CN" sz="1400"/>
          </a:p>
        </p:txBody>
      </p:sp>
      <p:sp>
        <p:nvSpPr>
          <p:cNvPr id="218139" name="Rectangle 27">
            <a:extLst>
              <a:ext uri="{FF2B5EF4-FFF2-40B4-BE49-F238E27FC236}">
                <a16:creationId xmlns:a16="http://schemas.microsoft.com/office/drawing/2014/main" id="{5B7625B3-E4B9-4DA0-94BA-636F5F450C26}"/>
              </a:ext>
            </a:extLst>
          </p:cNvPr>
          <p:cNvSpPr>
            <a:spLocks noChangeArrowheads="1"/>
          </p:cNvSpPr>
          <p:nvPr/>
        </p:nvSpPr>
        <p:spPr bwMode="auto">
          <a:xfrm>
            <a:off x="1382713" y="908050"/>
            <a:ext cx="4845050" cy="641350"/>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en-US" altLang="zh-CN" sz="2800" b="1" dirty="0">
                <a:effectLst>
                  <a:outerShdw blurRad="38100" dist="38100" dir="2700000" algn="tl">
                    <a:srgbClr val="000000"/>
                  </a:outerShdw>
                </a:effectLst>
                <a:ea typeface="楷体_GB2312" pitchFamily="49" charset="-122"/>
              </a:rPr>
              <a:t> </a:t>
            </a:r>
            <a:r>
              <a:rPr lang="en-US" altLang="zh-CN" sz="3600" b="1" dirty="0">
                <a:solidFill>
                  <a:schemeClr val="hlink"/>
                </a:solidFill>
                <a:effectLst>
                  <a:outerShdw blurRad="38100" dist="38100" dir="2700000" algn="tl">
                    <a:srgbClr val="000000"/>
                  </a:outerShdw>
                </a:effectLst>
                <a:latin typeface="楷体_GB2312" pitchFamily="49" charset="-122"/>
                <a:ea typeface="楷体_GB2312" pitchFamily="49" charset="-122"/>
              </a:rPr>
              <a:t>5.1.1 </a:t>
            </a:r>
            <a:r>
              <a:rPr lang="zh-CN" altLang="en-US" sz="3600" b="1" dirty="0">
                <a:solidFill>
                  <a:schemeClr val="hlink"/>
                </a:solidFill>
                <a:effectLst>
                  <a:outerShdw blurRad="38100" dist="38100" dir="2700000" algn="tl">
                    <a:srgbClr val="000000"/>
                  </a:outerShdw>
                </a:effectLst>
                <a:latin typeface="楷体_GB2312" pitchFamily="49" charset="-122"/>
                <a:ea typeface="楷体_GB2312" pitchFamily="49" charset="-122"/>
              </a:rPr>
              <a:t>数组的基本概念</a:t>
            </a:r>
          </a:p>
        </p:txBody>
      </p:sp>
      <p:grpSp>
        <p:nvGrpSpPr>
          <p:cNvPr id="2" name="Group 29">
            <a:extLst>
              <a:ext uri="{FF2B5EF4-FFF2-40B4-BE49-F238E27FC236}">
                <a16:creationId xmlns:a16="http://schemas.microsoft.com/office/drawing/2014/main" id="{DE2594E7-BC00-4C70-B30C-78960B4A190D}"/>
              </a:ext>
            </a:extLst>
          </p:cNvPr>
          <p:cNvGrpSpPr>
            <a:grpSpLocks/>
          </p:cNvGrpSpPr>
          <p:nvPr/>
        </p:nvGrpSpPr>
        <p:grpSpPr bwMode="auto">
          <a:xfrm>
            <a:off x="2209800" y="4367213"/>
            <a:ext cx="4191000" cy="1860550"/>
            <a:chOff x="1152" y="3072"/>
            <a:chExt cx="2640" cy="1172"/>
          </a:xfrm>
        </p:grpSpPr>
        <p:sp>
          <p:nvSpPr>
            <p:cNvPr id="7174" name="Line 3">
              <a:extLst>
                <a:ext uri="{FF2B5EF4-FFF2-40B4-BE49-F238E27FC236}">
                  <a16:creationId xmlns:a16="http://schemas.microsoft.com/office/drawing/2014/main" id="{2C55F215-0043-48F8-B32A-D355D809BE81}"/>
                </a:ext>
              </a:extLst>
            </p:cNvPr>
            <p:cNvSpPr>
              <a:spLocks noChangeShapeType="1"/>
            </p:cNvSpPr>
            <p:nvPr/>
          </p:nvSpPr>
          <p:spPr bwMode="auto">
            <a:xfrm flipH="1">
              <a:off x="1968" y="3216"/>
              <a:ext cx="0" cy="9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5" name="Line 4">
              <a:extLst>
                <a:ext uri="{FF2B5EF4-FFF2-40B4-BE49-F238E27FC236}">
                  <a16:creationId xmlns:a16="http://schemas.microsoft.com/office/drawing/2014/main" id="{4794BCD4-C256-4006-B0EF-9F67A2C435F2}"/>
                </a:ext>
              </a:extLst>
            </p:cNvPr>
            <p:cNvSpPr>
              <a:spLocks noChangeShapeType="1"/>
            </p:cNvSpPr>
            <p:nvPr/>
          </p:nvSpPr>
          <p:spPr bwMode="auto">
            <a:xfrm>
              <a:off x="1968" y="3216"/>
              <a:ext cx="4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6" name="Line 5">
              <a:extLst>
                <a:ext uri="{FF2B5EF4-FFF2-40B4-BE49-F238E27FC236}">
                  <a16:creationId xmlns:a16="http://schemas.microsoft.com/office/drawing/2014/main" id="{FF5AF3F3-ED62-402E-B68C-9A7CAF63E21C}"/>
                </a:ext>
              </a:extLst>
            </p:cNvPr>
            <p:cNvSpPr>
              <a:spLocks noChangeShapeType="1"/>
            </p:cNvSpPr>
            <p:nvPr/>
          </p:nvSpPr>
          <p:spPr bwMode="auto">
            <a:xfrm>
              <a:off x="1968" y="4176"/>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7" name="Line 14">
              <a:extLst>
                <a:ext uri="{FF2B5EF4-FFF2-40B4-BE49-F238E27FC236}">
                  <a16:creationId xmlns:a16="http://schemas.microsoft.com/office/drawing/2014/main" id="{CD3BE7C5-FB80-4D9E-B0E0-D7483819AE89}"/>
                </a:ext>
              </a:extLst>
            </p:cNvPr>
            <p:cNvSpPr>
              <a:spLocks noChangeShapeType="1"/>
            </p:cNvSpPr>
            <p:nvPr/>
          </p:nvSpPr>
          <p:spPr bwMode="auto">
            <a:xfrm>
              <a:off x="3648" y="3216"/>
              <a:ext cx="0" cy="96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78" name="Text Box 15">
              <a:extLst>
                <a:ext uri="{FF2B5EF4-FFF2-40B4-BE49-F238E27FC236}">
                  <a16:creationId xmlns:a16="http://schemas.microsoft.com/office/drawing/2014/main" id="{720CC887-7116-491A-8625-153F694A8783}"/>
                </a:ext>
              </a:extLst>
            </p:cNvPr>
            <p:cNvSpPr txBox="1">
              <a:spLocks noChangeArrowheads="1"/>
            </p:cNvSpPr>
            <p:nvPr/>
          </p:nvSpPr>
          <p:spPr bwMode="auto">
            <a:xfrm>
              <a:off x="1296" y="3456"/>
              <a:ext cx="5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2800" b="1">
                <a:ea typeface="楷体_GB2312" panose="02010609030101010101" pitchFamily="49" charset="-122"/>
              </a:endParaRPr>
            </a:p>
          </p:txBody>
        </p:sp>
        <p:sp>
          <p:nvSpPr>
            <p:cNvPr id="7179" name="Text Box 16">
              <a:extLst>
                <a:ext uri="{FF2B5EF4-FFF2-40B4-BE49-F238E27FC236}">
                  <a16:creationId xmlns:a16="http://schemas.microsoft.com/office/drawing/2014/main" id="{F14B139E-8E49-45AF-A4C0-9239F1307943}"/>
                </a:ext>
              </a:extLst>
            </p:cNvPr>
            <p:cNvSpPr txBox="1">
              <a:spLocks noChangeArrowheads="1"/>
            </p:cNvSpPr>
            <p:nvPr/>
          </p:nvSpPr>
          <p:spPr bwMode="auto">
            <a:xfrm>
              <a:off x="1152" y="3504"/>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a:ea typeface="楷体_GB2312" panose="02010609030101010101" pitchFamily="49" charset="-122"/>
                </a:rPr>
                <a:t>A</a:t>
              </a:r>
              <a:r>
                <a:rPr lang="en-US" altLang="zh-CN" sz="2800" b="1" baseline="-20000">
                  <a:ea typeface="楷体_GB2312" panose="02010609030101010101" pitchFamily="49" charset="-122"/>
                </a:rPr>
                <a:t>mn</a:t>
              </a:r>
              <a:r>
                <a:rPr lang="en-US" altLang="zh-CN" sz="2800" b="1">
                  <a:ea typeface="楷体_GB2312" panose="02010609030101010101" pitchFamily="49" charset="-122"/>
                </a:rPr>
                <a:t>=</a:t>
              </a:r>
            </a:p>
          </p:txBody>
        </p:sp>
        <p:sp>
          <p:nvSpPr>
            <p:cNvPr id="7180" name="Line 23">
              <a:extLst>
                <a:ext uri="{FF2B5EF4-FFF2-40B4-BE49-F238E27FC236}">
                  <a16:creationId xmlns:a16="http://schemas.microsoft.com/office/drawing/2014/main" id="{9E7B448A-EE7A-445A-8025-FF58216B8D44}"/>
                </a:ext>
              </a:extLst>
            </p:cNvPr>
            <p:cNvSpPr>
              <a:spLocks noChangeShapeType="1"/>
            </p:cNvSpPr>
            <p:nvPr/>
          </p:nvSpPr>
          <p:spPr bwMode="auto">
            <a:xfrm>
              <a:off x="3600" y="3216"/>
              <a:ext cx="4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81" name="Line 26">
              <a:extLst>
                <a:ext uri="{FF2B5EF4-FFF2-40B4-BE49-F238E27FC236}">
                  <a16:creationId xmlns:a16="http://schemas.microsoft.com/office/drawing/2014/main" id="{312D4BB9-0924-485C-9E5C-85467CE96561}"/>
                </a:ext>
              </a:extLst>
            </p:cNvPr>
            <p:cNvSpPr>
              <a:spLocks noChangeShapeType="1"/>
            </p:cNvSpPr>
            <p:nvPr/>
          </p:nvSpPr>
          <p:spPr bwMode="auto">
            <a:xfrm flipH="1">
              <a:off x="3552" y="4176"/>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182" name="Rectangle 28">
              <a:extLst>
                <a:ext uri="{FF2B5EF4-FFF2-40B4-BE49-F238E27FC236}">
                  <a16:creationId xmlns:a16="http://schemas.microsoft.com/office/drawing/2014/main" id="{D9D89E9B-B492-4B66-8942-DAF8CD7CC522}"/>
                </a:ext>
              </a:extLst>
            </p:cNvPr>
            <p:cNvSpPr>
              <a:spLocks noChangeArrowheads="1"/>
            </p:cNvSpPr>
            <p:nvPr/>
          </p:nvSpPr>
          <p:spPr bwMode="auto">
            <a:xfrm>
              <a:off x="2016" y="3072"/>
              <a:ext cx="1776"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en-US" altLang="zh-CN" sz="2800" b="1">
                  <a:ea typeface="楷体_GB2312" panose="02010609030101010101" pitchFamily="49" charset="-122"/>
                </a:rPr>
                <a:t>a</a:t>
              </a:r>
              <a:r>
                <a:rPr lang="en-US" altLang="zh-CN" sz="2800" b="1" baseline="-20000">
                  <a:ea typeface="楷体_GB2312" panose="02010609030101010101" pitchFamily="49" charset="-122"/>
                </a:rPr>
                <a:t>11</a:t>
              </a:r>
              <a:r>
                <a:rPr lang="en-US" altLang="zh-CN" sz="2800" b="1">
                  <a:ea typeface="楷体_GB2312" panose="02010609030101010101" pitchFamily="49" charset="-122"/>
                </a:rPr>
                <a:t>  a</a:t>
              </a:r>
              <a:r>
                <a:rPr lang="en-US" altLang="zh-CN" sz="2800" b="1" baseline="-20000">
                  <a:ea typeface="楷体_GB2312" panose="02010609030101010101" pitchFamily="49" charset="-122"/>
                </a:rPr>
                <a:t>12</a:t>
              </a:r>
              <a:r>
                <a:rPr lang="en-US" altLang="zh-CN" sz="2800" b="1">
                  <a:ea typeface="楷体_GB2312" panose="02010609030101010101" pitchFamily="49" charset="-122"/>
                </a:rPr>
                <a:t>  …  a</a:t>
              </a:r>
              <a:r>
                <a:rPr lang="en-US" altLang="zh-CN" sz="2800" b="1" baseline="-20000">
                  <a:ea typeface="楷体_GB2312" panose="02010609030101010101" pitchFamily="49" charset="-122"/>
                </a:rPr>
                <a:t>1n</a:t>
              </a:r>
            </a:p>
            <a:p>
              <a:pPr eaLnBrk="1" hangingPunct="1">
                <a:buClr>
                  <a:schemeClr val="accent2"/>
                </a:buClr>
                <a:buSzPct val="80000"/>
                <a:buFont typeface="Wingdings" panose="05000000000000000000" pitchFamily="2" charset="2"/>
                <a:buNone/>
              </a:pPr>
              <a:r>
                <a:rPr lang="en-US" altLang="zh-CN" sz="2800" b="1">
                  <a:ea typeface="楷体_GB2312" panose="02010609030101010101" pitchFamily="49" charset="-122"/>
                </a:rPr>
                <a:t>a</a:t>
              </a:r>
              <a:r>
                <a:rPr lang="en-US" altLang="zh-CN" sz="2800" b="1" baseline="-20000">
                  <a:ea typeface="楷体_GB2312" panose="02010609030101010101" pitchFamily="49" charset="-122"/>
                </a:rPr>
                <a:t>21</a:t>
              </a:r>
              <a:r>
                <a:rPr lang="en-US" altLang="zh-CN" sz="2800" b="1">
                  <a:ea typeface="楷体_GB2312" panose="02010609030101010101" pitchFamily="49" charset="-122"/>
                </a:rPr>
                <a:t>  a</a:t>
              </a:r>
              <a:r>
                <a:rPr lang="en-US" altLang="zh-CN" sz="2800" b="1" baseline="-20000">
                  <a:ea typeface="楷体_GB2312" panose="02010609030101010101" pitchFamily="49" charset="-122"/>
                </a:rPr>
                <a:t>22</a:t>
              </a:r>
              <a:r>
                <a:rPr lang="en-US" altLang="zh-CN" sz="2800" b="1">
                  <a:ea typeface="楷体_GB2312" panose="02010609030101010101" pitchFamily="49" charset="-122"/>
                </a:rPr>
                <a:t>  …  a</a:t>
              </a:r>
              <a:r>
                <a:rPr lang="en-US" altLang="zh-CN" sz="2800" b="1" baseline="-20000">
                  <a:ea typeface="楷体_GB2312" panose="02010609030101010101" pitchFamily="49" charset="-122"/>
                </a:rPr>
                <a:t>2n</a:t>
              </a:r>
            </a:p>
            <a:p>
              <a:pPr eaLnBrk="1" hangingPunct="1">
                <a:buClr>
                  <a:schemeClr val="accent2"/>
                </a:buClr>
                <a:buSzPct val="80000"/>
                <a:buFont typeface="Wingdings" panose="05000000000000000000" pitchFamily="2" charset="2"/>
                <a:buNone/>
              </a:pPr>
              <a:r>
                <a:rPr lang="en-US" altLang="zh-CN" sz="2800" b="1">
                  <a:ea typeface="楷体_GB2312" panose="02010609030101010101" pitchFamily="49" charset="-122"/>
                </a:rPr>
                <a:t>…   …  … …</a:t>
              </a:r>
            </a:p>
            <a:p>
              <a:pPr eaLnBrk="1" hangingPunct="1">
                <a:buClr>
                  <a:schemeClr val="accent2"/>
                </a:buClr>
                <a:buSzPct val="80000"/>
                <a:buFont typeface="Wingdings" panose="05000000000000000000" pitchFamily="2" charset="2"/>
                <a:buNone/>
              </a:pPr>
              <a:r>
                <a:rPr lang="en-US" altLang="zh-CN" sz="2800" b="1">
                  <a:ea typeface="楷体_GB2312" panose="02010609030101010101" pitchFamily="49" charset="-122"/>
                </a:rPr>
                <a:t>a</a:t>
              </a:r>
              <a:r>
                <a:rPr lang="en-US" altLang="zh-CN" sz="2800" b="1" baseline="-20000">
                  <a:ea typeface="楷体_GB2312" panose="02010609030101010101" pitchFamily="49" charset="-122"/>
                </a:rPr>
                <a:t>m1</a:t>
              </a:r>
              <a:r>
                <a:rPr lang="en-US" altLang="zh-CN" sz="2800" b="1">
                  <a:ea typeface="楷体_GB2312" panose="02010609030101010101" pitchFamily="49" charset="-122"/>
                </a:rPr>
                <a:t>  a</a:t>
              </a:r>
              <a:r>
                <a:rPr lang="en-US" altLang="zh-CN" sz="2800" b="1" baseline="-20000">
                  <a:ea typeface="楷体_GB2312" panose="02010609030101010101" pitchFamily="49" charset="-122"/>
                </a:rPr>
                <a:t>m2</a:t>
              </a:r>
              <a:r>
                <a:rPr lang="en-US" altLang="zh-CN" sz="2800" b="1">
                  <a:ea typeface="楷体_GB2312" panose="02010609030101010101" pitchFamily="49" charset="-122"/>
                </a:rPr>
                <a:t>  … a</a:t>
              </a:r>
              <a:r>
                <a:rPr lang="en-US" altLang="zh-CN" sz="2800" b="1" baseline="-20000">
                  <a:ea typeface="楷体_GB2312" panose="02010609030101010101" pitchFamily="49" charset="-122"/>
                </a:rPr>
                <a:t>mn</a:t>
              </a:r>
              <a:r>
                <a:rPr lang="en-US" altLang="zh-CN" sz="3200" b="1">
                  <a:ea typeface="楷体_GB2312" panose="02010609030101010101"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8114">
                                            <p:txEl>
                                              <p:pRg st="1" end="1"/>
                                            </p:txEl>
                                          </p:spTgt>
                                        </p:tgtEl>
                                        <p:attrNameLst>
                                          <p:attrName>style.visibility</p:attrName>
                                        </p:attrNameLst>
                                      </p:cBhvr>
                                      <p:to>
                                        <p:strVal val="visible"/>
                                      </p:to>
                                    </p:set>
                                    <p:animEffect transition="in" filter="wipe(up)">
                                      <p:cBhvr>
                                        <p:cTn id="7" dur="500"/>
                                        <p:tgtEl>
                                          <p:spTgt spid="218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8114">
                                            <p:txEl>
                                              <p:pRg st="2" end="2"/>
                                            </p:txEl>
                                          </p:spTgt>
                                        </p:tgtEl>
                                        <p:attrNameLst>
                                          <p:attrName>style.visibility</p:attrName>
                                        </p:attrNameLst>
                                      </p:cBhvr>
                                      <p:to>
                                        <p:strVal val="visible"/>
                                      </p:to>
                                    </p:set>
                                    <p:animEffect transition="in" filter="wipe(up)">
                                      <p:cBhvr>
                                        <p:cTn id="12" dur="500"/>
                                        <p:tgtEl>
                                          <p:spTgt spid="218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114">
                                            <p:txEl>
                                              <p:pRg st="3" end="3"/>
                                            </p:txEl>
                                          </p:spTgt>
                                        </p:tgtEl>
                                        <p:attrNameLst>
                                          <p:attrName>style.visibility</p:attrName>
                                        </p:attrNameLst>
                                      </p:cBhvr>
                                      <p:to>
                                        <p:strVal val="visible"/>
                                      </p:to>
                                    </p:set>
                                    <p:animEffect transition="in" filter="wipe(up)">
                                      <p:cBhvr>
                                        <p:cTn id="17" dur="500"/>
                                        <p:tgtEl>
                                          <p:spTgt spid="21811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81AA0BD-E87E-4B09-9CB7-20667156D990}"/>
              </a:ext>
            </a:extLst>
          </p:cNvPr>
          <p:cNvSpPr>
            <a:spLocks noGrp="1" noChangeArrowheads="1"/>
          </p:cNvSpPr>
          <p:nvPr>
            <p:ph/>
          </p:nvPr>
        </p:nvSpPr>
        <p:spPr>
          <a:xfrm>
            <a:off x="1047750" y="2227263"/>
            <a:ext cx="7772400" cy="2301875"/>
          </a:xfrm>
        </p:spPr>
        <p:txBody>
          <a:bodyPr/>
          <a:lstStyle/>
          <a:p>
            <a:pPr eaLnBrk="1" hangingPunct="1">
              <a:lnSpc>
                <a:spcPct val="130000"/>
              </a:lnSpc>
              <a:defRPr/>
            </a:pPr>
            <a:r>
              <a:rPr lang="zh-CN" altLang="en-US" sz="2800" b="1" dirty="0">
                <a:latin typeface="楷体_GB2312" pitchFamily="49" charset="-122"/>
                <a:ea typeface="楷体_GB2312" pitchFamily="49" charset="-122"/>
              </a:rPr>
              <a:t>假设以顺序存储结构来表示三元组表，则可得到稀疏矩阵的一种压缩存储方法 </a:t>
            </a:r>
            <a:r>
              <a:rPr lang="en-US" altLang="zh-CN" sz="2800" b="1" dirty="0">
                <a:ea typeface="楷体_GB2312" pitchFamily="49" charset="-122"/>
              </a:rPr>
              <a:t>——</a:t>
            </a:r>
            <a:br>
              <a:rPr lang="en-US" altLang="zh-CN" sz="2800" b="1" dirty="0">
                <a:latin typeface="楷体_GB2312" pitchFamily="49" charset="-122"/>
                <a:ea typeface="楷体_GB2312" pitchFamily="49" charset="-122"/>
              </a:rPr>
            </a:br>
            <a:r>
              <a:rPr lang="en-US" altLang="zh-CN"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800" b="1"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三元顺序表</a:t>
            </a:r>
            <a:r>
              <a:rPr lang="zh-CN" altLang="en-US" sz="2800" dirty="0">
                <a:latin typeface="楷体_GB2312" pitchFamily="49" charset="-122"/>
                <a:ea typeface="楷体_GB2312" pitchFamily="49" charset="-122"/>
              </a:rPr>
              <a:t>。</a:t>
            </a:r>
          </a:p>
          <a:p>
            <a:pPr eaLnBrk="1" hangingPunct="1">
              <a:lnSpc>
                <a:spcPct val="130000"/>
              </a:lnSpc>
              <a:spcBef>
                <a:spcPct val="10000"/>
              </a:spcBef>
              <a:buFont typeface="Wingdings" panose="05000000000000000000" pitchFamily="2" charset="2"/>
              <a:buNone/>
              <a:defRPr/>
            </a:pPr>
            <a:r>
              <a:rPr lang="zh-CN" altLang="en-US" sz="2800" dirty="0">
                <a:latin typeface="楷体_GB2312" pitchFamily="49" charset="-122"/>
                <a:ea typeface="楷体_GB2312" pitchFamily="49" charset="-122"/>
              </a:rPr>
              <a:t>   </a:t>
            </a:r>
          </a:p>
        </p:txBody>
      </p:sp>
      <p:sp>
        <p:nvSpPr>
          <p:cNvPr id="24579" name="灯片编号占位符 4">
            <a:extLst>
              <a:ext uri="{FF2B5EF4-FFF2-40B4-BE49-F238E27FC236}">
                <a16:creationId xmlns:a16="http://schemas.microsoft.com/office/drawing/2014/main" id="{C4F670A4-8D6E-44C8-BFC4-C449AB51937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EB1636-0E97-48D7-B798-BE6164707D17}" type="slidenum">
              <a:rPr lang="en-US" altLang="zh-CN" sz="1400"/>
              <a:pPr eaLnBrk="1" hangingPunct="1"/>
              <a:t>20</a:t>
            </a:fld>
            <a:endParaRPr lang="en-US" altLang="zh-CN" sz="1400"/>
          </a:p>
        </p:txBody>
      </p:sp>
      <p:sp>
        <p:nvSpPr>
          <p:cNvPr id="24580" name="Rectangle 3">
            <a:extLst>
              <a:ext uri="{FF2B5EF4-FFF2-40B4-BE49-F238E27FC236}">
                <a16:creationId xmlns:a16="http://schemas.microsoft.com/office/drawing/2014/main" id="{78166B8C-15AE-4F49-A939-E2D6EB316BA0}"/>
              </a:ext>
            </a:extLst>
          </p:cNvPr>
          <p:cNvSpPr>
            <a:spLocks noChangeArrowheads="1"/>
          </p:cNvSpPr>
          <p:nvPr/>
        </p:nvSpPr>
        <p:spPr bwMode="auto">
          <a:xfrm>
            <a:off x="1258888" y="981075"/>
            <a:ext cx="3890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3600" b="1">
                <a:solidFill>
                  <a:schemeClr val="hlink"/>
                </a:solidFill>
                <a:latin typeface="楷体_GB2312" panose="02010609030101010101" pitchFamily="49" charset="-122"/>
                <a:ea typeface="楷体_GB2312" panose="02010609030101010101" pitchFamily="49" charset="-122"/>
              </a:rPr>
              <a:t>一、三元组顺序表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79FA23E9-650F-4048-897D-B1DDF90CD40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9981FA-B71A-4AD4-AEB0-9C530A9C0E04}" type="slidenum">
              <a:rPr lang="en-US" altLang="zh-CN" sz="1400"/>
              <a:pPr eaLnBrk="1" hangingPunct="1"/>
              <a:t>21</a:t>
            </a:fld>
            <a:endParaRPr lang="en-US" altLang="zh-CN" sz="1400"/>
          </a:p>
        </p:txBody>
      </p:sp>
      <p:sp>
        <p:nvSpPr>
          <p:cNvPr id="368644" name="Rectangle 4">
            <a:extLst>
              <a:ext uri="{FF2B5EF4-FFF2-40B4-BE49-F238E27FC236}">
                <a16:creationId xmlns:a16="http://schemas.microsoft.com/office/drawing/2014/main" id="{45129BA6-0DB6-42FC-A7C3-8CD63A72F418}"/>
              </a:ext>
            </a:extLst>
          </p:cNvPr>
          <p:cNvSpPr>
            <a:spLocks noChangeArrowheads="1"/>
          </p:cNvSpPr>
          <p:nvPr/>
        </p:nvSpPr>
        <p:spPr bwMode="auto">
          <a:xfrm>
            <a:off x="395288" y="187325"/>
            <a:ext cx="8248650" cy="6445250"/>
          </a:xfrm>
          <a:prstGeom prst="rect">
            <a:avLst/>
          </a:prstGeom>
          <a:noFill/>
          <a:ln w="9525">
            <a:noFill/>
            <a:miter lim="800000"/>
            <a:headEnd/>
            <a:tailEnd/>
          </a:ln>
          <a:effectLst/>
        </p:spPr>
        <p:txBody>
          <a:bodyPr wrap="none" anchor="ctr">
            <a:spAutoFit/>
          </a:bodyPr>
          <a:lstStyle/>
          <a:p>
            <a:pPr>
              <a:lnSpc>
                <a:spcPct val="120000"/>
              </a:lnSpc>
              <a:defRPr/>
            </a:pPr>
            <a:r>
              <a:rPr lang="en-US" altLang="zh-CN" sz="2000" b="1" dirty="0"/>
              <a:t>template&lt;class T&gt;</a:t>
            </a:r>
          </a:p>
          <a:p>
            <a:pPr>
              <a:lnSpc>
                <a:spcPct val="120000"/>
              </a:lnSpc>
              <a:defRPr/>
            </a:pPr>
            <a:r>
              <a:rPr lang="en-US" altLang="zh-CN" sz="2000" b="1" dirty="0" err="1"/>
              <a:t>struct</a:t>
            </a:r>
            <a:r>
              <a:rPr lang="en-US" altLang="zh-CN" sz="2000" b="1" dirty="0"/>
              <a:t> </a:t>
            </a:r>
            <a:r>
              <a:rPr lang="en-US" altLang="zh-CN" b="1" dirty="0">
                <a:solidFill>
                  <a:srgbClr val="CC3300"/>
                </a:solidFill>
              </a:rPr>
              <a:t>Triple</a:t>
            </a:r>
            <a:r>
              <a:rPr lang="en-US" altLang="zh-CN" sz="2000" b="1" dirty="0"/>
              <a:t>{</a:t>
            </a:r>
          </a:p>
          <a:p>
            <a:pPr>
              <a:lnSpc>
                <a:spcPct val="120000"/>
              </a:lnSpc>
              <a:defRPr/>
            </a:pPr>
            <a:r>
              <a:rPr lang="en-US" altLang="zh-CN" sz="2000" b="1" dirty="0"/>
              <a:t>	</a:t>
            </a:r>
            <a:r>
              <a:rPr lang="en-US" altLang="zh-CN" sz="2000" b="1" dirty="0" err="1"/>
              <a:t>int</a:t>
            </a:r>
            <a:r>
              <a:rPr lang="en-US" altLang="zh-CN" sz="2000" b="1" dirty="0"/>
              <a:t> r, c;    //</a:t>
            </a:r>
            <a:r>
              <a:rPr lang="zh-CN" altLang="en-US" sz="2000" b="1" dirty="0"/>
              <a:t>该非零元素的行下标与列下标</a:t>
            </a:r>
          </a:p>
          <a:p>
            <a:pPr>
              <a:lnSpc>
                <a:spcPct val="120000"/>
              </a:lnSpc>
              <a:defRPr/>
            </a:pPr>
            <a:r>
              <a:rPr lang="zh-CN" altLang="en-US" sz="2000" b="1" dirty="0"/>
              <a:t>	</a:t>
            </a:r>
            <a:r>
              <a:rPr lang="en-US" altLang="zh-CN" sz="2000" b="1" dirty="0"/>
              <a:t>T </a:t>
            </a:r>
            <a:r>
              <a:rPr lang="en-US" altLang="zh-CN" sz="2000" b="1" dirty="0" err="1"/>
              <a:t>elem</a:t>
            </a:r>
            <a:r>
              <a:rPr lang="en-US" altLang="zh-CN" sz="2000" b="1" dirty="0"/>
              <a:t>;    //</a:t>
            </a:r>
            <a:r>
              <a:rPr lang="zh-CN" altLang="en-US" sz="2000" b="1" dirty="0"/>
              <a:t>该非零元素的元素值</a:t>
            </a:r>
          </a:p>
          <a:p>
            <a:pPr>
              <a:lnSpc>
                <a:spcPct val="120000"/>
              </a:lnSpc>
              <a:defRPr/>
            </a:pPr>
            <a:r>
              <a:rPr lang="en-US" altLang="zh-CN" sz="2000" b="1" dirty="0"/>
              <a:t>};</a:t>
            </a:r>
          </a:p>
          <a:p>
            <a:pPr>
              <a:lnSpc>
                <a:spcPct val="120000"/>
              </a:lnSpc>
              <a:defRPr/>
            </a:pPr>
            <a:r>
              <a:rPr lang="en-US" altLang="zh-CN" sz="2000" b="1" dirty="0"/>
              <a:t>template&lt;class T&gt;</a:t>
            </a:r>
          </a:p>
          <a:p>
            <a:pPr>
              <a:lnSpc>
                <a:spcPct val="120000"/>
              </a:lnSpc>
              <a:defRPr/>
            </a:pPr>
            <a:r>
              <a:rPr lang="en-US" altLang="zh-CN" b="1" dirty="0"/>
              <a:t>class </a:t>
            </a:r>
            <a:r>
              <a:rPr lang="en-US" altLang="zh-CN" b="1" dirty="0" err="1">
                <a:solidFill>
                  <a:schemeClr val="hlink"/>
                </a:solidFill>
                <a:effectLst>
                  <a:outerShdw blurRad="38100" dist="38100" dir="2700000" algn="tl">
                    <a:srgbClr val="000000"/>
                  </a:outerShdw>
                </a:effectLst>
              </a:rPr>
              <a:t>SparseMatrix</a:t>
            </a:r>
            <a:r>
              <a:rPr lang="en-US" altLang="zh-CN" b="1" dirty="0"/>
              <a:t>{</a:t>
            </a:r>
          </a:p>
          <a:p>
            <a:pPr>
              <a:lnSpc>
                <a:spcPct val="120000"/>
              </a:lnSpc>
              <a:defRPr/>
            </a:pPr>
            <a:r>
              <a:rPr lang="en-US" altLang="zh-CN" sz="2000" b="1" dirty="0"/>
              <a:t>	vector&lt;Triple&lt;T&gt;&gt; </a:t>
            </a:r>
            <a:r>
              <a:rPr lang="en-US" altLang="zh-CN" sz="2000" b="1" dirty="0" err="1"/>
              <a:t>triList</a:t>
            </a:r>
            <a:r>
              <a:rPr lang="en-US" altLang="zh-CN" sz="2000" b="1" dirty="0"/>
              <a:t>;	   	//</a:t>
            </a:r>
            <a:r>
              <a:rPr lang="zh-CN" altLang="en-US" sz="2000" b="1" dirty="0"/>
              <a:t>三元组表</a:t>
            </a:r>
          </a:p>
          <a:p>
            <a:pPr>
              <a:lnSpc>
                <a:spcPct val="120000"/>
              </a:lnSpc>
              <a:defRPr/>
            </a:pPr>
            <a:r>
              <a:rPr lang="zh-CN" altLang="en-US" sz="2000" b="1" dirty="0"/>
              <a:t>	</a:t>
            </a:r>
            <a:r>
              <a:rPr lang="en-US" altLang="zh-CN" sz="2000" b="1" dirty="0" err="1"/>
              <a:t>int</a:t>
            </a:r>
            <a:r>
              <a:rPr lang="en-US" altLang="zh-CN" sz="2000" b="1" dirty="0"/>
              <a:t> rows, cols, num;  	//</a:t>
            </a:r>
            <a:r>
              <a:rPr lang="zh-CN" altLang="en-US" sz="2000" b="1" dirty="0"/>
              <a:t>矩阵的行数、列数和非零元素个数</a:t>
            </a:r>
          </a:p>
          <a:p>
            <a:pPr>
              <a:lnSpc>
                <a:spcPct val="120000"/>
              </a:lnSpc>
              <a:defRPr/>
            </a:pPr>
            <a:r>
              <a:rPr lang="zh-CN" altLang="en-US" sz="2000" b="1" dirty="0"/>
              <a:t>      </a:t>
            </a:r>
            <a:r>
              <a:rPr lang="en-US" altLang="zh-CN" sz="2000" b="1" dirty="0"/>
              <a:t>public:</a:t>
            </a:r>
          </a:p>
          <a:p>
            <a:pPr>
              <a:lnSpc>
                <a:spcPct val="120000"/>
              </a:lnSpc>
              <a:defRPr/>
            </a:pPr>
            <a:r>
              <a:rPr lang="en-US" altLang="zh-CN" sz="2000" b="1" dirty="0"/>
              <a:t>	</a:t>
            </a:r>
            <a:r>
              <a:rPr lang="en-US" altLang="zh-CN" sz="2000" b="1" dirty="0" err="1"/>
              <a:t>SparseMatrix</a:t>
            </a:r>
            <a:r>
              <a:rPr lang="en-US" altLang="zh-CN" sz="2000" b="1" dirty="0"/>
              <a:t>();      //</a:t>
            </a:r>
            <a:r>
              <a:rPr lang="zh-CN" altLang="en-US" sz="2000" b="1" dirty="0"/>
              <a:t>无参构造函数</a:t>
            </a:r>
          </a:p>
          <a:p>
            <a:pPr>
              <a:lnSpc>
                <a:spcPct val="120000"/>
              </a:lnSpc>
              <a:defRPr/>
            </a:pPr>
            <a:r>
              <a:rPr lang="zh-CN" altLang="en-US" sz="2000" b="1" dirty="0"/>
              <a:t>	</a:t>
            </a:r>
            <a:r>
              <a:rPr lang="en-US" altLang="zh-CN" sz="2000" b="1" dirty="0" err="1"/>
              <a:t>SparseMatrix</a:t>
            </a:r>
            <a:r>
              <a:rPr lang="en-US" altLang="zh-CN" sz="2000" b="1" dirty="0"/>
              <a:t>(Triple&lt;T&gt; *</a:t>
            </a:r>
            <a:r>
              <a:rPr lang="en-US" altLang="zh-CN" sz="2000" b="1" dirty="0" err="1"/>
              <a:t>tlist</a:t>
            </a:r>
            <a:r>
              <a:rPr lang="en-US" altLang="zh-CN" sz="2000" b="1" dirty="0"/>
              <a:t>, </a:t>
            </a:r>
            <a:r>
              <a:rPr lang="en-US" altLang="zh-CN" sz="2000" b="1" dirty="0" err="1"/>
              <a:t>int</a:t>
            </a:r>
            <a:r>
              <a:rPr lang="en-US" altLang="zh-CN" sz="2000" b="1" dirty="0"/>
              <a:t> </a:t>
            </a:r>
            <a:r>
              <a:rPr lang="en-US" altLang="zh-CN" sz="2000" b="1" dirty="0" err="1"/>
              <a:t>rs</a:t>
            </a:r>
            <a:r>
              <a:rPr lang="en-US" altLang="zh-CN" sz="2000" b="1" dirty="0"/>
              <a:t>, </a:t>
            </a:r>
            <a:r>
              <a:rPr lang="en-US" altLang="zh-CN" sz="2000" b="1" dirty="0" err="1"/>
              <a:t>int</a:t>
            </a:r>
            <a:r>
              <a:rPr lang="en-US" altLang="zh-CN" sz="2000" b="1" dirty="0"/>
              <a:t> </a:t>
            </a:r>
            <a:r>
              <a:rPr lang="en-US" altLang="zh-CN" sz="2000" b="1" dirty="0" err="1"/>
              <a:t>cs</a:t>
            </a:r>
            <a:r>
              <a:rPr lang="en-US" altLang="zh-CN" sz="2000" b="1" dirty="0"/>
              <a:t>, </a:t>
            </a:r>
            <a:r>
              <a:rPr lang="en-US" altLang="zh-CN" sz="2000" b="1" dirty="0" err="1"/>
              <a:t>int</a:t>
            </a:r>
            <a:r>
              <a:rPr lang="en-US" altLang="zh-CN" sz="2000" b="1" dirty="0"/>
              <a:t> n);  //</a:t>
            </a:r>
            <a:r>
              <a:rPr lang="zh-CN" altLang="en-US" sz="2000" b="1" dirty="0"/>
              <a:t>构造函数</a:t>
            </a:r>
          </a:p>
          <a:p>
            <a:pPr>
              <a:lnSpc>
                <a:spcPct val="120000"/>
              </a:lnSpc>
              <a:defRPr/>
            </a:pPr>
            <a:r>
              <a:rPr lang="zh-CN" altLang="en-US" sz="2000" b="1" dirty="0"/>
              <a:t>	</a:t>
            </a:r>
            <a:r>
              <a:rPr lang="en-US" altLang="zh-CN" sz="2000" b="1" dirty="0"/>
              <a:t>void </a:t>
            </a:r>
            <a:r>
              <a:rPr lang="en-US" altLang="zh-CN" sz="2000" b="1" dirty="0">
                <a:effectLst>
                  <a:outerShdw blurRad="38100" dist="38100" dir="2700000" algn="tl">
                    <a:srgbClr val="000000"/>
                  </a:outerShdw>
                </a:effectLst>
              </a:rPr>
              <a:t>trans</a:t>
            </a:r>
            <a:r>
              <a:rPr lang="en-US" altLang="zh-CN" sz="2000" b="1" dirty="0"/>
              <a:t>(</a:t>
            </a:r>
            <a:r>
              <a:rPr lang="en-US" altLang="zh-CN" sz="2000" b="1" dirty="0" err="1"/>
              <a:t>SparseMatrix</a:t>
            </a:r>
            <a:r>
              <a:rPr lang="en-US" altLang="zh-CN" sz="2000" b="1" dirty="0"/>
              <a:t>&amp; B);  		  	//</a:t>
            </a:r>
            <a:r>
              <a:rPr lang="zh-CN" altLang="en-US" sz="2000" b="1" dirty="0"/>
              <a:t>矩阵转置运算</a:t>
            </a:r>
          </a:p>
          <a:p>
            <a:pPr>
              <a:lnSpc>
                <a:spcPct val="120000"/>
              </a:lnSpc>
              <a:defRPr/>
            </a:pPr>
            <a:r>
              <a:rPr lang="zh-CN" altLang="en-US" sz="2000" b="1" dirty="0"/>
              <a:t>	</a:t>
            </a:r>
            <a:r>
              <a:rPr lang="en-US" altLang="zh-CN" sz="2000" b="1" dirty="0" err="1"/>
              <a:t>SparseMatrix</a:t>
            </a:r>
            <a:r>
              <a:rPr lang="en-US" altLang="zh-CN" sz="2000" b="1" dirty="0"/>
              <a:t>&amp; plus(</a:t>
            </a:r>
            <a:r>
              <a:rPr lang="en-US" altLang="zh-CN" sz="2000" b="1" dirty="0" err="1"/>
              <a:t>SparseMatrix</a:t>
            </a:r>
            <a:r>
              <a:rPr lang="en-US" altLang="zh-CN" sz="2000" b="1" dirty="0"/>
              <a:t>&amp; B);   	//</a:t>
            </a:r>
            <a:r>
              <a:rPr lang="zh-CN" altLang="en-US" sz="2000" b="1" dirty="0"/>
              <a:t>矩阵加法运算</a:t>
            </a:r>
          </a:p>
          <a:p>
            <a:pPr>
              <a:lnSpc>
                <a:spcPct val="120000"/>
              </a:lnSpc>
              <a:defRPr/>
            </a:pPr>
            <a:r>
              <a:rPr lang="zh-CN" altLang="en-US" sz="2000" b="1" dirty="0"/>
              <a:t>	</a:t>
            </a:r>
            <a:r>
              <a:rPr lang="en-US" altLang="zh-CN" sz="2000" b="1" dirty="0" err="1"/>
              <a:t>SparseMatrix</a:t>
            </a:r>
            <a:r>
              <a:rPr lang="en-US" altLang="zh-CN" sz="2000" b="1" dirty="0"/>
              <a:t>&amp; </a:t>
            </a:r>
            <a:r>
              <a:rPr lang="en-US" altLang="zh-CN" sz="2000" b="1" dirty="0" err="1"/>
              <a:t>mult</a:t>
            </a:r>
            <a:r>
              <a:rPr lang="en-US" altLang="zh-CN" sz="2000" b="1" dirty="0"/>
              <a:t>(</a:t>
            </a:r>
            <a:r>
              <a:rPr lang="en-US" altLang="zh-CN" sz="2000" b="1" dirty="0" err="1"/>
              <a:t>SparseMatrix</a:t>
            </a:r>
            <a:r>
              <a:rPr lang="en-US" altLang="zh-CN" sz="2000" b="1" dirty="0"/>
              <a:t>&amp; B); 	          //</a:t>
            </a:r>
            <a:r>
              <a:rPr lang="zh-CN" altLang="en-US" sz="2000" b="1" dirty="0"/>
              <a:t>矩阵乘法法运算</a:t>
            </a:r>
          </a:p>
          <a:p>
            <a:pPr>
              <a:lnSpc>
                <a:spcPct val="120000"/>
              </a:lnSpc>
              <a:defRPr/>
            </a:pPr>
            <a:r>
              <a:rPr lang="zh-CN" altLang="en-US" sz="2000" b="1" dirty="0"/>
              <a:t>	</a:t>
            </a:r>
            <a:r>
              <a:rPr lang="en-US" altLang="zh-CN" sz="2000" b="1" dirty="0"/>
              <a:t>void print();  //</a:t>
            </a:r>
            <a:r>
              <a:rPr lang="zh-CN" altLang="en-US" sz="2000" b="1" dirty="0"/>
              <a:t>打印矩阵信息	</a:t>
            </a:r>
          </a:p>
          <a:p>
            <a:pPr>
              <a:lnSpc>
                <a:spcPct val="120000"/>
              </a:lnSpc>
              <a:defRPr/>
            </a:pPr>
            <a:r>
              <a:rPr lang="en-US" altLang="zh-CN" sz="2000" b="1"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94CCE11-9B12-4112-83B7-B524B16826BD}"/>
              </a:ext>
            </a:extLst>
          </p:cNvPr>
          <p:cNvSpPr>
            <a:spLocks noGrp="1" noChangeArrowheads="1"/>
          </p:cNvSpPr>
          <p:nvPr>
            <p:ph/>
          </p:nvPr>
        </p:nvSpPr>
        <p:spPr>
          <a:xfrm>
            <a:off x="611188" y="2114550"/>
            <a:ext cx="8077200" cy="2133600"/>
          </a:xfrm>
        </p:spPr>
        <p:txBody>
          <a:bodyPr/>
          <a:lstStyle/>
          <a:p>
            <a:pPr eaLnBrk="1" hangingPunct="1">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将一个</a:t>
            </a:r>
            <a:r>
              <a:rPr lang="en-US" altLang="zh-CN" sz="2800" b="1">
                <a:latin typeface="楷体_GB2312" panose="02010609030101010101" pitchFamily="49" charset="-122"/>
                <a:ea typeface="楷体_GB2312" panose="02010609030101010101" pitchFamily="49" charset="-122"/>
              </a:rPr>
              <a:t>m×n</a:t>
            </a:r>
            <a:r>
              <a:rPr lang="zh-CN" altLang="en-US" sz="2800" b="1">
                <a:latin typeface="楷体_GB2312" panose="02010609030101010101" pitchFamily="49" charset="-122"/>
                <a:ea typeface="楷体_GB2312" panose="02010609030101010101" pitchFamily="49" charset="-122"/>
              </a:rPr>
              <a:t>的矩阵</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，转置为一个</a:t>
            </a:r>
            <a:r>
              <a:rPr lang="en-US" altLang="zh-CN" sz="2800" b="1">
                <a:latin typeface="楷体_GB2312" panose="02010609030101010101" pitchFamily="49" charset="-122"/>
                <a:ea typeface="楷体_GB2312" panose="02010609030101010101" pitchFamily="49" charset="-122"/>
              </a:rPr>
              <a:t>n×m</a:t>
            </a:r>
            <a:r>
              <a:rPr lang="zh-CN" altLang="en-US" sz="2800" b="1">
                <a:latin typeface="楷体_GB2312" panose="02010609030101010101" pitchFamily="49" charset="-122"/>
                <a:ea typeface="楷体_GB2312" panose="02010609030101010101" pitchFamily="49" charset="-122"/>
              </a:rPr>
              <a:t>的矩阵</a:t>
            </a:r>
            <a:r>
              <a:rPr lang="en-US" altLang="zh-CN" sz="2800" b="1">
                <a:latin typeface="楷体_GB2312" panose="02010609030101010101" pitchFamily="49" charset="-122"/>
                <a:ea typeface="楷体_GB2312" panose="02010609030101010101" pitchFamily="49" charset="-122"/>
              </a:rPr>
              <a:t>B </a:t>
            </a:r>
            <a:r>
              <a:rPr lang="zh-CN" altLang="en-US" sz="2800" b="1">
                <a:latin typeface="楷体_GB2312" panose="02010609030101010101" pitchFamily="49" charset="-122"/>
                <a:ea typeface="楷体_GB2312" panose="02010609030101010101" pitchFamily="49" charset="-122"/>
              </a:rPr>
              <a:t>，即将表示</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的三元组表</a:t>
            </a:r>
            <a:r>
              <a:rPr lang="en-US" altLang="zh-CN" sz="2800" b="1">
                <a:latin typeface="楷体_GB2312" panose="02010609030101010101" pitchFamily="49" charset="-122"/>
                <a:ea typeface="楷体_GB2312" panose="02010609030101010101" pitchFamily="49" charset="-122"/>
              </a:rPr>
              <a:t>a</a:t>
            </a:r>
            <a:r>
              <a:rPr lang="zh-CN" altLang="en-US" sz="2800" b="1">
                <a:latin typeface="楷体_GB2312" panose="02010609030101010101" pitchFamily="49" charset="-122"/>
                <a:ea typeface="楷体_GB2312" panose="02010609030101010101" pitchFamily="49" charset="-122"/>
              </a:rPr>
              <a:t>转换为对应于</a:t>
            </a:r>
            <a:r>
              <a:rPr lang="en-US" altLang="zh-CN" sz="2800" b="1">
                <a:latin typeface="楷体_GB2312" panose="02010609030101010101" pitchFamily="49" charset="-122"/>
                <a:ea typeface="楷体_GB2312" panose="02010609030101010101" pitchFamily="49" charset="-122"/>
              </a:rPr>
              <a:t>B</a:t>
            </a:r>
            <a:r>
              <a:rPr lang="zh-CN" altLang="en-US" sz="2800" b="1">
                <a:latin typeface="楷体_GB2312" panose="02010609030101010101" pitchFamily="49" charset="-122"/>
                <a:ea typeface="楷体_GB2312" panose="02010609030101010101" pitchFamily="49" charset="-122"/>
              </a:rPr>
              <a:t>的三元组表</a:t>
            </a:r>
            <a:r>
              <a:rPr lang="en-US" altLang="zh-CN" sz="2800" b="1">
                <a:latin typeface="楷体_GB2312" panose="02010609030101010101" pitchFamily="49" charset="-122"/>
                <a:ea typeface="楷体_GB2312" panose="02010609030101010101" pitchFamily="49" charset="-122"/>
              </a:rPr>
              <a:t>b</a:t>
            </a:r>
            <a:r>
              <a:rPr lang="zh-CN" altLang="en-US" sz="2800" b="1">
                <a:latin typeface="楷体_GB2312" panose="02010609030101010101" pitchFamily="49" charset="-122"/>
                <a:ea typeface="楷体_GB2312" panose="02010609030101010101" pitchFamily="49" charset="-122"/>
              </a:rPr>
              <a:t>。</a:t>
            </a:r>
          </a:p>
          <a:p>
            <a:pPr eaLnBrk="1" hangingPunct="1">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       </a:t>
            </a:r>
          </a:p>
        </p:txBody>
      </p:sp>
      <p:sp>
        <p:nvSpPr>
          <p:cNvPr id="26627" name="灯片编号占位符 4">
            <a:extLst>
              <a:ext uri="{FF2B5EF4-FFF2-40B4-BE49-F238E27FC236}">
                <a16:creationId xmlns:a16="http://schemas.microsoft.com/office/drawing/2014/main" id="{24FDC4E2-6645-491A-88A6-F2A00DA00DF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F65DD3-FA7B-4D34-B151-BC812CDC023D}" type="slidenum">
              <a:rPr lang="en-US" altLang="zh-CN" sz="1400"/>
              <a:pPr eaLnBrk="1" hangingPunct="1"/>
              <a:t>22</a:t>
            </a:fld>
            <a:endParaRPr lang="en-US" altLang="zh-CN" sz="1400"/>
          </a:p>
        </p:txBody>
      </p:sp>
      <p:sp>
        <p:nvSpPr>
          <p:cNvPr id="26628" name="Rectangle 3">
            <a:extLst>
              <a:ext uri="{FF2B5EF4-FFF2-40B4-BE49-F238E27FC236}">
                <a16:creationId xmlns:a16="http://schemas.microsoft.com/office/drawing/2014/main" id="{1CC9807D-903B-4358-8908-0B60A2BBEF92}"/>
              </a:ext>
            </a:extLst>
          </p:cNvPr>
          <p:cNvSpPr>
            <a:spLocks noChangeArrowheads="1"/>
          </p:cNvSpPr>
          <p:nvPr/>
        </p:nvSpPr>
        <p:spPr bwMode="auto">
          <a:xfrm>
            <a:off x="1096963" y="1196975"/>
            <a:ext cx="490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t> </a:t>
            </a:r>
            <a:r>
              <a:rPr lang="zh-CN" altLang="en-US" sz="2800" b="1"/>
              <a:t>例：</a:t>
            </a:r>
            <a:r>
              <a:rPr lang="zh-CN" altLang="en-US" sz="2800" b="1">
                <a:latin typeface="楷体_GB2312" panose="02010609030101010101" pitchFamily="49" charset="-122"/>
                <a:ea typeface="楷体_GB2312" panose="02010609030101010101" pitchFamily="49" charset="-122"/>
              </a:rPr>
              <a:t>稀疏矩阵的转置算法</a:t>
            </a:r>
          </a:p>
        </p:txBody>
      </p:sp>
      <p:sp>
        <p:nvSpPr>
          <p:cNvPr id="249860" name="Rectangle 4">
            <a:extLst>
              <a:ext uri="{FF2B5EF4-FFF2-40B4-BE49-F238E27FC236}">
                <a16:creationId xmlns:a16="http://schemas.microsoft.com/office/drawing/2014/main" id="{61B644FE-7803-48BA-AD74-B08C4B9CFC09}"/>
              </a:ext>
            </a:extLst>
          </p:cNvPr>
          <p:cNvSpPr>
            <a:spLocks noChangeArrowheads="1"/>
          </p:cNvSpPr>
          <p:nvPr/>
        </p:nvSpPr>
        <p:spPr bwMode="auto">
          <a:xfrm>
            <a:off x="757238" y="4032250"/>
            <a:ext cx="8077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算法的处理步骤：</a:t>
            </a:r>
          </a:p>
          <a:p>
            <a:pPr lvl="2" eaLnBrk="1" hangingPunct="1">
              <a:spcBef>
                <a:spcPct val="20000"/>
              </a:spcBef>
              <a:buClr>
                <a:srgbClr val="FF9900"/>
              </a:buClr>
              <a:buSzPct val="80000"/>
              <a:buFont typeface="Wingdings" panose="05000000000000000000" pitchFamily="2" charset="2"/>
              <a:buAutoNum type="arabicPeriod"/>
            </a:pPr>
            <a:r>
              <a:rPr lang="zh-CN" altLang="en-US" sz="2800" b="1">
                <a:latin typeface="楷体_GB2312" panose="02010609030101010101" pitchFamily="49" charset="-122"/>
                <a:ea typeface="楷体_GB2312" panose="02010609030101010101" pitchFamily="49" charset="-122"/>
              </a:rPr>
              <a:t>将矩阵行、列值互换</a:t>
            </a:r>
          </a:p>
          <a:p>
            <a:pPr lvl="2" eaLnBrk="1" hangingPunct="1">
              <a:spcBef>
                <a:spcPct val="20000"/>
              </a:spcBef>
              <a:buClr>
                <a:srgbClr val="FF9900"/>
              </a:buClr>
              <a:buSzPct val="80000"/>
              <a:buFont typeface="Wingdings" panose="05000000000000000000" pitchFamily="2" charset="2"/>
              <a:buAutoNum type="arabicPeriod"/>
            </a:pPr>
            <a:r>
              <a:rPr lang="zh-CN" altLang="en-US" sz="2800" b="1">
                <a:latin typeface="楷体_GB2312" panose="02010609030101010101" pitchFamily="49" charset="-122"/>
                <a:ea typeface="楷体_GB2312" panose="02010609030101010101" pitchFamily="49" charset="-122"/>
              </a:rPr>
              <a:t>将每个三元组元素中</a:t>
            </a:r>
            <a:r>
              <a:rPr lang="en-US" altLang="zh-CN" sz="2800" b="1">
                <a:latin typeface="楷体_GB2312" panose="02010609030101010101" pitchFamily="49" charset="-122"/>
                <a:ea typeface="楷体_GB2312" panose="02010609030101010101" pitchFamily="49" charset="-122"/>
              </a:rPr>
              <a:t>i</a:t>
            </a:r>
            <a:r>
              <a:rPr lang="zh-CN" altLang="en-US" sz="2800" b="1">
                <a:latin typeface="楷体_GB2312" panose="02010609030101010101" pitchFamily="49" charset="-122"/>
                <a:ea typeface="楷体_GB2312" panose="02010609030101010101" pitchFamily="49" charset="-122"/>
              </a:rPr>
              <a:t>和</a:t>
            </a:r>
            <a:r>
              <a:rPr lang="en-US" altLang="zh-CN" sz="2800" b="1">
                <a:latin typeface="楷体_GB2312" panose="02010609030101010101" pitchFamily="49" charset="-122"/>
                <a:ea typeface="楷体_GB2312" panose="02010609030101010101" pitchFamily="49" charset="-122"/>
              </a:rPr>
              <a:t>j</a:t>
            </a:r>
            <a:r>
              <a:rPr lang="zh-CN" altLang="en-US" sz="2800" b="1">
                <a:latin typeface="楷体_GB2312" panose="02010609030101010101" pitchFamily="49" charset="-122"/>
                <a:ea typeface="楷体_GB2312" panose="02010609030101010101" pitchFamily="49" charset="-122"/>
              </a:rPr>
              <a:t>值互换</a:t>
            </a:r>
          </a:p>
          <a:p>
            <a:pPr lvl="2" eaLnBrk="1" hangingPunct="1">
              <a:spcBef>
                <a:spcPct val="20000"/>
              </a:spcBef>
              <a:buClr>
                <a:srgbClr val="FF9900"/>
              </a:buClr>
              <a:buSzPct val="80000"/>
              <a:buFont typeface="Wingdings" panose="05000000000000000000" pitchFamily="2" charset="2"/>
              <a:buAutoNum type="arabicPeriod"/>
            </a:pPr>
            <a:r>
              <a:rPr lang="zh-CN" altLang="en-US" sz="2800" b="1">
                <a:latin typeface="楷体_GB2312" panose="02010609030101010101" pitchFamily="49" charset="-122"/>
                <a:ea typeface="楷体_GB2312" panose="02010609030101010101" pitchFamily="49" charset="-122"/>
              </a:rPr>
              <a:t>重排三元组元素之间的次序</a:t>
            </a:r>
          </a:p>
          <a:p>
            <a:pPr eaLnBrk="1" hangingPunct="1">
              <a:spcBef>
                <a:spcPct val="20000"/>
              </a:spcBef>
              <a:buClr>
                <a:schemeClr val="accent2"/>
              </a:buClr>
              <a:buSzPct val="80000"/>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9860">
                                            <p:txEl>
                                              <p:pRg st="0" end="0"/>
                                            </p:txEl>
                                          </p:spTgt>
                                        </p:tgtEl>
                                        <p:attrNameLst>
                                          <p:attrName>style.visibility</p:attrName>
                                        </p:attrNameLst>
                                      </p:cBhvr>
                                      <p:to>
                                        <p:strVal val="visible"/>
                                      </p:to>
                                    </p:set>
                                    <p:animEffect transition="in" filter="wipe(up)">
                                      <p:cBhvr>
                                        <p:cTn id="7" dur="500"/>
                                        <p:tgtEl>
                                          <p:spTgt spid="2498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9860">
                                            <p:txEl>
                                              <p:pRg st="1" end="1"/>
                                            </p:txEl>
                                          </p:spTgt>
                                        </p:tgtEl>
                                        <p:attrNameLst>
                                          <p:attrName>style.visibility</p:attrName>
                                        </p:attrNameLst>
                                      </p:cBhvr>
                                      <p:to>
                                        <p:strVal val="visible"/>
                                      </p:to>
                                    </p:set>
                                    <p:animEffect transition="in" filter="wipe(up)">
                                      <p:cBhvr>
                                        <p:cTn id="12" dur="500"/>
                                        <p:tgtEl>
                                          <p:spTgt spid="2498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9860">
                                            <p:txEl>
                                              <p:pRg st="2" end="2"/>
                                            </p:txEl>
                                          </p:spTgt>
                                        </p:tgtEl>
                                        <p:attrNameLst>
                                          <p:attrName>style.visibility</p:attrName>
                                        </p:attrNameLst>
                                      </p:cBhvr>
                                      <p:to>
                                        <p:strVal val="visible"/>
                                      </p:to>
                                    </p:set>
                                    <p:animEffect transition="in" filter="wipe(up)">
                                      <p:cBhvr>
                                        <p:cTn id="17" dur="500"/>
                                        <p:tgtEl>
                                          <p:spTgt spid="2498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9860">
                                            <p:txEl>
                                              <p:pRg st="3" end="3"/>
                                            </p:txEl>
                                          </p:spTgt>
                                        </p:tgtEl>
                                        <p:attrNameLst>
                                          <p:attrName>style.visibility</p:attrName>
                                        </p:attrNameLst>
                                      </p:cBhvr>
                                      <p:to>
                                        <p:strVal val="visible"/>
                                      </p:to>
                                    </p:set>
                                    <p:animEffect transition="in" filter="wipe(up)">
                                      <p:cBhvr>
                                        <p:cTn id="22" dur="500"/>
                                        <p:tgtEl>
                                          <p:spTgt spid="2498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9860">
                                            <p:txEl>
                                              <p:pRg st="4" end="4"/>
                                            </p:txEl>
                                          </p:spTgt>
                                        </p:tgtEl>
                                        <p:attrNameLst>
                                          <p:attrName>style.visibility</p:attrName>
                                        </p:attrNameLst>
                                      </p:cBhvr>
                                      <p:to>
                                        <p:strVal val="visible"/>
                                      </p:to>
                                    </p:set>
                                    <p:animEffect transition="in" filter="wipe(up)">
                                      <p:cBhvr>
                                        <p:cTn id="27" dur="500"/>
                                        <p:tgtEl>
                                          <p:spTgt spid="2498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2EBD66DE-6571-4C2A-8814-C4588804DF9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FDE8FD6-3CBB-453B-9CFE-4EAE5EAC028C}" type="slidenum">
              <a:rPr lang="en-US" altLang="zh-CN" sz="1400"/>
              <a:pPr eaLnBrk="1" hangingPunct="1"/>
              <a:t>23</a:t>
            </a:fld>
            <a:endParaRPr lang="en-US" altLang="zh-CN" sz="1400"/>
          </a:p>
        </p:txBody>
      </p:sp>
      <p:pic>
        <p:nvPicPr>
          <p:cNvPr id="27651" name="Picture 4" descr="5X08">
            <a:extLst>
              <a:ext uri="{FF2B5EF4-FFF2-40B4-BE49-F238E27FC236}">
                <a16:creationId xmlns:a16="http://schemas.microsoft.com/office/drawing/2014/main" id="{0FFA337C-55A4-449C-9F83-E1DC63E33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276475"/>
            <a:ext cx="359886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5" descr="5x07">
            <a:extLst>
              <a:ext uri="{FF2B5EF4-FFF2-40B4-BE49-F238E27FC236}">
                <a16:creationId xmlns:a16="http://schemas.microsoft.com/office/drawing/2014/main" id="{9EA9C5E7-50A4-48A4-83F9-CB5959869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115888"/>
            <a:ext cx="4967287"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8" name="Rectangle 6">
            <a:extLst>
              <a:ext uri="{FF2B5EF4-FFF2-40B4-BE49-F238E27FC236}">
                <a16:creationId xmlns:a16="http://schemas.microsoft.com/office/drawing/2014/main" id="{D3037392-4701-4A6F-BE30-66883FAE7D96}"/>
              </a:ext>
            </a:extLst>
          </p:cNvPr>
          <p:cNvSpPr>
            <a:spLocks noChangeArrowheads="1"/>
          </p:cNvSpPr>
          <p:nvPr/>
        </p:nvSpPr>
        <p:spPr bwMode="auto">
          <a:xfrm>
            <a:off x="323850" y="4652963"/>
            <a:ext cx="8424863" cy="2133600"/>
          </a:xfrm>
          <a:prstGeom prst="rect">
            <a:avLst/>
          </a:prstGeom>
          <a:noFill/>
          <a:ln w="9525">
            <a:noFill/>
            <a:miter lim="800000"/>
            <a:headEnd/>
            <a:tailEnd/>
          </a:ln>
          <a:effectLst/>
        </p:spPr>
        <p:txBody>
          <a:bodyPr/>
          <a:lstStyle/>
          <a:p>
            <a:pPr marL="457200" indent="-457200">
              <a:buClr>
                <a:schemeClr val="accent2"/>
              </a:buClr>
              <a:buSzPct val="80000"/>
              <a:buFont typeface="Wingdings" pitchFamily="2" charset="2"/>
              <a:buNone/>
              <a:defRPr/>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实现三元组次序元素重排的方法：</a:t>
            </a:r>
          </a:p>
          <a:p>
            <a:pPr marL="1371600" lvl="2" indent="-457200">
              <a:buClr>
                <a:srgbClr val="FF9900"/>
              </a:buClr>
              <a:buSzPct val="80000"/>
              <a:buFont typeface="Wingdings" pitchFamily="2" charset="2"/>
              <a:buAutoNum type="arabicPeriod"/>
              <a:defRPr/>
            </a:pPr>
            <a:r>
              <a:rPr lang="zh-CN" altLang="en-US" sz="2800" b="1">
                <a:latin typeface="楷体_GB2312" pitchFamily="49" charset="-122"/>
                <a:ea typeface="楷体_GB2312" pitchFamily="49" charset="-122"/>
              </a:rPr>
              <a:t>按 </a:t>
            </a:r>
            <a:r>
              <a:rPr lang="en-US" altLang="zh-CN" sz="2800" b="1">
                <a:latin typeface="楷体_GB2312" pitchFamily="49" charset="-122"/>
                <a:ea typeface="楷体_GB2312" pitchFamily="49" charset="-122"/>
              </a:rPr>
              <a:t>A.</a:t>
            </a:r>
            <a:r>
              <a:rPr lang="en-US" altLang="zh-CN" b="1"/>
              <a:t>triList</a:t>
            </a:r>
            <a:r>
              <a:rPr lang="zh-CN" altLang="en-US" sz="2800" b="1">
                <a:latin typeface="楷体_GB2312" pitchFamily="49" charset="-122"/>
                <a:ea typeface="楷体_GB2312" pitchFamily="49" charset="-122"/>
              </a:rPr>
              <a:t>中元素的</a:t>
            </a:r>
            <a:r>
              <a:rPr lang="zh-CN" altLang="en-US" sz="2800" b="1">
                <a:solidFill>
                  <a:srgbClr val="CC3300"/>
                </a:solidFill>
                <a:effectLst>
                  <a:outerShdw blurRad="38100" dist="38100" dir="2700000" algn="tl">
                    <a:srgbClr val="000000"/>
                  </a:outerShdw>
                </a:effectLst>
                <a:latin typeface="楷体_GB2312" pitchFamily="49" charset="-122"/>
                <a:ea typeface="楷体_GB2312" pitchFamily="49" charset="-122"/>
              </a:rPr>
              <a:t>列序</a:t>
            </a:r>
            <a:r>
              <a:rPr lang="zh-CN" altLang="en-US" sz="2800" b="1">
                <a:latin typeface="楷体_GB2312" pitchFamily="49" charset="-122"/>
                <a:ea typeface="楷体_GB2312" pitchFamily="49" charset="-122"/>
              </a:rPr>
              <a:t>进行转置。</a:t>
            </a:r>
          </a:p>
          <a:p>
            <a:pPr marL="1371600" lvl="2" indent="-457200">
              <a:buClr>
                <a:srgbClr val="FF9900"/>
              </a:buClr>
              <a:buSzPct val="80000"/>
              <a:buFont typeface="Wingdings" pitchFamily="2" charset="2"/>
              <a:buAutoNum type="arabicPeriod"/>
              <a:defRPr/>
            </a:pPr>
            <a:r>
              <a:rPr lang="zh-CN" altLang="en-US" sz="2800" b="1">
                <a:latin typeface="楷体_GB2312" pitchFamily="49" charset="-122"/>
                <a:ea typeface="楷体_GB2312" pitchFamily="49" charset="-122"/>
              </a:rPr>
              <a:t>直接按 </a:t>
            </a:r>
            <a:r>
              <a:rPr lang="en-US" altLang="zh-CN" b="1"/>
              <a:t>A</a:t>
            </a:r>
            <a:r>
              <a:rPr lang="en-US" altLang="zh-CN" sz="2800" b="1">
                <a:latin typeface="楷体_GB2312" pitchFamily="49" charset="-122"/>
                <a:ea typeface="楷体_GB2312" pitchFamily="49" charset="-122"/>
              </a:rPr>
              <a:t>.</a:t>
            </a:r>
            <a:r>
              <a:rPr lang="en-US" altLang="zh-CN" b="1"/>
              <a:t>triList</a:t>
            </a:r>
            <a:r>
              <a:rPr lang="zh-CN" altLang="en-US" sz="2800" b="1">
                <a:latin typeface="楷体_GB2312" pitchFamily="49" charset="-122"/>
                <a:ea typeface="楷体_GB2312" pitchFamily="49" charset="-122"/>
              </a:rPr>
              <a:t>元素的</a:t>
            </a:r>
            <a:r>
              <a:rPr lang="zh-CN" altLang="en-US" sz="2800" b="1">
                <a:solidFill>
                  <a:srgbClr val="FF9900"/>
                </a:solidFill>
                <a:effectLst>
                  <a:outerShdw blurRad="38100" dist="38100" dir="2700000" algn="tl">
                    <a:srgbClr val="000000"/>
                  </a:outerShdw>
                </a:effectLst>
                <a:latin typeface="楷体_GB2312" pitchFamily="49" charset="-122"/>
                <a:ea typeface="楷体_GB2312" pitchFamily="49" charset="-122"/>
              </a:rPr>
              <a:t>行序</a:t>
            </a:r>
            <a:r>
              <a:rPr lang="zh-CN" altLang="en-US" sz="2800" b="1">
                <a:latin typeface="楷体_GB2312" pitchFamily="49" charset="-122"/>
                <a:ea typeface="楷体_GB2312" pitchFamily="49" charset="-122"/>
              </a:rPr>
              <a:t>进行转置，但将转置后的三元组放入</a:t>
            </a:r>
            <a:r>
              <a:rPr lang="en-US" altLang="zh-CN" sz="2800" b="1">
                <a:latin typeface="楷体_GB2312" pitchFamily="49" charset="-122"/>
                <a:ea typeface="楷体_GB2312" pitchFamily="49" charset="-122"/>
              </a:rPr>
              <a:t>B.</a:t>
            </a:r>
            <a:r>
              <a:rPr lang="en-US" altLang="zh-CN" b="1"/>
              <a:t>triList</a:t>
            </a:r>
            <a:r>
              <a:rPr lang="zh-CN" altLang="en-US" sz="2800" b="1">
                <a:latin typeface="楷体_GB2312" pitchFamily="49" charset="-122"/>
                <a:ea typeface="楷体_GB2312" pitchFamily="49" charset="-122"/>
              </a:rPr>
              <a:t>中的适当位置。    </a:t>
            </a:r>
          </a:p>
        </p:txBody>
      </p:sp>
      <p:sp>
        <p:nvSpPr>
          <p:cNvPr id="27654" name="AutoShape 7">
            <a:hlinkClick r:id="rId4" action="ppaction://hlinksldjump"/>
            <a:extLst>
              <a:ext uri="{FF2B5EF4-FFF2-40B4-BE49-F238E27FC236}">
                <a16:creationId xmlns:a16="http://schemas.microsoft.com/office/drawing/2014/main" id="{B6707488-FA46-45BC-B236-5951FCB44401}"/>
              </a:ext>
            </a:extLst>
          </p:cNvPr>
          <p:cNvSpPr>
            <a:spLocks noChangeArrowheads="1"/>
          </p:cNvSpPr>
          <p:nvPr/>
        </p:nvSpPr>
        <p:spPr bwMode="auto">
          <a:xfrm>
            <a:off x="8675688" y="6381750"/>
            <a:ext cx="288925" cy="287338"/>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1718">
                                            <p:txEl>
                                              <p:pRg st="0" end="0"/>
                                            </p:txEl>
                                          </p:spTgt>
                                        </p:tgtEl>
                                        <p:attrNameLst>
                                          <p:attrName>style.visibility</p:attrName>
                                        </p:attrNameLst>
                                      </p:cBhvr>
                                      <p:to>
                                        <p:strVal val="visible"/>
                                      </p:to>
                                    </p:set>
                                    <p:animEffect transition="in" filter="wipe(up)">
                                      <p:cBhvr>
                                        <p:cTn id="7" dur="500"/>
                                        <p:tgtEl>
                                          <p:spTgt spid="3717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18">
                                            <p:txEl>
                                              <p:pRg st="1" end="1"/>
                                            </p:txEl>
                                          </p:spTgt>
                                        </p:tgtEl>
                                        <p:attrNameLst>
                                          <p:attrName>style.visibility</p:attrName>
                                        </p:attrNameLst>
                                      </p:cBhvr>
                                      <p:to>
                                        <p:strVal val="visible"/>
                                      </p:to>
                                    </p:set>
                                    <p:animEffect transition="in" filter="wipe(up)">
                                      <p:cBhvr>
                                        <p:cTn id="12" dur="500"/>
                                        <p:tgtEl>
                                          <p:spTgt spid="3717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1718">
                                            <p:txEl>
                                              <p:pRg st="2" end="2"/>
                                            </p:txEl>
                                          </p:spTgt>
                                        </p:tgtEl>
                                        <p:attrNameLst>
                                          <p:attrName>style.visibility</p:attrName>
                                        </p:attrNameLst>
                                      </p:cBhvr>
                                      <p:to>
                                        <p:strVal val="visible"/>
                                      </p:to>
                                    </p:set>
                                    <p:animEffect transition="in" filter="wipe(up)">
                                      <p:cBhvr>
                                        <p:cTn id="17" dur="500"/>
                                        <p:tgtEl>
                                          <p:spTgt spid="3717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8"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B9D19C5-07D3-4ACE-B98E-1D005813014C}"/>
              </a:ext>
            </a:extLst>
          </p:cNvPr>
          <p:cNvSpPr>
            <a:spLocks noGrp="1" noChangeArrowheads="1"/>
          </p:cNvSpPr>
          <p:nvPr>
            <p:ph idx="1"/>
          </p:nvPr>
        </p:nvSpPr>
        <p:spPr>
          <a:xfrm>
            <a:off x="250825" y="393700"/>
            <a:ext cx="8642350" cy="6203950"/>
          </a:xfrm>
        </p:spPr>
        <p:txBody>
          <a:bodyPr/>
          <a:lstStyle/>
          <a:p>
            <a:pPr eaLnBrk="1" hangingPunct="1">
              <a:buFont typeface="Wingdings" panose="05000000000000000000" pitchFamily="2" charset="2"/>
              <a:buNone/>
            </a:pPr>
            <a:r>
              <a:rPr lang="fr-FR" altLang="zh-CN" sz="2400" b="1"/>
              <a:t>template&lt;class T&gt;</a:t>
            </a:r>
          </a:p>
          <a:p>
            <a:pPr eaLnBrk="1" hangingPunct="1">
              <a:buFont typeface="Wingdings" panose="05000000000000000000" pitchFamily="2" charset="2"/>
              <a:buNone/>
            </a:pPr>
            <a:r>
              <a:rPr lang="fr-FR" altLang="zh-CN" sz="2400" b="1"/>
              <a:t>void SparseMatrix&lt;T&gt;::</a:t>
            </a:r>
            <a:r>
              <a:rPr lang="fr-FR" altLang="zh-CN" sz="2400" b="1">
                <a:solidFill>
                  <a:schemeClr val="hlink"/>
                </a:solidFill>
              </a:rPr>
              <a:t>trans</a:t>
            </a:r>
            <a:r>
              <a:rPr lang="fr-FR" altLang="zh-CN" sz="2400" b="1"/>
              <a:t>(SparseMatrix&lt;T&gt;&amp; B){	</a:t>
            </a:r>
          </a:p>
          <a:p>
            <a:pPr eaLnBrk="1" hangingPunct="1">
              <a:buFont typeface="Wingdings" panose="05000000000000000000" pitchFamily="2" charset="2"/>
              <a:buNone/>
            </a:pPr>
            <a:r>
              <a:rPr lang="fr-FR" altLang="zh-CN" sz="2400" b="1"/>
              <a:t>	B.rows=cols;  B.cols=rows;  B.num=num;</a:t>
            </a:r>
          </a:p>
          <a:p>
            <a:pPr eaLnBrk="1" hangingPunct="1">
              <a:buFont typeface="Wingdings" panose="05000000000000000000" pitchFamily="2" charset="2"/>
              <a:buNone/>
            </a:pPr>
            <a:r>
              <a:rPr lang="fr-FR" altLang="zh-CN" sz="2400" b="1"/>
              <a:t>	if(num==0) return;  //</a:t>
            </a:r>
            <a:r>
              <a:rPr lang="zh-CN" altLang="fr-FR" sz="2400" b="1"/>
              <a:t>若非零元素个数为，则转置结束</a:t>
            </a:r>
          </a:p>
          <a:p>
            <a:pPr eaLnBrk="1" hangingPunct="1">
              <a:buFont typeface="Wingdings" panose="05000000000000000000" pitchFamily="2" charset="2"/>
              <a:buNone/>
            </a:pPr>
            <a:r>
              <a:rPr lang="zh-CN" altLang="fr-FR" sz="2400" b="1"/>
              <a:t>	</a:t>
            </a:r>
            <a:r>
              <a:rPr lang="fr-FR" altLang="zh-CN" sz="2400" b="1"/>
              <a:t>q = 0;</a:t>
            </a:r>
          </a:p>
          <a:p>
            <a:pPr eaLnBrk="1" hangingPunct="1">
              <a:buFont typeface="Wingdings" panose="05000000000000000000" pitchFamily="2" charset="2"/>
              <a:buNone/>
            </a:pPr>
            <a:r>
              <a:rPr lang="fr-FR" altLang="zh-CN" sz="2400" b="1"/>
              <a:t>	for(col=0; col&lt;cols; ++col) //</a:t>
            </a:r>
            <a:r>
              <a:rPr lang="zh-CN" altLang="fr-FR" sz="2400" b="1"/>
              <a:t>按矩阵</a:t>
            </a:r>
            <a:r>
              <a:rPr lang="fr-FR" altLang="zh-CN" sz="2400" b="1"/>
              <a:t>A</a:t>
            </a:r>
            <a:r>
              <a:rPr lang="zh-CN" altLang="fr-FR" sz="2400" b="1"/>
              <a:t>的列序进行转置</a:t>
            </a:r>
          </a:p>
          <a:p>
            <a:pPr eaLnBrk="1" hangingPunct="1">
              <a:buFont typeface="Wingdings" panose="05000000000000000000" pitchFamily="2" charset="2"/>
              <a:buNone/>
            </a:pPr>
            <a:r>
              <a:rPr lang="zh-CN" altLang="fr-FR" sz="2400" b="1"/>
              <a:t>		</a:t>
            </a:r>
            <a:r>
              <a:rPr lang="fr-FR" altLang="zh-CN" sz="2400" b="1"/>
              <a:t>for(p=0; p&lt;num; ++p)</a:t>
            </a:r>
          </a:p>
          <a:p>
            <a:pPr eaLnBrk="1" hangingPunct="1">
              <a:buFont typeface="Wingdings" panose="05000000000000000000" pitchFamily="2" charset="2"/>
              <a:buNone/>
            </a:pPr>
            <a:r>
              <a:rPr lang="fr-FR" altLang="zh-CN" sz="2400" b="1"/>
              <a:t>			if( triList[p].c == col ){</a:t>
            </a:r>
          </a:p>
          <a:p>
            <a:pPr eaLnBrk="1" hangingPunct="1">
              <a:buFont typeface="Wingdings" panose="05000000000000000000" pitchFamily="2" charset="2"/>
              <a:buNone/>
            </a:pPr>
            <a:r>
              <a:rPr lang="fr-FR" altLang="zh-CN" sz="2400" b="1"/>
              <a:t>				B.triList[q].r=triList[p].c;</a:t>
            </a:r>
          </a:p>
          <a:p>
            <a:pPr eaLnBrk="1" hangingPunct="1">
              <a:buFont typeface="Wingdings" panose="05000000000000000000" pitchFamily="2" charset="2"/>
              <a:buNone/>
            </a:pPr>
            <a:r>
              <a:rPr lang="fr-FR" altLang="zh-CN" sz="2400" b="1"/>
              <a:t>				B.triList[q].c=triList[p].r;</a:t>
            </a:r>
          </a:p>
          <a:p>
            <a:pPr eaLnBrk="1" hangingPunct="1">
              <a:buFont typeface="Wingdings" panose="05000000000000000000" pitchFamily="2" charset="2"/>
              <a:buNone/>
            </a:pPr>
            <a:r>
              <a:rPr lang="fr-FR" altLang="zh-CN" sz="2400" b="1"/>
              <a:t>				B.triList[q].elem=triList[p].elem;</a:t>
            </a:r>
          </a:p>
          <a:p>
            <a:pPr eaLnBrk="1" hangingPunct="1">
              <a:buFont typeface="Wingdings" panose="05000000000000000000" pitchFamily="2" charset="2"/>
              <a:buNone/>
            </a:pPr>
            <a:r>
              <a:rPr lang="fr-FR" altLang="zh-CN" sz="2400" b="1"/>
              <a:t>				</a:t>
            </a:r>
            <a:r>
              <a:rPr lang="en-US" altLang="zh-CN" sz="2400" b="1"/>
              <a:t>++q;</a:t>
            </a:r>
          </a:p>
          <a:p>
            <a:pPr eaLnBrk="1" hangingPunct="1">
              <a:buFont typeface="Wingdings" panose="05000000000000000000" pitchFamily="2" charset="2"/>
              <a:buNone/>
            </a:pPr>
            <a:r>
              <a:rPr lang="en-US" altLang="zh-CN" sz="2400" b="1"/>
              <a:t>			}</a:t>
            </a:r>
          </a:p>
          <a:p>
            <a:pPr eaLnBrk="1" hangingPunct="1">
              <a:buFont typeface="Wingdings" panose="05000000000000000000" pitchFamily="2" charset="2"/>
              <a:buNone/>
            </a:pPr>
            <a:r>
              <a:rPr lang="en-US" altLang="zh-CN" sz="2400" b="1"/>
              <a:t>}</a:t>
            </a:r>
          </a:p>
        </p:txBody>
      </p:sp>
      <p:sp>
        <p:nvSpPr>
          <p:cNvPr id="28675" name="灯片编号占位符 5">
            <a:extLst>
              <a:ext uri="{FF2B5EF4-FFF2-40B4-BE49-F238E27FC236}">
                <a16:creationId xmlns:a16="http://schemas.microsoft.com/office/drawing/2014/main" id="{E6894090-5B5B-4FA3-B0F3-010D6519794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4415F6-9FB4-49D2-B1F8-277228FD4EDB}" type="slidenum">
              <a:rPr lang="en-US" altLang="zh-CN" sz="1400"/>
              <a:pPr eaLnBrk="1" hangingPunct="1"/>
              <a:t>24</a:t>
            </a:fld>
            <a:endParaRPr lang="en-US" altLang="zh-CN"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FD4F858-7A40-4FF5-B69B-FA88FE020941}"/>
              </a:ext>
            </a:extLst>
          </p:cNvPr>
          <p:cNvSpPr>
            <a:spLocks noGrp="1" noChangeArrowheads="1"/>
          </p:cNvSpPr>
          <p:nvPr>
            <p:ph type="title"/>
          </p:nvPr>
        </p:nvSpPr>
        <p:spPr>
          <a:xfrm>
            <a:off x="1258888" y="549275"/>
            <a:ext cx="7772400" cy="1143000"/>
          </a:xfrm>
        </p:spPr>
        <p:txBody>
          <a:bodyPr/>
          <a:lstStyle/>
          <a:p>
            <a:pPr eaLnBrk="1" hangingPunct="1"/>
            <a:r>
              <a:rPr lang="zh-CN" altLang="en-US" sz="3600" b="1"/>
              <a:t>快速矩阵转置算法 </a:t>
            </a:r>
          </a:p>
        </p:txBody>
      </p:sp>
      <p:sp>
        <p:nvSpPr>
          <p:cNvPr id="369667" name="Rectangle 3">
            <a:extLst>
              <a:ext uri="{FF2B5EF4-FFF2-40B4-BE49-F238E27FC236}">
                <a16:creationId xmlns:a16="http://schemas.microsoft.com/office/drawing/2014/main" id="{72021894-D25B-4F64-B2E0-ABDB77BAE925}"/>
              </a:ext>
            </a:extLst>
          </p:cNvPr>
          <p:cNvSpPr>
            <a:spLocks noGrp="1" noChangeArrowheads="1"/>
          </p:cNvSpPr>
          <p:nvPr>
            <p:ph idx="1"/>
          </p:nvPr>
        </p:nvSpPr>
        <p:spPr>
          <a:xfrm>
            <a:off x="468313" y="1989138"/>
            <a:ext cx="8351837" cy="4752975"/>
          </a:xfrm>
        </p:spPr>
        <p:txBody>
          <a:bodyPr/>
          <a:lstStyle/>
          <a:p>
            <a:pPr eaLnBrk="1" hangingPunct="1">
              <a:lnSpc>
                <a:spcPct val="105000"/>
              </a:lnSpc>
              <a:spcBef>
                <a:spcPts val="0"/>
              </a:spcBef>
              <a:spcAft>
                <a:spcPts val="0"/>
              </a:spcAft>
              <a:defRPr/>
            </a:pPr>
            <a:r>
              <a:rPr lang="zh-CN" altLang="en-US" sz="2800" b="1" dirty="0"/>
              <a:t>基本思想：</a:t>
            </a:r>
          </a:p>
          <a:p>
            <a:pPr lvl="1" eaLnBrk="1" hangingPunct="1">
              <a:lnSpc>
                <a:spcPct val="105000"/>
              </a:lnSpc>
              <a:spcAft>
                <a:spcPct val="30000"/>
              </a:spcAft>
              <a:defRPr/>
            </a:pPr>
            <a:r>
              <a:rPr lang="zh-CN" altLang="en-US" sz="2400" b="1" dirty="0"/>
              <a:t>直接按矩阵</a:t>
            </a:r>
            <a:r>
              <a:rPr lang="en-US" altLang="zh-CN" sz="2400" b="1" i="1" dirty="0"/>
              <a:t>A</a:t>
            </a:r>
            <a:r>
              <a:rPr lang="zh-CN" altLang="en-US" sz="2400" b="1" dirty="0"/>
              <a:t>的行序进行转置，即通过一趟扫描矩阵</a:t>
            </a:r>
            <a:r>
              <a:rPr lang="en-US" altLang="zh-CN" sz="2400" b="1" i="1" dirty="0"/>
              <a:t>A</a:t>
            </a:r>
            <a:r>
              <a:rPr lang="zh-CN" altLang="en-US" sz="2400" b="1" dirty="0"/>
              <a:t>的三元组表，同时将每个非零元素转置后直接放入矩阵</a:t>
            </a:r>
            <a:r>
              <a:rPr lang="en-US" altLang="zh-CN" sz="2400" b="1" i="1" dirty="0"/>
              <a:t>B</a:t>
            </a:r>
            <a:r>
              <a:rPr lang="zh-CN" altLang="en-US" sz="2400" b="1" dirty="0"/>
              <a:t>的三元组表中的适当位置。</a:t>
            </a:r>
          </a:p>
          <a:p>
            <a:pPr eaLnBrk="1" hangingPunct="1">
              <a:lnSpc>
                <a:spcPct val="105000"/>
              </a:lnSpc>
              <a:spcAft>
                <a:spcPct val="30000"/>
              </a:spcAft>
              <a:defRPr/>
            </a:pPr>
            <a:r>
              <a:rPr lang="zh-CN" altLang="en-US" sz="2800" b="1" dirty="0"/>
              <a:t>关键问题：</a:t>
            </a:r>
          </a:p>
          <a:p>
            <a:pPr lvl="1" eaLnBrk="1" hangingPunct="1">
              <a:lnSpc>
                <a:spcPct val="105000"/>
              </a:lnSpc>
              <a:spcAft>
                <a:spcPct val="30000"/>
              </a:spcAft>
              <a:defRPr/>
            </a:pPr>
            <a:r>
              <a:rPr lang="zh-CN" altLang="en-US" sz="2400" b="1" dirty="0"/>
              <a:t>每次从矩阵</a:t>
            </a:r>
            <a:r>
              <a:rPr lang="en-US" altLang="zh-CN" sz="2400" b="1" i="1" dirty="0"/>
              <a:t>A</a:t>
            </a:r>
            <a:r>
              <a:rPr lang="zh-CN" altLang="en-US" sz="2400" b="1" dirty="0"/>
              <a:t>的三元组表中取出一个非零元素后，如何确定该元素转置后在矩阵</a:t>
            </a:r>
            <a:r>
              <a:rPr lang="en-US" altLang="zh-CN" sz="2400" b="1" i="1" dirty="0"/>
              <a:t>B</a:t>
            </a:r>
            <a:r>
              <a:rPr lang="zh-CN" altLang="en-US" sz="2400" b="1" dirty="0"/>
              <a:t>的三元组表中的</a:t>
            </a:r>
            <a:r>
              <a:rPr lang="zh-CN" altLang="en-US" sz="2400" b="1" dirty="0">
                <a:solidFill>
                  <a:srgbClr val="CC3300"/>
                </a:solidFill>
                <a:effectLst>
                  <a:outerShdw blurRad="38100" dist="38100" dir="2700000" algn="tl">
                    <a:srgbClr val="000000"/>
                  </a:outerShdw>
                </a:effectLst>
              </a:rPr>
              <a:t>相应位置</a:t>
            </a:r>
            <a:r>
              <a:rPr lang="zh-CN" altLang="en-US" sz="2400" b="1" dirty="0"/>
              <a:t>？</a:t>
            </a:r>
          </a:p>
          <a:p>
            <a:pPr lvl="2" eaLnBrk="1" hangingPunct="1">
              <a:lnSpc>
                <a:spcPct val="115000"/>
              </a:lnSpc>
              <a:spcAft>
                <a:spcPct val="30000"/>
              </a:spcAft>
              <a:defRPr/>
            </a:pPr>
            <a:r>
              <a:rPr lang="zh-CN" altLang="en-US" sz="2200" b="1" dirty="0">
                <a:effectLst>
                  <a:outerShdw blurRad="38100" dist="38100" dir="2700000" algn="tl">
                    <a:srgbClr val="000000"/>
                  </a:outerShdw>
                </a:effectLst>
              </a:rPr>
              <a:t>如果能预先确定矩阵</a:t>
            </a:r>
            <a:r>
              <a:rPr lang="en-US" altLang="zh-CN" sz="2200" b="1" i="1" dirty="0">
                <a:effectLst>
                  <a:outerShdw blurRad="38100" dist="38100" dir="2700000" algn="tl">
                    <a:srgbClr val="000000"/>
                  </a:outerShdw>
                </a:effectLst>
              </a:rPr>
              <a:t>A</a:t>
            </a:r>
            <a:r>
              <a:rPr lang="zh-CN" altLang="en-US" sz="2200" b="1" dirty="0">
                <a:effectLst>
                  <a:outerShdw blurRad="38100" dist="38100" dir="2700000" algn="tl">
                    <a:srgbClr val="000000"/>
                  </a:outerShdw>
                </a:effectLst>
              </a:rPr>
              <a:t>的每一列的</a:t>
            </a:r>
            <a:r>
              <a:rPr lang="zh-CN" altLang="en-US" sz="2200" b="1" dirty="0">
                <a:solidFill>
                  <a:srgbClr val="FF9900"/>
                </a:solidFill>
                <a:effectLst>
                  <a:outerShdw blurRad="38100" dist="38100" dir="2700000" algn="tl">
                    <a:srgbClr val="000000"/>
                  </a:outerShdw>
                </a:effectLst>
              </a:rPr>
              <a:t>第一个非零元素</a:t>
            </a:r>
            <a:r>
              <a:rPr lang="zh-CN" altLang="en-US" sz="2200" b="1" dirty="0">
                <a:effectLst>
                  <a:outerShdw blurRad="38100" dist="38100" dir="2700000" algn="tl">
                    <a:srgbClr val="000000"/>
                  </a:outerShdw>
                </a:effectLst>
              </a:rPr>
              <a:t>在矩阵</a:t>
            </a:r>
            <a:r>
              <a:rPr lang="en-US" altLang="zh-CN" sz="2200" b="1" i="1" dirty="0">
                <a:effectLst>
                  <a:outerShdw blurRad="38100" dist="38100" dir="2700000" algn="tl">
                    <a:srgbClr val="000000"/>
                  </a:outerShdw>
                </a:effectLst>
              </a:rPr>
              <a:t>B</a:t>
            </a:r>
            <a:r>
              <a:rPr lang="zh-CN" altLang="en-US" sz="2200" b="1" dirty="0">
                <a:effectLst>
                  <a:outerShdw blurRad="38100" dist="38100" dir="2700000" algn="tl">
                    <a:srgbClr val="000000"/>
                  </a:outerShdw>
                </a:effectLst>
              </a:rPr>
              <a:t>三元组表中的位置，每一列的其他非零元素则依次排在该位置的后面。</a:t>
            </a:r>
            <a:r>
              <a:rPr lang="zh-CN" altLang="en-US" sz="2200" b="1" dirty="0"/>
              <a:t>   </a:t>
            </a:r>
          </a:p>
        </p:txBody>
      </p:sp>
      <p:sp>
        <p:nvSpPr>
          <p:cNvPr id="29700" name="灯片编号占位符 5">
            <a:extLst>
              <a:ext uri="{FF2B5EF4-FFF2-40B4-BE49-F238E27FC236}">
                <a16:creationId xmlns:a16="http://schemas.microsoft.com/office/drawing/2014/main" id="{E9290E0D-411A-4D4E-A3F3-FA4D361B5E2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984890B-B0DF-4625-8909-6A703EBAEC75}" type="slidenum">
              <a:rPr lang="en-US" altLang="zh-CN" sz="1400"/>
              <a:pPr eaLnBrk="1" hangingPunct="1"/>
              <a:t>25</a:t>
            </a:fld>
            <a:endParaRPr lang="en-US" altLang="zh-CN" sz="1400"/>
          </a:p>
        </p:txBody>
      </p:sp>
      <p:sp>
        <p:nvSpPr>
          <p:cNvPr id="29701" name="AutoShape 4">
            <a:hlinkClick r:id="rId2" action="ppaction://hlinksldjump"/>
            <a:extLst>
              <a:ext uri="{FF2B5EF4-FFF2-40B4-BE49-F238E27FC236}">
                <a16:creationId xmlns:a16="http://schemas.microsoft.com/office/drawing/2014/main" id="{847EB1CB-CC13-4924-9A36-532807A6FA7C}"/>
              </a:ext>
            </a:extLst>
          </p:cNvPr>
          <p:cNvSpPr>
            <a:spLocks noChangeArrowheads="1"/>
          </p:cNvSpPr>
          <p:nvPr/>
        </p:nvSpPr>
        <p:spPr bwMode="auto">
          <a:xfrm>
            <a:off x="8675688" y="6453188"/>
            <a:ext cx="217487" cy="215900"/>
          </a:xfrm>
          <a:prstGeom prst="up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animEffect transition="in" filter="wipe(up)">
                                      <p:cBhvr>
                                        <p:cTn id="7" dur="500"/>
                                        <p:tgtEl>
                                          <p:spTgt spid="369667">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69667">
                                            <p:txEl>
                                              <p:pRg st="3" end="3"/>
                                            </p:txEl>
                                          </p:spTgt>
                                        </p:tgtEl>
                                        <p:attrNameLst>
                                          <p:attrName>style.visibility</p:attrName>
                                        </p:attrNameLst>
                                      </p:cBhvr>
                                      <p:to>
                                        <p:strVal val="visible"/>
                                      </p:to>
                                    </p:set>
                                    <p:animEffect transition="in" filter="wipe(up)">
                                      <p:cBhvr>
                                        <p:cTn id="10" dur="500"/>
                                        <p:tgtEl>
                                          <p:spTgt spid="36966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animEffect transition="in" filter="box(in)">
                                      <p:cBhvr>
                                        <p:cTn id="15" dur="500"/>
                                        <p:tgtEl>
                                          <p:spTgt spid="369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EC7EB28-A865-4D8C-8E95-6B3886DDB8FE}"/>
              </a:ext>
            </a:extLst>
          </p:cNvPr>
          <p:cNvSpPr>
            <a:spLocks noGrp="1" noChangeArrowheads="1"/>
          </p:cNvSpPr>
          <p:nvPr>
            <p:ph type="title"/>
          </p:nvPr>
        </p:nvSpPr>
        <p:spPr>
          <a:xfrm>
            <a:off x="1336675" y="476250"/>
            <a:ext cx="7772400" cy="1143000"/>
          </a:xfrm>
        </p:spPr>
        <p:txBody>
          <a:bodyPr/>
          <a:lstStyle/>
          <a:p>
            <a:pPr eaLnBrk="1" hangingPunct="1"/>
            <a:r>
              <a:rPr lang="zh-CN" altLang="en-US" sz="3600" b="1"/>
              <a:t>快速矩阵转置算法 </a:t>
            </a:r>
          </a:p>
        </p:txBody>
      </p:sp>
      <p:sp>
        <p:nvSpPr>
          <p:cNvPr id="370691" name="Rectangle 3">
            <a:extLst>
              <a:ext uri="{FF2B5EF4-FFF2-40B4-BE49-F238E27FC236}">
                <a16:creationId xmlns:a16="http://schemas.microsoft.com/office/drawing/2014/main" id="{21FEA792-7F64-4FEA-955C-84543381060B}"/>
              </a:ext>
            </a:extLst>
          </p:cNvPr>
          <p:cNvSpPr>
            <a:spLocks noGrp="1" noChangeArrowheads="1"/>
          </p:cNvSpPr>
          <p:nvPr>
            <p:ph idx="1"/>
          </p:nvPr>
        </p:nvSpPr>
        <p:spPr>
          <a:xfrm>
            <a:off x="827088" y="2205038"/>
            <a:ext cx="7772400" cy="4030662"/>
          </a:xfrm>
        </p:spPr>
        <p:txBody>
          <a:bodyPr/>
          <a:lstStyle/>
          <a:p>
            <a:pPr eaLnBrk="1" hangingPunct="1">
              <a:lnSpc>
                <a:spcPct val="140000"/>
              </a:lnSpc>
              <a:spcAft>
                <a:spcPct val="30000"/>
              </a:spcAft>
              <a:defRPr/>
            </a:pPr>
            <a:r>
              <a:rPr lang="zh-CN" altLang="en-US" sz="2800" b="1" dirty="0"/>
              <a:t>为此，需要引入两个辅助数组：</a:t>
            </a:r>
          </a:p>
          <a:p>
            <a:pPr lvl="1" eaLnBrk="1" hangingPunct="1">
              <a:lnSpc>
                <a:spcPct val="140000"/>
              </a:lnSpc>
              <a:spcAft>
                <a:spcPct val="30000"/>
              </a:spcAft>
              <a:defRPr/>
            </a:pPr>
            <a:r>
              <a:rPr lang="en-US" altLang="zh-CN" b="1" dirty="0" err="1">
                <a:solidFill>
                  <a:schemeClr val="hlink"/>
                </a:solidFill>
                <a:effectLst>
                  <a:outerShdw blurRad="38100" dist="38100" dir="2700000" algn="tl">
                    <a:srgbClr val="000000"/>
                  </a:outerShdw>
                </a:effectLst>
              </a:rPr>
              <a:t>cnum</a:t>
            </a:r>
            <a:r>
              <a:rPr lang="en-US" altLang="zh-CN" b="1" dirty="0">
                <a:solidFill>
                  <a:schemeClr val="hlink"/>
                </a:solidFill>
                <a:effectLst>
                  <a:outerShdw blurRad="38100" dist="38100" dir="2700000" algn="tl">
                    <a:srgbClr val="000000"/>
                  </a:outerShdw>
                </a:effectLst>
              </a:rPr>
              <a:t>[cols]</a:t>
            </a:r>
            <a:r>
              <a:rPr lang="en-US" altLang="zh-CN" b="1" dirty="0"/>
              <a:t>—— </a:t>
            </a:r>
            <a:r>
              <a:rPr lang="zh-CN" altLang="en-US" sz="2400" b="1" dirty="0"/>
              <a:t>每个分量表示矩阵</a:t>
            </a:r>
            <a:r>
              <a:rPr lang="en-US" altLang="zh-CN" sz="2400" b="1" i="1" dirty="0"/>
              <a:t>A</a:t>
            </a:r>
            <a:r>
              <a:rPr lang="zh-CN" altLang="en-US" sz="2400" b="1" dirty="0"/>
              <a:t>的某一列的非零元素个数。</a:t>
            </a:r>
          </a:p>
          <a:p>
            <a:pPr lvl="1" eaLnBrk="1" hangingPunct="1">
              <a:lnSpc>
                <a:spcPct val="140000"/>
              </a:lnSpc>
              <a:spcAft>
                <a:spcPct val="30000"/>
              </a:spcAft>
              <a:defRPr/>
            </a:pPr>
            <a:r>
              <a:rPr lang="en-US" altLang="zh-CN" sz="2400" b="1" dirty="0" err="1">
                <a:solidFill>
                  <a:schemeClr val="hlink"/>
                </a:solidFill>
                <a:effectLst>
                  <a:outerShdw blurRad="38100" dist="38100" dir="2700000" algn="tl">
                    <a:srgbClr val="000000"/>
                  </a:outerShdw>
                </a:effectLst>
              </a:rPr>
              <a:t>cpot</a:t>
            </a:r>
            <a:r>
              <a:rPr lang="en-US" altLang="zh-CN" sz="2400" b="1" dirty="0">
                <a:solidFill>
                  <a:schemeClr val="hlink"/>
                </a:solidFill>
                <a:effectLst>
                  <a:outerShdw blurRad="38100" dist="38100" dir="2700000" algn="tl">
                    <a:srgbClr val="000000"/>
                  </a:outerShdw>
                </a:effectLst>
              </a:rPr>
              <a:t>[cols]</a:t>
            </a:r>
            <a:r>
              <a:rPr lang="en-US" altLang="zh-CN" sz="2400" b="1" dirty="0"/>
              <a:t>—— </a:t>
            </a:r>
            <a:r>
              <a:rPr lang="zh-CN" altLang="en-US" sz="2400" b="1" dirty="0"/>
              <a:t>每个分量的初始值表示矩阵</a:t>
            </a:r>
            <a:r>
              <a:rPr lang="en-US" altLang="zh-CN" sz="2400" b="1" i="1" dirty="0"/>
              <a:t>A</a:t>
            </a:r>
            <a:r>
              <a:rPr lang="zh-CN" altLang="en-US" sz="2400" b="1" dirty="0"/>
              <a:t>的某一列的第一个非零元素在矩阵</a:t>
            </a:r>
            <a:r>
              <a:rPr lang="en-US" altLang="zh-CN" sz="2400" b="1" i="1" dirty="0"/>
              <a:t>B</a:t>
            </a:r>
            <a:r>
              <a:rPr lang="zh-CN" altLang="en-US" sz="2400" b="1" dirty="0"/>
              <a:t>中的位置。</a:t>
            </a:r>
          </a:p>
        </p:txBody>
      </p:sp>
      <p:sp>
        <p:nvSpPr>
          <p:cNvPr id="30724" name="灯片编号占位符 5">
            <a:extLst>
              <a:ext uri="{FF2B5EF4-FFF2-40B4-BE49-F238E27FC236}">
                <a16:creationId xmlns:a16="http://schemas.microsoft.com/office/drawing/2014/main" id="{331A69F8-2C8A-487A-9955-70A2053F6B48}"/>
              </a:ext>
            </a:extLst>
          </p:cNvPr>
          <p:cNvSpPr>
            <a:spLocks noGrp="1"/>
          </p:cNvSpPr>
          <p:nvPr>
            <p:ph type="sldNum" sz="quarter" idx="12"/>
          </p:nvPr>
        </p:nvSpPr>
        <p:spPr>
          <a:xfrm>
            <a:off x="7164388" y="63087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5BCF7A6-2A65-43FD-8F0F-E7ACBC21B657}" type="slidenum">
              <a:rPr lang="en-US" altLang="zh-CN" sz="1400"/>
              <a:pPr eaLnBrk="1" hangingPunct="1"/>
              <a:t>26</a:t>
            </a:fld>
            <a:endParaRPr lang="en-US" altLang="zh-CN" sz="1400"/>
          </a:p>
        </p:txBody>
      </p:sp>
      <p:sp>
        <p:nvSpPr>
          <p:cNvPr id="30725" name="Rectangle 5">
            <a:extLst>
              <a:ext uri="{FF2B5EF4-FFF2-40B4-BE49-F238E27FC236}">
                <a16:creationId xmlns:a16="http://schemas.microsoft.com/office/drawing/2014/main" id="{F65D17C4-8BE4-4D2E-958E-4A464140A221}"/>
              </a:ext>
            </a:extLst>
          </p:cNvPr>
          <p:cNvSpPr>
            <a:spLocks noChangeArrowheads="1"/>
          </p:cNvSpPr>
          <p:nvPr/>
        </p:nvSpPr>
        <p:spPr bwMode="auto">
          <a:xfrm>
            <a:off x="396875" y="3795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FEEBD255-EFB2-421B-973F-665B416712BE}"/>
              </a:ext>
            </a:extLst>
          </p:cNvPr>
          <p:cNvSpPr>
            <a:spLocks noGrp="1" noChangeArrowheads="1"/>
          </p:cNvSpPr>
          <p:nvPr>
            <p:ph idx="1"/>
          </p:nvPr>
        </p:nvSpPr>
        <p:spPr>
          <a:xfrm>
            <a:off x="320675" y="549275"/>
            <a:ext cx="8643938" cy="5616575"/>
          </a:xfrm>
        </p:spPr>
        <p:txBody>
          <a:bodyPr/>
          <a:lstStyle/>
          <a:p>
            <a:pPr marL="609600" indent="-609600" eaLnBrk="1" hangingPunct="1">
              <a:lnSpc>
                <a:spcPct val="114000"/>
              </a:lnSpc>
              <a:buFont typeface="Wingdings" panose="05000000000000000000" pitchFamily="2" charset="2"/>
              <a:buNone/>
              <a:defRPr/>
            </a:pPr>
            <a:r>
              <a:rPr kumimoji="1" lang="fr-FR" altLang="zh-CN" sz="2400" b="1" kern="1200" dirty="0">
                <a:latin typeface="Times New Roman" pitchFamily="18" charset="0"/>
              </a:rPr>
              <a:t>template&lt;class T&gt;</a:t>
            </a:r>
          </a:p>
          <a:p>
            <a:pPr marL="609600" indent="-609600" eaLnBrk="1" hangingPunct="1">
              <a:lnSpc>
                <a:spcPct val="114000"/>
              </a:lnSpc>
              <a:buFont typeface="Wingdings" panose="05000000000000000000" pitchFamily="2" charset="2"/>
              <a:buNone/>
              <a:defRPr/>
            </a:pPr>
            <a:r>
              <a:rPr kumimoji="1" lang="fr-FR" altLang="zh-CN" sz="2400" b="1" kern="1200" dirty="0">
                <a:latin typeface="Times New Roman" pitchFamily="18" charset="0"/>
              </a:rPr>
              <a:t>void SparseMatrix&lt;T&gt;::trans(SparseMatrix&lt;T&gt;&amp; B){</a:t>
            </a:r>
          </a:p>
          <a:p>
            <a:pPr marL="609600" indent="-609600" eaLnBrk="1" hangingPunct="1">
              <a:lnSpc>
                <a:spcPct val="114000"/>
              </a:lnSpc>
              <a:buFont typeface="Wingdings" panose="05000000000000000000" pitchFamily="2" charset="2"/>
              <a:buNone/>
              <a:defRPr/>
            </a:pPr>
            <a:r>
              <a:rPr kumimoji="1" lang="fr-FR" altLang="zh-CN" sz="2400" b="1" kern="1200" dirty="0">
                <a:latin typeface="Times New Roman" pitchFamily="18" charset="0"/>
              </a:rPr>
              <a:t>	B.rows=cols;  B.cols=rows;  B.num=num;</a:t>
            </a:r>
          </a:p>
          <a:p>
            <a:pPr marL="609600" indent="-609600" eaLnBrk="1" hangingPunct="1">
              <a:lnSpc>
                <a:spcPct val="114000"/>
              </a:lnSpc>
              <a:buFont typeface="Wingdings" panose="05000000000000000000" pitchFamily="2" charset="2"/>
              <a:buNone/>
              <a:defRPr/>
            </a:pPr>
            <a:r>
              <a:rPr kumimoji="1" lang="fr-FR" altLang="zh-CN" sz="2400" b="1" kern="1200" dirty="0">
                <a:latin typeface="Times New Roman" pitchFamily="18" charset="0"/>
              </a:rPr>
              <a:t>	if(num==0) return;  //</a:t>
            </a:r>
            <a:r>
              <a:rPr kumimoji="1" lang="zh-CN" altLang="fr-FR" sz="2400" b="1" kern="1200" dirty="0">
                <a:latin typeface="Times New Roman" pitchFamily="18" charset="0"/>
              </a:rPr>
              <a:t>若非零元素个数为零，则转置结束</a:t>
            </a:r>
          </a:p>
          <a:p>
            <a:pPr marL="609600" indent="-609600" eaLnBrk="1" hangingPunct="1">
              <a:lnSpc>
                <a:spcPct val="114000"/>
              </a:lnSpc>
              <a:buFont typeface="Wingdings" panose="05000000000000000000" pitchFamily="2" charset="2"/>
              <a:buNone/>
              <a:defRPr/>
            </a:pPr>
            <a:r>
              <a:rPr kumimoji="1" lang="zh-CN" altLang="fr-FR" sz="2400" b="1" kern="1200" dirty="0">
                <a:latin typeface="Times New Roman" pitchFamily="18" charset="0"/>
              </a:rPr>
              <a:t>        </a:t>
            </a:r>
            <a:r>
              <a:rPr kumimoji="1" lang="en-US" altLang="zh-CN" sz="2400" b="1" kern="1200" dirty="0" err="1">
                <a:latin typeface="Times New Roman" pitchFamily="18" charset="0"/>
              </a:rPr>
              <a:t>int</a:t>
            </a:r>
            <a:r>
              <a:rPr kumimoji="1" lang="en-US" altLang="zh-CN" sz="2400" b="1" kern="1200" dirty="0">
                <a:latin typeface="Times New Roman" pitchFamily="18" charset="0"/>
              </a:rPr>
              <a:t> *</a:t>
            </a:r>
            <a:r>
              <a:rPr kumimoji="1" lang="en-US" altLang="zh-CN" sz="2400" b="1" kern="1200" dirty="0" err="1">
                <a:latin typeface="Times New Roman" pitchFamily="18" charset="0"/>
              </a:rPr>
              <a:t>cnum</a:t>
            </a:r>
            <a:r>
              <a:rPr kumimoji="1" lang="en-US" altLang="zh-CN" sz="2400" b="1" kern="1200" dirty="0">
                <a:latin typeface="Times New Roman" pitchFamily="18" charset="0"/>
              </a:rPr>
              <a:t>=new </a:t>
            </a:r>
            <a:r>
              <a:rPr kumimoji="1" lang="en-US" altLang="zh-CN" sz="2400" b="1" kern="1200" dirty="0" err="1">
                <a:latin typeface="Times New Roman" pitchFamily="18" charset="0"/>
              </a:rPr>
              <a:t>int</a:t>
            </a:r>
            <a:r>
              <a:rPr kumimoji="1" lang="en-US" altLang="zh-CN" sz="2400" b="1" kern="1200" dirty="0">
                <a:latin typeface="Times New Roman" pitchFamily="18" charset="0"/>
              </a:rPr>
              <a:t>[cols];  </a:t>
            </a:r>
          </a:p>
          <a:p>
            <a:pPr marL="609600" indent="-609600" eaLnBrk="1" hangingPunct="1">
              <a:lnSpc>
                <a:spcPct val="114000"/>
              </a:lnSpc>
              <a:buFont typeface="Wingdings" panose="05000000000000000000" pitchFamily="2" charset="2"/>
              <a:buNone/>
              <a:defRPr/>
            </a:pPr>
            <a:r>
              <a:rPr kumimoji="1" lang="en-US" altLang="zh-CN" sz="2400" b="1" kern="1200" dirty="0">
                <a:latin typeface="Times New Roman" pitchFamily="18" charset="0"/>
              </a:rPr>
              <a:t>	</a:t>
            </a:r>
            <a:r>
              <a:rPr kumimoji="1" lang="en-US" altLang="zh-CN" sz="2400" b="1" kern="1200" dirty="0" err="1">
                <a:latin typeface="Times New Roman" pitchFamily="18" charset="0"/>
              </a:rPr>
              <a:t>int</a:t>
            </a:r>
            <a:r>
              <a:rPr kumimoji="1" lang="en-US" altLang="zh-CN" sz="2400" b="1" kern="1200" dirty="0">
                <a:latin typeface="Times New Roman" pitchFamily="18" charset="0"/>
              </a:rPr>
              <a:t> *</a:t>
            </a:r>
            <a:r>
              <a:rPr kumimoji="1" lang="en-US" altLang="zh-CN" sz="2400" b="1" kern="1200" dirty="0" err="1">
                <a:latin typeface="Times New Roman" pitchFamily="18" charset="0"/>
              </a:rPr>
              <a:t>cpot</a:t>
            </a:r>
            <a:r>
              <a:rPr kumimoji="1" lang="en-US" altLang="zh-CN" sz="2400" b="1" kern="1200" dirty="0">
                <a:latin typeface="Times New Roman" pitchFamily="18" charset="0"/>
              </a:rPr>
              <a:t>=new </a:t>
            </a:r>
            <a:r>
              <a:rPr kumimoji="1" lang="en-US" altLang="zh-CN" sz="2400" b="1" kern="1200" dirty="0" err="1">
                <a:latin typeface="Times New Roman" pitchFamily="18" charset="0"/>
              </a:rPr>
              <a:t>int</a:t>
            </a:r>
            <a:r>
              <a:rPr kumimoji="1" lang="en-US" altLang="zh-CN" sz="2400" b="1" kern="1200" dirty="0">
                <a:latin typeface="Times New Roman" pitchFamily="18" charset="0"/>
              </a:rPr>
              <a:t>[cols];  </a:t>
            </a:r>
          </a:p>
          <a:p>
            <a:pPr marL="609600" indent="-609600" eaLnBrk="1" hangingPunct="1">
              <a:lnSpc>
                <a:spcPct val="114000"/>
              </a:lnSpc>
              <a:buFont typeface="Wingdings" panose="05000000000000000000" pitchFamily="2" charset="2"/>
              <a:buNone/>
              <a:defRPr/>
            </a:pPr>
            <a:r>
              <a:rPr kumimoji="1" lang="en-US" altLang="zh-CN" sz="2400" b="1" kern="1200" dirty="0">
                <a:latin typeface="Times New Roman" pitchFamily="18" charset="0"/>
              </a:rPr>
              <a:t>	for(</a:t>
            </a:r>
            <a:r>
              <a:rPr kumimoji="1" lang="en-US" altLang="zh-CN" sz="2400" b="1" kern="1200" dirty="0" err="1">
                <a:latin typeface="Times New Roman" pitchFamily="18" charset="0"/>
              </a:rPr>
              <a:t>col</a:t>
            </a:r>
            <a:r>
              <a:rPr kumimoji="1" lang="en-US" altLang="zh-CN" sz="2400" b="1" kern="1200" dirty="0">
                <a:latin typeface="Times New Roman" pitchFamily="18" charset="0"/>
              </a:rPr>
              <a:t>=0; </a:t>
            </a:r>
            <a:r>
              <a:rPr kumimoji="1" lang="en-US" altLang="zh-CN" sz="2400" b="1" kern="1200" dirty="0" err="1">
                <a:latin typeface="Times New Roman" pitchFamily="18" charset="0"/>
              </a:rPr>
              <a:t>col</a:t>
            </a:r>
            <a:r>
              <a:rPr kumimoji="1" lang="en-US" altLang="zh-CN" sz="2400" b="1" kern="1200" dirty="0">
                <a:latin typeface="Times New Roman" pitchFamily="18" charset="0"/>
              </a:rPr>
              <a:t>&lt;cols; ++</a:t>
            </a:r>
            <a:r>
              <a:rPr kumimoji="1" lang="en-US" altLang="zh-CN" sz="2400" b="1" kern="1200" dirty="0" err="1">
                <a:latin typeface="Times New Roman" pitchFamily="18" charset="0"/>
              </a:rPr>
              <a:t>col</a:t>
            </a:r>
            <a:r>
              <a:rPr kumimoji="1" lang="en-US" altLang="zh-CN" sz="2400" b="1" kern="1200" dirty="0">
                <a:latin typeface="Times New Roman" pitchFamily="18" charset="0"/>
              </a:rPr>
              <a:t>) </a:t>
            </a:r>
            <a:r>
              <a:rPr kumimoji="1" lang="en-US" altLang="zh-CN" sz="2400" b="1" kern="1200" dirty="0" err="1">
                <a:latin typeface="Times New Roman" pitchFamily="18" charset="0"/>
              </a:rPr>
              <a:t>cnum</a:t>
            </a:r>
            <a:r>
              <a:rPr kumimoji="1" lang="en-US" altLang="zh-CN" sz="2400" b="1" kern="1200" dirty="0">
                <a:latin typeface="Times New Roman" pitchFamily="18" charset="0"/>
              </a:rPr>
              <a:t>[</a:t>
            </a:r>
            <a:r>
              <a:rPr kumimoji="1" lang="en-US" altLang="zh-CN" sz="2400" b="1" kern="1200" dirty="0" err="1">
                <a:latin typeface="Times New Roman" pitchFamily="18" charset="0"/>
              </a:rPr>
              <a:t>col</a:t>
            </a:r>
            <a:r>
              <a:rPr kumimoji="1" lang="en-US" altLang="zh-CN" sz="2400" b="1" kern="1200" dirty="0">
                <a:latin typeface="Times New Roman" pitchFamily="18" charset="0"/>
              </a:rPr>
              <a:t>]=0;   //</a:t>
            </a:r>
            <a:r>
              <a:rPr kumimoji="1" lang="zh-CN" altLang="en-US" sz="2400" b="1" kern="1200" dirty="0">
                <a:latin typeface="Times New Roman" pitchFamily="18" charset="0"/>
              </a:rPr>
              <a:t>置初值</a:t>
            </a:r>
          </a:p>
          <a:p>
            <a:pPr marL="609600" indent="-609600" eaLnBrk="1" hangingPunct="1">
              <a:lnSpc>
                <a:spcPct val="114000"/>
              </a:lnSpc>
              <a:buFont typeface="Wingdings" panose="05000000000000000000" pitchFamily="2" charset="2"/>
              <a:buNone/>
              <a:defRPr/>
            </a:pPr>
            <a:r>
              <a:rPr kumimoji="1" lang="zh-CN" altLang="en-US" sz="2400" b="1" kern="1200" dirty="0">
                <a:latin typeface="Times New Roman" pitchFamily="18" charset="0"/>
              </a:rPr>
              <a:t>	</a:t>
            </a:r>
            <a:r>
              <a:rPr kumimoji="1" lang="en-US" altLang="zh-CN" sz="2400" b="1" kern="1200" dirty="0">
                <a:latin typeface="Times New Roman" pitchFamily="18" charset="0"/>
              </a:rPr>
              <a:t>for(t=0; t&lt;num; ++t)     //</a:t>
            </a:r>
            <a:r>
              <a:rPr kumimoji="1" lang="zh-CN" altLang="en-US" sz="2400" b="1" kern="1200" dirty="0">
                <a:latin typeface="Times New Roman" pitchFamily="18" charset="0"/>
              </a:rPr>
              <a:t>初始化数组</a:t>
            </a:r>
            <a:r>
              <a:rPr kumimoji="1" lang="en-US" altLang="zh-CN" sz="2400" b="1" kern="1200" dirty="0" err="1">
                <a:latin typeface="Times New Roman" pitchFamily="18" charset="0"/>
              </a:rPr>
              <a:t>cnum</a:t>
            </a:r>
            <a:r>
              <a:rPr kumimoji="1" lang="zh-CN" altLang="en-US" sz="2400" b="1" kern="1200" dirty="0">
                <a:latin typeface="Times New Roman" pitchFamily="18" charset="0"/>
              </a:rPr>
              <a:t>的元素值</a:t>
            </a:r>
          </a:p>
          <a:p>
            <a:pPr marL="609600" indent="-609600" eaLnBrk="1" hangingPunct="1">
              <a:lnSpc>
                <a:spcPct val="114000"/>
              </a:lnSpc>
              <a:buFont typeface="Wingdings" panose="05000000000000000000" pitchFamily="2" charset="2"/>
              <a:buNone/>
              <a:defRPr/>
            </a:pPr>
            <a:r>
              <a:rPr kumimoji="1" lang="zh-CN" altLang="en-US" sz="2400" b="1" kern="1200" dirty="0">
                <a:latin typeface="Times New Roman" pitchFamily="18" charset="0"/>
              </a:rPr>
              <a:t>		 </a:t>
            </a:r>
            <a:r>
              <a:rPr kumimoji="1" lang="en-US" altLang="zh-CN" sz="2400" b="1" kern="1200" dirty="0">
                <a:latin typeface="Times New Roman" pitchFamily="18" charset="0"/>
              </a:rPr>
              <a:t>++</a:t>
            </a:r>
            <a:r>
              <a:rPr kumimoji="1" lang="en-US" altLang="zh-CN" sz="2400" b="1" kern="1200" dirty="0" err="1">
                <a:latin typeface="Times New Roman" pitchFamily="18" charset="0"/>
              </a:rPr>
              <a:t>cnum</a:t>
            </a:r>
            <a:r>
              <a:rPr kumimoji="1" lang="en-US" altLang="zh-CN" sz="2400" b="1" kern="1200" dirty="0">
                <a:latin typeface="Times New Roman" pitchFamily="18" charset="0"/>
              </a:rPr>
              <a:t>[ </a:t>
            </a:r>
            <a:r>
              <a:rPr kumimoji="1" lang="en-US" altLang="zh-CN" sz="2400" b="1" kern="1200" dirty="0" err="1">
                <a:latin typeface="Times New Roman" pitchFamily="18" charset="0"/>
              </a:rPr>
              <a:t>triList</a:t>
            </a:r>
            <a:r>
              <a:rPr kumimoji="1" lang="en-US" altLang="zh-CN" sz="2400" b="1" kern="1200" dirty="0">
                <a:latin typeface="Times New Roman" pitchFamily="18" charset="0"/>
              </a:rPr>
              <a:t>[t].c ];  </a:t>
            </a:r>
          </a:p>
          <a:p>
            <a:pPr marL="609600" indent="-609600" eaLnBrk="1" hangingPunct="1">
              <a:lnSpc>
                <a:spcPct val="114000"/>
              </a:lnSpc>
              <a:buFont typeface="Wingdings" panose="05000000000000000000" pitchFamily="2" charset="2"/>
              <a:buNone/>
              <a:defRPr/>
            </a:pPr>
            <a:r>
              <a:rPr kumimoji="1" lang="en-US" altLang="zh-CN" sz="2400" b="1" kern="1200" dirty="0">
                <a:latin typeface="Times New Roman" pitchFamily="18" charset="0"/>
              </a:rPr>
              <a:t>	</a:t>
            </a:r>
            <a:r>
              <a:rPr kumimoji="1" lang="en-US" altLang="zh-CN" sz="2400" b="1" kern="1200" dirty="0" err="1">
                <a:latin typeface="Times New Roman" pitchFamily="18" charset="0"/>
              </a:rPr>
              <a:t>cpot</a:t>
            </a:r>
            <a:r>
              <a:rPr kumimoji="1" lang="en-US" altLang="zh-CN" sz="2400" b="1" kern="1200" dirty="0">
                <a:latin typeface="Times New Roman" pitchFamily="18" charset="0"/>
              </a:rPr>
              <a:t>[0] = 0;</a:t>
            </a:r>
          </a:p>
          <a:p>
            <a:pPr marL="609600" indent="-609600" eaLnBrk="1" hangingPunct="1">
              <a:lnSpc>
                <a:spcPct val="114000"/>
              </a:lnSpc>
              <a:buFont typeface="Wingdings" panose="05000000000000000000" pitchFamily="2" charset="2"/>
              <a:buNone/>
              <a:defRPr/>
            </a:pPr>
            <a:r>
              <a:rPr kumimoji="1" lang="en-US" altLang="zh-CN" sz="2400" b="1" kern="1200" dirty="0">
                <a:latin typeface="Times New Roman" pitchFamily="18" charset="0"/>
              </a:rPr>
              <a:t>	for(</a:t>
            </a:r>
            <a:r>
              <a:rPr kumimoji="1" lang="en-US" altLang="zh-CN" sz="2400" b="1" kern="1200" dirty="0" err="1">
                <a:latin typeface="Times New Roman" pitchFamily="18" charset="0"/>
              </a:rPr>
              <a:t>col</a:t>
            </a:r>
            <a:r>
              <a:rPr kumimoji="1" lang="en-US" altLang="zh-CN" sz="2400" b="1" kern="1200" dirty="0">
                <a:latin typeface="Times New Roman" pitchFamily="18" charset="0"/>
              </a:rPr>
              <a:t>=1; </a:t>
            </a:r>
            <a:r>
              <a:rPr kumimoji="1" lang="en-US" altLang="zh-CN" sz="2400" b="1" kern="1200" dirty="0" err="1">
                <a:latin typeface="Times New Roman" pitchFamily="18" charset="0"/>
              </a:rPr>
              <a:t>col</a:t>
            </a:r>
            <a:r>
              <a:rPr kumimoji="1" lang="en-US" altLang="zh-CN" sz="2400" b="1" kern="1200" dirty="0">
                <a:latin typeface="Times New Roman" pitchFamily="18" charset="0"/>
              </a:rPr>
              <a:t>&lt;cols; ++</a:t>
            </a:r>
            <a:r>
              <a:rPr kumimoji="1" lang="en-US" altLang="zh-CN" sz="2400" b="1" kern="1200" dirty="0" err="1">
                <a:latin typeface="Times New Roman" pitchFamily="18" charset="0"/>
              </a:rPr>
              <a:t>col</a:t>
            </a:r>
            <a:r>
              <a:rPr kumimoji="1" lang="en-US" altLang="zh-CN" sz="2400" b="1" kern="1200" dirty="0">
                <a:latin typeface="Times New Roman" pitchFamily="18" charset="0"/>
              </a:rPr>
              <a:t>)    //</a:t>
            </a:r>
            <a:r>
              <a:rPr kumimoji="1" lang="zh-CN" altLang="en-US" sz="2400" b="1" kern="1200" dirty="0">
                <a:latin typeface="Times New Roman" pitchFamily="18" charset="0"/>
              </a:rPr>
              <a:t>初始化数组</a:t>
            </a:r>
            <a:r>
              <a:rPr kumimoji="1" lang="en-US" altLang="zh-CN" sz="2400" b="1" kern="1200" dirty="0" err="1">
                <a:latin typeface="Times New Roman" pitchFamily="18" charset="0"/>
              </a:rPr>
              <a:t>cpot</a:t>
            </a:r>
            <a:r>
              <a:rPr kumimoji="1" lang="zh-CN" altLang="en-US" sz="2400" b="1" kern="1200" dirty="0">
                <a:latin typeface="Times New Roman" pitchFamily="18" charset="0"/>
              </a:rPr>
              <a:t>的元素值</a:t>
            </a:r>
          </a:p>
          <a:p>
            <a:pPr marL="609600" indent="-609600" eaLnBrk="1" hangingPunct="1">
              <a:lnSpc>
                <a:spcPct val="114000"/>
              </a:lnSpc>
              <a:buFont typeface="Wingdings" panose="05000000000000000000" pitchFamily="2" charset="2"/>
              <a:buNone/>
              <a:defRPr/>
            </a:pPr>
            <a:r>
              <a:rPr kumimoji="1" lang="zh-CN" altLang="en-US" sz="2400" b="1" kern="1200" dirty="0">
                <a:latin typeface="Times New Roman" pitchFamily="18" charset="0"/>
              </a:rPr>
              <a:t>		 </a:t>
            </a:r>
            <a:r>
              <a:rPr kumimoji="1" lang="en-US" altLang="zh-CN" sz="2400" b="1" kern="1200" dirty="0" err="1">
                <a:latin typeface="Times New Roman" pitchFamily="18" charset="0"/>
              </a:rPr>
              <a:t>cpot</a:t>
            </a:r>
            <a:r>
              <a:rPr kumimoji="1" lang="en-US" altLang="zh-CN" sz="2400" b="1" kern="1200" dirty="0">
                <a:latin typeface="Times New Roman" pitchFamily="18" charset="0"/>
              </a:rPr>
              <a:t>[</a:t>
            </a:r>
            <a:r>
              <a:rPr kumimoji="1" lang="en-US" altLang="zh-CN" sz="2400" b="1" kern="1200" dirty="0" err="1">
                <a:latin typeface="Times New Roman" pitchFamily="18" charset="0"/>
              </a:rPr>
              <a:t>col</a:t>
            </a:r>
            <a:r>
              <a:rPr kumimoji="1" lang="en-US" altLang="zh-CN" sz="2400" b="1" kern="1200" dirty="0">
                <a:latin typeface="Times New Roman" pitchFamily="18" charset="0"/>
              </a:rPr>
              <a:t>] = </a:t>
            </a:r>
            <a:r>
              <a:rPr kumimoji="1" lang="en-US" altLang="zh-CN" sz="2400" b="1" kern="1200" dirty="0" err="1">
                <a:latin typeface="Times New Roman" pitchFamily="18" charset="0"/>
              </a:rPr>
              <a:t>cpot</a:t>
            </a:r>
            <a:r>
              <a:rPr kumimoji="1" lang="en-US" altLang="zh-CN" sz="2400" b="1" kern="1200" dirty="0">
                <a:latin typeface="Times New Roman" pitchFamily="18" charset="0"/>
              </a:rPr>
              <a:t>[col-1] + </a:t>
            </a:r>
            <a:r>
              <a:rPr kumimoji="1" lang="en-US" altLang="zh-CN" sz="2400" b="1" kern="1200" dirty="0" err="1">
                <a:latin typeface="Times New Roman" pitchFamily="18" charset="0"/>
              </a:rPr>
              <a:t>cnum</a:t>
            </a:r>
            <a:r>
              <a:rPr kumimoji="1" lang="en-US" altLang="zh-CN" sz="2400" b="1" kern="1200" dirty="0">
                <a:latin typeface="Times New Roman" pitchFamily="18" charset="0"/>
              </a:rPr>
              <a:t>[col-1];   </a:t>
            </a:r>
          </a:p>
          <a:p>
            <a:pPr marL="609600" indent="-609600" eaLnBrk="1" hangingPunct="1">
              <a:lnSpc>
                <a:spcPct val="114000"/>
              </a:lnSpc>
              <a:buFont typeface="Wingdings" panose="05000000000000000000" pitchFamily="2" charset="2"/>
              <a:buNone/>
              <a:defRPr/>
            </a:pPr>
            <a:r>
              <a:rPr lang="en-US" altLang="zh-CN" sz="2200" b="1"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685" name="Rectangle 5">
            <a:extLst>
              <a:ext uri="{FF2B5EF4-FFF2-40B4-BE49-F238E27FC236}">
                <a16:creationId xmlns:a16="http://schemas.microsoft.com/office/drawing/2014/main" id="{146B166E-DFB9-4F1D-ADF6-45D083B6A4C5}"/>
              </a:ext>
            </a:extLst>
          </p:cNvPr>
          <p:cNvSpPr>
            <a:spLocks noChangeArrowheads="1"/>
          </p:cNvSpPr>
          <p:nvPr/>
        </p:nvSpPr>
        <p:spPr bwMode="auto">
          <a:xfrm>
            <a:off x="323850" y="549275"/>
            <a:ext cx="8569325" cy="5788025"/>
          </a:xfrm>
          <a:prstGeom prst="rect">
            <a:avLst/>
          </a:prstGeom>
          <a:noFill/>
          <a:ln w="9525">
            <a:noFill/>
            <a:miter lim="800000"/>
            <a:headEnd/>
            <a:tailEnd/>
          </a:ln>
          <a:effectLst/>
        </p:spPr>
        <p:txBody>
          <a:bodyPr>
            <a:spAutoFit/>
          </a:bodyPr>
          <a:lstStyle/>
          <a:p>
            <a:pPr>
              <a:lnSpc>
                <a:spcPct val="130000"/>
              </a:lnSpc>
              <a:defRPr/>
            </a:pPr>
            <a:r>
              <a:rPr lang="en-US" altLang="zh-CN" b="1" dirty="0"/>
              <a:t>               for(p=0; p&lt;num; ++p )</a:t>
            </a:r>
          </a:p>
          <a:p>
            <a:pPr>
              <a:lnSpc>
                <a:spcPct val="130000"/>
              </a:lnSpc>
              <a:defRPr/>
            </a:pPr>
            <a:r>
              <a:rPr lang="en-US" altLang="zh-CN" b="1" dirty="0"/>
              <a:t>               {</a:t>
            </a:r>
          </a:p>
          <a:p>
            <a:pPr>
              <a:lnSpc>
                <a:spcPct val="130000"/>
              </a:lnSpc>
              <a:defRPr/>
            </a:pPr>
            <a:r>
              <a:rPr lang="en-US" altLang="zh-CN" b="1" dirty="0"/>
              <a:t>		 </a:t>
            </a:r>
            <a:r>
              <a:rPr lang="en-US" altLang="zh-CN" b="1" dirty="0" err="1"/>
              <a:t>col</a:t>
            </a:r>
            <a:r>
              <a:rPr lang="en-US" altLang="zh-CN" b="1" dirty="0"/>
              <a:t> = </a:t>
            </a:r>
            <a:r>
              <a:rPr lang="en-US" altLang="zh-CN" b="1" dirty="0" err="1"/>
              <a:t>triList</a:t>
            </a:r>
            <a:r>
              <a:rPr lang="en-US" altLang="zh-CN" b="1" dirty="0"/>
              <a:t>[p].c;  	//</a:t>
            </a:r>
            <a:r>
              <a:rPr lang="zh-CN" altLang="en-US" b="1" dirty="0"/>
              <a:t>取当前非零元素的列号</a:t>
            </a:r>
          </a:p>
          <a:p>
            <a:pPr>
              <a:lnSpc>
                <a:spcPct val="130000"/>
              </a:lnSpc>
              <a:defRPr/>
            </a:pPr>
            <a:r>
              <a:rPr lang="zh-CN" altLang="en-US" b="1" dirty="0"/>
              <a:t>		 </a:t>
            </a:r>
            <a:r>
              <a:rPr lang="en-US" altLang="zh-CN" b="1" dirty="0"/>
              <a:t>q = </a:t>
            </a:r>
            <a:r>
              <a:rPr lang="en-US" altLang="zh-CN" b="1" dirty="0" err="1"/>
              <a:t>cpot</a:t>
            </a:r>
            <a:r>
              <a:rPr lang="en-US" altLang="zh-CN" b="1" dirty="0"/>
              <a:t>[</a:t>
            </a:r>
            <a:r>
              <a:rPr lang="en-US" altLang="zh-CN" b="1" dirty="0" err="1"/>
              <a:t>col</a:t>
            </a:r>
            <a:r>
              <a:rPr lang="en-US" altLang="zh-CN" b="1" dirty="0"/>
              <a:t>];     //</a:t>
            </a:r>
            <a:r>
              <a:rPr lang="zh-CN" altLang="en-US" b="1" dirty="0"/>
              <a:t>取当前非零元素在</a:t>
            </a:r>
            <a:r>
              <a:rPr lang="en-US" altLang="zh-CN" b="1" dirty="0"/>
              <a:t>B</a:t>
            </a:r>
            <a:r>
              <a:rPr lang="zh-CN" altLang="en-US" b="1" dirty="0"/>
              <a:t>中的位置</a:t>
            </a:r>
          </a:p>
          <a:p>
            <a:pPr>
              <a:lnSpc>
                <a:spcPct val="130000"/>
              </a:lnSpc>
              <a:defRPr/>
            </a:pPr>
            <a:r>
              <a:rPr lang="zh-CN" altLang="en-US" b="1" dirty="0"/>
              <a:t>		 </a:t>
            </a:r>
            <a:r>
              <a:rPr lang="en-US" altLang="zh-CN" b="1" dirty="0" err="1"/>
              <a:t>B.triList</a:t>
            </a:r>
            <a:r>
              <a:rPr lang="en-US" altLang="zh-CN" b="1" dirty="0"/>
              <a:t>[q].r = </a:t>
            </a:r>
            <a:r>
              <a:rPr lang="en-US" altLang="zh-CN" b="1" dirty="0" err="1"/>
              <a:t>triList</a:t>
            </a:r>
            <a:r>
              <a:rPr lang="en-US" altLang="zh-CN" b="1" dirty="0"/>
              <a:t>[p].c;</a:t>
            </a:r>
          </a:p>
          <a:p>
            <a:pPr>
              <a:lnSpc>
                <a:spcPct val="130000"/>
              </a:lnSpc>
              <a:defRPr/>
            </a:pPr>
            <a:r>
              <a:rPr lang="en-US" altLang="zh-CN" b="1" dirty="0"/>
              <a:t>		 </a:t>
            </a:r>
            <a:r>
              <a:rPr lang="en-US" altLang="zh-CN" b="1" dirty="0" err="1"/>
              <a:t>B.triList</a:t>
            </a:r>
            <a:r>
              <a:rPr lang="en-US" altLang="zh-CN" b="1" dirty="0"/>
              <a:t>[q].c = </a:t>
            </a:r>
            <a:r>
              <a:rPr lang="en-US" altLang="zh-CN" b="1" dirty="0" err="1"/>
              <a:t>triList</a:t>
            </a:r>
            <a:r>
              <a:rPr lang="en-US" altLang="zh-CN" b="1" dirty="0"/>
              <a:t>[p].r;</a:t>
            </a:r>
          </a:p>
          <a:p>
            <a:pPr>
              <a:lnSpc>
                <a:spcPct val="130000"/>
              </a:lnSpc>
              <a:defRPr/>
            </a:pPr>
            <a:r>
              <a:rPr lang="en-US" altLang="zh-CN" b="1" dirty="0"/>
              <a:t>		 </a:t>
            </a:r>
            <a:r>
              <a:rPr lang="en-US" altLang="zh-CN" b="1" dirty="0" err="1"/>
              <a:t>B.triList</a:t>
            </a:r>
            <a:r>
              <a:rPr lang="en-US" altLang="zh-CN" b="1" dirty="0"/>
              <a:t>[q].</a:t>
            </a:r>
            <a:r>
              <a:rPr lang="en-US" altLang="zh-CN" b="1" dirty="0" err="1"/>
              <a:t>elem</a:t>
            </a:r>
            <a:r>
              <a:rPr lang="en-US" altLang="zh-CN" b="1" dirty="0"/>
              <a:t> = </a:t>
            </a:r>
            <a:r>
              <a:rPr lang="en-US" altLang="zh-CN" b="1" dirty="0" err="1"/>
              <a:t>triList</a:t>
            </a:r>
            <a:r>
              <a:rPr lang="en-US" altLang="zh-CN" b="1" dirty="0"/>
              <a:t>[p].</a:t>
            </a:r>
            <a:r>
              <a:rPr lang="en-US" altLang="zh-CN" b="1" dirty="0" err="1"/>
              <a:t>elem</a:t>
            </a:r>
            <a:r>
              <a:rPr lang="en-US" altLang="zh-CN" b="1" dirty="0"/>
              <a:t>;</a:t>
            </a:r>
          </a:p>
          <a:p>
            <a:pPr>
              <a:lnSpc>
                <a:spcPct val="130000"/>
              </a:lnSpc>
              <a:defRPr/>
            </a:pPr>
            <a:r>
              <a:rPr lang="en-US" altLang="zh-CN" b="1" dirty="0"/>
              <a:t>		 </a:t>
            </a:r>
            <a:r>
              <a:rPr lang="en-US" altLang="zh-CN" b="1" dirty="0">
                <a:solidFill>
                  <a:schemeClr val="hlink"/>
                </a:solidFill>
                <a:effectLst>
                  <a:outerShdw blurRad="38100" dist="38100" dir="2700000" algn="tl">
                    <a:srgbClr val="000000"/>
                  </a:outerShdw>
                </a:effectLst>
              </a:rPr>
              <a:t>++</a:t>
            </a:r>
            <a:r>
              <a:rPr lang="en-US" altLang="zh-CN" b="1" dirty="0" err="1">
                <a:solidFill>
                  <a:schemeClr val="hlink"/>
                </a:solidFill>
                <a:effectLst>
                  <a:outerShdw blurRad="38100" dist="38100" dir="2700000" algn="tl">
                    <a:srgbClr val="000000"/>
                  </a:outerShdw>
                </a:effectLst>
              </a:rPr>
              <a:t>cpot</a:t>
            </a:r>
            <a:r>
              <a:rPr lang="en-US" altLang="zh-CN" b="1" dirty="0">
                <a:solidFill>
                  <a:schemeClr val="hlink"/>
                </a:solidFill>
                <a:effectLst>
                  <a:outerShdw blurRad="38100" dist="38100" dir="2700000" algn="tl">
                    <a:srgbClr val="000000"/>
                  </a:outerShdw>
                </a:effectLst>
              </a:rPr>
              <a:t>[</a:t>
            </a:r>
            <a:r>
              <a:rPr lang="en-US" altLang="zh-CN" b="1" dirty="0" err="1">
                <a:solidFill>
                  <a:schemeClr val="hlink"/>
                </a:solidFill>
                <a:effectLst>
                  <a:outerShdw blurRad="38100" dist="38100" dir="2700000" algn="tl">
                    <a:srgbClr val="000000"/>
                  </a:outerShdw>
                </a:effectLst>
              </a:rPr>
              <a:t>col</a:t>
            </a:r>
            <a:r>
              <a:rPr lang="en-US" altLang="zh-CN" b="1" dirty="0">
                <a:solidFill>
                  <a:schemeClr val="hlink"/>
                </a:solidFill>
                <a:effectLst>
                  <a:outerShdw blurRad="38100" dist="38100" dir="2700000" algn="tl">
                    <a:srgbClr val="000000"/>
                  </a:outerShdw>
                </a:effectLst>
              </a:rPr>
              <a:t>]</a:t>
            </a:r>
            <a:r>
              <a:rPr lang="en-US" altLang="zh-CN" b="1" dirty="0"/>
              <a:t> ; 	</a:t>
            </a:r>
            <a:r>
              <a:rPr lang="en-US" altLang="zh-CN" sz="2000" b="1" dirty="0"/>
              <a:t>//</a:t>
            </a:r>
            <a:r>
              <a:rPr lang="zh-CN" altLang="en-US" sz="2000" b="1" dirty="0"/>
              <a:t>预置本列的下一个非零元素在</a:t>
            </a:r>
            <a:r>
              <a:rPr lang="en-US" altLang="zh-CN" sz="2000" b="1" dirty="0"/>
              <a:t>B</a:t>
            </a:r>
            <a:r>
              <a:rPr lang="zh-CN" altLang="en-US" sz="2000" b="1" dirty="0"/>
              <a:t>中的位置</a:t>
            </a:r>
          </a:p>
          <a:p>
            <a:pPr>
              <a:lnSpc>
                <a:spcPct val="130000"/>
              </a:lnSpc>
              <a:defRPr/>
            </a:pPr>
            <a:r>
              <a:rPr lang="zh-CN" altLang="en-US" b="1" dirty="0"/>
              <a:t>	 </a:t>
            </a:r>
            <a:r>
              <a:rPr lang="en-US" altLang="zh-CN" b="1" dirty="0"/>
              <a:t>}</a:t>
            </a:r>
          </a:p>
          <a:p>
            <a:pPr>
              <a:lnSpc>
                <a:spcPct val="130000"/>
              </a:lnSpc>
              <a:defRPr/>
            </a:pPr>
            <a:r>
              <a:rPr lang="en-US" altLang="zh-CN" b="1" dirty="0"/>
              <a:t>	 delete[] </a:t>
            </a:r>
            <a:r>
              <a:rPr lang="en-US" altLang="zh-CN" b="1" dirty="0" err="1"/>
              <a:t>cnum</a:t>
            </a:r>
            <a:r>
              <a:rPr lang="en-US" altLang="zh-CN" b="1" dirty="0"/>
              <a:t>;</a:t>
            </a:r>
          </a:p>
          <a:p>
            <a:pPr>
              <a:lnSpc>
                <a:spcPct val="130000"/>
              </a:lnSpc>
              <a:defRPr/>
            </a:pPr>
            <a:r>
              <a:rPr lang="en-US" altLang="zh-CN" b="1" dirty="0"/>
              <a:t>	 delete[] </a:t>
            </a:r>
            <a:r>
              <a:rPr lang="en-US" altLang="zh-CN" b="1" dirty="0" err="1"/>
              <a:t>cpot</a:t>
            </a:r>
            <a:r>
              <a:rPr lang="en-US" altLang="zh-CN" b="1" dirty="0"/>
              <a:t>;	</a:t>
            </a:r>
          </a:p>
          <a:p>
            <a:pPr>
              <a:lnSpc>
                <a:spcPct val="130000"/>
              </a:lnSpc>
              <a:defRPr/>
            </a:pPr>
            <a:r>
              <a:rPr lang="en-US" altLang="zh-CN" b="1"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19CD43F9-9A16-4C23-8E91-F1A672B6D9E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512718F-4CD5-48CA-925E-720BC1D35F07}" type="slidenum">
              <a:rPr lang="en-US" altLang="zh-CN" sz="1400"/>
              <a:pPr eaLnBrk="1" hangingPunct="1"/>
              <a:t>29</a:t>
            </a:fld>
            <a:endParaRPr lang="en-US" altLang="zh-CN" sz="1400"/>
          </a:p>
        </p:txBody>
      </p:sp>
      <p:sp>
        <p:nvSpPr>
          <p:cNvPr id="329730" name="Rectangle 2">
            <a:extLst>
              <a:ext uri="{FF2B5EF4-FFF2-40B4-BE49-F238E27FC236}">
                <a16:creationId xmlns:a16="http://schemas.microsoft.com/office/drawing/2014/main" id="{31F2B1C3-4148-4D46-BDAA-84AF5714168F}"/>
              </a:ext>
            </a:extLst>
          </p:cNvPr>
          <p:cNvSpPr>
            <a:spLocks noChangeArrowheads="1"/>
          </p:cNvSpPr>
          <p:nvPr/>
        </p:nvSpPr>
        <p:spPr bwMode="auto">
          <a:xfrm>
            <a:off x="838200" y="2109788"/>
            <a:ext cx="7543800"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accent2"/>
              </a:buClr>
              <a:buSzPct val="80000"/>
              <a:buFont typeface="Wingdings" panose="05000000000000000000" pitchFamily="2" charset="2"/>
              <a:buChar char="l"/>
            </a:pPr>
            <a:r>
              <a:rPr lang="en-US" altLang="zh-CN" sz="2600" b="1">
                <a:latin typeface="楷体_GB2312" panose="02010609030101010101" pitchFamily="49" charset="-122"/>
                <a:ea typeface="楷体_GB2312" panose="02010609030101010101" pitchFamily="49" charset="-122"/>
              </a:rPr>
              <a:t> </a:t>
            </a:r>
            <a:r>
              <a:rPr lang="zh-CN" altLang="en-US" sz="2600" b="1">
                <a:latin typeface="楷体_GB2312" panose="02010609030101010101" pitchFamily="49" charset="-122"/>
                <a:ea typeface="楷体_GB2312" panose="02010609030101010101" pitchFamily="49" charset="-122"/>
              </a:rPr>
              <a:t>三元组表是用顺序方法来存储稀疏矩阵中的非零元素，当非零元素的位置或个数经常发生变化时，三元组表就不适合作稀疏矩阵的存储结构。</a:t>
            </a:r>
          </a:p>
          <a:p>
            <a:pPr eaLnBrk="1" hangingPunct="1">
              <a:lnSpc>
                <a:spcPct val="110000"/>
              </a:lnSpc>
              <a:buClr>
                <a:schemeClr val="accent2"/>
              </a:buClr>
              <a:buSzPct val="80000"/>
              <a:buFont typeface="Wingdings" panose="05000000000000000000" pitchFamily="2" charset="2"/>
              <a:buChar char="l"/>
            </a:pPr>
            <a:endParaRPr lang="zh-CN" altLang="en-US" sz="2600" b="1">
              <a:latin typeface="楷体_GB2312" panose="02010609030101010101" pitchFamily="49" charset="-122"/>
              <a:ea typeface="楷体_GB2312" panose="02010609030101010101" pitchFamily="49" charset="-122"/>
            </a:endParaRPr>
          </a:p>
          <a:p>
            <a:pPr eaLnBrk="1" hangingPunct="1">
              <a:lnSpc>
                <a:spcPct val="110000"/>
              </a:lnSpc>
              <a:buClr>
                <a:schemeClr val="accent2"/>
              </a:buClr>
              <a:buSzPct val="80000"/>
              <a:buFont typeface="Wingdings" panose="05000000000000000000" pitchFamily="2" charset="2"/>
              <a:buChar char="l"/>
            </a:pPr>
            <a:r>
              <a:rPr lang="zh-CN" altLang="en-US" sz="2600" b="1">
                <a:latin typeface="楷体_GB2312" panose="02010609030101010101" pitchFamily="49" charset="-122"/>
                <a:ea typeface="楷体_GB2312" panose="02010609030101010101" pitchFamily="49" charset="-122"/>
              </a:rPr>
              <a:t> 十字链表：每个非零元素值用含五个域的结点来表示。即除行、列、和值本身之外，增加了两个指针域：</a:t>
            </a:r>
          </a:p>
          <a:p>
            <a:pPr lvl="1" eaLnBrk="1" hangingPunct="1">
              <a:lnSpc>
                <a:spcPct val="110000"/>
              </a:lnSpc>
              <a:buClr>
                <a:schemeClr val="accent2"/>
              </a:buClr>
              <a:buSzPct val="80000"/>
              <a:buFontTx/>
              <a:buChar char="-"/>
            </a:pPr>
            <a:r>
              <a:rPr lang="zh-CN" altLang="en-US" sz="2600" b="1">
                <a:solidFill>
                  <a:srgbClr val="DE580E"/>
                </a:solidFill>
                <a:latin typeface="楷体_GB2312" panose="02010609030101010101" pitchFamily="49" charset="-122"/>
                <a:ea typeface="楷体_GB2312" panose="02010609030101010101" pitchFamily="49" charset="-122"/>
              </a:rPr>
              <a:t>行指针</a:t>
            </a:r>
            <a:r>
              <a:rPr lang="zh-CN" altLang="en-US" sz="2600" b="1">
                <a:latin typeface="楷体_GB2312" panose="02010609030101010101" pitchFamily="49" charset="-122"/>
                <a:ea typeface="楷体_GB2312" panose="02010609030101010101" pitchFamily="49" charset="-122"/>
              </a:rPr>
              <a:t>域</a:t>
            </a:r>
          </a:p>
          <a:p>
            <a:pPr lvl="1" eaLnBrk="1" hangingPunct="1">
              <a:lnSpc>
                <a:spcPct val="110000"/>
              </a:lnSpc>
              <a:buClr>
                <a:schemeClr val="accent2"/>
              </a:buClr>
              <a:buSzPct val="80000"/>
              <a:buFontTx/>
              <a:buChar char="-"/>
            </a:pPr>
            <a:r>
              <a:rPr lang="zh-CN" altLang="en-US" sz="2600" b="1">
                <a:solidFill>
                  <a:srgbClr val="DE580E"/>
                </a:solidFill>
                <a:latin typeface="楷体_GB2312" panose="02010609030101010101" pitchFamily="49" charset="-122"/>
                <a:ea typeface="楷体_GB2312" panose="02010609030101010101" pitchFamily="49" charset="-122"/>
              </a:rPr>
              <a:t>列指针</a:t>
            </a:r>
            <a:r>
              <a:rPr lang="zh-CN" altLang="en-US" sz="2600" b="1">
                <a:latin typeface="楷体_GB2312" panose="02010609030101010101" pitchFamily="49" charset="-122"/>
                <a:ea typeface="楷体_GB2312" panose="02010609030101010101" pitchFamily="49" charset="-122"/>
              </a:rPr>
              <a:t>域</a:t>
            </a:r>
          </a:p>
          <a:p>
            <a:pPr eaLnBrk="1" hangingPunct="1">
              <a:lnSpc>
                <a:spcPct val="110000"/>
              </a:lnSpc>
              <a:buClr>
                <a:schemeClr val="accent2"/>
              </a:buClr>
              <a:buSzPct val="80000"/>
              <a:buFont typeface="Wingdings" panose="05000000000000000000" pitchFamily="2" charset="2"/>
              <a:buNone/>
            </a:pPr>
            <a:endParaRPr lang="en-US" altLang="zh-CN" sz="2600" b="1"/>
          </a:p>
        </p:txBody>
      </p:sp>
      <p:sp>
        <p:nvSpPr>
          <p:cNvPr id="329731" name="Rectangle 3">
            <a:extLst>
              <a:ext uri="{FF2B5EF4-FFF2-40B4-BE49-F238E27FC236}">
                <a16:creationId xmlns:a16="http://schemas.microsoft.com/office/drawing/2014/main" id="{7C512ED6-0680-41A4-8D49-6F556EABEF8A}"/>
              </a:ext>
            </a:extLst>
          </p:cNvPr>
          <p:cNvSpPr>
            <a:spLocks noChangeArrowheads="1"/>
          </p:cNvSpPr>
          <p:nvPr/>
        </p:nvSpPr>
        <p:spPr bwMode="auto">
          <a:xfrm>
            <a:off x="1290638" y="1125538"/>
            <a:ext cx="2633662" cy="577850"/>
          </a:xfrm>
          <a:prstGeom prst="rect">
            <a:avLst/>
          </a:prstGeom>
          <a:noFill/>
          <a:ln w="9525">
            <a:noFill/>
            <a:miter lim="800000"/>
            <a:headEnd/>
            <a:tailEnd/>
          </a:ln>
          <a:effectLst/>
        </p:spPr>
        <p:txBody>
          <a:bodyPr wrap="none">
            <a:spAutoFit/>
          </a:bodyPr>
          <a:lstStyle/>
          <a:p>
            <a:pPr>
              <a:spcBef>
                <a:spcPct val="20000"/>
              </a:spcBef>
              <a:buClr>
                <a:schemeClr val="accent2"/>
              </a:buClr>
              <a:buSzPct val="80000"/>
              <a:buFont typeface="Wingdings" pitchFamily="2" charset="2"/>
              <a:buNone/>
              <a:defRPr/>
            </a:pPr>
            <a:r>
              <a:rPr lang="zh-CN" altLang="en-US" sz="3200" b="1" dirty="0">
                <a:solidFill>
                  <a:schemeClr val="hlink"/>
                </a:solidFill>
                <a:effectLst>
                  <a:outerShdw blurRad="38100" dist="38100" dir="2700000" algn="tl">
                    <a:srgbClr val="000000"/>
                  </a:outerShdw>
                </a:effectLst>
                <a:latin typeface="楷体_GB2312" pitchFamily="49" charset="-122"/>
                <a:ea typeface="楷体_GB2312" pitchFamily="49" charset="-122"/>
              </a:rPr>
              <a:t>二、十字链表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9730">
                                            <p:txEl>
                                              <p:pRg st="2" end="2"/>
                                            </p:txEl>
                                          </p:spTgt>
                                        </p:tgtEl>
                                        <p:attrNameLst>
                                          <p:attrName>style.visibility</p:attrName>
                                        </p:attrNameLst>
                                      </p:cBhvr>
                                      <p:to>
                                        <p:strVal val="visible"/>
                                      </p:to>
                                    </p:set>
                                    <p:animEffect transition="in" filter="wipe(up)">
                                      <p:cBhvr>
                                        <p:cTn id="7" dur="500"/>
                                        <p:tgtEl>
                                          <p:spTgt spid="329730">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29730">
                                            <p:txEl>
                                              <p:pRg st="3" end="3"/>
                                            </p:txEl>
                                          </p:spTgt>
                                        </p:tgtEl>
                                        <p:attrNameLst>
                                          <p:attrName>style.visibility</p:attrName>
                                        </p:attrNameLst>
                                      </p:cBhvr>
                                      <p:to>
                                        <p:strVal val="visible"/>
                                      </p:to>
                                    </p:set>
                                    <p:animEffect transition="in" filter="wipe(up)">
                                      <p:cBhvr>
                                        <p:cTn id="10" dur="500"/>
                                        <p:tgtEl>
                                          <p:spTgt spid="329730">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29730">
                                            <p:txEl>
                                              <p:pRg st="4" end="4"/>
                                            </p:txEl>
                                          </p:spTgt>
                                        </p:tgtEl>
                                        <p:attrNameLst>
                                          <p:attrName>style.visibility</p:attrName>
                                        </p:attrNameLst>
                                      </p:cBhvr>
                                      <p:to>
                                        <p:strVal val="visible"/>
                                      </p:to>
                                    </p:set>
                                    <p:animEffect transition="in" filter="wipe(up)">
                                      <p:cBhvr>
                                        <p:cTn id="13" dur="500"/>
                                        <p:tgtEl>
                                          <p:spTgt spid="3297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A897269-3C8A-4951-AEDB-1432CA920BBF}"/>
              </a:ext>
            </a:extLst>
          </p:cNvPr>
          <p:cNvSpPr>
            <a:spLocks noGrp="1" noChangeArrowheads="1"/>
          </p:cNvSpPr>
          <p:nvPr>
            <p:ph/>
          </p:nvPr>
        </p:nvSpPr>
        <p:spPr>
          <a:xfrm>
            <a:off x="609600" y="1998663"/>
            <a:ext cx="8001000" cy="2514600"/>
          </a:xfrm>
        </p:spPr>
        <p:txBody>
          <a:bodyPr/>
          <a:lstStyle/>
          <a:p>
            <a:pPr eaLnBrk="1" hangingPunct="1">
              <a:buFont typeface="Wingdings" panose="05000000000000000000" pitchFamily="2" charset="2"/>
              <a:buNone/>
            </a:pPr>
            <a:r>
              <a:rPr lang="en-US" altLang="zh-CN" sz="2800">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在</a:t>
            </a:r>
            <a:r>
              <a:rPr lang="en-US" altLang="zh-CN" sz="2800" b="1">
                <a:latin typeface="楷体_GB2312" panose="02010609030101010101" pitchFamily="49" charset="-122"/>
                <a:ea typeface="楷体_GB2312" panose="02010609030101010101" pitchFamily="49" charset="-122"/>
              </a:rPr>
              <a:t>C++</a:t>
            </a:r>
            <a:r>
              <a:rPr lang="zh-CN" altLang="en-US" sz="2800" b="1">
                <a:latin typeface="楷体_GB2312" panose="02010609030101010101" pitchFamily="49" charset="-122"/>
                <a:ea typeface="楷体_GB2312" panose="02010609030101010101" pitchFamily="49" charset="-122"/>
              </a:rPr>
              <a:t>语言中，一个二维数组类型可以定义为其分量类型为一维数组类型的一维数组类型，也就是说，</a:t>
            </a:r>
          </a:p>
          <a:p>
            <a:pPr eaLnBrk="1" hangingPunct="1">
              <a:buFont typeface="Wingdings" panose="05000000000000000000" pitchFamily="2" charset="2"/>
              <a:buNone/>
            </a:pPr>
            <a:r>
              <a:rPr lang="zh-CN" altLang="en-US" sz="2800">
                <a:latin typeface="楷体_GB2312" panose="02010609030101010101" pitchFamily="49" charset="-122"/>
                <a:ea typeface="楷体_GB2312" panose="02010609030101010101" pitchFamily="49" charset="-122"/>
              </a:rPr>
              <a:t>          </a:t>
            </a:r>
            <a:r>
              <a:rPr lang="en-US" altLang="zh-CN" sz="2800" b="1">
                <a:latin typeface="楷体_GB2312" panose="02010609030101010101" pitchFamily="49" charset="-122"/>
                <a:ea typeface="楷体_GB2312" panose="02010609030101010101" pitchFamily="49" charset="-122"/>
              </a:rPr>
              <a:t>typedef  int  array2[m][n];</a:t>
            </a:r>
          </a:p>
          <a:p>
            <a:pPr eaLnBrk="1" hangingPunct="1">
              <a:buFont typeface="Wingdings" panose="05000000000000000000" pitchFamily="2" charset="2"/>
              <a:buNone/>
            </a:pPr>
            <a:r>
              <a:rPr lang="en-US" altLang="zh-CN" sz="2800" b="1">
                <a:latin typeface="楷体_GB2312" panose="02010609030101010101" pitchFamily="49" charset="-122"/>
                <a:ea typeface="楷体_GB2312" panose="02010609030101010101" pitchFamily="49" charset="-122"/>
              </a:rPr>
              <a:t>   </a:t>
            </a:r>
          </a:p>
        </p:txBody>
      </p:sp>
      <p:sp>
        <p:nvSpPr>
          <p:cNvPr id="8195" name="灯片编号占位符 4">
            <a:extLst>
              <a:ext uri="{FF2B5EF4-FFF2-40B4-BE49-F238E27FC236}">
                <a16:creationId xmlns:a16="http://schemas.microsoft.com/office/drawing/2014/main" id="{BDC5A461-4DEC-42AC-BCEC-BD288EFE479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338938-6E72-4D5B-A9E7-F203AE0576BF}" type="slidenum">
              <a:rPr lang="en-US" altLang="zh-CN" sz="1400"/>
              <a:pPr eaLnBrk="1" hangingPunct="1"/>
              <a:t>3</a:t>
            </a:fld>
            <a:endParaRPr lang="en-US" altLang="zh-CN" sz="1400"/>
          </a:p>
        </p:txBody>
      </p:sp>
      <p:sp>
        <p:nvSpPr>
          <p:cNvPr id="220164" name="Rectangle 4">
            <a:extLst>
              <a:ext uri="{FF2B5EF4-FFF2-40B4-BE49-F238E27FC236}">
                <a16:creationId xmlns:a16="http://schemas.microsoft.com/office/drawing/2014/main" id="{94438FCB-FC61-4AE4-92F6-6A2DF17DA66D}"/>
              </a:ext>
            </a:extLst>
          </p:cNvPr>
          <p:cNvSpPr>
            <a:spLocks noChangeArrowheads="1"/>
          </p:cNvSpPr>
          <p:nvPr/>
        </p:nvSpPr>
        <p:spPr bwMode="auto">
          <a:xfrm>
            <a:off x="674688" y="4491038"/>
            <a:ext cx="80010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2800">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等价于：</a:t>
            </a:r>
          </a:p>
          <a:p>
            <a:pPr eaLnBrk="1" hangingPunct="1">
              <a:spcBef>
                <a:spcPct val="20000"/>
              </a:spcBef>
              <a:buClr>
                <a:schemeClr val="accent2"/>
              </a:buClr>
              <a:buSzPct val="80000"/>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typedef   </a:t>
            </a:r>
            <a:r>
              <a:rPr lang="en-US" altLang="zh-CN" sz="2800" b="1"/>
              <a:t>int  </a:t>
            </a:r>
            <a:r>
              <a:rPr lang="en-US" altLang="zh-CN" sz="2800" b="1">
                <a:ea typeface="楷体_GB2312" panose="02010609030101010101" pitchFamily="49" charset="-122"/>
              </a:rPr>
              <a:t>array1[n];</a:t>
            </a:r>
          </a:p>
          <a:p>
            <a:pPr eaLnBrk="1" hangingPunct="1">
              <a:spcBef>
                <a:spcPct val="20000"/>
              </a:spcBef>
              <a:buClr>
                <a:schemeClr val="accent2"/>
              </a:buClr>
              <a:buSzPct val="80000"/>
              <a:buFont typeface="Wingdings" panose="05000000000000000000" pitchFamily="2" charset="2"/>
              <a:buNone/>
            </a:pPr>
            <a:r>
              <a:rPr lang="en-US" altLang="zh-CN" sz="2800" b="1">
                <a:ea typeface="楷体_GB2312" panose="02010609030101010101" pitchFamily="49" charset="-122"/>
              </a:rPr>
              <a:t>                    typedef  </a:t>
            </a:r>
            <a:r>
              <a:rPr lang="en-US" altLang="zh-CN" sz="2800" b="1"/>
              <a:t>array1  </a:t>
            </a:r>
            <a:r>
              <a:rPr lang="en-US" altLang="zh-CN" sz="2800" b="1">
                <a:ea typeface="楷体_GB2312" panose="02010609030101010101" pitchFamily="49" charset="-122"/>
              </a:rPr>
              <a:t>array2[m];</a:t>
            </a:r>
          </a:p>
          <a:p>
            <a:pPr eaLnBrk="1" hangingPunct="1">
              <a:spcBef>
                <a:spcPct val="20000"/>
              </a:spcBef>
              <a:buClr>
                <a:schemeClr val="accent2"/>
              </a:buClr>
              <a:buSzPct val="80000"/>
              <a:buFont typeface="Wingdings" panose="05000000000000000000" pitchFamily="2" charset="2"/>
              <a:buNone/>
            </a:pPr>
            <a:r>
              <a:rPr lang="en-US" altLang="zh-CN" sz="2800">
                <a:latin typeface="楷体_GB2312" panose="02010609030101010101" pitchFamily="49" charset="-122"/>
                <a:ea typeface="楷体_GB2312" panose="0201060903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box(in)">
                                      <p:cBhvr>
                                        <p:cTn id="7" dur="5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aphicFrame>
        <p:nvGraphicFramePr>
          <p:cNvPr id="2050" name="Object 8">
            <a:extLst>
              <a:ext uri="{FF2B5EF4-FFF2-40B4-BE49-F238E27FC236}">
                <a16:creationId xmlns:a16="http://schemas.microsoft.com/office/drawing/2014/main" id="{6350F482-3152-4A7F-BA75-F8B5CB84D0DC}"/>
              </a:ext>
            </a:extLst>
          </p:cNvPr>
          <p:cNvGraphicFramePr>
            <a:graphicFrameLocks noChangeAspect="1"/>
          </p:cNvGraphicFramePr>
          <p:nvPr/>
        </p:nvGraphicFramePr>
        <p:xfrm>
          <a:off x="3013075" y="296863"/>
          <a:ext cx="2813050" cy="1905000"/>
        </p:xfrm>
        <a:graphic>
          <a:graphicData uri="http://schemas.openxmlformats.org/presentationml/2006/ole">
            <mc:AlternateContent xmlns:mc="http://schemas.openxmlformats.org/markup-compatibility/2006">
              <mc:Choice xmlns:v="urn:schemas-microsoft-com:vml" Requires="v">
                <p:oleObj spid="_x0000_s2053" name="公式" r:id="rId3" imgW="1206360" imgH="711000" progId="Equation.3">
                  <p:embed/>
                </p:oleObj>
              </mc:Choice>
              <mc:Fallback>
                <p:oleObj name="公式" r:id="rId3" imgW="1206360" imgH="711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296863"/>
                        <a:ext cx="281305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2" name="Picture 11" descr="5x10">
            <a:extLst>
              <a:ext uri="{FF2B5EF4-FFF2-40B4-BE49-F238E27FC236}">
                <a16:creationId xmlns:a16="http://schemas.microsoft.com/office/drawing/2014/main" id="{1C7C45BC-3F3F-45D7-8417-18D906F71C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565400"/>
            <a:ext cx="53276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57DFB96F-CAD3-4A86-A22D-11FA810AC72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724081-1C33-40FC-AB20-0A62D6DBB9FC}" type="slidenum">
              <a:rPr lang="en-US" altLang="zh-CN" sz="1400"/>
              <a:pPr eaLnBrk="1" hangingPunct="1"/>
              <a:t>31</a:t>
            </a:fld>
            <a:endParaRPr lang="en-US" altLang="zh-CN" sz="1400"/>
          </a:p>
        </p:txBody>
      </p:sp>
      <p:sp>
        <p:nvSpPr>
          <p:cNvPr id="332802" name="Rectangle 2">
            <a:extLst>
              <a:ext uri="{FF2B5EF4-FFF2-40B4-BE49-F238E27FC236}">
                <a16:creationId xmlns:a16="http://schemas.microsoft.com/office/drawing/2014/main" id="{8D63011C-786B-46AF-A942-5FCD65B0F7B9}"/>
              </a:ext>
            </a:extLst>
          </p:cNvPr>
          <p:cNvSpPr>
            <a:spLocks noChangeArrowheads="1"/>
          </p:cNvSpPr>
          <p:nvPr/>
        </p:nvSpPr>
        <p:spPr bwMode="auto">
          <a:xfrm>
            <a:off x="323850" y="692150"/>
            <a:ext cx="8686800" cy="6007100"/>
          </a:xfrm>
          <a:prstGeom prst="rect">
            <a:avLst/>
          </a:prstGeom>
          <a:noFill/>
          <a:ln w="9525">
            <a:noFill/>
            <a:miter lim="800000"/>
            <a:headEnd/>
            <a:tailEnd/>
          </a:ln>
          <a:effectLst/>
        </p:spPr>
        <p:txBody>
          <a:bodyPr>
            <a:spAutoFit/>
          </a:bodyPr>
          <a:lstStyle/>
          <a:p>
            <a:pPr>
              <a:lnSpc>
                <a:spcPct val="90000"/>
              </a:lnSpc>
              <a:spcBef>
                <a:spcPct val="20000"/>
              </a:spcBef>
              <a:defRPr/>
            </a:pPr>
            <a:r>
              <a:rPr lang="en-US" altLang="zh-CN"/>
              <a:t> template&lt;class T&gt;</a:t>
            </a:r>
          </a:p>
          <a:p>
            <a:pPr>
              <a:lnSpc>
                <a:spcPct val="90000"/>
              </a:lnSpc>
              <a:defRPr/>
            </a:pPr>
            <a:r>
              <a:rPr lang="en-US" altLang="zh-CN"/>
              <a:t>struct </a:t>
            </a:r>
            <a:r>
              <a:rPr lang="en-US" altLang="zh-CN" b="1">
                <a:solidFill>
                  <a:srgbClr val="CC3300"/>
                </a:solidFill>
                <a:effectLst>
                  <a:outerShdw blurRad="38100" dist="38100" dir="2700000" algn="tl">
                    <a:srgbClr val="000000"/>
                  </a:outerShdw>
                </a:effectLst>
              </a:rPr>
              <a:t>CrossNode</a:t>
            </a:r>
            <a:r>
              <a:rPr lang="en-US" altLang="zh-CN"/>
              <a:t>{</a:t>
            </a:r>
          </a:p>
          <a:p>
            <a:pPr>
              <a:lnSpc>
                <a:spcPct val="90000"/>
              </a:lnSpc>
              <a:defRPr/>
            </a:pPr>
            <a:r>
              <a:rPr lang="en-US" altLang="zh-CN"/>
              <a:t>	int r, c;  //</a:t>
            </a:r>
            <a:r>
              <a:rPr lang="zh-CN" altLang="en-US"/>
              <a:t>该非零元素所在的行号和列号</a:t>
            </a:r>
          </a:p>
          <a:p>
            <a:pPr>
              <a:lnSpc>
                <a:spcPct val="90000"/>
              </a:lnSpc>
              <a:defRPr/>
            </a:pPr>
            <a:r>
              <a:rPr lang="zh-CN" altLang="en-US"/>
              <a:t>	</a:t>
            </a:r>
            <a:r>
              <a:rPr lang="en-US" altLang="zh-CN"/>
              <a:t>T elem;</a:t>
            </a:r>
          </a:p>
          <a:p>
            <a:pPr>
              <a:lnSpc>
                <a:spcPct val="90000"/>
              </a:lnSpc>
              <a:defRPr/>
            </a:pPr>
            <a:r>
              <a:rPr lang="en-US" altLang="zh-CN"/>
              <a:t>	CrossNode *right, *down;</a:t>
            </a:r>
          </a:p>
          <a:p>
            <a:pPr>
              <a:lnSpc>
                <a:spcPct val="90000"/>
              </a:lnSpc>
              <a:defRPr/>
            </a:pPr>
            <a:r>
              <a:rPr lang="en-US" altLang="zh-CN"/>
              <a:t>};</a:t>
            </a:r>
          </a:p>
          <a:p>
            <a:pPr>
              <a:lnSpc>
                <a:spcPct val="90000"/>
              </a:lnSpc>
              <a:defRPr/>
            </a:pPr>
            <a:r>
              <a:rPr lang="en-US" altLang="zh-CN"/>
              <a:t>template&lt;class T&gt;</a:t>
            </a:r>
          </a:p>
          <a:p>
            <a:pPr>
              <a:lnSpc>
                <a:spcPct val="90000"/>
              </a:lnSpc>
              <a:defRPr/>
            </a:pPr>
            <a:r>
              <a:rPr lang="en-US" altLang="zh-CN"/>
              <a:t>class </a:t>
            </a:r>
            <a:r>
              <a:rPr lang="en-US" altLang="zh-CN" b="1">
                <a:solidFill>
                  <a:schemeClr val="hlink"/>
                </a:solidFill>
                <a:effectLst>
                  <a:outerShdw blurRad="38100" dist="38100" dir="2700000" algn="tl">
                    <a:srgbClr val="000000"/>
                  </a:outerShdw>
                </a:effectLst>
              </a:rPr>
              <a:t>CrossMatrix</a:t>
            </a:r>
            <a:r>
              <a:rPr lang="en-US" altLang="zh-CN"/>
              <a:t>{</a:t>
            </a:r>
          </a:p>
          <a:p>
            <a:pPr>
              <a:lnSpc>
                <a:spcPct val="90000"/>
              </a:lnSpc>
              <a:defRPr/>
            </a:pPr>
            <a:r>
              <a:rPr lang="en-US" altLang="zh-CN"/>
              <a:t>    vector&lt; CrossNode&lt;T&gt;* &gt; rheads, cheads;</a:t>
            </a:r>
          </a:p>
          <a:p>
            <a:pPr>
              <a:lnSpc>
                <a:spcPct val="90000"/>
              </a:lnSpc>
              <a:defRPr/>
            </a:pPr>
            <a:r>
              <a:rPr lang="en-US" altLang="zh-CN"/>
              <a:t>    int rows, cols, num;   //</a:t>
            </a:r>
            <a:r>
              <a:rPr lang="zh-CN" altLang="en-US"/>
              <a:t>矩阵的行数、列数和非零元素个数</a:t>
            </a:r>
          </a:p>
          <a:p>
            <a:pPr>
              <a:lnSpc>
                <a:spcPct val="90000"/>
              </a:lnSpc>
              <a:defRPr/>
            </a:pPr>
            <a:r>
              <a:rPr lang="zh-CN" altLang="en-US"/>
              <a:t> </a:t>
            </a:r>
            <a:r>
              <a:rPr lang="en-US" altLang="zh-CN"/>
              <a:t>public:</a:t>
            </a:r>
          </a:p>
          <a:p>
            <a:pPr>
              <a:lnSpc>
                <a:spcPct val="90000"/>
              </a:lnSpc>
              <a:defRPr/>
            </a:pPr>
            <a:r>
              <a:rPr lang="en-US" altLang="zh-CN"/>
              <a:t>     CrossMatrix();  //</a:t>
            </a:r>
            <a:r>
              <a:rPr lang="zh-CN" altLang="en-US"/>
              <a:t>无参构造函数</a:t>
            </a:r>
          </a:p>
          <a:p>
            <a:pPr>
              <a:lnSpc>
                <a:spcPct val="90000"/>
              </a:lnSpc>
              <a:defRPr/>
            </a:pPr>
            <a:r>
              <a:rPr lang="zh-CN" altLang="en-US"/>
              <a:t>     </a:t>
            </a:r>
            <a:r>
              <a:rPr lang="en-US" altLang="zh-CN"/>
              <a:t>CrossMatrix(int r, int c, int n);  //</a:t>
            </a:r>
            <a:r>
              <a:rPr lang="zh-CN" altLang="en-US"/>
              <a:t>构造函数</a:t>
            </a:r>
          </a:p>
          <a:p>
            <a:pPr>
              <a:lnSpc>
                <a:spcPct val="90000"/>
              </a:lnSpc>
              <a:defRPr/>
            </a:pPr>
            <a:r>
              <a:rPr lang="zh-CN" altLang="en-US"/>
              <a:t>     </a:t>
            </a:r>
            <a:r>
              <a:rPr lang="en-US" altLang="zh-CN"/>
              <a:t>void trans(CrossMatrix&amp; B);  		//</a:t>
            </a:r>
            <a:r>
              <a:rPr lang="zh-CN" altLang="en-US"/>
              <a:t>矩阵转置运算</a:t>
            </a:r>
          </a:p>
          <a:p>
            <a:pPr>
              <a:lnSpc>
                <a:spcPct val="90000"/>
              </a:lnSpc>
              <a:defRPr/>
            </a:pPr>
            <a:r>
              <a:rPr lang="zh-CN" altLang="en-US"/>
              <a:t>     </a:t>
            </a:r>
            <a:r>
              <a:rPr lang="en-US" altLang="zh-CN"/>
              <a:t>CrossMatrix&amp; plus(CrossMatrix&amp; B);  	//</a:t>
            </a:r>
            <a:r>
              <a:rPr lang="zh-CN" altLang="en-US"/>
              <a:t>矩阵加法运算</a:t>
            </a:r>
          </a:p>
          <a:p>
            <a:pPr>
              <a:lnSpc>
                <a:spcPct val="90000"/>
              </a:lnSpc>
              <a:defRPr/>
            </a:pPr>
            <a:r>
              <a:rPr lang="zh-CN" altLang="en-US"/>
              <a:t>     </a:t>
            </a:r>
            <a:r>
              <a:rPr lang="en-US" altLang="zh-CN"/>
              <a:t>CrossMatrix&amp; mult(CrossMatrix&amp; B);  	//</a:t>
            </a:r>
            <a:r>
              <a:rPr lang="zh-CN" altLang="en-US"/>
              <a:t>矩阵乘法运算</a:t>
            </a:r>
          </a:p>
          <a:p>
            <a:pPr>
              <a:lnSpc>
                <a:spcPct val="90000"/>
              </a:lnSpc>
              <a:defRPr/>
            </a:pPr>
            <a:r>
              <a:rPr lang="zh-CN" altLang="en-US"/>
              <a:t>     </a:t>
            </a:r>
            <a:r>
              <a:rPr lang="en-US" altLang="zh-CN"/>
              <a:t>void print();  //</a:t>
            </a:r>
            <a:r>
              <a:rPr lang="zh-CN" altLang="en-US"/>
              <a:t>打印矩阵信息	</a:t>
            </a:r>
          </a:p>
          <a:p>
            <a:pPr>
              <a:lnSpc>
                <a:spcPct val="90000"/>
              </a:lnSpc>
              <a:defRPr/>
            </a:pPr>
            <a:r>
              <a:rPr lang="en-US" altLang="zh-CN"/>
              <a:t>};</a:t>
            </a:r>
          </a:p>
        </p:txBody>
      </p:sp>
      <p:sp>
        <p:nvSpPr>
          <p:cNvPr id="332803" name="Rectangle 3">
            <a:extLst>
              <a:ext uri="{FF2B5EF4-FFF2-40B4-BE49-F238E27FC236}">
                <a16:creationId xmlns:a16="http://schemas.microsoft.com/office/drawing/2014/main" id="{CE6A3AD5-537F-4AE8-B328-C4E11C19CE26}"/>
              </a:ext>
            </a:extLst>
          </p:cNvPr>
          <p:cNvSpPr>
            <a:spLocks noChangeArrowheads="1"/>
          </p:cNvSpPr>
          <p:nvPr/>
        </p:nvSpPr>
        <p:spPr bwMode="auto">
          <a:xfrm>
            <a:off x="250825" y="115888"/>
            <a:ext cx="4422775" cy="457200"/>
          </a:xfrm>
          <a:prstGeom prst="rect">
            <a:avLst/>
          </a:prstGeom>
          <a:noFill/>
          <a:ln w="9525">
            <a:noFill/>
            <a:miter lim="800000"/>
            <a:headEnd/>
            <a:tailEnd/>
          </a:ln>
          <a:effectLst/>
        </p:spPr>
        <p:txBody>
          <a:bodyPr wrap="none">
            <a:spAutoFit/>
          </a:bodyPr>
          <a:lstStyle/>
          <a:p>
            <a:pPr>
              <a:defRPr/>
            </a:pPr>
            <a:r>
              <a:rPr lang="zh-CN" altLang="en-US" b="1">
                <a:solidFill>
                  <a:srgbClr val="DE580E"/>
                </a:solidFill>
                <a:effectLst>
                  <a:outerShdw blurRad="38100" dist="38100" dir="2700000" algn="tl">
                    <a:srgbClr val="000000"/>
                  </a:outerShdw>
                </a:effectLst>
              </a:rPr>
              <a:t>稀疏矩阵的十字链表存储表示</a:t>
            </a:r>
            <a:r>
              <a:rPr lang="zh-CN" altLang="en-US" sz="2000" b="1">
                <a:solidFill>
                  <a:srgbClr val="DE580E"/>
                </a:solidFill>
                <a:effectLst>
                  <a:outerShdw blurRad="38100" dist="38100" dir="2700000" algn="tl">
                    <a:srgbClr val="000000"/>
                  </a:outerShdw>
                </a:effectLst>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3">
            <a:extLst>
              <a:ext uri="{FF2B5EF4-FFF2-40B4-BE49-F238E27FC236}">
                <a16:creationId xmlns:a16="http://schemas.microsoft.com/office/drawing/2014/main" id="{393A4EF3-7275-4538-A0ED-5B5B56C2DCA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48B6575-9842-4D71-974C-FD9D99314797}" type="slidenum">
              <a:rPr lang="en-US" altLang="zh-CN" sz="1400"/>
              <a:pPr eaLnBrk="1" hangingPunct="1"/>
              <a:t>32</a:t>
            </a:fld>
            <a:endParaRPr lang="en-US" altLang="zh-CN" sz="1400"/>
          </a:p>
        </p:txBody>
      </p:sp>
      <p:graphicFrame>
        <p:nvGraphicFramePr>
          <p:cNvPr id="3074" name="Object 2">
            <a:extLst>
              <a:ext uri="{FF2B5EF4-FFF2-40B4-BE49-F238E27FC236}">
                <a16:creationId xmlns:a16="http://schemas.microsoft.com/office/drawing/2014/main" id="{180572E9-C4EC-413C-9F64-544CC371F6A4}"/>
              </a:ext>
            </a:extLst>
          </p:cNvPr>
          <p:cNvGraphicFramePr>
            <a:graphicFrameLocks noChangeAspect="1"/>
          </p:cNvGraphicFramePr>
          <p:nvPr/>
        </p:nvGraphicFramePr>
        <p:xfrm>
          <a:off x="2843213" y="2060575"/>
          <a:ext cx="3505200" cy="3260725"/>
        </p:xfrm>
        <a:graphic>
          <a:graphicData uri="http://schemas.openxmlformats.org/presentationml/2006/ole">
            <mc:AlternateContent xmlns:mc="http://schemas.openxmlformats.org/markup-compatibility/2006">
              <mc:Choice xmlns:v="urn:schemas-microsoft-com:vml" Requires="v">
                <p:oleObj spid="_x0000_s3076" name="Clip" r:id="rId3" imgW="1131840" imgH="1054080" progId="MS_ClipArt_Gallery.5">
                  <p:embed/>
                </p:oleObj>
              </mc:Choice>
              <mc:Fallback>
                <p:oleObj name="Clip" r:id="rId3" imgW="1131840" imgH="1054080" progId="MS_ClipArt_Gallery.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060575"/>
                        <a:ext cx="3505200" cy="326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32CB2DC0-5AD6-492B-AAC9-3024D734EC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BC0ED9-FF4E-4B29-BD5B-0276AE989C2F}" type="slidenum">
              <a:rPr lang="en-US" altLang="zh-CN" sz="1400"/>
              <a:pPr eaLnBrk="1" hangingPunct="1"/>
              <a:t>4</a:t>
            </a:fld>
            <a:endParaRPr lang="en-US" altLang="zh-CN" sz="1400"/>
          </a:p>
        </p:txBody>
      </p:sp>
      <p:pic>
        <p:nvPicPr>
          <p:cNvPr id="9219" name="Picture 2">
            <a:extLst>
              <a:ext uri="{FF2B5EF4-FFF2-40B4-BE49-F238E27FC236}">
                <a16:creationId xmlns:a16="http://schemas.microsoft.com/office/drawing/2014/main" id="{E727FCB5-6C46-4C6E-B205-C2162B784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153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515" name="Text Box 3">
            <a:extLst>
              <a:ext uri="{FF2B5EF4-FFF2-40B4-BE49-F238E27FC236}">
                <a16:creationId xmlns:a16="http://schemas.microsoft.com/office/drawing/2014/main" id="{1D8783BE-2DD4-4F3C-BD13-6D77B605ED8C}"/>
              </a:ext>
            </a:extLst>
          </p:cNvPr>
          <p:cNvSpPr txBox="1">
            <a:spLocks noChangeArrowheads="1"/>
          </p:cNvSpPr>
          <p:nvPr/>
        </p:nvSpPr>
        <p:spPr bwMode="auto">
          <a:xfrm>
            <a:off x="1263650" y="487363"/>
            <a:ext cx="7042150" cy="579437"/>
          </a:xfrm>
          <a:prstGeom prst="rect">
            <a:avLst/>
          </a:prstGeom>
          <a:noFill/>
          <a:ln w="9525">
            <a:noFill/>
            <a:miter lim="800000"/>
            <a:headEnd/>
            <a:tailEnd/>
          </a:ln>
        </p:spPr>
        <p:txBody>
          <a:bodyPr>
            <a:spAutoFit/>
          </a:bodyPr>
          <a:lstStyle/>
          <a:p>
            <a:pPr>
              <a:defRPr/>
            </a:pPr>
            <a:r>
              <a:rPr lang="en-US" altLang="zh-CN" sz="1800"/>
              <a:t>    </a:t>
            </a:r>
            <a:r>
              <a:rPr lang="zh-CN" altLang="en-US" sz="3200" b="1">
                <a:effectLst>
                  <a:outerShdw blurRad="38100" dist="38100" dir="2700000" algn="tl">
                    <a:srgbClr val="000000"/>
                  </a:outerShdw>
                </a:effectLst>
                <a:latin typeface="仿宋_GB2312" pitchFamily="49" charset="-122"/>
                <a:ea typeface="仿宋_GB2312" pitchFamily="49" charset="-122"/>
              </a:rPr>
              <a:t>二维数组           三维数组</a:t>
            </a:r>
            <a:endParaRPr lang="zh-CN" altLang="en-US" sz="1800"/>
          </a:p>
        </p:txBody>
      </p:sp>
      <p:sp>
        <p:nvSpPr>
          <p:cNvPr id="320516" name="Rectangle 4">
            <a:extLst>
              <a:ext uri="{FF2B5EF4-FFF2-40B4-BE49-F238E27FC236}">
                <a16:creationId xmlns:a16="http://schemas.microsoft.com/office/drawing/2014/main" id="{EF8A5EF0-FF30-408D-91C5-097B1E35675A}"/>
              </a:ext>
            </a:extLst>
          </p:cNvPr>
          <p:cNvSpPr>
            <a:spLocks noChangeArrowheads="1"/>
          </p:cNvSpPr>
          <p:nvPr/>
        </p:nvSpPr>
        <p:spPr bwMode="auto">
          <a:xfrm>
            <a:off x="762000" y="4572000"/>
            <a:ext cx="8169275" cy="19812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2"/>
              </a:buClr>
              <a:buSzPct val="80000"/>
              <a:buFont typeface="Wingdings" pitchFamily="2" charset="2"/>
              <a:buChar char="l"/>
              <a:defRPr/>
            </a:pPr>
            <a:r>
              <a:rPr lang="zh-CN" altLang="en-US" sz="2800" b="1">
                <a:effectLst>
                  <a:outerShdw blurRad="38100" dist="38100" dir="2700000" algn="tl">
                    <a:srgbClr val="000000"/>
                  </a:outerShdw>
                </a:effectLst>
                <a:ea typeface="仿宋_GB2312" pitchFamily="49" charset="-122"/>
              </a:rPr>
              <a:t>行向量  下标 </a:t>
            </a:r>
            <a:r>
              <a:rPr lang="en-US" altLang="zh-CN" sz="2800" b="1" i="1">
                <a:solidFill>
                  <a:srgbClr val="FF3300"/>
                </a:solidFill>
                <a:effectLst>
                  <a:outerShdw blurRad="38100" dist="38100" dir="2700000" algn="tl">
                    <a:srgbClr val="000000"/>
                  </a:outerShdw>
                </a:effectLst>
                <a:ea typeface="仿宋_GB2312" pitchFamily="49" charset="-122"/>
              </a:rPr>
              <a:t>i             </a:t>
            </a:r>
            <a:r>
              <a:rPr lang="zh-CN" altLang="en-US" sz="2800" b="1">
                <a:effectLst>
                  <a:outerShdw blurRad="38100" dist="38100" dir="2700000" algn="tl">
                    <a:srgbClr val="000000"/>
                  </a:outerShdw>
                </a:effectLst>
                <a:ea typeface="仿宋_GB2312" pitchFamily="49" charset="-122"/>
              </a:rPr>
              <a:t>页向量  下标</a:t>
            </a:r>
            <a:r>
              <a:rPr lang="zh-CN" altLang="en-US" sz="2800" b="1" i="1">
                <a:solidFill>
                  <a:srgbClr val="FF3300"/>
                </a:solidFill>
                <a:effectLst>
                  <a:outerShdw blurRad="38100" dist="38100" dir="2700000" algn="tl">
                    <a:srgbClr val="000000"/>
                  </a:outerShdw>
                </a:effectLst>
                <a:ea typeface="仿宋_GB2312" pitchFamily="49" charset="-122"/>
              </a:rPr>
              <a:t> </a:t>
            </a:r>
            <a:r>
              <a:rPr lang="en-US" altLang="zh-CN" sz="2800" b="1" i="1">
                <a:solidFill>
                  <a:srgbClr val="FF3300"/>
                </a:solidFill>
                <a:effectLst>
                  <a:outerShdw blurRad="38100" dist="38100" dir="2700000" algn="tl">
                    <a:srgbClr val="000000"/>
                  </a:outerShdw>
                </a:effectLst>
                <a:ea typeface="仿宋_GB2312" pitchFamily="49" charset="-122"/>
              </a:rPr>
              <a:t>i</a:t>
            </a:r>
            <a:endParaRPr lang="en-US" altLang="zh-CN" sz="2800" b="1">
              <a:effectLst>
                <a:outerShdw blurRad="38100" dist="38100" dir="2700000" algn="tl">
                  <a:srgbClr val="000000"/>
                </a:outerShdw>
              </a:effectLst>
              <a:ea typeface="仿宋_GB2312" pitchFamily="49" charset="-122"/>
            </a:endParaRPr>
          </a:p>
          <a:p>
            <a:pPr marL="342900" indent="-342900">
              <a:spcBef>
                <a:spcPct val="20000"/>
              </a:spcBef>
              <a:buClr>
                <a:schemeClr val="accent2"/>
              </a:buClr>
              <a:buSzPct val="80000"/>
              <a:buFont typeface="Wingdings" pitchFamily="2" charset="2"/>
              <a:buChar char="l"/>
              <a:defRPr/>
            </a:pPr>
            <a:r>
              <a:rPr lang="zh-CN" altLang="zh-CN" sz="2800" b="1">
                <a:effectLst>
                  <a:outerShdw blurRad="38100" dist="38100" dir="2700000" algn="tl">
                    <a:srgbClr val="000000"/>
                  </a:outerShdw>
                </a:effectLst>
                <a:ea typeface="仿宋_GB2312" pitchFamily="49" charset="-122"/>
              </a:rPr>
              <a:t>列向量  下标 </a:t>
            </a:r>
            <a:r>
              <a:rPr lang="en-US" altLang="zh-CN" sz="2800" b="1" i="1">
                <a:solidFill>
                  <a:srgbClr val="FF3300"/>
                </a:solidFill>
                <a:effectLst>
                  <a:outerShdw blurRad="38100" dist="38100" dir="2700000" algn="tl">
                    <a:srgbClr val="000000"/>
                  </a:outerShdw>
                </a:effectLst>
                <a:ea typeface="仿宋_GB2312" pitchFamily="49" charset="-122"/>
              </a:rPr>
              <a:t>j             </a:t>
            </a:r>
            <a:r>
              <a:rPr lang="zh-CN" altLang="en-US" sz="2800" b="1">
                <a:effectLst>
                  <a:outerShdw blurRad="38100" dist="38100" dir="2700000" algn="tl">
                    <a:srgbClr val="000000"/>
                  </a:outerShdw>
                </a:effectLst>
                <a:ea typeface="仿宋_GB2312" pitchFamily="49" charset="-122"/>
              </a:rPr>
              <a:t>行向量  下标</a:t>
            </a:r>
            <a:r>
              <a:rPr lang="zh-CN" altLang="en-US" sz="2800" b="1" i="1">
                <a:solidFill>
                  <a:srgbClr val="FF3300"/>
                </a:solidFill>
                <a:effectLst>
                  <a:outerShdw blurRad="38100" dist="38100" dir="2700000" algn="tl">
                    <a:srgbClr val="000000"/>
                  </a:outerShdw>
                </a:effectLst>
                <a:ea typeface="仿宋_GB2312" pitchFamily="49" charset="-122"/>
              </a:rPr>
              <a:t> </a:t>
            </a:r>
            <a:r>
              <a:rPr lang="en-US" altLang="zh-CN" sz="2800" b="1" i="1">
                <a:solidFill>
                  <a:srgbClr val="FF3300"/>
                </a:solidFill>
                <a:effectLst>
                  <a:outerShdw blurRad="38100" dist="38100" dir="2700000" algn="tl">
                    <a:srgbClr val="000000"/>
                  </a:outerShdw>
                </a:effectLst>
                <a:ea typeface="仿宋_GB2312" pitchFamily="49" charset="-122"/>
              </a:rPr>
              <a:t>j</a:t>
            </a:r>
          </a:p>
          <a:p>
            <a:pPr marL="342900" indent="-342900">
              <a:spcBef>
                <a:spcPct val="20000"/>
              </a:spcBef>
              <a:buClr>
                <a:schemeClr val="accent2"/>
              </a:buClr>
              <a:buSzPct val="80000"/>
              <a:buFont typeface="Wingdings" pitchFamily="2" charset="2"/>
              <a:buNone/>
              <a:defRPr/>
            </a:pPr>
            <a:r>
              <a:rPr lang="en-US" altLang="zh-CN" sz="2800" b="1" i="1">
                <a:effectLst>
                  <a:outerShdw blurRad="38100" dist="38100" dir="2700000" algn="tl">
                    <a:srgbClr val="000000"/>
                  </a:outerShdw>
                </a:effectLst>
                <a:ea typeface="仿宋_GB2312" pitchFamily="49" charset="-122"/>
              </a:rPr>
              <a:t>                                         </a:t>
            </a:r>
            <a:r>
              <a:rPr lang="zh-CN" altLang="zh-CN" sz="2800" b="1">
                <a:effectLst>
                  <a:outerShdw blurRad="38100" dist="38100" dir="2700000" algn="tl">
                    <a:srgbClr val="000000"/>
                  </a:outerShdw>
                </a:effectLst>
                <a:ea typeface="仿宋_GB2312" pitchFamily="49" charset="-122"/>
              </a:rPr>
              <a:t>列向量  下标</a:t>
            </a:r>
            <a:r>
              <a:rPr lang="zh-CN" altLang="zh-CN" sz="2800" b="1" i="1">
                <a:effectLst>
                  <a:outerShdw blurRad="38100" dist="38100" dir="2700000" algn="tl">
                    <a:srgbClr val="000000"/>
                  </a:outerShdw>
                </a:effectLst>
                <a:ea typeface="仿宋_GB2312" pitchFamily="49" charset="-122"/>
              </a:rPr>
              <a:t> </a:t>
            </a:r>
            <a:r>
              <a:rPr lang="en-US" altLang="zh-CN" sz="2800" b="1" i="1">
                <a:solidFill>
                  <a:srgbClr val="FF3300"/>
                </a:solidFill>
                <a:effectLst>
                  <a:outerShdw blurRad="38100" dist="38100" dir="2700000" algn="tl">
                    <a:srgbClr val="000000"/>
                  </a:outerShdw>
                </a:effectLst>
                <a:ea typeface="仿宋_GB2312" pitchFamily="49" charset="-122"/>
              </a:rPr>
              <a:t>k</a:t>
            </a:r>
            <a:endParaRPr lang="en-US" altLang="zh-CN" sz="2800" b="1" i="1">
              <a:effectLst>
                <a:outerShdw blurRad="38100" dist="38100" dir="2700000" algn="tl">
                  <a:srgbClr val="000000"/>
                </a:outerShdw>
              </a:effectLst>
              <a:ea typeface="仿宋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185054B9-32EA-4E8B-A1A1-6AA5AB330738}"/>
              </a:ext>
            </a:extLst>
          </p:cNvPr>
          <p:cNvSpPr>
            <a:spLocks noGrp="1" noChangeArrowheads="1"/>
          </p:cNvSpPr>
          <p:nvPr>
            <p:ph/>
          </p:nvPr>
        </p:nvSpPr>
        <p:spPr>
          <a:xfrm>
            <a:off x="831850" y="2092325"/>
            <a:ext cx="7772400" cy="4505325"/>
          </a:xfrm>
        </p:spPr>
        <p:txBody>
          <a:bodyPr/>
          <a:lstStyle/>
          <a:p>
            <a:pPr eaLnBrk="1" hangingPunct="1">
              <a:lnSpc>
                <a:spcPct val="120000"/>
              </a:lnSpc>
              <a:spcAft>
                <a:spcPts val="600"/>
              </a:spcAft>
            </a:pPr>
            <a:r>
              <a:rPr lang="zh-CN" altLang="en-US" sz="2600" b="1">
                <a:latin typeface="楷体_GB2312" panose="02010609030101010101" pitchFamily="49" charset="-122"/>
                <a:ea typeface="楷体_GB2312" panose="02010609030101010101" pitchFamily="49" charset="-122"/>
              </a:rPr>
              <a:t>由于对数组一般不做插入和删除操作，也就是说，数组一旦建立，结构中的元素个数和元素间的关系就不再发生变化。因此，一般都是采用顺序存储的方法来表示数组。</a:t>
            </a:r>
          </a:p>
          <a:p>
            <a:pPr eaLnBrk="1" hangingPunct="1">
              <a:lnSpc>
                <a:spcPct val="120000"/>
              </a:lnSpc>
            </a:pPr>
            <a:r>
              <a:rPr lang="zh-CN" altLang="en-US" sz="2600" b="1">
                <a:latin typeface="楷体_GB2312" panose="02010609030101010101" pitchFamily="49" charset="-122"/>
                <a:ea typeface="楷体_GB2312" panose="02010609030101010101" pitchFamily="49" charset="-122"/>
              </a:rPr>
              <a:t>由于计算机的内存结构是一维的，因此用一维内存来表示多维数组，就必须按某种次序将数组元素排成一列序列，然后将这个线性序列存放在存储器中。</a:t>
            </a:r>
            <a:r>
              <a:rPr lang="zh-CN" altLang="en-US" sz="2600">
                <a:latin typeface="楷体_GB2312" panose="02010609030101010101" pitchFamily="49" charset="-122"/>
                <a:ea typeface="楷体_GB2312" panose="02010609030101010101" pitchFamily="49" charset="-122"/>
              </a:rPr>
              <a:t> </a:t>
            </a:r>
          </a:p>
          <a:p>
            <a:pPr eaLnBrk="1" hangingPunct="1">
              <a:buFont typeface="Wingdings" panose="05000000000000000000" pitchFamily="2" charset="2"/>
              <a:buNone/>
            </a:pPr>
            <a:endParaRPr lang="en-US" altLang="zh-CN" sz="2600">
              <a:latin typeface="楷体_GB2312" panose="02010609030101010101" pitchFamily="49" charset="-122"/>
              <a:ea typeface="楷体_GB2312" panose="02010609030101010101" pitchFamily="49" charset="-122"/>
            </a:endParaRPr>
          </a:p>
        </p:txBody>
      </p:sp>
      <p:sp>
        <p:nvSpPr>
          <p:cNvPr id="10243" name="灯片编号占位符 4">
            <a:extLst>
              <a:ext uri="{FF2B5EF4-FFF2-40B4-BE49-F238E27FC236}">
                <a16:creationId xmlns:a16="http://schemas.microsoft.com/office/drawing/2014/main" id="{0B43C03F-EE52-4968-950A-D5E6745AD08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3F2AEF5-EA87-414B-86F2-5247C9BDD903}" type="slidenum">
              <a:rPr lang="en-US" altLang="zh-CN" sz="1400"/>
              <a:pPr eaLnBrk="1" hangingPunct="1"/>
              <a:t>5</a:t>
            </a:fld>
            <a:endParaRPr lang="en-US" altLang="zh-CN" sz="1400"/>
          </a:p>
        </p:txBody>
      </p:sp>
      <p:sp>
        <p:nvSpPr>
          <p:cNvPr id="10244" name="Rectangle 3">
            <a:extLst>
              <a:ext uri="{FF2B5EF4-FFF2-40B4-BE49-F238E27FC236}">
                <a16:creationId xmlns:a16="http://schemas.microsoft.com/office/drawing/2014/main" id="{36157416-B879-4F5B-94BE-6621BD57D731}"/>
              </a:ext>
            </a:extLst>
          </p:cNvPr>
          <p:cNvSpPr>
            <a:spLocks noChangeArrowheads="1"/>
          </p:cNvSpPr>
          <p:nvPr/>
        </p:nvSpPr>
        <p:spPr bwMode="auto">
          <a:xfrm>
            <a:off x="1403350" y="908050"/>
            <a:ext cx="5964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4000" b="1">
                <a:solidFill>
                  <a:schemeClr val="hlink"/>
                </a:solidFill>
                <a:latin typeface="楷体_GB2312" panose="02010609030101010101" pitchFamily="49" charset="-122"/>
                <a:ea typeface="楷体_GB2312" panose="02010609030101010101" pitchFamily="49" charset="-122"/>
              </a:rPr>
              <a:t>5.1.2  </a:t>
            </a:r>
            <a:r>
              <a:rPr lang="zh-CN" altLang="en-US" sz="4000" b="1">
                <a:solidFill>
                  <a:schemeClr val="hlink"/>
                </a:solidFill>
                <a:latin typeface="楷体_GB2312" panose="02010609030101010101" pitchFamily="49" charset="-122"/>
                <a:ea typeface="楷体_GB2312" panose="02010609030101010101" pitchFamily="49" charset="-122"/>
              </a:rPr>
              <a:t>数组的存储结构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animEffect transition="in" filter="wipe(up)">
                                      <p:cBhvr>
                                        <p:cTn id="7" dur="500"/>
                                        <p:tgtEl>
                                          <p:spTgt spid="221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1186">
                                            <p:txEl>
                                              <p:pRg st="1" end="1"/>
                                            </p:txEl>
                                          </p:spTgt>
                                        </p:tgtEl>
                                        <p:attrNameLst>
                                          <p:attrName>style.visibility</p:attrName>
                                        </p:attrNameLst>
                                      </p:cBhvr>
                                      <p:to>
                                        <p:strVal val="visible"/>
                                      </p:to>
                                    </p:set>
                                    <p:animEffect transition="in" filter="wipe(up)">
                                      <p:cBhvr>
                                        <p:cTn id="12" dur="500"/>
                                        <p:tgtEl>
                                          <p:spTgt spid="2211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E7E0FEC3-1D4B-4285-97C2-E29048A4C324}"/>
              </a:ext>
            </a:extLst>
          </p:cNvPr>
          <p:cNvSpPr>
            <a:spLocks noGrp="1" noChangeArrowheads="1"/>
          </p:cNvSpPr>
          <p:nvPr>
            <p:ph/>
          </p:nvPr>
        </p:nvSpPr>
        <p:spPr>
          <a:xfrm>
            <a:off x="609600" y="1458913"/>
            <a:ext cx="8153400" cy="5138737"/>
          </a:xfrm>
        </p:spPr>
        <p:txBody>
          <a:bodyPr/>
          <a:lstStyle/>
          <a:p>
            <a:pPr eaLnBrk="1" hangingPunct="1">
              <a:buFont typeface="Wingdings" panose="05000000000000000000" pitchFamily="2" charset="2"/>
              <a:buNone/>
              <a:defRPr/>
            </a:pPr>
            <a:endParaRPr lang="en-US" altLang="zh-CN" b="1" dirty="0">
              <a:latin typeface="楷体_GB2312" pitchFamily="49" charset="-122"/>
              <a:ea typeface="楷体_GB2312" pitchFamily="49" charset="-122"/>
            </a:endParaRPr>
          </a:p>
          <a:p>
            <a:pPr eaLnBrk="1" hangingPunct="1">
              <a:buFont typeface="Wingdings" panose="05000000000000000000" pitchFamily="2" charset="2"/>
              <a:buNone/>
              <a:defRPr/>
            </a:pPr>
            <a:r>
              <a:rPr lang="en-US" altLang="zh-CN" sz="2800" b="1" dirty="0">
                <a:latin typeface="楷体_GB2312" pitchFamily="49" charset="-122"/>
                <a:ea typeface="楷体_GB2312" pitchFamily="49" charset="-122"/>
              </a:rPr>
              <a:t>⑴ </a:t>
            </a:r>
            <a:r>
              <a:rPr lang="zh-CN" altLang="en-US" sz="2800" b="1" dirty="0">
                <a:solidFill>
                  <a:schemeClr val="tx2"/>
                </a:solidFill>
                <a:effectLst>
                  <a:outerShdw blurRad="38100" dist="38100" dir="2700000" algn="tl">
                    <a:srgbClr val="000000"/>
                  </a:outerShdw>
                </a:effectLst>
                <a:latin typeface="楷体_GB2312" pitchFamily="49" charset="-122"/>
                <a:ea typeface="楷体_GB2312" pitchFamily="49" charset="-122"/>
              </a:rPr>
              <a:t>行优先顺序</a:t>
            </a:r>
            <a:r>
              <a:rPr lang="en-US" altLang="zh-CN" sz="2800" b="1" dirty="0">
                <a:ea typeface="楷体_GB2312" pitchFamily="49" charset="-122"/>
              </a:rPr>
              <a:t>——</a:t>
            </a:r>
            <a:r>
              <a:rPr lang="zh-CN" altLang="en-US" sz="2800" b="1" dirty="0">
                <a:latin typeface="楷体_GB2312" pitchFamily="49" charset="-122"/>
                <a:ea typeface="楷体_GB2312" pitchFamily="49" charset="-122"/>
              </a:rPr>
              <a:t>将数组元素按行排列，第</a:t>
            </a:r>
            <a:r>
              <a:rPr lang="en-US" altLang="zh-CN" sz="2800" b="1" dirty="0">
                <a:latin typeface="楷体_GB2312" pitchFamily="49" charset="-122"/>
                <a:ea typeface="楷体_GB2312" pitchFamily="49" charset="-122"/>
              </a:rPr>
              <a:t>i+1</a:t>
            </a:r>
            <a:r>
              <a:rPr lang="zh-CN" altLang="en-US" sz="2800" b="1" dirty="0">
                <a:latin typeface="楷体_GB2312" pitchFamily="49" charset="-122"/>
                <a:ea typeface="楷体_GB2312" pitchFamily="49" charset="-122"/>
              </a:rPr>
              <a:t>个行向量紧接在第</a:t>
            </a:r>
            <a:r>
              <a:rPr lang="en-US" altLang="zh-CN" sz="2800" b="1" dirty="0" err="1">
                <a:latin typeface="楷体_GB2312" pitchFamily="49" charset="-122"/>
                <a:ea typeface="楷体_GB2312" pitchFamily="49" charset="-122"/>
              </a:rPr>
              <a:t>i</a:t>
            </a:r>
            <a:r>
              <a:rPr lang="zh-CN" altLang="en-US" sz="2800" b="1" dirty="0">
                <a:latin typeface="楷体_GB2312" pitchFamily="49" charset="-122"/>
                <a:ea typeface="楷体_GB2312" pitchFamily="49" charset="-122"/>
              </a:rPr>
              <a:t>个行向量后面。</a:t>
            </a:r>
          </a:p>
          <a:p>
            <a:pPr eaLnBrk="1" hangingPunct="1">
              <a:buFont typeface="Wingdings" panose="05000000000000000000" pitchFamily="2" charset="2"/>
              <a:buNone/>
              <a:defRPr/>
            </a:pPr>
            <a:r>
              <a:rPr lang="zh-CN" altLang="en-US" sz="28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以二维数组为例，按行优先存储的线性序列为：   </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11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12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1n</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21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22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2n</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m1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m2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a</a:t>
            </a:r>
            <a:r>
              <a:rPr lang="en-US" altLang="zh-CN" sz="2800" b="1" baseline="-18000" dirty="0" err="1">
                <a:latin typeface="楷体_GB2312" pitchFamily="49" charset="-122"/>
                <a:ea typeface="楷体_GB2312" pitchFamily="49" charset="-122"/>
              </a:rPr>
              <a:t>mn</a:t>
            </a:r>
            <a:r>
              <a:rPr lang="en-US" altLang="zh-CN" sz="2800" b="1" dirty="0">
                <a:latin typeface="楷体_GB2312" pitchFamily="49" charset="-122"/>
                <a:ea typeface="楷体_GB2312" pitchFamily="49" charset="-122"/>
              </a:rPr>
              <a:t>        </a:t>
            </a:r>
          </a:p>
          <a:p>
            <a:pPr eaLnBrk="1" hangingPunct="1">
              <a:buFont typeface="Wingdings" panose="05000000000000000000" pitchFamily="2" charset="2"/>
              <a:buNone/>
              <a:defRPr/>
            </a:pPr>
            <a:endParaRPr lang="en-US" altLang="zh-CN" sz="2800" b="1" dirty="0">
              <a:latin typeface="楷体_GB2312" pitchFamily="49" charset="-122"/>
              <a:ea typeface="楷体_GB2312" pitchFamily="49" charset="-122"/>
            </a:endParaRPr>
          </a:p>
          <a:p>
            <a:pPr eaLnBrk="1" hangingPunct="1">
              <a:buFont typeface="Wingdings" panose="05000000000000000000" pitchFamily="2" charset="2"/>
              <a:buNone/>
              <a:defRPr/>
            </a:pPr>
            <a:r>
              <a:rPr lang="en-US" altLang="zh-CN" sz="2800" b="1" dirty="0">
                <a:latin typeface="楷体_GB2312" pitchFamily="49" charset="-122"/>
                <a:ea typeface="楷体_GB2312" pitchFamily="49" charset="-122"/>
              </a:rPr>
              <a:t>⑵ </a:t>
            </a:r>
            <a:r>
              <a:rPr lang="zh-CN" altLang="en-US" sz="2800" b="1" dirty="0">
                <a:solidFill>
                  <a:schemeClr val="tx2"/>
                </a:solidFill>
                <a:effectLst>
                  <a:outerShdw blurRad="38100" dist="38100" dir="2700000" algn="tl">
                    <a:srgbClr val="000000"/>
                  </a:outerShdw>
                </a:effectLst>
                <a:latin typeface="楷体_GB2312" pitchFamily="49" charset="-122"/>
                <a:ea typeface="楷体_GB2312" pitchFamily="49" charset="-122"/>
              </a:rPr>
              <a:t>列优先顺序</a:t>
            </a:r>
            <a:r>
              <a:rPr lang="en-US" altLang="zh-CN" sz="2800" b="1" dirty="0">
                <a:ea typeface="楷体_GB2312" pitchFamily="49" charset="-122"/>
              </a:rPr>
              <a:t>——</a:t>
            </a:r>
            <a:r>
              <a:rPr lang="zh-CN" altLang="en-US" sz="2800" b="1" dirty="0">
                <a:latin typeface="楷体_GB2312" pitchFamily="49" charset="-122"/>
                <a:ea typeface="楷体_GB2312" pitchFamily="49" charset="-122"/>
              </a:rPr>
              <a:t>将数组元素按列向量排列，第</a:t>
            </a:r>
            <a:r>
              <a:rPr lang="en-US" altLang="zh-CN" sz="2800" b="1" dirty="0">
                <a:latin typeface="楷体_GB2312" pitchFamily="49" charset="-122"/>
                <a:ea typeface="楷体_GB2312" pitchFamily="49" charset="-122"/>
              </a:rPr>
              <a:t>j+1</a:t>
            </a:r>
            <a:r>
              <a:rPr lang="zh-CN" altLang="en-US" sz="2800" b="1" dirty="0">
                <a:latin typeface="楷体_GB2312" pitchFamily="49" charset="-122"/>
                <a:ea typeface="楷体_GB2312" pitchFamily="49" charset="-122"/>
              </a:rPr>
              <a:t>个列向量紧接在第</a:t>
            </a:r>
            <a:r>
              <a:rPr lang="en-US" altLang="zh-CN" sz="2800" b="1" dirty="0">
                <a:latin typeface="楷体_GB2312" pitchFamily="49" charset="-122"/>
                <a:ea typeface="楷体_GB2312" pitchFamily="49" charset="-122"/>
              </a:rPr>
              <a:t>j</a:t>
            </a:r>
            <a:r>
              <a:rPr lang="zh-CN" altLang="en-US" sz="2800" b="1" dirty="0">
                <a:latin typeface="楷体_GB2312" pitchFamily="49" charset="-122"/>
                <a:ea typeface="楷体_GB2312" pitchFamily="49" charset="-122"/>
              </a:rPr>
              <a:t>个列向量之后</a:t>
            </a:r>
          </a:p>
          <a:p>
            <a:pPr eaLnBrk="1" hangingPunct="1">
              <a:buFont typeface="Wingdings" panose="05000000000000000000" pitchFamily="2" charset="2"/>
              <a:buNone/>
              <a:defRPr/>
            </a:pPr>
            <a:r>
              <a:rPr lang="zh-CN" altLang="en-US" sz="2800" b="1" dirty="0">
                <a:latin typeface="楷体_GB2312" pitchFamily="49" charset="-122"/>
                <a:ea typeface="楷体_GB2312" pitchFamily="49" charset="-122"/>
              </a:rPr>
              <a:t>  如</a:t>
            </a:r>
            <a:r>
              <a:rPr lang="zh-CN" altLang="en-US" sz="2400" b="1" dirty="0">
                <a:latin typeface="楷体_GB2312" pitchFamily="49" charset="-122"/>
                <a:ea typeface="楷体_GB2312" pitchFamily="49" charset="-122"/>
              </a:rPr>
              <a:t>二维数组</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的</a:t>
            </a:r>
            <a:r>
              <a:rPr lang="en-US" altLang="zh-CN" sz="2400" b="1" dirty="0">
                <a:latin typeface="楷体_GB2312" pitchFamily="49" charset="-122"/>
                <a:ea typeface="楷体_GB2312" pitchFamily="49" charset="-122"/>
              </a:rPr>
              <a:t>m*n</a:t>
            </a:r>
            <a:r>
              <a:rPr lang="zh-CN" altLang="en-US" sz="2400" b="1" dirty="0">
                <a:latin typeface="楷体_GB2312" pitchFamily="49" charset="-122"/>
                <a:ea typeface="楷体_GB2312" pitchFamily="49" charset="-122"/>
              </a:rPr>
              <a:t>个元素按列优先存储的线性序列为</a:t>
            </a:r>
            <a:r>
              <a:rPr lang="zh-CN" altLang="en-US" sz="2800" b="1" dirty="0">
                <a:latin typeface="楷体_GB2312" pitchFamily="49" charset="-122"/>
                <a:ea typeface="楷体_GB2312" pitchFamily="49" charset="-122"/>
              </a:rPr>
              <a:t>：</a:t>
            </a:r>
          </a:p>
          <a:p>
            <a:pPr eaLnBrk="1" hangingPunct="1">
              <a:buFont typeface="Wingdings" panose="05000000000000000000" pitchFamily="2" charset="2"/>
              <a:buNone/>
              <a:defRPr/>
            </a:pP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11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21</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m1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12</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22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m2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n1</a:t>
            </a:r>
            <a:r>
              <a:rPr lang="en-US" altLang="zh-CN" sz="2800" b="1" dirty="0">
                <a:latin typeface="楷体_GB2312" pitchFamily="49" charset="-122"/>
                <a:ea typeface="楷体_GB2312" pitchFamily="49" charset="-122"/>
              </a:rPr>
              <a:t>,a</a:t>
            </a:r>
            <a:r>
              <a:rPr lang="en-US" altLang="zh-CN" sz="2800" b="1" baseline="-18000" dirty="0">
                <a:latin typeface="楷体_GB2312" pitchFamily="49" charset="-122"/>
                <a:ea typeface="楷体_GB2312" pitchFamily="49" charset="-122"/>
              </a:rPr>
              <a:t>n2</a:t>
            </a:r>
            <a:r>
              <a:rPr lang="en-US" altLang="zh-CN" sz="2800" b="1" dirty="0">
                <a:latin typeface="楷体_GB2312" pitchFamily="49" charset="-122"/>
                <a:ea typeface="楷体_GB2312" pitchFamily="49" charset="-122"/>
              </a:rPr>
              <a:t>,</a:t>
            </a:r>
            <a:r>
              <a:rPr lang="en-US" altLang="zh-CN" sz="2800" b="1" dirty="0">
                <a:ea typeface="楷体_GB2312" pitchFamily="49" charset="-122"/>
              </a:rPr>
              <a:t>…</a:t>
            </a:r>
            <a:r>
              <a:rPr lang="en-US" altLang="zh-CN"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a</a:t>
            </a:r>
            <a:r>
              <a:rPr lang="en-US" altLang="zh-CN" sz="2800" b="1" baseline="-18000" dirty="0" err="1">
                <a:latin typeface="楷体_GB2312" pitchFamily="49" charset="-122"/>
                <a:ea typeface="楷体_GB2312" pitchFamily="49" charset="-122"/>
              </a:rPr>
              <a:t>nm</a:t>
            </a:r>
            <a:endParaRPr lang="en-US" altLang="zh-CN" sz="2800" b="1" dirty="0">
              <a:latin typeface="楷体_GB2312" pitchFamily="49" charset="-122"/>
              <a:ea typeface="楷体_GB2312" pitchFamily="49" charset="-122"/>
            </a:endParaRPr>
          </a:p>
          <a:p>
            <a:pPr eaLnBrk="1" hangingPunct="1">
              <a:buFont typeface="Wingdings" panose="05000000000000000000" pitchFamily="2" charset="2"/>
              <a:buNone/>
              <a:defRPr/>
            </a:pPr>
            <a:endParaRPr lang="en-US" altLang="zh-CN" sz="2800" b="1" dirty="0">
              <a:latin typeface="楷体_GB2312" pitchFamily="49" charset="-122"/>
              <a:ea typeface="楷体_GB2312" pitchFamily="49" charset="-122"/>
            </a:endParaRPr>
          </a:p>
          <a:p>
            <a:pPr eaLnBrk="1" hangingPunct="1">
              <a:buFont typeface="Wingdings" panose="05000000000000000000" pitchFamily="2" charset="2"/>
              <a:buNone/>
              <a:defRPr/>
            </a:pPr>
            <a:endParaRPr lang="en-US" altLang="zh-CN" sz="2800" b="1" dirty="0">
              <a:latin typeface="楷体_GB2312" pitchFamily="49" charset="-122"/>
              <a:ea typeface="楷体_GB2312" pitchFamily="49" charset="-122"/>
            </a:endParaRPr>
          </a:p>
        </p:txBody>
      </p:sp>
      <p:sp>
        <p:nvSpPr>
          <p:cNvPr id="11267" name="灯片编号占位符 4">
            <a:extLst>
              <a:ext uri="{FF2B5EF4-FFF2-40B4-BE49-F238E27FC236}">
                <a16:creationId xmlns:a16="http://schemas.microsoft.com/office/drawing/2014/main" id="{9AF7C1DF-1131-4030-9CCD-34B97CCA37D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434773-6BC5-42DD-9CD7-A56A5079AFA0}" type="slidenum">
              <a:rPr lang="en-US" altLang="zh-CN" sz="1400"/>
              <a:pPr eaLnBrk="1" hangingPunct="1"/>
              <a:t>6</a:t>
            </a:fld>
            <a:endParaRPr lang="en-US" altLang="zh-CN" sz="1400"/>
          </a:p>
        </p:txBody>
      </p:sp>
      <p:sp>
        <p:nvSpPr>
          <p:cNvPr id="11268" name="Rectangle 3">
            <a:extLst>
              <a:ext uri="{FF2B5EF4-FFF2-40B4-BE49-F238E27FC236}">
                <a16:creationId xmlns:a16="http://schemas.microsoft.com/office/drawing/2014/main" id="{E9907EA1-F06F-43C5-81B1-0BCE70B2D58B}"/>
              </a:ext>
            </a:extLst>
          </p:cNvPr>
          <p:cNvSpPr>
            <a:spLocks noChangeArrowheads="1"/>
          </p:cNvSpPr>
          <p:nvPr/>
        </p:nvSpPr>
        <p:spPr bwMode="auto">
          <a:xfrm>
            <a:off x="1258888" y="1125538"/>
            <a:ext cx="5080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latin typeface="楷体_GB2312" panose="02010609030101010101" pitchFamily="49" charset="-122"/>
                <a:ea typeface="楷体_GB2312" panose="02010609030101010101" pitchFamily="49" charset="-122"/>
              </a:rPr>
              <a:t>通常有两种顺序存储方式：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C31DF761-9F79-4938-B6C6-024C239C162A}"/>
              </a:ext>
            </a:extLst>
          </p:cNvPr>
          <p:cNvSpPr>
            <a:spLocks noGrp="1" noChangeArrowheads="1"/>
          </p:cNvSpPr>
          <p:nvPr>
            <p:ph/>
          </p:nvPr>
        </p:nvSpPr>
        <p:spPr>
          <a:xfrm>
            <a:off x="900113" y="2133600"/>
            <a:ext cx="7993062" cy="2667000"/>
          </a:xfrm>
        </p:spPr>
        <p:txBody>
          <a:bodyPr/>
          <a:lstStyle/>
          <a:p>
            <a:pPr eaLnBrk="1" hangingPunct="1">
              <a:lnSpc>
                <a:spcPct val="115000"/>
              </a:lnSpc>
              <a:spcAft>
                <a:spcPct val="55000"/>
              </a:spcAft>
            </a:pPr>
            <a:r>
              <a:rPr lang="zh-CN" altLang="en-US" sz="2800" b="1">
                <a:latin typeface="楷体_GB2312" panose="02010609030101010101" pitchFamily="49" charset="-122"/>
                <a:ea typeface="楷体_GB2312" panose="02010609030101010101" pitchFamily="49" charset="-122"/>
              </a:rPr>
              <a:t>行优先顺序可规定为先排</a:t>
            </a:r>
            <a:r>
              <a:rPr lang="zh-CN" altLang="en-US" sz="2800" b="1">
                <a:solidFill>
                  <a:schemeClr val="hlink"/>
                </a:solidFill>
                <a:latin typeface="楷体_GB2312" panose="02010609030101010101" pitchFamily="49" charset="-122"/>
                <a:ea typeface="楷体_GB2312" panose="02010609030101010101" pitchFamily="49" charset="-122"/>
              </a:rPr>
              <a:t>最右</a:t>
            </a:r>
            <a:r>
              <a:rPr lang="zh-CN" altLang="en-US" sz="2800" b="1">
                <a:latin typeface="楷体_GB2312" panose="02010609030101010101" pitchFamily="49" charset="-122"/>
                <a:ea typeface="楷体_GB2312" panose="02010609030101010101" pitchFamily="49" charset="-122"/>
              </a:rPr>
              <a:t>的下标，从</a:t>
            </a:r>
            <a:r>
              <a:rPr lang="zh-CN" altLang="en-US" sz="2800" b="1">
                <a:solidFill>
                  <a:schemeClr val="hlink"/>
                </a:solidFill>
                <a:latin typeface="楷体_GB2312" panose="02010609030101010101" pitchFamily="49" charset="-122"/>
                <a:ea typeface="楷体_GB2312" panose="02010609030101010101" pitchFamily="49" charset="-122"/>
              </a:rPr>
              <a:t>右到左</a:t>
            </a:r>
            <a:r>
              <a:rPr lang="zh-CN" altLang="en-US" sz="2800" b="1">
                <a:latin typeface="楷体_GB2312" panose="02010609030101010101" pitchFamily="49" charset="-122"/>
                <a:ea typeface="楷体_GB2312" panose="02010609030101010101" pitchFamily="49" charset="-122"/>
              </a:rPr>
              <a:t>，最后排</a:t>
            </a:r>
            <a:r>
              <a:rPr lang="zh-CN" altLang="en-US" sz="2800" b="1">
                <a:solidFill>
                  <a:schemeClr val="hlink"/>
                </a:solidFill>
                <a:latin typeface="楷体_GB2312" panose="02010609030101010101" pitchFamily="49" charset="-122"/>
                <a:ea typeface="楷体_GB2312" panose="02010609030101010101" pitchFamily="49" charset="-122"/>
              </a:rPr>
              <a:t>最左</a:t>
            </a:r>
            <a:r>
              <a:rPr lang="zh-CN" altLang="en-US" sz="2800" b="1">
                <a:latin typeface="楷体_GB2312" panose="02010609030101010101" pitchFamily="49" charset="-122"/>
                <a:ea typeface="楷体_GB2312" panose="02010609030101010101" pitchFamily="49" charset="-122"/>
              </a:rPr>
              <a:t>下标：</a:t>
            </a:r>
          </a:p>
          <a:p>
            <a:pPr eaLnBrk="1" hangingPunct="1">
              <a:lnSpc>
                <a:spcPct val="115000"/>
              </a:lnSpc>
              <a:spcAft>
                <a:spcPct val="55000"/>
              </a:spcAft>
            </a:pPr>
            <a:r>
              <a:rPr lang="zh-CN" altLang="en-US" sz="2800" b="1">
                <a:latin typeface="楷体_GB2312" panose="02010609030101010101" pitchFamily="49" charset="-122"/>
                <a:ea typeface="楷体_GB2312" panose="02010609030101010101" pitchFamily="49" charset="-122"/>
              </a:rPr>
              <a:t>列优先顺序先排</a:t>
            </a:r>
            <a:r>
              <a:rPr lang="zh-CN" altLang="en-US" sz="2800" b="1">
                <a:solidFill>
                  <a:schemeClr val="hlink"/>
                </a:solidFill>
                <a:latin typeface="楷体_GB2312" panose="02010609030101010101" pitchFamily="49" charset="-122"/>
                <a:ea typeface="楷体_GB2312" panose="02010609030101010101" pitchFamily="49" charset="-122"/>
              </a:rPr>
              <a:t>最左</a:t>
            </a:r>
            <a:r>
              <a:rPr lang="zh-CN" altLang="en-US" sz="2800" b="1">
                <a:latin typeface="楷体_GB2312" panose="02010609030101010101" pitchFamily="49" charset="-122"/>
                <a:ea typeface="楷体_GB2312" panose="02010609030101010101" pitchFamily="49" charset="-122"/>
              </a:rPr>
              <a:t>下标，</a:t>
            </a:r>
            <a:r>
              <a:rPr lang="zh-CN" altLang="en-US" sz="2800" b="1">
                <a:solidFill>
                  <a:schemeClr val="hlink"/>
                </a:solidFill>
                <a:latin typeface="楷体_GB2312" panose="02010609030101010101" pitchFamily="49" charset="-122"/>
                <a:ea typeface="楷体_GB2312" panose="02010609030101010101" pitchFamily="49" charset="-122"/>
              </a:rPr>
              <a:t>从左向右</a:t>
            </a:r>
            <a:r>
              <a:rPr lang="zh-CN" altLang="en-US" sz="2800" b="1">
                <a:latin typeface="楷体_GB2312" panose="02010609030101010101" pitchFamily="49" charset="-122"/>
                <a:ea typeface="楷体_GB2312" panose="02010609030101010101" pitchFamily="49" charset="-122"/>
              </a:rPr>
              <a:t>，最后排</a:t>
            </a:r>
            <a:r>
              <a:rPr lang="zh-CN" altLang="en-US" sz="2800" b="1">
                <a:solidFill>
                  <a:schemeClr val="hlink"/>
                </a:solidFill>
                <a:latin typeface="楷体_GB2312" panose="02010609030101010101" pitchFamily="49" charset="-122"/>
                <a:ea typeface="楷体_GB2312" panose="02010609030101010101" pitchFamily="49" charset="-122"/>
              </a:rPr>
              <a:t>最右</a:t>
            </a:r>
            <a:r>
              <a:rPr lang="zh-CN" altLang="en-US" sz="2800" b="1">
                <a:latin typeface="楷体_GB2312" panose="02010609030101010101" pitchFamily="49" charset="-122"/>
                <a:ea typeface="楷体_GB2312" panose="02010609030101010101" pitchFamily="49" charset="-122"/>
              </a:rPr>
              <a:t>下标。</a:t>
            </a:r>
          </a:p>
        </p:txBody>
      </p:sp>
      <p:sp>
        <p:nvSpPr>
          <p:cNvPr id="12291" name="灯片编号占位符 4">
            <a:extLst>
              <a:ext uri="{FF2B5EF4-FFF2-40B4-BE49-F238E27FC236}">
                <a16:creationId xmlns:a16="http://schemas.microsoft.com/office/drawing/2014/main" id="{2DE9DE69-6173-4567-93F7-1C141FB78AC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230CD44-E254-4C96-8A05-A018BB398865}" type="slidenum">
              <a:rPr lang="en-US" altLang="zh-CN" sz="1400"/>
              <a:pPr eaLnBrk="1" hangingPunct="1"/>
              <a:t>7</a:t>
            </a:fld>
            <a:endParaRPr lang="en-US" altLang="zh-CN" sz="1400"/>
          </a:p>
        </p:txBody>
      </p:sp>
      <p:sp>
        <p:nvSpPr>
          <p:cNvPr id="12292" name="Rectangle 3">
            <a:extLst>
              <a:ext uri="{FF2B5EF4-FFF2-40B4-BE49-F238E27FC236}">
                <a16:creationId xmlns:a16="http://schemas.microsoft.com/office/drawing/2014/main" id="{18C70A74-64A6-4959-8637-1DB4EF63B461}"/>
              </a:ext>
            </a:extLst>
          </p:cNvPr>
          <p:cNvSpPr>
            <a:spLocks noChangeArrowheads="1"/>
          </p:cNvSpPr>
          <p:nvPr/>
        </p:nvSpPr>
        <p:spPr bwMode="auto">
          <a:xfrm>
            <a:off x="1063625" y="1052513"/>
            <a:ext cx="7324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latin typeface="楷体_GB2312" panose="02010609030101010101" pitchFamily="49" charset="-122"/>
                <a:ea typeface="楷体_GB2312" panose="02010609030101010101" pitchFamily="49" charset="-122"/>
              </a:rPr>
              <a:t> </a:t>
            </a:r>
            <a:r>
              <a:rPr lang="zh-CN" altLang="en-US" sz="3200" b="1">
                <a:latin typeface="楷体_GB2312" panose="02010609030101010101" pitchFamily="49" charset="-122"/>
                <a:ea typeface="楷体_GB2312" panose="02010609030101010101" pitchFamily="49" charset="-122"/>
              </a:rPr>
              <a:t>以上规则可以推广到多维数组的情况：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3234">
                                            <p:txEl>
                                              <p:pRg st="0" end="0"/>
                                            </p:txEl>
                                          </p:spTgt>
                                        </p:tgtEl>
                                        <p:attrNameLst>
                                          <p:attrName>style.visibility</p:attrName>
                                        </p:attrNameLst>
                                      </p:cBhvr>
                                      <p:to>
                                        <p:strVal val="visible"/>
                                      </p:to>
                                    </p:set>
                                    <p:animEffect transition="in" filter="wipe(up)">
                                      <p:cBhvr>
                                        <p:cTn id="7" dur="500"/>
                                        <p:tgtEl>
                                          <p:spTgt spid="223234">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23234">
                                            <p:txEl>
                                              <p:pRg st="1" end="1"/>
                                            </p:txEl>
                                          </p:spTgt>
                                        </p:tgtEl>
                                        <p:attrNameLst>
                                          <p:attrName>style.visibility</p:attrName>
                                        </p:attrNameLst>
                                      </p:cBhvr>
                                      <p:to>
                                        <p:strVal val="visible"/>
                                      </p:to>
                                    </p:set>
                                    <p:animEffect transition="in" filter="wipe(up)">
                                      <p:cBhvr>
                                        <p:cTn id="10" dur="500"/>
                                        <p:tgtEl>
                                          <p:spTgt spid="2232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445D54D1-37D4-4145-B4E7-3C7D662CDE44}"/>
              </a:ext>
            </a:extLst>
          </p:cNvPr>
          <p:cNvSpPr>
            <a:spLocks noChangeArrowheads="1"/>
          </p:cNvSpPr>
          <p:nvPr/>
        </p:nvSpPr>
        <p:spPr bwMode="auto">
          <a:xfrm>
            <a:off x="0" y="201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6" name="Object 4">
            <a:extLst>
              <a:ext uri="{FF2B5EF4-FFF2-40B4-BE49-F238E27FC236}">
                <a16:creationId xmlns:a16="http://schemas.microsoft.com/office/drawing/2014/main" id="{1A7AEDCB-1919-4408-BD26-B2A8249AE310}"/>
              </a:ext>
            </a:extLst>
          </p:cNvPr>
          <p:cNvGraphicFramePr>
            <a:graphicFrameLocks noChangeAspect="1"/>
          </p:cNvGraphicFramePr>
          <p:nvPr/>
        </p:nvGraphicFramePr>
        <p:xfrm>
          <a:off x="755650" y="404813"/>
          <a:ext cx="8137525" cy="5903912"/>
        </p:xfrm>
        <a:graphic>
          <a:graphicData uri="http://schemas.openxmlformats.org/presentationml/2006/ole">
            <mc:AlternateContent xmlns:mc="http://schemas.openxmlformats.org/markup-compatibility/2006">
              <mc:Choice xmlns:v="urn:schemas-microsoft-com:vml" Requires="v">
                <p:oleObj spid="_x0000_s1028" name="Equation" r:id="rId3" imgW="2641320" imgH="2831760" progId="Equation.DSMT4">
                  <p:embed/>
                </p:oleObj>
              </mc:Choice>
              <mc:Fallback>
                <p:oleObj name="Equation" r:id="rId3" imgW="2641320" imgH="2831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4813"/>
                        <a:ext cx="8137525" cy="590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1117D8-9185-4CBC-B3E4-B8B3CC25D150}"/>
              </a:ext>
            </a:extLst>
          </p:cNvPr>
          <p:cNvSpPr>
            <a:spLocks noGrp="1" noChangeArrowheads="1"/>
          </p:cNvSpPr>
          <p:nvPr>
            <p:ph type="title"/>
          </p:nvPr>
        </p:nvSpPr>
        <p:spPr>
          <a:xfrm>
            <a:off x="1331913" y="549275"/>
            <a:ext cx="7270750" cy="1143000"/>
          </a:xfrm>
        </p:spPr>
        <p:txBody>
          <a:bodyPr/>
          <a:lstStyle/>
          <a:p>
            <a:pPr eaLnBrk="1" hangingPunct="1"/>
            <a:r>
              <a:rPr lang="zh-CN" altLang="en-US" sz="4000" b="1"/>
              <a:t>地址计算方法</a:t>
            </a:r>
          </a:p>
        </p:txBody>
      </p:sp>
      <p:sp>
        <p:nvSpPr>
          <p:cNvPr id="13315" name="灯片编号占位符 5">
            <a:extLst>
              <a:ext uri="{FF2B5EF4-FFF2-40B4-BE49-F238E27FC236}">
                <a16:creationId xmlns:a16="http://schemas.microsoft.com/office/drawing/2014/main" id="{969503EE-EB83-42D6-912A-8F8F684516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6237D6-2235-490C-956B-39C2B2977B15}" type="slidenum">
              <a:rPr lang="en-US" altLang="zh-CN" sz="1400"/>
              <a:pPr eaLnBrk="1" hangingPunct="1"/>
              <a:t>9</a:t>
            </a:fld>
            <a:endParaRPr lang="en-US" altLang="zh-CN" sz="1400"/>
          </a:p>
        </p:txBody>
      </p:sp>
      <p:sp>
        <p:nvSpPr>
          <p:cNvPr id="13316" name="Rectangle 4">
            <a:extLst>
              <a:ext uri="{FF2B5EF4-FFF2-40B4-BE49-F238E27FC236}">
                <a16:creationId xmlns:a16="http://schemas.microsoft.com/office/drawing/2014/main" id="{28B40DE4-A1EC-4479-9D2F-F4F979777A8D}"/>
              </a:ext>
            </a:extLst>
          </p:cNvPr>
          <p:cNvSpPr>
            <a:spLocks noChangeArrowheads="1"/>
          </p:cNvSpPr>
          <p:nvPr/>
        </p:nvSpPr>
        <p:spPr bwMode="auto">
          <a:xfrm>
            <a:off x="1047750" y="2052638"/>
            <a:ext cx="7315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二维数组元素</a:t>
            </a:r>
            <a:r>
              <a:rPr lang="en-US" altLang="zh-CN" sz="2800" b="1">
                <a:latin typeface="楷体_GB2312" panose="02010609030101010101" pitchFamily="49" charset="-122"/>
                <a:ea typeface="楷体_GB2312" panose="02010609030101010101" pitchFamily="49" charset="-122"/>
              </a:rPr>
              <a:t>a</a:t>
            </a:r>
            <a:r>
              <a:rPr lang="en-US" altLang="zh-CN" sz="2800" b="1" baseline="-20000">
                <a:latin typeface="楷体_GB2312" panose="02010609030101010101" pitchFamily="49" charset="-122"/>
                <a:ea typeface="楷体_GB2312" panose="02010609030101010101" pitchFamily="49" charset="-122"/>
              </a:rPr>
              <a:t>ij</a:t>
            </a:r>
            <a:r>
              <a:rPr lang="zh-CN" altLang="en-US" sz="2800" b="1">
                <a:latin typeface="楷体_GB2312" panose="02010609030101010101" pitchFamily="49" charset="-122"/>
                <a:ea typeface="楷体_GB2312" panose="02010609030101010101" pitchFamily="49" charset="-122"/>
              </a:rPr>
              <a:t>的地址计算函数为：</a:t>
            </a:r>
          </a:p>
          <a:p>
            <a:pPr eaLnBrk="1" hangingPunct="1">
              <a:spcBef>
                <a:spcPct val="50000"/>
              </a:spcBef>
              <a:buClr>
                <a:schemeClr val="accent2"/>
              </a:buClr>
              <a:buSzPct val="80000"/>
              <a:buFont typeface="Wingdings" panose="05000000000000000000" pitchFamily="2" charset="2"/>
              <a:buNone/>
            </a:pPr>
            <a:r>
              <a:rPr lang="zh-CN" altLang="en-US" sz="2800" b="1">
                <a:solidFill>
                  <a:schemeClr val="tx2"/>
                </a:solidFill>
                <a:latin typeface="楷体_GB2312" panose="02010609030101010101" pitchFamily="49" charset="-122"/>
                <a:ea typeface="楷体_GB2312" panose="02010609030101010101" pitchFamily="49" charset="-122"/>
              </a:rPr>
              <a:t>行优先</a:t>
            </a:r>
            <a:r>
              <a:rPr lang="zh-CN" altLang="en-US" sz="2800" b="1">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LOC(a</a:t>
            </a:r>
            <a:r>
              <a:rPr lang="en-US" altLang="zh-CN" sz="2800" b="1" baseline="-20000">
                <a:latin typeface="楷体_GB2312" panose="02010609030101010101" pitchFamily="49" charset="-122"/>
                <a:ea typeface="楷体_GB2312" panose="02010609030101010101" pitchFamily="49" charset="-122"/>
              </a:rPr>
              <a:t>ij</a:t>
            </a:r>
            <a:r>
              <a:rPr lang="en-US" altLang="zh-CN" sz="2800" b="1">
                <a:latin typeface="楷体_GB2312" panose="02010609030101010101" pitchFamily="49" charset="-122"/>
                <a:ea typeface="楷体_GB2312" panose="02010609030101010101" pitchFamily="49" charset="-122"/>
              </a:rPr>
              <a:t>)=LOC(a</a:t>
            </a:r>
            <a:r>
              <a:rPr lang="en-US" altLang="zh-CN" sz="2800" b="1" baseline="-20000">
                <a:latin typeface="楷体_GB2312" panose="02010609030101010101" pitchFamily="49" charset="-122"/>
                <a:ea typeface="楷体_GB2312" panose="02010609030101010101" pitchFamily="49" charset="-122"/>
              </a:rPr>
              <a:t>00</a:t>
            </a:r>
            <a:r>
              <a:rPr lang="en-US" altLang="zh-CN" sz="2800" b="1">
                <a:latin typeface="楷体_GB2312" panose="02010609030101010101" pitchFamily="49" charset="-122"/>
                <a:ea typeface="楷体_GB2312" panose="02010609030101010101" pitchFamily="49" charset="-122"/>
              </a:rPr>
              <a:t>)+(i*n+j</a:t>
            </a:r>
            <a:r>
              <a:rPr lang="zh-CN" altLang="en-US" sz="2800" b="1">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d</a:t>
            </a:r>
          </a:p>
        </p:txBody>
      </p:sp>
      <p:sp>
        <p:nvSpPr>
          <p:cNvPr id="367621" name="Rectangle 5">
            <a:extLst>
              <a:ext uri="{FF2B5EF4-FFF2-40B4-BE49-F238E27FC236}">
                <a16:creationId xmlns:a16="http://schemas.microsoft.com/office/drawing/2014/main" id="{0A37162C-71DE-41C1-95BE-5F3E26FED8CB}"/>
              </a:ext>
            </a:extLst>
          </p:cNvPr>
          <p:cNvSpPr>
            <a:spLocks noChangeArrowheads="1"/>
          </p:cNvSpPr>
          <p:nvPr/>
        </p:nvSpPr>
        <p:spPr bwMode="auto">
          <a:xfrm>
            <a:off x="971550" y="3924300"/>
            <a:ext cx="79930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zh-CN" altLang="en-US" sz="2800" b="1">
                <a:latin typeface="楷体_GB2312" panose="02010609030101010101" pitchFamily="49" charset="-122"/>
                <a:ea typeface="楷体_GB2312" panose="02010609030101010101" pitchFamily="49" charset="-122"/>
              </a:rPr>
              <a:t>三维数组元素</a:t>
            </a:r>
            <a:r>
              <a:rPr lang="en-US" altLang="zh-CN" sz="2800" b="1">
                <a:latin typeface="楷体_GB2312" panose="02010609030101010101" pitchFamily="49" charset="-122"/>
                <a:ea typeface="楷体_GB2312" panose="02010609030101010101" pitchFamily="49" charset="-122"/>
              </a:rPr>
              <a:t>A</a:t>
            </a:r>
            <a:r>
              <a:rPr lang="en-US" altLang="zh-CN" sz="2800" b="1" baseline="-18000">
                <a:latin typeface="楷体_GB2312" panose="02010609030101010101" pitchFamily="49" charset="-122"/>
                <a:ea typeface="楷体_GB2312" panose="02010609030101010101" pitchFamily="49" charset="-122"/>
              </a:rPr>
              <a:t>ijk</a:t>
            </a:r>
            <a:r>
              <a:rPr lang="zh-CN" altLang="en-US" sz="2800" b="1" baseline="-18000">
                <a:latin typeface="楷体_GB2312" panose="02010609030101010101" pitchFamily="49" charset="-122"/>
                <a:ea typeface="楷体_GB2312" panose="02010609030101010101" pitchFamily="49" charset="-122"/>
              </a:rPr>
              <a:t>的</a:t>
            </a:r>
            <a:r>
              <a:rPr lang="zh-CN" altLang="en-US" sz="2800" b="1">
                <a:latin typeface="楷体_GB2312" panose="02010609030101010101" pitchFamily="49" charset="-122"/>
                <a:ea typeface="楷体_GB2312" panose="02010609030101010101" pitchFamily="49" charset="-122"/>
              </a:rPr>
              <a:t>地址计算函数为：</a:t>
            </a:r>
          </a:p>
          <a:p>
            <a:pPr eaLnBrk="1" hangingPunct="1">
              <a:spcBef>
                <a:spcPct val="50000"/>
              </a:spcBef>
              <a:buClr>
                <a:schemeClr val="accent2"/>
              </a:buClr>
              <a:buSzPct val="80000"/>
              <a:buFont typeface="Wingdings" panose="05000000000000000000" pitchFamily="2" charset="2"/>
              <a:buNone/>
            </a:pPr>
            <a:r>
              <a:rPr lang="zh-CN" altLang="en-US" sz="2800" b="1">
                <a:solidFill>
                  <a:schemeClr val="tx2"/>
                </a:solidFill>
                <a:latin typeface="楷体_GB2312" panose="02010609030101010101" pitchFamily="49" charset="-122"/>
                <a:ea typeface="楷体_GB2312" panose="02010609030101010101" pitchFamily="49" charset="-122"/>
              </a:rPr>
              <a:t>行优先</a:t>
            </a:r>
            <a:r>
              <a:rPr lang="zh-CN" altLang="en-US" sz="2800" b="1">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LOC(a</a:t>
            </a:r>
            <a:r>
              <a:rPr lang="en-US" altLang="zh-CN" sz="2800" b="1" baseline="-20000">
                <a:latin typeface="楷体_GB2312" panose="02010609030101010101" pitchFamily="49" charset="-122"/>
                <a:ea typeface="楷体_GB2312" panose="02010609030101010101" pitchFamily="49" charset="-122"/>
              </a:rPr>
              <a:t>ijk</a:t>
            </a:r>
            <a:r>
              <a:rPr lang="en-US" altLang="zh-CN" sz="2800" b="1">
                <a:latin typeface="楷体_GB2312" panose="02010609030101010101" pitchFamily="49" charset="-122"/>
                <a:ea typeface="楷体_GB2312" panose="02010609030101010101" pitchFamily="49" charset="-122"/>
              </a:rPr>
              <a:t>)=LOC(a</a:t>
            </a:r>
            <a:r>
              <a:rPr lang="en-US" altLang="zh-CN" sz="2800" b="1" baseline="-20000">
                <a:latin typeface="楷体_GB2312" panose="02010609030101010101" pitchFamily="49" charset="-122"/>
                <a:ea typeface="楷体_GB2312" panose="02010609030101010101" pitchFamily="49" charset="-122"/>
              </a:rPr>
              <a:t>000</a:t>
            </a:r>
            <a:r>
              <a:rPr lang="en-US" altLang="zh-CN" sz="2800" b="1">
                <a:latin typeface="楷体_GB2312" panose="02010609030101010101" pitchFamily="49" charset="-122"/>
                <a:ea typeface="楷体_GB2312" panose="02010609030101010101" pitchFamily="49" charset="-122"/>
              </a:rPr>
              <a:t>)+(i*n*p+j*p+k)*d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67621"/>
                                        </p:tgtEl>
                                        <p:attrNameLst>
                                          <p:attrName>style.visibility</p:attrName>
                                        </p:attrNameLst>
                                      </p:cBhvr>
                                      <p:to>
                                        <p:strVal val="visible"/>
                                      </p:to>
                                    </p:set>
                                    <p:animEffect transition="in" filter="barn(outHorizontal)">
                                      <p:cBhvr>
                                        <p:cTn id="7" dur="500"/>
                                        <p:tgtEl>
                                          <p:spTgt spid="36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第2章_线性表</Template>
  <TotalTime>11123</TotalTime>
  <Words>2244</Words>
  <Application>Microsoft Office PowerPoint</Application>
  <PresentationFormat>全屏显示(4:3)</PresentationFormat>
  <Paragraphs>294</Paragraphs>
  <Slides>32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32</vt:i4>
      </vt:variant>
    </vt:vector>
  </HeadingPairs>
  <TitlesOfParts>
    <vt:vector size="43" baseType="lpstr">
      <vt:lpstr>Times New Roman</vt:lpstr>
      <vt:lpstr>宋体</vt:lpstr>
      <vt:lpstr>Arial</vt:lpstr>
      <vt:lpstr>Tahoma</vt:lpstr>
      <vt:lpstr>Wingdings</vt:lpstr>
      <vt:lpstr>楷体_GB2312</vt:lpstr>
      <vt:lpstr>仿宋_GB2312</vt:lpstr>
      <vt:lpstr>Blends</vt:lpstr>
      <vt:lpstr>MathType 5.0 Equation</vt:lpstr>
      <vt:lpstr>Microsoft 公式 3.0</vt:lpstr>
      <vt:lpstr>Microsoft Clip Gallery</vt:lpstr>
      <vt:lpstr>         第五章   数组和特殊矩阵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地址计算方法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快速矩阵转置算法 </vt:lpstr>
      <vt:lpstr>快速矩阵转置算法 </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zjs</dc:creator>
  <cp:lastModifiedBy>幽弥狂</cp:lastModifiedBy>
  <cp:revision>541</cp:revision>
  <dcterms:created xsi:type="dcterms:W3CDTF">2001-02-08T00:40:47Z</dcterms:created>
  <dcterms:modified xsi:type="dcterms:W3CDTF">2019-09-27T15:19:03Z</dcterms:modified>
</cp:coreProperties>
</file>