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379" r:id="rId2"/>
    <p:sldId id="373" r:id="rId3"/>
    <p:sldId id="277" r:id="rId4"/>
    <p:sldId id="425" r:id="rId5"/>
    <p:sldId id="413" r:id="rId6"/>
    <p:sldId id="414" r:id="rId7"/>
    <p:sldId id="424" r:id="rId8"/>
    <p:sldId id="378" r:id="rId9"/>
    <p:sldId id="423" r:id="rId10"/>
    <p:sldId id="427" r:id="rId11"/>
    <p:sldId id="426" r:id="rId12"/>
    <p:sldId id="429" r:id="rId13"/>
    <p:sldId id="428" r:id="rId14"/>
    <p:sldId id="430" r:id="rId15"/>
    <p:sldId id="431" r:id="rId16"/>
    <p:sldId id="432" r:id="rId17"/>
    <p:sldId id="433" r:id="rId18"/>
    <p:sldId id="43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33CC"/>
    <a:srgbClr val="FF9933"/>
    <a:srgbClr val="00CCFF"/>
    <a:srgbClr val="CBD3D1"/>
    <a:srgbClr val="FF3300"/>
    <a:srgbClr val="006666"/>
    <a:srgbClr val="FF5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83" autoAdjust="0"/>
  </p:normalViewPr>
  <p:slideViewPr>
    <p:cSldViewPr snapToGrid="0">
      <p:cViewPr varScale="1">
        <p:scale>
          <a:sx n="81" d="100"/>
          <a:sy n="81" d="100"/>
        </p:scale>
        <p:origin x="109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Grid="0">
      <p:cViewPr varScale="1">
        <p:scale>
          <a:sx n="53" d="100"/>
          <a:sy n="53" d="100"/>
        </p:scale>
        <p:origin x="-1794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0D65FD-E274-4FB2-A9CD-2C731A92A3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1AEADC2-4A47-4E57-A095-701CC4122F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64D53BD-78BE-4737-86A2-325281DD7F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3C754C7F-C903-47D5-AE30-DFE2D8B4E1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3FF1A69-DF34-419F-9FA5-C4382B203CB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D293EC-0173-4841-9F99-EA4EF35522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753F681-73FA-47F9-9D51-CEB4867DD9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9B47E000-1F0E-49B4-9E22-1D370024A7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3AF6AE1-5BDA-49C0-BA85-479E203621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A3BA21A-32FB-4112-8CC0-1C82964E3F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B9A9A40-E223-4F5E-A936-8218E9F86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48B6987-6B03-4CF6-87B2-11DA81DA45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591AD6C-435A-433B-A639-028670191A5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299CEDB-82F9-416C-A1BF-0E3FC575D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89F22A4-785A-4B0E-962C-6FF1F0A32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64D560F-D3B0-43E1-880B-6733387CD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B6C9D91-7A97-4EB4-924C-C9A26227E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3B63633-BC6F-4983-862B-43562CBB9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F945D827-620B-4433-BA90-D21073D42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28FB0CC3-CBCD-4692-B7DF-749E84B3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18FBA902-5B22-4888-9463-DF42D2183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0BB7EEC-FC10-4DFB-8585-BAD493BB6F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0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0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975F3B4-389D-45E2-AF0B-5DB81D5D13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96459-084B-4A7B-8C87-474D89143E38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02BE105-9CB6-46E2-9A76-FA3909815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E3ECB81-E5F3-4C40-95CA-0E61605D9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F907B8-7970-4A48-B67D-13AF237E32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59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A2D4CE3-5E4A-4BEE-B0B8-20611B233E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0B6BC-C0E9-4FF6-8181-8595335AE492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17B1DC9-DAB1-4AE7-BB71-F5149D2BE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DE2C02F-5B25-40F5-A60A-06D686FC3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7837A-A4A5-4A56-87A7-BAEFE86D62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3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E49D757-4543-4177-A040-38E25A86E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F917E-74E3-4058-8316-0876F06D8B76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7EC7EB-90A5-455C-B7D9-CEACA931E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A15CA5-CC7E-424B-AE6A-CCCA1D7B5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EB76D-930D-4A11-8C2B-D567E6A3AB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0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3C84-4382-4FDC-AC94-5110448E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83B7673E-54DF-4F7B-A142-0C651DBC62C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CB494-E531-4921-BDB4-3092D06A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9B552E-137E-4D3A-B4C1-1B66B3EED3AF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63C34-4B71-4BCC-B361-990EE11B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1983A-DEE2-4C60-A078-49446F44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77E315-A1DF-4EF4-B7C0-276AB5D84F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20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0F13-DD07-4537-AB7C-A12C8A45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1D3DF-0FF0-4B3D-ABC0-43800AD371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89864-32A4-4F6A-AAC6-1374774BF3A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FDEA33-9ACD-405D-8209-B9530DC772D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2038DF0-1349-4A10-9737-FEC792BD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226AB4-781D-4456-9F25-7732E911A99E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D5D56A3-0250-4251-8A17-67C748D9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BF31A17-EC8B-41EC-84BC-E6462FF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CCBEA5-E77F-40FE-B68C-63237DC97B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132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BDE9-ADDB-4A40-8A2B-DA3B47F8C0CA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D216D-BC65-4650-80F8-FB4089D3C4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89E23-0720-4AF2-9BA5-DBE6C5570E6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2D5785-755E-4FFE-A311-473B29AB7A9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220668-BD11-4727-85AC-C2C974D93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391EA0-6B16-4D62-82DC-E7AB0CD7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A825ED-553E-4DB5-905E-2432777C69C9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FF1C7-F3D2-4341-955E-BC0B7202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833A7C-ACC1-4ED7-8317-D1AE719D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8EB0EE-B8AA-4747-8F83-A7062D12F8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8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CEA983-511A-4B06-8240-E17BC9149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D0D28-451E-4137-BD7D-7910D02C7E3D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7013A9-EE29-432D-A07B-8494538B5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B943B31-88BF-44CD-806A-D29AA3C37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DDDD5-780D-40C1-AEB6-0B3D236B3C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18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7326526-5138-4AC8-96E9-37B73F6CD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3CD2D-0815-410E-B7AA-FF27BBC647A3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A2C21EB-C20E-483B-B69C-9069C46A74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E14EC52-FC87-4393-BAB5-755939AAF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521F1-07B7-415F-A06C-4F3FCBBC70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08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27FC38B-65D5-4B71-BFF5-6DF9945CD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6152-E954-453F-AE6F-5AAF9625D915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417B2-3AAE-4B6C-9228-DDC9A3EF5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43470A8-B480-4DFF-8596-522C915EF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76E9A-7CB6-4F6F-AACB-606FA22E8E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98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8BF8B92-47EA-47EE-B721-AEE78A18D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58360-7FB2-48A6-93B5-904B8F9B19AA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E3AFD6E-C311-4B41-B860-052438CDD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9F00F86-936A-42D6-8806-5A9B7EC5B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2A658-62FE-47EC-B7F4-C353370F9B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33AC124-62C1-4A9C-8FAA-4D7A457CA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93AD-7907-4674-934D-E17F00756781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C2C83A4-80EC-4B65-9AA1-6B7487F54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4209524-4E3F-4B3B-8402-49A32D116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0803B-7AF9-4778-B38F-166C43FC53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08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D38D895-0ABF-43C0-ACF0-BFF7E38E7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C43DA-98E7-4BA6-B786-C18258791519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B32767-BA51-4D68-8D5B-CC5AC5AB5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118C8F2-D35C-40E8-9197-E747621BD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2DC98-B18F-4D96-81F1-C4433F10A2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F07F01-ABE8-4D17-8450-DCE0FCDBD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53DFD-7A37-4E38-AF76-B8EB6E36990D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9181BDE-B6CC-4058-9DBC-EC334689C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A7E06EC-09BF-499D-BA8A-FD862E934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A0BE9-623D-45BD-B05A-1FE311F91F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6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FA38D3C-8535-4D18-8FBF-FBDE09683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29A6A-989F-432B-9D04-9AAFB7941456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756D91F-F0A6-412F-84AA-5694E0F9B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D60EF26-7591-43F4-AA42-1BB702BBC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8236-2326-4AE0-B21F-D1DEA46250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F49A38E-D6A4-4F71-8D7B-F8F6B42E48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75F0E6-35F4-4FFE-8A57-D99BC68383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D0EBFF-7CF9-488E-8638-1DA1B4E94B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89B59D-AB29-4DCA-97F8-48961B5920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6AC3538-8C27-4975-B0AF-14B5E97197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8CE9644-095B-4FC6-83AC-D0478F5E28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DF2376D-0A7C-4532-B861-E40FEB3B66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DA3B15A-90F5-43C2-B9A3-A385A4D16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0F54611-9947-45D2-8448-782AA396E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9211" name="Rectangle 11">
            <a:extLst>
              <a:ext uri="{FF2B5EF4-FFF2-40B4-BE49-F238E27FC236}">
                <a16:creationId xmlns:a16="http://schemas.microsoft.com/office/drawing/2014/main" id="{4FACE37D-FCA6-4975-93AE-B006CE26E6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4203E5B-0D4E-46EB-A1D2-2DC24FC938C4}" type="datetime1">
              <a:rPr lang="zh-CN" altLang="en-US"/>
              <a:pPr>
                <a:defRPr/>
              </a:pPr>
              <a:t>2019/9/27</a:t>
            </a:fld>
            <a:endParaRPr lang="en-US" altLang="zh-CN"/>
          </a:p>
        </p:txBody>
      </p:sp>
      <p:sp>
        <p:nvSpPr>
          <p:cNvPr id="179212" name="Rectangle 12">
            <a:extLst>
              <a:ext uri="{FF2B5EF4-FFF2-40B4-BE49-F238E27FC236}">
                <a16:creationId xmlns:a16="http://schemas.microsoft.com/office/drawing/2014/main" id="{878DD25F-611E-4390-839F-ECC57616EA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13" name="Rectangle 13">
            <a:extLst>
              <a:ext uri="{FF2B5EF4-FFF2-40B4-BE49-F238E27FC236}">
                <a16:creationId xmlns:a16="http://schemas.microsoft.com/office/drawing/2014/main" id="{9141A70E-A969-43EF-9DD7-D141C7A14B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3F27C6-62FC-4166-B725-79F494C2F79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7327C79D-4C02-4C19-BBEE-1E1D5A1932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BBC9D8-764F-432C-99B4-6C9FEE9F9B43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CBA32A6E-1108-4763-964B-746973E7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6EE841-1B0C-4AE1-9B98-7A9778763A6E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04826ABB-EF49-4B0D-81CA-74717D7EC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章 广义表</a:t>
            </a:r>
            <a:r>
              <a:rPr lang="zh-CN" altLang="en-US"/>
              <a:t> 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DF4D93E1-7E00-4054-8F8E-85536892B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本章的基本内容是：</a:t>
            </a:r>
          </a:p>
          <a:p>
            <a:pPr lvl="1"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广义表的概念</a:t>
            </a:r>
            <a:endParaRPr kumimoji="1" lang="en-US" altLang="zh-CN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广义表的存储结构</a:t>
            </a:r>
            <a:r>
              <a:rPr kumimoji="1" lang="zh-CN" altLang="en-US"/>
              <a:t> </a:t>
            </a:r>
            <a:endParaRPr kumimoji="1" lang="zh-CN" altLang="en-US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广义表的操作算法</a:t>
            </a:r>
            <a:r>
              <a:rPr kumimoji="1" lang="zh-CN" altLang="en-US"/>
              <a:t> </a:t>
            </a:r>
            <a:endParaRPr kumimoji="1" lang="zh-CN" altLang="en-US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0E3503A-CBDC-4971-95EF-AD98B7F09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</a:t>
            </a:r>
            <a:r>
              <a:rPr lang="zh-CN" altLang="en-US"/>
              <a:t>构造算法</a:t>
            </a:r>
          </a:p>
        </p:txBody>
      </p:sp>
      <p:graphicFrame>
        <p:nvGraphicFramePr>
          <p:cNvPr id="99359" name="Group 31">
            <a:extLst>
              <a:ext uri="{FF2B5EF4-FFF2-40B4-BE49-F238E27FC236}">
                <a16:creationId xmlns:a16="http://schemas.microsoft.com/office/drawing/2014/main" id="{6EFCAA52-5A8F-4BB9-A23C-400B3A9DA55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19175" y="2552700"/>
          <a:ext cx="7935913" cy="3579813"/>
        </p:xfrm>
        <a:graphic>
          <a:graphicData uri="http://schemas.openxmlformats.org/drawingml/2006/table">
            <a:tbl>
              <a:tblPr/>
              <a:tblGrid>
                <a:gridCol w="7935913">
                  <a:extLst>
                    <a:ext uri="{9D8B030D-6E8A-4147-A177-3AD203B41FA5}">
                      <a16:colId xmlns:a16="http://schemas.microsoft.com/office/drawing/2014/main" val="1683365034"/>
                    </a:ext>
                  </a:extLst>
                </a:gridCol>
              </a:tblGrid>
              <a:tr h="158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S=“(a,(b,c,d),e))”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200600"/>
                  </a:ext>
                </a:extLst>
              </a:tr>
              <a:tr h="1992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GList&lt;T&gt;::GList(char s[])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int i=0;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head=DoCreate(s,i);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23149"/>
                  </a:ext>
                </a:extLst>
              </a:tr>
            </a:tbl>
          </a:graphicData>
        </a:graphic>
      </p:graphicFrame>
      <p:sp>
        <p:nvSpPr>
          <p:cNvPr id="99333" name="Rectangle 5">
            <a:extLst>
              <a:ext uri="{FF2B5EF4-FFF2-40B4-BE49-F238E27FC236}">
                <a16:creationId xmlns:a16="http://schemas.microsoft.com/office/drawing/2014/main" id="{7E195D86-C7CC-4D12-ADB2-FBF25F7E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51" name="Rectangle 23">
            <a:extLst>
              <a:ext uri="{FF2B5EF4-FFF2-40B4-BE49-F238E27FC236}">
                <a16:creationId xmlns:a16="http://schemas.microsoft.com/office/drawing/2014/main" id="{12C3FF5F-FD1B-4CF5-B762-9740CAD2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1947863"/>
            <a:ext cx="661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/>
              <a:t>算法</a:t>
            </a:r>
            <a:r>
              <a:rPr lang="en-US" altLang="zh-CN" sz="2400" b="1"/>
              <a:t>6-2</a:t>
            </a:r>
            <a:r>
              <a:rPr lang="en-US" altLang="zh-CN" sz="2400"/>
              <a:t>  </a:t>
            </a:r>
            <a:r>
              <a:rPr lang="zh-CN" altLang="en-US" sz="2400"/>
              <a:t>根据字符串</a:t>
            </a:r>
            <a:r>
              <a:rPr lang="en-US" altLang="zh-CN" sz="2400"/>
              <a:t>s</a:t>
            </a:r>
            <a:r>
              <a:rPr lang="zh-CN" altLang="en-US" sz="2400"/>
              <a:t>中的元素序列构造广义表 </a:t>
            </a:r>
          </a:p>
        </p:txBody>
      </p:sp>
      <p:graphicFrame>
        <p:nvGraphicFramePr>
          <p:cNvPr id="99352" name="Object 24">
            <a:extLst>
              <a:ext uri="{FF2B5EF4-FFF2-40B4-BE49-F238E27FC236}">
                <a16:creationId xmlns:a16="http://schemas.microsoft.com/office/drawing/2014/main" id="{2EB1560B-70AB-43B5-B10F-B48F9C941F0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121150" y="2640013"/>
          <a:ext cx="4687888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Visio" r:id="rId3" imgW="3340913" imgH="964997" progId="Visio.Drawing.11">
                  <p:embed/>
                </p:oleObj>
              </mc:Choice>
              <mc:Fallback>
                <p:oleObj name="Visio" r:id="rId3" imgW="3340913" imgH="964997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640013"/>
                        <a:ext cx="4687888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8202ABF-4798-452A-B009-E086A005A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</a:t>
            </a:r>
            <a:r>
              <a:rPr lang="zh-CN" altLang="en-US"/>
              <a:t>构造算法</a:t>
            </a:r>
          </a:p>
        </p:txBody>
      </p:sp>
      <p:graphicFrame>
        <p:nvGraphicFramePr>
          <p:cNvPr id="96285" name="Group 29">
            <a:extLst>
              <a:ext uri="{FF2B5EF4-FFF2-40B4-BE49-F238E27FC236}">
                <a16:creationId xmlns:a16="http://schemas.microsoft.com/office/drawing/2014/main" id="{86E0B026-35AB-4555-8890-48672875B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100" y="1824038"/>
          <a:ext cx="7623175" cy="4740275"/>
        </p:xfrm>
        <a:graphic>
          <a:graphicData uri="http://schemas.openxmlformats.org/drawingml/2006/table">
            <a:tbl>
              <a:tblPr/>
              <a:tblGrid>
                <a:gridCol w="7623175">
                  <a:extLst>
                    <a:ext uri="{9D8B030D-6E8A-4147-A177-3AD203B41FA5}">
                      <a16:colId xmlns:a16="http://schemas.microsoft.com/office/drawing/2014/main" val="739642466"/>
                    </a:ext>
                  </a:extLst>
                </a:gridCol>
              </a:tblGrid>
              <a:tr h="411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GListNode&lt;T&gt;* GList&lt;T&gt;::DoCreate(char s[],int &amp;i)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{   GListNode&lt;T&gt;*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while(s[i]==' '||s[i]==',')  i++;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char e=s[i];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	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i++;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if(e=='(')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    	p=new GListNode&lt;T&gt;;    p-&gt;type=LIST;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     p-&gt;sublist = DoCreate(s,i);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     p-&gt;next = DoCreate(s,i);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     return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if(e==')' || e=='\0')	return NULL;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p=new GListNode&lt;T&gt;;    p-&gt;type=ATOM;   p-&gt;data=e;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p-&gt;next = DoCreate(s,i);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return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}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6565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B439998-921D-4D75-B3C2-67B21441C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遍历算法</a:t>
            </a:r>
          </a:p>
        </p:txBody>
      </p:sp>
      <p:graphicFrame>
        <p:nvGraphicFramePr>
          <p:cNvPr id="103453" name="Group 29">
            <a:extLst>
              <a:ext uri="{FF2B5EF4-FFF2-40B4-BE49-F238E27FC236}">
                <a16:creationId xmlns:a16="http://schemas.microsoft.com/office/drawing/2014/main" id="{A94DD745-71FE-4F80-9BF4-4C2C10CC604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73113" y="2468563"/>
          <a:ext cx="7543800" cy="4129087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1649592742"/>
                    </a:ext>
                  </a:extLst>
                </a:gridCol>
              </a:tblGrid>
              <a:tr h="189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遍历输出结果：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(a,(b,c,d),e))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06456"/>
                  </a:ext>
                </a:extLst>
              </a:tr>
              <a:tr h="190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void GList&lt;T&gt;::Traverse()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Traverse(head);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821386"/>
                  </a:ext>
                </a:extLst>
              </a:tr>
            </a:tbl>
          </a:graphicData>
        </a:graphic>
      </p:graphicFrame>
      <p:graphicFrame>
        <p:nvGraphicFramePr>
          <p:cNvPr id="103449" name="Object 25">
            <a:extLst>
              <a:ext uri="{FF2B5EF4-FFF2-40B4-BE49-F238E27FC236}">
                <a16:creationId xmlns:a16="http://schemas.microsoft.com/office/drawing/2014/main" id="{F67C0ABA-413D-4403-A8E6-E04F4BBF0BF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52650" y="2644775"/>
          <a:ext cx="47259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Visio" r:id="rId3" imgW="3340913" imgH="964997" progId="Visio.Drawing.11">
                  <p:embed/>
                </p:oleObj>
              </mc:Choice>
              <mc:Fallback>
                <p:oleObj name="Visio" r:id="rId3" imgW="3340913" imgH="964997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2644775"/>
                        <a:ext cx="472598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5" name="Rectangle 31">
            <a:extLst>
              <a:ext uri="{FF2B5EF4-FFF2-40B4-BE49-F238E27FC236}">
                <a16:creationId xmlns:a16="http://schemas.microsoft.com/office/drawing/2014/main" id="{D3BCAD2B-CE8F-4A50-8738-55C884CF4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95475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 b="1"/>
              <a:t>算法</a:t>
            </a:r>
            <a:r>
              <a:rPr lang="en-US" altLang="zh-CN" sz="2400" b="1"/>
              <a:t>6-3</a:t>
            </a:r>
            <a:r>
              <a:rPr lang="en-US" altLang="zh-CN" sz="2400"/>
              <a:t>  </a:t>
            </a:r>
            <a:r>
              <a:rPr lang="zh-CN" altLang="en-US" sz="2400"/>
              <a:t>广义表的遍历算法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D51A4D9-9592-44EB-93AE-A6AA92D68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遍历算法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D339136-FB43-4EEB-9641-319F6DD6F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void GList&lt;T&gt;::Traverse(GListNode&lt;T&gt;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{   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cout &lt;&lt; '(';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for(p=p-&gt;sublist;  p; p=p-&gt;next)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if (p-&gt;type==ATOM)  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	   {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	      cout &lt;&lt; p-&gt;data;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    if(p-&gt;next)	cout&lt;&lt;",";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	   }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	   else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	   {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    Traverse(p);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    if(p-&gt;next)	cout&lt;&lt;',';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cout &lt;&lt; ')'; 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8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D141C31-7EAE-47A9-93F9-657E99D6D90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其他算法</a:t>
            </a:r>
          </a:p>
        </p:txBody>
      </p:sp>
      <p:graphicFrame>
        <p:nvGraphicFramePr>
          <p:cNvPr id="107780" name="Group 260">
            <a:extLst>
              <a:ext uri="{FF2B5EF4-FFF2-40B4-BE49-F238E27FC236}">
                <a16:creationId xmlns:a16="http://schemas.microsoft.com/office/drawing/2014/main" id="{0082B008-0395-420C-A007-929A9039B738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182688" y="2435225"/>
          <a:ext cx="7167562" cy="1563688"/>
        </p:xfrm>
        <a:graphic>
          <a:graphicData uri="http://schemas.openxmlformats.org/drawingml/2006/table">
            <a:tbl>
              <a:tblPr/>
              <a:tblGrid>
                <a:gridCol w="7167562">
                  <a:extLst>
                    <a:ext uri="{9D8B030D-6E8A-4147-A177-3AD203B41FA5}">
                      <a16:colId xmlns:a16="http://schemas.microsoft.com/office/drawing/2014/main" val="2941189788"/>
                    </a:ext>
                  </a:extLst>
                </a:gridCol>
              </a:tblGrid>
              <a:tr h="1563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GList&lt;T&gt;::GList(GList&lt;T&gt; &amp;gl)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head=Copy(gl.head);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81766"/>
                  </a:ext>
                </a:extLst>
              </a:tr>
            </a:tbl>
          </a:graphicData>
        </a:graphic>
      </p:graphicFrame>
      <p:graphicFrame>
        <p:nvGraphicFramePr>
          <p:cNvPr id="107739" name="Object 219">
            <a:extLst>
              <a:ext uri="{FF2B5EF4-FFF2-40B4-BE49-F238E27FC236}">
                <a16:creationId xmlns:a16="http://schemas.microsoft.com/office/drawing/2014/main" id="{35933E60-B573-4105-A2F9-CC3E8DB5D09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95850" y="4981575"/>
          <a:ext cx="3341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5" name="Visio" r:id="rId3" imgW="3340913" imgH="964997" progId="Visio.Drawing.11">
                  <p:embed/>
                </p:oleObj>
              </mc:Choice>
              <mc:Fallback>
                <p:oleObj name="Visio" r:id="rId3" imgW="3340913" imgH="964997" progId="Visio.Drawing.11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981575"/>
                        <a:ext cx="3341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79" name="Group 259">
            <a:extLst>
              <a:ext uri="{FF2B5EF4-FFF2-40B4-BE49-F238E27FC236}">
                <a16:creationId xmlns:a16="http://schemas.microsoft.com/office/drawing/2014/main" id="{0923DDFC-07E6-49B1-8212-D2F92DF06AE5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182688" y="4349750"/>
          <a:ext cx="7151687" cy="1958975"/>
        </p:xfrm>
        <a:graphic>
          <a:graphicData uri="http://schemas.openxmlformats.org/drawingml/2006/table">
            <a:tbl>
              <a:tblPr/>
              <a:tblGrid>
                <a:gridCol w="3603625">
                  <a:extLst>
                    <a:ext uri="{9D8B030D-6E8A-4147-A177-3AD203B41FA5}">
                      <a16:colId xmlns:a16="http://schemas.microsoft.com/office/drawing/2014/main" val="4025107240"/>
                    </a:ext>
                  </a:extLst>
                </a:gridCol>
                <a:gridCol w="3548062">
                  <a:extLst>
                    <a:ext uri="{9D8B030D-6E8A-4147-A177-3AD203B41FA5}">
                      <a16:colId xmlns:a16="http://schemas.microsoft.com/office/drawing/2014/main" val="3448788426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gl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新对象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245239"/>
                  </a:ext>
                </a:extLst>
              </a:tr>
              <a:tr h="1503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382163"/>
                  </a:ext>
                </a:extLst>
              </a:tr>
            </a:tbl>
          </a:graphicData>
        </a:graphic>
      </p:graphicFrame>
      <p:sp>
        <p:nvSpPr>
          <p:cNvPr id="107525" name="Rectangle 5">
            <a:extLst>
              <a:ext uri="{FF2B5EF4-FFF2-40B4-BE49-F238E27FC236}">
                <a16:creationId xmlns:a16="http://schemas.microsoft.com/office/drawing/2014/main" id="{E5338CA4-2736-466C-8FEE-3AE8B98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95475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/>
              <a:t>算法</a:t>
            </a:r>
            <a:r>
              <a:rPr lang="en-US" altLang="zh-CN" sz="2400"/>
              <a:t>6-4  </a:t>
            </a:r>
            <a:r>
              <a:rPr lang="zh-CN" altLang="en-US" sz="2400"/>
              <a:t>广义表的复制算法</a:t>
            </a:r>
          </a:p>
        </p:txBody>
      </p:sp>
      <p:graphicFrame>
        <p:nvGraphicFramePr>
          <p:cNvPr id="107774" name="Object 254">
            <a:extLst>
              <a:ext uri="{FF2B5EF4-FFF2-40B4-BE49-F238E27FC236}">
                <a16:creationId xmlns:a16="http://schemas.microsoft.com/office/drawing/2014/main" id="{49C5D97E-9001-43D5-90B7-AEAEF6E3EC4B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277938" y="4999038"/>
          <a:ext cx="33416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6" name="Visio" r:id="rId5" imgW="3340913" imgH="964997" progId="Visio.Drawing.11">
                  <p:embed/>
                </p:oleObj>
              </mc:Choice>
              <mc:Fallback>
                <p:oleObj name="Visio" r:id="rId5" imgW="3340913" imgH="964997" progId="Visio.Drawing.11">
                  <p:embed/>
                  <p:pic>
                    <p:nvPicPr>
                      <p:cNvPr id="0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999038"/>
                        <a:ext cx="33416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B61B57D-8ED0-4C3A-909F-143E1DC78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其他算法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351D8DE-AB84-4E68-B7FE-BEB62D6E2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397125"/>
            <a:ext cx="7772400" cy="3735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GListNode&lt;T&gt; *GList&lt;T&gt;::Copy(GListNode&lt;T&gt;* p)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if(p==NULL) return NULL;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GListNode&lt;T&gt; *newp=new GListNode&lt;T&gt;; //</a:t>
            </a: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创建一个结点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newp-&gt;type=p-&gt;type;                  //</a:t>
            </a: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复制第一个结点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if(p-&gt;type==LIST)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    newp-&gt;sublist=Copy(p-&gt;sublist);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else  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    newp-&gt;data=p-&gt;data;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newp-&gt;next=Copy(p-&gt;next);           //</a:t>
            </a: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复制后续链表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return newp;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25C7D4FE-11D5-4007-ADA0-2796E05C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1843088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/>
              <a:t>算法</a:t>
            </a:r>
            <a:r>
              <a:rPr lang="en-US" altLang="zh-CN" sz="2400"/>
              <a:t>6-4  </a:t>
            </a:r>
            <a:r>
              <a:rPr lang="zh-CN" altLang="en-US" sz="2400"/>
              <a:t>广义表的复制算法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81F21BC-2BEA-4D09-84EF-543E1D1BA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其他算法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83310C7-6D3E-46B5-A4A0-92BFC8849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2462213"/>
            <a:ext cx="7132638" cy="3670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int GList&lt;T&gt;::Length()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{  	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int n=0;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GListNode&lt;T&gt; *p = head-&gt;sublist;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while(p)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    p=p-&gt;next;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    n++;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   return n;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3F14FBE5-4E79-4380-A364-7F2BE3BC9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939925"/>
            <a:ext cx="485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算法</a:t>
            </a:r>
            <a:r>
              <a:rPr lang="en-US" altLang="zh-CN" b="1"/>
              <a:t>6-5  </a:t>
            </a:r>
            <a:r>
              <a:rPr lang="zh-CN" altLang="en-US"/>
              <a:t>计算广义表长度的算法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56CB035-6EBD-494E-8A40-91083A3D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其他算法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ABB86BE-67D0-457B-A860-2B7072244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2357438"/>
            <a:ext cx="7053262" cy="3775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int GList&lt;T&gt;::Depth(GListNode&lt;T&gt;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{   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if (p-&gt;type==ATOM)  return 0;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int maxdepth=0,depth;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GListNode&lt;T&gt; *q=p-&gt;sublist;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while(q)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{ 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depth=Depth(q);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if (depth&gt;maxdepth)  maxdepth=depth;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q=q-&gt;next;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return maxdepth+1;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8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094C30E0-15A4-45A6-95B6-64C99EC7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939925"/>
            <a:ext cx="485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算法</a:t>
            </a:r>
            <a:r>
              <a:rPr lang="en-US" altLang="zh-CN" b="1"/>
              <a:t>6-6</a:t>
            </a:r>
            <a:r>
              <a:rPr lang="en-US" altLang="zh-CN"/>
              <a:t>  </a:t>
            </a:r>
            <a:r>
              <a:rPr lang="zh-CN" altLang="en-US"/>
              <a:t>计算广义表深度的算法  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1E9E35A0-25C4-4FDB-8494-777A8C25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414588"/>
            <a:ext cx="314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int GList&lt;T&gt;::Depth()</a:t>
            </a:r>
          </a:p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</a:p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    return Depth(head); </a:t>
            </a:r>
          </a:p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2BB3F39-481C-4C0C-8C0A-E9604A5A5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6.3.2 </a:t>
            </a:r>
            <a:r>
              <a:rPr lang="zh-CN" altLang="en-US"/>
              <a:t>其他算法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6199F3CE-1EFB-46B2-A0B2-D67A9B285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2370138"/>
            <a:ext cx="7275512" cy="3762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void GList&lt;T&gt;::Free(GListNode&lt;T&gt; *p)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{    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if (p==NULL) return;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GListNode&lt;T&gt; *q=p;    // q</a:t>
            </a: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指向待释放结点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p=p-&gt;sublist;         // p</a:t>
            </a: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指向第一个结点</a:t>
            </a: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delete q;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while(p)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{   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q=p;            // q</a:t>
            </a: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指向待释放结点</a:t>
            </a: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p=p-&gt;next;      // p</a:t>
            </a: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指向下一个结点</a:t>
            </a: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if (q-&gt;type==ATOM) delete q;</a:t>
            </a: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else               Free(q);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8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A0FCB916-A491-41D5-A92A-8CF5E148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939925"/>
            <a:ext cx="4854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算法</a:t>
            </a:r>
            <a:r>
              <a:rPr lang="en-US" altLang="zh-CN" b="1"/>
              <a:t>6-7 </a:t>
            </a:r>
            <a:r>
              <a:rPr lang="en-US" altLang="zh-CN"/>
              <a:t> </a:t>
            </a:r>
            <a:r>
              <a:rPr lang="zh-CN" altLang="en-US"/>
              <a:t>广义表的析构算法 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03084393-215A-4A11-80EE-958C09D3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1919288"/>
            <a:ext cx="26304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GList&lt;T&gt;::~GList()</a:t>
            </a:r>
          </a:p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</a:p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    Free(head); </a:t>
            </a:r>
          </a:p>
          <a:p>
            <a:pPr eaLnBrk="1" hangingPunct="1"/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>
            <a:extLst>
              <a:ext uri="{FF2B5EF4-FFF2-40B4-BE49-F238E27FC236}">
                <a16:creationId xmlns:a16="http://schemas.microsoft.com/office/drawing/2014/main" id="{57C32F6A-C6D4-4D23-A99A-5FEB3340B9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871B70-A2CE-4CEC-A470-7A8B12B86B88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3075" name="灯片编号占位符 5">
            <a:extLst>
              <a:ext uri="{FF2B5EF4-FFF2-40B4-BE49-F238E27FC236}">
                <a16:creationId xmlns:a16="http://schemas.microsoft.com/office/drawing/2014/main" id="{D14CB895-CD1C-4A94-B030-7B16E489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B445CA-410C-4A35-B1C1-FE390770C952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F6E43559-B027-4C01-8ED6-05B7057BE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6.1  </a:t>
            </a: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广义表的概念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3F958232-A8D6-4745-925B-E47D3281B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线性表的扩展：每个子结构或是一个基本元素，或是一个线性表。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GList={a1,a2,…,an 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| ai∈AtomSet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ai∈GList}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ai∈AtomSet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ai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原子。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ai∈Glist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ai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子表。</a:t>
            </a:r>
            <a:r>
              <a:rPr lang="zh-CN" altLang="en-US"/>
              <a:t> 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>
            <a:extLst>
              <a:ext uri="{FF2B5EF4-FFF2-40B4-BE49-F238E27FC236}">
                <a16:creationId xmlns:a16="http://schemas.microsoft.com/office/drawing/2014/main" id="{1AF5DBEB-BD45-4113-82FF-ED80E8005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9BBFBA-C44C-45B2-A377-DEC689476598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4099" name="灯片编号占位符 5">
            <a:extLst>
              <a:ext uri="{FF2B5EF4-FFF2-40B4-BE49-F238E27FC236}">
                <a16:creationId xmlns:a16="http://schemas.microsoft.com/office/drawing/2014/main" id="{EC3F4086-F12F-4902-A8A7-98519DA6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8FFD2C-ABF2-425F-BEE3-9410DF8E6212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4101" name="Text Box 60">
            <a:extLst>
              <a:ext uri="{FF2B5EF4-FFF2-40B4-BE49-F238E27FC236}">
                <a16:creationId xmlns:a16="http://schemas.microsoft.com/office/drawing/2014/main" id="{DA85E36B-A571-49E3-AB24-C6942941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087438"/>
            <a:ext cx="5075237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</a:rPr>
              <a:t>逻辑结构图</a:t>
            </a:r>
          </a:p>
        </p:txBody>
      </p:sp>
      <p:sp>
        <p:nvSpPr>
          <p:cNvPr id="4134" name="Rectangle 38">
            <a:extLst>
              <a:ext uri="{FF2B5EF4-FFF2-40B4-BE49-F238E27FC236}">
                <a16:creationId xmlns:a16="http://schemas.microsoft.com/office/drawing/2014/main" id="{A8E24FBC-5D5D-413D-B30A-9432324E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2000250"/>
            <a:ext cx="457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187" name="Group 91">
            <a:extLst>
              <a:ext uri="{FF2B5EF4-FFF2-40B4-BE49-F238E27FC236}">
                <a16:creationId xmlns:a16="http://schemas.microsoft.com/office/drawing/2014/main" id="{7D1CCC0B-9CCE-499B-86B9-920BCC0B7F32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2362200"/>
          <a:ext cx="7213600" cy="3403600"/>
        </p:xfrm>
        <a:graphic>
          <a:graphicData uri="http://schemas.openxmlformats.org/drawingml/2006/table">
            <a:tbl>
              <a:tblPr/>
              <a:tblGrid>
                <a:gridCol w="2728913">
                  <a:extLst>
                    <a:ext uri="{9D8B030D-6E8A-4147-A177-3AD203B41FA5}">
                      <a16:colId xmlns:a16="http://schemas.microsoft.com/office/drawing/2014/main" val="65437126"/>
                    </a:ext>
                  </a:extLst>
                </a:gridCol>
                <a:gridCol w="4484687">
                  <a:extLst>
                    <a:ext uri="{9D8B030D-6E8A-4147-A177-3AD203B41FA5}">
                      <a16:colId xmlns:a16="http://schemas.microsoft.com/office/drawing/2014/main" val="3434537471"/>
                    </a:ext>
                  </a:extLst>
                </a:gridCol>
              </a:tblGrid>
              <a:tr h="340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A=(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B=(6,2)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C=('a',(5,3,'x'))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D=(B,C,A)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E=(B,D)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F=(4,F)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94481"/>
                  </a:ext>
                </a:extLst>
              </a:tr>
            </a:tbl>
          </a:graphicData>
        </a:graphic>
      </p:graphicFrame>
      <p:sp>
        <p:nvSpPr>
          <p:cNvPr id="4184" name="Rectangle 88">
            <a:extLst>
              <a:ext uri="{FF2B5EF4-FFF2-40B4-BE49-F238E27FC236}">
                <a16:creationId xmlns:a16="http://schemas.microsoft.com/office/drawing/2014/main" id="{3588AB1F-3A67-4AC0-ABF7-E55D1E54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83" name="Object 87">
            <a:extLst>
              <a:ext uri="{FF2B5EF4-FFF2-40B4-BE49-F238E27FC236}">
                <a16:creationId xmlns:a16="http://schemas.microsoft.com/office/drawing/2014/main" id="{E8B04C76-DE0F-4795-9526-237221166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2551113"/>
          <a:ext cx="4125912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BMP 图像" r:id="rId3" imgW="6590476" imgH="4323810" progId="Paint.Picture">
                  <p:embed/>
                </p:oleObj>
              </mc:Choice>
              <mc:Fallback>
                <p:oleObj name="BMP 图像" r:id="rId3" imgW="6590476" imgH="4323810" progId="Paint.Picture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551113"/>
                        <a:ext cx="4125912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6" name="Text Box 90">
            <a:extLst>
              <a:ext uri="{FF2B5EF4-FFF2-40B4-BE49-F238E27FC236}">
                <a16:creationId xmlns:a16="http://schemas.microsoft.com/office/drawing/2014/main" id="{547E73E3-7AB9-4106-A8F5-8F5D0083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849938"/>
            <a:ext cx="687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神奇之处：可以嵌套、可以共享、可以递归。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89CE979-F3B4-4020-B45A-FEAAE7664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</a:t>
            </a:r>
          </a:p>
        </p:txBody>
      </p:sp>
      <p:graphicFrame>
        <p:nvGraphicFramePr>
          <p:cNvPr id="91245" name="Group 109">
            <a:extLst>
              <a:ext uri="{FF2B5EF4-FFF2-40B4-BE49-F238E27FC236}">
                <a16:creationId xmlns:a16="http://schemas.microsoft.com/office/drawing/2014/main" id="{59F2306D-BE94-4D1E-A8D7-3F8848C2556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82688" y="2017713"/>
          <a:ext cx="7373937" cy="1822450"/>
        </p:xfrm>
        <a:graphic>
          <a:graphicData uri="http://schemas.openxmlformats.org/drawingml/2006/table">
            <a:tbl>
              <a:tblPr/>
              <a:tblGrid>
                <a:gridCol w="998537">
                  <a:extLst>
                    <a:ext uri="{9D8B030D-6E8A-4147-A177-3AD203B41FA5}">
                      <a16:colId xmlns:a16="http://schemas.microsoft.com/office/drawing/2014/main" val="2879802545"/>
                    </a:ext>
                  </a:extLst>
                </a:gridCol>
                <a:gridCol w="6375400">
                  <a:extLst>
                    <a:ext uri="{9D8B030D-6E8A-4147-A177-3AD203B41FA5}">
                      <a16:colId xmlns:a16="http://schemas.microsoft.com/office/drawing/2014/main" val="744004315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长度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广义表中数据元素的个数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931259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深度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表中层次关系的最大深度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359543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表头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广义表中的第一个元素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74027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表尾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除表头外其余元素组成的广义表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393637"/>
                  </a:ext>
                </a:extLst>
              </a:tr>
            </a:tbl>
          </a:graphicData>
        </a:graphic>
      </p:graphicFrame>
      <p:graphicFrame>
        <p:nvGraphicFramePr>
          <p:cNvPr id="91249" name="Group 113">
            <a:extLst>
              <a:ext uri="{FF2B5EF4-FFF2-40B4-BE49-F238E27FC236}">
                <a16:creationId xmlns:a16="http://schemas.microsoft.com/office/drawing/2014/main" id="{DD346A37-BD0A-4F9E-B920-643F734BF9B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89038" y="4010025"/>
          <a:ext cx="7380287" cy="26320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609667903"/>
                    </a:ext>
                  </a:extLst>
                </a:gridCol>
                <a:gridCol w="2643188">
                  <a:extLst>
                    <a:ext uri="{9D8B030D-6E8A-4147-A177-3AD203B41FA5}">
                      <a16:colId xmlns:a16="http://schemas.microsoft.com/office/drawing/2014/main" val="2909196489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476799418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(a, (b, c, d), e)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((a,b), c, (d, (e, f), g) 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0531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长度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718222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深度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88900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表头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(a,b)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340057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表尾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((b, c, d), e)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( c, (d, (e, f), g) )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6785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>
            <a:extLst>
              <a:ext uri="{FF2B5EF4-FFF2-40B4-BE49-F238E27FC236}">
                <a16:creationId xmlns:a16="http://schemas.microsoft.com/office/drawing/2014/main" id="{26B2E8DD-F8D0-4870-9B39-D21855E4C9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2D0C3B-971B-43A7-84E1-B2535947110C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5123" name="灯片编号占位符 5">
            <a:extLst>
              <a:ext uri="{FF2B5EF4-FFF2-40B4-BE49-F238E27FC236}">
                <a16:creationId xmlns:a16="http://schemas.microsoft.com/office/drawing/2014/main" id="{DAF7C5EA-9228-454F-BD4A-77ECD28D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445EEE-983F-4BBF-BE54-D0D6E5037F16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A0C11A55-BD44-46CD-A3B9-EDEDC9C19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6.2  </a:t>
            </a: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广义表的存储结构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30E61F0D-308E-4DB6-85FA-5CB623B51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template &lt;class T&gt;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struct GListNode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{     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	GListNodeType type;  //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结点类型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union  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		T data;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		GListNode *sublist;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	};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	GListNode&lt;T&gt; * next;   //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存储后继结点指针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r>
              <a:rPr lang="en-US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24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3F655EA0-A9E5-4AC3-9812-735F923FF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2178050"/>
          <a:ext cx="24463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1651254" imgH="217551" progId="Visio.Drawing.11">
                  <p:embed/>
                </p:oleObj>
              </mc:Choice>
              <mc:Fallback>
                <p:oleObj name="Visio" r:id="rId3" imgW="1651254" imgH="21755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178050"/>
                        <a:ext cx="24463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D7C24CAE-27A9-440C-903F-BD06B21C11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56AD04-776D-4657-950A-419D79309287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F4B2E092-AC09-455D-9BFC-6BF6F19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CF6177-8CA7-4368-B53E-634417AF7EE1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6149" name="Text Box 60">
            <a:extLst>
              <a:ext uri="{FF2B5EF4-FFF2-40B4-BE49-F238E27FC236}">
                <a16:creationId xmlns:a16="http://schemas.microsoft.com/office/drawing/2014/main" id="{A8BB8B24-9684-4945-BB77-12DF0071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087438"/>
            <a:ext cx="5075237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</a:rPr>
              <a:t>存储结构示例</a:t>
            </a:r>
          </a:p>
        </p:txBody>
      </p:sp>
      <p:graphicFrame>
        <p:nvGraphicFramePr>
          <p:cNvPr id="6222" name="Group 78">
            <a:extLst>
              <a:ext uri="{FF2B5EF4-FFF2-40B4-BE49-F238E27FC236}">
                <a16:creationId xmlns:a16="http://schemas.microsoft.com/office/drawing/2014/main" id="{DFCA9966-248F-4594-947D-81FC30887876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2362200"/>
          <a:ext cx="7213600" cy="3403600"/>
        </p:xfrm>
        <a:graphic>
          <a:graphicData uri="http://schemas.openxmlformats.org/drawingml/2006/table">
            <a:tbl>
              <a:tblPr/>
              <a:tblGrid>
                <a:gridCol w="2892425">
                  <a:extLst>
                    <a:ext uri="{9D8B030D-6E8A-4147-A177-3AD203B41FA5}">
                      <a16:colId xmlns:a16="http://schemas.microsoft.com/office/drawing/2014/main" val="3072309905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1636192336"/>
                    </a:ext>
                  </a:extLst>
                </a:gridCol>
              </a:tblGrid>
              <a:tr h="340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A=(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B=(a, b, 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C=(a,(b,c,d),e)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71163"/>
                  </a:ext>
                </a:extLst>
              </a:tr>
            </a:tbl>
          </a:graphicData>
        </a:graphic>
      </p:graphicFrame>
      <p:sp>
        <p:nvSpPr>
          <p:cNvPr id="6211" name="Rectangle 67">
            <a:extLst>
              <a:ext uri="{FF2B5EF4-FFF2-40B4-BE49-F238E27FC236}">
                <a16:creationId xmlns:a16="http://schemas.microsoft.com/office/drawing/2014/main" id="{873A8F83-A1E6-45E1-A81B-EC2762DC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10" name="Object 66">
            <a:extLst>
              <a:ext uri="{FF2B5EF4-FFF2-40B4-BE49-F238E27FC236}">
                <a16:creationId xmlns:a16="http://schemas.microsoft.com/office/drawing/2014/main" id="{A9F4C9D4-9554-4918-A600-3438B9663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8463" y="2528888"/>
          <a:ext cx="9556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Visio" r:id="rId3" imgW="748894" imgH="226771" progId="Visio.Drawing.11">
                  <p:embed/>
                </p:oleObj>
              </mc:Choice>
              <mc:Fallback>
                <p:oleObj name="Visio" r:id="rId3" imgW="748894" imgH="226771" progId="Visio.Drawing.11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2528888"/>
                        <a:ext cx="955675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3" name="Rectangle 69">
            <a:extLst>
              <a:ext uri="{FF2B5EF4-FFF2-40B4-BE49-F238E27FC236}">
                <a16:creationId xmlns:a16="http://schemas.microsoft.com/office/drawing/2014/main" id="{9029ED18-7A50-40A0-8E53-A8DFD186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12" name="Object 68">
            <a:extLst>
              <a:ext uri="{FF2B5EF4-FFF2-40B4-BE49-F238E27FC236}">
                <a16:creationId xmlns:a16="http://schemas.microsoft.com/office/drawing/2014/main" id="{664DC02B-87C4-42E7-BF9A-702BE25DF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2588" y="3194050"/>
          <a:ext cx="27955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Visio" r:id="rId5" imgW="2476805" imgH="592836" progId="Visio.Drawing.11">
                  <p:embed/>
                </p:oleObj>
              </mc:Choice>
              <mc:Fallback>
                <p:oleObj name="Visio" r:id="rId5" imgW="2476805" imgH="592836" progId="Visio.Drawing.11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3194050"/>
                        <a:ext cx="279558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" name="Rectangle 71">
            <a:extLst>
              <a:ext uri="{FF2B5EF4-FFF2-40B4-BE49-F238E27FC236}">
                <a16:creationId xmlns:a16="http://schemas.microsoft.com/office/drawing/2014/main" id="{60508025-E453-4071-817B-9E7FE75E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14" name="Object 70">
            <a:extLst>
              <a:ext uri="{FF2B5EF4-FFF2-40B4-BE49-F238E27FC236}">
                <a16:creationId xmlns:a16="http://schemas.microsoft.com/office/drawing/2014/main" id="{44541387-47A2-4BC4-AAC3-E020B4F42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8775" y="4370388"/>
          <a:ext cx="39608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Visio" r:id="rId7" imgW="3340913" imgH="964997" progId="Visio.Drawing.11">
                  <p:embed/>
                </p:oleObj>
              </mc:Choice>
              <mc:Fallback>
                <p:oleObj name="Visio" r:id="rId7" imgW="3340913" imgH="964997" progId="Visio.Drawing.11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4370388"/>
                        <a:ext cx="3960813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日期占位符 3">
            <a:extLst>
              <a:ext uri="{FF2B5EF4-FFF2-40B4-BE49-F238E27FC236}">
                <a16:creationId xmlns:a16="http://schemas.microsoft.com/office/drawing/2014/main" id="{2D2F63F7-AC2C-47F8-B529-401025AE70FC}"/>
              </a:ext>
            </a:extLst>
          </p:cNvPr>
          <p:cNvSpPr txBox="1">
            <a:spLocks noGrp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34A616-61D5-48A3-A079-10B2887A2DA8}" type="datetime1">
              <a:rPr lang="zh-CN" altLang="en-US" sz="1400"/>
              <a:pPr eaLnBrk="1" hangingPunct="1"/>
              <a:t>2019/9/27</a:t>
            </a:fld>
            <a:endParaRPr lang="en-US" altLang="zh-CN" sz="1400"/>
          </a:p>
        </p:txBody>
      </p:sp>
      <p:sp>
        <p:nvSpPr>
          <p:cNvPr id="90117" name="灯片编号占位符 5">
            <a:extLst>
              <a:ext uri="{FF2B5EF4-FFF2-40B4-BE49-F238E27FC236}">
                <a16:creationId xmlns:a16="http://schemas.microsoft.com/office/drawing/2014/main" id="{F79E98FB-0324-4A15-95BC-C161459A8A7E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BF059D5-77E2-487C-AB96-5E8DE4317529}" type="slidenum">
              <a:rPr lang="zh-CN" altLang="en-US" sz="1400"/>
              <a:pPr algn="r" eaLnBrk="1" hangingPunct="1"/>
              <a:t>7</a:t>
            </a:fld>
            <a:endParaRPr lang="en-US" altLang="zh-CN" sz="1400"/>
          </a:p>
        </p:txBody>
      </p:sp>
      <p:sp>
        <p:nvSpPr>
          <p:cNvPr id="90118" name="Text Box 60">
            <a:extLst>
              <a:ext uri="{FF2B5EF4-FFF2-40B4-BE49-F238E27FC236}">
                <a16:creationId xmlns:a16="http://schemas.microsoft.com/office/drawing/2014/main" id="{1A43D88B-9A33-42BC-93B8-8C38F662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087438"/>
            <a:ext cx="5075237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</a:rPr>
              <a:t>存储结构示例</a:t>
            </a:r>
          </a:p>
        </p:txBody>
      </p:sp>
      <p:graphicFrame>
        <p:nvGraphicFramePr>
          <p:cNvPr id="90142" name="Group 30">
            <a:extLst>
              <a:ext uri="{FF2B5EF4-FFF2-40B4-BE49-F238E27FC236}">
                <a16:creationId xmlns:a16="http://schemas.microsoft.com/office/drawing/2014/main" id="{C40DA52A-0573-4F57-A537-1E744376BB1A}"/>
              </a:ext>
            </a:extLst>
          </p:cNvPr>
          <p:cNvGraphicFramePr>
            <a:graphicFrameLocks noGrp="1"/>
          </p:cNvGraphicFramePr>
          <p:nvPr/>
        </p:nvGraphicFramePr>
        <p:xfrm>
          <a:off x="1117600" y="2362200"/>
          <a:ext cx="7396163" cy="4106863"/>
        </p:xfrm>
        <a:graphic>
          <a:graphicData uri="http://schemas.openxmlformats.org/drawingml/2006/table">
            <a:tbl>
              <a:tblPr/>
              <a:tblGrid>
                <a:gridCol w="2943225">
                  <a:extLst>
                    <a:ext uri="{9D8B030D-6E8A-4147-A177-3AD203B41FA5}">
                      <a16:colId xmlns:a16="http://schemas.microsoft.com/office/drawing/2014/main" val="4094012594"/>
                    </a:ext>
                  </a:extLst>
                </a:gridCol>
                <a:gridCol w="4452938">
                  <a:extLst>
                    <a:ext uri="{9D8B030D-6E8A-4147-A177-3AD203B41FA5}">
                      <a16:colId xmlns:a16="http://schemas.microsoft.com/office/drawing/2014/main" val="3955243017"/>
                    </a:ext>
                  </a:extLst>
                </a:gridCol>
              </a:tblGrid>
              <a:tr h="340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D 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( (a, b), c,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(d,(e,f),g)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E 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( a, (),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  ((), ()),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465671"/>
                  </a:ext>
                </a:extLst>
              </a:tr>
            </a:tbl>
          </a:graphicData>
        </a:graphic>
      </p:graphicFrame>
      <p:sp>
        <p:nvSpPr>
          <p:cNvPr id="90127" name="Rectangle 15">
            <a:extLst>
              <a:ext uri="{FF2B5EF4-FFF2-40B4-BE49-F238E27FC236}">
                <a16:creationId xmlns:a16="http://schemas.microsoft.com/office/drawing/2014/main" id="{DBD2758F-CE11-4BFF-9540-5DEC3628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DEB52127-7644-4228-9604-F3AD115D9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298588FE-BDB6-457D-99F2-43B374A9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AFD06A70-3306-465A-B0E2-D0E12ADF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33" name="Object 21">
            <a:extLst>
              <a:ext uri="{FF2B5EF4-FFF2-40B4-BE49-F238E27FC236}">
                <a16:creationId xmlns:a16="http://schemas.microsoft.com/office/drawing/2014/main" id="{4522590F-ACFF-41D5-9AD7-D52C705E8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2574925"/>
          <a:ext cx="42481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7" name="Visio" r:id="rId3" imgW="4245559" imgH="1339901" progId="Visio.Drawing.11">
                  <p:embed/>
                </p:oleObj>
              </mc:Choice>
              <mc:Fallback>
                <p:oleObj name="Visio" r:id="rId3" imgW="4245559" imgH="1339901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2574925"/>
                        <a:ext cx="4248150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6" name="Rectangle 24">
            <a:extLst>
              <a:ext uri="{FF2B5EF4-FFF2-40B4-BE49-F238E27FC236}">
                <a16:creationId xmlns:a16="http://schemas.microsoft.com/office/drawing/2014/main" id="{F3AB2599-9FFA-4B3C-8CE6-E11744F3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35" name="Object 23">
            <a:extLst>
              <a:ext uri="{FF2B5EF4-FFF2-40B4-BE49-F238E27FC236}">
                <a16:creationId xmlns:a16="http://schemas.microsoft.com/office/drawing/2014/main" id="{69F4C225-BA61-4AB1-A6AE-FC4D802CA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9575" y="4360863"/>
          <a:ext cx="41116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Visio" r:id="rId5" imgW="3418027" imgH="976884" progId="Visio.Drawing.11">
                  <p:embed/>
                </p:oleObj>
              </mc:Choice>
              <mc:Fallback>
                <p:oleObj name="Visio" r:id="rId5" imgW="3418027" imgH="976884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4360863"/>
                        <a:ext cx="411162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082BDB29-DE37-4312-B672-694105A65B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99164E-24BD-4B73-9E09-A6EA25E59305}" type="datetime1">
              <a:rPr lang="zh-CN" altLang="en-US" smtClean="0"/>
              <a:pPr eaLnBrk="1" hangingPunct="1"/>
              <a:t>2019/9/27</a:t>
            </a:fld>
            <a:endParaRPr lang="en-US" altLang="zh-CN"/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875A68D7-6060-492A-9B13-ADB21EA9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FDF8C2-F4EF-4948-9B40-5AB3689677B2}" type="slidenum">
              <a:rPr lang="zh-CN" altLang="en-US"/>
              <a:pPr eaLnBrk="1" hangingPunct="1"/>
              <a:t>8</a:t>
            </a:fld>
            <a:endParaRPr lang="en-US" altLang="zh-CN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1148C84F-069F-421E-8C85-F19F0E398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 </a:t>
            </a: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广义表的操作算法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5437257-D214-4A10-A6B3-16EDDC23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本章的基本内容是：</a:t>
            </a:r>
          </a:p>
          <a:p>
            <a:pPr lvl="1"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构造算法</a:t>
            </a:r>
          </a:p>
          <a:p>
            <a:pPr lvl="1"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遍历广义表</a:t>
            </a:r>
            <a:r>
              <a:rPr kumimoji="1" lang="zh-CN" altLang="en-US" sz="3200"/>
              <a:t> </a:t>
            </a:r>
            <a:endParaRPr kumimoji="1" lang="zh-CN" altLang="en-US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其他（长度、深度、复制、释放）</a:t>
            </a:r>
            <a:endParaRPr kumimoji="1"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7A944ED-1B19-440E-BD2E-C51D3C3D8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</a:t>
            </a:r>
            <a:r>
              <a:rPr lang="zh-CN" altLang="en-US"/>
              <a:t>构造算法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EE8333AD-1372-4DA1-8EB9-9E75F207F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2565400"/>
            <a:ext cx="7772400" cy="3357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GList&lt;T&gt;::GList()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	head=new GListNode&lt;T&gt;;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	head-&gt;type=LIST;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	head-&gt;sublist=head-&gt;next=NULL;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9109" name="Rectangle 21">
            <a:extLst>
              <a:ext uri="{FF2B5EF4-FFF2-40B4-BE49-F238E27FC236}">
                <a16:creationId xmlns:a16="http://schemas.microsoft.com/office/drawing/2014/main" id="{DC8B3D74-9793-4EE9-B770-AB920D131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1947863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/>
              <a:t>算法</a:t>
            </a:r>
            <a:r>
              <a:rPr lang="en-US" altLang="zh-CN" sz="2400" b="1"/>
              <a:t>6-1 </a:t>
            </a:r>
            <a:r>
              <a:rPr lang="zh-CN" altLang="en-US" sz="2400"/>
              <a:t>初始化空广义表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3165</TotalTime>
  <Words>986</Words>
  <Application>Microsoft Office PowerPoint</Application>
  <PresentationFormat>全屏显示(4:3)</PresentationFormat>
  <Paragraphs>224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新宋体</vt:lpstr>
      <vt:lpstr>Arial</vt:lpstr>
      <vt:lpstr>Tahoma</vt:lpstr>
      <vt:lpstr>Times New Roman</vt:lpstr>
      <vt:lpstr>Wingdings</vt:lpstr>
      <vt:lpstr>Blends</vt:lpstr>
      <vt:lpstr>BMP 图像</vt:lpstr>
      <vt:lpstr>Visio</vt:lpstr>
      <vt:lpstr>第6章 广义表 </vt:lpstr>
      <vt:lpstr>6.1  广义表的概念</vt:lpstr>
      <vt:lpstr>PowerPoint 演示文稿</vt:lpstr>
      <vt:lpstr>概念</vt:lpstr>
      <vt:lpstr>6.2  广义表的存储结构</vt:lpstr>
      <vt:lpstr>PowerPoint 演示文稿</vt:lpstr>
      <vt:lpstr>PowerPoint 演示文稿</vt:lpstr>
      <vt:lpstr>6.3 广义表的操作算法</vt:lpstr>
      <vt:lpstr>6.3.1 构造算法</vt:lpstr>
      <vt:lpstr>6.3.1 构造算法</vt:lpstr>
      <vt:lpstr>6.3.1 构造算法</vt:lpstr>
      <vt:lpstr>6.3.2 遍历算法</vt:lpstr>
      <vt:lpstr>6.3.2 遍历算法</vt:lpstr>
      <vt:lpstr>6.3.2 其他算法</vt:lpstr>
      <vt:lpstr>6.3.2 其他算法</vt:lpstr>
      <vt:lpstr>6.3.2 其他算法</vt:lpstr>
      <vt:lpstr>6.3.2 其他算法</vt:lpstr>
      <vt:lpstr>6.3.2 其他算法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cb</dc:creator>
  <cp:lastModifiedBy>幽弥狂</cp:lastModifiedBy>
  <cp:revision>344</cp:revision>
  <dcterms:created xsi:type="dcterms:W3CDTF">2005-07-26T11:09:28Z</dcterms:created>
  <dcterms:modified xsi:type="dcterms:W3CDTF">2019-09-27T15:16:07Z</dcterms:modified>
</cp:coreProperties>
</file>