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87"/>
  </p:notesMasterIdLst>
  <p:handoutMasterIdLst>
    <p:handoutMasterId r:id="rId88"/>
  </p:handoutMasterIdLst>
  <p:sldIdLst>
    <p:sldId id="379" r:id="rId2"/>
    <p:sldId id="373" r:id="rId3"/>
    <p:sldId id="405" r:id="rId4"/>
    <p:sldId id="380" r:id="rId5"/>
    <p:sldId id="381" r:id="rId6"/>
    <p:sldId id="382" r:id="rId7"/>
    <p:sldId id="406" r:id="rId8"/>
    <p:sldId id="408" r:id="rId9"/>
    <p:sldId id="407" r:id="rId10"/>
    <p:sldId id="383" r:id="rId11"/>
    <p:sldId id="384" r:id="rId12"/>
    <p:sldId id="409" r:id="rId13"/>
    <p:sldId id="385" r:id="rId14"/>
    <p:sldId id="410" r:id="rId15"/>
    <p:sldId id="411" r:id="rId16"/>
    <p:sldId id="412" r:id="rId17"/>
    <p:sldId id="387" r:id="rId18"/>
    <p:sldId id="396" r:id="rId19"/>
    <p:sldId id="414" r:id="rId20"/>
    <p:sldId id="413" r:id="rId21"/>
    <p:sldId id="415" r:id="rId22"/>
    <p:sldId id="397" r:id="rId23"/>
    <p:sldId id="388" r:id="rId24"/>
    <p:sldId id="416" r:id="rId25"/>
    <p:sldId id="398" r:id="rId26"/>
    <p:sldId id="417" r:id="rId27"/>
    <p:sldId id="395" r:id="rId28"/>
    <p:sldId id="418" r:id="rId29"/>
    <p:sldId id="400" r:id="rId30"/>
    <p:sldId id="401" r:id="rId31"/>
    <p:sldId id="402" r:id="rId32"/>
    <p:sldId id="419" r:id="rId33"/>
    <p:sldId id="403" r:id="rId34"/>
    <p:sldId id="404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56" r:id="rId72"/>
    <p:sldId id="457" r:id="rId73"/>
    <p:sldId id="458" r:id="rId74"/>
    <p:sldId id="459" r:id="rId75"/>
    <p:sldId id="460" r:id="rId76"/>
    <p:sldId id="461" r:id="rId77"/>
    <p:sldId id="462" r:id="rId78"/>
    <p:sldId id="463" r:id="rId79"/>
    <p:sldId id="464" r:id="rId80"/>
    <p:sldId id="465" r:id="rId81"/>
    <p:sldId id="466" r:id="rId82"/>
    <p:sldId id="467" r:id="rId83"/>
    <p:sldId id="468" r:id="rId84"/>
    <p:sldId id="469" r:id="rId85"/>
    <p:sldId id="470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33CC"/>
    <a:srgbClr val="FF9933"/>
    <a:srgbClr val="00CCFF"/>
    <a:srgbClr val="CBD3D1"/>
    <a:srgbClr val="FF3300"/>
    <a:srgbClr val="006666"/>
    <a:srgbClr val="FF5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2893" autoAdjust="0"/>
  </p:normalViewPr>
  <p:slideViewPr>
    <p:cSldViewPr snapToGrid="0">
      <p:cViewPr varScale="1">
        <p:scale>
          <a:sx n="80" d="100"/>
          <a:sy n="80" d="100"/>
        </p:scale>
        <p:origin x="14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Grid="0">
      <p:cViewPr varScale="1">
        <p:scale>
          <a:sx n="53" d="100"/>
          <a:sy n="53" d="100"/>
        </p:scale>
        <p:origin x="-1794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3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4A503D0-8F83-45A2-8197-884D821517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CEECEB2-82D5-46FA-A768-890F06E8A8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6F49B23-6ABC-4D1B-A430-F7FB0CF8A8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F05DD92-5E26-4924-A066-F20AB1999D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0104EAA-4F29-4132-A829-18D788B3A7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E65A9AB-1E18-4AFB-8DFA-4ED74AFD97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2A4F8F-D92D-4E46-A5DD-5530DCEE75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9B5C37EA-8E1F-4BF2-8DFD-30C3002BE02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CB4A460-F2E1-4CC4-BDD3-7C4735B086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19B2C9-F0DC-4FE5-B98D-A0C3D715A9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F858737-7816-4602-9CD0-A738C9A7C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F5E8A49-F93B-4C65-B1F5-2BA4077DDE7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782076-28A7-4A55-A766-BBC6AC79117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42E97CE-D352-48BE-B77D-6D1851810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7F160AD-F9E4-49B0-9155-D453AE6B9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972FE8F-F1ED-4486-8698-A694AD85E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48FE6CC-92AE-46FA-B51F-57719FF1B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414D278D-DE39-4623-B26B-9DDD3B47F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B94EA0C-5593-4303-9BFA-AF9C41B56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63CBC79-FF35-4B17-B9AA-EAC9670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498DAD2-4059-4081-B443-A3EE8D192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418089A-AFAB-422D-B432-791CA7562F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02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02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01B151B-91DC-4E53-A818-AE7A7C891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88A3B7D-2C31-45E4-AC9C-DF10174C2560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46F6793-C0ED-4A06-90C7-CA97BC1175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1FD4703-43DC-4F02-BB94-59D7B92DD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7E9BD62-5547-494C-B856-5DA6C192B4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26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D118547-1E30-487F-9A18-48BE83DBB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88FF-C4EA-41C4-87F2-B4C931616DEB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168D1C4-EC4D-4095-9DD5-428CC99FC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7A7610E-7A8B-43BE-87DD-5E8B651071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60133-B9CC-491C-A0B9-8DDC2B6E2E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1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EA5428E-0A8D-4AA9-837C-24D4AE207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9198-2433-44C5-B18F-D69D4570FA23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2C7412-249F-4E41-8A48-10EB55038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C454280-CFDC-4E36-B5DB-0F506C92B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4636B-7EAB-4C86-9211-621210C69E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18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B5C52-F06C-4FF1-9C65-073282B8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D34851AB-2A77-474C-80CA-662757C7BD7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0E11A-E99F-4D29-8138-7AF78428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4D8118-99E2-46BD-9EA8-22457DA5C6D5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4EE2D-5B29-406C-9DB6-B3B88D4B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AFC37-DAB5-4052-8B2F-40837A2C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73F03E-618B-4FA6-9F16-19D025F59E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13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6496A-47FB-4D0F-A684-47A53E0B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E4C75-34D0-4532-AA40-48DACF280F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25DB0E-2ADB-4DB2-968C-DE36E6CB939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CECC5DB-6A12-44EC-B3A1-A42BD800C4D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DF18E0E-5A26-4C65-A2E6-31D981C8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D3285A-8D04-4032-B02E-8B5E3A0683C8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E47AC-98EF-4F4D-94A3-4DC00582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E96E6FA-5C37-4FD0-9510-E9A7BF01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462972F-60C0-421C-867D-CEC97F493D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97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E15D-5804-426F-936D-50D2FA69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09639-324A-4353-AA55-CB0FD88D02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D2677-A3E6-49C9-8B10-C45259614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943F0-8E8B-4F11-95D3-F5769CF3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BA62E0-87EB-4FAD-B874-94570C9F3831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01264-AB16-410D-A7C6-9AC0CF2F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EAD1A-9B0C-41A7-9734-450814D2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96F346-8227-4237-A16D-6D1805B783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D48766-470E-48DD-AD1B-E9DE11C73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59778-1CBF-4265-8BF4-E525BBB66288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918AA2-789F-4220-90CF-1180754E7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7B265AD-FB01-4C9A-991E-7C9A1C8D2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5E73D-A7FC-41D5-9D8D-AEB5F98560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40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B7655BA-9169-40CE-A8AA-0FBDF35EB9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E8A99-30DF-43AE-8DAE-B2E09FEC1A85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66AC0FC-8CD7-4CD1-AC66-C8B4BEEC9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D2BC35-B730-483F-B3EC-377F62BA1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B4525-4E21-44D9-9C2A-9A8B2B9C928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43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F654D42-7B9A-4E15-AEDB-89BF8573D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56801-740F-440B-9E29-E63C181E2ACF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B0923CE-3C7F-4E16-BFF2-FE3BBF10A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E812865-543D-4185-9244-B11B1A870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65E1A6-A0F7-4471-9243-0E97034DE8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1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C61D222-A30B-443F-99F5-226FA31C3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D410-DC51-4093-8DFB-E476251F0240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C4A2232-6206-477D-8302-5EE0CA9E6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32113D4-89E7-441E-B767-0591F51C9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9D0D6-D121-4758-BFD2-4765B862F8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5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24D51F9-62F8-4DA0-A2E4-88650653C0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209C-47F3-4E4C-A45C-6F257BAB479C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27E34CF-0CD3-48A2-AC56-359442211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0237FA8-71AE-4079-A991-56A40FAFC8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30A86-4B50-4585-9FE2-7BA3579934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91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B57516A-4534-42B7-AC86-36B1FB970D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A067C-604A-4146-A054-EE61796D13E5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DB58421-E224-4819-BB41-9C2FDC77E3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F6EC848-9FF0-4CFD-8711-C3CEAB4B2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A50F1-376F-47D3-981F-0B5A90CDB8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16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7CA4CC5-C2B5-47AE-9C40-BE6F104346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0536C-1224-4B2B-A3EC-09E0E351B3FD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3D8F012-E789-4DBB-A5E1-2E66C1C94E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7E50014-AD04-40B5-8C51-2BCFCA5F9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9A692-CB37-4A04-9C3C-D98C6E9820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2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E93B8A7-7A38-4CAD-A4D1-7985E4519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21F6F-B460-4023-906C-A5C3F27F00F2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A7B2ECD-9EF1-4502-AD76-E3519DB63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4216AB9-F927-4444-9812-C5485F08E7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7B6D2-7323-4EFB-888E-18E2E839C1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63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EFA1F3-4268-4028-BD55-71D8224A78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9BC9760-670E-4DBA-ABFF-A0BD5B7411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FAC37EB-8CB7-4B0B-91F5-CC9FED0074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25F43F-0313-4F60-875F-149E65D9E0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A4F5363-74E6-49C3-9343-18027482E4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E1D4C19-232D-484D-A386-3D86B46A09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5B4262C-BAA0-4589-989C-62137A7452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A511A2A-DFDA-4A7C-968A-950D0FC90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96DE268-1F1B-4135-B498-664D8F9E8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9211" name="Rectangle 11">
            <a:extLst>
              <a:ext uri="{FF2B5EF4-FFF2-40B4-BE49-F238E27FC236}">
                <a16:creationId xmlns:a16="http://schemas.microsoft.com/office/drawing/2014/main" id="{D599B735-AED1-41CB-9D4F-76008C094F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B72D985-8D56-480D-9A7C-D872F806D729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179212" name="Rectangle 12">
            <a:extLst>
              <a:ext uri="{FF2B5EF4-FFF2-40B4-BE49-F238E27FC236}">
                <a16:creationId xmlns:a16="http://schemas.microsoft.com/office/drawing/2014/main" id="{DD6EB066-75FD-4D54-A561-505A80E92C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13" name="Rectangle 13">
            <a:extLst>
              <a:ext uri="{FF2B5EF4-FFF2-40B4-BE49-F238E27FC236}">
                <a16:creationId xmlns:a16="http://schemas.microsoft.com/office/drawing/2014/main" id="{BDBDBD4D-DFE7-4A23-8A52-B2C131A445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AA9775-C402-4614-BA4B-258AABAED62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0" r:id="rId2"/>
    <p:sldLayoutId id="2147483769" r:id="rId3"/>
    <p:sldLayoutId id="2147483768" r:id="rId4"/>
    <p:sldLayoutId id="2147483767" r:id="rId5"/>
    <p:sldLayoutId id="2147483766" r:id="rId6"/>
    <p:sldLayoutId id="2147483765" r:id="rId7"/>
    <p:sldLayoutId id="2147483764" r:id="rId8"/>
    <p:sldLayoutId id="2147483763" r:id="rId9"/>
    <p:sldLayoutId id="2147483762" r:id="rId10"/>
    <p:sldLayoutId id="2147483761" r:id="rId11"/>
    <p:sldLayoutId id="2147483771" r:id="rId12"/>
    <p:sldLayoutId id="2147483772" r:id="rId13"/>
    <p:sldLayoutId id="2147483773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3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1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2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3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3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4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7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4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9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1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>
            <a:extLst>
              <a:ext uri="{FF2B5EF4-FFF2-40B4-BE49-F238E27FC236}">
                <a16:creationId xmlns:a16="http://schemas.microsoft.com/office/drawing/2014/main" id="{DDAC7E86-1173-4512-B550-647D7B7FFF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EC0C93-8991-477C-9DC1-D7AC330F799C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4BC234EC-5FE9-49D7-8DF7-7359602F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92D776-4F25-4808-8875-EC5A850200E9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6D45E73F-A5AE-4E1F-877C-3CE682434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章 树和二叉树</a:t>
            </a:r>
            <a:r>
              <a:rPr lang="zh-CN" altLang="en-US"/>
              <a:t>  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A4B59E70-691B-4CFF-8EC5-C12E57275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本章的基本内容是：</a:t>
            </a:r>
          </a:p>
          <a:p>
            <a:pPr lvl="1">
              <a:lnSpc>
                <a:spcPct val="90000"/>
              </a:lnSpc>
            </a:pPr>
            <a:r>
              <a:rPr kumimoji="1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 树的概念和性质</a:t>
            </a:r>
          </a:p>
          <a:p>
            <a:pPr lvl="1">
              <a:lnSpc>
                <a:spcPct val="90000"/>
              </a:lnSpc>
            </a:pPr>
            <a:r>
              <a:rPr kumimoji="1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 二叉树的概念和性质</a:t>
            </a:r>
          </a:p>
          <a:p>
            <a:pPr lvl="1">
              <a:lnSpc>
                <a:spcPct val="90000"/>
              </a:lnSpc>
            </a:pPr>
            <a:r>
              <a:rPr kumimoji="1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 二叉树的存储结构</a:t>
            </a:r>
          </a:p>
          <a:p>
            <a:pPr lvl="1">
              <a:lnSpc>
                <a:spcPct val="90000"/>
              </a:lnSpc>
            </a:pPr>
            <a:r>
              <a:rPr kumimoji="1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7.4 二叉树的遍历</a:t>
            </a:r>
          </a:p>
          <a:p>
            <a:pPr lvl="1">
              <a:lnSpc>
                <a:spcPct val="90000"/>
              </a:lnSpc>
            </a:pPr>
            <a:r>
              <a:rPr kumimoji="1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7.5 二叉树的其他操作算法</a:t>
            </a:r>
          </a:p>
          <a:p>
            <a:pPr lvl="1">
              <a:lnSpc>
                <a:spcPct val="90000"/>
              </a:lnSpc>
            </a:pPr>
            <a:r>
              <a:rPr kumimoji="1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7.6 线索二叉树</a:t>
            </a:r>
          </a:p>
          <a:p>
            <a:pPr lvl="1">
              <a:lnSpc>
                <a:spcPct val="90000"/>
              </a:lnSpc>
            </a:pPr>
            <a:r>
              <a:rPr kumimoji="1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7.7 树的存储结构与算法</a:t>
            </a:r>
          </a:p>
          <a:p>
            <a:pPr lvl="1">
              <a:lnSpc>
                <a:spcPct val="90000"/>
              </a:lnSpc>
            </a:pPr>
            <a:r>
              <a:rPr kumimoji="1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7.8 Huffman树与Huffman编码</a:t>
            </a:r>
          </a:p>
          <a:p>
            <a:pPr lvl="1">
              <a:lnSpc>
                <a:spcPct val="90000"/>
              </a:lnSpc>
            </a:pPr>
            <a:r>
              <a:rPr kumimoji="1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7.9 等价类问题</a:t>
            </a:r>
            <a:endParaRPr kumimoji="1" lang="zh-CN" altLang="en-US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5B0ED09-3B0B-4A42-A460-69D7AEDE5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7.2.1 二叉树的定义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7.2.2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二叉树的基本性质</a:t>
            </a: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C3713E86-CAF1-4B8C-AFBF-5809AB4BA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/>
              <a:t>7.2 二叉树的概念和性质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B5D7C756-91AD-4DA8-881F-93764C371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7.2.1 二叉树的定义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5966" name="Group 14">
            <a:extLst>
              <a:ext uri="{FF2B5EF4-FFF2-40B4-BE49-F238E27FC236}">
                <a16:creationId xmlns:a16="http://schemas.microsoft.com/office/drawing/2014/main" id="{CF8A8727-7FF7-4059-B56D-A11E1347AD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2017713"/>
          <a:ext cx="8099425" cy="4114800"/>
        </p:xfrm>
        <a:graphic>
          <a:graphicData uri="http://schemas.openxmlformats.org/drawingml/2006/table">
            <a:tbl>
              <a:tblPr/>
              <a:tblGrid>
                <a:gridCol w="2700337">
                  <a:extLst>
                    <a:ext uri="{9D8B030D-6E8A-4147-A177-3AD203B41FA5}">
                      <a16:colId xmlns:a16="http://schemas.microsoft.com/office/drawing/2014/main" val="3800687384"/>
                    </a:ext>
                  </a:extLst>
                </a:gridCol>
                <a:gridCol w="2698750">
                  <a:extLst>
                    <a:ext uri="{9D8B030D-6E8A-4147-A177-3AD203B41FA5}">
                      <a16:colId xmlns:a16="http://schemas.microsoft.com/office/drawing/2014/main" val="3404982347"/>
                    </a:ext>
                  </a:extLst>
                </a:gridCol>
                <a:gridCol w="2700338">
                  <a:extLst>
                    <a:ext uri="{9D8B030D-6E8A-4147-A177-3AD203B41FA5}">
                      <a16:colId xmlns:a16="http://schemas.microsoft.com/office/drawing/2014/main" val="2656436111"/>
                    </a:ext>
                  </a:extLst>
                </a:gridCol>
              </a:tblGrid>
              <a:tr h="411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682157"/>
                  </a:ext>
                </a:extLst>
              </a:tr>
            </a:tbl>
          </a:graphicData>
        </a:graphic>
      </p:graphicFrame>
      <p:sp>
        <p:nvSpPr>
          <p:cNvPr id="125969" name="Rectangle 17">
            <a:extLst>
              <a:ext uri="{FF2B5EF4-FFF2-40B4-BE49-F238E27FC236}">
                <a16:creationId xmlns:a16="http://schemas.microsoft.com/office/drawing/2014/main" id="{E5BF6D98-E439-4AB8-A8BB-05AB1E3A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5968" name="Object 16">
            <a:extLst>
              <a:ext uri="{FF2B5EF4-FFF2-40B4-BE49-F238E27FC236}">
                <a16:creationId xmlns:a16="http://schemas.microsoft.com/office/drawing/2014/main" id="{F38C9017-55B6-4283-9EBA-880CF9DB4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650" y="3829050"/>
          <a:ext cx="4016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7" name="Visio" r:id="rId3" imgW="214579" imgH="214579" progId="Visio.Drawing.11">
                  <p:embed/>
                </p:oleObj>
              </mc:Choice>
              <mc:Fallback>
                <p:oleObj name="Visio" r:id="rId3" imgW="214579" imgH="214579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829050"/>
                        <a:ext cx="4016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1" name="Rectangle 19">
            <a:extLst>
              <a:ext uri="{FF2B5EF4-FFF2-40B4-BE49-F238E27FC236}">
                <a16:creationId xmlns:a16="http://schemas.microsoft.com/office/drawing/2014/main" id="{ACBCE4E5-EC73-4DB8-855D-1EC228ED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5970" name="Object 18">
            <a:extLst>
              <a:ext uri="{FF2B5EF4-FFF2-40B4-BE49-F238E27FC236}">
                <a16:creationId xmlns:a16="http://schemas.microsoft.com/office/drawing/2014/main" id="{9C43019D-3035-4D54-8A89-15A5CFBD4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4938" y="3346450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8" name="Visio" r:id="rId5" imgW="1184453" imgH="713232" progId="Visio.Drawing.11">
                  <p:embed/>
                </p:oleObj>
              </mc:Choice>
              <mc:Fallback>
                <p:oleObj name="Visio" r:id="rId5" imgW="1184453" imgH="713232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346450"/>
                        <a:ext cx="1701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3" name="Rectangle 21">
            <a:extLst>
              <a:ext uri="{FF2B5EF4-FFF2-40B4-BE49-F238E27FC236}">
                <a16:creationId xmlns:a16="http://schemas.microsoft.com/office/drawing/2014/main" id="{F692DCA3-BD90-456D-A98E-C0794EA9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5972" name="Object 20">
            <a:extLst>
              <a:ext uri="{FF2B5EF4-FFF2-40B4-BE49-F238E27FC236}">
                <a16:creationId xmlns:a16="http://schemas.microsoft.com/office/drawing/2014/main" id="{F01D714E-6279-4CEC-8155-E2C0DD3B5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9213" y="2965450"/>
          <a:ext cx="2265362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9" name="Visio" r:id="rId7" imgW="1639824" imgH="1185977" progId="Visio.Drawing.11">
                  <p:embed/>
                </p:oleObj>
              </mc:Choice>
              <mc:Fallback>
                <p:oleObj name="Visio" r:id="rId7" imgW="1639824" imgH="1185977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2965450"/>
                        <a:ext cx="2265362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6CEDC3A9-EFB0-4971-8AFA-F709C8889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7.2.1 二叉树的定义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8986" name="Group 26">
            <a:extLst>
              <a:ext uri="{FF2B5EF4-FFF2-40B4-BE49-F238E27FC236}">
                <a16:creationId xmlns:a16="http://schemas.microsoft.com/office/drawing/2014/main" id="{A2C71C2D-F629-4139-BD7E-5AE8F98F75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0713" y="2743200"/>
          <a:ext cx="7778750" cy="3389313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4266986480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321546049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3156353634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996459148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118987891"/>
                    </a:ext>
                  </a:extLst>
                </a:gridCol>
              </a:tblGrid>
              <a:tr h="3389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φ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867"/>
                  </a:ext>
                </a:extLst>
              </a:tr>
            </a:tbl>
          </a:graphicData>
        </a:graphic>
      </p:graphicFrame>
      <p:sp>
        <p:nvSpPr>
          <p:cNvPr id="168973" name="Rectangle 13">
            <a:extLst>
              <a:ext uri="{FF2B5EF4-FFF2-40B4-BE49-F238E27FC236}">
                <a16:creationId xmlns:a16="http://schemas.microsoft.com/office/drawing/2014/main" id="{353DFCC1-6579-48C3-B68B-59D43653F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975" name="Rectangle 15">
            <a:extLst>
              <a:ext uri="{FF2B5EF4-FFF2-40B4-BE49-F238E27FC236}">
                <a16:creationId xmlns:a16="http://schemas.microsoft.com/office/drawing/2014/main" id="{988648C9-3A57-47E1-9AD0-51D4FAEB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977" name="Rectangle 17">
            <a:extLst>
              <a:ext uri="{FF2B5EF4-FFF2-40B4-BE49-F238E27FC236}">
                <a16:creationId xmlns:a16="http://schemas.microsoft.com/office/drawing/2014/main" id="{25EEABC2-823C-4F17-A9BE-F0ED6F46F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988" name="Rectangle 28">
            <a:extLst>
              <a:ext uri="{FF2B5EF4-FFF2-40B4-BE49-F238E27FC236}">
                <a16:creationId xmlns:a16="http://schemas.microsoft.com/office/drawing/2014/main" id="{B05E134A-A3D1-4C12-99E5-52678290E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8987" name="Object 27">
            <a:extLst>
              <a:ext uri="{FF2B5EF4-FFF2-40B4-BE49-F238E27FC236}">
                <a16:creationId xmlns:a16="http://schemas.microsoft.com/office/drawing/2014/main" id="{31499193-31FA-4267-A699-E8EE98008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3938588"/>
          <a:ext cx="2254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0" name="Visio" r:id="rId3" imgW="138074" imgH="138074" progId="Visio.Drawing.11">
                  <p:embed/>
                </p:oleObj>
              </mc:Choice>
              <mc:Fallback>
                <p:oleObj name="Visio" r:id="rId3" imgW="138074" imgH="138074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938588"/>
                        <a:ext cx="22542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0" name="Rectangle 30">
            <a:extLst>
              <a:ext uri="{FF2B5EF4-FFF2-40B4-BE49-F238E27FC236}">
                <a16:creationId xmlns:a16="http://schemas.microsoft.com/office/drawing/2014/main" id="{A820EDC3-02F2-4231-811C-ED51936A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8989" name="Object 29">
            <a:extLst>
              <a:ext uri="{FF2B5EF4-FFF2-40B4-BE49-F238E27FC236}">
                <a16:creationId xmlns:a16="http://schemas.microsoft.com/office/drawing/2014/main" id="{B54FFA84-7CAF-4D04-8268-6127E77F2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100" y="3852863"/>
          <a:ext cx="9271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1" name="Visio" r:id="rId5" imgW="644347" imgH="487375" progId="Visio.Drawing.11">
                  <p:embed/>
                </p:oleObj>
              </mc:Choice>
              <mc:Fallback>
                <p:oleObj name="Visio" r:id="rId5" imgW="644347" imgH="487375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852863"/>
                        <a:ext cx="9271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2" name="Rectangle 32">
            <a:extLst>
              <a:ext uri="{FF2B5EF4-FFF2-40B4-BE49-F238E27FC236}">
                <a16:creationId xmlns:a16="http://schemas.microsoft.com/office/drawing/2014/main" id="{FBAAB4B2-C502-407B-BACA-74A16899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8991" name="Object 31">
            <a:extLst>
              <a:ext uri="{FF2B5EF4-FFF2-40B4-BE49-F238E27FC236}">
                <a16:creationId xmlns:a16="http://schemas.microsoft.com/office/drawing/2014/main" id="{EEFF9A97-DA2B-4DA7-ABAF-A0D98DE1C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8338" y="3749675"/>
          <a:ext cx="9858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2" name="Visio" r:id="rId7" imgW="678180" imgH="487375" progId="Visio.Drawing.11">
                  <p:embed/>
                </p:oleObj>
              </mc:Choice>
              <mc:Fallback>
                <p:oleObj name="Visio" r:id="rId7" imgW="678180" imgH="487375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3749675"/>
                        <a:ext cx="985837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4" name="Rectangle 34">
            <a:extLst>
              <a:ext uri="{FF2B5EF4-FFF2-40B4-BE49-F238E27FC236}">
                <a16:creationId xmlns:a16="http://schemas.microsoft.com/office/drawing/2014/main" id="{C5514564-3945-4AE5-95D5-8C3432D1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8993" name="Object 33">
            <a:extLst>
              <a:ext uri="{FF2B5EF4-FFF2-40B4-BE49-F238E27FC236}">
                <a16:creationId xmlns:a16="http://schemas.microsoft.com/office/drawing/2014/main" id="{7AAB2686-A2DF-48A5-A2DA-A15CF1C54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2763" y="3616325"/>
          <a:ext cx="14541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3" name="Visio" r:id="rId9" imgW="1171042" imgH="487375" progId="Visio.Drawing.11">
                  <p:embed/>
                </p:oleObj>
              </mc:Choice>
              <mc:Fallback>
                <p:oleObj name="Visio" r:id="rId9" imgW="1171042" imgH="487375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3616325"/>
                        <a:ext cx="145415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5" name="Rectangle 35">
            <a:extLst>
              <a:ext uri="{FF2B5EF4-FFF2-40B4-BE49-F238E27FC236}">
                <a16:creationId xmlns:a16="http://schemas.microsoft.com/office/drawing/2014/main" id="{0167A0FC-D922-4473-9E96-F26F8263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900238"/>
            <a:ext cx="7523163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5</a:t>
            </a:r>
            <a:r>
              <a:rPr lang="zh-CN" altLang="en-US" b="1"/>
              <a:t>种基本形态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0028CF8C-98B7-40CD-8CBF-DB887E504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475" y="2017713"/>
            <a:ext cx="7772400" cy="4114800"/>
          </a:xfrm>
        </p:spPr>
        <p:txBody>
          <a:bodyPr/>
          <a:lstStyle/>
          <a:p>
            <a:r>
              <a:rPr lang="zh-CN" altLang="en-US" b="1"/>
              <a:t>性质</a:t>
            </a:r>
            <a:r>
              <a:rPr lang="en-US" altLang="zh-CN" b="1"/>
              <a:t>1</a:t>
            </a:r>
            <a:r>
              <a:rPr lang="zh-CN" altLang="en-US"/>
              <a:t>：非空二叉树中，第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层最多有</a:t>
            </a:r>
            <a:r>
              <a:rPr lang="en-US" altLang="zh-CN"/>
              <a:t>2</a:t>
            </a:r>
            <a:r>
              <a:rPr lang="en-US" altLang="zh-CN" i="1" baseline="30000"/>
              <a:t>i</a:t>
            </a:r>
            <a:r>
              <a:rPr lang="en-US" altLang="zh-CN" baseline="30000"/>
              <a:t>-1</a:t>
            </a:r>
            <a:r>
              <a:rPr lang="en-US" altLang="zh-CN"/>
              <a:t> </a:t>
            </a:r>
            <a:r>
              <a:rPr lang="zh-CN" altLang="en-US"/>
              <a:t>个结点。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≥1)</a:t>
            </a:r>
          </a:p>
          <a:p>
            <a:r>
              <a:rPr lang="zh-CN" altLang="en-US" b="1"/>
              <a:t>性质</a:t>
            </a:r>
            <a:r>
              <a:rPr lang="en-US" altLang="zh-CN" b="1"/>
              <a:t>2</a:t>
            </a:r>
            <a:r>
              <a:rPr lang="zh-CN" altLang="en-US"/>
              <a:t>：高度为</a:t>
            </a:r>
            <a:r>
              <a:rPr lang="en-US" altLang="zh-CN" i="1"/>
              <a:t>h</a:t>
            </a:r>
            <a:r>
              <a:rPr lang="zh-CN" altLang="en-US"/>
              <a:t>的二叉树中结点总数最多为</a:t>
            </a:r>
            <a:r>
              <a:rPr lang="en-US" altLang="zh-CN"/>
              <a:t>2</a:t>
            </a:r>
            <a:r>
              <a:rPr lang="en-US" altLang="zh-CN" i="1" baseline="30000"/>
              <a:t>h</a:t>
            </a:r>
            <a:r>
              <a:rPr lang="en-US" altLang="zh-CN"/>
              <a:t>-1</a:t>
            </a:r>
            <a:r>
              <a:rPr lang="zh-CN" altLang="en-US"/>
              <a:t>。</a:t>
            </a:r>
          </a:p>
          <a:p>
            <a:r>
              <a:rPr lang="zh-CN" altLang="en-US" b="1"/>
              <a:t>性质</a:t>
            </a:r>
            <a:r>
              <a:rPr lang="en-US" altLang="zh-CN" b="1"/>
              <a:t>3</a:t>
            </a:r>
            <a:r>
              <a:rPr lang="zh-CN" altLang="en-US"/>
              <a:t>：设某二叉树中叶子结点数为</a:t>
            </a:r>
            <a:r>
              <a:rPr lang="en-US" altLang="zh-CN" i="1"/>
              <a:t>n</a:t>
            </a:r>
            <a:r>
              <a:rPr lang="en-US" altLang="zh-CN" i="1" baseline="-25000"/>
              <a:t>0</a:t>
            </a:r>
            <a:r>
              <a:rPr lang="zh-CN" altLang="en-US"/>
              <a:t>，度为</a:t>
            </a:r>
            <a:r>
              <a:rPr lang="en-US" altLang="zh-CN"/>
              <a:t>2</a:t>
            </a:r>
            <a:r>
              <a:rPr lang="zh-CN" altLang="en-US"/>
              <a:t>的结点数为</a:t>
            </a:r>
            <a:r>
              <a:rPr lang="en-US" altLang="zh-CN" i="1"/>
              <a:t>n</a:t>
            </a:r>
            <a:r>
              <a:rPr lang="en-US" altLang="zh-CN" i="1" baseline="-25000"/>
              <a:t>2</a:t>
            </a:r>
            <a:r>
              <a:rPr lang="zh-CN" altLang="en-US"/>
              <a:t>，则</a:t>
            </a:r>
            <a:r>
              <a:rPr lang="en-US" altLang="zh-CN" i="1"/>
              <a:t>n</a:t>
            </a:r>
            <a:r>
              <a:rPr lang="en-US" altLang="zh-CN" i="1" baseline="-25000"/>
              <a:t>0</a:t>
            </a:r>
            <a:r>
              <a:rPr lang="en-US" altLang="zh-CN" i="1"/>
              <a:t>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 i="1" baseline="-25000"/>
              <a:t>2</a:t>
            </a:r>
            <a:r>
              <a:rPr lang="en-US" altLang="zh-CN"/>
              <a:t>+1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E625EB5D-BEE3-4F97-9EDC-D8D74E17F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7.2.2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二叉树的基本性质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487F26E8-EF15-481D-BDE2-EA9CE3C88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7.2.2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二叉树的基本性质</a:t>
            </a:r>
          </a:p>
        </p:txBody>
      </p:sp>
      <p:graphicFrame>
        <p:nvGraphicFramePr>
          <p:cNvPr id="170008" name="Group 24">
            <a:extLst>
              <a:ext uri="{FF2B5EF4-FFF2-40B4-BE49-F238E27FC236}">
                <a16:creationId xmlns:a16="http://schemas.microsoft.com/office/drawing/2014/main" id="{585D0246-2F1F-4219-B057-0957F404A0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8050" y="2579688"/>
          <a:ext cx="6877050" cy="3182937"/>
        </p:xfrm>
        <a:graphic>
          <a:graphicData uri="http://schemas.openxmlformats.org/drawingml/2006/table">
            <a:tbl>
              <a:tblPr/>
              <a:tblGrid>
                <a:gridCol w="6877050">
                  <a:extLst>
                    <a:ext uri="{9D8B030D-6E8A-4147-A177-3AD203B41FA5}">
                      <a16:colId xmlns:a16="http://schemas.microsoft.com/office/drawing/2014/main" val="1551571488"/>
                    </a:ext>
                  </a:extLst>
                </a:gridCol>
              </a:tblGrid>
              <a:tr h="3182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553460"/>
                  </a:ext>
                </a:extLst>
              </a:tr>
            </a:tbl>
          </a:graphicData>
        </a:graphic>
      </p:graphicFrame>
      <p:sp>
        <p:nvSpPr>
          <p:cNvPr id="170004" name="Rectangle 20">
            <a:extLst>
              <a:ext uri="{FF2B5EF4-FFF2-40B4-BE49-F238E27FC236}">
                <a16:creationId xmlns:a16="http://schemas.microsoft.com/office/drawing/2014/main" id="{C49E61BD-2B4E-409A-A353-49FD74B0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0003" name="Object 19">
            <a:extLst>
              <a:ext uri="{FF2B5EF4-FFF2-40B4-BE49-F238E27FC236}">
                <a16:creationId xmlns:a16="http://schemas.microsoft.com/office/drawing/2014/main" id="{7863B06E-49C0-404C-B6A7-86BC09294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6175" y="2867025"/>
          <a:ext cx="3227388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0" name="Visio" r:id="rId3" imgW="2196084" imgH="1621841" progId="Visio.Drawing.11">
                  <p:embed/>
                </p:oleObj>
              </mc:Choice>
              <mc:Fallback>
                <p:oleObj name="Visio" r:id="rId3" imgW="2196084" imgH="162184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2867025"/>
                        <a:ext cx="3227388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7" name="Rectangle 23">
            <a:extLst>
              <a:ext uri="{FF2B5EF4-FFF2-40B4-BE49-F238E27FC236}">
                <a16:creationId xmlns:a16="http://schemas.microsoft.com/office/drawing/2014/main" id="{CFE9F269-7FF6-462B-98CC-4FBA7A88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900238"/>
            <a:ext cx="7523162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满二叉树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86D233E1-5256-462E-96CA-DED474B0C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7.2.2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二叉树的基本性质</a:t>
            </a:r>
          </a:p>
        </p:txBody>
      </p:sp>
      <p:sp>
        <p:nvSpPr>
          <p:cNvPr id="172041" name="Rectangle 9">
            <a:extLst>
              <a:ext uri="{FF2B5EF4-FFF2-40B4-BE49-F238E27FC236}">
                <a16:creationId xmlns:a16="http://schemas.microsoft.com/office/drawing/2014/main" id="{83EF6E46-54D5-4FD9-99D3-D19A39277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2063" name="Group 31">
            <a:extLst>
              <a:ext uri="{FF2B5EF4-FFF2-40B4-BE49-F238E27FC236}">
                <a16:creationId xmlns:a16="http://schemas.microsoft.com/office/drawing/2014/main" id="{8F1B0104-08F0-43C2-B565-1B280581B3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2788" y="2030413"/>
          <a:ext cx="7772400" cy="350837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12426895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79101262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完全二叉树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非完全二叉树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173671"/>
                  </a:ext>
                </a:extLst>
              </a:tr>
              <a:tr h="277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75566"/>
                  </a:ext>
                </a:extLst>
              </a:tr>
            </a:tbl>
          </a:graphicData>
        </a:graphic>
      </p:graphicFrame>
      <p:sp>
        <p:nvSpPr>
          <p:cNvPr id="172060" name="Rectangle 28">
            <a:extLst>
              <a:ext uri="{FF2B5EF4-FFF2-40B4-BE49-F238E27FC236}">
                <a16:creationId xmlns:a16="http://schemas.microsoft.com/office/drawing/2014/main" id="{750424B2-236A-4D49-A710-541FADF7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2059" name="Object 27">
            <a:extLst>
              <a:ext uri="{FF2B5EF4-FFF2-40B4-BE49-F238E27FC236}">
                <a16:creationId xmlns:a16="http://schemas.microsoft.com/office/drawing/2014/main" id="{304746D7-D0E7-4475-AB35-ED8BE9862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038" y="3144838"/>
          <a:ext cx="2611437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6" name="Visio" r:id="rId3" imgW="1633423" imgH="1147267" progId="Visio.Drawing.11">
                  <p:embed/>
                </p:oleObj>
              </mc:Choice>
              <mc:Fallback>
                <p:oleObj name="Visio" r:id="rId3" imgW="1633423" imgH="1147267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3144838"/>
                        <a:ext cx="2611437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62" name="Rectangle 30">
            <a:extLst>
              <a:ext uri="{FF2B5EF4-FFF2-40B4-BE49-F238E27FC236}">
                <a16:creationId xmlns:a16="http://schemas.microsoft.com/office/drawing/2014/main" id="{C7465FC0-F990-4476-9D9F-FE73B185B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2061" name="Object 29">
            <a:extLst>
              <a:ext uri="{FF2B5EF4-FFF2-40B4-BE49-F238E27FC236}">
                <a16:creationId xmlns:a16="http://schemas.microsoft.com/office/drawing/2014/main" id="{691BA52B-BFD0-4A77-8B12-AD0656CEF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0788" y="3417888"/>
          <a:ext cx="2773362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7" name="Visio" r:id="rId5" imgW="1954987" imgH="1147267" progId="Visio.Drawing.11">
                  <p:embed/>
                </p:oleObj>
              </mc:Choice>
              <mc:Fallback>
                <p:oleObj name="Visio" r:id="rId5" imgW="1954987" imgH="1147267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3417888"/>
                        <a:ext cx="2773362" cy="162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1C9559B6-9A74-4AB2-BA01-961B5B9CA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7.2.2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二叉树的基本性质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D9DD698-B0A5-4C94-8294-DAC47D56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1" name="Rectangle 15">
            <a:extLst>
              <a:ext uri="{FF2B5EF4-FFF2-40B4-BE49-F238E27FC236}">
                <a16:creationId xmlns:a16="http://schemas.microsoft.com/office/drawing/2014/main" id="{20C9C487-6475-4323-A668-42028684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3" name="Rectangle 17">
            <a:extLst>
              <a:ext uri="{FF2B5EF4-FFF2-40B4-BE49-F238E27FC236}">
                <a16:creationId xmlns:a16="http://schemas.microsoft.com/office/drawing/2014/main" id="{B23F436D-304B-49F1-8610-29CB74D5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6" name="Rectangle 20">
            <a:extLst>
              <a:ext uri="{FF2B5EF4-FFF2-40B4-BE49-F238E27FC236}">
                <a16:creationId xmlns:a16="http://schemas.microsoft.com/office/drawing/2014/main" id="{84994615-382F-40D6-B19E-34DFDF9F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2017713"/>
            <a:ext cx="84534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性质</a:t>
            </a:r>
            <a:r>
              <a:rPr lang="en-US" altLang="zh-CN" sz="2400" b="1"/>
              <a:t>4</a:t>
            </a:r>
            <a:r>
              <a:rPr lang="zh-CN" altLang="en-US" sz="2400"/>
              <a:t>：具有</a:t>
            </a:r>
            <a:r>
              <a:rPr lang="en-US" altLang="zh-CN" sz="2400"/>
              <a:t>n</a:t>
            </a:r>
            <a:r>
              <a:rPr lang="zh-CN" altLang="en-US" sz="2400"/>
              <a:t>个结点的完全二叉树的高度为</a:t>
            </a:r>
          </a:p>
          <a:p>
            <a:endParaRPr lang="zh-CN" altLang="en-US" sz="2400" b="1"/>
          </a:p>
          <a:p>
            <a:r>
              <a:rPr lang="zh-CN" altLang="en-US" sz="2400" b="1"/>
              <a:t>性质</a:t>
            </a:r>
            <a:r>
              <a:rPr lang="en-US" altLang="zh-CN" sz="2400" b="1"/>
              <a:t>5</a:t>
            </a:r>
            <a:r>
              <a:rPr lang="zh-CN" altLang="en-US" sz="2400"/>
              <a:t>：对有</a:t>
            </a:r>
            <a:r>
              <a:rPr lang="en-US" altLang="zh-CN" sz="2400"/>
              <a:t>n</a:t>
            </a:r>
            <a:r>
              <a:rPr lang="zh-CN" altLang="en-US" sz="2400"/>
              <a:t>个结点的完全二叉树编号后，第</a:t>
            </a:r>
            <a:r>
              <a:rPr lang="en-US" altLang="zh-CN" sz="2400"/>
              <a:t>i</a:t>
            </a:r>
            <a:r>
              <a:rPr lang="zh-CN" altLang="en-US" sz="2400"/>
              <a:t>个结点</a:t>
            </a:r>
            <a:r>
              <a:rPr lang="en-US" altLang="zh-CN" sz="2400"/>
              <a:t>(1≤i≤n)</a:t>
            </a:r>
            <a:r>
              <a:rPr lang="zh-CN" altLang="en-US" sz="2400"/>
              <a:t>的编号，有如下性质：</a:t>
            </a:r>
          </a:p>
          <a:p>
            <a:r>
              <a:rPr lang="zh-CN" altLang="en-US" sz="2400"/>
              <a:t>⑴若</a:t>
            </a:r>
            <a:r>
              <a:rPr lang="en-US" altLang="zh-CN" sz="2400"/>
              <a:t>i&gt;1</a:t>
            </a:r>
            <a:r>
              <a:rPr lang="zh-CN" altLang="en-US" sz="2400"/>
              <a:t>，</a:t>
            </a:r>
            <a:r>
              <a:rPr lang="en-US" altLang="zh-CN" sz="2400"/>
              <a:t>i</a:t>
            </a:r>
            <a:r>
              <a:rPr lang="zh-CN" altLang="en-US" sz="2400"/>
              <a:t>的双亲结点编号是</a:t>
            </a:r>
          </a:p>
          <a:p>
            <a:r>
              <a:rPr lang="zh-CN" altLang="en-US" sz="2400"/>
              <a:t>⑵若</a:t>
            </a:r>
            <a:r>
              <a:rPr lang="en-US" altLang="zh-CN" sz="2400"/>
              <a:t>2*i&lt;n</a:t>
            </a:r>
            <a:r>
              <a:rPr lang="zh-CN" altLang="en-US" sz="2400"/>
              <a:t>，</a:t>
            </a:r>
            <a:r>
              <a:rPr lang="en-US" altLang="zh-CN" sz="2400"/>
              <a:t>i</a:t>
            </a:r>
            <a:r>
              <a:rPr lang="zh-CN" altLang="en-US" sz="2400"/>
              <a:t>的左孩子编号是</a:t>
            </a:r>
            <a:r>
              <a:rPr lang="en-US" altLang="zh-CN" sz="2400"/>
              <a:t>2*i</a:t>
            </a:r>
            <a:r>
              <a:rPr lang="zh-CN" altLang="en-US" sz="2400"/>
              <a:t>；否则，结点</a:t>
            </a:r>
            <a:r>
              <a:rPr lang="en-US" altLang="zh-CN" sz="2400"/>
              <a:t>i</a:t>
            </a:r>
            <a:r>
              <a:rPr lang="zh-CN" altLang="en-US" sz="2400"/>
              <a:t>无左孩子。</a:t>
            </a:r>
          </a:p>
          <a:p>
            <a:r>
              <a:rPr lang="zh-CN" altLang="en-US" sz="2400"/>
              <a:t>⑶若</a:t>
            </a:r>
            <a:r>
              <a:rPr lang="en-US" altLang="zh-CN" sz="2400"/>
              <a:t>2*i+1&lt;n</a:t>
            </a:r>
            <a:r>
              <a:rPr lang="zh-CN" altLang="en-US" sz="2400"/>
              <a:t>，</a:t>
            </a:r>
            <a:r>
              <a:rPr lang="en-US" altLang="zh-CN" sz="2400"/>
              <a:t>i</a:t>
            </a:r>
            <a:r>
              <a:rPr lang="zh-CN" altLang="en-US" sz="2400"/>
              <a:t>的右孩子编号是</a:t>
            </a:r>
            <a:r>
              <a:rPr lang="en-US" altLang="zh-CN" sz="2400"/>
              <a:t>2*i+1</a:t>
            </a:r>
            <a:r>
              <a:rPr lang="zh-CN" altLang="en-US" sz="2400"/>
              <a:t>；否则，结点</a:t>
            </a:r>
            <a:r>
              <a:rPr lang="en-US" altLang="zh-CN" sz="2400"/>
              <a:t>i</a:t>
            </a:r>
            <a:r>
              <a:rPr lang="zh-CN" altLang="en-US" sz="2400"/>
              <a:t>无右孩子。</a:t>
            </a:r>
          </a:p>
        </p:txBody>
      </p:sp>
      <p:sp>
        <p:nvSpPr>
          <p:cNvPr id="173078" name="Rectangle 22">
            <a:extLst>
              <a:ext uri="{FF2B5EF4-FFF2-40B4-BE49-F238E27FC236}">
                <a16:creationId xmlns:a16="http://schemas.microsoft.com/office/drawing/2014/main" id="{5E6F8801-8699-4400-9126-C19A033FE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3077" name="Object 21">
            <a:extLst>
              <a:ext uri="{FF2B5EF4-FFF2-40B4-BE49-F238E27FC236}">
                <a16:creationId xmlns:a16="http://schemas.microsoft.com/office/drawing/2014/main" id="{D077CDBB-2427-4D05-AF6A-4DC43DD2C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101850"/>
          <a:ext cx="1152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3" name="公式" r:id="rId3" imgW="800100" imgH="228600" progId="Equation.3">
                  <p:embed/>
                </p:oleObj>
              </mc:Choice>
              <mc:Fallback>
                <p:oleObj name="公式" r:id="rId3" imgW="8001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101850"/>
                        <a:ext cx="1152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80" name="Rectangle 24">
            <a:extLst>
              <a:ext uri="{FF2B5EF4-FFF2-40B4-BE49-F238E27FC236}">
                <a16:creationId xmlns:a16="http://schemas.microsoft.com/office/drawing/2014/main" id="{E0A17F42-CF34-499A-9E69-59167DC55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3079" name="Object 23">
            <a:extLst>
              <a:ext uri="{FF2B5EF4-FFF2-40B4-BE49-F238E27FC236}">
                <a16:creationId xmlns:a16="http://schemas.microsoft.com/office/drawing/2014/main" id="{E61AD3B5-983F-455D-B713-DBD627F36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3938" y="3735388"/>
          <a:ext cx="5413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4" name="公式" r:id="rId5" imgW="368300" imgH="228600" progId="Equation.3">
                  <p:embed/>
                </p:oleObj>
              </mc:Choice>
              <mc:Fallback>
                <p:oleObj name="公式" r:id="rId5" imgW="3683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735388"/>
                        <a:ext cx="541337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9EF01692-F563-40B5-9298-280359F69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7.3.1 二叉树的顺序存储结构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7.3.2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二叉树的链式存储结构</a:t>
            </a:r>
          </a:p>
          <a:p>
            <a:r>
              <a:rPr kumimoji="1"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7.3.3 二叉树的类定义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DC6AC2B6-444A-49DC-84EC-927CEDBA2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b="1"/>
              <a:t>7.3 二叉树的存储结构</a:t>
            </a:r>
            <a:endParaRPr kumimoji="1" lang="zh-CN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DD3D255F-A41C-4F41-9964-051170C56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7.3.1 二叉树的顺序存储结构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58D28127-12BB-4A78-B4F7-9D2CB7C369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5135562" cy="469900"/>
          </a:xfrm>
        </p:spPr>
        <p:txBody>
          <a:bodyPr/>
          <a:lstStyle/>
          <a:p>
            <a:r>
              <a:rPr lang="zh-CN" altLang="en-US" sz="2400"/>
              <a:t>完全二叉树的顺序存储结构 </a:t>
            </a:r>
          </a:p>
        </p:txBody>
      </p:sp>
      <p:graphicFrame>
        <p:nvGraphicFramePr>
          <p:cNvPr id="138288" name="Group 48">
            <a:extLst>
              <a:ext uri="{FF2B5EF4-FFF2-40B4-BE49-F238E27FC236}">
                <a16:creationId xmlns:a16="http://schemas.microsoft.com/office/drawing/2014/main" id="{F17CECE8-4C75-4AE0-B85B-4CF0F3964439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812800" y="2997200"/>
          <a:ext cx="6554788" cy="2951163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86099072"/>
                    </a:ext>
                  </a:extLst>
                </a:gridCol>
                <a:gridCol w="4002088">
                  <a:extLst>
                    <a:ext uri="{9D8B030D-6E8A-4147-A177-3AD203B41FA5}">
                      <a16:colId xmlns:a16="http://schemas.microsoft.com/office/drawing/2014/main" val="2673923768"/>
                    </a:ext>
                  </a:extLst>
                </a:gridCol>
              </a:tblGrid>
              <a:tr h="295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33317"/>
                  </a:ext>
                </a:extLst>
              </a:tr>
            </a:tbl>
          </a:graphicData>
        </a:graphic>
      </p:graphicFrame>
      <p:sp>
        <p:nvSpPr>
          <p:cNvPr id="138255" name="Rectangle 15">
            <a:extLst>
              <a:ext uri="{FF2B5EF4-FFF2-40B4-BE49-F238E27FC236}">
                <a16:creationId xmlns:a16="http://schemas.microsoft.com/office/drawing/2014/main" id="{A5D0CF59-1A00-4A41-8960-12D6E3CE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8254" name="Object 14">
            <a:extLst>
              <a:ext uri="{FF2B5EF4-FFF2-40B4-BE49-F238E27FC236}">
                <a16:creationId xmlns:a16="http://schemas.microsoft.com/office/drawing/2014/main" id="{47B96144-A083-4F87-A078-8AFB1BA89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3573463"/>
          <a:ext cx="2378075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0" name="Visio" r:id="rId3" imgW="1633423" imgH="1147267" progId="Visio.Drawing.11">
                  <p:embed/>
                </p:oleObj>
              </mc:Choice>
              <mc:Fallback>
                <p:oleObj name="Visio" r:id="rId3" imgW="1633423" imgH="1147267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573463"/>
                        <a:ext cx="2378075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6" name="Group 46">
            <a:extLst>
              <a:ext uri="{FF2B5EF4-FFF2-40B4-BE49-F238E27FC236}">
                <a16:creationId xmlns:a16="http://schemas.microsoft.com/office/drawing/2014/main" id="{876F01A6-E196-4DD0-9979-CD5D20AC0E4D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952875" y="3886200"/>
          <a:ext cx="3057525" cy="10668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77987648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184972367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7997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4870235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48656686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36679929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80033443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701717"/>
                  </a:ext>
                </a:extLst>
              </a:tr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86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007567BB-3CB7-4903-82EC-E83593D4B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7.3.1 二叉树的顺序存储结构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55F0DFDD-DF31-47EC-99E4-5127FB3BAB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5135562" cy="469900"/>
          </a:xfrm>
        </p:spPr>
        <p:txBody>
          <a:bodyPr/>
          <a:lstStyle/>
          <a:p>
            <a:r>
              <a:rPr lang="zh-CN" altLang="en-US" sz="2400"/>
              <a:t>非完全二叉树的顺序存储结构 </a:t>
            </a:r>
          </a:p>
        </p:txBody>
      </p:sp>
      <p:graphicFrame>
        <p:nvGraphicFramePr>
          <p:cNvPr id="179243" name="Group 43">
            <a:extLst>
              <a:ext uri="{FF2B5EF4-FFF2-40B4-BE49-F238E27FC236}">
                <a16:creationId xmlns:a16="http://schemas.microsoft.com/office/drawing/2014/main" id="{1CCCFA68-4408-4E33-B3FF-9FDBFCC09368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812800" y="2997200"/>
          <a:ext cx="6807200" cy="2951163"/>
        </p:xfrm>
        <a:graphic>
          <a:graphicData uri="http://schemas.openxmlformats.org/drawingml/2006/table">
            <a:tbl>
              <a:tblPr/>
              <a:tblGrid>
                <a:gridCol w="2659063">
                  <a:extLst>
                    <a:ext uri="{9D8B030D-6E8A-4147-A177-3AD203B41FA5}">
                      <a16:colId xmlns:a16="http://schemas.microsoft.com/office/drawing/2014/main" val="459836927"/>
                    </a:ext>
                  </a:extLst>
                </a:gridCol>
                <a:gridCol w="4148137">
                  <a:extLst>
                    <a:ext uri="{9D8B030D-6E8A-4147-A177-3AD203B41FA5}">
                      <a16:colId xmlns:a16="http://schemas.microsoft.com/office/drawing/2014/main" val="3667055771"/>
                    </a:ext>
                  </a:extLst>
                </a:gridCol>
              </a:tblGrid>
              <a:tr h="295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971939"/>
                  </a:ext>
                </a:extLst>
              </a:tr>
            </a:tbl>
          </a:graphicData>
        </a:graphic>
      </p:graphicFrame>
      <p:sp>
        <p:nvSpPr>
          <p:cNvPr id="179212" name="Rectangle 12">
            <a:extLst>
              <a:ext uri="{FF2B5EF4-FFF2-40B4-BE49-F238E27FC236}">
                <a16:creationId xmlns:a16="http://schemas.microsoft.com/office/drawing/2014/main" id="{B240108F-8A24-401E-BD1C-AB64EF02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9214" name="Group 14">
            <a:extLst>
              <a:ext uri="{FF2B5EF4-FFF2-40B4-BE49-F238E27FC236}">
                <a16:creationId xmlns:a16="http://schemas.microsoft.com/office/drawing/2014/main" id="{EC87C54A-371E-44BD-B910-187E755DCA10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952875" y="3886200"/>
          <a:ext cx="3057525" cy="10668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3990105894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5407818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3487625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90295622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8591365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341954643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94756191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40313"/>
                  </a:ext>
                </a:extLst>
              </a:tr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470358"/>
                  </a:ext>
                </a:extLst>
              </a:tr>
            </a:tbl>
          </a:graphicData>
        </a:graphic>
      </p:graphicFrame>
      <p:sp>
        <p:nvSpPr>
          <p:cNvPr id="179241" name="Rectangle 41">
            <a:extLst>
              <a:ext uri="{FF2B5EF4-FFF2-40B4-BE49-F238E27FC236}">
                <a16:creationId xmlns:a16="http://schemas.microsoft.com/office/drawing/2014/main" id="{E7A91E0B-39F7-4853-B3B0-99F131F8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9240" name="Object 40">
            <a:extLst>
              <a:ext uri="{FF2B5EF4-FFF2-40B4-BE49-F238E27FC236}">
                <a16:creationId xmlns:a16="http://schemas.microsoft.com/office/drawing/2014/main" id="{A3FE24C1-958F-47C4-AE9B-3AE7A289C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3565525"/>
          <a:ext cx="253841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5" name="Visio" r:id="rId3" imgW="1951025" imgH="1148791" progId="Visio.Drawing.11">
                  <p:embed/>
                </p:oleObj>
              </mc:Choice>
              <mc:Fallback>
                <p:oleObj name="Visio" r:id="rId3" imgW="1951025" imgH="1148791" progId="Visio.Drawing.11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565525"/>
                        <a:ext cx="2538412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>
            <a:extLst>
              <a:ext uri="{FF2B5EF4-FFF2-40B4-BE49-F238E27FC236}">
                <a16:creationId xmlns:a16="http://schemas.microsoft.com/office/drawing/2014/main" id="{D5149E82-0767-4F64-8EA3-38A646F4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E78BE4-230F-4CD3-A5A6-1E820018B9BE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952A2F86-B0F8-4FF9-B508-02BC86731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7.1 树的概念和性质</a:t>
            </a:r>
            <a:endParaRPr kumimoji="1"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0156E513-0962-4A32-9411-6F2A53A7B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7.1.1 树的定义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r>
              <a:rPr kumimoji="1"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7.1.2 树的基本术语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r>
              <a:rPr kumimoji="1"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7.1.3 树的基本性质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19" name="Rectangle 47">
            <a:extLst>
              <a:ext uri="{FF2B5EF4-FFF2-40B4-BE49-F238E27FC236}">
                <a16:creationId xmlns:a16="http://schemas.microsoft.com/office/drawing/2014/main" id="{916DECE3-7D9C-4954-B543-AA46B56ED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21" name="Rectangle 49">
            <a:extLst>
              <a:ext uri="{FF2B5EF4-FFF2-40B4-BE49-F238E27FC236}">
                <a16:creationId xmlns:a16="http://schemas.microsoft.com/office/drawing/2014/main" id="{873E0ECB-34D1-4DF7-8BF9-4D6F8EF0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529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2B720361-99B2-4846-861A-677D2B02E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7.3.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二叉树的链式存储结构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74098" name="Group 18">
            <a:extLst>
              <a:ext uri="{FF2B5EF4-FFF2-40B4-BE49-F238E27FC236}">
                <a16:creationId xmlns:a16="http://schemas.microsoft.com/office/drawing/2014/main" id="{042D5531-644D-47FA-B4BB-DBBF1CE99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138" y="2162175"/>
          <a:ext cx="7772400" cy="4114800"/>
        </p:xfrm>
        <a:graphic>
          <a:graphicData uri="http://schemas.openxmlformats.org/drawingml/2006/table">
            <a:tbl>
              <a:tblPr/>
              <a:tblGrid>
                <a:gridCol w="2832100">
                  <a:extLst>
                    <a:ext uri="{9D8B030D-6E8A-4147-A177-3AD203B41FA5}">
                      <a16:colId xmlns:a16="http://schemas.microsoft.com/office/drawing/2014/main" val="3353423395"/>
                    </a:ext>
                  </a:extLst>
                </a:gridCol>
                <a:gridCol w="4940300">
                  <a:extLst>
                    <a:ext uri="{9D8B030D-6E8A-4147-A177-3AD203B41FA5}">
                      <a16:colId xmlns:a16="http://schemas.microsoft.com/office/drawing/2014/main" val="367415563"/>
                    </a:ext>
                  </a:extLst>
                </a:gridCol>
              </a:tblGrid>
              <a:tr h="411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68243"/>
                  </a:ext>
                </a:extLst>
              </a:tr>
            </a:tbl>
          </a:graphicData>
        </a:graphic>
      </p:graphicFrame>
      <p:sp>
        <p:nvSpPr>
          <p:cNvPr id="174095" name="Rectangle 15">
            <a:extLst>
              <a:ext uri="{FF2B5EF4-FFF2-40B4-BE49-F238E27FC236}">
                <a16:creationId xmlns:a16="http://schemas.microsoft.com/office/drawing/2014/main" id="{4DE35E76-E3BD-4974-9F52-CF0385119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094" name="Object 14">
            <a:extLst>
              <a:ext uri="{FF2B5EF4-FFF2-40B4-BE49-F238E27FC236}">
                <a16:creationId xmlns:a16="http://schemas.microsoft.com/office/drawing/2014/main" id="{B0C2ECFA-C35E-4F82-888F-5E5A327FF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2486025"/>
          <a:ext cx="2276475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4" name="Visio" r:id="rId3" imgW="1292962" imgH="2153412" progId="Visio.Drawing.11">
                  <p:embed/>
                </p:oleObj>
              </mc:Choice>
              <mc:Fallback>
                <p:oleObj name="Visio" r:id="rId3" imgW="1292962" imgH="215341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486025"/>
                        <a:ext cx="2276475" cy="335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7" name="Rectangle 17">
            <a:extLst>
              <a:ext uri="{FF2B5EF4-FFF2-40B4-BE49-F238E27FC236}">
                <a16:creationId xmlns:a16="http://schemas.microsoft.com/office/drawing/2014/main" id="{6C960633-0716-48BC-A38F-EBE8CC1A2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096" name="Object 16">
            <a:extLst>
              <a:ext uri="{FF2B5EF4-FFF2-40B4-BE49-F238E27FC236}">
                <a16:creationId xmlns:a16="http://schemas.microsoft.com/office/drawing/2014/main" id="{1F3F0ADC-546E-4828-AF2F-CA20877BC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0975" y="2882900"/>
          <a:ext cx="3868738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5" name="Visio" r:id="rId5" imgW="3214726" imgH="2283257" progId="Visio.Drawing.11">
                  <p:embed/>
                </p:oleObj>
              </mc:Choice>
              <mc:Fallback>
                <p:oleObj name="Visio" r:id="rId5" imgW="3214726" imgH="2283257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2882900"/>
                        <a:ext cx="3868738" cy="320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0" name="Rectangle 20">
            <a:extLst>
              <a:ext uri="{FF2B5EF4-FFF2-40B4-BE49-F238E27FC236}">
                <a16:creationId xmlns:a16="http://schemas.microsoft.com/office/drawing/2014/main" id="{0441E83F-62D8-4C23-81A3-6BB264F8A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099" name="Object 19">
            <a:extLst>
              <a:ext uri="{FF2B5EF4-FFF2-40B4-BE49-F238E27FC236}">
                <a16:creationId xmlns:a16="http://schemas.microsoft.com/office/drawing/2014/main" id="{96736885-5979-4363-99E2-47F651E52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5525" y="2360613"/>
          <a:ext cx="21526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6" name="Visio" r:id="rId7" imgW="1342949" imgH="226771" progId="Visio.Drawing.11">
                  <p:embed/>
                </p:oleObj>
              </mc:Choice>
              <mc:Fallback>
                <p:oleObj name="Visio" r:id="rId7" imgW="1342949" imgH="22677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2360613"/>
                        <a:ext cx="215265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B709D8A7-34D7-4756-8680-5DAFC186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7.3.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二叉树的链式存储结构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1270" name="Group 22">
            <a:extLst>
              <a:ext uri="{FF2B5EF4-FFF2-40B4-BE49-F238E27FC236}">
                <a16:creationId xmlns:a16="http://schemas.microsoft.com/office/drawing/2014/main" id="{3A7AC963-174B-41AE-925B-5C61685D4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138" y="1987550"/>
          <a:ext cx="7772400" cy="4289425"/>
        </p:xfrm>
        <a:graphic>
          <a:graphicData uri="http://schemas.openxmlformats.org/drawingml/2006/table">
            <a:tbl>
              <a:tblPr/>
              <a:tblGrid>
                <a:gridCol w="2832100">
                  <a:extLst>
                    <a:ext uri="{9D8B030D-6E8A-4147-A177-3AD203B41FA5}">
                      <a16:colId xmlns:a16="http://schemas.microsoft.com/office/drawing/2014/main" val="655785820"/>
                    </a:ext>
                  </a:extLst>
                </a:gridCol>
                <a:gridCol w="4940300">
                  <a:extLst>
                    <a:ext uri="{9D8B030D-6E8A-4147-A177-3AD203B41FA5}">
                      <a16:colId xmlns:a16="http://schemas.microsoft.com/office/drawing/2014/main" val="4241211158"/>
                    </a:ext>
                  </a:extLst>
                </a:gridCol>
              </a:tblGrid>
              <a:tr h="428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205078"/>
                  </a:ext>
                </a:extLst>
              </a:tr>
            </a:tbl>
          </a:graphicData>
        </a:graphic>
      </p:graphicFrame>
      <p:sp>
        <p:nvSpPr>
          <p:cNvPr id="181259" name="Rectangle 11">
            <a:extLst>
              <a:ext uri="{FF2B5EF4-FFF2-40B4-BE49-F238E27FC236}">
                <a16:creationId xmlns:a16="http://schemas.microsoft.com/office/drawing/2014/main" id="{9015DD22-A9F6-4B4D-BEE2-F3CDB262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1260" name="Object 12">
            <a:extLst>
              <a:ext uri="{FF2B5EF4-FFF2-40B4-BE49-F238E27FC236}">
                <a16:creationId xmlns:a16="http://schemas.microsoft.com/office/drawing/2014/main" id="{B1E5252D-08F3-4E91-BBF0-85C462E35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2486025"/>
          <a:ext cx="2276475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4" name="Visio" r:id="rId3" imgW="1292962" imgH="2153412" progId="Visio.Drawing.11">
                  <p:embed/>
                </p:oleObj>
              </mc:Choice>
              <mc:Fallback>
                <p:oleObj name="Visio" r:id="rId3" imgW="1292962" imgH="215341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486025"/>
                        <a:ext cx="2276475" cy="335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1" name="Rectangle 13">
            <a:extLst>
              <a:ext uri="{FF2B5EF4-FFF2-40B4-BE49-F238E27FC236}">
                <a16:creationId xmlns:a16="http://schemas.microsoft.com/office/drawing/2014/main" id="{41BE8758-4EC7-4B48-99AF-356C6708F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263" name="Rectangle 15">
            <a:extLst>
              <a:ext uri="{FF2B5EF4-FFF2-40B4-BE49-F238E27FC236}">
                <a16:creationId xmlns:a16="http://schemas.microsoft.com/office/drawing/2014/main" id="{B4617700-DEF7-4706-ABF5-118A27369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266" name="Rectangle 18">
            <a:extLst>
              <a:ext uri="{FF2B5EF4-FFF2-40B4-BE49-F238E27FC236}">
                <a16:creationId xmlns:a16="http://schemas.microsoft.com/office/drawing/2014/main" id="{DEC89BB2-1559-4C5F-B278-ABCFA7A2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1265" name="Object 17">
            <a:extLst>
              <a:ext uri="{FF2B5EF4-FFF2-40B4-BE49-F238E27FC236}">
                <a16:creationId xmlns:a16="http://schemas.microsoft.com/office/drawing/2014/main" id="{5D121C06-D36C-4042-89CF-EED457702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25" y="2151063"/>
          <a:ext cx="19129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5" name="Visio" r:id="rId5" imgW="1342949" imgH="406908" progId="Visio.Drawing.11">
                  <p:embed/>
                </p:oleObj>
              </mc:Choice>
              <mc:Fallback>
                <p:oleObj name="Visio" r:id="rId5" imgW="1342949" imgH="406908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2151063"/>
                        <a:ext cx="1912938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8" name="Rectangle 20">
            <a:extLst>
              <a:ext uri="{FF2B5EF4-FFF2-40B4-BE49-F238E27FC236}">
                <a16:creationId xmlns:a16="http://schemas.microsoft.com/office/drawing/2014/main" id="{486B1BF9-8BC8-4D59-97EC-6A4A8E8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9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1267" name="Object 19">
            <a:extLst>
              <a:ext uri="{FF2B5EF4-FFF2-40B4-BE49-F238E27FC236}">
                <a16:creationId xmlns:a16="http://schemas.microsoft.com/office/drawing/2014/main" id="{12A4FE69-CF09-4029-A9C4-9B9893162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4763" y="2911475"/>
          <a:ext cx="4321175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6" name="Visio" r:id="rId7" imgW="3214726" imgH="3034894" progId="Visio.Drawing.11">
                  <p:embed/>
                </p:oleObj>
              </mc:Choice>
              <mc:Fallback>
                <p:oleObj name="Visio" r:id="rId7" imgW="3214726" imgH="3034894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911475"/>
                        <a:ext cx="4321175" cy="316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E7A8D27-919D-4943-B96D-773A7B1D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struct BiNode 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T data;				// </a:t>
            </a:r>
            <a:r>
              <a:rPr lang="zh-CN" altLang="en-US" sz="2000"/>
              <a:t>结点数据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BiNode&lt;T&gt; *lchild;	// </a:t>
            </a:r>
            <a:r>
              <a:rPr lang="zh-CN" altLang="en-US" sz="2000"/>
              <a:t>左孩子的指针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BiNode&lt;T&gt; *rchild;	// </a:t>
            </a:r>
            <a:r>
              <a:rPr lang="zh-CN" altLang="en-US" sz="2000"/>
              <a:t>右孩子的指针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};</a:t>
            </a:r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class BiTree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BiNode&lt;T&gt;* Root;    // </a:t>
            </a:r>
            <a:r>
              <a:rPr lang="zh-CN" altLang="en-US" sz="2000"/>
              <a:t>根指针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public:   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BiTree() { Root=NULL; }	// </a:t>
            </a:r>
            <a:r>
              <a:rPr lang="zh-CN" altLang="en-US" sz="2000"/>
              <a:t>无参构造函数，构造空树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};</a:t>
            </a: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670A23FF-3FB9-40E3-B032-AD158BE2B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7.3.3 二叉树的类定义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2346AD7D-04D5-46AC-B78D-F6A01812D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b="1"/>
              <a:t>7.4 二叉树的遍历</a:t>
            </a:r>
            <a:endParaRPr kumimoji="1" lang="zh-CN" altLang="en-US" b="1"/>
          </a:p>
        </p:txBody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A87BFA68-1F19-4FFA-A77A-A86D6CC7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96" name="Rectangle 48">
            <a:extLst>
              <a:ext uri="{FF2B5EF4-FFF2-40B4-BE49-F238E27FC236}">
                <a16:creationId xmlns:a16="http://schemas.microsoft.com/office/drawing/2014/main" id="{4EAF5E12-D5B0-46D9-B909-89E24D80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7.4.1 二叉树遍历的概念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/>
            <a:r>
              <a:rPr lang="en-US" altLang="zh-CN" sz="2400" b="1"/>
              <a:t>7.4.2 </a:t>
            </a:r>
            <a:r>
              <a:rPr lang="zh-CN" altLang="en-US" sz="2400" b="1"/>
              <a:t>二叉树遍历的算法</a:t>
            </a:r>
            <a:endParaRPr lang="en-US" altLang="zh-CN" sz="2400" b="1"/>
          </a:p>
          <a:p>
            <a:pPr eaLnBrk="1" hangingPunct="1"/>
            <a:r>
              <a:rPr lang="en-US" altLang="en-US" sz="2400" b="1"/>
              <a:t>7.4.3 二叉树的构造和析构算法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936A18B1-78A4-4539-A069-1AE66F878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2293" name="Group 21">
            <a:extLst>
              <a:ext uri="{FF2B5EF4-FFF2-40B4-BE49-F238E27FC236}">
                <a16:creationId xmlns:a16="http://schemas.microsoft.com/office/drawing/2014/main" id="{EE9CF3EE-A4FC-431E-B2D9-2D533AA30E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425" y="2017713"/>
          <a:ext cx="8439150" cy="4114800"/>
        </p:xfrm>
        <a:graphic>
          <a:graphicData uri="http://schemas.openxmlformats.org/drawingml/2006/table">
            <a:tbl>
              <a:tblPr/>
              <a:tblGrid>
                <a:gridCol w="2870200">
                  <a:extLst>
                    <a:ext uri="{9D8B030D-6E8A-4147-A177-3AD203B41FA5}">
                      <a16:colId xmlns:a16="http://schemas.microsoft.com/office/drawing/2014/main" val="1662848615"/>
                    </a:ext>
                  </a:extLst>
                </a:gridCol>
                <a:gridCol w="2782888">
                  <a:extLst>
                    <a:ext uri="{9D8B030D-6E8A-4147-A177-3AD203B41FA5}">
                      <a16:colId xmlns:a16="http://schemas.microsoft.com/office/drawing/2014/main" val="1802636716"/>
                    </a:ext>
                  </a:extLst>
                </a:gridCol>
                <a:gridCol w="2786062">
                  <a:extLst>
                    <a:ext uri="{9D8B030D-6E8A-4147-A177-3AD203B41FA5}">
                      <a16:colId xmlns:a16="http://schemas.microsoft.com/office/drawing/2014/main" val="3611589936"/>
                    </a:ext>
                  </a:extLst>
                </a:gridCol>
              </a:tblGrid>
              <a:tr h="1049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先序遍历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中序遍历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后序遍历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396873"/>
                  </a:ext>
                </a:extLst>
              </a:tr>
              <a:tr h="3065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①若二叉树为空，结束；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②访问根结点；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③先序遍历根的左子树；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④先序遍历根的右子树。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①若二叉树为空，结束；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②中序遍历根的左子树；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③访问根结点；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④中序遍历根的右子树。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①若二叉树为空，结束；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②后序遍历根的左子树；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③后序遍历根的右子树；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④访问根结点。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976665"/>
                  </a:ext>
                </a:extLst>
              </a:tr>
            </a:tbl>
          </a:graphicData>
        </a:graphic>
      </p:graphicFrame>
      <p:sp>
        <p:nvSpPr>
          <p:cNvPr id="181250" name="Rectangle 2">
            <a:extLst>
              <a:ext uri="{FF2B5EF4-FFF2-40B4-BE49-F238E27FC236}">
                <a16:creationId xmlns:a16="http://schemas.microsoft.com/office/drawing/2014/main" id="{0C2DCDB5-2CD7-4899-B068-8F30C01E0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7.4.1 二叉树遍历的概念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B508D54C-8DE5-4312-9C46-A6858019A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7.4.1 二叉树遍历的概念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03368297-266D-4847-85CD-ACAD23B0C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1631950"/>
          <a:ext cx="6278562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5" name="Visio" r:id="rId3" imgW="4316578" imgH="1990954" progId="Visio.Drawing.11">
                  <p:embed/>
                </p:oleObj>
              </mc:Choice>
              <mc:Fallback>
                <p:oleObj name="Visio" r:id="rId3" imgW="4316578" imgH="199095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631950"/>
                        <a:ext cx="6278562" cy="306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>
            <a:extLst>
              <a:ext uri="{FF2B5EF4-FFF2-40B4-BE49-F238E27FC236}">
                <a16:creationId xmlns:a16="http://schemas.microsoft.com/office/drawing/2014/main" id="{56C2D5FA-CA74-4CA1-85CA-2A64B0EB7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4797425"/>
            <a:ext cx="618966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先序序列：</a:t>
            </a:r>
            <a:r>
              <a:rPr lang="en-US" altLang="zh-CN" i="1"/>
              <a:t>abdecf</a:t>
            </a:r>
            <a:r>
              <a:rPr lang="zh-CN" altLang="en-US"/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中序序列：</a:t>
            </a:r>
            <a:r>
              <a:rPr lang="en-US" altLang="zh-CN" i="1"/>
              <a:t>dbeafc</a:t>
            </a:r>
            <a:r>
              <a:rPr lang="zh-CN" altLang="en-US"/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后序序列：</a:t>
            </a:r>
            <a:r>
              <a:rPr lang="en-US" altLang="zh-CN" i="1"/>
              <a:t>debfca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0BB8BC68-8E51-4930-A4FB-07D23D377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7.4.1 二叉树遍历的概念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24" name="Text Box 4">
            <a:extLst>
              <a:ext uri="{FF2B5EF4-FFF2-40B4-BE49-F238E27FC236}">
                <a16:creationId xmlns:a16="http://schemas.microsoft.com/office/drawing/2014/main" id="{D490F899-DFD8-4338-9182-4670E643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4797425"/>
            <a:ext cx="618966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先序序列</a:t>
            </a:r>
            <a:r>
              <a:rPr lang="en-US" altLang="zh-CN"/>
              <a:t>(</a:t>
            </a:r>
            <a:r>
              <a:rPr lang="zh-CN" altLang="en-US"/>
              <a:t>前缀表达式</a:t>
            </a:r>
            <a:r>
              <a:rPr lang="en-US" altLang="zh-CN"/>
              <a:t>)</a:t>
            </a:r>
            <a:r>
              <a:rPr lang="zh-CN" altLang="en-US"/>
              <a:t>： </a:t>
            </a:r>
            <a:r>
              <a:rPr lang="en-US" altLang="zh-CN" i="1"/>
              <a:t>+*ab/cd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中序序列</a:t>
            </a:r>
            <a:r>
              <a:rPr lang="en-US" altLang="zh-CN"/>
              <a:t>(</a:t>
            </a:r>
            <a:r>
              <a:rPr lang="zh-CN" altLang="en-US"/>
              <a:t>中缀表达式</a:t>
            </a:r>
            <a:r>
              <a:rPr lang="en-US" altLang="zh-CN"/>
              <a:t>)</a:t>
            </a:r>
            <a:r>
              <a:rPr lang="zh-CN" altLang="en-US"/>
              <a:t>： </a:t>
            </a:r>
            <a:r>
              <a:rPr lang="en-US" altLang="zh-CN" i="1"/>
              <a:t>a*b+c/d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后序序列</a:t>
            </a:r>
            <a:r>
              <a:rPr lang="en-US" altLang="zh-CN"/>
              <a:t>(</a:t>
            </a:r>
            <a:r>
              <a:rPr lang="zh-CN" altLang="en-US"/>
              <a:t>后缀表达式</a:t>
            </a:r>
            <a:r>
              <a:rPr lang="en-US" altLang="zh-CN"/>
              <a:t>)</a:t>
            </a:r>
            <a:r>
              <a:rPr lang="zh-CN" altLang="en-US"/>
              <a:t>： </a:t>
            </a:r>
            <a:r>
              <a:rPr lang="en-US" altLang="zh-CN" i="1"/>
              <a:t>ab*cd/+</a:t>
            </a:r>
            <a:endParaRPr lang="zh-CN" altLang="en-US" i="1"/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B13B4A60-427B-4F57-B676-EA116E085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25" name="Object 5">
            <a:extLst>
              <a:ext uri="{FF2B5EF4-FFF2-40B4-BE49-F238E27FC236}">
                <a16:creationId xmlns:a16="http://schemas.microsoft.com/office/drawing/2014/main" id="{F789AC78-D973-4B48-BB53-3BFD62617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788" y="1936750"/>
          <a:ext cx="6911975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8" name="Visio" r:id="rId3" imgW="4221175" imgH="1289609" progId="Visio.Drawing.11">
                  <p:embed/>
                </p:oleObj>
              </mc:Choice>
              <mc:Fallback>
                <p:oleObj name="Visio" r:id="rId3" imgW="4221175" imgH="128960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936750"/>
                        <a:ext cx="6911975" cy="210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81C8B374-F3D7-4858-B488-BE34FC6CF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7.4.2 </a:t>
            </a:r>
            <a:r>
              <a:rPr lang="zh-CN" altLang="en-US" sz="3200" b="1"/>
              <a:t>二叉树遍历的算法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BABC37DD-586C-4002-8087-2C7A83AD7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7-1</a:t>
            </a:r>
            <a:r>
              <a:rPr lang="en-US" altLang="zh-CN" sz="1800"/>
              <a:t> </a:t>
            </a:r>
            <a:r>
              <a:rPr lang="zh-CN" altLang="en-US" sz="1800"/>
              <a:t>二叉树的先序遍历算法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void BiTree&lt;T&gt;::PreOrder()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PreOrder(Root);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void BiTree&lt;T&gt;::PreOrder(BiNode&lt;T&gt; *p)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if(p==NULL)  return;	// ①</a:t>
            </a:r>
            <a:r>
              <a:rPr lang="zh-CN" altLang="en-US" sz="1800"/>
              <a:t>若二叉树为空，则遍历结束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cout &lt;&lt; p-&gt;data;		// ②</a:t>
            </a:r>
            <a:r>
              <a:rPr lang="zh-CN" altLang="en-US" sz="1800"/>
              <a:t>访问当前结点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PreOrder(p-&gt;lchild);		// ③</a:t>
            </a:r>
            <a:r>
              <a:rPr lang="zh-CN" altLang="en-US" sz="1800"/>
              <a:t>先序遍历当前结点的左子树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PreOrder(p-&gt;rchild);		// ④</a:t>
            </a:r>
            <a:r>
              <a:rPr lang="zh-CN" altLang="en-US" sz="1800"/>
              <a:t>先序遍历当前结点的右子树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1B2C7FB6-D7CA-4299-8661-AF19B2274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7.4.2 </a:t>
            </a:r>
            <a:r>
              <a:rPr lang="zh-CN" altLang="en-US" sz="3200" b="1"/>
              <a:t>二叉树遍历的算法</a:t>
            </a:r>
          </a:p>
        </p:txBody>
      </p:sp>
      <p:sp>
        <p:nvSpPr>
          <p:cNvPr id="186372" name="Rectangle 4">
            <a:extLst>
              <a:ext uri="{FF2B5EF4-FFF2-40B4-BE49-F238E27FC236}">
                <a16:creationId xmlns:a16="http://schemas.microsoft.com/office/drawing/2014/main" id="{D7EBB3C9-3AEF-4293-8C8A-77A12BD50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2017713"/>
            <a:ext cx="8143875" cy="4114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1"/>
              <a:t>算法</a:t>
            </a:r>
            <a:r>
              <a:rPr lang="en-US" altLang="zh-CN" sz="2000" b="1"/>
              <a:t>7-2</a:t>
            </a:r>
            <a:r>
              <a:rPr lang="en-US" altLang="zh-CN" sz="2000"/>
              <a:t> </a:t>
            </a:r>
            <a:r>
              <a:rPr lang="zh-CN" altLang="en-US" sz="2000"/>
              <a:t>二叉树的层序遍历算法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void BiTree&lt;T&gt;::LevelOrder() 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if(Root==NULL)  return; 	// ①</a:t>
            </a:r>
            <a:r>
              <a:rPr lang="zh-CN" altLang="en-US" sz="2000"/>
              <a:t>若二叉树为空，遍历结束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LinkQueue&lt;BiNode&lt;T&gt; *&gt; Q;   	// Q</a:t>
            </a:r>
            <a:r>
              <a:rPr lang="zh-CN" altLang="en-US" sz="2000"/>
              <a:t>为指针队列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Q.EnQueue(Root);         	// ②</a:t>
            </a:r>
            <a:r>
              <a:rPr lang="zh-CN" altLang="en-US" sz="2000"/>
              <a:t>将根指针加入指针队列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while(!Q.Empty())                	// ③</a:t>
            </a:r>
            <a:r>
              <a:rPr lang="zh-CN" altLang="en-US" sz="2000"/>
              <a:t>若指针队列不空，则循环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    BiNode&lt;T&gt; * p=Q.DeQueue(); 	// ④</a:t>
            </a:r>
            <a:r>
              <a:rPr lang="zh-CN" altLang="en-US" sz="2000"/>
              <a:t>出队列，得到当前指针</a:t>
            </a:r>
            <a:r>
              <a:rPr lang="en-US" altLang="zh-CN" sz="2000"/>
              <a:t>p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    cout&lt;&lt;p-&gt;data;          		//    </a:t>
            </a:r>
            <a:r>
              <a:rPr lang="zh-CN" altLang="en-US" sz="2000"/>
              <a:t>访问当前结点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	</a:t>
            </a:r>
            <a:r>
              <a:rPr lang="en-US" altLang="zh-CN" sz="2000"/>
              <a:t>// ⑤</a:t>
            </a:r>
            <a:r>
              <a:rPr lang="zh-CN" altLang="en-US" sz="2000"/>
              <a:t>若</a:t>
            </a:r>
            <a:r>
              <a:rPr lang="en-US" altLang="zh-CN" sz="2000"/>
              <a:t>p</a:t>
            </a:r>
            <a:r>
              <a:rPr lang="zh-CN" altLang="en-US" sz="2000"/>
              <a:t>有左、右孩子，则左、右孩子地址进队列</a:t>
            </a:r>
            <a:r>
              <a:rPr lang="en-US" altLang="zh-CN" sz="2000"/>
              <a:t>Q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    </a:t>
            </a:r>
            <a:r>
              <a:rPr lang="en-US" altLang="zh-CN" sz="2000"/>
              <a:t>if(p-&gt;lchild)  Q.EnQueue(p-&gt;lchild);		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    if(p-&gt;rchild)  Q.EnQueue(p-&gt;rchild);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FC77C59-A4A6-4505-9284-6375CDA36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7.4.3 二叉树的构造和析构算法</a:t>
            </a:r>
            <a:endParaRPr lang="zh-CN" altLang="en-US" sz="3200" b="1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3515DA39-2A73-4EB8-BAA1-19A02581D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2017713"/>
            <a:ext cx="8277225" cy="4235450"/>
          </a:xfrm>
        </p:spPr>
        <p:txBody>
          <a:bodyPr/>
          <a:lstStyle/>
          <a:p>
            <a:r>
              <a:rPr lang="en-US" altLang="zh-CN" sz="2400" b="1"/>
              <a:t>1 </a:t>
            </a:r>
            <a:r>
              <a:rPr lang="zh-CN" altLang="en-US" sz="2400" b="1"/>
              <a:t>、由单个遍历序列构造二叉树</a:t>
            </a:r>
          </a:p>
          <a:p>
            <a:r>
              <a:rPr lang="en-US" altLang="zh-CN" sz="2400" b="1"/>
              <a:t>2</a:t>
            </a:r>
            <a:r>
              <a:rPr lang="zh-CN" altLang="en-US" sz="2400" b="1"/>
              <a:t>、由二个遍历序列构造二叉树</a:t>
            </a:r>
          </a:p>
          <a:p>
            <a:r>
              <a:rPr lang="en-US" altLang="zh-CN" sz="2400" b="1"/>
              <a:t>3</a:t>
            </a:r>
            <a:r>
              <a:rPr lang="zh-CN" altLang="en-US" sz="2400" b="1"/>
              <a:t>、拷贝构造函数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>
            <a:extLst>
              <a:ext uri="{FF2B5EF4-FFF2-40B4-BE49-F238E27FC236}">
                <a16:creationId xmlns:a16="http://schemas.microsoft.com/office/drawing/2014/main" id="{42C2964A-0FCF-4231-8446-541D474F3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2017713"/>
            <a:ext cx="7523163" cy="731837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树的结构</a:t>
            </a:r>
          </a:p>
          <a:p>
            <a:endParaRPr lang="zh-CN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92766A3D-1723-46FB-A7AE-DDB77E70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7.1.1 树的定义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3847" name="Group 7">
            <a:extLst>
              <a:ext uri="{FF2B5EF4-FFF2-40B4-BE49-F238E27FC236}">
                <a16:creationId xmlns:a16="http://schemas.microsoft.com/office/drawing/2014/main" id="{87DDA2D3-DC82-4A58-B85E-6978CA0DC021}"/>
              </a:ext>
            </a:extLst>
          </p:cNvPr>
          <p:cNvGraphicFramePr>
            <a:graphicFrameLocks noGrp="1"/>
          </p:cNvGraphicFramePr>
          <p:nvPr/>
        </p:nvGraphicFramePr>
        <p:xfrm>
          <a:off x="1036638" y="2870200"/>
          <a:ext cx="7469187" cy="2770188"/>
        </p:xfrm>
        <a:graphic>
          <a:graphicData uri="http://schemas.openxmlformats.org/drawingml/2006/table">
            <a:tbl>
              <a:tblPr/>
              <a:tblGrid>
                <a:gridCol w="3735387">
                  <a:extLst>
                    <a:ext uri="{9D8B030D-6E8A-4147-A177-3AD203B41FA5}">
                      <a16:colId xmlns:a16="http://schemas.microsoft.com/office/drawing/2014/main" val="303388090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110601528"/>
                    </a:ext>
                  </a:extLst>
                </a:gridCol>
              </a:tblGrid>
              <a:tr h="1385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13276"/>
                  </a:ext>
                </a:extLst>
              </a:tr>
              <a:tr h="1384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D={a, b, c, d}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S=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a,b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a,c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a,d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D={a, b, c, d, e, f, g, h, i, j}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S=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a,b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a,c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a,d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b,e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b,f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b,g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c,h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d,i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d,j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940971"/>
                  </a:ext>
                </a:extLst>
              </a:tr>
            </a:tbl>
          </a:graphicData>
        </a:graphic>
      </p:graphicFrame>
      <p:graphicFrame>
        <p:nvGraphicFramePr>
          <p:cNvPr id="163858" name="Object 18">
            <a:extLst>
              <a:ext uri="{FF2B5EF4-FFF2-40B4-BE49-F238E27FC236}">
                <a16:creationId xmlns:a16="http://schemas.microsoft.com/office/drawing/2014/main" id="{FE6F7BBE-AE6D-4608-A83E-04AF1C77C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5138" y="3208338"/>
          <a:ext cx="2219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2" name="Visio" r:id="rId3" imgW="1446276" imgH="797357" progId="Visio.Drawing.11">
                  <p:embed/>
                </p:oleObj>
              </mc:Choice>
              <mc:Fallback>
                <p:oleObj name="Visio" r:id="rId3" imgW="1446276" imgH="797357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208338"/>
                        <a:ext cx="2219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9" name="Object 19">
            <a:extLst>
              <a:ext uri="{FF2B5EF4-FFF2-40B4-BE49-F238E27FC236}">
                <a16:creationId xmlns:a16="http://schemas.microsoft.com/office/drawing/2014/main" id="{BBF67020-13D3-43C2-9D9E-0C274801F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2851150"/>
          <a:ext cx="28987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3" name="Visio" r:id="rId5" imgW="2109521" imgH="1333500" progId="Visio.Drawing.11">
                  <p:embed/>
                </p:oleObj>
              </mc:Choice>
              <mc:Fallback>
                <p:oleObj name="Visio" r:id="rId5" imgW="2109521" imgH="133350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851150"/>
                        <a:ext cx="2898775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5D601050-67F0-4F38-859A-B1F1762F7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1 </a:t>
            </a:r>
            <a:r>
              <a:rPr lang="zh-CN" altLang="en-US" sz="3200" b="1"/>
              <a:t>、由单个遍历序列构造二叉树</a:t>
            </a:r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E1B7C049-D7F2-4D13-8C9A-343D3CE12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2017713"/>
            <a:ext cx="8277225" cy="42354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600" b="1"/>
              <a:t>算法</a:t>
            </a:r>
            <a:r>
              <a:rPr lang="en-US" altLang="zh-CN" sz="1600" b="1"/>
              <a:t>7-3 </a:t>
            </a:r>
            <a:r>
              <a:rPr lang="zh-CN" altLang="en-US" sz="1600" b="1"/>
              <a:t>由带空指针标记的先序序列构造二叉树的算法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BinTree&lt;T&gt;::BinTree(vector&lt;T&gt; &amp;pre) 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	int i=0;                  // </a:t>
            </a:r>
            <a:r>
              <a:rPr lang="zh-CN" altLang="en-US" sz="1600" b="1"/>
              <a:t>向量</a:t>
            </a:r>
            <a:r>
              <a:rPr lang="en-US" altLang="zh-CN" sz="1600" b="1"/>
              <a:t>pre</a:t>
            </a:r>
            <a:r>
              <a:rPr lang="zh-CN" altLang="en-US" sz="1600" b="1"/>
              <a:t>的下标变量</a:t>
            </a:r>
          </a:p>
          <a:p>
            <a:pPr>
              <a:lnSpc>
                <a:spcPct val="80000"/>
              </a:lnSpc>
            </a:pPr>
            <a:r>
              <a:rPr lang="zh-CN" altLang="en-US" sz="1600" b="1"/>
              <a:t>	</a:t>
            </a:r>
            <a:r>
              <a:rPr lang="en-US" altLang="zh-CN" sz="1600" b="1"/>
              <a:t>Root=CreateByPre(pre, i);	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}</a:t>
            </a:r>
          </a:p>
          <a:p>
            <a:pPr>
              <a:lnSpc>
                <a:spcPct val="80000"/>
              </a:lnSpc>
            </a:pPr>
            <a:endParaRPr lang="en-US" altLang="zh-CN" sz="1600" b="1"/>
          </a:p>
          <a:p>
            <a:pPr>
              <a:lnSpc>
                <a:spcPct val="80000"/>
              </a:lnSpc>
            </a:pPr>
            <a:r>
              <a:rPr lang="en-US" altLang="zh-CN" sz="1600" b="1"/>
              <a:t>BinTreeNode&lt;T&gt; *BinTree&lt;T&gt;::CreateByPre(vector&lt;T&gt; &amp;pre, int &amp;i)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	T e=pre[i];   i++;			// </a:t>
            </a:r>
            <a:r>
              <a:rPr lang="zh-CN" altLang="en-US" sz="1600" b="1"/>
              <a:t>提取当前数据</a:t>
            </a:r>
          </a:p>
          <a:p>
            <a:pPr>
              <a:lnSpc>
                <a:spcPct val="80000"/>
              </a:lnSpc>
            </a:pPr>
            <a:r>
              <a:rPr lang="zh-CN" altLang="en-US" sz="1600" b="1"/>
              <a:t>	</a:t>
            </a:r>
            <a:r>
              <a:rPr lang="en-US" altLang="zh-CN" sz="1600" b="1"/>
              <a:t>if(e=='*') return NULL; 	// </a:t>
            </a:r>
            <a:r>
              <a:rPr lang="zh-CN" altLang="en-US" sz="1600" b="1"/>
              <a:t>若是特殊数据，返回空指针</a:t>
            </a:r>
          </a:p>
          <a:p>
            <a:pPr>
              <a:lnSpc>
                <a:spcPct val="80000"/>
              </a:lnSpc>
            </a:pPr>
            <a:r>
              <a:rPr lang="zh-CN" altLang="en-US" sz="1600" b="1"/>
              <a:t>	</a:t>
            </a:r>
            <a:r>
              <a:rPr lang="en-US" altLang="zh-CN" sz="1600" b="1"/>
              <a:t>BinTreeNode&lt;T&gt; * p=new BinTreeNode&lt;T&gt;;	// </a:t>
            </a:r>
            <a:r>
              <a:rPr lang="zh-CN" altLang="en-US" sz="1600" b="1"/>
              <a:t>创建新结点</a:t>
            </a:r>
          </a:p>
          <a:p>
            <a:pPr>
              <a:lnSpc>
                <a:spcPct val="80000"/>
              </a:lnSpc>
            </a:pPr>
            <a:r>
              <a:rPr lang="zh-CN" altLang="en-US" sz="1600" b="1"/>
              <a:t>	</a:t>
            </a:r>
            <a:r>
              <a:rPr lang="en-US" altLang="zh-CN" sz="1600" b="1"/>
              <a:t>p-&gt;data=e;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	p-&gt;lchild=CreateByPre(pre, i);  		// </a:t>
            </a:r>
            <a:r>
              <a:rPr lang="zh-CN" altLang="en-US" sz="1600" b="1"/>
              <a:t>创建左子树</a:t>
            </a:r>
          </a:p>
          <a:p>
            <a:pPr>
              <a:lnSpc>
                <a:spcPct val="80000"/>
              </a:lnSpc>
            </a:pPr>
            <a:r>
              <a:rPr lang="zh-CN" altLang="en-US" sz="1600" b="1"/>
              <a:t>	</a:t>
            </a:r>
            <a:r>
              <a:rPr lang="en-US" altLang="zh-CN" sz="1600" b="1"/>
              <a:t>p-&gt;rchild=CreateByPre(pre, i);  		// </a:t>
            </a:r>
            <a:r>
              <a:rPr lang="zh-CN" altLang="en-US" sz="1600" b="1"/>
              <a:t>创建右子树</a:t>
            </a:r>
          </a:p>
          <a:p>
            <a:pPr>
              <a:lnSpc>
                <a:spcPct val="80000"/>
              </a:lnSpc>
            </a:pPr>
            <a:r>
              <a:rPr lang="zh-CN" altLang="en-US" sz="1600" b="1"/>
              <a:t>	</a:t>
            </a:r>
            <a:r>
              <a:rPr lang="en-US" altLang="zh-CN" sz="1600" b="1"/>
              <a:t>return p;</a:t>
            </a:r>
          </a:p>
          <a:p>
            <a:pPr>
              <a:lnSpc>
                <a:spcPct val="80000"/>
              </a:lnSpc>
            </a:pPr>
            <a:r>
              <a:rPr lang="en-US" altLang="zh-CN" sz="1600" b="1"/>
              <a:t>}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>
            <a:extLst>
              <a:ext uri="{FF2B5EF4-FFF2-40B4-BE49-F238E27FC236}">
                <a16:creationId xmlns:a16="http://schemas.microsoft.com/office/drawing/2014/main" id="{97BA747D-003A-4450-A8A4-BEF89C1BF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2</a:t>
            </a:r>
            <a:r>
              <a:rPr lang="zh-CN" altLang="en-US" sz="3200" b="1"/>
              <a:t>、由二个遍历序列构造二叉树</a:t>
            </a:r>
          </a:p>
        </p:txBody>
      </p:sp>
      <p:graphicFrame>
        <p:nvGraphicFramePr>
          <p:cNvPr id="144393" name="Object 9">
            <a:extLst>
              <a:ext uri="{FF2B5EF4-FFF2-40B4-BE49-F238E27FC236}">
                <a16:creationId xmlns:a16="http://schemas.microsoft.com/office/drawing/2014/main" id="{B2110516-0EDF-4FCF-88DC-B3B476B6C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2608263"/>
          <a:ext cx="237013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1" name="Visio" r:id="rId3" imgW="1859890" imgH="1105510" progId="Visio.Drawing.11">
                  <p:embed/>
                </p:oleObj>
              </mc:Choice>
              <mc:Fallback>
                <p:oleObj name="Visio" r:id="rId3" imgW="1859890" imgH="110551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608263"/>
                        <a:ext cx="2370138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>
            <a:extLst>
              <a:ext uri="{FF2B5EF4-FFF2-40B4-BE49-F238E27FC236}">
                <a16:creationId xmlns:a16="http://schemas.microsoft.com/office/drawing/2014/main" id="{F6F9B721-A12E-452E-BF45-CF55EA839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6075" y="2287588"/>
          <a:ext cx="26495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2" name="Visio" r:id="rId5" imgW="1934261" imgH="1295095" progId="Visio.Drawing.11">
                  <p:embed/>
                </p:oleObj>
              </mc:Choice>
              <mc:Fallback>
                <p:oleObj name="Visio" r:id="rId5" imgW="1934261" imgH="129509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2287588"/>
                        <a:ext cx="2649538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>
            <a:extLst>
              <a:ext uri="{FF2B5EF4-FFF2-40B4-BE49-F238E27FC236}">
                <a16:creationId xmlns:a16="http://schemas.microsoft.com/office/drawing/2014/main" id="{85530B91-BDDF-4C9B-B1FD-A7DDDC28E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25" y="1901825"/>
          <a:ext cx="29464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3" name="Visio" r:id="rId7" imgW="1939442" imgH="1302715" progId="Visio.Drawing.11">
                  <p:embed/>
                </p:oleObj>
              </mc:Choice>
              <mc:Fallback>
                <p:oleObj name="Visio" r:id="rId7" imgW="1939442" imgH="130271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1901825"/>
                        <a:ext cx="2946400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>
            <a:extLst>
              <a:ext uri="{FF2B5EF4-FFF2-40B4-BE49-F238E27FC236}">
                <a16:creationId xmlns:a16="http://schemas.microsoft.com/office/drawing/2014/main" id="{C335D00F-3F8D-475B-8219-273811559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75" y="4279900"/>
          <a:ext cx="2489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4" name="Visio" r:id="rId9" imgW="1864766" imgH="1347826" progId="Visio.Drawing.11">
                  <p:embed/>
                </p:oleObj>
              </mc:Choice>
              <mc:Fallback>
                <p:oleObj name="Visio" r:id="rId9" imgW="1864766" imgH="134782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279900"/>
                        <a:ext cx="24892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Rectangle 10">
            <a:extLst>
              <a:ext uri="{FF2B5EF4-FFF2-40B4-BE49-F238E27FC236}">
                <a16:creationId xmlns:a16="http://schemas.microsoft.com/office/drawing/2014/main" id="{A2914429-5CA3-450E-AB34-C3F05F5E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752725"/>
            <a:ext cx="2705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6" name="Rectangle 12">
            <a:extLst>
              <a:ext uri="{FF2B5EF4-FFF2-40B4-BE49-F238E27FC236}">
                <a16:creationId xmlns:a16="http://schemas.microsoft.com/office/drawing/2014/main" id="{09BD30BF-BA0E-4919-8C42-75B44F45F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752725"/>
            <a:ext cx="2705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98" name="Rectangle 14">
            <a:extLst>
              <a:ext uri="{FF2B5EF4-FFF2-40B4-BE49-F238E27FC236}">
                <a16:creationId xmlns:a16="http://schemas.microsoft.com/office/drawing/2014/main" id="{A2A60304-5636-4421-979F-E9D2BC6A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752725"/>
            <a:ext cx="2705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00" name="Rectangle 16">
            <a:extLst>
              <a:ext uri="{FF2B5EF4-FFF2-40B4-BE49-F238E27FC236}">
                <a16:creationId xmlns:a16="http://schemas.microsoft.com/office/drawing/2014/main" id="{85A39E70-A23A-4E1A-9F38-FABFB44E0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752725"/>
            <a:ext cx="2705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413" name="Object 29">
            <a:extLst>
              <a:ext uri="{FF2B5EF4-FFF2-40B4-BE49-F238E27FC236}">
                <a16:creationId xmlns:a16="http://schemas.microsoft.com/office/drawing/2014/main" id="{DD2881F0-B5D3-4847-80A1-2441B3BB6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1888" y="4170363"/>
          <a:ext cx="287655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5" name="Visio" r:id="rId11" imgW="1939442" imgH="1347826" progId="Visio.Drawing.11">
                  <p:embed/>
                </p:oleObj>
              </mc:Choice>
              <mc:Fallback>
                <p:oleObj name="Visio" r:id="rId11" imgW="1939442" imgH="1347826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4170363"/>
                        <a:ext cx="2876550" cy="200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5" name="Rectangle 31">
            <a:extLst>
              <a:ext uri="{FF2B5EF4-FFF2-40B4-BE49-F238E27FC236}">
                <a16:creationId xmlns:a16="http://schemas.microsoft.com/office/drawing/2014/main" id="{AC210EC1-AB10-4F01-A1C0-497B819B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1739900"/>
            <a:ext cx="7439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000"/>
              <a:t>先序遍历序列：</a:t>
            </a:r>
            <a:r>
              <a:rPr lang="en-US" altLang="zh-CN" sz="2000" i="1"/>
              <a:t>ABHFDECKG</a:t>
            </a:r>
            <a:endParaRPr lang="zh-CN" altLang="en-US" sz="2000"/>
          </a:p>
          <a:p>
            <a:pPr eaLnBrk="0" hangingPunct="0"/>
            <a:r>
              <a:rPr lang="zh-CN" altLang="en-US" sz="2000"/>
              <a:t>中序遍历序列：</a:t>
            </a:r>
            <a:r>
              <a:rPr lang="en-US" altLang="zh-CN" sz="2000" i="1"/>
              <a:t>HBDFAEKCG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5E6DF2D-E149-4326-A87B-A91395C82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2017713"/>
            <a:ext cx="8210550" cy="4527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400" b="1"/>
              <a:t>算法</a:t>
            </a:r>
            <a:r>
              <a:rPr lang="en-US" altLang="zh-CN" sz="1400" b="1"/>
              <a:t>7-4</a:t>
            </a:r>
            <a:r>
              <a:rPr lang="en-US" altLang="zh-CN" sz="1400"/>
              <a:t> </a:t>
            </a:r>
            <a:r>
              <a:rPr lang="zh-CN" altLang="en-US" sz="1400"/>
              <a:t>由先序序列和中序序列构造二叉树的算法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BiTree&lt;T&gt;::BiTree(vector&lt;T&gt; &amp;pre, vector&lt;T&gt; &amp;mid)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n=pre.size();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Root=CreateByPreMid(pre,mid,0,0,n);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}</a:t>
            </a:r>
          </a:p>
          <a:p>
            <a:pPr>
              <a:lnSpc>
                <a:spcPct val="80000"/>
              </a:lnSpc>
            </a:pPr>
            <a:endParaRPr lang="en-US" altLang="zh-CN" sz="1400"/>
          </a:p>
          <a:p>
            <a:pPr>
              <a:lnSpc>
                <a:spcPct val="80000"/>
              </a:lnSpc>
            </a:pPr>
            <a:r>
              <a:rPr lang="en-US" altLang="zh-CN" sz="1400"/>
              <a:t>BiNode&lt;T&gt;* BiTree&lt;T&gt;::CreateByPreMid(vector&lt;T&gt; &amp;pre, vector&lt;T&gt; &amp;mid,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                                                         int ipre, int imid, int n)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	if(n==0) return NULL;    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	BinTreeNode&lt;T&gt; *p = new BinTreeNode&lt;T&gt;;       // </a:t>
            </a:r>
            <a:r>
              <a:rPr lang="zh-CN" altLang="en-US" sz="1400"/>
              <a:t>创建新结点</a:t>
            </a:r>
          </a:p>
          <a:p>
            <a:pPr>
              <a:lnSpc>
                <a:spcPct val="8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p-&gt;data = pre[ipre];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	for(int i=0; i&lt;n; i++)		  	         // </a:t>
            </a:r>
            <a:r>
              <a:rPr lang="zh-CN" altLang="en-US" sz="1400"/>
              <a:t>在中序序列中定位根结点</a:t>
            </a:r>
          </a:p>
          <a:p>
            <a:pPr>
              <a:lnSpc>
                <a:spcPct val="80000"/>
              </a:lnSpc>
            </a:pPr>
            <a:r>
              <a:rPr lang="zh-CN" altLang="en-US" sz="1400"/>
              <a:t>	      </a:t>
            </a:r>
            <a:r>
              <a:rPr lang="en-US" altLang="zh-CN" sz="1400"/>
              <a:t>f(pre[ipre]==mid[imid+i]) </a:t>
            </a:r>
            <a:r>
              <a:rPr lang="zh-CN" altLang="en-US" sz="1400"/>
              <a:t>	</a:t>
            </a:r>
          </a:p>
          <a:p>
            <a:pPr>
              <a:lnSpc>
                <a:spcPct val="80000"/>
              </a:lnSpc>
            </a:pPr>
            <a:r>
              <a:rPr lang="zh-CN" altLang="en-US" sz="1400"/>
              <a:t>	              </a:t>
            </a:r>
            <a:r>
              <a:rPr lang="en-US" altLang="zh-CN" sz="1400"/>
              <a:t>break;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	p-&gt;lchild = CreateByPreMid(pre, mid, ipre+1, imid, i);	              // </a:t>
            </a:r>
            <a:r>
              <a:rPr lang="zh-CN" altLang="en-US" sz="1400"/>
              <a:t>创建左子树</a:t>
            </a:r>
          </a:p>
          <a:p>
            <a:pPr>
              <a:lnSpc>
                <a:spcPct val="8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p-&gt;rchild = CreateByPreMid(pre, mid, ipre+i+1, imid+i+1, n-i-1);    // </a:t>
            </a:r>
            <a:r>
              <a:rPr lang="zh-CN" altLang="en-US" sz="1400"/>
              <a:t>创建右子树</a:t>
            </a:r>
          </a:p>
          <a:p>
            <a:pPr>
              <a:lnSpc>
                <a:spcPct val="8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p;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46762EE7-191C-42D1-BBC5-16DAC9F2E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2</a:t>
            </a:r>
            <a:r>
              <a:rPr lang="zh-CN" altLang="en-US" sz="3200" b="1"/>
              <a:t>、由二个遍历序列构造二叉树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C79A8B0-F4E1-45E0-856B-E8BE5A8E3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3</a:t>
            </a:r>
            <a:r>
              <a:rPr lang="zh-CN" altLang="en-US" sz="3200" b="1"/>
              <a:t>、拷贝构造函数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6A66EB3B-FDCF-4E44-AF10-FAE15F350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7-5</a:t>
            </a:r>
            <a:r>
              <a:rPr lang="en-US" altLang="zh-CN" sz="1800"/>
              <a:t> </a:t>
            </a:r>
            <a:r>
              <a:rPr lang="zh-CN" altLang="en-US" sz="1800"/>
              <a:t>二叉树的拷贝构造算法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BiTree&lt;T&gt;::BiTree(BiTree&lt;T&gt; &amp;tree)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Root=Copy(tree.Root);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BiNode&lt;T&gt; * BiTree&lt;T&gt;::Copy(BiNode&lt;T&gt; *p)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if(p==NULL)  return NULL;	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BinTreeNode&lt;T&gt; *newp=new BinTreeNode&lt;T&gt;; 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newp-&gt;data=p-&gt;data;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newp-&gt;lchild= Copy(p-&gt;lchild);	// </a:t>
            </a:r>
            <a:r>
              <a:rPr lang="zh-CN" altLang="en-US" sz="1800"/>
              <a:t>复制左子树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newp-&gt;rchild= Copy(p-&gt;rchild);	// </a:t>
            </a:r>
            <a:r>
              <a:rPr lang="zh-CN" altLang="en-US" sz="1800"/>
              <a:t>复制右子树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return newp;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043C39EC-4EAE-4DCC-8E04-50BD8633B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4、析构函数</a:t>
            </a:r>
            <a:endParaRPr lang="zh-CN" altLang="en-US" sz="3200" b="1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7C2F174B-58CF-45A1-8802-0F2440063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1"/>
              <a:t>算法</a:t>
            </a:r>
            <a:r>
              <a:rPr lang="en-US" altLang="zh-CN" sz="2000" b="1"/>
              <a:t>7-6</a:t>
            </a:r>
            <a:r>
              <a:rPr lang="en-US" altLang="zh-CN" sz="2000"/>
              <a:t> </a:t>
            </a:r>
            <a:r>
              <a:rPr lang="zh-CN" altLang="en-US" sz="2000"/>
              <a:t>二叉树的析构算法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BiTree&lt;T&gt;::~BiTree()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Free(Root);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 </a:t>
            </a:r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void BiTree&lt;T&gt;::Free(BiNode&lt;T&gt; * p)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if(p==NULL)  return;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Free( p-&gt;lchild );	// </a:t>
            </a:r>
            <a:r>
              <a:rPr lang="zh-CN" altLang="en-US" sz="2000"/>
              <a:t>释放左子树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	</a:t>
            </a:r>
            <a:r>
              <a:rPr lang="en-US" altLang="zh-CN" sz="2000"/>
              <a:t>Free( p-&gt;rchild );	// </a:t>
            </a:r>
            <a:r>
              <a:rPr lang="zh-CN" altLang="en-US" sz="2000"/>
              <a:t>释放右子树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	</a:t>
            </a:r>
            <a:r>
              <a:rPr lang="en-US" altLang="zh-CN" sz="2000"/>
              <a:t>delete p;		// </a:t>
            </a:r>
            <a:r>
              <a:rPr lang="zh-CN" altLang="en-US" sz="2000"/>
              <a:t>释放根结点     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FC575F31-0542-4641-8F43-0D12807A4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、计算二叉树的结点数</a:t>
            </a:r>
          </a:p>
          <a:p>
            <a:r>
              <a:rPr lang="en-US" altLang="zh-CN"/>
              <a:t>2</a:t>
            </a:r>
            <a:r>
              <a:rPr lang="zh-CN" altLang="en-US"/>
              <a:t>、计算二叉树的高度</a:t>
            </a:r>
          </a:p>
          <a:p>
            <a:r>
              <a:rPr lang="en-US" altLang="zh-CN"/>
              <a:t>3</a:t>
            </a:r>
            <a:r>
              <a:rPr lang="zh-CN" altLang="en-US"/>
              <a:t>、根据关键值查找结点</a:t>
            </a:r>
          </a:p>
          <a:p>
            <a:r>
              <a:rPr lang="en-US" altLang="zh-CN"/>
              <a:t>4</a:t>
            </a:r>
            <a:r>
              <a:rPr lang="zh-CN" altLang="en-US"/>
              <a:t>、查找结点的父结点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91A4081E-E244-463D-87C8-8F31B7C62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/>
              <a:t>7.5 </a:t>
            </a:r>
            <a:r>
              <a:rPr kumimoji="1" lang="en-US" altLang="en-US" b="1"/>
              <a:t>二叉树的其他操作算法</a:t>
            </a:r>
            <a:endParaRPr kumimoji="1" lang="zh-CN" altLang="en-US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BD5794C3-2DB7-463B-B90E-CED3C340F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CN" sz="2800"/>
              <a:t>1</a:t>
            </a:r>
            <a:r>
              <a:rPr lang="zh-CN" altLang="en-US" sz="2800"/>
              <a:t>、计算二叉树的结点数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79AE254E-2B91-480C-8C76-5C6D7E51A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1"/>
              <a:t>算法</a:t>
            </a:r>
            <a:r>
              <a:rPr lang="en-US" altLang="zh-CN" sz="2000" b="1"/>
              <a:t>7-7</a:t>
            </a:r>
            <a:r>
              <a:rPr lang="en-US" altLang="zh-CN" sz="2000"/>
              <a:t> </a:t>
            </a:r>
            <a:r>
              <a:rPr lang="zh-CN" altLang="en-US" sz="2000"/>
              <a:t>计算二叉树结点数的算法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int BiTree&lt;T&gt;::Count()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return Count(Root);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int BiTree&lt;T&gt;::Count(BiNode&lt;T&gt; *p)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if(p==NULL)   return 0;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int left= Count(p-&gt;lchild);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int right=Count(p-&gt;rchild);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return 1+left+right;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328F2B25-731F-4340-88C4-00FFD9BA4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zh-CN" sz="2800"/>
              <a:t>2</a:t>
            </a:r>
            <a:r>
              <a:rPr lang="zh-CN" altLang="en-US" sz="2800"/>
              <a:t>、计算二叉树的高度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1A581BC3-BA60-4F7D-832B-F9105281A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int BiTree&lt;T&gt;::Height()  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return Height(Root);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int BiTree&lt;T&gt;::Height(BiNode&lt;T&gt; *p)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if(p==NULL)  return 0;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int left=Height(p-&gt;lchild);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int right=Height(p-&gt;rchild);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if(left&gt;right)  return left+1;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	else         return right+1;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9DBD11EE-AC19-4C45-9194-2980048C7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en-US" sz="2800"/>
              <a:t>3、根据关键值查找结点</a:t>
            </a:r>
            <a:endParaRPr lang="zh-CN" altLang="en-US" sz="2800"/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9B89A2DC-CEF5-4617-BC37-AAC1BFA92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2017713"/>
            <a:ext cx="7967663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7-9</a:t>
            </a:r>
            <a:r>
              <a:rPr lang="en-US" altLang="zh-CN" sz="1800"/>
              <a:t> </a:t>
            </a:r>
            <a:r>
              <a:rPr lang="zh-CN" altLang="en-US" sz="1800"/>
              <a:t>二叉树的查找算法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BiNode&lt;T&gt; *BiTree&lt;T&gt;::Search(T e)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return Search(Root, e);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BiNode&lt;T&gt; *BiTree&lt;T&gt;::Search(BiNode&lt;T&gt; *p, T e)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if(p==NULL)  return(NULL);	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if(p-&gt;data==e)  return(p);		// </a:t>
            </a:r>
            <a:r>
              <a:rPr lang="zh-CN" altLang="en-US" sz="1800"/>
              <a:t>查找成功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BinTreeNode&lt;T&gt; *q = Search(p-&gt;lchild, e);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if(q!=NULL)  return q;	// </a:t>
            </a:r>
            <a:r>
              <a:rPr lang="zh-CN" altLang="en-US" sz="1800"/>
              <a:t>若在左子树中查找成功，则返回结果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return Search(p-&gt;rchild, e); // </a:t>
            </a:r>
            <a:r>
              <a:rPr lang="zh-CN" altLang="en-US" sz="1800"/>
              <a:t>返回在右子树中的查找结果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6989FA1A-491F-4F65-A8C4-2CBC58B26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en-US" sz="2800"/>
              <a:t>4、查找结点的父结点</a:t>
            </a:r>
            <a:endParaRPr lang="zh-CN" altLang="en-US" sz="2800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DFEEE1EC-C31A-4228-9344-0B63CF3C2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2017713"/>
            <a:ext cx="842645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7-10</a:t>
            </a:r>
            <a:r>
              <a:rPr lang="en-US" altLang="zh-CN" sz="1800"/>
              <a:t> </a:t>
            </a:r>
            <a:r>
              <a:rPr lang="zh-CN" altLang="en-US" sz="1800"/>
              <a:t>二叉树的查找结点的父结点的算法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BiNode&lt;T&gt; *BiTree&lt;T&gt;::SearchParent(BiNode&lt;T&gt;*child)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return SearchParent(Root, child);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BiNode&lt;T&gt; *BiTree&lt;T&gt;::SearchParent(BiNode&lt;T&gt; *p, BiNode&lt;T&gt;*child)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if(p==NULL || child==NULL)  return NULL;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if(p-&gt;lchild==child || p-&gt;rchild==child)  return p; 	// </a:t>
            </a:r>
            <a:r>
              <a:rPr lang="zh-CN" altLang="en-US" sz="1800"/>
              <a:t>查找成功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BinTreeNode&lt;T&gt; * q = SearchParent(p-&gt;lchild, child);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if(q!=NULL)  return q; 		// </a:t>
            </a:r>
            <a:r>
              <a:rPr lang="zh-CN" altLang="en-US" sz="1800"/>
              <a:t>若在左子树中查找成功，则返回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return SearchParent(p-&gt;rchild, child);	// </a:t>
            </a:r>
            <a:r>
              <a:rPr lang="zh-CN" altLang="en-US" sz="1800"/>
              <a:t>返回在右子树中的查找结果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>
            <a:extLst>
              <a:ext uri="{FF2B5EF4-FFF2-40B4-BE49-F238E27FC236}">
                <a16:creationId xmlns:a16="http://schemas.microsoft.com/office/drawing/2014/main" id="{41E45169-D640-4C14-8A39-6FA87F58A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2017713"/>
            <a:ext cx="7523163" cy="731837"/>
          </a:xfrm>
        </p:spPr>
        <p:txBody>
          <a:bodyPr/>
          <a:lstStyle/>
          <a:p>
            <a:pPr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非树的结构</a:t>
            </a:r>
          </a:p>
          <a:p>
            <a:endParaRPr lang="zh-CN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285FD172-1B1C-4781-B4E7-98CE768E6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7.1.1 树的定义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8808" name="Group 24">
            <a:extLst>
              <a:ext uri="{FF2B5EF4-FFF2-40B4-BE49-F238E27FC236}">
                <a16:creationId xmlns:a16="http://schemas.microsoft.com/office/drawing/2014/main" id="{8FACF259-3DE7-4921-BED4-797F38E76CC4}"/>
              </a:ext>
            </a:extLst>
          </p:cNvPr>
          <p:cNvGraphicFramePr>
            <a:graphicFrameLocks noGrp="1"/>
          </p:cNvGraphicFramePr>
          <p:nvPr/>
        </p:nvGraphicFramePr>
        <p:xfrm>
          <a:off x="1036638" y="2870200"/>
          <a:ext cx="7469187" cy="2746375"/>
        </p:xfrm>
        <a:graphic>
          <a:graphicData uri="http://schemas.openxmlformats.org/drawingml/2006/table">
            <a:tbl>
              <a:tblPr/>
              <a:tblGrid>
                <a:gridCol w="3735387">
                  <a:extLst>
                    <a:ext uri="{9D8B030D-6E8A-4147-A177-3AD203B41FA5}">
                      <a16:colId xmlns:a16="http://schemas.microsoft.com/office/drawing/2014/main" val="26291356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836910294"/>
                    </a:ext>
                  </a:extLst>
                </a:gridCol>
              </a:tblGrid>
              <a:tr h="274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872382"/>
                  </a:ext>
                </a:extLst>
              </a:tr>
            </a:tbl>
          </a:graphicData>
        </a:graphic>
      </p:graphicFrame>
      <p:sp>
        <p:nvSpPr>
          <p:cNvPr id="118803" name="Rectangle 19">
            <a:extLst>
              <a:ext uri="{FF2B5EF4-FFF2-40B4-BE49-F238E27FC236}">
                <a16:creationId xmlns:a16="http://schemas.microsoft.com/office/drawing/2014/main" id="{4CA73146-AFEA-4EF2-9EA7-9501A8AA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8802" name="Object 18">
            <a:extLst>
              <a:ext uri="{FF2B5EF4-FFF2-40B4-BE49-F238E27FC236}">
                <a16:creationId xmlns:a16="http://schemas.microsoft.com/office/drawing/2014/main" id="{A2E4F827-328E-406C-A915-987AB2177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3217863"/>
          <a:ext cx="3108325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1" name="Visio" r:id="rId3" imgW="2109521" imgH="1333500" progId="Visio.Drawing.11">
                  <p:embed/>
                </p:oleObj>
              </mc:Choice>
              <mc:Fallback>
                <p:oleObj name="Visio" r:id="rId3" imgW="2109521" imgH="1333500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217863"/>
                        <a:ext cx="3108325" cy="196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5" name="Rectangle 21">
            <a:extLst>
              <a:ext uri="{FF2B5EF4-FFF2-40B4-BE49-F238E27FC236}">
                <a16:creationId xmlns:a16="http://schemas.microsoft.com/office/drawing/2014/main" id="{7F92869B-D7F4-4C52-A9C1-62236949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8804" name="Object 20">
            <a:extLst>
              <a:ext uri="{FF2B5EF4-FFF2-40B4-BE49-F238E27FC236}">
                <a16:creationId xmlns:a16="http://schemas.microsoft.com/office/drawing/2014/main" id="{71DF0A57-E2E4-475D-AC7D-D30E66B0E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3376613"/>
          <a:ext cx="3436938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2" name="Visio" r:id="rId5" imgW="2109521" imgH="1333500" progId="Visio.Drawing.11">
                  <p:embed/>
                </p:oleObj>
              </mc:Choice>
              <mc:Fallback>
                <p:oleObj name="Visio" r:id="rId5" imgW="2109521" imgH="133350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3376613"/>
                        <a:ext cx="3436938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F876578D-6CD3-4033-B3DB-2CDB68C7C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/>
              <a:t>7.6.1 </a:t>
            </a:r>
            <a:r>
              <a:rPr lang="zh-CN" altLang="en-US" sz="2400" b="1"/>
              <a:t>线索二叉树的概念</a:t>
            </a:r>
          </a:p>
          <a:p>
            <a:r>
              <a:rPr lang="en-US" altLang="en-US" sz="2400" b="1"/>
              <a:t>7.6.2 线索二叉树的存储结构</a:t>
            </a:r>
            <a:endParaRPr lang="en-US" altLang="zh-CN" sz="2400" b="1"/>
          </a:p>
          <a:p>
            <a:r>
              <a:rPr lang="en-US" altLang="en-US" sz="2400" b="1"/>
              <a:t>7.6.3 线索二叉树的操作算法</a:t>
            </a:r>
            <a:endParaRPr lang="zh-CN" altLang="en-US" sz="2400" b="1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EABCBC4D-CFEF-4C20-A74A-351D10481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/>
              <a:t>7.6 </a:t>
            </a:r>
            <a:r>
              <a:rPr kumimoji="1" lang="en-US" altLang="en-US" b="1"/>
              <a:t>线索二叉树</a:t>
            </a:r>
            <a:endParaRPr kumimoji="1" lang="zh-CN" altLang="en-US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7B0D81DB-AB17-4EC9-9F05-167ACB091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7.6.1 </a:t>
            </a:r>
            <a:r>
              <a:rPr lang="zh-CN" altLang="en-US" sz="3200" b="1"/>
              <a:t>线索二叉树的概念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D30C3655-EB83-474F-9584-2F1EC8239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978025"/>
            <a:ext cx="7772400" cy="45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尚未线索化的线索二叉树 </a:t>
            </a:r>
          </a:p>
        </p:txBody>
      </p:sp>
      <p:sp>
        <p:nvSpPr>
          <p:cNvPr id="195588" name="Rectangle 4">
            <a:extLst>
              <a:ext uri="{FF2B5EF4-FFF2-40B4-BE49-F238E27FC236}">
                <a16:creationId xmlns:a16="http://schemas.microsoft.com/office/drawing/2014/main" id="{B1431680-8DA2-406A-89D1-63BFC1BF2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5589" name="Object 5">
            <a:extLst>
              <a:ext uri="{FF2B5EF4-FFF2-40B4-BE49-F238E27FC236}">
                <a16:creationId xmlns:a16="http://schemas.microsoft.com/office/drawing/2014/main" id="{B2E9F0E1-4E10-43CB-A2FC-131C69E6A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2792413"/>
          <a:ext cx="6229350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4" name="Visio" r:id="rId3" imgW="4401007" imgH="1988210" progId="Visio.Drawing.11">
                  <p:embed/>
                </p:oleObj>
              </mc:Choice>
              <mc:Fallback>
                <p:oleObj name="Visio" r:id="rId3" imgW="4401007" imgH="198821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792413"/>
                        <a:ext cx="6229350" cy="281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0" name="Rectangle 6">
            <a:extLst>
              <a:ext uri="{FF2B5EF4-FFF2-40B4-BE49-F238E27FC236}">
                <a16:creationId xmlns:a16="http://schemas.microsoft.com/office/drawing/2014/main" id="{09E5BF33-FE7D-4687-AAAF-A54179A3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5591" name="Object 7">
            <a:extLst>
              <a:ext uri="{FF2B5EF4-FFF2-40B4-BE49-F238E27FC236}">
                <a16:creationId xmlns:a16="http://schemas.microsoft.com/office/drawing/2014/main" id="{315A1A8A-B29F-42C3-B891-45333BDF9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2703513"/>
          <a:ext cx="33480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5" name="Visio" r:id="rId5" imgW="2134819" imgH="226771" progId="Visio.Drawing.11">
                  <p:embed/>
                </p:oleObj>
              </mc:Choice>
              <mc:Fallback>
                <p:oleObj name="Visio" r:id="rId5" imgW="2134819" imgH="22677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703513"/>
                        <a:ext cx="334803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998AE65B-8C65-4256-AB8B-70C05591A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7.6.1 </a:t>
            </a:r>
            <a:r>
              <a:rPr lang="zh-CN" altLang="en-US" sz="3200" b="1"/>
              <a:t>线索二叉树的概念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91F2AD1B-34B6-4ABB-81C9-2D7F86B5D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978025"/>
            <a:ext cx="7772400" cy="45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先序线索二叉树 </a:t>
            </a:r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38E79C39-7A45-4634-AD90-9BF3F84D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175C71D2-013E-42CC-AD2F-20B4C883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96CCF5AB-7200-4B41-B428-F1AEA91C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9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6615" name="Object 7">
            <a:extLst>
              <a:ext uri="{FF2B5EF4-FFF2-40B4-BE49-F238E27FC236}">
                <a16:creationId xmlns:a16="http://schemas.microsoft.com/office/drawing/2014/main" id="{62028650-CD46-4981-82CD-009AC09B6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2557463"/>
          <a:ext cx="69342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7" name="Visio" r:id="rId3" imgW="4401007" imgH="2237842" progId="Visio.Drawing.11">
                  <p:embed/>
                </p:oleObj>
              </mc:Choice>
              <mc:Fallback>
                <p:oleObj name="Visio" r:id="rId3" imgW="4401007" imgH="2237842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557463"/>
                        <a:ext cx="6934200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1E9482AF-FCC1-4C4C-8BEE-FAE07727D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7.6.1 </a:t>
            </a:r>
            <a:r>
              <a:rPr lang="zh-CN" altLang="en-US" sz="3200" b="1"/>
              <a:t>线索二叉树的概念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E80D1F0A-FB50-4285-8727-D805DDA94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978025"/>
            <a:ext cx="7772400" cy="45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中序线索二叉树 </a:t>
            </a:r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C212DE99-94B1-4EA2-BE6D-F838F0C4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2BF81000-D7BE-41C4-BA90-238C7D86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524D6F9B-20C4-45AF-ADAE-269F222D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7639" name="Object 7">
            <a:extLst>
              <a:ext uri="{FF2B5EF4-FFF2-40B4-BE49-F238E27FC236}">
                <a16:creationId xmlns:a16="http://schemas.microsoft.com/office/drawing/2014/main" id="{2EF746EF-7E14-4C37-9FCA-9FB090F8E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2374900"/>
          <a:ext cx="7173913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1" name="Visio" r:id="rId3" imgW="4401007" imgH="2031187" progId="Visio.Drawing.11">
                  <p:embed/>
                </p:oleObj>
              </mc:Choice>
              <mc:Fallback>
                <p:oleObj name="Visio" r:id="rId3" imgW="4401007" imgH="203118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374900"/>
                        <a:ext cx="7173913" cy="330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680EE0C8-4B6B-4893-B264-10847A8F5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7.6.1 </a:t>
            </a:r>
            <a:r>
              <a:rPr lang="zh-CN" altLang="en-US" sz="3200" b="1"/>
              <a:t>线索二叉树的概念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ACBB8E63-1A03-47BF-86C9-AD7E3D61E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978025"/>
            <a:ext cx="7772400" cy="45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后序线索二叉树 </a:t>
            </a:r>
          </a:p>
        </p:txBody>
      </p:sp>
      <p:sp>
        <p:nvSpPr>
          <p:cNvPr id="198660" name="Rectangle 4">
            <a:extLst>
              <a:ext uri="{FF2B5EF4-FFF2-40B4-BE49-F238E27FC236}">
                <a16:creationId xmlns:a16="http://schemas.microsoft.com/office/drawing/2014/main" id="{A682071D-0875-4281-8CC0-18CF93F41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8C8B96B4-DBFB-4FBC-9E03-B0B07DBB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95D4DEE5-3C77-40FA-B383-3FB54CB0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8663" name="Object 7">
            <a:extLst>
              <a:ext uri="{FF2B5EF4-FFF2-40B4-BE49-F238E27FC236}">
                <a16:creationId xmlns:a16="http://schemas.microsoft.com/office/drawing/2014/main" id="{1C561DA2-1748-4D41-A643-B98AC7042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2260600"/>
          <a:ext cx="7286625" cy="369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5" name="Visio" r:id="rId3" imgW="4401007" imgH="2231136" progId="Visio.Drawing.11">
                  <p:embed/>
                </p:oleObj>
              </mc:Choice>
              <mc:Fallback>
                <p:oleObj name="Visio" r:id="rId3" imgW="4401007" imgH="223113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260600"/>
                        <a:ext cx="7286625" cy="369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117AB169-4D42-4E82-B190-30E9E76AF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7.6.2 线索二叉树的存储结构</a:t>
            </a:r>
            <a:endParaRPr lang="zh-CN" altLang="en-US" sz="3200" b="1"/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B4A4D6E5-E214-4EEF-872B-AE36E8421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975" y="1928813"/>
            <a:ext cx="7772400" cy="4505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struct BiThrNode 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BiThrNodeType ltype, rtype;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T data;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BiThrNode&lt;T&gt; *lchild,*rchild;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class BiThrTree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BiThrTree &lt;T&gt; *Root;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void InThreaded();      			// </a:t>
            </a:r>
            <a:r>
              <a:rPr lang="zh-CN" altLang="en-US" sz="1800"/>
              <a:t>中序线索化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BiThrNode&lt;T&gt; * GetNext(BiThrNode&lt;T&gt; *p);	// </a:t>
            </a:r>
            <a:r>
              <a:rPr lang="zh-CN" altLang="en-US" sz="1800"/>
              <a:t>求中序中的后继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BiThrNode&lt;T&gt; * GetPrev(BiThrNode&lt;T&gt; *p); 	// </a:t>
            </a:r>
            <a:r>
              <a:rPr lang="zh-CN" altLang="en-US" sz="1800"/>
              <a:t>求中序中的前驱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void Travese(); 			// </a:t>
            </a:r>
            <a:r>
              <a:rPr lang="zh-CN" altLang="en-US" sz="1800"/>
              <a:t>利用线索进行中序遍历 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BiThrNode&lt;T&gt; * GetParent(BiThrNode&lt;T&gt; *p);  // </a:t>
            </a:r>
            <a:r>
              <a:rPr lang="zh-CN" altLang="en-US" sz="1800"/>
              <a:t>求父结点地址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};</a:t>
            </a:r>
            <a:endParaRPr lang="zh-CN" altLang="en-US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611E172E-4F18-4484-8C1B-5B4928B52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7.6.3 线索二叉树的操作算法</a:t>
            </a:r>
            <a:endParaRPr lang="zh-CN" altLang="en-US" sz="3200" b="1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CBBBBA9-0CB4-4C71-9387-47760DE07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789113"/>
            <a:ext cx="7483475" cy="4370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400" b="1"/>
              <a:t>算法</a:t>
            </a:r>
            <a:r>
              <a:rPr lang="en-US" altLang="zh-CN" sz="1400" b="1"/>
              <a:t>7-11</a:t>
            </a:r>
            <a:r>
              <a:rPr lang="en-US" altLang="zh-CN" sz="1400"/>
              <a:t> </a:t>
            </a:r>
            <a:r>
              <a:rPr lang="zh-CN" altLang="en-US" sz="1400"/>
              <a:t>二叉树的中序线索化算法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void BiThrTree&lt;T&gt;::InThreaded()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{  if(Root==NULL)  return;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BiThrNode&lt;T&gt; * pre=NULL;// </a:t>
            </a:r>
            <a:r>
              <a:rPr lang="zh-CN" altLang="en-US" sz="1400"/>
              <a:t>遍历序列中首结点的前驱为</a:t>
            </a:r>
            <a:r>
              <a:rPr lang="en-US" altLang="zh-CN" sz="1400"/>
              <a:t>NULL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InThreaded(Root, pre);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pre-&gt;rtype=THREAD;	// </a:t>
            </a:r>
            <a:r>
              <a:rPr lang="zh-CN" altLang="en-US" sz="1400"/>
              <a:t>对最后遍历的结点建立后继线索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}</a:t>
            </a:r>
          </a:p>
          <a:p>
            <a:pPr>
              <a:lnSpc>
                <a:spcPct val="80000"/>
              </a:lnSpc>
            </a:pPr>
            <a:endParaRPr lang="en-US" altLang="zh-CN" sz="1400"/>
          </a:p>
          <a:p>
            <a:pPr>
              <a:lnSpc>
                <a:spcPct val="80000"/>
              </a:lnSpc>
            </a:pPr>
            <a:r>
              <a:rPr lang="en-US" altLang="zh-CN" sz="1400"/>
              <a:t>void BiThrTree&lt;T&gt;::InThreaded(BiThrNode&lt;T&gt; *p, BiThrNode&lt;T&gt; * &amp;pre)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{  if(p==NULL)  return;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// </a:t>
            </a:r>
            <a:r>
              <a:rPr lang="zh-CN" altLang="en-US" sz="1400"/>
              <a:t>对左子树中序线索化，</a:t>
            </a:r>
            <a:r>
              <a:rPr lang="en-US" altLang="zh-CN" sz="1400"/>
              <a:t>pre</a:t>
            </a:r>
            <a:r>
              <a:rPr lang="zh-CN" altLang="en-US" sz="1400"/>
              <a:t>是左子树中序序列的前驱指针</a:t>
            </a:r>
          </a:p>
          <a:p>
            <a:pPr>
              <a:lnSpc>
                <a:spcPct val="80000"/>
              </a:lnSpc>
            </a:pPr>
            <a:r>
              <a:rPr lang="zh-CN" altLang="en-US" sz="1400"/>
              <a:t>    </a:t>
            </a:r>
            <a:r>
              <a:rPr lang="en-US" altLang="zh-CN" sz="1400"/>
              <a:t>if(p-&gt;ltype==LINK)  	InThreaded(p-&gt;lchild,  pre);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// </a:t>
            </a:r>
            <a:r>
              <a:rPr lang="zh-CN" altLang="en-US" sz="1400"/>
              <a:t>对</a:t>
            </a:r>
            <a:r>
              <a:rPr lang="en-US" altLang="zh-CN" sz="1400"/>
              <a:t>p</a:t>
            </a:r>
            <a:r>
              <a:rPr lang="zh-CN" altLang="en-US" sz="1400"/>
              <a:t>所指结点建立前驱线索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if(p-&gt;lchild==NULL)  	                {    p-&gt;ltype=THREAD;   p-&gt;lchild=pre;  }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// </a:t>
            </a:r>
            <a:r>
              <a:rPr lang="zh-CN" altLang="en-US" sz="1400"/>
              <a:t>对</a:t>
            </a:r>
            <a:r>
              <a:rPr lang="en-US" altLang="zh-CN" sz="1400"/>
              <a:t>pre</a:t>
            </a:r>
            <a:r>
              <a:rPr lang="zh-CN" altLang="en-US" sz="1400"/>
              <a:t>所指结点建立后继线索（应保证</a:t>
            </a:r>
            <a:r>
              <a:rPr lang="en-US" altLang="zh-CN" sz="1400"/>
              <a:t>pre</a:t>
            </a:r>
            <a:r>
              <a:rPr lang="zh-CN" altLang="en-US" sz="1400"/>
              <a:t>不为空值）</a:t>
            </a:r>
          </a:p>
          <a:p>
            <a:pPr>
              <a:lnSpc>
                <a:spcPct val="80000"/>
              </a:lnSpc>
            </a:pPr>
            <a:r>
              <a:rPr lang="zh-CN" altLang="en-US" sz="1400"/>
              <a:t>    </a:t>
            </a:r>
            <a:r>
              <a:rPr lang="en-US" altLang="zh-CN" sz="1400"/>
              <a:t>if(pre!=NULL &amp;&amp; pre-&gt;rchild==NULL) </a:t>
            </a:r>
            <a:r>
              <a:rPr lang="zh-CN" altLang="en-US" sz="1400"/>
              <a:t>  </a:t>
            </a:r>
            <a:r>
              <a:rPr lang="en-US" altLang="zh-CN" sz="1400"/>
              <a:t>{  pre-&gt;rtype=THREAD; pre-&gt;rchild=p;   }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pre = p;   	// pre</a:t>
            </a:r>
            <a:r>
              <a:rPr lang="zh-CN" altLang="en-US" sz="1400"/>
              <a:t>跟随</a:t>
            </a:r>
            <a:r>
              <a:rPr lang="en-US" altLang="zh-CN" sz="1400"/>
              <a:t>p</a:t>
            </a:r>
            <a:r>
              <a:rPr lang="zh-CN" altLang="en-US" sz="1400"/>
              <a:t>的变化</a:t>
            </a:r>
          </a:p>
          <a:p>
            <a:pPr>
              <a:lnSpc>
                <a:spcPct val="80000"/>
              </a:lnSpc>
            </a:pPr>
            <a:r>
              <a:rPr lang="zh-CN" altLang="en-US" sz="1400"/>
              <a:t>    </a:t>
            </a:r>
            <a:r>
              <a:rPr lang="en-US" altLang="zh-CN" sz="1400"/>
              <a:t>// </a:t>
            </a:r>
            <a:r>
              <a:rPr lang="zh-CN" altLang="en-US" sz="1400"/>
              <a:t>对右子树中序线索化，</a:t>
            </a:r>
            <a:r>
              <a:rPr lang="en-US" altLang="zh-CN" sz="1400"/>
              <a:t>pre</a:t>
            </a:r>
            <a:r>
              <a:rPr lang="zh-CN" altLang="en-US" sz="1400"/>
              <a:t>是右子树中序序列的前驱指针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    if(p-&gt;rtype==LINK)  	InThreaded(p-&gt;rchild, pre); 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}</a:t>
            </a:r>
            <a:endParaRPr lang="zh-CN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5A6A4595-54F1-431B-98ED-0CF102B92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7.6.3 线索二叉树的操作算法</a:t>
            </a:r>
            <a:endParaRPr lang="zh-CN" altLang="en-US" sz="3200" b="1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3F32B701-6EC7-4A15-BC97-6718B7AD1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789113"/>
            <a:ext cx="7483475" cy="4370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7-12</a:t>
            </a:r>
            <a:r>
              <a:rPr lang="en-US" altLang="zh-CN" sz="1800"/>
              <a:t> </a:t>
            </a:r>
            <a:r>
              <a:rPr lang="zh-CN" altLang="en-US" sz="1800"/>
              <a:t>在中序线索二叉树中，求结点的后继指针的算法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BiThrNode&lt;T&gt; * BiThrTree&lt;T&gt;::GetNext(BiThrNode&lt;T&gt; *p)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if(p-&gt;rtype==THREAD)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return p-&gt;rchild;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p=p-&gt;rchild;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while( p-&gt;ltype==LINK 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p=p-&gt;lchild;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return p;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C2239ABF-FE38-4FC5-AC91-0F3B9DAFC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7.6.3 线索二叉树的操作算法</a:t>
            </a:r>
            <a:endParaRPr lang="zh-CN" altLang="en-US" sz="3200" b="1"/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83F7355A-D0A5-4AC2-A55B-20E442812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789113"/>
            <a:ext cx="7483475" cy="4370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7-13</a:t>
            </a:r>
            <a:r>
              <a:rPr lang="en-US" altLang="zh-CN" sz="1800"/>
              <a:t> </a:t>
            </a:r>
            <a:r>
              <a:rPr lang="zh-CN" altLang="en-US" sz="1800"/>
              <a:t>在中序线索二叉树中，求结点的前驱指针的算法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BiThrNode&lt;T&gt; * BiThrTree&lt;T&gt;::GetPrev(BiThrNode&lt;T&gt; *p)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if(p-&gt;ltype==THREAD)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return p-&gt;lchild;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p=p-&gt;lchild;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while( p-&gt;rtype==LINK)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p=p-&gt;rchild;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return p;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F3C9BE9A-F1DA-424A-9A93-8E338D739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7.6.3 线索二叉树的操作算法</a:t>
            </a:r>
            <a:endParaRPr lang="zh-CN" altLang="en-US" sz="3200" b="1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9C479278-59ED-49CF-AB0A-00272DC8B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789113"/>
            <a:ext cx="7483475" cy="4370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7-14 </a:t>
            </a:r>
            <a:r>
              <a:rPr lang="zh-CN" altLang="en-US" sz="1800"/>
              <a:t>中序遍历中序线索二叉树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void BiThrTree&lt;T&gt;::Travese()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BiThrNode&lt;T&gt; * p=Root;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while(p-&gt;ltype==LINK)	// </a:t>
            </a:r>
            <a:r>
              <a:rPr lang="zh-CN" altLang="en-US" sz="1800"/>
              <a:t>找到中序遍历的起点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	</a:t>
            </a:r>
            <a:r>
              <a:rPr lang="en-US" altLang="zh-CN" sz="1800"/>
              <a:t>p=p-&gt;lchild;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while( p!=NULL 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cout&lt;&lt;p-&gt;data&lt;&lt;" ";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p=GetNext(p);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4C4D729-75C9-4ABB-B157-BBAD8BBF1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、结点的度和树的度</a:t>
            </a:r>
          </a:p>
          <a:p>
            <a:r>
              <a:rPr lang="en-US" altLang="zh-CN"/>
              <a:t>2</a:t>
            </a:r>
            <a:r>
              <a:rPr lang="zh-CN" altLang="en-US"/>
              <a:t>、孩子结点、双亲结点、兄弟结点</a:t>
            </a:r>
          </a:p>
          <a:p>
            <a:r>
              <a:rPr lang="en-US" altLang="zh-CN"/>
              <a:t>3</a:t>
            </a:r>
            <a:r>
              <a:rPr lang="zh-CN" altLang="en-US"/>
              <a:t>、路径、路径长度</a:t>
            </a:r>
          </a:p>
          <a:p>
            <a:r>
              <a:rPr lang="en-US" altLang="zh-CN"/>
              <a:t>4</a:t>
            </a:r>
            <a:r>
              <a:rPr lang="zh-CN" altLang="en-US"/>
              <a:t>、子孙结点、祖先结点</a:t>
            </a:r>
          </a:p>
          <a:p>
            <a:r>
              <a:rPr lang="en-US" altLang="zh-CN"/>
              <a:t>5</a:t>
            </a:r>
            <a:r>
              <a:rPr lang="zh-CN" altLang="en-US"/>
              <a:t>、结点的层次、树的高度</a:t>
            </a:r>
          </a:p>
          <a:p>
            <a:r>
              <a:rPr lang="en-US" altLang="zh-CN"/>
              <a:t>6</a:t>
            </a:r>
            <a:r>
              <a:rPr lang="zh-CN" altLang="en-US"/>
              <a:t>、有序树、无序树</a:t>
            </a:r>
          </a:p>
          <a:p>
            <a:r>
              <a:rPr lang="en-US" altLang="zh-CN"/>
              <a:t>7</a:t>
            </a:r>
            <a:r>
              <a:rPr lang="zh-CN" altLang="en-US"/>
              <a:t>、森林</a:t>
            </a: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BCEEDD73-7BE2-4F81-996A-BBDE8A710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7.1.2 树的基本术语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648472FF-F8DF-4CAC-BB2E-2400738DB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7.6.3 线索二叉树的操作算法</a:t>
            </a:r>
            <a:endParaRPr lang="zh-CN" altLang="en-US" sz="3200" b="1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3FC299EA-6F94-478E-A538-29E725E31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789113"/>
            <a:ext cx="7483475" cy="4370387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zh-CN" sz="1800" b="1"/>
              <a:t>4</a:t>
            </a:r>
            <a:r>
              <a:rPr lang="zh-CN" altLang="en-US" sz="1800" b="1"/>
              <a:t>、求父结点的算法</a:t>
            </a:r>
          </a:p>
          <a:p>
            <a:pPr>
              <a:lnSpc>
                <a:spcPct val="80000"/>
              </a:lnSpc>
            </a:pPr>
            <a:endParaRPr lang="zh-CN" altLang="en-US" sz="1800"/>
          </a:p>
        </p:txBody>
      </p:sp>
      <p:sp>
        <p:nvSpPr>
          <p:cNvPr id="204804" name="Rectangle 4">
            <a:extLst>
              <a:ext uri="{FF2B5EF4-FFF2-40B4-BE49-F238E27FC236}">
                <a16:creationId xmlns:a16="http://schemas.microsoft.com/office/drawing/2014/main" id="{4E82C326-3794-4EA2-A655-5421A863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5" name="Object 5">
            <a:extLst>
              <a:ext uri="{FF2B5EF4-FFF2-40B4-BE49-F238E27FC236}">
                <a16:creationId xmlns:a16="http://schemas.microsoft.com/office/drawing/2014/main" id="{E128B753-1100-4018-9929-84E8D1378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2743200"/>
          <a:ext cx="3532188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0" name="Visio" r:id="rId3" imgW="2481072" imgH="1909572" progId="Visio.Drawing.11">
                  <p:embed/>
                </p:oleObj>
              </mc:Choice>
              <mc:Fallback>
                <p:oleObj name="Visio" r:id="rId3" imgW="2481072" imgH="190957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743200"/>
                        <a:ext cx="3532188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Rectangle 6">
            <a:extLst>
              <a:ext uri="{FF2B5EF4-FFF2-40B4-BE49-F238E27FC236}">
                <a16:creationId xmlns:a16="http://schemas.microsoft.com/office/drawing/2014/main" id="{E1D4C44C-E464-40E0-ACE5-25DC4C10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7" name="Object 7">
            <a:extLst>
              <a:ext uri="{FF2B5EF4-FFF2-40B4-BE49-F238E27FC236}">
                <a16:creationId xmlns:a16="http://schemas.microsoft.com/office/drawing/2014/main" id="{4649F1F7-9F11-40FB-B404-C0F611C9F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744788"/>
          <a:ext cx="339725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1" name="Visio" r:id="rId5" imgW="2414321" imgH="1953158" progId="Visio.Drawing.11">
                  <p:embed/>
                </p:oleObj>
              </mc:Choice>
              <mc:Fallback>
                <p:oleObj name="Visio" r:id="rId5" imgW="2414321" imgH="195315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44788"/>
                        <a:ext cx="3397250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9FAD84F3-9067-4E37-ADD1-0C0C16FF8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7.6.3 线索二叉树的操作算法</a:t>
            </a:r>
            <a:endParaRPr lang="zh-CN" altLang="en-US" sz="3200" b="1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299253E1-56A1-4961-A2DA-757E81212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088" y="1789113"/>
            <a:ext cx="8321675" cy="4370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7-15</a:t>
            </a:r>
            <a:r>
              <a:rPr lang="en-US" altLang="zh-CN" sz="1800"/>
              <a:t> </a:t>
            </a:r>
            <a:r>
              <a:rPr lang="zh-CN" altLang="en-US" sz="1800"/>
              <a:t>在中序线索化树中，查找结点的父结点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BiThrNode&lt;T&gt; *BiThrTree&lt;T&gt;::GetParent(BiThrNode&lt;T&gt; *p)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// </a:t>
            </a:r>
            <a:r>
              <a:rPr lang="zh-CN" altLang="en-US" sz="1800"/>
              <a:t>尝试图</a:t>
            </a:r>
            <a:r>
              <a:rPr lang="en-US" altLang="zh-CN" sz="1800"/>
              <a:t>7-23(a)</a:t>
            </a:r>
            <a:r>
              <a:rPr lang="zh-CN" altLang="en-US" sz="1800"/>
              <a:t>的情形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If(p==NULL)  return NULL;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BiThrNode&lt;T&gt; *parent;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for(parent=p;  parent-&gt;rtype==LINK;  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parent=parent-&gt;rchild;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parent=parent-&gt;rchild;	// parent</a:t>
            </a:r>
            <a:r>
              <a:rPr lang="zh-CN" altLang="en-US" sz="1800"/>
              <a:t>是*</a:t>
            </a:r>
            <a:r>
              <a:rPr lang="en-US" altLang="zh-CN" sz="1800"/>
              <a:t>p</a:t>
            </a:r>
            <a:r>
              <a:rPr lang="zh-CN" altLang="en-US" sz="1800"/>
              <a:t>的最右下方结点的后继指针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if(parent &amp;&amp; parent-&gt;lchild==p)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return parent; 	// </a:t>
            </a:r>
            <a:r>
              <a:rPr lang="zh-CN" altLang="en-US" sz="1800"/>
              <a:t>猜测*</a:t>
            </a:r>
            <a:r>
              <a:rPr lang="en-US" altLang="zh-CN" sz="1800"/>
              <a:t>p</a:t>
            </a:r>
            <a:r>
              <a:rPr lang="zh-CN" altLang="en-US" sz="1800"/>
              <a:t>是否是*</a:t>
            </a:r>
            <a:r>
              <a:rPr lang="en-US" altLang="zh-CN" sz="1800"/>
              <a:t>parent</a:t>
            </a:r>
            <a:r>
              <a:rPr lang="zh-CN" altLang="en-US" sz="1800"/>
              <a:t>的左孩子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// </a:t>
            </a:r>
            <a:r>
              <a:rPr lang="zh-CN" altLang="en-US" sz="1800"/>
              <a:t>尝试图</a:t>
            </a:r>
            <a:r>
              <a:rPr lang="en-US" altLang="zh-CN" sz="1800"/>
              <a:t>7-23(b)</a:t>
            </a:r>
            <a:r>
              <a:rPr lang="zh-CN" altLang="en-US" sz="1800"/>
              <a:t>的情形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for(parent=p;  parent-&gt;ltype==LINK;  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	parent=parent-&gt;lchild;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	parent=parent-&gt;lchild;	// parent</a:t>
            </a:r>
            <a:r>
              <a:rPr lang="zh-CN" altLang="en-US" sz="1800"/>
              <a:t>是*</a:t>
            </a:r>
            <a:r>
              <a:rPr lang="en-US" altLang="zh-CN" sz="1800"/>
              <a:t>p</a:t>
            </a:r>
            <a:r>
              <a:rPr lang="zh-CN" altLang="en-US" sz="1800"/>
              <a:t>的最左下方结点的前驱指针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	</a:t>
            </a:r>
            <a:r>
              <a:rPr lang="en-US" altLang="zh-CN" sz="1800"/>
              <a:t>return parent;		// parent</a:t>
            </a:r>
            <a:r>
              <a:rPr lang="zh-CN" altLang="en-US" sz="1800"/>
              <a:t>一定是*</a:t>
            </a:r>
            <a:r>
              <a:rPr lang="en-US" altLang="zh-CN" sz="1800"/>
              <a:t>p</a:t>
            </a:r>
            <a:r>
              <a:rPr lang="zh-CN" altLang="en-US" sz="1800"/>
              <a:t>的父指针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E03EEA30-3472-448B-BFD9-1F7BBD1BE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7.7.1 多叉链表表示法</a:t>
            </a:r>
            <a:endParaRPr lang="en-US" altLang="zh-CN" sz="2400" b="1"/>
          </a:p>
          <a:p>
            <a:r>
              <a:rPr lang="en-US" altLang="en-US" sz="2400" b="1"/>
              <a:t>7.7.2 孩子链表表示法</a:t>
            </a:r>
            <a:endParaRPr lang="en-US" altLang="zh-CN" sz="2400" b="1"/>
          </a:p>
          <a:p>
            <a:r>
              <a:rPr lang="en-US" altLang="en-US" sz="2400" b="1"/>
              <a:t>7.7.3 双亲表示法</a:t>
            </a:r>
            <a:endParaRPr lang="en-US" altLang="zh-CN" sz="2400" b="1"/>
          </a:p>
          <a:p>
            <a:r>
              <a:rPr lang="en-US" altLang="zh-CN" sz="2400" b="1"/>
              <a:t>7.7.4 </a:t>
            </a:r>
            <a:r>
              <a:rPr lang="zh-CN" altLang="en-US" sz="2400" b="1"/>
              <a:t>孩子兄弟表示法</a:t>
            </a:r>
          </a:p>
          <a:p>
            <a:r>
              <a:rPr lang="en-US" altLang="en-US" sz="2400" b="1"/>
              <a:t>7.7.5 树的算法</a:t>
            </a:r>
            <a:endParaRPr lang="en-US" altLang="zh-CN" sz="2400" b="1"/>
          </a:p>
          <a:p>
            <a:endParaRPr lang="zh-CN" altLang="en-US" sz="2400" b="1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25C97166-1D73-4BEA-B0A0-C446E75ED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/>
              <a:t>7.7 </a:t>
            </a:r>
            <a:r>
              <a:rPr kumimoji="1" lang="en-US" altLang="en-US" b="1"/>
              <a:t>树的存储结构与算法</a:t>
            </a:r>
            <a:endParaRPr kumimoji="1" lang="zh-CN" altLang="en-US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6C5439E4-7FDD-4709-B86C-B46C7C88E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7.7.1 多叉链表表示法</a:t>
            </a:r>
            <a:endParaRPr lang="zh-CN" altLang="en-US" sz="3200" b="1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8AA6A9E4-E243-483F-A0EF-C35A7826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7876" name="Object 4">
            <a:extLst>
              <a:ext uri="{FF2B5EF4-FFF2-40B4-BE49-F238E27FC236}">
                <a16:creationId xmlns:a16="http://schemas.microsoft.com/office/drawing/2014/main" id="{0F48CD14-D4C6-4ADB-A91D-68E1BF1C3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3" y="2643188"/>
          <a:ext cx="2841625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1" name="Visio" r:id="rId3" imgW="2109521" imgH="1331671" progId="Visio.Drawing.11">
                  <p:embed/>
                </p:oleObj>
              </mc:Choice>
              <mc:Fallback>
                <p:oleObj name="Visio" r:id="rId3" imgW="2109521" imgH="133167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643188"/>
                        <a:ext cx="2841625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7" name="Rectangle 5">
            <a:extLst>
              <a:ext uri="{FF2B5EF4-FFF2-40B4-BE49-F238E27FC236}">
                <a16:creationId xmlns:a16="http://schemas.microsoft.com/office/drawing/2014/main" id="{5BBC85A1-DD5C-42D1-9429-624220CF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7878" name="Object 6">
            <a:extLst>
              <a:ext uri="{FF2B5EF4-FFF2-40B4-BE49-F238E27FC236}">
                <a16:creationId xmlns:a16="http://schemas.microsoft.com/office/drawing/2014/main" id="{1C4933BB-5A2B-4572-A8A1-AEAA62F07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2586038"/>
          <a:ext cx="600868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2" name="Visio" r:id="rId5" imgW="4150766" imgH="1340510" progId="Visio.Drawing.11">
                  <p:embed/>
                </p:oleObj>
              </mc:Choice>
              <mc:Fallback>
                <p:oleObj name="Visio" r:id="rId5" imgW="4150766" imgH="134051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586038"/>
                        <a:ext cx="6008688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406FD3B3-350F-4867-A68F-9D7E0F28B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7.7.1 多叉链表表示法</a:t>
            </a:r>
            <a:endParaRPr lang="zh-CN" altLang="en-US" sz="3200" b="1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F7C736A8-00D0-4DEF-95AF-4A676FB1E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271F4941-FBC7-4869-B986-79A69703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DF80912D-761F-4113-A769-84190A90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1836738"/>
            <a:ext cx="6243638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struct ChildrenNode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T data; </a:t>
            </a:r>
          </a:p>
          <a:p>
            <a:pPr eaLnBrk="1" hangingPunct="1"/>
            <a:r>
              <a:rPr lang="en-US" altLang="zh-CN"/>
              <a:t>    ChildrenNode&lt;T&gt; *children[</a:t>
            </a:r>
            <a:r>
              <a:rPr lang="en-US" altLang="zh-CN" i="1"/>
              <a:t>K</a:t>
            </a:r>
            <a:r>
              <a:rPr lang="en-US" altLang="zh-CN"/>
              <a:t>]; </a:t>
            </a:r>
          </a:p>
          <a:p>
            <a:pPr eaLnBrk="1" hangingPunct="1"/>
            <a:r>
              <a:rPr lang="en-US" altLang="zh-CN"/>
              <a:t>}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class ChildrenTree</a:t>
            </a:r>
          </a:p>
          <a:p>
            <a:pPr eaLnBrk="1" hangingPunct="1"/>
            <a:r>
              <a:rPr lang="en-US" altLang="zh-CN"/>
              <a:t>{ </a:t>
            </a:r>
          </a:p>
          <a:p>
            <a:pPr eaLnBrk="1" hangingPunct="1"/>
            <a:r>
              <a:rPr lang="en-US" altLang="zh-CN"/>
              <a:t>    ChildrenNode&lt;T&gt; *Root; // </a:t>
            </a:r>
            <a:r>
              <a:rPr lang="zh-CN" altLang="en-US"/>
              <a:t>树的根指针</a:t>
            </a:r>
          </a:p>
          <a:p>
            <a:pPr eaLnBrk="1" hangingPunct="1"/>
            <a:r>
              <a:rPr lang="en-US" altLang="zh-CN"/>
              <a:t>public:</a:t>
            </a:r>
          </a:p>
          <a:p>
            <a:pPr eaLnBrk="1" hangingPunct="1"/>
            <a:r>
              <a:rPr lang="en-US" altLang="zh-CN"/>
              <a:t>    // </a:t>
            </a:r>
            <a:r>
              <a:rPr lang="zh-CN" altLang="en-US"/>
              <a:t>取</a:t>
            </a:r>
            <a:r>
              <a:rPr lang="en-US" altLang="zh-CN"/>
              <a:t>p</a:t>
            </a:r>
            <a:r>
              <a:rPr lang="zh-CN" altLang="en-US"/>
              <a:t>所指结点的第</a:t>
            </a:r>
            <a:r>
              <a:rPr lang="en-US" altLang="zh-CN"/>
              <a:t>i</a:t>
            </a:r>
            <a:r>
              <a:rPr lang="zh-CN" altLang="en-US"/>
              <a:t>个孩子的指针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/>
              <a:t>ChildrenNode&lt;T&gt; *GetChild(ChildrenNode&lt;T&gt; *p, int i);</a:t>
            </a:r>
          </a:p>
          <a:p>
            <a:pPr eaLnBrk="1" hangingPunct="1"/>
            <a:r>
              <a:rPr lang="en-US" altLang="zh-CN"/>
              <a:t>    // </a:t>
            </a:r>
            <a:r>
              <a:rPr lang="zh-CN" altLang="en-US"/>
              <a:t>取</a:t>
            </a:r>
            <a:r>
              <a:rPr lang="en-US" altLang="zh-CN"/>
              <a:t>p</a:t>
            </a:r>
            <a:r>
              <a:rPr lang="zh-CN" altLang="en-US"/>
              <a:t>所指结点的父结点的指针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/>
              <a:t>ChildrenNode*GetParent(ChildrenNode *p);  </a:t>
            </a:r>
          </a:p>
          <a:p>
            <a:pPr eaLnBrk="1" hangingPunct="1"/>
            <a:r>
              <a:rPr lang="en-US" altLang="zh-CN"/>
              <a:t>    ……</a:t>
            </a:r>
          </a:p>
          <a:p>
            <a:pPr eaLnBrk="1" hangingPunct="1"/>
            <a:r>
              <a:rPr lang="en-US" altLang="zh-CN"/>
              <a:t>};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0F6AAFB5-1E5D-4E33-91B5-1EE0FFE2C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7.7.2 孩子链表表示法</a:t>
            </a:r>
            <a:endParaRPr lang="zh-CN" altLang="en-US" sz="3200" b="1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03F348B5-814F-4DBF-AA9E-CC57E9B6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9924" name="Object 4">
            <a:extLst>
              <a:ext uri="{FF2B5EF4-FFF2-40B4-BE49-F238E27FC236}">
                <a16:creationId xmlns:a16="http://schemas.microsoft.com/office/drawing/2014/main" id="{B61514C9-594D-40E8-B2DC-49F4708B3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2762250"/>
          <a:ext cx="360680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9" name="Visio" r:id="rId3" imgW="2109521" imgH="1331671" progId="Visio.Drawing.11">
                  <p:embed/>
                </p:oleObj>
              </mc:Choice>
              <mc:Fallback>
                <p:oleObj name="Visio" r:id="rId3" imgW="2109521" imgH="133167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2762250"/>
                        <a:ext cx="3606800" cy="227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>
            <a:extLst>
              <a:ext uri="{FF2B5EF4-FFF2-40B4-BE49-F238E27FC236}">
                <a16:creationId xmlns:a16="http://schemas.microsoft.com/office/drawing/2014/main" id="{90C77DCD-EFD2-43B3-BA5C-E2B1A469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9926" name="Object 6">
            <a:extLst>
              <a:ext uri="{FF2B5EF4-FFF2-40B4-BE49-F238E27FC236}">
                <a16:creationId xmlns:a16="http://schemas.microsoft.com/office/drawing/2014/main" id="{60F22A7F-D6CD-4428-BAEB-5435FC011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0788" y="2492375"/>
          <a:ext cx="4208462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0" name="Visio" r:id="rId5" imgW="2206447" imgH="1846783" progId="Visio.Drawing.11">
                  <p:embed/>
                </p:oleObj>
              </mc:Choice>
              <mc:Fallback>
                <p:oleObj name="Visio" r:id="rId5" imgW="2206447" imgH="184678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2492375"/>
                        <a:ext cx="4208462" cy="351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5A3C59FC-D9F4-4D2E-A5CD-C8CDC779C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7.7.2 孩子链表表示法</a:t>
            </a:r>
            <a:endParaRPr lang="zh-CN" altLang="en-US" sz="3200" b="1"/>
          </a:p>
        </p:txBody>
      </p:sp>
      <p:graphicFrame>
        <p:nvGraphicFramePr>
          <p:cNvPr id="210947" name="Group 3">
            <a:extLst>
              <a:ext uri="{FF2B5EF4-FFF2-40B4-BE49-F238E27FC236}">
                <a16:creationId xmlns:a16="http://schemas.microsoft.com/office/drawing/2014/main" id="{A230AE6E-A0F6-4006-AF99-89B258A036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588" y="2017713"/>
          <a:ext cx="8445500" cy="4602162"/>
        </p:xfrm>
        <a:graphic>
          <a:graphicData uri="http://schemas.openxmlformats.org/drawingml/2006/table">
            <a:tbl>
              <a:tblPr/>
              <a:tblGrid>
                <a:gridCol w="2913062">
                  <a:extLst>
                    <a:ext uri="{9D8B030D-6E8A-4147-A177-3AD203B41FA5}">
                      <a16:colId xmlns:a16="http://schemas.microsoft.com/office/drawing/2014/main" val="2343815659"/>
                    </a:ext>
                  </a:extLst>
                </a:gridCol>
                <a:gridCol w="5532438">
                  <a:extLst>
                    <a:ext uri="{9D8B030D-6E8A-4147-A177-3AD203B41FA5}">
                      <a16:colId xmlns:a16="http://schemas.microsoft.com/office/drawing/2014/main" val="300338758"/>
                    </a:ext>
                  </a:extLst>
                </a:gridCol>
              </a:tblGrid>
              <a:tr h="411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//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树的结点结构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struct CTBox		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T data;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CTNode *firstchild;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//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孩子链表中的结点结构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struct CTNode	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int child;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CTNode * next;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class CTree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CTBox&lt;T&gt; *Root;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int size, 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//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所指结点的第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个孩子的指针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ChildrenNode&lt;T&gt; *GetChild(ChildrenNode&lt;T&gt; *p,int i);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//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所指结点的父结点的指针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ChildrenNode*GetParent(ChildrenNode*p);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……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};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8555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9E215DA8-7FD2-4682-99F2-88587ECBA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7.7.3 双亲表示法</a:t>
            </a:r>
            <a:endParaRPr lang="zh-CN" altLang="en-US" sz="3200" b="1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942C8D67-971A-4F57-9379-B67351AE2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1972" name="Object 4">
            <a:extLst>
              <a:ext uri="{FF2B5EF4-FFF2-40B4-BE49-F238E27FC236}">
                <a16:creationId xmlns:a16="http://schemas.microsoft.com/office/drawing/2014/main" id="{755EBFDD-C0B5-4829-BC9B-F0A90A932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3076575"/>
          <a:ext cx="294322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8" name="Visio" r:id="rId3" imgW="2109521" imgH="1331671" progId="Visio.Drawing.11">
                  <p:embed/>
                </p:oleObj>
              </mc:Choice>
              <mc:Fallback>
                <p:oleObj name="Visio" r:id="rId3" imgW="2109521" imgH="133167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076575"/>
                        <a:ext cx="2943225" cy="185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Group 5">
            <a:extLst>
              <a:ext uri="{FF2B5EF4-FFF2-40B4-BE49-F238E27FC236}">
                <a16:creationId xmlns:a16="http://schemas.microsoft.com/office/drawing/2014/main" id="{39A699FD-0846-4E69-8AE3-0FCFE88F85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21075" y="3232150"/>
          <a:ext cx="5016500" cy="1130300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val="955744020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174855300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148726863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427180275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460653704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3960356168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670614548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341060929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1750381698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180870485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3516241314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856170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域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818973"/>
                  </a:ext>
                </a:extLst>
              </a:tr>
              <a:tr h="4000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parent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域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948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200D5A5A-3671-4F77-85F9-8CF32D51C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7.7.3 双亲表示法</a:t>
            </a:r>
            <a:endParaRPr lang="zh-CN" altLang="en-US" sz="3200" b="1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A50A9604-552D-4453-A036-F1D93F761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struct PTNode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T data;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int parent;  // </a:t>
            </a:r>
            <a:r>
              <a:rPr lang="zh-CN" altLang="en-US" sz="1800"/>
              <a:t>双亲指针域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};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class PTree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PTNode *Tree;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int size,  n;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int GetChild(int p,int i);  // </a:t>
            </a:r>
            <a:r>
              <a:rPr lang="zh-CN" altLang="en-US" sz="1800"/>
              <a:t>取第</a:t>
            </a:r>
            <a:r>
              <a:rPr lang="en-US" altLang="zh-CN" sz="1800"/>
              <a:t>p</a:t>
            </a:r>
            <a:r>
              <a:rPr lang="zh-CN" altLang="en-US" sz="1800"/>
              <a:t>个结点的第</a:t>
            </a:r>
            <a:r>
              <a:rPr lang="en-US" altLang="zh-CN" sz="1800"/>
              <a:t>i</a:t>
            </a:r>
            <a:r>
              <a:rPr lang="zh-CN" altLang="en-US" sz="1800"/>
              <a:t>个孩子下标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int GetParent(int p);      // </a:t>
            </a:r>
            <a:r>
              <a:rPr lang="zh-CN" altLang="en-US" sz="1800"/>
              <a:t>取第</a:t>
            </a:r>
            <a:r>
              <a:rPr lang="en-US" altLang="zh-CN" sz="1800"/>
              <a:t>p</a:t>
            </a:r>
            <a:r>
              <a:rPr lang="zh-CN" altLang="en-US" sz="1800"/>
              <a:t>个结点的父结点下标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……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};</a:t>
            </a:r>
            <a:endParaRPr lang="zh-CN" altLang="en-US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566EEE83-A176-4CCE-8771-4CAA4211C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7.7.4 </a:t>
            </a:r>
            <a:r>
              <a:rPr lang="zh-CN" altLang="en-US" sz="3200" b="1"/>
              <a:t>孩子兄弟表示法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BE96142A-BC57-46E8-A660-EF658BB5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4020" name="Object 4">
            <a:extLst>
              <a:ext uri="{FF2B5EF4-FFF2-40B4-BE49-F238E27FC236}">
                <a16:creationId xmlns:a16="http://schemas.microsoft.com/office/drawing/2014/main" id="{5E14DA6D-4404-4852-99A3-1A297C0D8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" y="2108200"/>
          <a:ext cx="2530475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8" name="Visio" r:id="rId3" imgW="2109521" imgH="1331671" progId="Visio.Drawing.11">
                  <p:embed/>
                </p:oleObj>
              </mc:Choice>
              <mc:Fallback>
                <p:oleObj name="Visio" r:id="rId3" imgW="2109521" imgH="133167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108200"/>
                        <a:ext cx="2530475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1" name="Rectangle 5">
            <a:extLst>
              <a:ext uri="{FF2B5EF4-FFF2-40B4-BE49-F238E27FC236}">
                <a16:creationId xmlns:a16="http://schemas.microsoft.com/office/drawing/2014/main" id="{23A9AE2E-52E5-4A16-90D9-ABE89D273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4022" name="Object 6">
            <a:extLst>
              <a:ext uri="{FF2B5EF4-FFF2-40B4-BE49-F238E27FC236}">
                <a16:creationId xmlns:a16="http://schemas.microsoft.com/office/drawing/2014/main" id="{1980048C-C900-4434-B290-47B41ABB6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1806575"/>
          <a:ext cx="431165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9" name="Visio" r:id="rId5" imgW="3798113" imgH="1358798" progId="Visio.Drawing.11">
                  <p:embed/>
                </p:oleObj>
              </mc:Choice>
              <mc:Fallback>
                <p:oleObj name="Visio" r:id="rId5" imgW="3798113" imgH="135879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1806575"/>
                        <a:ext cx="4311650" cy="188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3" name="Rectangle 7">
            <a:extLst>
              <a:ext uri="{FF2B5EF4-FFF2-40B4-BE49-F238E27FC236}">
                <a16:creationId xmlns:a16="http://schemas.microsoft.com/office/drawing/2014/main" id="{975BEED6-CAB8-48F3-8ECE-65207B39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9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4024" name="Object 8">
            <a:extLst>
              <a:ext uri="{FF2B5EF4-FFF2-40B4-BE49-F238E27FC236}">
                <a16:creationId xmlns:a16="http://schemas.microsoft.com/office/drawing/2014/main" id="{A42EE202-C8B6-4FDA-9355-8791F9206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25" y="3416300"/>
          <a:ext cx="409257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0" name="Visio" r:id="rId7" imgW="2449373" imgH="2635301" progId="Visio.Drawing.11">
                  <p:embed/>
                </p:oleObj>
              </mc:Choice>
              <mc:Fallback>
                <p:oleObj name="Visio" r:id="rId7" imgW="2449373" imgH="263530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416300"/>
                        <a:ext cx="4092575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86F8CF5-9748-434C-9371-1263E6B8B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2017713"/>
            <a:ext cx="8426450" cy="4114800"/>
          </a:xfrm>
        </p:spPr>
        <p:txBody>
          <a:bodyPr/>
          <a:lstStyle/>
          <a:p>
            <a:r>
              <a:rPr lang="zh-CN" altLang="en-US" b="1"/>
              <a:t>性质</a:t>
            </a:r>
            <a:r>
              <a:rPr lang="en-US" altLang="zh-CN" b="1"/>
              <a:t>1</a:t>
            </a:r>
            <a:r>
              <a:rPr lang="zh-CN" altLang="en-US"/>
              <a:t>：树中的结点总数等于所有结点的度之和加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9CBF98BB-F10D-4AA8-914F-96EFD19D3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7.1.3 树的基本性质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33ED3DB-5A0A-44D3-8CC7-3F36C5216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7.7.4 </a:t>
            </a:r>
            <a:r>
              <a:rPr lang="zh-CN" altLang="en-US" sz="3200" b="1"/>
              <a:t>孩子兄弟表示法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FDFB6C33-FFC2-4EF1-8F7B-4E2824EC5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struct CSNode  // </a:t>
            </a:r>
            <a:r>
              <a:rPr lang="zh-CN" altLang="en-US" sz="1800"/>
              <a:t>树结点类定义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T data;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CSNode&lt;T&gt; *firstchild, *nextsibling;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};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class CSTree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CSNode&lt;T&gt; *Root;  // </a:t>
            </a:r>
            <a:r>
              <a:rPr lang="zh-CN" altLang="en-US" sz="1800"/>
              <a:t>树的根指针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CSTree ();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~CSTree ();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……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}; </a:t>
            </a:r>
            <a:endParaRPr lang="zh-CN" altLang="en-US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D128A2E0-6AA1-402D-AC5B-D55103C17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7.7.5 树的算法</a:t>
            </a:r>
            <a:endParaRPr lang="zh-CN" altLang="en-US" sz="3200" b="1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E29932C4-4E3E-4FA9-AFC2-99BC3491C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1"/>
              <a:t>1</a:t>
            </a:r>
            <a:r>
              <a:rPr lang="zh-CN" altLang="en-US" b="1"/>
              <a:t>、构造算法</a:t>
            </a:r>
          </a:p>
          <a:p>
            <a:r>
              <a:rPr lang="en-US" altLang="zh-CN" b="1"/>
              <a:t>2</a:t>
            </a:r>
            <a:r>
              <a:rPr lang="zh-CN" altLang="en-US" b="1"/>
              <a:t>、计算树的高度</a:t>
            </a:r>
          </a:p>
          <a:p>
            <a:r>
              <a:rPr lang="en-US" altLang="zh-CN" b="1"/>
              <a:t>3</a:t>
            </a:r>
            <a:r>
              <a:rPr lang="zh-CN" altLang="en-US" b="1"/>
              <a:t>、计算树中所有结点的度</a:t>
            </a:r>
          </a:p>
          <a:p>
            <a:r>
              <a:rPr lang="en-US" altLang="zh-CN" b="1"/>
              <a:t>4</a:t>
            </a:r>
            <a:r>
              <a:rPr lang="zh-CN" altLang="en-US" b="1"/>
              <a:t>、树的遍历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5A8EEA18-C137-468D-877C-8CD04DABF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1</a:t>
            </a:r>
            <a:r>
              <a:rPr lang="zh-CN" altLang="en-US" sz="3200" b="1"/>
              <a:t>、构造算法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D2BAF140-F4D5-4E80-BD38-1F45BAE0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7092" name="Object 4">
            <a:extLst>
              <a:ext uri="{FF2B5EF4-FFF2-40B4-BE49-F238E27FC236}">
                <a16:creationId xmlns:a16="http://schemas.microsoft.com/office/drawing/2014/main" id="{D4BE2D93-136D-4A2E-B8A6-D306C21CD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2509838"/>
          <a:ext cx="12747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0" name="Visio" r:id="rId3" imgW="1107034" imgH="820826" progId="Visio.Drawing.11">
                  <p:embed/>
                </p:oleObj>
              </mc:Choice>
              <mc:Fallback>
                <p:oleObj name="Visio" r:id="rId3" imgW="1107034" imgH="82082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509838"/>
                        <a:ext cx="1274763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3" name="Rectangle 5">
            <a:extLst>
              <a:ext uri="{FF2B5EF4-FFF2-40B4-BE49-F238E27FC236}">
                <a16:creationId xmlns:a16="http://schemas.microsoft.com/office/drawing/2014/main" id="{F2FAE463-1096-46F9-B661-CB63A2AE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7094" name="Object 6">
            <a:extLst>
              <a:ext uri="{FF2B5EF4-FFF2-40B4-BE49-F238E27FC236}">
                <a16:creationId xmlns:a16="http://schemas.microsoft.com/office/drawing/2014/main" id="{F7699104-CFEC-41EE-BF91-E4145C9CB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3" y="2254250"/>
          <a:ext cx="1979612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1" name="Visio" r:id="rId5" imgW="1807159" imgH="1306982" progId="Visio.Drawing.11">
                  <p:embed/>
                </p:oleObj>
              </mc:Choice>
              <mc:Fallback>
                <p:oleObj name="Visio" r:id="rId5" imgW="1807159" imgH="130698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2254250"/>
                        <a:ext cx="1979612" cy="142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5" name="Rectangle 7">
            <a:extLst>
              <a:ext uri="{FF2B5EF4-FFF2-40B4-BE49-F238E27FC236}">
                <a16:creationId xmlns:a16="http://schemas.microsoft.com/office/drawing/2014/main" id="{38B9182A-9E34-4D12-904B-4B2EA089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954213"/>
            <a:ext cx="843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/>
              <a:t>根据序偶集合</a:t>
            </a:r>
            <a:r>
              <a:rPr lang="en-US" altLang="zh-CN"/>
              <a:t>{&lt;</a:t>
            </a:r>
            <a:r>
              <a:rPr lang="en-US" altLang="zh-CN" i="1"/>
              <a:t>A,B</a:t>
            </a:r>
            <a:r>
              <a:rPr lang="en-US" altLang="zh-CN"/>
              <a:t>&gt;, &lt;</a:t>
            </a:r>
            <a:r>
              <a:rPr lang="en-US" altLang="zh-CN" i="1"/>
              <a:t>B,E</a:t>
            </a:r>
            <a:r>
              <a:rPr lang="en-US" altLang="zh-CN"/>
              <a:t>&gt;, &lt;</a:t>
            </a:r>
            <a:r>
              <a:rPr lang="en-US" altLang="zh-CN" i="1"/>
              <a:t>A,C</a:t>
            </a:r>
            <a:r>
              <a:rPr lang="en-US" altLang="zh-CN"/>
              <a:t>&gt;, &lt;</a:t>
            </a:r>
            <a:r>
              <a:rPr lang="en-US" altLang="zh-CN" i="1"/>
              <a:t>B,F</a:t>
            </a:r>
            <a:r>
              <a:rPr lang="en-US" altLang="zh-CN"/>
              <a:t>&gt;, &lt;</a:t>
            </a:r>
            <a:r>
              <a:rPr lang="en-US" altLang="zh-CN" i="1"/>
              <a:t>A,D</a:t>
            </a:r>
            <a:r>
              <a:rPr lang="en-US" altLang="zh-CN"/>
              <a:t>&gt;, &lt;</a:t>
            </a:r>
            <a:r>
              <a:rPr lang="en-US" altLang="zh-CN" i="1"/>
              <a:t>C,H</a:t>
            </a:r>
            <a:r>
              <a:rPr lang="en-US" altLang="zh-CN"/>
              <a:t>&gt;}</a:t>
            </a:r>
            <a:r>
              <a:rPr lang="zh-CN" altLang="en-US"/>
              <a:t>，构造多叉树。</a:t>
            </a:r>
          </a:p>
        </p:txBody>
      </p:sp>
      <p:sp>
        <p:nvSpPr>
          <p:cNvPr id="217096" name="Rectangle 8">
            <a:extLst>
              <a:ext uri="{FF2B5EF4-FFF2-40B4-BE49-F238E27FC236}">
                <a16:creationId xmlns:a16="http://schemas.microsoft.com/office/drawing/2014/main" id="{6F074263-CFEE-4AB5-8A26-AD64D37A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7097" name="Object 9">
            <a:extLst>
              <a:ext uri="{FF2B5EF4-FFF2-40B4-BE49-F238E27FC236}">
                <a16:creationId xmlns:a16="http://schemas.microsoft.com/office/drawing/2014/main" id="{7144FD39-4D06-4264-AE37-8F68F6D06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8413" y="2279650"/>
          <a:ext cx="2093912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2" name="Visio" r:id="rId7" imgW="1926031" imgH="1306982" progId="Visio.Drawing.11">
                  <p:embed/>
                </p:oleObj>
              </mc:Choice>
              <mc:Fallback>
                <p:oleObj name="Visio" r:id="rId7" imgW="1926031" imgH="1306982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2279650"/>
                        <a:ext cx="2093912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8" name="Rectangle 10">
            <a:extLst>
              <a:ext uri="{FF2B5EF4-FFF2-40B4-BE49-F238E27FC236}">
                <a16:creationId xmlns:a16="http://schemas.microsoft.com/office/drawing/2014/main" id="{C76D51B9-D47F-4671-8DA4-3526C6C1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7099" name="Object 11">
            <a:extLst>
              <a:ext uri="{FF2B5EF4-FFF2-40B4-BE49-F238E27FC236}">
                <a16:creationId xmlns:a16="http://schemas.microsoft.com/office/drawing/2014/main" id="{C610C919-B548-4FB4-A4A2-D1AC819A2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889375"/>
          <a:ext cx="234791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3" name="Visio" r:id="rId9" imgW="1926031" imgH="1774850" progId="Visio.Drawing.11">
                  <p:embed/>
                </p:oleObj>
              </mc:Choice>
              <mc:Fallback>
                <p:oleObj name="Visio" r:id="rId9" imgW="1926031" imgH="177485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889375"/>
                        <a:ext cx="2347913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0" name="Rectangle 12">
            <a:extLst>
              <a:ext uri="{FF2B5EF4-FFF2-40B4-BE49-F238E27FC236}">
                <a16:creationId xmlns:a16="http://schemas.microsoft.com/office/drawing/2014/main" id="{7B2F13FE-5C65-425D-BBD3-ED4C829EA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7101" name="Object 13">
            <a:extLst>
              <a:ext uri="{FF2B5EF4-FFF2-40B4-BE49-F238E27FC236}">
                <a16:creationId xmlns:a16="http://schemas.microsoft.com/office/drawing/2014/main" id="{4B311ECF-EBF0-4EE6-8D8E-408136299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3" y="3798888"/>
          <a:ext cx="3001962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4" name="Visio" r:id="rId11" imgW="2425294" imgH="1774850" progId="Visio.Drawing.11">
                  <p:embed/>
                </p:oleObj>
              </mc:Choice>
              <mc:Fallback>
                <p:oleObj name="Visio" r:id="rId11" imgW="2425294" imgH="177485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798888"/>
                        <a:ext cx="3001962" cy="218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2" name="Rectangle 14">
            <a:extLst>
              <a:ext uri="{FF2B5EF4-FFF2-40B4-BE49-F238E27FC236}">
                <a16:creationId xmlns:a16="http://schemas.microsoft.com/office/drawing/2014/main" id="{DCF1DBAF-42BC-4D73-85CA-18A45F00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7103" name="Object 15">
            <a:extLst>
              <a:ext uri="{FF2B5EF4-FFF2-40B4-BE49-F238E27FC236}">
                <a16:creationId xmlns:a16="http://schemas.microsoft.com/office/drawing/2014/main" id="{F5CE3600-0B69-40CB-84A7-3064C6BDA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3876675"/>
          <a:ext cx="2900362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5" name="Visio" r:id="rId13" imgW="2425294" imgH="1774850" progId="Visio.Drawing.11">
                  <p:embed/>
                </p:oleObj>
              </mc:Choice>
              <mc:Fallback>
                <p:oleObj name="Visio" r:id="rId13" imgW="2425294" imgH="177485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3876675"/>
                        <a:ext cx="2900362" cy="211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9F58936F-C3CC-4028-84D7-63DB5A884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1</a:t>
            </a:r>
            <a:r>
              <a:rPr lang="zh-CN" altLang="en-US" sz="3600" b="1"/>
              <a:t>、构造算法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34457516-8539-4B44-B6CF-012F46B55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1"/>
              <a:t>算法</a:t>
            </a:r>
            <a:r>
              <a:rPr lang="en-US" altLang="zh-CN" sz="2000" b="1"/>
              <a:t>7-16</a:t>
            </a:r>
            <a:r>
              <a:rPr lang="en-US" altLang="zh-CN" sz="2000"/>
              <a:t> </a:t>
            </a:r>
            <a:r>
              <a:rPr lang="zh-CN" altLang="en-US" sz="2000"/>
              <a:t>树的构造算法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CSTree&lt;T&gt;::CSTree (vector&lt;Couple&gt; &amp;ps)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if(ps.size()==0)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{  Root=NULL;  return;  }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// </a:t>
            </a:r>
            <a:r>
              <a:rPr lang="zh-CN" altLang="en-US" sz="2000"/>
              <a:t>创建根结点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Root=new CSNode&lt;T&gt;;  Root-&gt;data=ps[0].parent;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Root-&gt;firstchild = Root-&gt;nextsibling = NULL;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// </a:t>
            </a:r>
            <a:r>
              <a:rPr lang="zh-CN" altLang="en-US" sz="2000"/>
              <a:t>向树中添加每个序偶对应的结点和关系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for(int i=0; i&lt;ps.size(); i++)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    InsertNode(ps[i]);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BD56C37-C994-4F34-997A-E62DB907C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1</a:t>
            </a:r>
            <a:r>
              <a:rPr lang="zh-CN" altLang="en-US" sz="3600" b="1"/>
              <a:t>、构造算法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202736A4-7705-4307-80F8-F00FE915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5488" y="1912938"/>
            <a:ext cx="811212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7-16</a:t>
            </a:r>
            <a:r>
              <a:rPr lang="en-US" altLang="zh-CN" sz="1800"/>
              <a:t> </a:t>
            </a:r>
            <a:r>
              <a:rPr lang="zh-CN" altLang="en-US" sz="1800"/>
              <a:t>树的构造算法</a:t>
            </a:r>
            <a:r>
              <a:rPr lang="en-US" altLang="zh-CN" sz="1800"/>
              <a:t>(</a:t>
            </a:r>
            <a:r>
              <a:rPr lang="zh-CN" altLang="en-US" sz="1800"/>
              <a:t>续</a:t>
            </a:r>
            <a:r>
              <a:rPr lang="en-US" altLang="zh-CN" sz="180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void CSTree &lt;T&gt;::InsertNode(Couple &amp;p)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CSNode &lt;T&gt;* child=new CSNode &lt;T&gt;;  child-&gt;data=p.child;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child-&gt;firstchild=child-&gt;nextsibling=NULL;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// </a:t>
            </a:r>
            <a:r>
              <a:rPr lang="zh-CN" altLang="en-US" sz="1800"/>
              <a:t>查找值为</a:t>
            </a:r>
            <a:r>
              <a:rPr lang="en-US" altLang="zh-CN" sz="1800"/>
              <a:t>p.parent</a:t>
            </a:r>
            <a:r>
              <a:rPr lang="zh-CN" altLang="en-US" sz="1800"/>
              <a:t>的结点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CSNode&lt;T&gt;* parent=Search(Root, p.parent); 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if(parent-&gt;firstchild==NULL)	// </a:t>
            </a:r>
            <a:r>
              <a:rPr lang="zh-CN" altLang="en-US" sz="1800"/>
              <a:t>若父结点尚无子结点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    </a:t>
            </a:r>
            <a:r>
              <a:rPr lang="en-US" altLang="zh-CN" sz="1800"/>
              <a:t>parent-&gt;firstchild=child;		// </a:t>
            </a:r>
            <a:r>
              <a:rPr lang="zh-CN" altLang="en-US" sz="1800"/>
              <a:t>将新结点作为“长子结点”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else				// </a:t>
            </a:r>
            <a:r>
              <a:rPr lang="zh-CN" altLang="en-US" sz="1800"/>
              <a:t>若父结点已有子结点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parent=parent-&gt;firstchild;  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while( parent-&gt;nextsibling )	// </a:t>
            </a:r>
            <a:r>
              <a:rPr lang="zh-CN" altLang="en-US" sz="1800"/>
              <a:t>找到父结点的“最后子结点”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        </a:t>
            </a:r>
            <a:r>
              <a:rPr lang="en-US" altLang="zh-CN" sz="1800"/>
              <a:t>parent=parent-&gt;nextsibling;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parent-&gt;nextsibling=child;	// </a:t>
            </a:r>
            <a:r>
              <a:rPr lang="zh-CN" altLang="en-US" sz="1800"/>
              <a:t>将新结点作为父结点的“最后子结点”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 </a:t>
            </a:r>
            <a:r>
              <a:rPr lang="en-US" altLang="zh-CN" sz="1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EF48A6D3-A26E-4B19-881F-8039660FC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/>
              <a:t>2</a:t>
            </a:r>
            <a:r>
              <a:rPr lang="zh-CN" altLang="en-US" sz="2800" b="1"/>
              <a:t>、计算树的高度</a:t>
            </a:r>
            <a:r>
              <a:rPr lang="zh-CN" altLang="en-US" sz="2800"/>
              <a:t> 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23F58444-2997-4F32-8D59-BD19DC42F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5488" y="1912938"/>
            <a:ext cx="811212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7-17</a:t>
            </a:r>
            <a:r>
              <a:rPr lang="en-US" altLang="zh-CN" sz="1800"/>
              <a:t> </a:t>
            </a:r>
            <a:r>
              <a:rPr lang="zh-CN" altLang="en-US" sz="1800"/>
              <a:t>计算树高度的算法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int CSTree&lt;T&gt;::Height()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return Height(Root);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int CSTree&lt;T&gt;::Height(CSNode &lt;T&gt; *p)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if(p==NULL)  return 0;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int maxheight=0;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for(p=p-&gt;firstchild;  p;  p=p-&gt;nextsibling)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int height=Height(p);		// </a:t>
            </a:r>
            <a:r>
              <a:rPr lang="zh-CN" altLang="en-US" sz="1800"/>
              <a:t>计算各个子树的高度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    </a:t>
            </a:r>
            <a:r>
              <a:rPr lang="en-US" altLang="zh-CN" sz="1800"/>
              <a:t>if(height&gt;maxheight)  maxheight=height;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return maxheight+1;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 </a:t>
            </a:r>
            <a:endParaRPr lang="zh-CN" altLang="en-US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C5C8D633-3D4E-465C-850D-9CCF8C464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3、计算树中所有结点的度</a:t>
            </a:r>
            <a:r>
              <a:rPr lang="zh-CN" altLang="en-US" sz="2800"/>
              <a:t> 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26AEE2A-FADD-4453-9ABC-9FABD0FF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9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1188" name="Object 4">
            <a:extLst>
              <a:ext uri="{FF2B5EF4-FFF2-40B4-BE49-F238E27FC236}">
                <a16:creationId xmlns:a16="http://schemas.microsoft.com/office/drawing/2014/main" id="{C855E3A9-98C6-4F3E-9D35-3F3B79E83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1770063"/>
          <a:ext cx="4648200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0" name="Visio" r:id="rId3" imgW="2716378" imgH="2642921" progId="Visio.Drawing.11">
                  <p:embed/>
                </p:oleObj>
              </mc:Choice>
              <mc:Fallback>
                <p:oleObj name="Visio" r:id="rId3" imgW="2716378" imgH="264292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770063"/>
                        <a:ext cx="4648200" cy="451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429E6926-E6B2-43F6-8865-DD6225459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3、计算树中所有结点的度</a:t>
            </a:r>
            <a:r>
              <a:rPr lang="zh-CN" altLang="en-US" sz="2800"/>
              <a:t> 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4B4F2CEB-5C48-4EA3-ACF2-60935E4E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9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212" name="Text Box 4">
            <a:extLst>
              <a:ext uri="{FF2B5EF4-FFF2-40B4-BE49-F238E27FC236}">
                <a16:creationId xmlns:a16="http://schemas.microsoft.com/office/drawing/2014/main" id="{AAE929F3-3EF5-420B-98A7-65CD94ED5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908175"/>
            <a:ext cx="7342188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算法</a:t>
            </a:r>
            <a:r>
              <a:rPr lang="en-US" altLang="zh-CN" b="1"/>
              <a:t>7-18</a:t>
            </a:r>
            <a:r>
              <a:rPr lang="en-US" altLang="zh-CN"/>
              <a:t> </a:t>
            </a:r>
            <a:r>
              <a:rPr lang="zh-CN" altLang="en-US"/>
              <a:t>计算树中所有结点的度的算法</a:t>
            </a:r>
          </a:p>
          <a:p>
            <a:r>
              <a:rPr lang="en-US" altLang="zh-CN"/>
              <a:t>void CSTree&lt;T&gt;::Degree()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Degree(Root); 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void CSTree&lt;T&gt;::Degree(CSNode&lt;T&gt; *p)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 if(p==NULL)  return;</a:t>
            </a:r>
          </a:p>
          <a:p>
            <a:r>
              <a:rPr lang="en-US" altLang="zh-CN"/>
              <a:t>    p-&gt;degree=0;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for(CSNode&lt;T&gt; *child=p-&gt;firstchild; child; child=child-&gt;nextsibling)</a:t>
            </a:r>
          </a:p>
          <a:p>
            <a:r>
              <a:rPr lang="en-US" altLang="zh-CN"/>
              <a:t>        p-&gt;degree++;</a:t>
            </a:r>
          </a:p>
          <a:p>
            <a:r>
              <a:rPr lang="en-US" altLang="zh-CN"/>
              <a:t>    Degree(p-&gt;firstchild);		// </a:t>
            </a:r>
            <a:r>
              <a:rPr lang="zh-CN" altLang="en-US"/>
              <a:t>计算左子树中所有结点的度</a:t>
            </a:r>
          </a:p>
          <a:p>
            <a:r>
              <a:rPr lang="zh-CN" altLang="en-US"/>
              <a:t>    </a:t>
            </a:r>
            <a:r>
              <a:rPr lang="en-US" altLang="zh-CN"/>
              <a:t>Degree(p-&gt;nextsibling);		// </a:t>
            </a:r>
            <a:r>
              <a:rPr lang="zh-CN" altLang="en-US"/>
              <a:t>计算右子树中所有结点的度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5EECDB18-B555-4864-B383-5C5B0B293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4、树的遍历</a:t>
            </a:r>
            <a:r>
              <a:rPr lang="zh-CN" altLang="en-US" sz="2800"/>
              <a:t> </a:t>
            </a:r>
          </a:p>
        </p:txBody>
      </p:sp>
      <p:graphicFrame>
        <p:nvGraphicFramePr>
          <p:cNvPr id="223235" name="Group 3">
            <a:extLst>
              <a:ext uri="{FF2B5EF4-FFF2-40B4-BE49-F238E27FC236}">
                <a16:creationId xmlns:a16="http://schemas.microsoft.com/office/drawing/2014/main" id="{C74189C4-5EE8-48C1-8B1E-93C8336E5BB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49275" y="2273300"/>
          <a:ext cx="8175625" cy="3249613"/>
        </p:xfrm>
        <a:graphic>
          <a:graphicData uri="http://schemas.openxmlformats.org/drawingml/2006/table">
            <a:tbl>
              <a:tblPr/>
              <a:tblGrid>
                <a:gridCol w="4075113">
                  <a:extLst>
                    <a:ext uri="{9D8B030D-6E8A-4147-A177-3AD203B41FA5}">
                      <a16:colId xmlns:a16="http://schemas.microsoft.com/office/drawing/2014/main" val="3610877499"/>
                    </a:ext>
                  </a:extLst>
                </a:gridCol>
                <a:gridCol w="4100512">
                  <a:extLst>
                    <a:ext uri="{9D8B030D-6E8A-4147-A177-3AD203B41FA5}">
                      <a16:colId xmlns:a16="http://schemas.microsoft.com/office/drawing/2014/main" val="357237381"/>
                    </a:ext>
                  </a:extLst>
                </a:gridCol>
              </a:tblGrid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前根遍历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后根遍历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208596"/>
                  </a:ext>
                </a:extLst>
              </a:tr>
              <a:tr h="984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①若树为空，则返回；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②访问根结点；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③按照从左到右的顺序前根遍历每一棵子树。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①若树为空，则返回；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②按照从左到右的顺序后根遍历每一棵子树；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③访问根结点。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144307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abefgchdij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efgbhcijda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079572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二叉树的先序遍历算法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二叉树的中序遍历算法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495140"/>
                  </a:ext>
                </a:extLst>
              </a:tr>
            </a:tbl>
          </a:graphicData>
        </a:graphic>
      </p:graphicFrame>
      <p:sp>
        <p:nvSpPr>
          <p:cNvPr id="223252" name="Rectangle 20">
            <a:extLst>
              <a:ext uri="{FF2B5EF4-FFF2-40B4-BE49-F238E27FC236}">
                <a16:creationId xmlns:a16="http://schemas.microsoft.com/office/drawing/2014/main" id="{CD8306A1-856E-4C17-AF3F-63250604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9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3253" name="Object 21">
            <a:extLst>
              <a:ext uri="{FF2B5EF4-FFF2-40B4-BE49-F238E27FC236}">
                <a16:creationId xmlns:a16="http://schemas.microsoft.com/office/drawing/2014/main" id="{E1663489-9FDB-437B-A492-75AF07A41CB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819650" y="195263"/>
          <a:ext cx="2944813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5" name="Visio" r:id="rId3" imgW="2109521" imgH="1331671" progId="Visio.Drawing.11">
                  <p:embed/>
                </p:oleObj>
              </mc:Choice>
              <mc:Fallback>
                <p:oleObj name="Visio" r:id="rId3" imgW="2109521" imgH="1331671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195263"/>
                        <a:ext cx="2944813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41654712-CE74-4CA1-A4B1-029F4929A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7.8.1 Huffman树的定义</a:t>
            </a:r>
            <a:endParaRPr lang="en-US" altLang="zh-CN" sz="2400" b="1"/>
          </a:p>
          <a:p>
            <a:r>
              <a:rPr lang="en-US" altLang="en-US" sz="2400" b="1"/>
              <a:t>7.8.2 Huffman树的构造算法与实现</a:t>
            </a:r>
            <a:endParaRPr lang="en-US" altLang="zh-CN" sz="2400" b="1"/>
          </a:p>
          <a:p>
            <a:r>
              <a:rPr lang="en-US" altLang="en-US" sz="2400" b="1"/>
              <a:t>7.8.3 Huffman编码算法</a:t>
            </a:r>
            <a:endParaRPr lang="en-US" altLang="zh-CN" sz="2400" b="1"/>
          </a:p>
          <a:p>
            <a:r>
              <a:rPr lang="en-US" altLang="en-US" sz="2400" b="1"/>
              <a:t>7.8.4 Huffman译码算法</a:t>
            </a:r>
            <a:endParaRPr lang="en-US" altLang="zh-CN" sz="2400" b="1"/>
          </a:p>
          <a:p>
            <a:r>
              <a:rPr lang="en-US" altLang="en-US" sz="2400" b="1"/>
              <a:t>7.8.5 Huffman树的其他应用</a:t>
            </a:r>
            <a:endParaRPr lang="en-US" altLang="zh-CN" sz="2400" b="1"/>
          </a:p>
          <a:p>
            <a:endParaRPr lang="zh-CN" altLang="en-US" sz="2400" b="1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072166BF-6A50-4937-A0B7-97995DEE9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zh-CN"/>
              <a:t>7.8 Huffman树与Huffman编码</a:t>
            </a:r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05C21F48-8A1C-4193-9976-914CBC75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2017713"/>
            <a:ext cx="8426450" cy="4114800"/>
          </a:xfrm>
        </p:spPr>
        <p:txBody>
          <a:bodyPr/>
          <a:lstStyle/>
          <a:p>
            <a:r>
              <a:rPr lang="zh-CN" altLang="en-US" b="1"/>
              <a:t>性质</a:t>
            </a:r>
            <a:r>
              <a:rPr lang="en-US" altLang="zh-CN" b="1"/>
              <a:t>2</a:t>
            </a:r>
            <a:r>
              <a:rPr lang="zh-CN" altLang="en-US"/>
              <a:t>：在</a:t>
            </a:r>
            <a:r>
              <a:rPr lang="en-US" altLang="zh-CN" i="1"/>
              <a:t>m</a:t>
            </a:r>
            <a:r>
              <a:rPr lang="zh-CN" altLang="en-US"/>
              <a:t>叉树中，第</a:t>
            </a:r>
            <a:r>
              <a:rPr lang="en-US" altLang="zh-CN"/>
              <a:t>i</a:t>
            </a:r>
            <a:r>
              <a:rPr lang="zh-CN" altLang="en-US"/>
              <a:t>层上最多有</a:t>
            </a:r>
            <a:r>
              <a:rPr lang="en-US" altLang="zh-CN" i="1"/>
              <a:t>m</a:t>
            </a:r>
            <a:r>
              <a:rPr lang="en-US" altLang="zh-CN" i="1" baseline="30000"/>
              <a:t>i-1</a:t>
            </a:r>
            <a:r>
              <a:rPr lang="zh-CN" altLang="en-US"/>
              <a:t>个结点。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≥1)</a:t>
            </a: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14FED263-B1D5-45C8-8DC6-C0D6414E2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7.1.3 树的基本性质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29C95DAA-7D76-46E0-B222-0EDDEC5A8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7.8.1 Huffman树的定义</a:t>
            </a:r>
            <a:endParaRPr lang="zh-CN" altLang="en-US" sz="3200" b="1"/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D9663BD4-B20B-4A58-83AD-DB4C5CD3BE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997700" cy="4114800"/>
          </a:xfrm>
        </p:spPr>
        <p:txBody>
          <a:bodyPr/>
          <a:lstStyle/>
          <a:p>
            <a:r>
              <a:rPr lang="zh-CN" altLang="en-US" sz="2800"/>
              <a:t>设某编码系统中有个符号，每个符号的码长分别是</a:t>
            </a:r>
            <a:r>
              <a:rPr lang="en-US" altLang="zh-CN" sz="2800" i="1"/>
              <a:t>L1</a:t>
            </a:r>
            <a:r>
              <a:rPr lang="en-US" altLang="zh-CN" sz="2800"/>
              <a:t>,…… </a:t>
            </a:r>
            <a:r>
              <a:rPr lang="en-US" altLang="zh-CN" sz="2800" i="1"/>
              <a:t>Ln</a:t>
            </a:r>
            <a:r>
              <a:rPr lang="en-US" altLang="zh-CN" sz="2800"/>
              <a:t>, </a:t>
            </a:r>
            <a:r>
              <a:rPr lang="zh-CN" altLang="en-US" sz="2800"/>
              <a:t>，各自的出现频率分别是</a:t>
            </a:r>
            <a:r>
              <a:rPr lang="en-US" altLang="zh-CN" sz="2800" i="1"/>
              <a:t>F1</a:t>
            </a:r>
            <a:r>
              <a:rPr lang="en-US" altLang="zh-CN" sz="2800"/>
              <a:t>, …… </a:t>
            </a:r>
            <a:r>
              <a:rPr lang="en-US" altLang="zh-CN" sz="2800" i="1"/>
              <a:t>Fn</a:t>
            </a:r>
            <a:r>
              <a:rPr lang="en-US" altLang="zh-CN" sz="2800"/>
              <a:t>, </a:t>
            </a:r>
            <a:r>
              <a:rPr lang="zh-CN" altLang="en-US" sz="2800"/>
              <a:t>，则平均码长</a:t>
            </a:r>
            <a:r>
              <a:rPr lang="en-US" altLang="zh-CN" sz="2800"/>
              <a:t>=</a:t>
            </a:r>
            <a:r>
              <a:rPr lang="zh-CN" altLang="en-US" sz="2800"/>
              <a:t> </a:t>
            </a:r>
          </a:p>
          <a:p>
            <a:endParaRPr lang="zh-CN" altLang="en-US" sz="2800"/>
          </a:p>
          <a:p>
            <a:r>
              <a:rPr lang="zh-CN" altLang="en-US" sz="2800"/>
              <a:t>不定长编码的效率优于定长编码。</a:t>
            </a:r>
          </a:p>
          <a:p>
            <a:endParaRPr lang="zh-CN" altLang="en-US" sz="2800"/>
          </a:p>
          <a:p>
            <a:r>
              <a:rPr lang="zh-CN" altLang="en-US" sz="2800"/>
              <a:t>前缀编码：在同一编码系统中，任何符号的编码不能是另一符号编码的前缀。</a:t>
            </a:r>
          </a:p>
        </p:txBody>
      </p:sp>
      <p:sp>
        <p:nvSpPr>
          <p:cNvPr id="225284" name="Rectangle 4">
            <a:extLst>
              <a:ext uri="{FF2B5EF4-FFF2-40B4-BE49-F238E27FC236}">
                <a16:creationId xmlns:a16="http://schemas.microsoft.com/office/drawing/2014/main" id="{FFB7CCF0-B1D9-4089-BA9A-6B5F3CB3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285" name="Object 5">
            <a:extLst>
              <a:ext uri="{FF2B5EF4-FFF2-40B4-BE49-F238E27FC236}">
                <a16:creationId xmlns:a16="http://schemas.microsoft.com/office/drawing/2014/main" id="{BB86755C-04DB-4DD7-9F49-3F21EE97E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3225" y="2873375"/>
          <a:ext cx="11525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7" name="公式" r:id="rId3" imgW="698197" imgH="431613" progId="Equation.3">
                  <p:embed/>
                </p:oleObj>
              </mc:Choice>
              <mc:Fallback>
                <p:oleObj name="公式" r:id="rId3" imgW="698197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2873375"/>
                        <a:ext cx="11525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8DAD7213-DC3A-49D1-8BB2-CB5237FC7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7.8.1 Huffman树的定义</a:t>
            </a:r>
            <a:endParaRPr lang="zh-CN" altLang="en-US" sz="3200" b="1"/>
          </a:p>
        </p:txBody>
      </p:sp>
      <p:graphicFrame>
        <p:nvGraphicFramePr>
          <p:cNvPr id="226307" name="Group 3">
            <a:extLst>
              <a:ext uri="{FF2B5EF4-FFF2-40B4-BE49-F238E27FC236}">
                <a16:creationId xmlns:a16="http://schemas.microsoft.com/office/drawing/2014/main" id="{7E041EB8-CF5B-4E10-AFF0-E589E748DB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5000" y="2017713"/>
          <a:ext cx="8104188" cy="2984500"/>
        </p:xfrm>
        <a:graphic>
          <a:graphicData uri="http://schemas.openxmlformats.org/drawingml/2006/table">
            <a:tbl>
              <a:tblPr/>
              <a:tblGrid>
                <a:gridCol w="2747963">
                  <a:extLst>
                    <a:ext uri="{9D8B030D-6E8A-4147-A177-3AD203B41FA5}">
                      <a16:colId xmlns:a16="http://schemas.microsoft.com/office/drawing/2014/main" val="2508047676"/>
                    </a:ext>
                  </a:extLst>
                </a:gridCol>
                <a:gridCol w="2798762">
                  <a:extLst>
                    <a:ext uri="{9D8B030D-6E8A-4147-A177-3AD203B41FA5}">
                      <a16:colId xmlns:a16="http://schemas.microsoft.com/office/drawing/2014/main" val="4194568729"/>
                    </a:ext>
                  </a:extLst>
                </a:gridCol>
                <a:gridCol w="2557463">
                  <a:extLst>
                    <a:ext uri="{9D8B030D-6E8A-4147-A177-3AD203B41FA5}">
                      <a16:colId xmlns:a16="http://schemas.microsoft.com/office/drawing/2014/main" val="3227603930"/>
                    </a:ext>
                  </a:extLst>
                </a:gridCol>
              </a:tblGrid>
              <a:tr h="2149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551601"/>
                  </a:ext>
                </a:extLst>
              </a:tr>
              <a:tr h="835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WPL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=46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WPL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=36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WPL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=35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672748"/>
                  </a:ext>
                </a:extLst>
              </a:tr>
            </a:tbl>
          </a:graphicData>
        </a:graphic>
      </p:graphicFrame>
      <p:sp>
        <p:nvSpPr>
          <p:cNvPr id="226321" name="Rectangle 17">
            <a:extLst>
              <a:ext uri="{FF2B5EF4-FFF2-40B4-BE49-F238E27FC236}">
                <a16:creationId xmlns:a16="http://schemas.microsoft.com/office/drawing/2014/main" id="{12BC5E9C-C056-44B8-B418-AA15DEA59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6322" name="Object 18">
            <a:extLst>
              <a:ext uri="{FF2B5EF4-FFF2-40B4-BE49-F238E27FC236}">
                <a16:creationId xmlns:a16="http://schemas.microsoft.com/office/drawing/2014/main" id="{D5978B8A-EDA3-413D-901C-8C542A931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1968500"/>
          <a:ext cx="226060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0" name="Visio" r:id="rId3" imgW="1619707" imgH="1530401" progId="Visio.Drawing.11">
                  <p:embed/>
                </p:oleObj>
              </mc:Choice>
              <mc:Fallback>
                <p:oleObj name="Visio" r:id="rId3" imgW="1619707" imgH="1530401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968500"/>
                        <a:ext cx="2260600" cy="205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3" name="Object 19">
            <a:extLst>
              <a:ext uri="{FF2B5EF4-FFF2-40B4-BE49-F238E27FC236}">
                <a16:creationId xmlns:a16="http://schemas.microsoft.com/office/drawing/2014/main" id="{EDFDA367-D69E-4171-A9E4-D68EA2C44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5213" y="2300288"/>
          <a:ext cx="242093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1" name="Visio" r:id="rId5" imgW="1854098" imgH="1158545" progId="Visio.Drawing.11">
                  <p:embed/>
                </p:oleObj>
              </mc:Choice>
              <mc:Fallback>
                <p:oleObj name="Visio" r:id="rId5" imgW="1854098" imgH="1158545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2300288"/>
                        <a:ext cx="2420937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4" name="Rectangle 20">
            <a:extLst>
              <a:ext uri="{FF2B5EF4-FFF2-40B4-BE49-F238E27FC236}">
                <a16:creationId xmlns:a16="http://schemas.microsoft.com/office/drawing/2014/main" id="{BD131AD7-1F41-4362-AAA6-644D253B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6325" name="Object 21">
            <a:extLst>
              <a:ext uri="{FF2B5EF4-FFF2-40B4-BE49-F238E27FC236}">
                <a16:creationId xmlns:a16="http://schemas.microsoft.com/office/drawing/2014/main" id="{52265C91-6B59-4F99-AA67-17EFFC60A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2063" y="1982788"/>
          <a:ext cx="217328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2" name="Visio" r:id="rId7" imgW="1619707" imgH="1530401" progId="Visio.Drawing.11">
                  <p:embed/>
                </p:oleObj>
              </mc:Choice>
              <mc:Fallback>
                <p:oleObj name="Visio" r:id="rId7" imgW="1619707" imgH="1530401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1982788"/>
                        <a:ext cx="2173287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6" name="Rectangle 22">
            <a:extLst>
              <a:ext uri="{FF2B5EF4-FFF2-40B4-BE49-F238E27FC236}">
                <a16:creationId xmlns:a16="http://schemas.microsoft.com/office/drawing/2014/main" id="{A1A36090-0D99-42CB-A820-DAB38B25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5367338"/>
            <a:ext cx="7942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1"/>
              <a:t>  Huffman</a:t>
            </a:r>
            <a:r>
              <a:rPr lang="zh-CN" altLang="en-US" sz="2000" b="1"/>
              <a:t>树：</a:t>
            </a:r>
            <a:r>
              <a:rPr lang="zh-CN" altLang="en-US" sz="2000"/>
              <a:t>是在叶子结点集合确定的前提下，所有可能的二叉树形态中，树的带权路径长度最小的二叉树。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164A7621-B0BC-4C7B-AEE1-AB9022A0D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7.8.1 Huffman树的定义</a:t>
            </a:r>
            <a:endParaRPr lang="zh-CN" altLang="en-US" sz="3200" b="1"/>
          </a:p>
        </p:txBody>
      </p:sp>
      <p:graphicFrame>
        <p:nvGraphicFramePr>
          <p:cNvPr id="227331" name="Object 3">
            <a:extLst>
              <a:ext uri="{FF2B5EF4-FFF2-40B4-BE49-F238E27FC236}">
                <a16:creationId xmlns:a16="http://schemas.microsoft.com/office/drawing/2014/main" id="{F282ADD3-31E2-43DD-9503-BD24ECF0086E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58800" y="2870200"/>
          <a:ext cx="2698750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0" name="Visio" r:id="rId3" imgW="1504188" imgH="1417701" progId="Visio.Drawing.11">
                  <p:embed/>
                </p:oleObj>
              </mc:Choice>
              <mc:Fallback>
                <p:oleObj name="Visio" r:id="rId3" imgW="1504188" imgH="141770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870200"/>
                        <a:ext cx="2698750" cy="254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2" name="Rectangle 4">
            <a:extLst>
              <a:ext uri="{FF2B5EF4-FFF2-40B4-BE49-F238E27FC236}">
                <a16:creationId xmlns:a16="http://schemas.microsoft.com/office/drawing/2014/main" id="{3202BD45-D037-43A6-AAF5-9C3F7820D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64707094-BFB4-4ECC-9198-2D35038D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9A49326F-AE3D-46A9-8C2F-2F58A72A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930400"/>
            <a:ext cx="8210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000" b="1"/>
              <a:t> </a:t>
            </a:r>
            <a:r>
              <a:rPr lang="en-US" altLang="zh-CN" sz="2000" b="1"/>
              <a:t>Huffman</a:t>
            </a:r>
            <a:r>
              <a:rPr lang="zh-CN" altLang="en-US" sz="2000" b="1"/>
              <a:t>编码</a:t>
            </a:r>
            <a:r>
              <a:rPr lang="zh-CN" altLang="en-US" sz="2000"/>
              <a:t>：将每个结点的左分支记作</a:t>
            </a:r>
            <a:r>
              <a:rPr lang="en-US" altLang="zh-CN" sz="2000"/>
              <a:t>0</a:t>
            </a:r>
            <a:r>
              <a:rPr lang="zh-CN" altLang="en-US" sz="2000"/>
              <a:t>，右分支记作</a:t>
            </a:r>
            <a:r>
              <a:rPr lang="en-US" altLang="zh-CN" sz="2000"/>
              <a:t>1</a:t>
            </a:r>
            <a:r>
              <a:rPr lang="zh-CN" altLang="en-US" sz="2000"/>
              <a:t>，则每个叶子结点的路径，就是对应符号的编码。 </a:t>
            </a:r>
          </a:p>
        </p:txBody>
      </p:sp>
      <p:sp>
        <p:nvSpPr>
          <p:cNvPr id="227335" name="Rectangle 7">
            <a:extLst>
              <a:ext uri="{FF2B5EF4-FFF2-40B4-BE49-F238E27FC236}">
                <a16:creationId xmlns:a16="http://schemas.microsoft.com/office/drawing/2014/main" id="{955459C5-A031-43C3-9253-693BCA33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7336" name="Group 8">
            <a:extLst>
              <a:ext uri="{FF2B5EF4-FFF2-40B4-BE49-F238E27FC236}">
                <a16:creationId xmlns:a16="http://schemas.microsoft.com/office/drawing/2014/main" id="{123386F6-20E0-4B78-8B53-E4F82F1BF43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592513" y="3984625"/>
          <a:ext cx="4905375" cy="9144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38210766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158925448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274282855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99341437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335972036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634001123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630414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Huffman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编码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000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010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2253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C2B4276E-4822-41A8-B74E-EAA3E17A5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7.8.2 Huffman树的构造算法与实现</a:t>
            </a:r>
            <a:endParaRPr lang="zh-CN" altLang="en-US" sz="3200" b="1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3AED8053-3356-4040-A47F-110615F0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356" name="Rectangle 4">
            <a:extLst>
              <a:ext uri="{FF2B5EF4-FFF2-40B4-BE49-F238E27FC236}">
                <a16:creationId xmlns:a16="http://schemas.microsoft.com/office/drawing/2014/main" id="{06FC09F2-9AEE-45FE-BA99-3FE64A4B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357" name="Rectangle 5">
            <a:extLst>
              <a:ext uri="{FF2B5EF4-FFF2-40B4-BE49-F238E27FC236}">
                <a16:creationId xmlns:a16="http://schemas.microsoft.com/office/drawing/2014/main" id="{0FEDE933-5D1F-4092-A51D-EF0926A7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8358" name="Object 6">
            <a:extLst>
              <a:ext uri="{FF2B5EF4-FFF2-40B4-BE49-F238E27FC236}">
                <a16:creationId xmlns:a16="http://schemas.microsoft.com/office/drawing/2014/main" id="{E3DAB7B7-E206-40D0-8DD7-E8E5067CF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063" y="2341563"/>
          <a:ext cx="33972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2" name="Visio" r:id="rId3" imgW="2035150" imgH="375209" progId="Visio.Drawing.11">
                  <p:embed/>
                </p:oleObj>
              </mc:Choice>
              <mc:Fallback>
                <p:oleObj name="Visio" r:id="rId3" imgW="2035150" imgH="37520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341563"/>
                        <a:ext cx="339725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Rectangle 7">
            <a:extLst>
              <a:ext uri="{FF2B5EF4-FFF2-40B4-BE49-F238E27FC236}">
                <a16:creationId xmlns:a16="http://schemas.microsoft.com/office/drawing/2014/main" id="{3AEBD734-784E-4B34-A489-3A197977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8360" name="Object 8">
            <a:extLst>
              <a:ext uri="{FF2B5EF4-FFF2-40B4-BE49-F238E27FC236}">
                <a16:creationId xmlns:a16="http://schemas.microsoft.com/office/drawing/2014/main" id="{3F3744D5-8C4D-4209-8F84-9139851C1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" y="3052763"/>
          <a:ext cx="33035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3" name="Visio" r:id="rId5" imgW="2012290" imgH="859841" progId="Visio.Drawing.11">
                  <p:embed/>
                </p:oleObj>
              </mc:Choice>
              <mc:Fallback>
                <p:oleObj name="Visio" r:id="rId5" imgW="2012290" imgH="85984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052763"/>
                        <a:ext cx="3303588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1" name="Rectangle 9">
            <a:extLst>
              <a:ext uri="{FF2B5EF4-FFF2-40B4-BE49-F238E27FC236}">
                <a16:creationId xmlns:a16="http://schemas.microsoft.com/office/drawing/2014/main" id="{C8C40CEB-AC37-480C-A13E-19D73DD5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8362" name="Object 10">
            <a:extLst>
              <a:ext uri="{FF2B5EF4-FFF2-40B4-BE49-F238E27FC236}">
                <a16:creationId xmlns:a16="http://schemas.microsoft.com/office/drawing/2014/main" id="{409B031E-5DC0-4BCA-895D-CB533C0CF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4867275"/>
          <a:ext cx="3205162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4" name="Visio" r:id="rId7" imgW="2012290" imgH="859841" progId="Visio.Drawing.11">
                  <p:embed/>
                </p:oleObj>
              </mc:Choice>
              <mc:Fallback>
                <p:oleObj name="Visio" r:id="rId7" imgW="2012290" imgH="85984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867275"/>
                        <a:ext cx="3205162" cy="136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3" name="Rectangle 11">
            <a:extLst>
              <a:ext uri="{FF2B5EF4-FFF2-40B4-BE49-F238E27FC236}">
                <a16:creationId xmlns:a16="http://schemas.microsoft.com/office/drawing/2014/main" id="{39213F1C-BBD2-4251-A149-C330DD2B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8364" name="Object 12">
            <a:extLst>
              <a:ext uri="{FF2B5EF4-FFF2-40B4-BE49-F238E27FC236}">
                <a16:creationId xmlns:a16="http://schemas.microsoft.com/office/drawing/2014/main" id="{BB23AFAA-FE4D-4E80-833F-9D67DC1F4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7225" y="1838325"/>
          <a:ext cx="3238500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5" name="Visio" r:id="rId9" imgW="2012290" imgH="1247242" progId="Visio.Drawing.11">
                  <p:embed/>
                </p:oleObj>
              </mc:Choice>
              <mc:Fallback>
                <p:oleObj name="Visio" r:id="rId9" imgW="2012290" imgH="124724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1838325"/>
                        <a:ext cx="3238500" cy="201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5" name="Rectangle 13">
            <a:extLst>
              <a:ext uri="{FF2B5EF4-FFF2-40B4-BE49-F238E27FC236}">
                <a16:creationId xmlns:a16="http://schemas.microsoft.com/office/drawing/2014/main" id="{DAAD6AF8-7ABC-4D5F-BD51-B3421109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8366" name="Object 14">
            <a:extLst>
              <a:ext uri="{FF2B5EF4-FFF2-40B4-BE49-F238E27FC236}">
                <a16:creationId xmlns:a16="http://schemas.microsoft.com/office/drawing/2014/main" id="{1379BB84-1311-4740-BBE7-F2B028DE1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9788" y="3848100"/>
          <a:ext cx="3294062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6" name="Visio" r:id="rId11" imgW="1999793" imgH="1665122" progId="Visio.Drawing.11">
                  <p:embed/>
                </p:oleObj>
              </mc:Choice>
              <mc:Fallback>
                <p:oleObj name="Visio" r:id="rId11" imgW="1999793" imgH="166512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848100"/>
                        <a:ext cx="3294062" cy="274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4FC91D06-8143-47B8-9CC9-F288D25B7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7.8.2 Huffman树的构造算法与实现</a:t>
            </a:r>
            <a:endParaRPr lang="zh-CN" altLang="en-US" sz="3200" b="1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FE9DECEB-82B6-4908-91A0-40B03473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341DA506-D485-4892-ADC9-AF3564E4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381" name="Rectangle 5">
            <a:extLst>
              <a:ext uri="{FF2B5EF4-FFF2-40B4-BE49-F238E27FC236}">
                <a16:creationId xmlns:a16="http://schemas.microsoft.com/office/drawing/2014/main" id="{7C31A308-152E-46C2-A86F-A8B878161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382" name="Rectangle 6">
            <a:extLst>
              <a:ext uri="{FF2B5EF4-FFF2-40B4-BE49-F238E27FC236}">
                <a16:creationId xmlns:a16="http://schemas.microsoft.com/office/drawing/2014/main" id="{D3F7229E-4A67-4CB0-81E8-2ED40B330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383" name="Rectangle 7">
            <a:extLst>
              <a:ext uri="{FF2B5EF4-FFF2-40B4-BE49-F238E27FC236}">
                <a16:creationId xmlns:a16="http://schemas.microsoft.com/office/drawing/2014/main" id="{830F8D68-90F3-4B13-9E96-4BAF293F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384" name="Rectangle 8">
            <a:extLst>
              <a:ext uri="{FF2B5EF4-FFF2-40B4-BE49-F238E27FC236}">
                <a16:creationId xmlns:a16="http://schemas.microsoft.com/office/drawing/2014/main" id="{CBEDD74C-3835-4427-9DC8-DE6F802D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385" name="Rectangle 9">
            <a:extLst>
              <a:ext uri="{FF2B5EF4-FFF2-40B4-BE49-F238E27FC236}">
                <a16:creationId xmlns:a16="http://schemas.microsoft.com/office/drawing/2014/main" id="{DC43F855-1AE5-463A-A8B6-DCDF9D0B1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386" name="Rectangle 10">
            <a:extLst>
              <a:ext uri="{FF2B5EF4-FFF2-40B4-BE49-F238E27FC236}">
                <a16:creationId xmlns:a16="http://schemas.microsoft.com/office/drawing/2014/main" id="{C93974DD-8066-44A9-AB23-1CE5A00E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2222500"/>
            <a:ext cx="7843838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struct HuffmanNode	// </a:t>
            </a:r>
            <a:r>
              <a:rPr lang="zh-CN" altLang="en-US" sz="2000"/>
              <a:t>哈夫曼树结点的定义</a:t>
            </a:r>
          </a:p>
          <a:p>
            <a:pPr eaLnBrk="1" hangingPunct="1"/>
            <a:r>
              <a:rPr lang="en-US" altLang="zh-CN" sz="2000"/>
              <a:t>{</a:t>
            </a:r>
          </a:p>
          <a:p>
            <a:pPr eaLnBrk="1" hangingPunct="1"/>
            <a:r>
              <a:rPr lang="en-US" altLang="zh-CN" sz="2000"/>
              <a:t>    char character;		// </a:t>
            </a:r>
            <a:r>
              <a:rPr lang="zh-CN" altLang="en-US" sz="2000"/>
              <a:t>待编码的符号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double weight;		// </a:t>
            </a:r>
            <a:r>
              <a:rPr lang="zh-CN" altLang="en-US" sz="2000"/>
              <a:t>符号出现的频率 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int parent,lchild,rchild;	// </a:t>
            </a:r>
            <a:r>
              <a:rPr lang="zh-CN" altLang="en-US" sz="2000"/>
              <a:t>父结点、左、右孩子结点的位置</a:t>
            </a:r>
          </a:p>
          <a:p>
            <a:pPr eaLnBrk="1" hangingPunct="1"/>
            <a:r>
              <a:rPr lang="en-US" altLang="zh-CN" sz="2000"/>
              <a:t>};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class HuffmanTree  </a:t>
            </a:r>
          </a:p>
          <a:p>
            <a:pPr eaLnBrk="1" hangingPunct="1"/>
            <a:r>
              <a:rPr lang="en-US" altLang="zh-CN" sz="2000"/>
              <a:t>{ 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vector&lt;HuffmanNode&gt; Tree;	// </a:t>
            </a:r>
            <a:r>
              <a:rPr lang="zh-CN" altLang="en-US" sz="2000"/>
              <a:t>树中所有结点的存储空间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int n;				// </a:t>
            </a:r>
            <a:r>
              <a:rPr lang="zh-CN" altLang="en-US" sz="2000"/>
              <a:t>叶子结点数</a:t>
            </a:r>
          </a:p>
          <a:p>
            <a:pPr eaLnBrk="1" hangingPunct="1"/>
            <a:r>
              <a:rPr lang="en-US" altLang="zh-CN" sz="2000"/>
              <a:t>};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6DB52A9A-AB3F-4890-B668-9229BD3C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7.8.2 Huffman树的构造算法与实现</a:t>
            </a:r>
            <a:endParaRPr lang="zh-CN" altLang="en-US" sz="3200" b="1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957AA27A-A4FA-49FC-8CC9-E619F158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id="{17476A08-B584-416C-8AA5-4DC21AD1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id="{BEA831CD-A60F-405C-A0EF-C43024823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06" name="Rectangle 6">
            <a:extLst>
              <a:ext uri="{FF2B5EF4-FFF2-40B4-BE49-F238E27FC236}">
                <a16:creationId xmlns:a16="http://schemas.microsoft.com/office/drawing/2014/main" id="{C6A2565B-96EA-40D5-B11F-B3CB5AA8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07" name="Rectangle 7">
            <a:extLst>
              <a:ext uri="{FF2B5EF4-FFF2-40B4-BE49-F238E27FC236}">
                <a16:creationId xmlns:a16="http://schemas.microsoft.com/office/drawing/2014/main" id="{379F912F-90DF-4293-9215-E804F04D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08" name="Rectangle 8">
            <a:extLst>
              <a:ext uri="{FF2B5EF4-FFF2-40B4-BE49-F238E27FC236}">
                <a16:creationId xmlns:a16="http://schemas.microsoft.com/office/drawing/2014/main" id="{9944FD56-E428-446A-AD56-357C0195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09" name="Rectangle 9">
            <a:extLst>
              <a:ext uri="{FF2B5EF4-FFF2-40B4-BE49-F238E27FC236}">
                <a16:creationId xmlns:a16="http://schemas.microsoft.com/office/drawing/2014/main" id="{7FBFACE9-655F-4E6A-A039-E83E552F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0410" name="Group 10">
            <a:extLst>
              <a:ext uri="{FF2B5EF4-FFF2-40B4-BE49-F238E27FC236}">
                <a16:creationId xmlns:a16="http://schemas.microsoft.com/office/drawing/2014/main" id="{19021505-FB36-457F-B2E5-A0FCDD34D4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75" y="2501900"/>
          <a:ext cx="8145463" cy="2746375"/>
        </p:xfrm>
        <a:graphic>
          <a:graphicData uri="http://schemas.openxmlformats.org/drawingml/2006/table">
            <a:tbl>
              <a:tblPr/>
              <a:tblGrid>
                <a:gridCol w="1528763">
                  <a:extLst>
                    <a:ext uri="{9D8B030D-6E8A-4147-A177-3AD203B41FA5}">
                      <a16:colId xmlns:a16="http://schemas.microsoft.com/office/drawing/2014/main" val="1747830068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114273111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604029962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3393408018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91116166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343033886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279981909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920032726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414816219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4011734181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42346"/>
                  </a:ext>
                </a:extLst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character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域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'A'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'B'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'C'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'D'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'E'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278423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weight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域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6%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14%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53%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15%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12%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18%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29%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47%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26092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parent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域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90108"/>
                  </a:ext>
                </a:extLst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lchild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域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892033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rchild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域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882732"/>
                  </a:ext>
                </a:extLst>
              </a:tr>
            </a:tbl>
          </a:graphicData>
        </a:graphic>
      </p:graphicFrame>
      <p:sp>
        <p:nvSpPr>
          <p:cNvPr id="230505" name="Rectangle 105">
            <a:extLst>
              <a:ext uri="{FF2B5EF4-FFF2-40B4-BE49-F238E27FC236}">
                <a16:creationId xmlns:a16="http://schemas.microsoft.com/office/drawing/2014/main" id="{97571080-409E-45E8-A903-8378A3AC2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990725"/>
            <a:ext cx="563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000"/>
              <a:t>表</a:t>
            </a:r>
            <a:r>
              <a:rPr lang="en-US" altLang="zh-CN" sz="2000"/>
              <a:t>7-3 Huffman</a:t>
            </a:r>
            <a:r>
              <a:rPr lang="zh-CN" altLang="en-US" sz="2000"/>
              <a:t>树完建时的存储结构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A31F8468-CBD7-48D6-BF8B-5A9338F10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7.8.2 Huffman树的构造算法与实现</a:t>
            </a:r>
            <a:endParaRPr lang="zh-CN" altLang="en-US" sz="3200" b="1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1BA713F0-1A8D-4089-97A4-EB0E4522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08D8078F-8C79-49E3-9D23-5E3B23DD8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DC84ED26-C1E6-485B-A850-4EF62BB7C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30" name="Rectangle 6">
            <a:extLst>
              <a:ext uri="{FF2B5EF4-FFF2-40B4-BE49-F238E27FC236}">
                <a16:creationId xmlns:a16="http://schemas.microsoft.com/office/drawing/2014/main" id="{66CBC9BE-3B2F-4BCB-A73B-9FD2F042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31" name="Rectangle 7">
            <a:extLst>
              <a:ext uri="{FF2B5EF4-FFF2-40B4-BE49-F238E27FC236}">
                <a16:creationId xmlns:a16="http://schemas.microsoft.com/office/drawing/2014/main" id="{C8D5139F-A204-46C0-BFE3-7AE8EC54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32" name="Rectangle 8">
            <a:extLst>
              <a:ext uri="{FF2B5EF4-FFF2-40B4-BE49-F238E27FC236}">
                <a16:creationId xmlns:a16="http://schemas.microsoft.com/office/drawing/2014/main" id="{330C2979-EDFC-446A-BBB5-B3F90102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33" name="Rectangle 9">
            <a:extLst>
              <a:ext uri="{FF2B5EF4-FFF2-40B4-BE49-F238E27FC236}">
                <a16:creationId xmlns:a16="http://schemas.microsoft.com/office/drawing/2014/main" id="{AE7990F4-8676-471D-A410-7E2BFE41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34" name="Rectangle 10">
            <a:extLst>
              <a:ext uri="{FF2B5EF4-FFF2-40B4-BE49-F238E27FC236}">
                <a16:creationId xmlns:a16="http://schemas.microsoft.com/office/drawing/2014/main" id="{E4CF1DF9-6377-4689-8925-DAC3273CE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822450"/>
            <a:ext cx="73469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算法</a:t>
            </a:r>
            <a:r>
              <a:rPr lang="en-US" altLang="zh-CN" b="1"/>
              <a:t>7-19</a:t>
            </a:r>
            <a:r>
              <a:rPr lang="en-US" altLang="zh-CN"/>
              <a:t> Huffman</a:t>
            </a:r>
            <a:r>
              <a:rPr lang="zh-CN" altLang="en-US"/>
              <a:t>树的构造函数</a:t>
            </a:r>
          </a:p>
          <a:p>
            <a:pPr eaLnBrk="1" hangingPunct="1"/>
            <a:r>
              <a:rPr lang="en-US" altLang="zh-CN"/>
              <a:t>HuffmanTree::HuffmanTree(vector&lt; HuffmanNode&gt; &amp;leafs)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 n=leafs.size();	    Tree.resize(2*n-1);</a:t>
            </a:r>
          </a:p>
          <a:p>
            <a:pPr eaLnBrk="1" hangingPunct="1"/>
            <a:r>
              <a:rPr lang="zh-CN" altLang="en-US"/>
              <a:t>     </a:t>
            </a:r>
            <a:r>
              <a:rPr lang="en-US" altLang="zh-CN"/>
              <a:t>for(int i=0;  i&lt;n;  i++)	 // </a:t>
            </a:r>
            <a:r>
              <a:rPr lang="zh-CN" altLang="en-US"/>
              <a:t>初始化</a:t>
            </a:r>
            <a:r>
              <a:rPr lang="en-US" altLang="zh-CN"/>
              <a:t>n</a:t>
            </a:r>
            <a:r>
              <a:rPr lang="zh-CN" altLang="en-US"/>
              <a:t>个二叉树</a:t>
            </a:r>
            <a:endParaRPr lang="en-US" altLang="zh-CN"/>
          </a:p>
          <a:p>
            <a:pPr eaLnBrk="1" hangingPunct="1"/>
            <a:r>
              <a:rPr lang="en-US" altLang="zh-CN"/>
              <a:t>    {</a:t>
            </a:r>
          </a:p>
          <a:p>
            <a:pPr eaLnBrk="1" hangingPunct="1"/>
            <a:r>
              <a:rPr lang="en-US" altLang="zh-CN"/>
              <a:t>        Tree[i].character=leafs.character;  Tree[i].weight= leafs. weight;</a:t>
            </a:r>
          </a:p>
          <a:p>
            <a:pPr eaLnBrk="1" hangingPunct="1"/>
            <a:r>
              <a:rPr lang="en-US" altLang="zh-CN"/>
              <a:t>        Tree[i].parent = Tree [i].lchild = Tree [i].rchild = -1;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    for(i=n;  i&lt;2*n-1;  i++)	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    int least, less;</a:t>
            </a:r>
          </a:p>
          <a:p>
            <a:pPr eaLnBrk="1" hangingPunct="1"/>
            <a:r>
              <a:rPr lang="en-US" altLang="zh-CN"/>
              <a:t>        SelectSmall(least,less,i);	// </a:t>
            </a:r>
            <a:r>
              <a:rPr lang="zh-CN" altLang="en-US"/>
              <a:t>找到最小、次小的根结点下标</a:t>
            </a:r>
          </a:p>
          <a:p>
            <a:pPr eaLnBrk="1" hangingPunct="1"/>
            <a:r>
              <a:rPr lang="zh-CN" altLang="en-US"/>
              <a:t>        </a:t>
            </a:r>
            <a:r>
              <a:rPr lang="en-US" altLang="zh-CN"/>
              <a:t>Tree[least].parent = Tree[less].parent = i;</a:t>
            </a:r>
          </a:p>
          <a:p>
            <a:pPr eaLnBrk="1" hangingPunct="1"/>
            <a:r>
              <a:rPr lang="en-US" altLang="zh-CN"/>
              <a:t>        Tree[i].parent=-1;  Tree[i].lchild=least;  Tree[i].rchild=less;</a:t>
            </a:r>
          </a:p>
          <a:p>
            <a:pPr eaLnBrk="1" hangingPunct="1"/>
            <a:r>
              <a:rPr lang="en-US" altLang="zh-CN"/>
              <a:t>        Tree[i].weight=Tree[least].weight+Tree[less].weight;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C9E87FD7-9104-464B-ABE6-3DBD02BAD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7.8.3 Huffman编码算法</a:t>
            </a:r>
            <a:endParaRPr lang="zh-CN" altLang="en-US" sz="3200" b="1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64891DAB-856B-435E-ACAE-F939E4514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2017713"/>
            <a:ext cx="7967663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7-20</a:t>
            </a:r>
            <a:r>
              <a:rPr lang="en-US" altLang="zh-CN" sz="1800"/>
              <a:t> Huffman</a:t>
            </a:r>
            <a:r>
              <a:rPr lang="zh-CN" altLang="en-US" sz="1800"/>
              <a:t>编码算法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vector&lt;int&gt; HuffmanTree::GetCode(int i)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vector&lt;int&gt; code;		// </a:t>
            </a:r>
            <a:r>
              <a:rPr lang="zh-CN" altLang="en-US" sz="1800"/>
              <a:t>第</a:t>
            </a:r>
            <a:r>
              <a:rPr lang="en-US" altLang="zh-CN" sz="1800"/>
              <a:t>i</a:t>
            </a:r>
            <a:r>
              <a:rPr lang="zh-CN" altLang="en-US" sz="1800"/>
              <a:t>个符号的编码向量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int p=i;			// p</a:t>
            </a:r>
            <a:r>
              <a:rPr lang="zh-CN" altLang="en-US" sz="1800"/>
              <a:t>是当前结点的下标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int parent=Tree[i].parent;	// parent</a:t>
            </a:r>
            <a:r>
              <a:rPr lang="zh-CN" altLang="en-US" sz="1800"/>
              <a:t>是当前结点的父结点的下标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while(parent!=-1)		// </a:t>
            </a:r>
            <a:r>
              <a:rPr lang="zh-CN" altLang="en-US" sz="1800"/>
              <a:t>只有根结点的</a:t>
            </a:r>
            <a:r>
              <a:rPr lang="en-US" altLang="zh-CN" sz="1800"/>
              <a:t>parent</a:t>
            </a:r>
            <a:r>
              <a:rPr lang="zh-CN" altLang="en-US" sz="1800"/>
              <a:t>域为</a:t>
            </a:r>
            <a:r>
              <a:rPr lang="en-US" altLang="zh-CN" sz="1800"/>
              <a:t>-1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if(Tree[parent].lchild==p)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    code.insert(code.begin(), 0);	// </a:t>
            </a:r>
            <a:r>
              <a:rPr lang="zh-CN" altLang="en-US" sz="1800"/>
              <a:t>在编码向量首部插入</a:t>
            </a:r>
            <a:r>
              <a:rPr lang="en-US" altLang="zh-CN" sz="1800"/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else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    code.insert(code.begin(), 1);	// </a:t>
            </a:r>
            <a:r>
              <a:rPr lang="zh-CN" altLang="en-US" sz="1800"/>
              <a:t>在编码向量首部插入</a:t>
            </a:r>
            <a:r>
              <a:rPr lang="en-US" altLang="zh-CN" sz="1800"/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p=parent;  parent=Tree[parent].parent;	// </a:t>
            </a:r>
            <a:r>
              <a:rPr lang="zh-CN" altLang="en-US" sz="1800"/>
              <a:t>沿父指针上溯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return code;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53169C1C-EB97-4A0B-B554-95806D4C6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7.8.4 Huffman译码算法</a:t>
            </a:r>
            <a:endParaRPr lang="zh-CN" altLang="en-US" sz="3200" b="1"/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02A58426-BC01-4E66-9511-799EAD1F8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b="1"/>
              <a:t>算法</a:t>
            </a:r>
            <a:r>
              <a:rPr lang="en-US" altLang="zh-CN" sz="1800" b="1"/>
              <a:t>7-21 </a:t>
            </a:r>
            <a:r>
              <a:rPr lang="en-US" altLang="zh-CN" sz="1800"/>
              <a:t>Huffman</a:t>
            </a:r>
            <a:r>
              <a:rPr lang="zh-CN" altLang="en-US" sz="1800"/>
              <a:t>译码算法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string HuffmanTree::Decode(vector&lt;int&gt;&amp;source)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string target="";		// </a:t>
            </a:r>
            <a:r>
              <a:rPr lang="zh-CN" altLang="en-US" sz="1800"/>
              <a:t>译码的目标：原信息符号串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int root=tree.size()-1;	</a:t>
            </a:r>
            <a:r>
              <a:rPr lang="zh-CN" altLang="en-US" sz="1800"/>
              <a:t>    </a:t>
            </a:r>
            <a:r>
              <a:rPr lang="en-US" altLang="zh-CN" sz="1800"/>
              <a:t>int p=root;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for(int i=0;  i&lt;source.size();  i++)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{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if(source[i]==0)     p=Tree[p].lchild;	// </a:t>
            </a:r>
            <a:r>
              <a:rPr lang="zh-CN" altLang="en-US" sz="1800"/>
              <a:t>逢</a:t>
            </a:r>
            <a:r>
              <a:rPr lang="en-US" altLang="zh-CN" sz="1800"/>
              <a:t>0</a:t>
            </a:r>
            <a:r>
              <a:rPr lang="zh-CN" altLang="en-US" sz="1800"/>
              <a:t>向左孩子下行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    </a:t>
            </a:r>
            <a:r>
              <a:rPr lang="en-US" altLang="zh-CN" sz="1800"/>
              <a:t>else      		  p=Tree[p].rchild;	// </a:t>
            </a:r>
            <a:r>
              <a:rPr lang="zh-CN" altLang="en-US" sz="1800"/>
              <a:t>逢</a:t>
            </a:r>
            <a:r>
              <a:rPr lang="en-US" altLang="zh-CN" sz="1800"/>
              <a:t>1</a:t>
            </a:r>
            <a:r>
              <a:rPr lang="zh-CN" altLang="en-US" sz="1800"/>
              <a:t>向右孩子下行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    </a:t>
            </a:r>
            <a:r>
              <a:rPr lang="en-US" altLang="zh-CN" sz="1800"/>
              <a:t>if(Tree[p].lchild==-1 &amp;&amp; Tree[p].rchild==-1)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    {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            </a:t>
            </a:r>
            <a:r>
              <a:rPr lang="en-US" altLang="zh-CN" sz="1800"/>
              <a:t>target= target+Tree[p].character;    p=root;		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        </a:t>
            </a:r>
            <a:r>
              <a:rPr lang="en-US" altLang="zh-CN" sz="1800"/>
              <a:t>}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  return target;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} </a:t>
            </a:r>
            <a:endParaRPr lang="zh-CN" altLang="en-US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FC35C98B-D6EF-4352-B82C-D1B512ECD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1"/>
              <a:t>7.9.1 </a:t>
            </a:r>
            <a:r>
              <a:rPr lang="zh-CN" altLang="en-US" b="1"/>
              <a:t>等价类问题</a:t>
            </a:r>
          </a:p>
          <a:p>
            <a:pPr algn="just"/>
            <a:r>
              <a:rPr lang="en-US" altLang="zh-CN" b="1"/>
              <a:t>7.9.2 </a:t>
            </a:r>
            <a:r>
              <a:rPr lang="zh-CN" altLang="en-US" b="1"/>
              <a:t>等价类的实现</a:t>
            </a:r>
          </a:p>
          <a:p>
            <a:pPr algn="just"/>
            <a:r>
              <a:rPr lang="en-US" altLang="zh-CN" b="1"/>
              <a:t>7.9.3 </a:t>
            </a:r>
            <a:r>
              <a:rPr lang="zh-CN" altLang="en-US" b="1"/>
              <a:t>性能分析与改进</a:t>
            </a:r>
          </a:p>
          <a:p>
            <a:endParaRPr lang="zh-CN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A9CE8C79-9BC4-4FE8-AE14-1A7972FE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/>
              <a:t>7.9 </a:t>
            </a:r>
            <a:r>
              <a:rPr kumimoji="1" lang="en-US" altLang="en-US" b="1"/>
              <a:t>等价类问题</a:t>
            </a:r>
            <a:endParaRPr kumimoji="1"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C69D36BF-C29E-439A-B68E-CD91BAC7B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2017713"/>
            <a:ext cx="8426450" cy="4114800"/>
          </a:xfrm>
        </p:spPr>
        <p:txBody>
          <a:bodyPr/>
          <a:lstStyle/>
          <a:p>
            <a:r>
              <a:rPr lang="zh-CN" altLang="en-US" b="1"/>
              <a:t>性质</a:t>
            </a:r>
            <a:r>
              <a:rPr lang="en-US" altLang="zh-CN" b="1"/>
              <a:t>3</a:t>
            </a:r>
            <a:r>
              <a:rPr lang="zh-CN" altLang="en-US"/>
              <a:t>：高度为</a:t>
            </a:r>
            <a:r>
              <a:rPr lang="en-US" altLang="zh-CN" i="1"/>
              <a:t>h</a:t>
            </a:r>
            <a:r>
              <a:rPr lang="zh-CN" altLang="en-US"/>
              <a:t>的</a:t>
            </a:r>
            <a:r>
              <a:rPr lang="en-US" altLang="zh-CN" i="1"/>
              <a:t>m</a:t>
            </a:r>
            <a:r>
              <a:rPr lang="zh-CN" altLang="en-US"/>
              <a:t>叉树最多有</a:t>
            </a:r>
            <a:r>
              <a:rPr lang="en-US" altLang="zh-CN"/>
              <a:t>(</a:t>
            </a:r>
            <a:r>
              <a:rPr lang="en-US" altLang="zh-CN" i="1"/>
              <a:t>m</a:t>
            </a:r>
            <a:r>
              <a:rPr lang="en-US" altLang="zh-CN" i="1" baseline="30000"/>
              <a:t>h</a:t>
            </a:r>
            <a:r>
              <a:rPr lang="en-US" altLang="zh-CN"/>
              <a:t>-1)/(</a:t>
            </a:r>
            <a:r>
              <a:rPr lang="en-US" altLang="zh-CN" i="1"/>
              <a:t>m</a:t>
            </a:r>
            <a:r>
              <a:rPr lang="en-US" altLang="zh-CN"/>
              <a:t>-1)</a:t>
            </a:r>
            <a:r>
              <a:rPr lang="zh-CN" altLang="en-US"/>
              <a:t>个结点。</a:t>
            </a: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F6D65CAB-D2F0-4344-B8B0-1D22A998F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7.1.3 树的基本性质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C85D4DF5-BCCE-4C63-B386-1BD9D3725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7.9.1 等价类问题</a:t>
            </a:r>
            <a:endParaRPr lang="zh-CN" altLang="en-US" sz="3200" b="1"/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621D9EDF-D656-405B-84CD-1B7BD81E6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27062"/>
          </a:xfrm>
        </p:spPr>
        <p:txBody>
          <a:bodyPr/>
          <a:lstStyle/>
          <a:p>
            <a:r>
              <a:rPr lang="zh-CN" altLang="en-US"/>
              <a:t>图</a:t>
            </a:r>
            <a:r>
              <a:rPr lang="en-US" altLang="zh-CN"/>
              <a:t>7-34 </a:t>
            </a:r>
            <a:r>
              <a:rPr lang="zh-CN" altLang="en-US"/>
              <a:t>等价类的构造过程</a:t>
            </a:r>
          </a:p>
        </p:txBody>
      </p:sp>
      <p:sp>
        <p:nvSpPr>
          <p:cNvPr id="235524" name="Rectangle 4">
            <a:extLst>
              <a:ext uri="{FF2B5EF4-FFF2-40B4-BE49-F238E27FC236}">
                <a16:creationId xmlns:a16="http://schemas.microsoft.com/office/drawing/2014/main" id="{9F4FBA59-9154-45EC-A14B-A51C3712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25" name="Object 5">
            <a:extLst>
              <a:ext uri="{FF2B5EF4-FFF2-40B4-BE49-F238E27FC236}">
                <a16:creationId xmlns:a16="http://schemas.microsoft.com/office/drawing/2014/main" id="{C67B8CF5-16B0-4A63-8B5B-91758821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2847975"/>
          <a:ext cx="23066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6" name="Visio" r:id="rId3" imgW="1222553" imgH="214579" progId="Visio.Drawing.11">
                  <p:embed/>
                </p:oleObj>
              </mc:Choice>
              <mc:Fallback>
                <p:oleObj name="Visio" r:id="rId3" imgW="1222553" imgH="21457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847975"/>
                        <a:ext cx="2306638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6" name="Rectangle 6">
            <a:extLst>
              <a:ext uri="{FF2B5EF4-FFF2-40B4-BE49-F238E27FC236}">
                <a16:creationId xmlns:a16="http://schemas.microsoft.com/office/drawing/2014/main" id="{05116A70-9E7B-4F86-8E13-A5EDD028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27" name="Object 7">
            <a:extLst>
              <a:ext uri="{FF2B5EF4-FFF2-40B4-BE49-F238E27FC236}">
                <a16:creationId xmlns:a16="http://schemas.microsoft.com/office/drawing/2014/main" id="{4EFED789-E5C9-4F27-B68B-67B580A0D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2681288"/>
          <a:ext cx="2003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7" name="Visio" r:id="rId5" imgW="970788" imgH="502615" progId="Visio.Drawing.11">
                  <p:embed/>
                </p:oleObj>
              </mc:Choice>
              <mc:Fallback>
                <p:oleObj name="Visio" r:id="rId5" imgW="970788" imgH="50261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2681288"/>
                        <a:ext cx="20034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8" name="Rectangle 8">
            <a:extLst>
              <a:ext uri="{FF2B5EF4-FFF2-40B4-BE49-F238E27FC236}">
                <a16:creationId xmlns:a16="http://schemas.microsoft.com/office/drawing/2014/main" id="{64E4BEEB-6F37-4085-8E44-E9FD5F7A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29" name="Object 9">
            <a:extLst>
              <a:ext uri="{FF2B5EF4-FFF2-40B4-BE49-F238E27FC236}">
                <a16:creationId xmlns:a16="http://schemas.microsoft.com/office/drawing/2014/main" id="{95A2FE1F-2E35-4BB1-97E5-B40117FF8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418013"/>
          <a:ext cx="161448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8" name="Visio" r:id="rId7" imgW="718718" imgH="502615" progId="Visio.Drawing.11">
                  <p:embed/>
                </p:oleObj>
              </mc:Choice>
              <mc:Fallback>
                <p:oleObj name="Visio" r:id="rId7" imgW="718718" imgH="5026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18013"/>
                        <a:ext cx="1614488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0" name="Rectangle 10">
            <a:extLst>
              <a:ext uri="{FF2B5EF4-FFF2-40B4-BE49-F238E27FC236}">
                <a16:creationId xmlns:a16="http://schemas.microsoft.com/office/drawing/2014/main" id="{D0D77653-4146-4FB5-93BF-C35CC6CB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31" name="Object 11">
            <a:extLst>
              <a:ext uri="{FF2B5EF4-FFF2-40B4-BE49-F238E27FC236}">
                <a16:creationId xmlns:a16="http://schemas.microsoft.com/office/drawing/2014/main" id="{4A6033BA-C1C7-47D2-AA3F-A737D2606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4440238"/>
          <a:ext cx="16160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9" name="Visio" r:id="rId9" imgW="718718" imgH="502615" progId="Visio.Drawing.11">
                  <p:embed/>
                </p:oleObj>
              </mc:Choice>
              <mc:Fallback>
                <p:oleObj name="Visio" r:id="rId9" imgW="718718" imgH="50261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4440238"/>
                        <a:ext cx="1616075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4C1176BE-22CF-49AD-BC0F-DCD5D2614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7.9.2 等价类的实现</a:t>
            </a:r>
            <a:endParaRPr lang="zh-CN" altLang="en-US" sz="3200" b="1"/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699919B9-50D4-4B69-A4B9-49761F9D1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class MFSet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    // </a:t>
            </a:r>
            <a:r>
              <a:rPr lang="zh-CN" altLang="en-US" sz="2400"/>
              <a:t>所有子集的元素的存储空间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400"/>
              <a:t>    vector&lt;PTNode&lt;T&gt; &gt; Sets; 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en-US" altLang="zh-CN" sz="2400"/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    // </a:t>
            </a:r>
            <a:r>
              <a:rPr lang="zh-CN" altLang="en-US" sz="2400"/>
              <a:t>初始化每个数据成员为一棵树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400"/>
              <a:t>    MFSet(vector&lt;T&gt; &amp;ds);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~MFSet( );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    int Find(int i);        // </a:t>
            </a:r>
            <a:r>
              <a:rPr lang="zh-CN" altLang="en-US" sz="2400"/>
              <a:t>判断第</a:t>
            </a:r>
            <a:r>
              <a:rPr lang="en-US" altLang="zh-CN" sz="2400"/>
              <a:t>i</a:t>
            </a:r>
            <a:r>
              <a:rPr lang="zh-CN" altLang="en-US" sz="2400"/>
              <a:t>元素所属的子集编号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void Merge(int i, int j);  	// </a:t>
            </a:r>
            <a:r>
              <a:rPr lang="zh-CN" altLang="en-US" sz="2400"/>
              <a:t>合并子集</a:t>
            </a:r>
            <a:r>
              <a:rPr lang="en-US" altLang="zh-CN" sz="2400"/>
              <a:t>i</a:t>
            </a:r>
            <a:r>
              <a:rPr lang="zh-CN" altLang="en-US" sz="2400"/>
              <a:t>和子集</a:t>
            </a:r>
            <a:r>
              <a:rPr lang="en-US" altLang="zh-CN" sz="2400"/>
              <a:t>j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};</a:t>
            </a:r>
            <a:endParaRPr lang="zh-CN" altLang="en-US"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077B56D6-9500-4A14-BC01-C5845565D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7.9.2 等价类的实现</a:t>
            </a:r>
            <a:endParaRPr lang="zh-CN" altLang="en-US" sz="3200" b="1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2513AF01-7FB8-47A6-8ACA-09B5358A2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MFSet::MFSet(vector&lt;T&gt; &amp;ds)</a:t>
            </a:r>
          </a:p>
          <a:p>
            <a:r>
              <a:rPr lang="en-US" altLang="zh-CN" sz="2400"/>
              <a:t>{ </a:t>
            </a:r>
          </a:p>
          <a:p>
            <a:r>
              <a:rPr lang="en-US" altLang="zh-CN" sz="2400"/>
              <a:t>    Sets.resize( ds.size() );</a:t>
            </a:r>
          </a:p>
          <a:p>
            <a:r>
              <a:rPr lang="en-US" altLang="zh-CN" sz="2400"/>
              <a:t>    for(int i=0;  i&lt;ds.size();  i++)</a:t>
            </a:r>
          </a:p>
          <a:p>
            <a:r>
              <a:rPr lang="en-US" altLang="zh-CN" sz="2400"/>
              <a:t>    {</a:t>
            </a:r>
          </a:p>
          <a:p>
            <a:r>
              <a:rPr lang="en-US" altLang="zh-CN" sz="2400"/>
              <a:t>        Sets[i].data=ds[i];  Sets[i].parent=-1; </a:t>
            </a:r>
          </a:p>
          <a:p>
            <a:r>
              <a:rPr lang="en-US" altLang="zh-CN" sz="2400"/>
              <a:t>    }</a:t>
            </a:r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6BCA8480-3C16-4DBC-8193-BA964D0E5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7.9.2 等价类的实现</a:t>
            </a:r>
            <a:endParaRPr lang="zh-CN" altLang="en-US" sz="3200" b="1"/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2826CFBD-1E8B-4D78-9514-A24A72CB3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85950"/>
            <a:ext cx="69754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int MFSet&lt;T&gt;::Find(int i)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{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while(Sets[i].parent&gt;=0) 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i = Sets[i].parent;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return i;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}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void MFSet&lt;T&gt;::Merge(int i, int j)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{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Sets[i].parent = j;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557C65CF-C93F-414D-B024-181EC1F7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7.9.3 性能分析与改进</a:t>
            </a:r>
            <a:endParaRPr lang="zh-CN" altLang="en-US" sz="3200" b="1"/>
          </a:p>
        </p:txBody>
      </p:sp>
      <p:graphicFrame>
        <p:nvGraphicFramePr>
          <p:cNvPr id="239619" name="Object 3">
            <a:extLst>
              <a:ext uri="{FF2B5EF4-FFF2-40B4-BE49-F238E27FC236}">
                <a16:creationId xmlns:a16="http://schemas.microsoft.com/office/drawing/2014/main" id="{9BC33A89-217E-45A5-BAEB-91CD0A89F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" y="3846513"/>
          <a:ext cx="17224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7" name="Visio" r:id="rId3" imgW="1222553" imgH="214579" progId="Visio.Drawing.11">
                  <p:embed/>
                </p:oleObj>
              </mc:Choice>
              <mc:Fallback>
                <p:oleObj name="Visio" r:id="rId3" imgW="1222553" imgH="21457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846513"/>
                        <a:ext cx="1722438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>
            <a:extLst>
              <a:ext uri="{FF2B5EF4-FFF2-40B4-BE49-F238E27FC236}">
                <a16:creationId xmlns:a16="http://schemas.microsoft.com/office/drawing/2014/main" id="{2D7BE299-CE9C-4602-A507-EB5EC966D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4138" y="3541713"/>
          <a:ext cx="11493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8" name="Visio" r:id="rId5" imgW="970788" imgH="502615" progId="Visio.Drawing.11">
                  <p:embed/>
                </p:oleObj>
              </mc:Choice>
              <mc:Fallback>
                <p:oleObj name="Visio" r:id="rId5" imgW="970788" imgH="5026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541713"/>
                        <a:ext cx="11493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>
            <a:extLst>
              <a:ext uri="{FF2B5EF4-FFF2-40B4-BE49-F238E27FC236}">
                <a16:creationId xmlns:a16="http://schemas.microsoft.com/office/drawing/2014/main" id="{DC353400-D7CB-402E-9177-9684B4A2F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25" y="2513013"/>
          <a:ext cx="93662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9" name="Visio" r:id="rId7" imgW="718718" imgH="790651" progId="Visio.Drawing.11">
                  <p:embed/>
                </p:oleObj>
              </mc:Choice>
              <mc:Fallback>
                <p:oleObj name="Visio" r:id="rId7" imgW="718718" imgH="79065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513013"/>
                        <a:ext cx="936625" cy="116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" name="Object 6">
            <a:extLst>
              <a:ext uri="{FF2B5EF4-FFF2-40B4-BE49-F238E27FC236}">
                <a16:creationId xmlns:a16="http://schemas.microsoft.com/office/drawing/2014/main" id="{18111321-0E23-4060-8B38-59B2A8EDE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9425" y="2295525"/>
          <a:ext cx="6746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0" name="Visio" r:id="rId9" imgW="466649" imgH="1078687" progId="Visio.Drawing.11">
                  <p:embed/>
                </p:oleObj>
              </mc:Choice>
              <mc:Fallback>
                <p:oleObj name="Visio" r:id="rId9" imgW="466649" imgH="107868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2295525"/>
                        <a:ext cx="674688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3" name="Rectangle 7">
            <a:extLst>
              <a:ext uri="{FF2B5EF4-FFF2-40B4-BE49-F238E27FC236}">
                <a16:creationId xmlns:a16="http://schemas.microsoft.com/office/drawing/2014/main" id="{D040B56A-FB48-4186-86C8-91B6EE58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890838"/>
            <a:ext cx="13604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4" name="Rectangle 8">
            <a:extLst>
              <a:ext uri="{FF2B5EF4-FFF2-40B4-BE49-F238E27FC236}">
                <a16:creationId xmlns:a16="http://schemas.microsoft.com/office/drawing/2014/main" id="{C2E0A508-9FD5-4D5C-B643-D2106E0E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890838"/>
            <a:ext cx="13509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5" name="Rectangle 9">
            <a:extLst>
              <a:ext uri="{FF2B5EF4-FFF2-40B4-BE49-F238E27FC236}">
                <a16:creationId xmlns:a16="http://schemas.microsoft.com/office/drawing/2014/main" id="{A73D1E3B-19F5-433E-AF75-56D8F35F7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890838"/>
            <a:ext cx="13509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6" name="Rectangle 10">
            <a:extLst>
              <a:ext uri="{FF2B5EF4-FFF2-40B4-BE49-F238E27FC236}">
                <a16:creationId xmlns:a16="http://schemas.microsoft.com/office/drawing/2014/main" id="{9A96C195-E658-4F00-852E-D9D805208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2654300"/>
            <a:ext cx="1349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7" name="Rectangle 11">
            <a:extLst>
              <a:ext uri="{FF2B5EF4-FFF2-40B4-BE49-F238E27FC236}">
                <a16:creationId xmlns:a16="http://schemas.microsoft.com/office/drawing/2014/main" id="{A810C2D8-3B42-4E73-A6DB-315064B9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1855788"/>
            <a:ext cx="698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/>
              <a:t>设集合</a:t>
            </a:r>
            <a:r>
              <a:rPr lang="en-US" altLang="zh-CN" sz="2400" i="1"/>
              <a:t>S=</a:t>
            </a:r>
            <a:r>
              <a:rPr lang="en-US" altLang="zh-CN" sz="2400"/>
              <a:t>{</a:t>
            </a:r>
            <a:r>
              <a:rPr lang="en-US" altLang="zh-CN" sz="2400" i="1"/>
              <a:t>a,b,c,d,e</a:t>
            </a:r>
            <a:r>
              <a:rPr lang="en-US" altLang="zh-CN" sz="2400"/>
              <a:t>}</a:t>
            </a:r>
            <a:r>
              <a:rPr lang="zh-CN" altLang="en-US" sz="2400"/>
              <a:t>，等价偶对有</a:t>
            </a:r>
            <a:r>
              <a:rPr lang="en-US" altLang="zh-CN" sz="2400"/>
              <a:t>(</a:t>
            </a:r>
            <a:r>
              <a:rPr lang="en-US" altLang="zh-CN" sz="2400" i="1"/>
              <a:t>a,b</a:t>
            </a:r>
            <a:r>
              <a:rPr lang="en-US" altLang="zh-CN" sz="2400"/>
              <a:t>),(</a:t>
            </a:r>
            <a:r>
              <a:rPr lang="en-US" altLang="zh-CN" sz="2400" i="1"/>
              <a:t>b,c</a:t>
            </a:r>
            <a:r>
              <a:rPr lang="en-US" altLang="zh-CN" sz="2400"/>
              <a:t>),(</a:t>
            </a:r>
            <a:r>
              <a:rPr lang="en-US" altLang="zh-CN" sz="2400" i="1"/>
              <a:t>c,d</a:t>
            </a:r>
            <a:r>
              <a:rPr lang="en-US" altLang="zh-CN" sz="2400"/>
              <a:t>) </a:t>
            </a:r>
          </a:p>
        </p:txBody>
      </p:sp>
      <p:graphicFrame>
        <p:nvGraphicFramePr>
          <p:cNvPr id="239628" name="Object 12">
            <a:extLst>
              <a:ext uri="{FF2B5EF4-FFF2-40B4-BE49-F238E27FC236}">
                <a16:creationId xmlns:a16="http://schemas.microsoft.com/office/drawing/2014/main" id="{C20F8B9A-D8BC-4B6E-8D73-76AABA9FF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4862513"/>
          <a:ext cx="163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1" name="Visio" r:id="rId11" imgW="970788" imgH="502615" progId="Visio.Drawing.11">
                  <p:embed/>
                </p:oleObj>
              </mc:Choice>
              <mc:Fallback>
                <p:oleObj name="Visio" r:id="rId11" imgW="970788" imgH="50261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4862513"/>
                        <a:ext cx="1638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9" name="Rectangle 13">
            <a:extLst>
              <a:ext uri="{FF2B5EF4-FFF2-40B4-BE49-F238E27FC236}">
                <a16:creationId xmlns:a16="http://schemas.microsoft.com/office/drawing/2014/main" id="{D4573072-AA19-45B5-BE77-148DF7C4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9630" name="Object 14">
            <a:extLst>
              <a:ext uri="{FF2B5EF4-FFF2-40B4-BE49-F238E27FC236}">
                <a16:creationId xmlns:a16="http://schemas.microsoft.com/office/drawing/2014/main" id="{B89622DA-DB43-434C-891C-DEFC28DE5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5400" y="4822825"/>
          <a:ext cx="17748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2" name="Visio" r:id="rId13" imgW="970788" imgH="502615" progId="Visio.Drawing.11">
                  <p:embed/>
                </p:oleObj>
              </mc:Choice>
              <mc:Fallback>
                <p:oleObj name="Visio" r:id="rId13" imgW="970788" imgH="50261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822825"/>
                        <a:ext cx="1774825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418720A2-332C-46EC-9710-039721CF3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7.9.3 性能分析与改进</a:t>
            </a:r>
            <a:endParaRPr lang="zh-CN" altLang="en-US" sz="3200" b="1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31431378-4324-474A-B18F-5C601D7B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890838"/>
            <a:ext cx="13604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44" name="Rectangle 4">
            <a:extLst>
              <a:ext uri="{FF2B5EF4-FFF2-40B4-BE49-F238E27FC236}">
                <a16:creationId xmlns:a16="http://schemas.microsoft.com/office/drawing/2014/main" id="{EBE6FAA8-B737-4CA2-A078-1D5B2619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890838"/>
            <a:ext cx="13509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B926A3A6-3473-467C-953D-89AAD9D5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890838"/>
            <a:ext cx="13509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E73C05D5-E796-4E3A-9267-F2CBBA71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2654300"/>
            <a:ext cx="13493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CE02CF12-3FED-426C-8456-C729F70C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938338"/>
            <a:ext cx="7373938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/>
              <a:t>void MFSet&lt;T&gt;::Merge(int i, int j)</a:t>
            </a:r>
          </a:p>
          <a:p>
            <a:r>
              <a:rPr lang="en-US" altLang="zh-CN" sz="2000"/>
              <a:t>{</a:t>
            </a:r>
          </a:p>
          <a:p>
            <a:r>
              <a:rPr lang="en-US" altLang="zh-CN" sz="2000"/>
              <a:t>    if(Sets[i].parent &lt; Sets[j].parent )	// </a:t>
            </a:r>
            <a:r>
              <a:rPr lang="zh-CN" altLang="en-US" sz="2000"/>
              <a:t>子集</a:t>
            </a:r>
            <a:r>
              <a:rPr lang="en-US" altLang="zh-CN" sz="2000"/>
              <a:t>i</a:t>
            </a:r>
            <a:r>
              <a:rPr lang="zh-CN" altLang="en-US" sz="2000"/>
              <a:t>的元素个数较多</a:t>
            </a:r>
          </a:p>
          <a:p>
            <a:r>
              <a:rPr lang="zh-CN" altLang="en-US" sz="2000"/>
              <a:t>    </a:t>
            </a:r>
            <a:r>
              <a:rPr lang="en-US" altLang="zh-CN" sz="2000"/>
              <a:t>{</a:t>
            </a:r>
          </a:p>
          <a:p>
            <a:r>
              <a:rPr lang="en-US" altLang="zh-CN" sz="2000"/>
              <a:t>        Sets[i].parent += Sets[j].parent;	// </a:t>
            </a:r>
            <a:r>
              <a:rPr lang="zh-CN" altLang="en-US" sz="2000"/>
              <a:t>增加子集</a:t>
            </a:r>
            <a:r>
              <a:rPr lang="en-US" altLang="zh-CN" sz="2000"/>
              <a:t>i</a:t>
            </a:r>
            <a:r>
              <a:rPr lang="zh-CN" altLang="en-US" sz="2000"/>
              <a:t>的元素个数</a:t>
            </a:r>
          </a:p>
          <a:p>
            <a:r>
              <a:rPr lang="zh-CN" altLang="en-US" sz="2000"/>
              <a:t>        </a:t>
            </a:r>
            <a:r>
              <a:rPr lang="en-US" altLang="zh-CN" sz="2000"/>
              <a:t>Sets[j].parent = i;			// </a:t>
            </a:r>
            <a:r>
              <a:rPr lang="zh-CN" altLang="en-US" sz="2000"/>
              <a:t>将子集</a:t>
            </a:r>
            <a:r>
              <a:rPr lang="en-US" altLang="zh-CN" sz="2000"/>
              <a:t>j</a:t>
            </a:r>
            <a:r>
              <a:rPr lang="zh-CN" altLang="en-US" sz="2000"/>
              <a:t>并入子集</a:t>
            </a:r>
            <a:r>
              <a:rPr lang="en-US" altLang="zh-CN" sz="2000"/>
              <a:t>i</a:t>
            </a: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    else</a:t>
            </a:r>
          </a:p>
          <a:p>
            <a:r>
              <a:rPr lang="en-US" altLang="zh-CN" sz="2000"/>
              <a:t>    { </a:t>
            </a:r>
          </a:p>
          <a:p>
            <a:r>
              <a:rPr lang="en-US" altLang="zh-CN" sz="2000"/>
              <a:t>        Sets[j].parent += Sets[i].parent;	// </a:t>
            </a:r>
            <a:r>
              <a:rPr lang="zh-CN" altLang="en-US" sz="2000"/>
              <a:t>增加子集</a:t>
            </a:r>
            <a:r>
              <a:rPr lang="en-US" altLang="zh-CN" sz="2000"/>
              <a:t>i</a:t>
            </a:r>
            <a:r>
              <a:rPr lang="zh-CN" altLang="en-US" sz="2000"/>
              <a:t>的元素个数</a:t>
            </a:r>
          </a:p>
          <a:p>
            <a:r>
              <a:rPr lang="zh-CN" altLang="en-US" sz="2000"/>
              <a:t>        </a:t>
            </a:r>
            <a:r>
              <a:rPr lang="en-US" altLang="zh-CN" sz="2000"/>
              <a:t>Sets[i].parent = j;			// </a:t>
            </a:r>
            <a:r>
              <a:rPr lang="zh-CN" altLang="en-US" sz="2000"/>
              <a:t>将子集</a:t>
            </a:r>
            <a:r>
              <a:rPr lang="en-US" altLang="zh-CN" sz="2000"/>
              <a:t>i</a:t>
            </a:r>
            <a:r>
              <a:rPr lang="zh-CN" altLang="en-US" sz="2000"/>
              <a:t>并入子集</a:t>
            </a:r>
            <a:r>
              <a:rPr lang="en-US" altLang="zh-CN" sz="2000"/>
              <a:t>j</a:t>
            </a: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}</a:t>
            </a:r>
          </a:p>
        </p:txBody>
      </p:sp>
      <p:sp>
        <p:nvSpPr>
          <p:cNvPr id="240648" name="Rectangle 8">
            <a:extLst>
              <a:ext uri="{FF2B5EF4-FFF2-40B4-BE49-F238E27FC236}">
                <a16:creationId xmlns:a16="http://schemas.microsoft.com/office/drawing/2014/main" id="{258AD17C-742E-46B7-9469-67E264E0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8BD055D-FA10-4E37-8768-AA65C5741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2017713"/>
            <a:ext cx="7943850" cy="4114800"/>
          </a:xfrm>
        </p:spPr>
        <p:txBody>
          <a:bodyPr/>
          <a:lstStyle/>
          <a:p>
            <a:r>
              <a:rPr lang="zh-CN" altLang="en-US" b="1"/>
              <a:t>性质</a:t>
            </a:r>
            <a:r>
              <a:rPr lang="en-US" altLang="zh-CN" b="1"/>
              <a:t>4</a:t>
            </a:r>
            <a:r>
              <a:rPr lang="zh-CN" altLang="en-US"/>
              <a:t>：具有</a:t>
            </a:r>
            <a:r>
              <a:rPr lang="en-US" altLang="zh-CN" i="1"/>
              <a:t>n</a:t>
            </a:r>
            <a:r>
              <a:rPr lang="zh-CN" altLang="en-US"/>
              <a:t>个结点的</a:t>
            </a:r>
            <a:r>
              <a:rPr lang="en-US" altLang="zh-CN" i="1"/>
              <a:t>m</a:t>
            </a:r>
            <a:r>
              <a:rPr lang="zh-CN" altLang="en-US"/>
              <a:t>叉树的最小高度</a:t>
            </a:r>
          </a:p>
          <a:p>
            <a:r>
              <a:rPr lang="zh-CN" altLang="en-US"/>
              <a:t>为</a:t>
            </a: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1CA5AA71-5042-4AA7-87DD-0BB56BDBB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kumimoji="1"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7.1.3 树的基本性质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A3801619-659E-4ED5-B789-4D1AC384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id="{132980C2-FD06-4394-A1B6-C6DA2C5F4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2743200"/>
          <a:ext cx="25082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5" name="公式" r:id="rId3" imgW="1231366" imgH="228501" progId="Equation.3">
                  <p:embed/>
                </p:oleObj>
              </mc:Choice>
              <mc:Fallback>
                <p:oleObj name="公式" r:id="rId3" imgW="123136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743200"/>
                        <a:ext cx="25082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3276</TotalTime>
  <Words>3248</Words>
  <Application>Microsoft Office PowerPoint</Application>
  <PresentationFormat>全屏显示(4:3)</PresentationFormat>
  <Paragraphs>833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3" baseType="lpstr">
      <vt:lpstr>Tahoma</vt:lpstr>
      <vt:lpstr>宋体</vt:lpstr>
      <vt:lpstr>Arial</vt:lpstr>
      <vt:lpstr>Wingdings</vt:lpstr>
      <vt:lpstr>Times New Roman</vt:lpstr>
      <vt:lpstr>Blends</vt:lpstr>
      <vt:lpstr>Microsoft Visio 绘图</vt:lpstr>
      <vt:lpstr>Microsoft 公式 3.0</vt:lpstr>
      <vt:lpstr>第7章 树和二叉树  </vt:lpstr>
      <vt:lpstr>7.1 树的概念和性质</vt:lpstr>
      <vt:lpstr>PowerPoint 演示文稿</vt:lpstr>
      <vt:lpstr>7.1.1 树的定义</vt:lpstr>
      <vt:lpstr>7.1.2 树的基本术语</vt:lpstr>
      <vt:lpstr>7.1.3 树的基本性质</vt:lpstr>
      <vt:lpstr>7.1.3 树的基本性质</vt:lpstr>
      <vt:lpstr>7.1.3 树的基本性质</vt:lpstr>
      <vt:lpstr>7.1.3 树的基本性质</vt:lpstr>
      <vt:lpstr>7.2 二叉树的概念和性质</vt:lpstr>
      <vt:lpstr>7.2.1 二叉树的定义</vt:lpstr>
      <vt:lpstr>7.2.1 二叉树的定义</vt:lpstr>
      <vt:lpstr>7.2.2 二叉树的基本性质</vt:lpstr>
      <vt:lpstr>7.2.2 二叉树的基本性质</vt:lpstr>
      <vt:lpstr>7.2.2 二叉树的基本性质</vt:lpstr>
      <vt:lpstr>7.2.2 二叉树的基本性质</vt:lpstr>
      <vt:lpstr>7.3 二叉树的存储结构</vt:lpstr>
      <vt:lpstr>7.3.1 二叉树的顺序存储结构</vt:lpstr>
      <vt:lpstr>7.3.1 二叉树的顺序存储结构</vt:lpstr>
      <vt:lpstr>7.3.2 二叉树的链式存储结构</vt:lpstr>
      <vt:lpstr>7.3.2 二叉树的链式存储结构</vt:lpstr>
      <vt:lpstr>7.3.3 二叉树的类定义</vt:lpstr>
      <vt:lpstr>7.4 二叉树的遍历</vt:lpstr>
      <vt:lpstr>7.4.1 二叉树遍历的概念</vt:lpstr>
      <vt:lpstr>7.4.1 二叉树遍历的概念</vt:lpstr>
      <vt:lpstr>7.4.1 二叉树遍历的概念</vt:lpstr>
      <vt:lpstr>7.4.2 二叉树遍历的算法</vt:lpstr>
      <vt:lpstr>7.4.2 二叉树遍历的算法</vt:lpstr>
      <vt:lpstr>7.4.3 二叉树的构造和析构算法</vt:lpstr>
      <vt:lpstr>1 、由单个遍历序列构造二叉树</vt:lpstr>
      <vt:lpstr>2、由二个遍历序列构造二叉树</vt:lpstr>
      <vt:lpstr>2、由二个遍历序列构造二叉树</vt:lpstr>
      <vt:lpstr>3、拷贝构造函数</vt:lpstr>
      <vt:lpstr>4、析构函数</vt:lpstr>
      <vt:lpstr>7.5 二叉树的其他操作算法</vt:lpstr>
      <vt:lpstr>1、计算二叉树的结点数</vt:lpstr>
      <vt:lpstr>2、计算二叉树的高度</vt:lpstr>
      <vt:lpstr>3、根据关键值查找结点</vt:lpstr>
      <vt:lpstr>4、查找结点的父结点</vt:lpstr>
      <vt:lpstr>7.6 线索二叉树</vt:lpstr>
      <vt:lpstr>7.6.1 线索二叉树的概念</vt:lpstr>
      <vt:lpstr>7.6.1 线索二叉树的概念</vt:lpstr>
      <vt:lpstr>7.6.1 线索二叉树的概念</vt:lpstr>
      <vt:lpstr>7.6.1 线索二叉树的概念</vt:lpstr>
      <vt:lpstr>7.6.2 线索二叉树的存储结构</vt:lpstr>
      <vt:lpstr>7.6.3 线索二叉树的操作算法</vt:lpstr>
      <vt:lpstr>7.6.3 线索二叉树的操作算法</vt:lpstr>
      <vt:lpstr>7.6.3 线索二叉树的操作算法</vt:lpstr>
      <vt:lpstr>7.6.3 线索二叉树的操作算法</vt:lpstr>
      <vt:lpstr>7.6.3 线索二叉树的操作算法</vt:lpstr>
      <vt:lpstr>7.6.3 线索二叉树的操作算法</vt:lpstr>
      <vt:lpstr>7.7 树的存储结构与算法</vt:lpstr>
      <vt:lpstr>7.7.1 多叉链表表示法</vt:lpstr>
      <vt:lpstr>7.7.1 多叉链表表示法</vt:lpstr>
      <vt:lpstr>7.7.2 孩子链表表示法</vt:lpstr>
      <vt:lpstr>7.7.2 孩子链表表示法</vt:lpstr>
      <vt:lpstr>7.7.3 双亲表示法</vt:lpstr>
      <vt:lpstr>7.7.3 双亲表示法</vt:lpstr>
      <vt:lpstr>7.7.4 孩子兄弟表示法</vt:lpstr>
      <vt:lpstr>7.7.4 孩子兄弟表示法</vt:lpstr>
      <vt:lpstr>7.7.5 树的算法</vt:lpstr>
      <vt:lpstr>1、构造算法</vt:lpstr>
      <vt:lpstr>1、构造算法</vt:lpstr>
      <vt:lpstr>1、构造算法</vt:lpstr>
      <vt:lpstr>2、计算树的高度 </vt:lpstr>
      <vt:lpstr>3、计算树中所有结点的度 </vt:lpstr>
      <vt:lpstr>3、计算树中所有结点的度 </vt:lpstr>
      <vt:lpstr>4、树的遍历 </vt:lpstr>
      <vt:lpstr>7.8 Huffman树与Huffman编码</vt:lpstr>
      <vt:lpstr>7.8.1 Huffman树的定义</vt:lpstr>
      <vt:lpstr>7.8.1 Huffman树的定义</vt:lpstr>
      <vt:lpstr>7.8.1 Huffman树的定义</vt:lpstr>
      <vt:lpstr>7.8.2 Huffman树的构造算法与实现</vt:lpstr>
      <vt:lpstr>7.8.2 Huffman树的构造算法与实现</vt:lpstr>
      <vt:lpstr>7.8.2 Huffman树的构造算法与实现</vt:lpstr>
      <vt:lpstr>7.8.2 Huffman树的构造算法与实现</vt:lpstr>
      <vt:lpstr>7.8.3 Huffman编码算法</vt:lpstr>
      <vt:lpstr>7.8.4 Huffman译码算法</vt:lpstr>
      <vt:lpstr>7.9 等价类问题</vt:lpstr>
      <vt:lpstr>7.9.1 等价类问题</vt:lpstr>
      <vt:lpstr>7.9.2 等价类的实现</vt:lpstr>
      <vt:lpstr>7.9.2 等价类的实现</vt:lpstr>
      <vt:lpstr>7.9.2 等价类的实现</vt:lpstr>
      <vt:lpstr>7.9.3 性能分析与改进</vt:lpstr>
      <vt:lpstr>7.9.3 性能分析与改进</vt:lpstr>
    </vt:vector>
  </TitlesOfParts>
  <Company>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cb</dc:creator>
  <cp:lastModifiedBy>幽弥狂</cp:lastModifiedBy>
  <cp:revision>363</cp:revision>
  <dcterms:created xsi:type="dcterms:W3CDTF">2005-07-26T11:09:28Z</dcterms:created>
  <dcterms:modified xsi:type="dcterms:W3CDTF">2019-09-27T15:19:28Z</dcterms:modified>
</cp:coreProperties>
</file>