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0" r:id="rId1"/>
  </p:sldMasterIdLst>
  <p:handoutMasterIdLst>
    <p:handoutMasterId r:id="rId83"/>
  </p:handoutMasterIdLst>
  <p:sldIdLst>
    <p:sldId id="331" r:id="rId2"/>
    <p:sldId id="375" r:id="rId3"/>
    <p:sldId id="376" r:id="rId4"/>
    <p:sldId id="378" r:id="rId5"/>
    <p:sldId id="379" r:id="rId6"/>
    <p:sldId id="377" r:id="rId7"/>
    <p:sldId id="368" r:id="rId8"/>
    <p:sldId id="380" r:id="rId9"/>
    <p:sldId id="334" r:id="rId10"/>
    <p:sldId id="261" r:id="rId11"/>
    <p:sldId id="336" r:id="rId12"/>
    <p:sldId id="381" r:id="rId13"/>
    <p:sldId id="382" r:id="rId14"/>
    <p:sldId id="339" r:id="rId15"/>
    <p:sldId id="340" r:id="rId16"/>
    <p:sldId id="267" r:id="rId17"/>
    <p:sldId id="383" r:id="rId18"/>
    <p:sldId id="384" r:id="rId19"/>
    <p:sldId id="385" r:id="rId20"/>
    <p:sldId id="274" r:id="rId21"/>
    <p:sldId id="275" r:id="rId22"/>
    <p:sldId id="370" r:id="rId23"/>
    <p:sldId id="371" r:id="rId24"/>
    <p:sldId id="412" r:id="rId25"/>
    <p:sldId id="413" r:id="rId26"/>
    <p:sldId id="386" r:id="rId27"/>
    <p:sldId id="387" r:id="rId28"/>
    <p:sldId id="388" r:id="rId29"/>
    <p:sldId id="341" r:id="rId30"/>
    <p:sldId id="372" r:id="rId31"/>
    <p:sldId id="278" r:id="rId32"/>
    <p:sldId id="279" r:id="rId33"/>
    <p:sldId id="280" r:id="rId34"/>
    <p:sldId id="282" r:id="rId35"/>
    <p:sldId id="283" r:id="rId36"/>
    <p:sldId id="284" r:id="rId37"/>
    <p:sldId id="389" r:id="rId38"/>
    <p:sldId id="290" r:id="rId39"/>
    <p:sldId id="291" r:id="rId40"/>
    <p:sldId id="292" r:id="rId41"/>
    <p:sldId id="315" r:id="rId42"/>
    <p:sldId id="390" r:id="rId43"/>
    <p:sldId id="342" r:id="rId44"/>
    <p:sldId id="287" r:id="rId45"/>
    <p:sldId id="281" r:id="rId46"/>
    <p:sldId id="391" r:id="rId47"/>
    <p:sldId id="392" r:id="rId48"/>
    <p:sldId id="314" r:id="rId49"/>
    <p:sldId id="343" r:id="rId50"/>
    <p:sldId id="393" r:id="rId51"/>
    <p:sldId id="295" r:id="rId52"/>
    <p:sldId id="373" r:id="rId53"/>
    <p:sldId id="374" r:id="rId54"/>
    <p:sldId id="394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4" r:id="rId64"/>
    <p:sldId id="405" r:id="rId65"/>
    <p:sldId id="406" r:id="rId66"/>
    <p:sldId id="407" r:id="rId67"/>
    <p:sldId id="408" r:id="rId68"/>
    <p:sldId id="409" r:id="rId69"/>
    <p:sldId id="299" r:id="rId70"/>
    <p:sldId id="300" r:id="rId71"/>
    <p:sldId id="301" r:id="rId72"/>
    <p:sldId id="302" r:id="rId73"/>
    <p:sldId id="359" r:id="rId74"/>
    <p:sldId id="303" r:id="rId75"/>
    <p:sldId id="304" r:id="rId76"/>
    <p:sldId id="305" r:id="rId77"/>
    <p:sldId id="410" r:id="rId78"/>
    <p:sldId id="411" r:id="rId79"/>
    <p:sldId id="329" r:id="rId80"/>
    <p:sldId id="311" r:id="rId81"/>
    <p:sldId id="312" r:id="rId8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4"/>
      <p:bold r:id="rId85"/>
      <p:italic r:id="rId86"/>
      <p:boldItalic r:id="rId87"/>
    </p:embeddedFont>
    <p:embeddedFont>
      <p:font typeface="Tahoma" panose="020B0604030504040204" pitchFamily="34" charset="0"/>
      <p:regular r:id="rId88"/>
      <p:bold r:id="rId8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00"/>
    <a:srgbClr val="CCECFF"/>
    <a:srgbClr val="990099"/>
    <a:srgbClr val="008080"/>
    <a:srgbClr val="008000"/>
    <a:srgbClr val="FF6600"/>
    <a:srgbClr val="D5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94683" autoAdjust="0"/>
  </p:normalViewPr>
  <p:slideViewPr>
    <p:cSldViewPr>
      <p:cViewPr varScale="1">
        <p:scale>
          <a:sx n="81" d="100"/>
          <a:sy n="81" d="100"/>
        </p:scale>
        <p:origin x="119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9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font" Target="fonts/font5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7074EF2-BDF5-4951-B275-97EC92F48D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1BC16FD-0400-4339-907B-9CA78031CA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CB63233-471C-4327-A9EF-9B50E69E7B7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92194660-4967-42CC-9152-3359E2CFD0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72A9B603-1A9C-4B78-B83D-3535EF06C67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843E1C0-E4C2-4292-937B-396AA139F78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353A001-4148-40D8-8A54-2B0F52C32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E879EF83-53CE-4B54-AB8B-C79550362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DB4C8DA-EF32-4F4F-B4F8-10E6E7936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2D2B416-C574-4756-B9B8-CBCD7CC25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0E48366-1048-40C9-80F0-16CEC3970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24EFDAC-C355-4A42-87C9-753B12829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934B181-6998-4775-9AC5-0BB91D8D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618AE92D-420D-4920-9563-CA544EBF2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B0E510E8-FBC1-42DF-8C8D-80DC81065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7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7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8DBA051-A723-49EE-A981-75AFC9778B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9974A87-D3BD-45EC-BDEB-1E1BED0DF8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7F80936-E3C5-460F-A35E-87A09F5253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E69EB9-E135-4DB8-9817-37935BA3FD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6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1E168F9-B892-4FCB-9EA7-4D1FD3B95C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2B4619-934A-47C7-97DE-90355D01CD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458F144-FDCE-465E-8BF9-93CE66F1F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F49A8-4203-4157-8AA5-EFD5DD8C13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34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E6241E-2CA2-4800-AAD5-8A94C80FB0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BC9F80C-5AC6-4DCF-8507-52D531744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F06E783-C39D-4929-8F2E-BDE74BCFDD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B6A1F-D162-40B3-B544-022B473DEE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93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1C41B29-2EC4-41B3-AD66-6BDD23062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7AE38E4-8AA8-4DA3-B036-594A59C62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2BFFC4D-475A-4FCA-B576-0FCBAED4D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62442-4A1E-4322-9F47-425E424EDB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61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BD33EF2-D258-4896-AD9C-075B51EC1E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1C4962F-8CA3-42A4-914F-A54882A20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44EF01B-CA0A-4007-B8D0-043BCDA79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C5052-A4D9-4820-9BA0-8D9D7312D7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75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D9088FD-E127-4709-BAD5-9725F4EDD3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AA870AE-A5FF-472C-98A8-133C083895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E965401-7693-4BFD-A76E-3CC1917BB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E7168-10A3-47BF-BF9C-7447391877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31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E43DDDF-3119-4C2C-BD6B-99E530766F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ABB43CF-80E8-4F44-9637-DF4D95958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8FC9E54-C896-4FC3-9486-F18B3FC5C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CA3510-2298-4A91-A799-C720EF177A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53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1B65AFF-6D16-4C71-A8E7-F178465C6F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156393B-5D38-4754-B229-6FE6C574E1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5466F7E-D086-4E58-BFAC-1D71A503C9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9CB69A-A41A-4A01-9B5F-8FB9B870D4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24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C48C958-4991-4D85-A334-71DE27B033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DA18457-13D5-489B-B2FE-D9321CE9B1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5E6AC1F-B255-4388-85B3-4A253C8AF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2967E-70B7-4B2F-9435-6AC2AFD3F5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78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40EC328-343A-4D58-86DC-FEBC707EE5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BC52350-7732-4268-8017-C4BEA06E45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6A78843-6E75-4660-9996-DCF9CD721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95D22E-AC5A-49BE-875A-1C6A0D4BDE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78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F497227-C405-4D80-BC8F-7510D9FFD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3677459-07F2-4494-AABE-A72C92B3B6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23D9E2E-0EA4-413A-BA43-B53BD5E44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0CA9C-EAAA-487D-8BE6-1F69A7F626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6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68988D-3D5E-43B8-B2CE-A845AE2BB8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A5CD0D9-26F1-40DC-9416-A4B4762017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D099432-DF1C-4DC0-A982-0D0D2C05B0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CBB14D-64B5-4FFC-9BA6-68A8E33E56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1640C67-A430-4562-8315-CD5C470698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DF2AFE9-B83B-4326-A437-EA567AAC67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A349364-948C-4336-AD4F-052152D2D2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8C974C5-3701-419C-AF31-C275B45BC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B3FA893-CD6D-4DD5-B0AE-76A67AF5A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6315" name="Rectangle 11">
            <a:extLst>
              <a:ext uri="{FF2B5EF4-FFF2-40B4-BE49-F238E27FC236}">
                <a16:creationId xmlns:a16="http://schemas.microsoft.com/office/drawing/2014/main" id="{5556CDBF-CE17-4F4B-9F2E-DAF0EF1915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6316" name="Rectangle 12">
            <a:extLst>
              <a:ext uri="{FF2B5EF4-FFF2-40B4-BE49-F238E27FC236}">
                <a16:creationId xmlns:a16="http://schemas.microsoft.com/office/drawing/2014/main" id="{681918A2-7299-4BF9-938B-0BB509DC33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6317" name="Rectangle 13">
            <a:extLst>
              <a:ext uri="{FF2B5EF4-FFF2-40B4-BE49-F238E27FC236}">
                <a16:creationId xmlns:a16="http://schemas.microsoft.com/office/drawing/2014/main" id="{13E380FC-2E08-4724-9D19-183FA20D3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E5E7A5-8526-4C56-AF30-431005368D4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9" name="Rectangle 7">
            <a:extLst>
              <a:ext uri="{FF2B5EF4-FFF2-40B4-BE49-F238E27FC236}">
                <a16:creationId xmlns:a16="http://schemas.microsoft.com/office/drawing/2014/main" id="{CFE3A7BE-1538-442C-AF58-07B504E477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550" y="1673225"/>
            <a:ext cx="7772400" cy="146208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 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 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 查找</a:t>
            </a:r>
          </a:p>
        </p:txBody>
      </p:sp>
      <p:sp>
        <p:nvSpPr>
          <p:cNvPr id="3075" name="Rectangle 8">
            <a:extLst>
              <a:ext uri="{FF2B5EF4-FFF2-40B4-BE49-F238E27FC236}">
                <a16:creationId xmlns:a16="http://schemas.microsoft.com/office/drawing/2014/main" id="{5805C77B-B106-4EC8-9747-A94C97037E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B6548E5A-8BA4-41EA-89EC-137614DB4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43100"/>
            <a:ext cx="8458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基本思想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：设置“哨兵”。哨兵就是待查值，将它放在查找方向的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尽头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处，免去了在查找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过程中每一次比较后都要判断查找位置是否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越界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，从而提高查找速度。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71718" name="Text Box 38">
            <a:extLst>
              <a:ext uri="{FF2B5EF4-FFF2-40B4-BE49-F238E27FC236}">
                <a16:creationId xmlns:a16="http://schemas.microsoft.com/office/drawing/2014/main" id="{DF5C7134-D17D-4F97-A67B-4D38C08A1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648200"/>
            <a:ext cx="6938963" cy="66833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lIns="90000" tIns="10800" bIns="10800"/>
          <a:lstStyle/>
          <a:p>
            <a:pPr eaLnBrk="0" hangingPunct="0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10   15  24    6     12   35  40   98   55</a:t>
            </a:r>
          </a:p>
        </p:txBody>
      </p:sp>
      <p:sp>
        <p:nvSpPr>
          <p:cNvPr id="12292" name="Line 39">
            <a:extLst>
              <a:ext uri="{FF2B5EF4-FFF2-40B4-BE49-F238E27FC236}">
                <a16:creationId xmlns:a16="http://schemas.microsoft.com/office/drawing/2014/main" id="{118CEDE5-3178-4EC9-B81D-9EB5E8367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1150" y="4648200"/>
            <a:ext cx="1588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40">
            <a:extLst>
              <a:ext uri="{FF2B5EF4-FFF2-40B4-BE49-F238E27FC236}">
                <a16:creationId xmlns:a16="http://schemas.microsoft.com/office/drawing/2014/main" id="{FD926953-A05B-4076-AC7A-BBA364012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0125" y="4648200"/>
            <a:ext cx="1588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41">
            <a:extLst>
              <a:ext uri="{FF2B5EF4-FFF2-40B4-BE49-F238E27FC236}">
                <a16:creationId xmlns:a16="http://schemas.microsoft.com/office/drawing/2014/main" id="{EA00140E-573D-4DB4-A4AF-B23CAA8C3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0850" y="4648200"/>
            <a:ext cx="1588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42">
            <a:extLst>
              <a:ext uri="{FF2B5EF4-FFF2-40B4-BE49-F238E27FC236}">
                <a16:creationId xmlns:a16="http://schemas.microsoft.com/office/drawing/2014/main" id="{9508BB3F-06C6-4B49-BB02-4E37513C0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75" y="4648200"/>
            <a:ext cx="1588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43">
            <a:extLst>
              <a:ext uri="{FF2B5EF4-FFF2-40B4-BE49-F238E27FC236}">
                <a16:creationId xmlns:a16="http://schemas.microsoft.com/office/drawing/2014/main" id="{AAC2671B-5346-4A66-B35D-1B37C9667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4648200"/>
            <a:ext cx="1587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44">
            <a:extLst>
              <a:ext uri="{FF2B5EF4-FFF2-40B4-BE49-F238E27FC236}">
                <a16:creationId xmlns:a16="http://schemas.microsoft.com/office/drawing/2014/main" id="{3AAFF71C-E2DD-4BF5-AFA1-91BF116AB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4648200"/>
            <a:ext cx="1587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45">
            <a:extLst>
              <a:ext uri="{FF2B5EF4-FFF2-40B4-BE49-F238E27FC236}">
                <a16:creationId xmlns:a16="http://schemas.microsoft.com/office/drawing/2014/main" id="{7663DEA1-356E-4DCC-A0C6-1D2F66698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0" y="4648200"/>
            <a:ext cx="1588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46">
            <a:extLst>
              <a:ext uri="{FF2B5EF4-FFF2-40B4-BE49-F238E27FC236}">
                <a16:creationId xmlns:a16="http://schemas.microsoft.com/office/drawing/2014/main" id="{432E1692-79CD-41E4-B667-784DB83AE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625" y="4648200"/>
            <a:ext cx="1588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47">
            <a:extLst>
              <a:ext uri="{FF2B5EF4-FFF2-40B4-BE49-F238E27FC236}">
                <a16:creationId xmlns:a16="http://schemas.microsoft.com/office/drawing/2014/main" id="{EFA02092-B7EA-4D07-B637-78EDAC95E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4648200"/>
            <a:ext cx="1587" cy="649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Text Box 48">
            <a:extLst>
              <a:ext uri="{FF2B5EF4-FFF2-40B4-BE49-F238E27FC236}">
                <a16:creationId xmlns:a16="http://schemas.microsoft.com/office/drawing/2014/main" id="{CFEA9F9F-61AA-4E1B-AE20-6FC032469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4173538"/>
            <a:ext cx="69056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0" b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b="1">
                <a:latin typeface="Times New Roman" panose="02020603050405020304" pitchFamily="18" charset="0"/>
              </a:rPr>
              <a:t>0     1      2      3      4      5      6      7      8      9   </a:t>
            </a:r>
          </a:p>
        </p:txBody>
      </p:sp>
      <p:grpSp>
        <p:nvGrpSpPr>
          <p:cNvPr id="71729" name="Group 49">
            <a:extLst>
              <a:ext uri="{FF2B5EF4-FFF2-40B4-BE49-F238E27FC236}">
                <a16:creationId xmlns:a16="http://schemas.microsoft.com/office/drawing/2014/main" id="{AE7EB35E-427F-4C2B-8C66-A99FD4932863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5381625"/>
            <a:ext cx="474662" cy="568325"/>
            <a:chOff x="4780" y="3266"/>
            <a:chExt cx="299" cy="358"/>
          </a:xfrm>
        </p:grpSpPr>
        <p:sp>
          <p:nvSpPr>
            <p:cNvPr id="71730" name="Text Box 50">
              <a:extLst>
                <a:ext uri="{FF2B5EF4-FFF2-40B4-BE49-F238E27FC236}">
                  <a16:creationId xmlns:a16="http://schemas.microsoft.com/office/drawing/2014/main" id="{670B7DA2-2B8D-46B4-B34A-DC37A3F78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3351"/>
              <a:ext cx="24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320" name="Line 51">
              <a:extLst>
                <a:ext uri="{FF2B5EF4-FFF2-40B4-BE49-F238E27FC236}">
                  <a16:creationId xmlns:a16="http://schemas.microsoft.com/office/drawing/2014/main" id="{F8AB1B0E-D83A-42A0-BDBA-25F318070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3266"/>
              <a:ext cx="0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2" name="Text Box 52">
            <a:extLst>
              <a:ext uri="{FF2B5EF4-FFF2-40B4-BE49-F238E27FC236}">
                <a16:creationId xmlns:a16="http://schemas.microsoft.com/office/drawing/2014/main" id="{A4564965-1FAE-4ABE-80DD-4AC3FEE52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3362325"/>
            <a:ext cx="324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例：查找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35</a:t>
            </a:r>
          </a:p>
        </p:txBody>
      </p:sp>
      <p:grpSp>
        <p:nvGrpSpPr>
          <p:cNvPr id="71733" name="Group 53">
            <a:extLst>
              <a:ext uri="{FF2B5EF4-FFF2-40B4-BE49-F238E27FC236}">
                <a16:creationId xmlns:a16="http://schemas.microsoft.com/office/drawing/2014/main" id="{DDE8C281-BDA8-4CEE-976B-ECF6E6F63AD9}"/>
              </a:ext>
            </a:extLst>
          </p:cNvPr>
          <p:cNvGrpSpPr>
            <a:grpSpLocks/>
          </p:cNvGrpSpPr>
          <p:nvPr/>
        </p:nvGrpSpPr>
        <p:grpSpPr bwMode="auto">
          <a:xfrm>
            <a:off x="1936750" y="5381625"/>
            <a:ext cx="474663" cy="568325"/>
            <a:chOff x="4780" y="3266"/>
            <a:chExt cx="299" cy="358"/>
          </a:xfrm>
        </p:grpSpPr>
        <p:sp>
          <p:nvSpPr>
            <p:cNvPr id="71734" name="Text Box 54">
              <a:extLst>
                <a:ext uri="{FF2B5EF4-FFF2-40B4-BE49-F238E27FC236}">
                  <a16:creationId xmlns:a16="http://schemas.microsoft.com/office/drawing/2014/main" id="{4D09086B-567B-416E-B859-D1DA6D1B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3351"/>
              <a:ext cx="24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318" name="Line 55">
              <a:extLst>
                <a:ext uri="{FF2B5EF4-FFF2-40B4-BE49-F238E27FC236}">
                  <a16:creationId xmlns:a16="http://schemas.microsoft.com/office/drawing/2014/main" id="{04514191-BE9F-4913-A774-0A27AFEC0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3266"/>
              <a:ext cx="0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36" name="Group 56">
            <a:extLst>
              <a:ext uri="{FF2B5EF4-FFF2-40B4-BE49-F238E27FC236}">
                <a16:creationId xmlns:a16="http://schemas.microsoft.com/office/drawing/2014/main" id="{73474022-B86B-41FD-8ED7-AAC5D523DFDE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5335588"/>
            <a:ext cx="474662" cy="568325"/>
            <a:chOff x="4780" y="3266"/>
            <a:chExt cx="299" cy="358"/>
          </a:xfrm>
        </p:grpSpPr>
        <p:sp>
          <p:nvSpPr>
            <p:cNvPr id="71737" name="Text Box 57">
              <a:extLst>
                <a:ext uri="{FF2B5EF4-FFF2-40B4-BE49-F238E27FC236}">
                  <a16:creationId xmlns:a16="http://schemas.microsoft.com/office/drawing/2014/main" id="{47A54BA3-6AAE-4121-AB34-67E3B7BEF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3351"/>
              <a:ext cx="24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316" name="Line 58">
              <a:extLst>
                <a:ext uri="{FF2B5EF4-FFF2-40B4-BE49-F238E27FC236}">
                  <a16:creationId xmlns:a16="http://schemas.microsoft.com/office/drawing/2014/main" id="{DC5D939A-4FD3-4407-AF32-E6A2FF66A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3266"/>
              <a:ext cx="0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39" name="Group 59">
            <a:extLst>
              <a:ext uri="{FF2B5EF4-FFF2-40B4-BE49-F238E27FC236}">
                <a16:creationId xmlns:a16="http://schemas.microsoft.com/office/drawing/2014/main" id="{130AA979-E5F1-4A1D-9045-09BC7F41FC5C}"/>
              </a:ext>
            </a:extLst>
          </p:cNvPr>
          <p:cNvGrpSpPr>
            <a:grpSpLocks/>
          </p:cNvGrpSpPr>
          <p:nvPr/>
        </p:nvGrpSpPr>
        <p:grpSpPr bwMode="auto">
          <a:xfrm>
            <a:off x="3298825" y="5335588"/>
            <a:ext cx="474663" cy="568325"/>
            <a:chOff x="4780" y="3266"/>
            <a:chExt cx="299" cy="358"/>
          </a:xfrm>
        </p:grpSpPr>
        <p:sp>
          <p:nvSpPr>
            <p:cNvPr id="71740" name="Text Box 60">
              <a:extLst>
                <a:ext uri="{FF2B5EF4-FFF2-40B4-BE49-F238E27FC236}">
                  <a16:creationId xmlns:a16="http://schemas.microsoft.com/office/drawing/2014/main" id="{138B9400-B952-49C4-8BF9-E6D2EABC8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3351"/>
              <a:ext cx="24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2314" name="Line 61">
              <a:extLst>
                <a:ext uri="{FF2B5EF4-FFF2-40B4-BE49-F238E27FC236}">
                  <a16:creationId xmlns:a16="http://schemas.microsoft.com/office/drawing/2014/main" id="{D726364E-CFF0-46EC-A1D6-840D41CCC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0" y="3266"/>
              <a:ext cx="0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42" name="AutoShape 62">
            <a:extLst>
              <a:ext uri="{FF2B5EF4-FFF2-40B4-BE49-F238E27FC236}">
                <a16:creationId xmlns:a16="http://schemas.microsoft.com/office/drawing/2014/main" id="{A995BC93-C30C-46A1-A28E-76F77363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5519738"/>
            <a:ext cx="944562" cy="450850"/>
          </a:xfrm>
          <a:prstGeom prst="wedgeRoundRectCallout">
            <a:avLst>
              <a:gd name="adj1" fmla="val -31105"/>
              <a:gd name="adj2" fmla="val -119014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哨兵</a:t>
            </a:r>
          </a:p>
        </p:txBody>
      </p:sp>
      <p:sp>
        <p:nvSpPr>
          <p:cNvPr id="71743" name="Text Box 63">
            <a:extLst>
              <a:ext uri="{FF2B5EF4-FFF2-40B4-BE49-F238E27FC236}">
                <a16:creationId xmlns:a16="http://schemas.microsoft.com/office/drawing/2014/main" id="{3985AEC5-2A44-44E2-83C5-E582569E3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4648200"/>
            <a:ext cx="676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35</a:t>
            </a:r>
          </a:p>
        </p:txBody>
      </p:sp>
      <p:grpSp>
        <p:nvGrpSpPr>
          <p:cNvPr id="71746" name="Group 66">
            <a:extLst>
              <a:ext uri="{FF2B5EF4-FFF2-40B4-BE49-F238E27FC236}">
                <a16:creationId xmlns:a16="http://schemas.microsoft.com/office/drawing/2014/main" id="{7E999FC1-011C-4930-B362-D44AB872CDD2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5903913"/>
            <a:ext cx="4410075" cy="539750"/>
            <a:chOff x="1548" y="3719"/>
            <a:chExt cx="2778" cy="340"/>
          </a:xfrm>
        </p:grpSpPr>
        <p:sp>
          <p:nvSpPr>
            <p:cNvPr id="12311" name="Line 64">
              <a:extLst>
                <a:ext uri="{FF2B5EF4-FFF2-40B4-BE49-F238E27FC236}">
                  <a16:creationId xmlns:a16="http://schemas.microsoft.com/office/drawing/2014/main" id="{AE3451BA-0682-413A-AAA1-12CF13AD1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8" y="4059"/>
              <a:ext cx="277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312" name="Text Box 65">
              <a:extLst>
                <a:ext uri="{FF2B5EF4-FFF2-40B4-BE49-F238E27FC236}">
                  <a16:creationId xmlns:a16="http://schemas.microsoft.com/office/drawing/2014/main" id="{A711EA75-A35E-4D93-82D9-74310B705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3719"/>
              <a:ext cx="1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查找方向</a:t>
              </a:r>
              <a:endPara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1747" name="AutoShape 67">
            <a:extLst>
              <a:ext uri="{FF2B5EF4-FFF2-40B4-BE49-F238E27FC236}">
                <a16:creationId xmlns:a16="http://schemas.microsoft.com/office/drawing/2014/main" id="{A7F90A8D-CEA0-4C7E-8E47-321663E1D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改进的顺序查找</a:t>
            </a:r>
            <a:r>
              <a:rPr lang="zh-CN" altLang="en-US" sz="36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2" grpId="0" animBg="1"/>
      <p:bldP spid="717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>
            <a:extLst>
              <a:ext uri="{FF2B5EF4-FFF2-40B4-BE49-F238E27FC236}">
                <a16:creationId xmlns:a16="http://schemas.microsoft.com/office/drawing/2014/main" id="{57F7CE23-B90F-4AF2-A436-49C23B64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951038"/>
            <a:ext cx="8101013" cy="3817937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int SeqSearch2(Record r[], int n, int k)</a:t>
            </a:r>
          </a:p>
          <a:p>
            <a:pPr eaLnBrk="1" hangingPunct="1"/>
            <a:r>
              <a:rPr lang="en-US" altLang="zh-CN" sz="2800" b="1"/>
              <a:t>{</a:t>
            </a:r>
          </a:p>
          <a:p>
            <a:pPr eaLnBrk="1" hangingPunct="1"/>
            <a:r>
              <a:rPr lang="en-US" altLang="zh-CN" sz="2800" b="1"/>
              <a:t>	int i=0;</a:t>
            </a:r>
          </a:p>
          <a:p>
            <a:pPr eaLnBrk="1" hangingPunct="1"/>
            <a:r>
              <a:rPr lang="en-US" altLang="zh-CN" sz="2800" b="1"/>
              <a:t>	r[n].key=k;</a:t>
            </a:r>
          </a:p>
          <a:p>
            <a:pPr eaLnBrk="1" hangingPunct="1"/>
            <a:r>
              <a:rPr lang="en-US" altLang="zh-CN" sz="2800" b="1"/>
              <a:t>	while (r[i].key!=k) i++;</a:t>
            </a:r>
          </a:p>
          <a:p>
            <a:pPr eaLnBrk="1" hangingPunct="1"/>
            <a:r>
              <a:rPr lang="en-US" altLang="zh-CN" sz="2800" b="1"/>
              <a:t>	if (i&lt;n) return i;</a:t>
            </a:r>
          </a:p>
          <a:p>
            <a:pPr eaLnBrk="1" hangingPunct="1"/>
            <a:r>
              <a:rPr lang="en-US" altLang="zh-CN" sz="2800" b="1"/>
              <a:t>	else return -1;</a:t>
            </a:r>
          </a:p>
          <a:p>
            <a:pPr eaLnBrk="1" hangingPunct="1"/>
            <a:r>
              <a:rPr lang="en-US" altLang="zh-CN" sz="2800" b="1"/>
              <a:t>}</a:t>
            </a:r>
            <a:r>
              <a:rPr lang="en-US" altLang="zh-CN" sz="2800"/>
              <a:t> </a:t>
            </a:r>
          </a:p>
        </p:txBody>
      </p:sp>
      <p:sp>
        <p:nvSpPr>
          <p:cNvPr id="13315" name="Rectangle 16">
            <a:extLst>
              <a:ext uri="{FF2B5EF4-FFF2-40B4-BE49-F238E27FC236}">
                <a16:creationId xmlns:a16="http://schemas.microsoft.com/office/drawing/2014/main" id="{C206EFBF-D1C4-4883-8609-87260DE7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7008813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10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9246" name="Group 46">
            <a:extLst>
              <a:ext uri="{FF2B5EF4-FFF2-40B4-BE49-F238E27FC236}">
                <a16:creationId xmlns:a16="http://schemas.microsoft.com/office/drawing/2014/main" id="{7466A2E3-4133-464D-BDAD-31D32D8F343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5614988"/>
            <a:ext cx="7496175" cy="990600"/>
            <a:chOff x="414" y="3537"/>
            <a:chExt cx="4722" cy="624"/>
          </a:xfrm>
        </p:grpSpPr>
        <p:sp>
          <p:nvSpPr>
            <p:cNvPr id="13318" name="Rectangle 14">
              <a:extLst>
                <a:ext uri="{FF2B5EF4-FFF2-40B4-BE49-F238E27FC236}">
                  <a16:creationId xmlns:a16="http://schemas.microsoft.com/office/drawing/2014/main" id="{78FCF914-FDAF-46E5-9981-E1EAB234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3691"/>
              <a:ext cx="6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ASL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3319" name="Rectangle 15">
              <a:extLst>
                <a:ext uri="{FF2B5EF4-FFF2-40B4-BE49-F238E27FC236}">
                  <a16:creationId xmlns:a16="http://schemas.microsoft.com/office/drawing/2014/main" id="{5D4019EA-9C6E-48A0-99D1-D47751EAF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371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3320" name="AutoShape 17">
              <a:extLst>
                <a:ext uri="{FF2B5EF4-FFF2-40B4-BE49-F238E27FC236}">
                  <a16:creationId xmlns:a16="http://schemas.microsoft.com/office/drawing/2014/main" id="{54F95937-36F1-4C3D-AB94-F77E818EA48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2" y="3623"/>
              <a:ext cx="102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Rectangle 19">
              <a:extLst>
                <a:ext uri="{FF2B5EF4-FFF2-40B4-BE49-F238E27FC236}">
                  <a16:creationId xmlns:a16="http://schemas.microsoft.com/office/drawing/2014/main" id="{9FA6864F-67C8-4A15-B869-0925C3A8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3721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å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22" name="Rectangle 20">
              <a:extLst>
                <a:ext uri="{FF2B5EF4-FFF2-40B4-BE49-F238E27FC236}">
                  <a16:creationId xmlns:a16="http://schemas.microsoft.com/office/drawing/2014/main" id="{58687010-FE63-419F-9A2E-EA7E20145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878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23" name="Rectangle 21">
              <a:extLst>
                <a:ext uri="{FF2B5EF4-FFF2-40B4-BE49-F238E27FC236}">
                  <a16:creationId xmlns:a16="http://schemas.microsoft.com/office/drawing/2014/main" id="{7D7D1970-E0CD-49A4-AE8F-38296040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537"/>
              <a:ext cx="1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24" name="Rectangle 22">
              <a:extLst>
                <a:ext uri="{FF2B5EF4-FFF2-40B4-BE49-F238E27FC236}">
                  <a16:creationId xmlns:a16="http://schemas.microsoft.com/office/drawing/2014/main" id="{858142A9-F291-44C0-B8E8-579D58BE0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897"/>
              <a:ext cx="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25" name="Rectangle 24">
              <a:extLst>
                <a:ext uri="{FF2B5EF4-FFF2-40B4-BE49-F238E27FC236}">
                  <a16:creationId xmlns:a16="http://schemas.microsoft.com/office/drawing/2014/main" id="{3E1F522F-1E5D-4212-A4DE-467364D33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3786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26" name="Rectangle 25">
              <a:extLst>
                <a:ext uri="{FF2B5EF4-FFF2-40B4-BE49-F238E27FC236}">
                  <a16:creationId xmlns:a16="http://schemas.microsoft.com/office/drawing/2014/main" id="{898DFD0F-56E7-481C-AC47-4B35CDD4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3710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27" name="Rectangle 26">
              <a:extLst>
                <a:ext uri="{FF2B5EF4-FFF2-40B4-BE49-F238E27FC236}">
                  <a16:creationId xmlns:a16="http://schemas.microsoft.com/office/drawing/2014/main" id="{7799C0B5-ACEC-4F61-A8C5-EE4E3FB2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71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28" name="Rectangle 27">
              <a:extLst>
                <a:ext uri="{FF2B5EF4-FFF2-40B4-BE49-F238E27FC236}">
                  <a16:creationId xmlns:a16="http://schemas.microsoft.com/office/drawing/2014/main" id="{41FFB4E5-D49B-4258-B095-C159C0406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895"/>
              <a:ext cx="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29" name="AutoShape 28">
              <a:extLst>
                <a:ext uri="{FF2B5EF4-FFF2-40B4-BE49-F238E27FC236}">
                  <a16:creationId xmlns:a16="http://schemas.microsoft.com/office/drawing/2014/main" id="{B890D033-ECA6-4AFB-B8D2-5A33D863E28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48" y="3661"/>
              <a:ext cx="138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Rectangle 30">
              <a:extLst>
                <a:ext uri="{FF2B5EF4-FFF2-40B4-BE49-F238E27FC236}">
                  <a16:creationId xmlns:a16="http://schemas.microsoft.com/office/drawing/2014/main" id="{653C435C-8204-428A-B0F5-5511CA57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3718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å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1" name="Rectangle 31">
              <a:extLst>
                <a:ext uri="{FF2B5EF4-FFF2-40B4-BE49-F238E27FC236}">
                  <a16:creationId xmlns:a16="http://schemas.microsoft.com/office/drawing/2014/main" id="{20AB7ED7-E139-4769-8F48-EA78FF21B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372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2" name="Rectangle 32">
              <a:extLst>
                <a:ext uri="{FF2B5EF4-FFF2-40B4-BE49-F238E27FC236}">
                  <a16:creationId xmlns:a16="http://schemas.microsoft.com/office/drawing/2014/main" id="{DCD1C633-41B0-4B25-A19B-1A248665E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372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-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3" name="Rectangle 33">
              <a:extLst>
                <a:ext uri="{FF2B5EF4-FFF2-40B4-BE49-F238E27FC236}">
                  <a16:creationId xmlns:a16="http://schemas.microsoft.com/office/drawing/2014/main" id="{38DDA9E7-B994-40E0-B9A5-5FF3A0468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391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4" name="Rectangle 34">
              <a:extLst>
                <a:ext uri="{FF2B5EF4-FFF2-40B4-BE49-F238E27FC236}">
                  <a16:creationId xmlns:a16="http://schemas.microsoft.com/office/drawing/2014/main" id="{A2802614-8721-4D99-81C0-5C0CAACDE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3547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5" name="Rectangle 35">
              <a:extLst>
                <a:ext uri="{FF2B5EF4-FFF2-40B4-BE49-F238E27FC236}">
                  <a16:creationId xmlns:a16="http://schemas.microsoft.com/office/drawing/2014/main" id="{864E25F0-DB8B-40B0-8BAA-0679778B2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931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6" name="Rectangle 36">
              <a:extLst>
                <a:ext uri="{FF2B5EF4-FFF2-40B4-BE49-F238E27FC236}">
                  <a16:creationId xmlns:a16="http://schemas.microsoft.com/office/drawing/2014/main" id="{EAE54F33-AC6D-4E6F-AC34-DDEE57D43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3853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7" name="Rectangle 37">
              <a:extLst>
                <a:ext uri="{FF2B5EF4-FFF2-40B4-BE49-F238E27FC236}">
                  <a16:creationId xmlns:a16="http://schemas.microsoft.com/office/drawing/2014/main" id="{7DC1F5E0-9309-430B-BB49-74DAFC8AC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3743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8" name="Rectangle 38">
              <a:extLst>
                <a:ext uri="{FF2B5EF4-FFF2-40B4-BE49-F238E27FC236}">
                  <a16:creationId xmlns:a16="http://schemas.microsoft.com/office/drawing/2014/main" id="{3BFB7165-BA04-4B90-8427-B75E8D5A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374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39" name="Rectangle 39">
              <a:extLst>
                <a:ext uri="{FF2B5EF4-FFF2-40B4-BE49-F238E27FC236}">
                  <a16:creationId xmlns:a16="http://schemas.microsoft.com/office/drawing/2014/main" id="{A9D35410-E75C-4713-9DA8-CABF87B0B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71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0" name="Rectangle 40">
              <a:extLst>
                <a:ext uri="{FF2B5EF4-FFF2-40B4-BE49-F238E27FC236}">
                  <a16:creationId xmlns:a16="http://schemas.microsoft.com/office/drawing/2014/main" id="{6A8BC1F6-C1B5-4A65-B658-C0F200B9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392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1" name="Rectangle 41">
              <a:extLst>
                <a:ext uri="{FF2B5EF4-FFF2-40B4-BE49-F238E27FC236}">
                  <a16:creationId xmlns:a16="http://schemas.microsoft.com/office/drawing/2014/main" id="{9DF32DA9-A8A4-4C61-ACDD-49334A74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3743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)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2" name="Rectangle 42">
              <a:extLst>
                <a:ext uri="{FF2B5EF4-FFF2-40B4-BE49-F238E27FC236}">
                  <a16:creationId xmlns:a16="http://schemas.microsoft.com/office/drawing/2014/main" id="{E45E0F2A-82D3-4429-B1C3-1F845A13F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74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3" name="Rectangle 43">
              <a:extLst>
                <a:ext uri="{FF2B5EF4-FFF2-40B4-BE49-F238E27FC236}">
                  <a16:creationId xmlns:a16="http://schemas.microsoft.com/office/drawing/2014/main" id="{F58D0D5C-4514-42C3-BB99-57E404709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3743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(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4" name="Rectangle 44">
              <a:extLst>
                <a:ext uri="{FF2B5EF4-FFF2-40B4-BE49-F238E27FC236}">
                  <a16:creationId xmlns:a16="http://schemas.microsoft.com/office/drawing/2014/main" id="{991B1A56-C044-419C-B136-FB45D019C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3793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3345" name="Rectangle 45">
              <a:extLst>
                <a:ext uri="{FF2B5EF4-FFF2-40B4-BE49-F238E27FC236}">
                  <a16:creationId xmlns:a16="http://schemas.microsoft.com/office/drawing/2014/main" id="{CC68B1EE-7C32-4943-9645-E86FF44A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698"/>
              <a:ext cx="1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+1)/2=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79247" name="AutoShape 47">
            <a:extLst>
              <a:ext uri="{FF2B5EF4-FFF2-40B4-BE49-F238E27FC236}">
                <a16:creationId xmlns:a16="http://schemas.microsoft.com/office/drawing/2014/main" id="{A21D5329-3273-452D-B319-2599CECDD6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改进的顺序查找</a:t>
            </a:r>
            <a:r>
              <a:rPr lang="zh-CN" altLang="en-US" sz="36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>
            <a:extLst>
              <a:ext uri="{FF2B5EF4-FFF2-40B4-BE49-F238E27FC236}">
                <a16:creationId xmlns:a16="http://schemas.microsoft.com/office/drawing/2014/main" id="{4B530588-160C-42EC-A986-B0C3D6C91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顺序查找的缺点：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平均查找长度较大，特别是当待查找集合中元素较多时，查找效率较低。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顺序查找的优点：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算法简单而且使用面广。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对表中记录的存储没有任何要求，顺序存储和链接存储均可；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对表中记录的有序性也没有要求，无论记录是否按关键码有序均可。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532E4A4-0A83-40A4-A25F-F58D98EDD622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9.2.1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顺序查找</a:t>
            </a:r>
            <a:r>
              <a:rPr lang="zh-CN" altLang="en-US" sz="4000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>
            <a:extLst>
              <a:ext uri="{FF2B5EF4-FFF2-40B4-BE49-F238E27FC236}">
                <a16:creationId xmlns:a16="http://schemas.microsoft.com/office/drawing/2014/main" id="{C28ECD33-6450-4767-9755-6796C4418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使用条件：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线性表中的记录必须按关键码有序；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必须采用顺序存储。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lvl="1"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在有序表中，取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中间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记录作为比较对象，若给定值与中间记录的关键码相等，则查找成功；若给定值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小于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中间记录的关键码，则在中间记录的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左半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区继续查找；若给定值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大于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中间记录的关键码，则在中间记录的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右半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区继续查找。不断重复上述过程，直到查找成功，或所查找的区域无记录，查找失败。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A7BA764-8D83-4D2A-B3C0-4247A24A8CD9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折半查找</a:t>
            </a:r>
            <a:r>
              <a:rPr lang="zh-CN" altLang="en-US" sz="4000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Text Box 4">
            <a:extLst>
              <a:ext uri="{FF2B5EF4-FFF2-40B4-BE49-F238E27FC236}">
                <a16:creationId xmlns:a16="http://schemas.microsoft.com/office/drawing/2014/main" id="{D187A089-AD33-447D-AB16-ACBB8BE6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773113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例：查找值为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的记录的过程：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25DBE429-EFD2-45B9-B6E3-B9693628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449388"/>
            <a:ext cx="80184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0    1     2     3      4     5     6     7     8      9     10    11    12 </a:t>
            </a: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80F38E32-4F63-4079-B1B0-2D85C0EE9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1898650"/>
            <a:ext cx="7740650" cy="57626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</a:rPr>
              <a:t>7   14  18  21  23  29  31  35   38   42   46   49  52</a:t>
            </a:r>
          </a:p>
        </p:txBody>
      </p:sp>
      <p:grpSp>
        <p:nvGrpSpPr>
          <p:cNvPr id="182324" name="Group 52">
            <a:extLst>
              <a:ext uri="{FF2B5EF4-FFF2-40B4-BE49-F238E27FC236}">
                <a16:creationId xmlns:a16="http://schemas.microsoft.com/office/drawing/2014/main" id="{AAB1E762-2592-481E-9D1E-48EF03A3FE9A}"/>
              </a:ext>
            </a:extLst>
          </p:cNvPr>
          <p:cNvGrpSpPr>
            <a:grpSpLocks/>
          </p:cNvGrpSpPr>
          <p:nvPr/>
        </p:nvGrpSpPr>
        <p:grpSpPr bwMode="auto">
          <a:xfrm>
            <a:off x="1058863" y="2484438"/>
            <a:ext cx="1219200" cy="720725"/>
            <a:chOff x="667" y="1565"/>
            <a:chExt cx="768" cy="454"/>
          </a:xfrm>
        </p:grpSpPr>
        <p:sp>
          <p:nvSpPr>
            <p:cNvPr id="16430" name="Text Box 8">
              <a:extLst>
                <a:ext uri="{FF2B5EF4-FFF2-40B4-BE49-F238E27FC236}">
                  <a16:creationId xmlns:a16="http://schemas.microsoft.com/office/drawing/2014/main" id="{EF6F4F7B-45A9-4408-A78A-C9667267D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827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low=0</a:t>
              </a:r>
            </a:p>
          </p:txBody>
        </p:sp>
        <p:sp>
          <p:nvSpPr>
            <p:cNvPr id="16431" name="Line 9">
              <a:extLst>
                <a:ext uri="{FF2B5EF4-FFF2-40B4-BE49-F238E27FC236}">
                  <a16:creationId xmlns:a16="http://schemas.microsoft.com/office/drawing/2014/main" id="{338C53A4-C657-4D1C-9C09-829D3C36C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9" y="156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326" name="Group 54">
            <a:extLst>
              <a:ext uri="{FF2B5EF4-FFF2-40B4-BE49-F238E27FC236}">
                <a16:creationId xmlns:a16="http://schemas.microsoft.com/office/drawing/2014/main" id="{E0A9E227-2A78-4748-99BA-F1C9A54E1428}"/>
              </a:ext>
            </a:extLst>
          </p:cNvPr>
          <p:cNvGrpSpPr>
            <a:grpSpLocks/>
          </p:cNvGrpSpPr>
          <p:nvPr/>
        </p:nvGrpSpPr>
        <p:grpSpPr bwMode="auto">
          <a:xfrm>
            <a:off x="7724775" y="2528888"/>
            <a:ext cx="1371600" cy="873125"/>
            <a:chOff x="4866" y="1593"/>
            <a:chExt cx="864" cy="550"/>
          </a:xfrm>
        </p:grpSpPr>
        <p:sp>
          <p:nvSpPr>
            <p:cNvPr id="16428" name="Text Box 11">
              <a:extLst>
                <a:ext uri="{FF2B5EF4-FFF2-40B4-BE49-F238E27FC236}">
                  <a16:creationId xmlns:a16="http://schemas.microsoft.com/office/drawing/2014/main" id="{ABAC17D8-CE9A-479A-92C1-D7FA4B979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1855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high=12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6429" name="Line 12">
              <a:extLst>
                <a:ext uri="{FF2B5EF4-FFF2-40B4-BE49-F238E27FC236}">
                  <a16:creationId xmlns:a16="http://schemas.microsoft.com/office/drawing/2014/main" id="{A0DFB948-B1D8-41CD-BC88-3ED44C555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6" y="1593"/>
              <a:ext cx="0" cy="25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325" name="Group 53">
            <a:extLst>
              <a:ext uri="{FF2B5EF4-FFF2-40B4-BE49-F238E27FC236}">
                <a16:creationId xmlns:a16="http://schemas.microsoft.com/office/drawing/2014/main" id="{F604FBE2-54AF-48C2-BEE3-E013A6D57F72}"/>
              </a:ext>
            </a:extLst>
          </p:cNvPr>
          <p:cNvGrpSpPr>
            <a:grpSpLocks/>
          </p:cNvGrpSpPr>
          <p:nvPr/>
        </p:nvGrpSpPr>
        <p:grpSpPr bwMode="auto">
          <a:xfrm>
            <a:off x="4344988" y="2498725"/>
            <a:ext cx="1103312" cy="735013"/>
            <a:chOff x="2737" y="1574"/>
            <a:chExt cx="695" cy="463"/>
          </a:xfrm>
        </p:grpSpPr>
        <p:sp>
          <p:nvSpPr>
            <p:cNvPr id="16426" name="Text Box 14">
              <a:extLst>
                <a:ext uri="{FF2B5EF4-FFF2-40B4-BE49-F238E27FC236}">
                  <a16:creationId xmlns:a16="http://schemas.microsoft.com/office/drawing/2014/main" id="{4A9EB399-EE4A-4C0C-AD4F-CBC6665BF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1831"/>
              <a:ext cx="69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mid=6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16427" name="Line 15">
              <a:extLst>
                <a:ext uri="{FF2B5EF4-FFF2-40B4-BE49-F238E27FC236}">
                  <a16:creationId xmlns:a16="http://schemas.microsoft.com/office/drawing/2014/main" id="{392BCA26-F029-4859-8010-C8CF34772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5" y="1574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327" name="Group 55">
            <a:extLst>
              <a:ext uri="{FF2B5EF4-FFF2-40B4-BE49-F238E27FC236}">
                <a16:creationId xmlns:a16="http://schemas.microsoft.com/office/drawing/2014/main" id="{6CFF3908-AE89-4C4A-93B6-0A1C8828CC2F}"/>
              </a:ext>
            </a:extLst>
          </p:cNvPr>
          <p:cNvGrpSpPr>
            <a:grpSpLocks/>
          </p:cNvGrpSpPr>
          <p:nvPr/>
        </p:nvGrpSpPr>
        <p:grpSpPr bwMode="auto">
          <a:xfrm>
            <a:off x="3806825" y="3100388"/>
            <a:ext cx="1295400" cy="889000"/>
            <a:chOff x="2398" y="1953"/>
            <a:chExt cx="816" cy="560"/>
          </a:xfrm>
        </p:grpSpPr>
        <p:sp>
          <p:nvSpPr>
            <p:cNvPr id="16424" name="Text Box 17">
              <a:extLst>
                <a:ext uri="{FF2B5EF4-FFF2-40B4-BE49-F238E27FC236}">
                  <a16:creationId xmlns:a16="http://schemas.microsoft.com/office/drawing/2014/main" id="{81072773-F07D-4625-8B2D-EEE64D65F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2273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high=5 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6425" name="Line 18">
              <a:extLst>
                <a:ext uri="{FF2B5EF4-FFF2-40B4-BE49-F238E27FC236}">
                  <a16:creationId xmlns:a16="http://schemas.microsoft.com/office/drawing/2014/main" id="{C4468702-CE30-49DD-9DE9-F7BBB4907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23" y="1953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328" name="Group 56">
            <a:extLst>
              <a:ext uri="{FF2B5EF4-FFF2-40B4-BE49-F238E27FC236}">
                <a16:creationId xmlns:a16="http://schemas.microsoft.com/office/drawing/2014/main" id="{FB9BD28E-F6E2-45F6-A35F-A41727371D20}"/>
              </a:ext>
            </a:extLst>
          </p:cNvPr>
          <p:cNvGrpSpPr>
            <a:grpSpLocks/>
          </p:cNvGrpSpPr>
          <p:nvPr/>
        </p:nvGrpSpPr>
        <p:grpSpPr bwMode="auto">
          <a:xfrm>
            <a:off x="2078038" y="3109913"/>
            <a:ext cx="990600" cy="919162"/>
            <a:chOff x="1309" y="1959"/>
            <a:chExt cx="624" cy="579"/>
          </a:xfrm>
        </p:grpSpPr>
        <p:sp>
          <p:nvSpPr>
            <p:cNvPr id="16422" name="Text Box 20">
              <a:extLst>
                <a:ext uri="{FF2B5EF4-FFF2-40B4-BE49-F238E27FC236}">
                  <a16:creationId xmlns:a16="http://schemas.microsoft.com/office/drawing/2014/main" id="{8533EE3B-BFA7-4268-B5C2-56CE1E040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225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mid=2 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23" name="Line 21">
              <a:extLst>
                <a:ext uri="{FF2B5EF4-FFF2-40B4-BE49-F238E27FC236}">
                  <a16:creationId xmlns:a16="http://schemas.microsoft.com/office/drawing/2014/main" id="{4E436C15-8903-4BF2-A54F-BE262CE61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5" y="1959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329" name="Group 57">
            <a:extLst>
              <a:ext uri="{FF2B5EF4-FFF2-40B4-BE49-F238E27FC236}">
                <a16:creationId xmlns:a16="http://schemas.microsoft.com/office/drawing/2014/main" id="{0D65A087-4D83-4408-99AB-22B5A10ACDA9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3792538"/>
            <a:ext cx="1216025" cy="877887"/>
            <a:chOff x="945" y="2389"/>
            <a:chExt cx="766" cy="553"/>
          </a:xfrm>
        </p:grpSpPr>
        <p:sp>
          <p:nvSpPr>
            <p:cNvPr id="16420" name="Text Box 23">
              <a:extLst>
                <a:ext uri="{FF2B5EF4-FFF2-40B4-BE49-F238E27FC236}">
                  <a16:creationId xmlns:a16="http://schemas.microsoft.com/office/drawing/2014/main" id="{39C6D858-E748-453B-9277-5F81C36A3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2654"/>
              <a:ext cx="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high=1 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21" name="Line 24">
              <a:extLst>
                <a:ext uri="{FF2B5EF4-FFF2-40B4-BE49-F238E27FC236}">
                  <a16:creationId xmlns:a16="http://schemas.microsoft.com/office/drawing/2014/main" id="{506573A1-B351-4A27-8D01-E595E08AB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8" y="2389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330" name="Group 58">
            <a:extLst>
              <a:ext uri="{FF2B5EF4-FFF2-40B4-BE49-F238E27FC236}">
                <a16:creationId xmlns:a16="http://schemas.microsoft.com/office/drawing/2014/main" id="{FB7E726A-4121-4AE4-9CCC-76B004F88F28}"/>
              </a:ext>
            </a:extLst>
          </p:cNvPr>
          <p:cNvGrpSpPr>
            <a:grpSpLocks/>
          </p:cNvGrpSpPr>
          <p:nvPr/>
        </p:nvGrpSpPr>
        <p:grpSpPr bwMode="auto">
          <a:xfrm>
            <a:off x="852488" y="4545013"/>
            <a:ext cx="1011237" cy="742950"/>
            <a:chOff x="537" y="2863"/>
            <a:chExt cx="637" cy="468"/>
          </a:xfrm>
        </p:grpSpPr>
        <p:sp>
          <p:nvSpPr>
            <p:cNvPr id="16418" name="Text Box 26">
              <a:extLst>
                <a:ext uri="{FF2B5EF4-FFF2-40B4-BE49-F238E27FC236}">
                  <a16:creationId xmlns:a16="http://schemas.microsoft.com/office/drawing/2014/main" id="{EDBD8376-DD6C-4B78-B7D5-D35EC51A5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" y="3130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mid=0 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19" name="Line 27">
              <a:extLst>
                <a:ext uri="{FF2B5EF4-FFF2-40B4-BE49-F238E27FC236}">
                  <a16:creationId xmlns:a16="http://schemas.microsoft.com/office/drawing/2014/main" id="{390BD653-F768-486E-88BC-3570FC76F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" y="2863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6" name="Line 28">
            <a:extLst>
              <a:ext uri="{FF2B5EF4-FFF2-40B4-BE49-F238E27FC236}">
                <a16:creationId xmlns:a16="http://schemas.microsoft.com/office/drawing/2014/main" id="{20CB31CB-1733-4C4C-B3AF-C5C65A501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Line 30">
            <a:extLst>
              <a:ext uri="{FF2B5EF4-FFF2-40B4-BE49-F238E27FC236}">
                <a16:creationId xmlns:a16="http://schemas.microsoft.com/office/drawing/2014/main" id="{AF5DA5AC-4EDA-48CE-ADE0-19426A626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6463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31">
            <a:extLst>
              <a:ext uri="{FF2B5EF4-FFF2-40B4-BE49-F238E27FC236}">
                <a16:creationId xmlns:a16="http://schemas.microsoft.com/office/drawing/2014/main" id="{45133EEB-5B6A-4F8C-9EA5-A45E3DE75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2438" y="1930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32">
            <a:extLst>
              <a:ext uri="{FF2B5EF4-FFF2-40B4-BE49-F238E27FC236}">
                <a16:creationId xmlns:a16="http://schemas.microsoft.com/office/drawing/2014/main" id="{F0E174EC-B3E2-4765-9610-A0F340003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8863" y="19431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33">
            <a:extLst>
              <a:ext uri="{FF2B5EF4-FFF2-40B4-BE49-F238E27FC236}">
                <a16:creationId xmlns:a16="http://schemas.microsoft.com/office/drawing/2014/main" id="{9235BA48-0B42-4532-A896-7AEE38713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19431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34">
            <a:extLst>
              <a:ext uri="{FF2B5EF4-FFF2-40B4-BE49-F238E27FC236}">
                <a16:creationId xmlns:a16="http://schemas.microsoft.com/office/drawing/2014/main" id="{3C8A2B1F-A772-4AC5-8259-74298A8D2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7588" y="1930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35">
            <a:extLst>
              <a:ext uri="{FF2B5EF4-FFF2-40B4-BE49-F238E27FC236}">
                <a16:creationId xmlns:a16="http://schemas.microsoft.com/office/drawing/2014/main" id="{4720FC01-25C7-4A0F-9EFB-8B82D1B8F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5913" y="19081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36">
            <a:extLst>
              <a:ext uri="{FF2B5EF4-FFF2-40B4-BE49-F238E27FC236}">
                <a16:creationId xmlns:a16="http://schemas.microsoft.com/office/drawing/2014/main" id="{178EDDF2-4DC8-4811-B6BF-C535DC923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Line 37">
            <a:extLst>
              <a:ext uri="{FF2B5EF4-FFF2-40B4-BE49-F238E27FC236}">
                <a16:creationId xmlns:a16="http://schemas.microsoft.com/office/drawing/2014/main" id="{8490914F-50C8-4394-BECB-BF0071FB5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663" y="19177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5" name="Line 38">
            <a:extLst>
              <a:ext uri="{FF2B5EF4-FFF2-40B4-BE49-F238E27FC236}">
                <a16:creationId xmlns:a16="http://schemas.microsoft.com/office/drawing/2014/main" id="{49DB963A-BFFB-4016-9596-689F1DEBB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39">
            <a:extLst>
              <a:ext uri="{FF2B5EF4-FFF2-40B4-BE49-F238E27FC236}">
                <a16:creationId xmlns:a16="http://schemas.microsoft.com/office/drawing/2014/main" id="{D54F59BC-B2E2-4665-90D9-CC6CB3ABF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063" y="19208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Line 40">
            <a:extLst>
              <a:ext uri="{FF2B5EF4-FFF2-40B4-BE49-F238E27FC236}">
                <a16:creationId xmlns:a16="http://schemas.microsoft.com/office/drawing/2014/main" id="{DFE4F2CD-AC51-4A55-819A-013E7F8A8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038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13" name="Text Box 41">
            <a:extLst>
              <a:ext uri="{FF2B5EF4-FFF2-40B4-BE49-F238E27FC236}">
                <a16:creationId xmlns:a16="http://schemas.microsoft.com/office/drawing/2014/main" id="{9BF33EE4-9FD1-454F-8A19-23D552F5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2898775"/>
            <a:ext cx="1196975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31&gt;14</a:t>
            </a:r>
          </a:p>
        </p:txBody>
      </p:sp>
      <p:sp>
        <p:nvSpPr>
          <p:cNvPr id="182314" name="Text Box 42">
            <a:extLst>
              <a:ext uri="{FF2B5EF4-FFF2-40B4-BE49-F238E27FC236}">
                <a16:creationId xmlns:a16="http://schemas.microsoft.com/office/drawing/2014/main" id="{9BFFD83E-9FCC-472D-96EE-4302FA216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3043238"/>
            <a:ext cx="1212850" cy="5191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18&gt;14</a:t>
            </a:r>
          </a:p>
        </p:txBody>
      </p:sp>
      <p:sp>
        <p:nvSpPr>
          <p:cNvPr id="182315" name="Text Box 43">
            <a:extLst>
              <a:ext uri="{FF2B5EF4-FFF2-40B4-BE49-F238E27FC236}">
                <a16:creationId xmlns:a16="http://schemas.microsoft.com/office/drawing/2014/main" id="{C2EFF0E6-7F1A-4C78-9EE1-1A90B9F2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63" y="4706938"/>
            <a:ext cx="1071562" cy="5191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7&lt;14</a:t>
            </a:r>
          </a:p>
        </p:txBody>
      </p:sp>
      <p:grpSp>
        <p:nvGrpSpPr>
          <p:cNvPr id="182331" name="Group 59">
            <a:extLst>
              <a:ext uri="{FF2B5EF4-FFF2-40B4-BE49-F238E27FC236}">
                <a16:creationId xmlns:a16="http://schemas.microsoft.com/office/drawing/2014/main" id="{FEEE2CFA-3FF3-4D2E-BD8B-90D85BB4D5CA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5162550"/>
            <a:ext cx="1219200" cy="708025"/>
            <a:chOff x="990" y="3252"/>
            <a:chExt cx="768" cy="446"/>
          </a:xfrm>
        </p:grpSpPr>
        <p:sp>
          <p:nvSpPr>
            <p:cNvPr id="16416" name="Text Box 45">
              <a:extLst>
                <a:ext uri="{FF2B5EF4-FFF2-40B4-BE49-F238E27FC236}">
                  <a16:creationId xmlns:a16="http://schemas.microsoft.com/office/drawing/2014/main" id="{860AD810-B027-4541-9DDC-64C394107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350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low=1</a:t>
              </a:r>
            </a:p>
          </p:txBody>
        </p:sp>
        <p:sp>
          <p:nvSpPr>
            <p:cNvPr id="16417" name="Line 46">
              <a:extLst>
                <a:ext uri="{FF2B5EF4-FFF2-40B4-BE49-F238E27FC236}">
                  <a16:creationId xmlns:a16="http://schemas.microsoft.com/office/drawing/2014/main" id="{626A1931-CAE7-4F43-AD03-9A5CB7CB9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2" y="3252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332" name="Group 60">
            <a:extLst>
              <a:ext uri="{FF2B5EF4-FFF2-40B4-BE49-F238E27FC236}">
                <a16:creationId xmlns:a16="http://schemas.microsoft.com/office/drawing/2014/main" id="{0F9A2956-04DC-4A4F-A79B-12E087CDF3DA}"/>
              </a:ext>
            </a:extLst>
          </p:cNvPr>
          <p:cNvGrpSpPr>
            <a:grpSpLocks/>
          </p:cNvGrpSpPr>
          <p:nvPr/>
        </p:nvGrpSpPr>
        <p:grpSpPr bwMode="auto">
          <a:xfrm>
            <a:off x="1420813" y="5940425"/>
            <a:ext cx="1011237" cy="758825"/>
            <a:chOff x="895" y="3742"/>
            <a:chExt cx="637" cy="478"/>
          </a:xfrm>
        </p:grpSpPr>
        <p:sp>
          <p:nvSpPr>
            <p:cNvPr id="16414" name="Text Box 48">
              <a:extLst>
                <a:ext uri="{FF2B5EF4-FFF2-40B4-BE49-F238E27FC236}">
                  <a16:creationId xmlns:a16="http://schemas.microsoft.com/office/drawing/2014/main" id="{E5D4D17E-C946-4E5E-916A-BBDD91245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4019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mid=1 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415" name="Line 49">
              <a:extLst>
                <a:ext uri="{FF2B5EF4-FFF2-40B4-BE49-F238E27FC236}">
                  <a16:creationId xmlns:a16="http://schemas.microsoft.com/office/drawing/2014/main" id="{8AA52395-660B-45D6-B9DA-07FDE133D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6" y="3742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322" name="Text Box 50">
            <a:extLst>
              <a:ext uri="{FF2B5EF4-FFF2-40B4-BE49-F238E27FC236}">
                <a16:creationId xmlns:a16="http://schemas.microsoft.com/office/drawing/2014/main" id="{6FCD17B0-9FDF-4E3E-90DA-A5D98B3B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6148388"/>
            <a:ext cx="1169987" cy="5191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14=14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3" grpId="0" animBg="1"/>
      <p:bldP spid="182314" grpId="0" animBg="1"/>
      <p:bldP spid="182315" grpId="0" animBg="1"/>
      <p:bldP spid="1823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>
            <a:extLst>
              <a:ext uri="{FF2B5EF4-FFF2-40B4-BE49-F238E27FC236}">
                <a16:creationId xmlns:a16="http://schemas.microsoft.com/office/drawing/2014/main" id="{C472832C-CD0F-4587-990F-AA6F5045E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81915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例：查找值为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22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的记录的过程：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7411" name="Text Box 5">
            <a:extLst>
              <a:ext uri="{FF2B5EF4-FFF2-40B4-BE49-F238E27FC236}">
                <a16:creationId xmlns:a16="http://schemas.microsoft.com/office/drawing/2014/main" id="{5DB0E2AF-4D98-461D-A526-1E71EA00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449388"/>
            <a:ext cx="72977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Times New Roman" panose="02020603050405020304" pitchFamily="18" charset="0"/>
              </a:rPr>
              <a:t>0    1     2     3      4     5     6     7     8      9     10    11    12</a:t>
            </a:r>
          </a:p>
        </p:txBody>
      </p:sp>
      <p:sp>
        <p:nvSpPr>
          <p:cNvPr id="17412" name="Text Box 6">
            <a:extLst>
              <a:ext uri="{FF2B5EF4-FFF2-40B4-BE49-F238E27FC236}">
                <a16:creationId xmlns:a16="http://schemas.microsoft.com/office/drawing/2014/main" id="{CACFB2DF-F51F-464A-87B5-81CC8A7F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98650"/>
            <a:ext cx="7516813" cy="57626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</a:rPr>
              <a:t>7   14  18  21  23  29  31  35   38   42   46   49  52</a:t>
            </a:r>
          </a:p>
        </p:txBody>
      </p:sp>
      <p:grpSp>
        <p:nvGrpSpPr>
          <p:cNvPr id="183303" name="Group 7">
            <a:extLst>
              <a:ext uri="{FF2B5EF4-FFF2-40B4-BE49-F238E27FC236}">
                <a16:creationId xmlns:a16="http://schemas.microsoft.com/office/drawing/2014/main" id="{283DA3FB-EDC5-4909-B7A4-0BFE2A5EADDA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2528888"/>
            <a:ext cx="1219200" cy="720725"/>
            <a:chOff x="667" y="1565"/>
            <a:chExt cx="768" cy="454"/>
          </a:xfrm>
        </p:grpSpPr>
        <p:sp>
          <p:nvSpPr>
            <p:cNvPr id="17458" name="Text Box 8">
              <a:extLst>
                <a:ext uri="{FF2B5EF4-FFF2-40B4-BE49-F238E27FC236}">
                  <a16:creationId xmlns:a16="http://schemas.microsoft.com/office/drawing/2014/main" id="{921F4446-9A51-47AA-ACCA-D4C66DE9C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827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low=0</a:t>
              </a:r>
            </a:p>
          </p:txBody>
        </p:sp>
        <p:sp>
          <p:nvSpPr>
            <p:cNvPr id="17459" name="Line 9">
              <a:extLst>
                <a:ext uri="{FF2B5EF4-FFF2-40B4-BE49-F238E27FC236}">
                  <a16:creationId xmlns:a16="http://schemas.microsoft.com/office/drawing/2014/main" id="{8776195E-4E21-4AE6-9599-1EC8CE708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9" y="156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06" name="Group 10">
            <a:extLst>
              <a:ext uri="{FF2B5EF4-FFF2-40B4-BE49-F238E27FC236}">
                <a16:creationId xmlns:a16="http://schemas.microsoft.com/office/drawing/2014/main" id="{47185DC6-9D33-407E-9D4F-81439B9880E0}"/>
              </a:ext>
            </a:extLst>
          </p:cNvPr>
          <p:cNvGrpSpPr>
            <a:grpSpLocks/>
          </p:cNvGrpSpPr>
          <p:nvPr/>
        </p:nvGrpSpPr>
        <p:grpSpPr bwMode="auto">
          <a:xfrm>
            <a:off x="7724775" y="2528888"/>
            <a:ext cx="1371600" cy="873125"/>
            <a:chOff x="4866" y="1593"/>
            <a:chExt cx="864" cy="550"/>
          </a:xfrm>
        </p:grpSpPr>
        <p:sp>
          <p:nvSpPr>
            <p:cNvPr id="17456" name="Text Box 11">
              <a:extLst>
                <a:ext uri="{FF2B5EF4-FFF2-40B4-BE49-F238E27FC236}">
                  <a16:creationId xmlns:a16="http://schemas.microsoft.com/office/drawing/2014/main" id="{0B2320AE-7D2D-4A29-9938-DDB23158D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1855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high=12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7457" name="Line 12">
              <a:extLst>
                <a:ext uri="{FF2B5EF4-FFF2-40B4-BE49-F238E27FC236}">
                  <a16:creationId xmlns:a16="http://schemas.microsoft.com/office/drawing/2014/main" id="{18CC766A-5DA9-43D2-9734-8D2615AE09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6" y="1593"/>
              <a:ext cx="0" cy="25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09" name="Group 13">
            <a:extLst>
              <a:ext uri="{FF2B5EF4-FFF2-40B4-BE49-F238E27FC236}">
                <a16:creationId xmlns:a16="http://schemas.microsoft.com/office/drawing/2014/main" id="{7D69551C-31F6-4A9F-9FD9-279EF68A1391}"/>
              </a:ext>
            </a:extLst>
          </p:cNvPr>
          <p:cNvGrpSpPr>
            <a:grpSpLocks/>
          </p:cNvGrpSpPr>
          <p:nvPr/>
        </p:nvGrpSpPr>
        <p:grpSpPr bwMode="auto">
          <a:xfrm>
            <a:off x="4346575" y="2528888"/>
            <a:ext cx="1103313" cy="735012"/>
            <a:chOff x="2737" y="1574"/>
            <a:chExt cx="695" cy="463"/>
          </a:xfrm>
        </p:grpSpPr>
        <p:sp>
          <p:nvSpPr>
            <p:cNvPr id="17454" name="Text Box 14">
              <a:extLst>
                <a:ext uri="{FF2B5EF4-FFF2-40B4-BE49-F238E27FC236}">
                  <a16:creationId xmlns:a16="http://schemas.microsoft.com/office/drawing/2014/main" id="{5112ECFE-C9F4-4EE5-8638-63500BE3B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7" y="1831"/>
              <a:ext cx="69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mid=6</a:t>
              </a:r>
              <a:r>
                <a:rPr lang="en-US" altLang="zh-CN" sz="3200" b="1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17455" name="Line 15">
              <a:extLst>
                <a:ext uri="{FF2B5EF4-FFF2-40B4-BE49-F238E27FC236}">
                  <a16:creationId xmlns:a16="http://schemas.microsoft.com/office/drawing/2014/main" id="{3C9BE431-5BE0-4FB9-83B9-97190DA4F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5" y="1574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12" name="Group 16">
            <a:extLst>
              <a:ext uri="{FF2B5EF4-FFF2-40B4-BE49-F238E27FC236}">
                <a16:creationId xmlns:a16="http://schemas.microsoft.com/office/drawing/2014/main" id="{41708B61-6AA6-4362-808F-DB32B4595CF3}"/>
              </a:ext>
            </a:extLst>
          </p:cNvPr>
          <p:cNvGrpSpPr>
            <a:grpSpLocks/>
          </p:cNvGrpSpPr>
          <p:nvPr/>
        </p:nvGrpSpPr>
        <p:grpSpPr bwMode="auto">
          <a:xfrm>
            <a:off x="3806825" y="2989263"/>
            <a:ext cx="1295400" cy="889000"/>
            <a:chOff x="2398" y="1953"/>
            <a:chExt cx="816" cy="560"/>
          </a:xfrm>
        </p:grpSpPr>
        <p:sp>
          <p:nvSpPr>
            <p:cNvPr id="17452" name="Text Box 17">
              <a:extLst>
                <a:ext uri="{FF2B5EF4-FFF2-40B4-BE49-F238E27FC236}">
                  <a16:creationId xmlns:a16="http://schemas.microsoft.com/office/drawing/2014/main" id="{16ABCC3B-8503-4772-95DD-E0862762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2273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high=5 </a:t>
              </a:r>
              <a:endParaRPr lang="en-US" altLang="zh-CN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17453" name="Line 18">
              <a:extLst>
                <a:ext uri="{FF2B5EF4-FFF2-40B4-BE49-F238E27FC236}">
                  <a16:creationId xmlns:a16="http://schemas.microsoft.com/office/drawing/2014/main" id="{3ABF4EA2-B3CB-40B9-BD3C-C69DFD4D0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23" y="1953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15" name="Group 19">
            <a:extLst>
              <a:ext uri="{FF2B5EF4-FFF2-40B4-BE49-F238E27FC236}">
                <a16:creationId xmlns:a16="http://schemas.microsoft.com/office/drawing/2014/main" id="{3DFACAF3-D1E8-45AF-9096-7EDECA948CB5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2998788"/>
            <a:ext cx="990600" cy="919162"/>
            <a:chOff x="1309" y="1959"/>
            <a:chExt cx="624" cy="579"/>
          </a:xfrm>
        </p:grpSpPr>
        <p:sp>
          <p:nvSpPr>
            <p:cNvPr id="17450" name="Text Box 20">
              <a:extLst>
                <a:ext uri="{FF2B5EF4-FFF2-40B4-BE49-F238E27FC236}">
                  <a16:creationId xmlns:a16="http://schemas.microsoft.com/office/drawing/2014/main" id="{D8AB61F8-941F-43C6-8D6A-48DAFF1FE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225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mid=2 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451" name="Line 21">
              <a:extLst>
                <a:ext uri="{FF2B5EF4-FFF2-40B4-BE49-F238E27FC236}">
                  <a16:creationId xmlns:a16="http://schemas.microsoft.com/office/drawing/2014/main" id="{873EE266-33EA-4AE6-A2EE-A0A1EF6DF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5" y="1959"/>
              <a:ext cx="0" cy="272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18" name="Group 22">
            <a:extLst>
              <a:ext uri="{FF2B5EF4-FFF2-40B4-BE49-F238E27FC236}">
                <a16:creationId xmlns:a16="http://schemas.microsoft.com/office/drawing/2014/main" id="{7BE7B571-2601-4C92-952B-3F47804772B2}"/>
              </a:ext>
            </a:extLst>
          </p:cNvPr>
          <p:cNvGrpSpPr>
            <a:grpSpLocks/>
          </p:cNvGrpSpPr>
          <p:nvPr/>
        </p:nvGrpSpPr>
        <p:grpSpPr bwMode="auto">
          <a:xfrm>
            <a:off x="2554288" y="4554538"/>
            <a:ext cx="1216025" cy="877887"/>
            <a:chOff x="945" y="2389"/>
            <a:chExt cx="766" cy="553"/>
          </a:xfrm>
        </p:grpSpPr>
        <p:sp>
          <p:nvSpPr>
            <p:cNvPr id="17448" name="Text Box 23">
              <a:extLst>
                <a:ext uri="{FF2B5EF4-FFF2-40B4-BE49-F238E27FC236}">
                  <a16:creationId xmlns:a16="http://schemas.microsoft.com/office/drawing/2014/main" id="{740AF9D5-CBBE-402B-894A-6ABDF41B4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2654"/>
              <a:ext cx="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high=3 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449" name="Line 24">
              <a:extLst>
                <a:ext uri="{FF2B5EF4-FFF2-40B4-BE49-F238E27FC236}">
                  <a16:creationId xmlns:a16="http://schemas.microsoft.com/office/drawing/2014/main" id="{0BA93A77-CE96-4408-8174-D351D12BF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8" y="2389"/>
              <a:ext cx="0" cy="2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56" name="Group 60">
            <a:extLst>
              <a:ext uri="{FF2B5EF4-FFF2-40B4-BE49-F238E27FC236}">
                <a16:creationId xmlns:a16="http://schemas.microsoft.com/office/drawing/2014/main" id="{7CBFB34E-C4C8-4746-B136-6B4966395426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3833813"/>
            <a:ext cx="1011237" cy="666750"/>
            <a:chOff x="2131" y="2415"/>
            <a:chExt cx="637" cy="420"/>
          </a:xfrm>
        </p:grpSpPr>
        <p:sp>
          <p:nvSpPr>
            <p:cNvPr id="17446" name="Text Box 26">
              <a:extLst>
                <a:ext uri="{FF2B5EF4-FFF2-40B4-BE49-F238E27FC236}">
                  <a16:creationId xmlns:a16="http://schemas.microsoft.com/office/drawing/2014/main" id="{E7B27A1F-67BC-46F5-BC6D-79627473A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" y="2634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mid=4 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447" name="Line 27">
              <a:extLst>
                <a:ext uri="{FF2B5EF4-FFF2-40B4-BE49-F238E27FC236}">
                  <a16:creationId xmlns:a16="http://schemas.microsoft.com/office/drawing/2014/main" id="{C2A01CAB-F99B-4C64-8C93-0DD741B66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5" y="2415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0" name="Line 28">
            <a:extLst>
              <a:ext uri="{FF2B5EF4-FFF2-40B4-BE49-F238E27FC236}">
                <a16:creationId xmlns:a16="http://schemas.microsoft.com/office/drawing/2014/main" id="{E25D32F4-36CC-479D-A592-53CCEDDF4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30">
            <a:extLst>
              <a:ext uri="{FF2B5EF4-FFF2-40B4-BE49-F238E27FC236}">
                <a16:creationId xmlns:a16="http://schemas.microsoft.com/office/drawing/2014/main" id="{E9604EAE-0A9C-4844-9F6B-4BB14493C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6463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31">
            <a:extLst>
              <a:ext uri="{FF2B5EF4-FFF2-40B4-BE49-F238E27FC236}">
                <a16:creationId xmlns:a16="http://schemas.microsoft.com/office/drawing/2014/main" id="{1253DE8D-1897-4097-8947-33FC468D1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2438" y="1930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32">
            <a:extLst>
              <a:ext uri="{FF2B5EF4-FFF2-40B4-BE49-F238E27FC236}">
                <a16:creationId xmlns:a16="http://schemas.microsoft.com/office/drawing/2014/main" id="{1873419E-038C-42E0-8DE5-2590DB0B6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8863" y="19431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33">
            <a:extLst>
              <a:ext uri="{FF2B5EF4-FFF2-40B4-BE49-F238E27FC236}">
                <a16:creationId xmlns:a16="http://schemas.microsoft.com/office/drawing/2014/main" id="{C76B0602-D1A9-47EE-85D8-239B7A5EA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19431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34">
            <a:extLst>
              <a:ext uri="{FF2B5EF4-FFF2-40B4-BE49-F238E27FC236}">
                <a16:creationId xmlns:a16="http://schemas.microsoft.com/office/drawing/2014/main" id="{E54902CD-DBA8-44C3-A55C-75D420721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7588" y="1930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35">
            <a:extLst>
              <a:ext uri="{FF2B5EF4-FFF2-40B4-BE49-F238E27FC236}">
                <a16:creationId xmlns:a16="http://schemas.microsoft.com/office/drawing/2014/main" id="{3850A6A3-14B9-4649-9C61-ED9860723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5913" y="19081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36">
            <a:extLst>
              <a:ext uri="{FF2B5EF4-FFF2-40B4-BE49-F238E27FC236}">
                <a16:creationId xmlns:a16="http://schemas.microsoft.com/office/drawing/2014/main" id="{011A5E03-734B-4740-B2CE-9842A754C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37">
            <a:extLst>
              <a:ext uri="{FF2B5EF4-FFF2-40B4-BE49-F238E27FC236}">
                <a16:creationId xmlns:a16="http://schemas.microsoft.com/office/drawing/2014/main" id="{037CB98E-53A1-40A8-AC75-25FB1E143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9663" y="19177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38">
            <a:extLst>
              <a:ext uri="{FF2B5EF4-FFF2-40B4-BE49-F238E27FC236}">
                <a16:creationId xmlns:a16="http://schemas.microsoft.com/office/drawing/2014/main" id="{A3F4DE9F-3680-49AA-9D4B-B762C355E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39">
            <a:extLst>
              <a:ext uri="{FF2B5EF4-FFF2-40B4-BE49-F238E27FC236}">
                <a16:creationId xmlns:a16="http://schemas.microsoft.com/office/drawing/2014/main" id="{9F7F4FB0-1C0A-45FB-8000-DACEB2870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063" y="19208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40">
            <a:extLst>
              <a:ext uri="{FF2B5EF4-FFF2-40B4-BE49-F238E27FC236}">
                <a16:creationId xmlns:a16="http://schemas.microsoft.com/office/drawing/2014/main" id="{7844B2A1-D755-4F4D-9F80-AA0247684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038" y="1933575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37" name="Text Box 41">
            <a:extLst>
              <a:ext uri="{FF2B5EF4-FFF2-40B4-BE49-F238E27FC236}">
                <a16:creationId xmlns:a16="http://schemas.microsoft.com/office/drawing/2014/main" id="{ACDBA5F6-5A20-4F17-9D8A-988C1FC1D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563" y="2798763"/>
            <a:ext cx="1196975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31&gt;22</a:t>
            </a:r>
          </a:p>
        </p:txBody>
      </p:sp>
      <p:sp>
        <p:nvSpPr>
          <p:cNvPr id="183338" name="Text Box 42">
            <a:extLst>
              <a:ext uri="{FF2B5EF4-FFF2-40B4-BE49-F238E27FC236}">
                <a16:creationId xmlns:a16="http://schemas.microsoft.com/office/drawing/2014/main" id="{B823A614-BB29-40B0-9779-58F8F7BC3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2933700"/>
            <a:ext cx="1212850" cy="5191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18&lt;22</a:t>
            </a:r>
          </a:p>
        </p:txBody>
      </p:sp>
      <p:sp>
        <p:nvSpPr>
          <p:cNvPr id="183339" name="Text Box 43">
            <a:extLst>
              <a:ext uri="{FF2B5EF4-FFF2-40B4-BE49-F238E27FC236}">
                <a16:creationId xmlns:a16="http://schemas.microsoft.com/office/drawing/2014/main" id="{799E1A14-7CCF-4628-9BF0-28C69150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4014788"/>
            <a:ext cx="1125538" cy="5191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23&gt;22</a:t>
            </a:r>
          </a:p>
        </p:txBody>
      </p:sp>
      <p:grpSp>
        <p:nvGrpSpPr>
          <p:cNvPr id="183355" name="Group 59">
            <a:extLst>
              <a:ext uri="{FF2B5EF4-FFF2-40B4-BE49-F238E27FC236}">
                <a16:creationId xmlns:a16="http://schemas.microsoft.com/office/drawing/2014/main" id="{C8572FDE-6F31-406F-8580-30EAE2C7E869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3833813"/>
            <a:ext cx="1219200" cy="708025"/>
            <a:chOff x="1421" y="2415"/>
            <a:chExt cx="768" cy="446"/>
          </a:xfrm>
        </p:grpSpPr>
        <p:sp>
          <p:nvSpPr>
            <p:cNvPr id="17444" name="Text Box 45">
              <a:extLst>
                <a:ext uri="{FF2B5EF4-FFF2-40B4-BE49-F238E27FC236}">
                  <a16:creationId xmlns:a16="http://schemas.microsoft.com/office/drawing/2014/main" id="{FEE160AE-8C84-4962-B89D-649C6F2CD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2669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low=3</a:t>
              </a:r>
            </a:p>
          </p:txBody>
        </p:sp>
        <p:sp>
          <p:nvSpPr>
            <p:cNvPr id="17445" name="Line 46">
              <a:extLst>
                <a:ext uri="{FF2B5EF4-FFF2-40B4-BE49-F238E27FC236}">
                  <a16:creationId xmlns:a16="http://schemas.microsoft.com/office/drawing/2014/main" id="{BEA560AB-A789-4E67-9270-D18DE1068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3" y="2415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343" name="Group 47">
            <a:extLst>
              <a:ext uri="{FF2B5EF4-FFF2-40B4-BE49-F238E27FC236}">
                <a16:creationId xmlns:a16="http://schemas.microsoft.com/office/drawing/2014/main" id="{F8316043-687B-4382-B4AE-EE5F5A60A5DC}"/>
              </a:ext>
            </a:extLst>
          </p:cNvPr>
          <p:cNvGrpSpPr>
            <a:grpSpLocks/>
          </p:cNvGrpSpPr>
          <p:nvPr/>
        </p:nvGrpSpPr>
        <p:grpSpPr bwMode="auto">
          <a:xfrm>
            <a:off x="2481263" y="5408613"/>
            <a:ext cx="1011237" cy="758825"/>
            <a:chOff x="895" y="3742"/>
            <a:chExt cx="637" cy="478"/>
          </a:xfrm>
        </p:grpSpPr>
        <p:sp>
          <p:nvSpPr>
            <p:cNvPr id="17442" name="Text Box 48">
              <a:extLst>
                <a:ext uri="{FF2B5EF4-FFF2-40B4-BE49-F238E27FC236}">
                  <a16:creationId xmlns:a16="http://schemas.microsoft.com/office/drawing/2014/main" id="{DFCA0885-BBE2-4711-8E47-D68035D9D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4019"/>
              <a:ext cx="63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mid=3 </a:t>
              </a:r>
              <a:r>
                <a:rPr lang="en-US" altLang="zh-CN" sz="32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443" name="Line 49">
              <a:extLst>
                <a:ext uri="{FF2B5EF4-FFF2-40B4-BE49-F238E27FC236}">
                  <a16:creationId xmlns:a16="http://schemas.microsoft.com/office/drawing/2014/main" id="{AE7661AC-BA68-46F1-8716-D4EF8FA17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6" y="3742"/>
              <a:ext cx="0" cy="2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346" name="Text Box 50">
            <a:extLst>
              <a:ext uri="{FF2B5EF4-FFF2-40B4-BE49-F238E27FC236}">
                <a16:creationId xmlns:a16="http://schemas.microsoft.com/office/drawing/2014/main" id="{B590DDB0-C184-4A87-BE4D-D27A8265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5364163"/>
            <a:ext cx="1169987" cy="5191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21&lt;22</a:t>
            </a:r>
          </a:p>
        </p:txBody>
      </p:sp>
      <p:grpSp>
        <p:nvGrpSpPr>
          <p:cNvPr id="183351" name="Group 55">
            <a:extLst>
              <a:ext uri="{FF2B5EF4-FFF2-40B4-BE49-F238E27FC236}">
                <a16:creationId xmlns:a16="http://schemas.microsoft.com/office/drawing/2014/main" id="{FC0FF82C-C340-4892-9222-9F346F50D0CF}"/>
              </a:ext>
            </a:extLst>
          </p:cNvPr>
          <p:cNvGrpSpPr>
            <a:grpSpLocks/>
          </p:cNvGrpSpPr>
          <p:nvPr/>
        </p:nvGrpSpPr>
        <p:grpSpPr bwMode="auto">
          <a:xfrm>
            <a:off x="3311525" y="5949950"/>
            <a:ext cx="1219200" cy="708025"/>
            <a:chOff x="990" y="3252"/>
            <a:chExt cx="768" cy="446"/>
          </a:xfrm>
        </p:grpSpPr>
        <p:sp>
          <p:nvSpPr>
            <p:cNvPr id="17440" name="Text Box 56">
              <a:extLst>
                <a:ext uri="{FF2B5EF4-FFF2-40B4-BE49-F238E27FC236}">
                  <a16:creationId xmlns:a16="http://schemas.microsoft.com/office/drawing/2014/main" id="{627BC7C6-8A75-4956-8C1A-CE966965A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350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latin typeface="Times New Roman" panose="02020603050405020304" pitchFamily="18" charset="0"/>
                </a:rPr>
                <a:t>low=4</a:t>
              </a:r>
            </a:p>
          </p:txBody>
        </p:sp>
        <p:sp>
          <p:nvSpPr>
            <p:cNvPr id="17441" name="Line 57">
              <a:extLst>
                <a:ext uri="{FF2B5EF4-FFF2-40B4-BE49-F238E27FC236}">
                  <a16:creationId xmlns:a16="http://schemas.microsoft.com/office/drawing/2014/main" id="{111FB496-C548-49F5-BA46-658200D36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2" y="3252"/>
              <a:ext cx="0" cy="2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354" name="Text Box 58">
            <a:extLst>
              <a:ext uri="{FF2B5EF4-FFF2-40B4-BE49-F238E27FC236}">
                <a16:creationId xmlns:a16="http://schemas.microsoft.com/office/drawing/2014/main" id="{00DBAFC1-0506-4AA1-B777-ED3C3F984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3" y="6227763"/>
            <a:ext cx="1620837" cy="5191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low&gt;high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7" grpId="0" animBg="1"/>
      <p:bldP spid="183338" grpId="0" animBg="1"/>
      <p:bldP spid="183339" grpId="0" animBg="1"/>
      <p:bldP spid="183346" grpId="0" animBg="1"/>
      <p:bldP spid="1833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A537B2A0-00FB-4F53-9005-7DF567861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079625"/>
            <a:ext cx="7924800" cy="4483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int BiSearch(Record r[ ], int n, int k)</a:t>
            </a:r>
          </a:p>
          <a:p>
            <a:pPr eaLnBrk="1" hangingPunct="1"/>
            <a:r>
              <a:rPr lang="en-US" altLang="zh-CN" sz="2400" b="1"/>
              <a:t>//</a:t>
            </a:r>
            <a:r>
              <a:rPr lang="zh-CN" altLang="en-US" sz="2400" b="1"/>
              <a:t>查找成功时返回该对象的下标序号，失败时返回</a:t>
            </a:r>
            <a:r>
              <a:rPr lang="en-US" altLang="zh-CN" sz="2400" b="1"/>
              <a:t>-1</a:t>
            </a:r>
          </a:p>
          <a:p>
            <a:pPr eaLnBrk="1" hangingPunct="1"/>
            <a:r>
              <a:rPr lang="en-US" altLang="zh-CN" sz="2400" b="1"/>
              <a:t>{	low=0,high=n-1;</a:t>
            </a:r>
          </a:p>
          <a:p>
            <a:pPr eaLnBrk="1" hangingPunct="1"/>
            <a:r>
              <a:rPr lang="en-US" altLang="zh-CN" sz="2400" b="1"/>
              <a:t>	while (low&lt;=high)</a:t>
            </a:r>
          </a:p>
          <a:p>
            <a:pPr eaLnBrk="1" hangingPunct="1"/>
            <a:r>
              <a:rPr lang="en-US" altLang="zh-CN" sz="2400" b="1"/>
              <a:t>	{</a:t>
            </a:r>
          </a:p>
          <a:p>
            <a:pPr eaLnBrk="1" hangingPunct="1"/>
            <a:r>
              <a:rPr lang="en-US" altLang="zh-CN" sz="2400" b="1"/>
              <a:t>		mid=(low+high)/2;</a:t>
            </a:r>
          </a:p>
          <a:p>
            <a:pPr eaLnBrk="1" hangingPunct="1"/>
            <a:r>
              <a:rPr lang="en-US" altLang="zh-CN" sz="2400" b="1"/>
              <a:t>		if (r[mid].key==k) return mid;</a:t>
            </a:r>
          </a:p>
          <a:p>
            <a:pPr eaLnBrk="1" hangingPunct="1"/>
            <a:r>
              <a:rPr lang="en-US" altLang="zh-CN" sz="2400" b="1"/>
              <a:t>		else if (r[mid].key&lt;k) low=mid+1;</a:t>
            </a:r>
          </a:p>
          <a:p>
            <a:pPr eaLnBrk="1" hangingPunct="1"/>
            <a:r>
              <a:rPr lang="en-US" altLang="zh-CN" sz="2400" b="1"/>
              <a:t>		else high=mid-1;</a:t>
            </a:r>
          </a:p>
          <a:p>
            <a:pPr eaLnBrk="1" hangingPunct="1"/>
            <a:r>
              <a:rPr lang="en-US" altLang="zh-CN" sz="2400" b="1"/>
              <a:t>	}</a:t>
            </a:r>
          </a:p>
          <a:p>
            <a:pPr eaLnBrk="1" hangingPunct="1"/>
            <a:r>
              <a:rPr lang="en-US" altLang="zh-CN" sz="2400" b="1"/>
              <a:t>	return -1;</a:t>
            </a:r>
          </a:p>
          <a:p>
            <a:pPr eaLnBrk="1" hangingPunct="1"/>
            <a:r>
              <a:rPr lang="en-US" altLang="zh-CN" sz="2400" b="1"/>
              <a:t>}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175108" name="AutoShape 4">
            <a:extLst>
              <a:ext uri="{FF2B5EF4-FFF2-40B4-BE49-F238E27FC236}">
                <a16:creationId xmlns:a16="http://schemas.microsoft.com/office/drawing/2014/main" id="{80F7E05B-D2C6-4789-96AC-43AFC4AE0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折半查找 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非递归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>
            <a:extLst>
              <a:ext uri="{FF2B5EF4-FFF2-40B4-BE49-F238E27FC236}">
                <a16:creationId xmlns:a16="http://schemas.microsoft.com/office/drawing/2014/main" id="{7A2DB669-C952-410F-B06E-67FA1A20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079625"/>
            <a:ext cx="7924800" cy="422116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int BiSearch2(Record r[],int low,int high,int k)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{	if (low&gt;high)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return -1;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else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{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mid=(low+high)/2;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if (r[mid].key==k)  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return mid;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else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if (r[mid].key&lt;k)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	return BiSearch2(r,mid+1,high,k);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else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	return BiSearch2(r,low,mid-1,k);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0643" name="AutoShape 3">
            <a:extLst>
              <a:ext uri="{FF2B5EF4-FFF2-40B4-BE49-F238E27FC236}">
                <a16:creationId xmlns:a16="http://schemas.microsoft.com/office/drawing/2014/main" id="{569ACC0B-66CD-4187-B9F2-5A89DF530C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折半查找 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递归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AutoShape 2">
            <a:extLst>
              <a:ext uri="{FF2B5EF4-FFF2-40B4-BE49-F238E27FC236}">
                <a16:creationId xmlns:a16="http://schemas.microsoft.com/office/drawing/2014/main" id="{238B8A2E-6088-4E53-A825-49767FEE308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折半查找 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判定树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16F8D24A-4DA2-469A-9B44-0FC6247CD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判定树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：折半查找的过程可以用二叉树来描述，树中的每个结点对应有序表中的一个记录，结点的值为该记录在表中的位置。通常称这个描述折半查找过程的二叉树为折半查找判定树，简称</a:t>
            </a: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二叉判定树。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>
            <a:extLst>
              <a:ext uri="{FF2B5EF4-FFF2-40B4-BE49-F238E27FC236}">
                <a16:creationId xmlns:a16="http://schemas.microsoft.com/office/drawing/2014/main" id="{56DCC13C-14DB-4BD5-BD80-735FEE33D954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折半查找 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判定树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CED0B218-8204-4409-BD92-876B04485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判定树的构造方法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⑴ 当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时，折半查找判定树为空；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⑵ 当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＞0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时，折半查找判定树的根结点是有序表中序号为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mid=(n+1)/2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的记录，根结点的左子树是与有序表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r[1] ~ r[mid-1]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相对应的折半查找判定树，根结点的右子树是与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r[mid+1] ~ r[n]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相对应的折半查找判定树。</a:t>
            </a:r>
            <a:endParaRPr lang="zh-CN" altLang="en-US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CC152B3-8AE5-43F9-A4F3-E3B3D5F37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D57964BC-2C56-4FDD-A9CD-72E5CD501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线性表的查找技术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树表的查找技术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散列表的查找技术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30">
            <a:extLst>
              <a:ext uri="{FF2B5EF4-FFF2-40B4-BE49-F238E27FC236}">
                <a16:creationId xmlns:a16="http://schemas.microsoft.com/office/drawing/2014/main" id="{616910A4-37BD-405F-9CCE-C9B14BB8D041}"/>
              </a:ext>
            </a:extLst>
          </p:cNvPr>
          <p:cNvGrpSpPr>
            <a:grpSpLocks/>
          </p:cNvGrpSpPr>
          <p:nvPr/>
        </p:nvGrpSpPr>
        <p:grpSpPr bwMode="auto">
          <a:xfrm>
            <a:off x="95250" y="1835150"/>
            <a:ext cx="8991600" cy="4408488"/>
            <a:chOff x="60" y="1156"/>
            <a:chExt cx="5664" cy="2777"/>
          </a:xfrm>
        </p:grpSpPr>
        <p:sp>
          <p:nvSpPr>
            <p:cNvPr id="74762" name="Oval 10">
              <a:extLst>
                <a:ext uri="{FF2B5EF4-FFF2-40B4-BE49-F238E27FC236}">
                  <a16:creationId xmlns:a16="http://schemas.microsoft.com/office/drawing/2014/main" id="{58D45648-C8CE-4221-8966-6ADDD60DB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609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33" name="Freeform 27">
              <a:extLst>
                <a:ext uri="{FF2B5EF4-FFF2-40B4-BE49-F238E27FC236}">
                  <a16:creationId xmlns:a16="http://schemas.microsoft.com/office/drawing/2014/main" id="{873AE553-0D31-4313-BDD0-35FF9C92B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255"/>
              <a:ext cx="211" cy="301"/>
            </a:xfrm>
            <a:custGeom>
              <a:avLst/>
              <a:gdLst>
                <a:gd name="T0" fmla="*/ 0 w 203"/>
                <a:gd name="T1" fmla="*/ 0 h 344"/>
                <a:gd name="T2" fmla="*/ 237 w 203"/>
                <a:gd name="T3" fmla="*/ 201 h 3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3" h="344">
                  <a:moveTo>
                    <a:pt x="0" y="0"/>
                  </a:moveTo>
                  <a:lnTo>
                    <a:pt x="203" y="3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Freeform 28">
              <a:extLst>
                <a:ext uri="{FF2B5EF4-FFF2-40B4-BE49-F238E27FC236}">
                  <a16:creationId xmlns:a16="http://schemas.microsoft.com/office/drawing/2014/main" id="{E4DE3AB6-8C0C-4587-B149-8DE0B0546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2247"/>
              <a:ext cx="247" cy="295"/>
            </a:xfrm>
            <a:custGeom>
              <a:avLst/>
              <a:gdLst>
                <a:gd name="T0" fmla="*/ 219 w 257"/>
                <a:gd name="T1" fmla="*/ 0 h 337"/>
                <a:gd name="T2" fmla="*/ 0 w 257"/>
                <a:gd name="T3" fmla="*/ 198 h 3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7" h="337">
                  <a:moveTo>
                    <a:pt x="257" y="0"/>
                  </a:moveTo>
                  <a:lnTo>
                    <a:pt x="0" y="337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Freeform 29">
              <a:extLst>
                <a:ext uri="{FF2B5EF4-FFF2-40B4-BE49-F238E27FC236}">
                  <a16:creationId xmlns:a16="http://schemas.microsoft.com/office/drawing/2014/main" id="{76ABB44F-AC87-44A4-9C99-5E1EEDDB0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2262"/>
              <a:ext cx="203" cy="280"/>
            </a:xfrm>
            <a:custGeom>
              <a:avLst/>
              <a:gdLst>
                <a:gd name="T0" fmla="*/ 0 w 210"/>
                <a:gd name="T1" fmla="*/ 0 h 285"/>
                <a:gd name="T2" fmla="*/ 183 w 210"/>
                <a:gd name="T3" fmla="*/ 265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0" h="285">
                  <a:moveTo>
                    <a:pt x="0" y="0"/>
                  </a:moveTo>
                  <a:lnTo>
                    <a:pt x="210" y="28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30">
              <a:extLst>
                <a:ext uri="{FF2B5EF4-FFF2-40B4-BE49-F238E27FC236}">
                  <a16:creationId xmlns:a16="http://schemas.microsoft.com/office/drawing/2014/main" id="{9B45126C-380E-4B90-9A0C-6DB5C4E00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2324"/>
              <a:ext cx="252" cy="218"/>
            </a:xfrm>
            <a:custGeom>
              <a:avLst/>
              <a:gdLst>
                <a:gd name="T0" fmla="*/ 140 w 307"/>
                <a:gd name="T1" fmla="*/ 0 h 224"/>
                <a:gd name="T2" fmla="*/ 0 w 307"/>
                <a:gd name="T3" fmla="*/ 200 h 2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7" h="224">
                  <a:moveTo>
                    <a:pt x="307" y="0"/>
                  </a:moveTo>
                  <a:lnTo>
                    <a:pt x="0" y="22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31">
              <a:extLst>
                <a:ext uri="{FF2B5EF4-FFF2-40B4-BE49-F238E27FC236}">
                  <a16:creationId xmlns:a16="http://schemas.microsoft.com/office/drawing/2014/main" id="{821EB92E-4BE7-4D96-8D22-A78F12DF5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" y="2322"/>
              <a:ext cx="273" cy="248"/>
            </a:xfrm>
            <a:custGeom>
              <a:avLst/>
              <a:gdLst>
                <a:gd name="T0" fmla="*/ 0 w 300"/>
                <a:gd name="T1" fmla="*/ 0 h 270"/>
                <a:gd name="T2" fmla="*/ 206 w 300"/>
                <a:gd name="T3" fmla="*/ 192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32">
              <a:extLst>
                <a:ext uri="{FF2B5EF4-FFF2-40B4-BE49-F238E27FC236}">
                  <a16:creationId xmlns:a16="http://schemas.microsoft.com/office/drawing/2014/main" id="{06FF31AC-ED3C-4649-AA9B-819455FD7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1868"/>
              <a:ext cx="498" cy="296"/>
            </a:xfrm>
            <a:custGeom>
              <a:avLst/>
              <a:gdLst>
                <a:gd name="T0" fmla="*/ 0 w 547"/>
                <a:gd name="T1" fmla="*/ 0 h 323"/>
                <a:gd name="T2" fmla="*/ 375 w 547"/>
                <a:gd name="T3" fmla="*/ 227 h 3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7" h="323">
                  <a:moveTo>
                    <a:pt x="0" y="0"/>
                  </a:moveTo>
                  <a:lnTo>
                    <a:pt x="547" y="323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33">
              <a:extLst>
                <a:ext uri="{FF2B5EF4-FFF2-40B4-BE49-F238E27FC236}">
                  <a16:creationId xmlns:a16="http://schemas.microsoft.com/office/drawing/2014/main" id="{B57A4AFC-3972-493C-AA59-8EF05C26B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" y="1854"/>
              <a:ext cx="381" cy="264"/>
            </a:xfrm>
            <a:custGeom>
              <a:avLst/>
              <a:gdLst>
                <a:gd name="T0" fmla="*/ 587 w 330"/>
                <a:gd name="T1" fmla="*/ 0 h 255"/>
                <a:gd name="T2" fmla="*/ 0 w 330"/>
                <a:gd name="T3" fmla="*/ 293 h 25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0" h="255">
                  <a:moveTo>
                    <a:pt x="330" y="0"/>
                  </a:moveTo>
                  <a:lnTo>
                    <a:pt x="0" y="25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34">
              <a:extLst>
                <a:ext uri="{FF2B5EF4-FFF2-40B4-BE49-F238E27FC236}">
                  <a16:creationId xmlns:a16="http://schemas.microsoft.com/office/drawing/2014/main" id="{111830E2-F005-463E-B168-8D85140B4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" y="1338"/>
              <a:ext cx="944" cy="406"/>
            </a:xfrm>
            <a:custGeom>
              <a:avLst/>
              <a:gdLst>
                <a:gd name="T0" fmla="*/ 0 w 1037"/>
                <a:gd name="T1" fmla="*/ 0 h 427"/>
                <a:gd name="T2" fmla="*/ 712 w 1037"/>
                <a:gd name="T3" fmla="*/ 349 h 4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37" h="427">
                  <a:moveTo>
                    <a:pt x="0" y="0"/>
                  </a:moveTo>
                  <a:lnTo>
                    <a:pt x="1037" y="427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Freeform 35">
              <a:extLst>
                <a:ext uri="{FF2B5EF4-FFF2-40B4-BE49-F238E27FC236}">
                  <a16:creationId xmlns:a16="http://schemas.microsoft.com/office/drawing/2014/main" id="{CD6966D8-3426-41D1-94C5-453CD0446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1345"/>
              <a:ext cx="956" cy="344"/>
            </a:xfrm>
            <a:custGeom>
              <a:avLst/>
              <a:gdLst>
                <a:gd name="T0" fmla="*/ 721 w 1050"/>
                <a:gd name="T1" fmla="*/ 0 h 375"/>
                <a:gd name="T2" fmla="*/ 0 w 1050"/>
                <a:gd name="T3" fmla="*/ 266 h 3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Freeform 36">
              <a:extLst>
                <a:ext uri="{FF2B5EF4-FFF2-40B4-BE49-F238E27FC236}">
                  <a16:creationId xmlns:a16="http://schemas.microsoft.com/office/drawing/2014/main" id="{DB6C1F65-735C-43F6-89BB-C1A74B2CB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806"/>
              <a:ext cx="511" cy="296"/>
            </a:xfrm>
            <a:custGeom>
              <a:avLst/>
              <a:gdLst>
                <a:gd name="T0" fmla="*/ 0 w 561"/>
                <a:gd name="T1" fmla="*/ 230 h 322"/>
                <a:gd name="T2" fmla="*/ 386 w 561"/>
                <a:gd name="T3" fmla="*/ 0 h 3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1" h="322">
                  <a:moveTo>
                    <a:pt x="0" y="322"/>
                  </a:moveTo>
                  <a:lnTo>
                    <a:pt x="561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Freeform 37">
              <a:extLst>
                <a:ext uri="{FF2B5EF4-FFF2-40B4-BE49-F238E27FC236}">
                  <a16:creationId xmlns:a16="http://schemas.microsoft.com/office/drawing/2014/main" id="{199ACB79-D96A-4A8F-8249-637656FDB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2261"/>
              <a:ext cx="329" cy="295"/>
            </a:xfrm>
            <a:custGeom>
              <a:avLst/>
              <a:gdLst>
                <a:gd name="T0" fmla="*/ 0 w 361"/>
                <a:gd name="T1" fmla="*/ 0 h 322"/>
                <a:gd name="T2" fmla="*/ 249 w 361"/>
                <a:gd name="T3" fmla="*/ 226 h 3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1" h="322">
                  <a:moveTo>
                    <a:pt x="0" y="0"/>
                  </a:moveTo>
                  <a:lnTo>
                    <a:pt x="361" y="32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Freeform 38">
              <a:extLst>
                <a:ext uri="{FF2B5EF4-FFF2-40B4-BE49-F238E27FC236}">
                  <a16:creationId xmlns:a16="http://schemas.microsoft.com/office/drawing/2014/main" id="{8FE65508-9F8B-4BE2-B8C2-48053261D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1818"/>
              <a:ext cx="443" cy="306"/>
            </a:xfrm>
            <a:custGeom>
              <a:avLst/>
              <a:gdLst>
                <a:gd name="T0" fmla="*/ 0 w 486"/>
                <a:gd name="T1" fmla="*/ 0 h 333"/>
                <a:gd name="T2" fmla="*/ 335 w 486"/>
                <a:gd name="T3" fmla="*/ 237 h 3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Freeform 39">
              <a:extLst>
                <a:ext uri="{FF2B5EF4-FFF2-40B4-BE49-F238E27FC236}">
                  <a16:creationId xmlns:a16="http://schemas.microsoft.com/office/drawing/2014/main" id="{D4DF0458-0E88-4B8D-9C70-4BD8CB5BD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" y="2262"/>
              <a:ext cx="340" cy="226"/>
            </a:xfrm>
            <a:custGeom>
              <a:avLst/>
              <a:gdLst>
                <a:gd name="T0" fmla="*/ 273 w 366"/>
                <a:gd name="T1" fmla="*/ 0 h 302"/>
                <a:gd name="T2" fmla="*/ 0 w 366"/>
                <a:gd name="T3" fmla="*/ 94 h 30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302">
                  <a:moveTo>
                    <a:pt x="366" y="0"/>
                  </a:moveTo>
                  <a:lnTo>
                    <a:pt x="0" y="30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Text Box 40">
              <a:extLst>
                <a:ext uri="{FF2B5EF4-FFF2-40B4-BE49-F238E27FC236}">
                  <a16:creationId xmlns:a16="http://schemas.microsoft.com/office/drawing/2014/main" id="{65599A2D-7D67-4571-A304-B8FFCACF0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" y="2503"/>
              <a:ext cx="429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－ 1</a:t>
              </a:r>
            </a:p>
          </p:txBody>
        </p:sp>
        <p:sp>
          <p:nvSpPr>
            <p:cNvPr id="22547" name="Freeform 41">
              <a:extLst>
                <a:ext uri="{FF2B5EF4-FFF2-40B4-BE49-F238E27FC236}">
                  <a16:creationId xmlns:a16="http://schemas.microsoft.com/office/drawing/2014/main" id="{8E3C08EC-A325-479C-B35B-6B11EB11E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" y="2743"/>
              <a:ext cx="164" cy="331"/>
            </a:xfrm>
            <a:custGeom>
              <a:avLst/>
              <a:gdLst>
                <a:gd name="T0" fmla="*/ 124 w 180"/>
                <a:gd name="T1" fmla="*/ 0 h 360"/>
                <a:gd name="T2" fmla="*/ 0 w 180"/>
                <a:gd name="T3" fmla="*/ 257 h 36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0" h="360">
                  <a:moveTo>
                    <a:pt x="180" y="0"/>
                  </a:moveTo>
                  <a:lnTo>
                    <a:pt x="0" y="3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Text Box 42">
              <a:extLst>
                <a:ext uri="{FF2B5EF4-FFF2-40B4-BE49-F238E27FC236}">
                  <a16:creationId xmlns:a16="http://schemas.microsoft.com/office/drawing/2014/main" id="{03D6CD21-D839-4AEF-ADEA-B9627E846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3073"/>
              <a:ext cx="476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1－2</a:t>
              </a:r>
            </a:p>
          </p:txBody>
        </p:sp>
        <p:sp>
          <p:nvSpPr>
            <p:cNvPr id="22549" name="Text Box 43">
              <a:extLst>
                <a:ext uri="{FF2B5EF4-FFF2-40B4-BE49-F238E27FC236}">
                  <a16:creationId xmlns:a16="http://schemas.microsoft.com/office/drawing/2014/main" id="{1CCA926F-57FA-4C34-9892-017B94F6E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3080"/>
              <a:ext cx="465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2－3</a:t>
              </a:r>
            </a:p>
          </p:txBody>
        </p:sp>
        <p:sp>
          <p:nvSpPr>
            <p:cNvPr id="22550" name="Text Box 44">
              <a:extLst>
                <a:ext uri="{FF2B5EF4-FFF2-40B4-BE49-F238E27FC236}">
                  <a16:creationId xmlns:a16="http://schemas.microsoft.com/office/drawing/2014/main" id="{3E7EFBFF-231F-4880-B91E-00F517934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1" y="2536"/>
              <a:ext cx="541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3－4</a:t>
              </a:r>
            </a:p>
          </p:txBody>
        </p:sp>
        <p:sp>
          <p:nvSpPr>
            <p:cNvPr id="22551" name="Text Box 45">
              <a:extLst>
                <a:ext uri="{FF2B5EF4-FFF2-40B4-BE49-F238E27FC236}">
                  <a16:creationId xmlns:a16="http://schemas.microsoft.com/office/drawing/2014/main" id="{38957551-DD22-4E2E-BABE-4DB7CC4BB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3084"/>
              <a:ext cx="496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4－5</a:t>
              </a:r>
            </a:p>
          </p:txBody>
        </p:sp>
        <p:sp>
          <p:nvSpPr>
            <p:cNvPr id="22552" name="Text Box 46">
              <a:extLst>
                <a:ext uri="{FF2B5EF4-FFF2-40B4-BE49-F238E27FC236}">
                  <a16:creationId xmlns:a16="http://schemas.microsoft.com/office/drawing/2014/main" id="{C3D0F0FF-CA2B-43CA-8D97-9C3C4DC26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" y="3089"/>
              <a:ext cx="531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latin typeface="Times New Roman" panose="02020603050405020304" pitchFamily="18" charset="0"/>
                </a:rPr>
                <a:t>10－11</a:t>
              </a:r>
            </a:p>
          </p:txBody>
        </p:sp>
        <p:sp>
          <p:nvSpPr>
            <p:cNvPr id="22553" name="Text Box 47">
              <a:extLst>
                <a:ext uri="{FF2B5EF4-FFF2-40B4-BE49-F238E27FC236}">
                  <a16:creationId xmlns:a16="http://schemas.microsoft.com/office/drawing/2014/main" id="{E95B97B5-FB1B-4B6A-8907-4D54A6406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6" y="3089"/>
              <a:ext cx="448" cy="23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latin typeface="Times New Roman" panose="02020603050405020304" pitchFamily="18" charset="0"/>
                </a:rPr>
                <a:t>11－</a:t>
              </a:r>
            </a:p>
          </p:txBody>
        </p:sp>
        <p:sp>
          <p:nvSpPr>
            <p:cNvPr id="22554" name="Text Box 48">
              <a:extLst>
                <a:ext uri="{FF2B5EF4-FFF2-40B4-BE49-F238E27FC236}">
                  <a16:creationId xmlns:a16="http://schemas.microsoft.com/office/drawing/2014/main" id="{BBB7C071-C253-4172-946D-097E69DC7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544"/>
              <a:ext cx="478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 b="1">
                  <a:latin typeface="Times New Roman" panose="02020603050405020304" pitchFamily="18" charset="0"/>
                </a:rPr>
                <a:t>9－10</a:t>
              </a:r>
            </a:p>
          </p:txBody>
        </p:sp>
        <p:sp>
          <p:nvSpPr>
            <p:cNvPr id="22555" name="Text Box 49">
              <a:extLst>
                <a:ext uri="{FF2B5EF4-FFF2-40B4-BE49-F238E27FC236}">
                  <a16:creationId xmlns:a16="http://schemas.microsoft.com/office/drawing/2014/main" id="{53E98B11-22A5-49BB-99DD-A81DC988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079"/>
              <a:ext cx="496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8－9</a:t>
              </a:r>
            </a:p>
          </p:txBody>
        </p:sp>
        <p:sp>
          <p:nvSpPr>
            <p:cNvPr id="22556" name="Text Box 50">
              <a:extLst>
                <a:ext uri="{FF2B5EF4-FFF2-40B4-BE49-F238E27FC236}">
                  <a16:creationId xmlns:a16="http://schemas.microsoft.com/office/drawing/2014/main" id="{DD86D6C7-691B-48A9-81C0-535ED3F92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" y="3084"/>
              <a:ext cx="493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7－8</a:t>
              </a:r>
            </a:p>
          </p:txBody>
        </p:sp>
        <p:sp>
          <p:nvSpPr>
            <p:cNvPr id="22557" name="Text Box 51">
              <a:extLst>
                <a:ext uri="{FF2B5EF4-FFF2-40B4-BE49-F238E27FC236}">
                  <a16:creationId xmlns:a16="http://schemas.microsoft.com/office/drawing/2014/main" id="{62083E29-B9C6-432C-A44F-FB6742AAE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3084"/>
              <a:ext cx="490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5－6</a:t>
              </a:r>
            </a:p>
          </p:txBody>
        </p:sp>
        <p:sp>
          <p:nvSpPr>
            <p:cNvPr id="22558" name="Text Box 52">
              <a:extLst>
                <a:ext uri="{FF2B5EF4-FFF2-40B4-BE49-F238E27FC236}">
                  <a16:creationId xmlns:a16="http://schemas.microsoft.com/office/drawing/2014/main" id="{6E5DBB39-7D93-4901-A808-6DDE6EB8B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" y="2536"/>
              <a:ext cx="539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>
                  <a:latin typeface="Times New Roman" panose="02020603050405020304" pitchFamily="18" charset="0"/>
                </a:rPr>
                <a:t>6－7</a:t>
              </a:r>
            </a:p>
          </p:txBody>
        </p:sp>
        <p:sp>
          <p:nvSpPr>
            <p:cNvPr id="22559" name="Freeform 53">
              <a:extLst>
                <a:ext uri="{FF2B5EF4-FFF2-40B4-BE49-F238E27FC236}">
                  <a16:creationId xmlns:a16="http://schemas.microsoft.com/office/drawing/2014/main" id="{9BE611C4-010B-4C58-A17B-CF2DF1BB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7" y="2762"/>
              <a:ext cx="164" cy="317"/>
            </a:xfrm>
            <a:custGeom>
              <a:avLst/>
              <a:gdLst>
                <a:gd name="T0" fmla="*/ 0 w 180"/>
                <a:gd name="T1" fmla="*/ 0 h 345"/>
                <a:gd name="T2" fmla="*/ 124 w 180"/>
                <a:gd name="T3" fmla="*/ 245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0" h="345">
                  <a:moveTo>
                    <a:pt x="0" y="0"/>
                  </a:moveTo>
                  <a:lnTo>
                    <a:pt x="180" y="34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Line 54">
              <a:extLst>
                <a:ext uri="{FF2B5EF4-FFF2-40B4-BE49-F238E27FC236}">
                  <a16:creationId xmlns:a16="http://schemas.microsoft.com/office/drawing/2014/main" id="{33A59BF8-828F-431A-AB1B-928AB6CB7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6" y="2803"/>
              <a:ext cx="191" cy="2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Line 55">
              <a:extLst>
                <a:ext uri="{FF2B5EF4-FFF2-40B4-BE49-F238E27FC236}">
                  <a16:creationId xmlns:a16="http://schemas.microsoft.com/office/drawing/2014/main" id="{0BD13C83-F586-4FD3-9C45-DBA2AA096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4" y="2803"/>
              <a:ext cx="191" cy="2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Line 56">
              <a:extLst>
                <a:ext uri="{FF2B5EF4-FFF2-40B4-BE49-F238E27FC236}">
                  <a16:creationId xmlns:a16="http://schemas.microsoft.com/office/drawing/2014/main" id="{F05FB8F8-E125-405A-A5DE-D48F0E36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2789"/>
              <a:ext cx="148" cy="2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Line 57">
              <a:extLst>
                <a:ext uri="{FF2B5EF4-FFF2-40B4-BE49-F238E27FC236}">
                  <a16:creationId xmlns:a16="http://schemas.microsoft.com/office/drawing/2014/main" id="{D568FA36-A420-40CA-BA17-E0F9E1A8D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8" y="2772"/>
              <a:ext cx="15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Freeform 58">
              <a:extLst>
                <a:ext uri="{FF2B5EF4-FFF2-40B4-BE49-F238E27FC236}">
                  <a16:creationId xmlns:a16="http://schemas.microsoft.com/office/drawing/2014/main" id="{243A18DF-ECFE-4F89-BE41-08216AE26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2261"/>
              <a:ext cx="130" cy="256"/>
            </a:xfrm>
            <a:custGeom>
              <a:avLst/>
              <a:gdLst>
                <a:gd name="T0" fmla="*/ 54 w 174"/>
                <a:gd name="T1" fmla="*/ 0 h 259"/>
                <a:gd name="T2" fmla="*/ 0 w 174"/>
                <a:gd name="T3" fmla="*/ 247 h 25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4" h="259">
                  <a:moveTo>
                    <a:pt x="174" y="0"/>
                  </a:moveTo>
                  <a:lnTo>
                    <a:pt x="0" y="259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Freeform 59">
              <a:extLst>
                <a:ext uri="{FF2B5EF4-FFF2-40B4-BE49-F238E27FC236}">
                  <a16:creationId xmlns:a16="http://schemas.microsoft.com/office/drawing/2014/main" id="{ED8E1ED6-5803-4045-84FF-91B48780D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" y="2763"/>
              <a:ext cx="184" cy="321"/>
            </a:xfrm>
            <a:custGeom>
              <a:avLst/>
              <a:gdLst>
                <a:gd name="T0" fmla="*/ 0 w 219"/>
                <a:gd name="T1" fmla="*/ 0 h 355"/>
                <a:gd name="T2" fmla="*/ 109 w 219"/>
                <a:gd name="T3" fmla="*/ 237 h 35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9" h="355">
                  <a:moveTo>
                    <a:pt x="0" y="0"/>
                  </a:moveTo>
                  <a:lnTo>
                    <a:pt x="219" y="35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Freeform 60">
              <a:extLst>
                <a:ext uri="{FF2B5EF4-FFF2-40B4-BE49-F238E27FC236}">
                  <a16:creationId xmlns:a16="http://schemas.microsoft.com/office/drawing/2014/main" id="{C45DA9C2-127C-4EDF-9A0E-49D53EA21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" y="2772"/>
              <a:ext cx="182" cy="313"/>
            </a:xfrm>
            <a:custGeom>
              <a:avLst/>
              <a:gdLst>
                <a:gd name="T0" fmla="*/ 137 w 200"/>
                <a:gd name="T1" fmla="*/ 0 h 341"/>
                <a:gd name="T2" fmla="*/ 0 w 200"/>
                <a:gd name="T3" fmla="*/ 241 h 3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00" h="341">
                  <a:moveTo>
                    <a:pt x="200" y="0"/>
                  </a:moveTo>
                  <a:lnTo>
                    <a:pt x="0" y="341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Text Box 63">
              <a:extLst>
                <a:ext uri="{FF2B5EF4-FFF2-40B4-BE49-F238E27FC236}">
                  <a16:creationId xmlns:a16="http://schemas.microsoft.com/office/drawing/2014/main" id="{3EEFCFF3-7712-4429-8876-9E8DA44BD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3660"/>
              <a:ext cx="465" cy="23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0" rIns="18000" bIns="108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68" name="Text Box 64">
              <a:extLst>
                <a:ext uri="{FF2B5EF4-FFF2-40B4-BE49-F238E27FC236}">
                  <a16:creationId xmlns:a16="http://schemas.microsoft.com/office/drawing/2014/main" id="{30193BF0-56B4-43D5-BC2A-ACA95F095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3577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内部结点</a:t>
              </a:r>
            </a:p>
          </p:txBody>
        </p:sp>
        <p:sp>
          <p:nvSpPr>
            <p:cNvPr id="22569" name="Text Box 65">
              <a:extLst>
                <a:ext uri="{FF2B5EF4-FFF2-40B4-BE49-F238E27FC236}">
                  <a16:creationId xmlns:a16="http://schemas.microsoft.com/office/drawing/2014/main" id="{BA887386-D711-4CCA-8BE9-BAAD80A3B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" y="3606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外部结点</a:t>
              </a:r>
            </a:p>
          </p:txBody>
        </p:sp>
        <p:sp>
          <p:nvSpPr>
            <p:cNvPr id="22570" name="Text Box 9">
              <a:extLst>
                <a:ext uri="{FF2B5EF4-FFF2-40B4-BE49-F238E27FC236}">
                  <a16:creationId xmlns:a16="http://schemas.microsoft.com/office/drawing/2014/main" id="{CF94418D-B341-49BB-AC4F-BE74CADA7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1609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B4F89F88-2768-45C1-9901-F5F62790A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1156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72" name="Text Box 7">
              <a:extLst>
                <a:ext uri="{FF2B5EF4-FFF2-40B4-BE49-F238E27FC236}">
                  <a16:creationId xmlns:a16="http://schemas.microsoft.com/office/drawing/2014/main" id="{494BF506-66AC-4D6C-8DAB-B87DEF7AB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7" y="115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9096" name="Oval 8">
              <a:extLst>
                <a:ext uri="{FF2B5EF4-FFF2-40B4-BE49-F238E27FC236}">
                  <a16:creationId xmlns:a16="http://schemas.microsoft.com/office/drawing/2014/main" id="{910EDBBC-1A34-4A4E-A12D-C36EB2905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1638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74" name="Text Box 9">
              <a:extLst>
                <a:ext uri="{FF2B5EF4-FFF2-40B4-BE49-F238E27FC236}">
                  <a16:creationId xmlns:a16="http://schemas.microsoft.com/office/drawing/2014/main" id="{E7BA71FD-6051-4FDE-B5CD-ACE7CDB3D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1638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89098" name="Oval 10">
              <a:extLst>
                <a:ext uri="{FF2B5EF4-FFF2-40B4-BE49-F238E27FC236}">
                  <a16:creationId xmlns:a16="http://schemas.microsoft.com/office/drawing/2014/main" id="{BCAE2C81-5AEA-4827-90E5-6281FBE70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120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76" name="Text Box 11">
              <a:extLst>
                <a:ext uri="{FF2B5EF4-FFF2-40B4-BE49-F238E27FC236}">
                  <a16:creationId xmlns:a16="http://schemas.microsoft.com/office/drawing/2014/main" id="{B901F824-3426-4AEF-955C-B4D547436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2120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9100" name="Oval 12">
              <a:extLst>
                <a:ext uri="{FF2B5EF4-FFF2-40B4-BE49-F238E27FC236}">
                  <a16:creationId xmlns:a16="http://schemas.microsoft.com/office/drawing/2014/main" id="{1C33EF31-E968-4E36-AE44-BAAE7A843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2545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78" name="Text Box 13">
              <a:extLst>
                <a:ext uri="{FF2B5EF4-FFF2-40B4-BE49-F238E27FC236}">
                  <a16:creationId xmlns:a16="http://schemas.microsoft.com/office/drawing/2014/main" id="{4BFBEC83-73EA-4C75-ABB0-10915CBA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7" y="254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89102" name="Oval 14">
              <a:extLst>
                <a:ext uri="{FF2B5EF4-FFF2-40B4-BE49-F238E27FC236}">
                  <a16:creationId xmlns:a16="http://schemas.microsoft.com/office/drawing/2014/main" id="{1221830B-1FBE-4022-9031-4AF4008CB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035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80" name="Text Box 15">
              <a:extLst>
                <a:ext uri="{FF2B5EF4-FFF2-40B4-BE49-F238E27FC236}">
                  <a16:creationId xmlns:a16="http://schemas.microsoft.com/office/drawing/2014/main" id="{D8B886CD-0543-4306-A30F-F19A42246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" y="203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9104" name="Oval 16">
              <a:extLst>
                <a:ext uri="{FF2B5EF4-FFF2-40B4-BE49-F238E27FC236}">
                  <a16:creationId xmlns:a16="http://schemas.microsoft.com/office/drawing/2014/main" id="{4A6AE1D5-9EDA-48F6-A7E2-DBA886D1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2517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82" name="Text Box 17">
              <a:extLst>
                <a:ext uri="{FF2B5EF4-FFF2-40B4-BE49-F238E27FC236}">
                  <a16:creationId xmlns:a16="http://schemas.microsoft.com/office/drawing/2014/main" id="{510B3E43-BDC9-4009-9CD1-87B863C0E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" y="251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9106" name="Oval 18">
              <a:extLst>
                <a:ext uri="{FF2B5EF4-FFF2-40B4-BE49-F238E27FC236}">
                  <a16:creationId xmlns:a16="http://schemas.microsoft.com/office/drawing/2014/main" id="{CD72F76A-98A6-45B3-BDDE-9C2E72C5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2035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84" name="Text Box 19">
              <a:extLst>
                <a:ext uri="{FF2B5EF4-FFF2-40B4-BE49-F238E27FC236}">
                  <a16:creationId xmlns:a16="http://schemas.microsoft.com/office/drawing/2014/main" id="{94B78BD3-2F72-42DE-A054-48678DA66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203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9108" name="Oval 20">
              <a:extLst>
                <a:ext uri="{FF2B5EF4-FFF2-40B4-BE49-F238E27FC236}">
                  <a16:creationId xmlns:a16="http://schemas.microsoft.com/office/drawing/2014/main" id="{0B648B2E-681E-4E31-8917-56DFE1741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2517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86" name="Text Box 21">
              <a:extLst>
                <a:ext uri="{FF2B5EF4-FFF2-40B4-BE49-F238E27FC236}">
                  <a16:creationId xmlns:a16="http://schemas.microsoft.com/office/drawing/2014/main" id="{C660B188-143F-45B9-9D43-20A3D8C29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51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9110" name="Oval 22">
              <a:extLst>
                <a:ext uri="{FF2B5EF4-FFF2-40B4-BE49-F238E27FC236}">
                  <a16:creationId xmlns:a16="http://schemas.microsoft.com/office/drawing/2014/main" id="{3D09F422-0129-4583-AD4D-79CDB0CD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2035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88" name="Text Box 23">
              <a:extLst>
                <a:ext uri="{FF2B5EF4-FFF2-40B4-BE49-F238E27FC236}">
                  <a16:creationId xmlns:a16="http://schemas.microsoft.com/office/drawing/2014/main" id="{7C1DF876-298D-4C7A-8234-A599F06D3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03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9112" name="Oval 24">
              <a:extLst>
                <a:ext uri="{FF2B5EF4-FFF2-40B4-BE49-F238E27FC236}">
                  <a16:creationId xmlns:a16="http://schemas.microsoft.com/office/drawing/2014/main" id="{6F891117-1E7B-4BE3-B03B-AD280D19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517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590" name="Text Box 25">
              <a:extLst>
                <a:ext uri="{FF2B5EF4-FFF2-40B4-BE49-F238E27FC236}">
                  <a16:creationId xmlns:a16="http://schemas.microsoft.com/office/drawing/2014/main" id="{99694DDE-9EB5-4D24-842B-D7EDC64AE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0" y="251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9114" name="Oval 26">
              <a:extLst>
                <a:ext uri="{FF2B5EF4-FFF2-40B4-BE49-F238E27FC236}">
                  <a16:creationId xmlns:a16="http://schemas.microsoft.com/office/drawing/2014/main" id="{88EE8879-6AF5-48F2-B4FF-EB971918E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3606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9119" name="AutoShape 31">
            <a:extLst>
              <a:ext uri="{FF2B5EF4-FFF2-40B4-BE49-F238E27FC236}">
                <a16:creationId xmlns:a16="http://schemas.microsoft.com/office/drawing/2014/main" id="{4D5F9093-6AE9-4707-93B2-7DFE2DA167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折半查找 </a:t>
            </a: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判定树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4F1EB6C9-268E-4A8B-B79B-756EEA576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2033588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具有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个结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点的折半查找判定树的深度为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E6048750-31AA-4C02-A16C-6161351B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871788"/>
            <a:ext cx="8458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查找成功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：在表中查找任一记录的过程，即是折半查找判定树中从根结点到该记录结点的路径，和给定值的比较次数等于该记录结点在树中的层数。</a:t>
            </a:r>
          </a:p>
        </p:txBody>
      </p:sp>
      <p:sp>
        <p:nvSpPr>
          <p:cNvPr id="75784" name="Text Box 8">
            <a:extLst>
              <a:ext uri="{FF2B5EF4-FFF2-40B4-BE49-F238E27FC236}">
                <a16:creationId xmlns:a16="http://schemas.microsoft.com/office/drawing/2014/main" id="{AB0C32F2-37F7-41A0-802A-B93BC326E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4958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查找不成功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：查找失败的过程就是走了一条从根结点到外部结点的路径，和给定值进行的关键码的比较次数等于该路径上内部结点的个数。</a:t>
            </a:r>
            <a:endParaRPr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3557" name="Group 2107">
            <a:extLst>
              <a:ext uri="{FF2B5EF4-FFF2-40B4-BE49-F238E27FC236}">
                <a16:creationId xmlns:a16="http://schemas.microsoft.com/office/drawing/2014/main" id="{9FD9681F-8673-4BED-84CE-3CB808984235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2033588"/>
            <a:ext cx="1893888" cy="547687"/>
            <a:chOff x="4269" y="884"/>
            <a:chExt cx="1193" cy="345"/>
          </a:xfrm>
        </p:grpSpPr>
        <p:sp>
          <p:nvSpPr>
            <p:cNvPr id="23559" name="Text Box 4">
              <a:extLst>
                <a:ext uri="{FF2B5EF4-FFF2-40B4-BE49-F238E27FC236}">
                  <a16:creationId xmlns:a16="http://schemas.microsoft.com/office/drawing/2014/main" id="{D5C1059C-C8E8-40EC-B1E8-F010ECEF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8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23560" name="AutoShape 2098">
              <a:extLst>
                <a:ext uri="{FF2B5EF4-FFF2-40B4-BE49-F238E27FC236}">
                  <a16:creationId xmlns:a16="http://schemas.microsoft.com/office/drawing/2014/main" id="{7EE2E6B5-FE62-49AD-A85A-3911EAD29CA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69" y="913"/>
              <a:ext cx="9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Rectangle 2100">
              <a:extLst>
                <a:ext uri="{FF2B5EF4-FFF2-40B4-BE49-F238E27FC236}">
                  <a16:creationId xmlns:a16="http://schemas.microsoft.com/office/drawing/2014/main" id="{FCD7685D-688D-48D2-A242-B744DA6EE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941"/>
              <a:ext cx="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ë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3562" name="Rectangle 2101">
              <a:extLst>
                <a:ext uri="{FF2B5EF4-FFF2-40B4-BE49-F238E27FC236}">
                  <a16:creationId xmlns:a16="http://schemas.microsoft.com/office/drawing/2014/main" id="{9C3071E7-FD73-4483-8816-532273EC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5" y="941"/>
              <a:ext cx="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û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3563" name="Rectangle 2102">
              <a:extLst>
                <a:ext uri="{FF2B5EF4-FFF2-40B4-BE49-F238E27FC236}">
                  <a16:creationId xmlns:a16="http://schemas.microsoft.com/office/drawing/2014/main" id="{A2E8CD67-843C-461C-977B-966CD4998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93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3564" name="Rectangle 2103">
              <a:extLst>
                <a:ext uri="{FF2B5EF4-FFF2-40B4-BE49-F238E27FC236}">
                  <a16:creationId xmlns:a16="http://schemas.microsoft.com/office/drawing/2014/main" id="{B4891F8F-B70F-4D95-B036-6A86F43EB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935"/>
              <a:ext cx="2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log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3565" name="Rectangle 2104">
              <a:extLst>
                <a:ext uri="{FF2B5EF4-FFF2-40B4-BE49-F238E27FC236}">
                  <a16:creationId xmlns:a16="http://schemas.microsoft.com/office/drawing/2014/main" id="{A257074C-8FA2-47A3-BA1A-5D7EEF6EF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105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3566" name="Rectangle 2105">
              <a:extLst>
                <a:ext uri="{FF2B5EF4-FFF2-40B4-BE49-F238E27FC236}">
                  <a16:creationId xmlns:a16="http://schemas.microsoft.com/office/drawing/2014/main" id="{17B90744-947D-4F79-B62A-718D3CCC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912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+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23567" name="Rectangle 2106">
              <a:extLst>
                <a:ext uri="{FF2B5EF4-FFF2-40B4-BE49-F238E27FC236}">
                  <a16:creationId xmlns:a16="http://schemas.microsoft.com/office/drawing/2014/main" id="{80B0BAAC-8E7E-4A06-8DEF-E0944F489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93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81981" name="AutoShape 2109">
            <a:extLst>
              <a:ext uri="{FF2B5EF4-FFF2-40B4-BE49-F238E27FC236}">
                <a16:creationId xmlns:a16="http://schemas.microsoft.com/office/drawing/2014/main" id="{6B15B248-15AC-43C1-A5F5-48EBF6BD51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折半查找的性能分析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>
            <a:extLst>
              <a:ext uri="{FF2B5EF4-FFF2-40B4-BE49-F238E27FC236}">
                <a16:creationId xmlns:a16="http://schemas.microsoft.com/office/drawing/2014/main" id="{567C1885-93E5-44F3-83E8-AF7B197B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237538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设有序顺序表中的元素依次为017, 094, 154, 170, 275, 503, 509, 512, 553, 612, 677, 765, 897, 908。试画出对其进行折半搜索时的二叉判定树, 并计算搜索成功的平均搜索长度和搜索不成功的平均搜索长度。 </a:t>
            </a:r>
          </a:p>
        </p:txBody>
      </p:sp>
      <p:sp>
        <p:nvSpPr>
          <p:cNvPr id="220176" name="Text Box 16">
            <a:extLst>
              <a:ext uri="{FF2B5EF4-FFF2-40B4-BE49-F238E27FC236}">
                <a16:creationId xmlns:a16="http://schemas.microsoft.com/office/drawing/2014/main" id="{D19149D7-CA33-416E-9F9F-EC633BBA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998538"/>
            <a:ext cx="434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练习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>
            <a:extLst>
              <a:ext uri="{FF2B5EF4-FFF2-40B4-BE49-F238E27FC236}">
                <a16:creationId xmlns:a16="http://schemas.microsoft.com/office/drawing/2014/main" id="{12BC9089-A841-4F70-A3E0-F27C055EA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1200"/>
            <a:ext cx="8237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设有序顺序表中的元素依次为017, 094, 154, 170, 275, 503, 509, 512, 553, 612, 677, 765, 897, 908。试画出对其进行折半搜索时的二叉判定树, 并计算搜索成功的平均搜索长度和搜索不成功的平均搜索长度。 </a:t>
            </a:r>
          </a:p>
        </p:txBody>
      </p:sp>
      <p:pic>
        <p:nvPicPr>
          <p:cNvPr id="25603" name="Picture 5">
            <a:extLst>
              <a:ext uri="{FF2B5EF4-FFF2-40B4-BE49-F238E27FC236}">
                <a16:creationId xmlns:a16="http://schemas.microsoft.com/office/drawing/2014/main" id="{4C9D400D-475E-4219-B274-B1E19A5C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6294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5604" name="Object 6">
            <a:extLst>
              <a:ext uri="{FF2B5EF4-FFF2-40B4-BE49-F238E27FC236}">
                <a16:creationId xmlns:a16="http://schemas.microsoft.com/office/drawing/2014/main" id="{40A7DC47-38E6-4D10-A62B-71225C7B0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334000"/>
          <a:ext cx="553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4" imgW="3175000" imgH="431800" progId="Equation.3">
                  <p:embed/>
                </p:oleObj>
              </mc:Choice>
              <mc:Fallback>
                <p:oleObj name="Equation" r:id="rId4" imgW="3175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0"/>
                        <a:ext cx="5537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7">
            <a:extLst>
              <a:ext uri="{FF2B5EF4-FFF2-40B4-BE49-F238E27FC236}">
                <a16:creationId xmlns:a16="http://schemas.microsoft.com/office/drawing/2014/main" id="{8FCC2D99-5186-4C33-9D9A-BB8EA5959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6019800"/>
          <a:ext cx="51054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6" imgW="2705100" imgH="431800" progId="Equation.3">
                  <p:embed/>
                </p:oleObj>
              </mc:Choice>
              <mc:Fallback>
                <p:oleObj name="Equation" r:id="rId6" imgW="27051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019800"/>
                        <a:ext cx="51054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2" name="Text Box 8">
            <a:extLst>
              <a:ext uri="{FF2B5EF4-FFF2-40B4-BE49-F238E27FC236}">
                <a16:creationId xmlns:a16="http://schemas.microsoft.com/office/drawing/2014/main" id="{6CE0B3B8-D30D-4126-9F10-F290F103A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998538"/>
            <a:ext cx="434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练习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AutoShape 2">
            <a:extLst>
              <a:ext uri="{FF2B5EF4-FFF2-40B4-BE49-F238E27FC236}">
                <a16:creationId xmlns:a16="http://schemas.microsoft.com/office/drawing/2014/main" id="{4C85E283-370E-4D46-B5F9-6FE91F78C3A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分块查找 </a:t>
            </a:r>
            <a:endParaRPr lang="zh-CN" altLang="en-US" sz="4000" dirty="0"/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4E59C2B5-853D-47E7-9EC0-D072350DB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分块查找又称分块索引查找，是对顺序查找的一种改进。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其性能介于顺序查找和折半查找之间，适用于对关键字“分块有序”的查找表进行查找操作。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AutoShape 2">
            <a:extLst>
              <a:ext uri="{FF2B5EF4-FFF2-40B4-BE49-F238E27FC236}">
                <a16:creationId xmlns:a16="http://schemas.microsoft.com/office/drawing/2014/main" id="{B01E1802-E735-44C5-B201-162137B93F7F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分块查找</a:t>
            </a:r>
            <a:endParaRPr lang="zh-CN" altLang="en-US" sz="4000" dirty="0"/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106DE53E-A524-4146-9A96-5ED0C4C09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所谓“分块有序”是查找表可按关键字大小分成若干子表（或称块），且前一块中的最大关键字小于后一块中的最小关键字，但是各块内部的关键字不一定有序。</a:t>
            </a:r>
            <a:endParaRPr lang="en-US" altLang="zh-CN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并对子表建立索引表，查找表的每一个子表由索引表中的索引项确定。索引项包括两个字段：关键字字段（存放对应子表中的最大关键字值）和指针字段（存放子表的起始序号）。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AutoShape 2">
            <a:extLst>
              <a:ext uri="{FF2B5EF4-FFF2-40B4-BE49-F238E27FC236}">
                <a16:creationId xmlns:a16="http://schemas.microsoft.com/office/drawing/2014/main" id="{90A124CB-152A-440F-B0FA-44D8304F2A0C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分块查找</a:t>
            </a:r>
            <a:endParaRPr lang="zh-CN" altLang="en-US" sz="4000" dirty="0"/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E2DBE284-77CC-4A2C-AE64-7EAFEB58D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分块查找过程分两步进行：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① 确定要查找的记录所在的子表。用给定值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在索引表中查找索引项，以确定要查找的记录位于哪个子表中。</a:t>
            </a:r>
          </a:p>
          <a:p>
            <a:pPr lvl="1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② 确定要查找的记录的情况。对第①步确定的子表进行顺序查找，以确定要查找的记录的情况。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AutoShape 2">
            <a:extLst>
              <a:ext uri="{FF2B5EF4-FFF2-40B4-BE49-F238E27FC236}">
                <a16:creationId xmlns:a16="http://schemas.microsoft.com/office/drawing/2014/main" id="{55B7E481-E48F-47EF-B23A-87F3848E990F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分块查找</a:t>
            </a:r>
            <a:endParaRPr lang="zh-CN" altLang="en-US" sz="4000" dirty="0"/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2660CA8F-D182-47D1-8C91-2D0570545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关键字集合为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{10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38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47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62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80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78}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，共分为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块</a:t>
            </a:r>
          </a:p>
        </p:txBody>
      </p:sp>
      <p:sp>
        <p:nvSpPr>
          <p:cNvPr id="29700" name="Rectangle 10">
            <a:extLst>
              <a:ext uri="{FF2B5EF4-FFF2-40B4-BE49-F238E27FC236}">
                <a16:creationId xmlns:a16="http://schemas.microsoft.com/office/drawing/2014/main" id="{81F31116-CDB2-4BBE-92D1-E11A16A8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1" name="Object 9">
            <a:extLst>
              <a:ext uri="{FF2B5EF4-FFF2-40B4-BE49-F238E27FC236}">
                <a16:creationId xmlns:a16="http://schemas.microsoft.com/office/drawing/2014/main" id="{F9B398D4-6E09-4A91-97B6-A5302FAEA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113" y="4059238"/>
          <a:ext cx="60309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Picture" r:id="rId3" imgW="3884676" imgH="1382268" progId="Word.Picture.8">
                  <p:embed/>
                </p:oleObj>
              </mc:Choice>
              <mc:Fallback>
                <p:oleObj name="Picture" r:id="rId3" imgW="3884676" imgH="1382268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4059238"/>
                        <a:ext cx="6030912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AutoShape 2">
            <a:extLst>
              <a:ext uri="{FF2B5EF4-FFF2-40B4-BE49-F238E27FC236}">
                <a16:creationId xmlns:a16="http://schemas.microsoft.com/office/drawing/2014/main" id="{205CBB1B-75FF-4A2E-8A9D-A11C7FDED43F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树表的查找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9.3.1 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二叉排序树</a:t>
            </a:r>
            <a:endParaRPr lang="zh-CN" altLang="en-US" dirty="0"/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1FD3A25C-2426-4081-929D-702BCB663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二叉排序树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（也称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二叉查找树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）：或者是一棵空的二叉树，或者是具有下列性质的二叉树：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⑴ 若它的左子树不空，则左子树上所有结点的值均小于根结点的值；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⑵ 若它的右子树不空，则右子树上所有结点的值均大于根结点的值；</a:t>
            </a:r>
          </a:p>
          <a:p>
            <a:pPr lvl="2"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⑶ 它的左右子树也都是二叉排序树。</a:t>
            </a:r>
          </a:p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二叉排序树的定义采用的是递归方法。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5" name="Text Box 45">
            <a:extLst>
              <a:ext uri="{FF2B5EF4-FFF2-40B4-BE49-F238E27FC236}">
                <a16:creationId xmlns:a16="http://schemas.microsoft.com/office/drawing/2014/main" id="{57525CD9-E1A5-4AB0-94F2-BF516EF8A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5399088"/>
            <a:ext cx="7110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二叉排序树                         非二叉排序树</a:t>
            </a:r>
          </a:p>
        </p:txBody>
      </p:sp>
      <p:grpSp>
        <p:nvGrpSpPr>
          <p:cNvPr id="31747" name="Group 102">
            <a:extLst>
              <a:ext uri="{FF2B5EF4-FFF2-40B4-BE49-F238E27FC236}">
                <a16:creationId xmlns:a16="http://schemas.microsoft.com/office/drawing/2014/main" id="{71FF8471-98C3-4FB8-8554-0CBAFB83DB0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798638"/>
            <a:ext cx="3441700" cy="3314700"/>
            <a:chOff x="385" y="1253"/>
            <a:chExt cx="2168" cy="2088"/>
          </a:xfrm>
        </p:grpSpPr>
        <p:sp>
          <p:nvSpPr>
            <p:cNvPr id="31780" name="Freeform 9">
              <a:extLst>
                <a:ext uri="{FF2B5EF4-FFF2-40B4-BE49-F238E27FC236}">
                  <a16:creationId xmlns:a16="http://schemas.microsoft.com/office/drawing/2014/main" id="{67B776BD-2337-4CE8-90FD-71E93CED1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" y="2046"/>
              <a:ext cx="154" cy="311"/>
            </a:xfrm>
            <a:custGeom>
              <a:avLst/>
              <a:gdLst>
                <a:gd name="T0" fmla="*/ 0 w 77"/>
                <a:gd name="T1" fmla="*/ 0 h 205"/>
                <a:gd name="T2" fmla="*/ 1232 w 77"/>
                <a:gd name="T3" fmla="*/ 1086 h 2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7" h="205">
                  <a:moveTo>
                    <a:pt x="0" y="0"/>
                  </a:moveTo>
                  <a:lnTo>
                    <a:pt x="77" y="205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81" name="Line 22">
              <a:extLst>
                <a:ext uri="{FF2B5EF4-FFF2-40B4-BE49-F238E27FC236}">
                  <a16:creationId xmlns:a16="http://schemas.microsoft.com/office/drawing/2014/main" id="{0425EE2A-851E-43A9-9A99-82CEBBB4F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1" y="1990"/>
              <a:ext cx="255" cy="34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82" name="Freeform 23">
              <a:extLst>
                <a:ext uri="{FF2B5EF4-FFF2-40B4-BE49-F238E27FC236}">
                  <a16:creationId xmlns:a16="http://schemas.microsoft.com/office/drawing/2014/main" id="{54DF26AA-F82C-41A4-BFC1-8D80A2C61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2046"/>
              <a:ext cx="170" cy="341"/>
            </a:xfrm>
            <a:custGeom>
              <a:avLst/>
              <a:gdLst>
                <a:gd name="T0" fmla="*/ 220 w 156"/>
                <a:gd name="T1" fmla="*/ 0 h 251"/>
                <a:gd name="T2" fmla="*/ 0 w 156"/>
                <a:gd name="T3" fmla="*/ 855 h 2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6" h="251">
                  <a:moveTo>
                    <a:pt x="156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83" name="Freeform 27">
              <a:extLst>
                <a:ext uri="{FF2B5EF4-FFF2-40B4-BE49-F238E27FC236}">
                  <a16:creationId xmlns:a16="http://schemas.microsoft.com/office/drawing/2014/main" id="{CF66E49E-CCFB-4F72-8BAF-F9663B501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" y="2613"/>
              <a:ext cx="113" cy="397"/>
            </a:xfrm>
            <a:custGeom>
              <a:avLst/>
              <a:gdLst>
                <a:gd name="T0" fmla="*/ 0 w 90"/>
                <a:gd name="T1" fmla="*/ 0 h 225"/>
                <a:gd name="T2" fmla="*/ 223 w 90"/>
                <a:gd name="T3" fmla="*/ 2179 h 2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" h="225">
                  <a:moveTo>
                    <a:pt x="0" y="0"/>
                  </a:moveTo>
                  <a:lnTo>
                    <a:pt x="90" y="225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84" name="Freeform 28">
              <a:extLst>
                <a:ext uri="{FF2B5EF4-FFF2-40B4-BE49-F238E27FC236}">
                  <a16:creationId xmlns:a16="http://schemas.microsoft.com/office/drawing/2014/main" id="{FE603E20-D6F9-4F1B-BF46-96108E44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" y="1479"/>
              <a:ext cx="341" cy="284"/>
            </a:xfrm>
            <a:custGeom>
              <a:avLst/>
              <a:gdLst>
                <a:gd name="T0" fmla="*/ 1461 w 210"/>
                <a:gd name="T1" fmla="*/ 0 h 210"/>
                <a:gd name="T2" fmla="*/ 0 w 210"/>
                <a:gd name="T3" fmla="*/ 702 h 2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noFill/>
            <a:ln w="38100" cmpd="sng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85" name="Freeform 29">
              <a:extLst>
                <a:ext uri="{FF2B5EF4-FFF2-40B4-BE49-F238E27FC236}">
                  <a16:creationId xmlns:a16="http://schemas.microsoft.com/office/drawing/2014/main" id="{6DF277B2-2C97-4BF7-BC72-63FAD05DD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" y="1479"/>
              <a:ext cx="312" cy="312"/>
            </a:xfrm>
            <a:custGeom>
              <a:avLst/>
              <a:gdLst>
                <a:gd name="T0" fmla="*/ 0 w 195"/>
                <a:gd name="T1" fmla="*/ 0 h 240"/>
                <a:gd name="T2" fmla="*/ 1277 w 195"/>
                <a:gd name="T3" fmla="*/ 686 h 2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5" h="240">
                  <a:moveTo>
                    <a:pt x="0" y="0"/>
                  </a:moveTo>
                  <a:lnTo>
                    <a:pt x="195" y="240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86" name="Line 36">
              <a:extLst>
                <a:ext uri="{FF2B5EF4-FFF2-40B4-BE49-F238E27FC236}">
                  <a16:creationId xmlns:a16="http://schemas.microsoft.com/office/drawing/2014/main" id="{4882E65A-A20F-44E2-86BE-C33277E9A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2670"/>
              <a:ext cx="170" cy="34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87" name="Line 40">
              <a:extLst>
                <a:ext uri="{FF2B5EF4-FFF2-40B4-BE49-F238E27FC236}">
                  <a16:creationId xmlns:a16="http://schemas.microsoft.com/office/drawing/2014/main" id="{6D34AA48-9FB5-4A5E-A697-C7CF70E00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6" y="2678"/>
              <a:ext cx="157" cy="31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88" name="Line 44">
              <a:extLst>
                <a:ext uri="{FF2B5EF4-FFF2-40B4-BE49-F238E27FC236}">
                  <a16:creationId xmlns:a16="http://schemas.microsoft.com/office/drawing/2014/main" id="{7DFEE159-7639-41E5-9BFC-F0174CF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9" y="2613"/>
              <a:ext cx="156" cy="341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184370" name="Oval 50">
              <a:extLst>
                <a:ext uri="{FF2B5EF4-FFF2-40B4-BE49-F238E27FC236}">
                  <a16:creationId xmlns:a16="http://schemas.microsoft.com/office/drawing/2014/main" id="{FD03764B-1F80-405E-AB50-DE12C53A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1253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90" name="Text Box 51">
              <a:extLst>
                <a:ext uri="{FF2B5EF4-FFF2-40B4-BE49-F238E27FC236}">
                  <a16:creationId xmlns:a16="http://schemas.microsoft.com/office/drawing/2014/main" id="{81504739-6AA1-451C-918D-C24D304AC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1281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184372" name="Oval 52">
              <a:extLst>
                <a:ext uri="{FF2B5EF4-FFF2-40B4-BE49-F238E27FC236}">
                  <a16:creationId xmlns:a16="http://schemas.microsoft.com/office/drawing/2014/main" id="{F975D5AE-BACE-4DA9-AD6A-8A28C7D5E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1763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92" name="Text Box 53">
              <a:extLst>
                <a:ext uri="{FF2B5EF4-FFF2-40B4-BE49-F238E27FC236}">
                  <a16:creationId xmlns:a16="http://schemas.microsoft.com/office/drawing/2014/main" id="{4D581A1E-D46B-4BFC-80F0-E93CFB2E5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1791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184374" name="Oval 54">
              <a:extLst>
                <a:ext uri="{FF2B5EF4-FFF2-40B4-BE49-F238E27FC236}">
                  <a16:creationId xmlns:a16="http://schemas.microsoft.com/office/drawing/2014/main" id="{713A986C-100B-4BED-8ED0-01CDB8AB9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1735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94" name="Text Box 55">
              <a:extLst>
                <a:ext uri="{FF2B5EF4-FFF2-40B4-BE49-F238E27FC236}">
                  <a16:creationId xmlns:a16="http://schemas.microsoft.com/office/drawing/2014/main" id="{C1C3B7ED-98E7-441F-9107-12E5DB89A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1763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84376" name="Oval 56">
              <a:extLst>
                <a:ext uri="{FF2B5EF4-FFF2-40B4-BE49-F238E27FC236}">
                  <a16:creationId xmlns:a16="http://schemas.microsoft.com/office/drawing/2014/main" id="{F580268C-5652-4902-8019-CFB7C11F0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2330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96" name="Text Box 57">
              <a:extLst>
                <a:ext uri="{FF2B5EF4-FFF2-40B4-BE49-F238E27FC236}">
                  <a16:creationId xmlns:a16="http://schemas.microsoft.com/office/drawing/2014/main" id="{8809BCBC-CBCE-490E-8093-3E0504387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358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184378" name="Oval 58">
              <a:extLst>
                <a:ext uri="{FF2B5EF4-FFF2-40B4-BE49-F238E27FC236}">
                  <a16:creationId xmlns:a16="http://schemas.microsoft.com/office/drawing/2014/main" id="{E97725B6-7D79-4FA1-BFAF-5F7BC499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2340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98" name="Text Box 59">
              <a:extLst>
                <a:ext uri="{FF2B5EF4-FFF2-40B4-BE49-F238E27FC236}">
                  <a16:creationId xmlns:a16="http://schemas.microsoft.com/office/drawing/2014/main" id="{A086CF09-972A-454F-BEC5-47EF856F0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2368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58</a:t>
              </a:r>
            </a:p>
          </p:txBody>
        </p:sp>
        <p:sp>
          <p:nvSpPr>
            <p:cNvPr id="184380" name="Oval 60">
              <a:extLst>
                <a:ext uri="{FF2B5EF4-FFF2-40B4-BE49-F238E27FC236}">
                  <a16:creationId xmlns:a16="http://schemas.microsoft.com/office/drawing/2014/main" id="{87BAEEC4-2694-48EA-9EFC-0624725BC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954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800" name="Text Box 61">
              <a:extLst>
                <a:ext uri="{FF2B5EF4-FFF2-40B4-BE49-F238E27FC236}">
                  <a16:creationId xmlns:a16="http://schemas.microsoft.com/office/drawing/2014/main" id="{F97E262A-032C-4E89-BCE8-920AD8C41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" y="2982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382" name="Oval 62">
              <a:extLst>
                <a:ext uri="{FF2B5EF4-FFF2-40B4-BE49-F238E27FC236}">
                  <a16:creationId xmlns:a16="http://schemas.microsoft.com/office/drawing/2014/main" id="{0491AD18-11FA-4E30-B8DE-6FC8C193A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982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802" name="Text Box 63">
              <a:extLst>
                <a:ext uri="{FF2B5EF4-FFF2-40B4-BE49-F238E27FC236}">
                  <a16:creationId xmlns:a16="http://schemas.microsoft.com/office/drawing/2014/main" id="{5C891C41-77EC-4161-8862-82F0E0351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" y="3010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184384" name="Oval 64">
              <a:extLst>
                <a:ext uri="{FF2B5EF4-FFF2-40B4-BE49-F238E27FC236}">
                  <a16:creationId xmlns:a16="http://schemas.microsoft.com/office/drawing/2014/main" id="{4A936DA8-B1BD-4D3F-8836-DB61E039E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989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804" name="Text Box 65">
              <a:extLst>
                <a:ext uri="{FF2B5EF4-FFF2-40B4-BE49-F238E27FC236}">
                  <a16:creationId xmlns:a16="http://schemas.microsoft.com/office/drawing/2014/main" id="{5C282B0D-D238-4111-AB5B-11A93A663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" y="301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67</a:t>
              </a:r>
            </a:p>
          </p:txBody>
        </p:sp>
        <p:sp>
          <p:nvSpPr>
            <p:cNvPr id="184386" name="Oval 66">
              <a:extLst>
                <a:ext uri="{FF2B5EF4-FFF2-40B4-BE49-F238E27FC236}">
                  <a16:creationId xmlns:a16="http://schemas.microsoft.com/office/drawing/2014/main" id="{A8AD7A48-4901-46EE-9EEE-592F6235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3001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806" name="Text Box 67">
              <a:extLst>
                <a:ext uri="{FF2B5EF4-FFF2-40B4-BE49-F238E27FC236}">
                  <a16:creationId xmlns:a16="http://schemas.microsoft.com/office/drawing/2014/main" id="{C2E97062-7768-48EF-A9EE-E1EBDFFCE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3029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83</a:t>
              </a:r>
            </a:p>
          </p:txBody>
        </p:sp>
        <p:sp>
          <p:nvSpPr>
            <p:cNvPr id="184388" name="Oval 68">
              <a:extLst>
                <a:ext uri="{FF2B5EF4-FFF2-40B4-BE49-F238E27FC236}">
                  <a16:creationId xmlns:a16="http://schemas.microsoft.com/office/drawing/2014/main" id="{62A295B9-1E99-40B5-9665-487B75E61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2367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808" name="Text Box 69">
              <a:extLst>
                <a:ext uri="{FF2B5EF4-FFF2-40B4-BE49-F238E27FC236}">
                  <a16:creationId xmlns:a16="http://schemas.microsoft.com/office/drawing/2014/main" id="{41CEA1E3-FA9E-4DAE-AD27-D94C8554D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39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70</a:t>
              </a:r>
            </a:p>
          </p:txBody>
        </p:sp>
      </p:grpSp>
      <p:grpSp>
        <p:nvGrpSpPr>
          <p:cNvPr id="31748" name="Group 101">
            <a:extLst>
              <a:ext uri="{FF2B5EF4-FFF2-40B4-BE49-F238E27FC236}">
                <a16:creationId xmlns:a16="http://schemas.microsoft.com/office/drawing/2014/main" id="{9B22572E-A5BB-498B-AD0F-851F4F7350DA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1843088"/>
            <a:ext cx="3441700" cy="3314700"/>
            <a:chOff x="2979" y="1281"/>
            <a:chExt cx="2168" cy="2088"/>
          </a:xfrm>
        </p:grpSpPr>
        <p:sp>
          <p:nvSpPr>
            <p:cNvPr id="31751" name="Freeform 72">
              <a:extLst>
                <a:ext uri="{FF2B5EF4-FFF2-40B4-BE49-F238E27FC236}">
                  <a16:creationId xmlns:a16="http://schemas.microsoft.com/office/drawing/2014/main" id="{21DD01E6-6984-42EB-84CC-C0EE1A69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2074"/>
              <a:ext cx="154" cy="311"/>
            </a:xfrm>
            <a:custGeom>
              <a:avLst/>
              <a:gdLst>
                <a:gd name="T0" fmla="*/ 0 w 77"/>
                <a:gd name="T1" fmla="*/ 0 h 205"/>
                <a:gd name="T2" fmla="*/ 1232 w 77"/>
                <a:gd name="T3" fmla="*/ 1086 h 2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7" h="205">
                  <a:moveTo>
                    <a:pt x="0" y="0"/>
                  </a:moveTo>
                  <a:lnTo>
                    <a:pt x="77" y="205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52" name="Line 73">
              <a:extLst>
                <a:ext uri="{FF2B5EF4-FFF2-40B4-BE49-F238E27FC236}">
                  <a16:creationId xmlns:a16="http://schemas.microsoft.com/office/drawing/2014/main" id="{C0D3054C-D786-4AE1-A956-8056AA0A7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5" y="2018"/>
              <a:ext cx="255" cy="340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53" name="Freeform 74">
              <a:extLst>
                <a:ext uri="{FF2B5EF4-FFF2-40B4-BE49-F238E27FC236}">
                  <a16:creationId xmlns:a16="http://schemas.microsoft.com/office/drawing/2014/main" id="{4C887F58-4971-4DED-A305-056193FDD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" y="2074"/>
              <a:ext cx="170" cy="341"/>
            </a:xfrm>
            <a:custGeom>
              <a:avLst/>
              <a:gdLst>
                <a:gd name="T0" fmla="*/ 220 w 156"/>
                <a:gd name="T1" fmla="*/ 0 h 251"/>
                <a:gd name="T2" fmla="*/ 0 w 156"/>
                <a:gd name="T3" fmla="*/ 855 h 2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6" h="251">
                  <a:moveTo>
                    <a:pt x="156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54" name="Freeform 75">
              <a:extLst>
                <a:ext uri="{FF2B5EF4-FFF2-40B4-BE49-F238E27FC236}">
                  <a16:creationId xmlns:a16="http://schemas.microsoft.com/office/drawing/2014/main" id="{4E5D100C-7F89-4D9A-9CE2-6506F6838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" y="2641"/>
              <a:ext cx="113" cy="397"/>
            </a:xfrm>
            <a:custGeom>
              <a:avLst/>
              <a:gdLst>
                <a:gd name="T0" fmla="*/ 0 w 90"/>
                <a:gd name="T1" fmla="*/ 0 h 225"/>
                <a:gd name="T2" fmla="*/ 223 w 90"/>
                <a:gd name="T3" fmla="*/ 2179 h 2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" h="225">
                  <a:moveTo>
                    <a:pt x="0" y="0"/>
                  </a:moveTo>
                  <a:lnTo>
                    <a:pt x="90" y="225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55" name="Freeform 76">
              <a:extLst>
                <a:ext uri="{FF2B5EF4-FFF2-40B4-BE49-F238E27FC236}">
                  <a16:creationId xmlns:a16="http://schemas.microsoft.com/office/drawing/2014/main" id="{D5A23C16-6754-47A2-9BBC-C4EED4147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1507"/>
              <a:ext cx="341" cy="284"/>
            </a:xfrm>
            <a:custGeom>
              <a:avLst/>
              <a:gdLst>
                <a:gd name="T0" fmla="*/ 1461 w 210"/>
                <a:gd name="T1" fmla="*/ 0 h 210"/>
                <a:gd name="T2" fmla="*/ 0 w 210"/>
                <a:gd name="T3" fmla="*/ 702 h 21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noFill/>
            <a:ln w="38100" cmpd="sng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56" name="Freeform 77">
              <a:extLst>
                <a:ext uri="{FF2B5EF4-FFF2-40B4-BE49-F238E27FC236}">
                  <a16:creationId xmlns:a16="http://schemas.microsoft.com/office/drawing/2014/main" id="{6FF7B30A-71B8-435C-87AC-ABC050F8C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1507"/>
              <a:ext cx="312" cy="312"/>
            </a:xfrm>
            <a:custGeom>
              <a:avLst/>
              <a:gdLst>
                <a:gd name="T0" fmla="*/ 0 w 195"/>
                <a:gd name="T1" fmla="*/ 0 h 240"/>
                <a:gd name="T2" fmla="*/ 1277 w 195"/>
                <a:gd name="T3" fmla="*/ 686 h 2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95" h="240">
                  <a:moveTo>
                    <a:pt x="0" y="0"/>
                  </a:moveTo>
                  <a:lnTo>
                    <a:pt x="195" y="240"/>
                  </a:lnTo>
                </a:path>
              </a:pathLst>
            </a:custGeom>
            <a:noFill/>
            <a:ln w="57150" cmpd="sng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57" name="Line 78">
              <a:extLst>
                <a:ext uri="{FF2B5EF4-FFF2-40B4-BE49-F238E27FC236}">
                  <a16:creationId xmlns:a16="http://schemas.microsoft.com/office/drawing/2014/main" id="{45BB951D-DF4F-4391-8D89-63294FB7C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2698"/>
              <a:ext cx="170" cy="340"/>
            </a:xfrm>
            <a:prstGeom prst="line">
              <a:avLst/>
            </a:prstGeom>
            <a:noFill/>
            <a:ln w="57150">
              <a:solidFill>
                <a:srgbClr val="99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58" name="Line 79">
              <a:extLst>
                <a:ext uri="{FF2B5EF4-FFF2-40B4-BE49-F238E27FC236}">
                  <a16:creationId xmlns:a16="http://schemas.microsoft.com/office/drawing/2014/main" id="{B87F0030-93C2-4A56-BDFB-47E23F1B4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0" y="2706"/>
              <a:ext cx="157" cy="312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31759" name="Line 80">
              <a:extLst>
                <a:ext uri="{FF2B5EF4-FFF2-40B4-BE49-F238E27FC236}">
                  <a16:creationId xmlns:a16="http://schemas.microsoft.com/office/drawing/2014/main" id="{EC7EE1F3-B5FF-45EF-B127-1BC60380A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3" y="2641"/>
              <a:ext cx="156" cy="341"/>
            </a:xfrm>
            <a:prstGeom prst="lin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en-US"/>
            </a:p>
          </p:txBody>
        </p:sp>
        <p:sp>
          <p:nvSpPr>
            <p:cNvPr id="184401" name="Oval 81">
              <a:extLst>
                <a:ext uri="{FF2B5EF4-FFF2-40B4-BE49-F238E27FC236}">
                  <a16:creationId xmlns:a16="http://schemas.microsoft.com/office/drawing/2014/main" id="{8AB46B9D-3DA5-4436-B8C2-6E0E54E3D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1281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1" name="Text Box 82">
              <a:extLst>
                <a:ext uri="{FF2B5EF4-FFF2-40B4-BE49-F238E27FC236}">
                  <a16:creationId xmlns:a16="http://schemas.microsoft.com/office/drawing/2014/main" id="{2D51DE45-9C18-4DFF-8B5B-B0AFDE566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" y="1309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184403" name="Oval 83">
              <a:extLst>
                <a:ext uri="{FF2B5EF4-FFF2-40B4-BE49-F238E27FC236}">
                  <a16:creationId xmlns:a16="http://schemas.microsoft.com/office/drawing/2014/main" id="{28278102-3128-400D-9AC8-B34A920CA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791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3" name="Text Box 84">
              <a:extLst>
                <a:ext uri="{FF2B5EF4-FFF2-40B4-BE49-F238E27FC236}">
                  <a16:creationId xmlns:a16="http://schemas.microsoft.com/office/drawing/2014/main" id="{CF3445F1-04F9-4998-BE38-83F0D5C0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" y="1819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rgbClr val="FFFF99"/>
                  </a:solidFill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84405" name="Oval 85">
              <a:extLst>
                <a:ext uri="{FF2B5EF4-FFF2-40B4-BE49-F238E27FC236}">
                  <a16:creationId xmlns:a16="http://schemas.microsoft.com/office/drawing/2014/main" id="{1D2100D7-7DEA-4DF1-BD9D-5406EBDBE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763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5" name="Text Box 86">
              <a:extLst>
                <a:ext uri="{FF2B5EF4-FFF2-40B4-BE49-F238E27FC236}">
                  <a16:creationId xmlns:a16="http://schemas.microsoft.com/office/drawing/2014/main" id="{4E7D58EF-994C-4C9E-8632-7F8172655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" y="1791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184407" name="Oval 87">
              <a:extLst>
                <a:ext uri="{FF2B5EF4-FFF2-40B4-BE49-F238E27FC236}">
                  <a16:creationId xmlns:a16="http://schemas.microsoft.com/office/drawing/2014/main" id="{4CBCCE20-D6EE-4CCE-9B5E-B58C5C220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58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7" name="Text Box 88">
              <a:extLst>
                <a:ext uri="{FF2B5EF4-FFF2-40B4-BE49-F238E27FC236}">
                  <a16:creationId xmlns:a16="http://schemas.microsoft.com/office/drawing/2014/main" id="{4776A55A-C30B-45F1-B4E6-5FC21EDCE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238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rgbClr val="FFFF99"/>
                  </a:solidFill>
                  <a:latin typeface="Times New Roman" panose="02020603050405020304" pitchFamily="18" charset="0"/>
                </a:rPr>
                <a:t>82</a:t>
              </a:r>
            </a:p>
          </p:txBody>
        </p:sp>
        <p:sp>
          <p:nvSpPr>
            <p:cNvPr id="184409" name="Oval 89">
              <a:extLst>
                <a:ext uri="{FF2B5EF4-FFF2-40B4-BE49-F238E27FC236}">
                  <a16:creationId xmlns:a16="http://schemas.microsoft.com/office/drawing/2014/main" id="{6F4E5DAA-9785-484A-9A05-6BF370CD1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368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9" name="Text Box 90">
              <a:extLst>
                <a:ext uri="{FF2B5EF4-FFF2-40B4-BE49-F238E27FC236}">
                  <a16:creationId xmlns:a16="http://schemas.microsoft.com/office/drawing/2014/main" id="{96DBA482-00E2-4E0F-AD1B-C321A18CD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239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58</a:t>
              </a:r>
            </a:p>
          </p:txBody>
        </p:sp>
        <p:sp>
          <p:nvSpPr>
            <p:cNvPr id="184411" name="Oval 91">
              <a:extLst>
                <a:ext uri="{FF2B5EF4-FFF2-40B4-BE49-F238E27FC236}">
                  <a16:creationId xmlns:a16="http://schemas.microsoft.com/office/drawing/2014/main" id="{FC7BBF3B-22F9-4D88-8C93-559B4E733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982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1" name="Text Box 92">
              <a:extLst>
                <a:ext uri="{FF2B5EF4-FFF2-40B4-BE49-F238E27FC236}">
                  <a16:creationId xmlns:a16="http://schemas.microsoft.com/office/drawing/2014/main" id="{0264D91B-227F-411F-A4BA-1315D1A22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5" y="3010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84413" name="Oval 93">
              <a:extLst>
                <a:ext uri="{FF2B5EF4-FFF2-40B4-BE49-F238E27FC236}">
                  <a16:creationId xmlns:a16="http://schemas.microsoft.com/office/drawing/2014/main" id="{36309944-0ED0-41E4-9E9C-B3668757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3010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3" name="Text Box 94">
              <a:extLst>
                <a:ext uri="{FF2B5EF4-FFF2-40B4-BE49-F238E27FC236}">
                  <a16:creationId xmlns:a16="http://schemas.microsoft.com/office/drawing/2014/main" id="{6D75835E-AFA1-406C-88FE-7AB87B874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3038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45</a:t>
              </a:r>
            </a:p>
          </p:txBody>
        </p:sp>
        <p:sp>
          <p:nvSpPr>
            <p:cNvPr id="184415" name="Oval 95">
              <a:extLst>
                <a:ext uri="{FF2B5EF4-FFF2-40B4-BE49-F238E27FC236}">
                  <a16:creationId xmlns:a16="http://schemas.microsoft.com/office/drawing/2014/main" id="{91CEE0D2-E812-425E-BE84-99B9DF0C1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" y="3017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5" name="Text Box 96">
              <a:extLst>
                <a:ext uri="{FF2B5EF4-FFF2-40B4-BE49-F238E27FC236}">
                  <a16:creationId xmlns:a16="http://schemas.microsoft.com/office/drawing/2014/main" id="{8414FBDA-D875-4B0A-B5CD-22F3DDC0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" y="304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67</a:t>
              </a:r>
            </a:p>
          </p:txBody>
        </p:sp>
        <p:sp>
          <p:nvSpPr>
            <p:cNvPr id="184417" name="Oval 97">
              <a:extLst>
                <a:ext uri="{FF2B5EF4-FFF2-40B4-BE49-F238E27FC236}">
                  <a16:creationId xmlns:a16="http://schemas.microsoft.com/office/drawing/2014/main" id="{0DB07F2F-B925-4CF6-A39E-7AB76EE30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" y="3029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7" name="Text Box 98">
              <a:extLst>
                <a:ext uri="{FF2B5EF4-FFF2-40B4-BE49-F238E27FC236}">
                  <a16:creationId xmlns:a16="http://schemas.microsoft.com/office/drawing/2014/main" id="{04791FEF-F635-4DA5-9247-3471152CC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" y="305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83</a:t>
              </a:r>
            </a:p>
          </p:txBody>
        </p:sp>
        <p:sp>
          <p:nvSpPr>
            <p:cNvPr id="184419" name="Oval 99">
              <a:extLst>
                <a:ext uri="{FF2B5EF4-FFF2-40B4-BE49-F238E27FC236}">
                  <a16:creationId xmlns:a16="http://schemas.microsoft.com/office/drawing/2014/main" id="{1F184143-1F1C-483F-935F-04DB5CE88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2395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79" name="Text Box 100">
              <a:extLst>
                <a:ext uri="{FF2B5EF4-FFF2-40B4-BE49-F238E27FC236}">
                  <a16:creationId xmlns:a16="http://schemas.microsoft.com/office/drawing/2014/main" id="{369C75F4-634C-4980-AD12-82901CD82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8" y="2423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70</a:t>
              </a:r>
            </a:p>
          </p:txBody>
        </p:sp>
      </p:grpSp>
      <p:sp>
        <p:nvSpPr>
          <p:cNvPr id="184423" name="Rectangle 103">
            <a:extLst>
              <a:ext uri="{FF2B5EF4-FFF2-40B4-BE49-F238E27FC236}">
                <a16:creationId xmlns:a16="http://schemas.microsoft.com/office/drawing/2014/main" id="{903584B9-CD55-4F31-A6B4-AECB7E20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6110288"/>
            <a:ext cx="8883650" cy="55721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中序遍历二叉排序树可以得到一个按关键码有序的序列 </a:t>
            </a:r>
          </a:p>
        </p:txBody>
      </p:sp>
      <p:sp>
        <p:nvSpPr>
          <p:cNvPr id="65" name="AutoShape 2">
            <a:extLst>
              <a:ext uri="{FF2B5EF4-FFF2-40B4-BE49-F238E27FC236}">
                <a16:creationId xmlns:a16="http://schemas.microsoft.com/office/drawing/2014/main" id="{74E3EE73-EB4F-453E-A435-3C2532C0E10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树表的查找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9.3.1 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二叉排序树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AutoShape 2">
            <a:extLst>
              <a:ext uri="{FF2B5EF4-FFF2-40B4-BE49-F238E27FC236}">
                <a16:creationId xmlns:a16="http://schemas.microsoft.com/office/drawing/2014/main" id="{F85CFFDD-C741-42C1-AC53-2806F40E6583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9.1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r>
              <a:rPr lang="zh-CN" altLang="en-US" dirty="0"/>
              <a:t> 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6F90C62D-04FD-4F31-8985-DEC1E7EF6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查找的术语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查找表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。由具有同一类型的数据元素（或记录）组成的集合。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关键字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。是记录中某个项或组合项的值，用它可以标识一个记录。能唯一确定一个记录的关键字，称为主关键字；而不能唯一确定一个记录的关键字，称为次关键字。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查找。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是指按给定的某个值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，在查找表中查找关键字为给定值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的记录。</a:t>
            </a:r>
            <a:r>
              <a:rPr lang="zh-CN" altLang="en-US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>
            <a:extLst>
              <a:ext uri="{FF2B5EF4-FFF2-40B4-BE49-F238E27FC236}">
                <a16:creationId xmlns:a16="http://schemas.microsoft.com/office/drawing/2014/main" id="{CCCF7DE8-76C8-43FC-8655-8E9761134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808163"/>
            <a:ext cx="841533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设有一个输入数据的序列是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{ 46, 25, 78, 62, 12, 37, 70, 29 },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试画出从空树起，逐个输入各个数据而生成的二叉排序树。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pic>
        <p:nvPicPr>
          <p:cNvPr id="222214" name="Picture 6">
            <a:extLst>
              <a:ext uri="{FF2B5EF4-FFF2-40B4-BE49-F238E27FC236}">
                <a16:creationId xmlns:a16="http://schemas.microsoft.com/office/drawing/2014/main" id="{9588B35F-F0BC-45F7-8B76-4C36B1A0C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519488"/>
            <a:ext cx="71628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2215" name="Text Box 7">
            <a:extLst>
              <a:ext uri="{FF2B5EF4-FFF2-40B4-BE49-F238E27FC236}">
                <a16:creationId xmlns:a16="http://schemas.microsoft.com/office/drawing/2014/main" id="{EA9EEAAC-A44D-4175-A880-FDC10707E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998538"/>
            <a:ext cx="434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练习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49" name="Text Box 101">
            <a:extLst>
              <a:ext uri="{FF2B5EF4-FFF2-40B4-BE49-F238E27FC236}">
                <a16:creationId xmlns:a16="http://schemas.microsoft.com/office/drawing/2014/main" id="{C0F7F56E-8D86-44B6-8A60-3BE88C0E6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1042988"/>
            <a:ext cx="548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二叉排序树的存储结构</a:t>
            </a:r>
          </a:p>
        </p:txBody>
      </p:sp>
      <p:sp>
        <p:nvSpPr>
          <p:cNvPr id="78950" name="Text Box 102">
            <a:extLst>
              <a:ext uri="{FF2B5EF4-FFF2-40B4-BE49-F238E27FC236}">
                <a16:creationId xmlns:a16="http://schemas.microsoft.com/office/drawing/2014/main" id="{1BB5E3D4-0673-4A3C-8F19-65702348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719263"/>
            <a:ext cx="89852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anose="02010609030101010101" pitchFamily="49" charset="-122"/>
              </a:rPr>
              <a:t>假设二叉排序树中结点的数据域只含一个整型数据 ，类声明如下：</a:t>
            </a:r>
          </a:p>
        </p:txBody>
      </p:sp>
      <p:sp>
        <p:nvSpPr>
          <p:cNvPr id="33796" name="Text Box 104">
            <a:extLst>
              <a:ext uri="{FF2B5EF4-FFF2-40B4-BE49-F238E27FC236}">
                <a16:creationId xmlns:a16="http://schemas.microsoft.com/office/drawing/2014/main" id="{F1EEB853-8560-4F4B-9B18-017DBEB71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2349500"/>
            <a:ext cx="9045575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/>
              <a:t>struct BiNode</a:t>
            </a:r>
          </a:p>
          <a:p>
            <a:pPr eaLnBrk="1" hangingPunct="1"/>
            <a:r>
              <a:rPr lang="en-US" altLang="zh-CN" sz="1600" b="1"/>
              <a:t>{   int key;</a:t>
            </a:r>
          </a:p>
          <a:p>
            <a:pPr eaLnBrk="1" hangingPunct="1"/>
            <a:r>
              <a:rPr lang="en-US" altLang="zh-CN" sz="1600" b="1"/>
              <a:t>     BiNode *lchild, *rchild;</a:t>
            </a:r>
          </a:p>
          <a:p>
            <a:pPr eaLnBrk="1" hangingPunct="1"/>
            <a:r>
              <a:rPr lang="en-US" altLang="zh-CN" sz="1600" b="1"/>
              <a:t>};</a:t>
            </a:r>
          </a:p>
          <a:p>
            <a:pPr eaLnBrk="1" hangingPunct="1"/>
            <a:r>
              <a:rPr lang="en-US" altLang="zh-CN" sz="1600" b="1"/>
              <a:t>class BiSortTree</a:t>
            </a:r>
          </a:p>
          <a:p>
            <a:pPr eaLnBrk="1" hangingPunct="1"/>
            <a:r>
              <a:rPr lang="en-US" altLang="zh-CN" sz="1600" b="1"/>
              <a:t>{</a:t>
            </a:r>
          </a:p>
          <a:p>
            <a:pPr eaLnBrk="1" hangingPunct="1"/>
            <a:r>
              <a:rPr lang="en-US" altLang="zh-CN" sz="1600" b="1"/>
              <a:t>BiNode *root;</a:t>
            </a:r>
          </a:p>
          <a:p>
            <a:pPr eaLnBrk="1" hangingPunct="1"/>
            <a:r>
              <a:rPr lang="en-US" altLang="zh-CN" sz="1600" b="1"/>
              <a:t>	void Insert(BiNode *&amp;ptr, int k);      	//</a:t>
            </a:r>
            <a:r>
              <a:rPr lang="zh-CN" altLang="en-US" sz="1600" b="1"/>
              <a:t>供插入函数调用</a:t>
            </a:r>
          </a:p>
          <a:p>
            <a:pPr eaLnBrk="1" hangingPunct="1"/>
            <a:r>
              <a:rPr lang="zh-CN" altLang="en-US" sz="1600" b="1"/>
              <a:t>	</a:t>
            </a:r>
            <a:r>
              <a:rPr lang="en-US" altLang="zh-CN" sz="1600" b="1"/>
              <a:t>BiNode* Search(BiNode *ptr, int k);   	//</a:t>
            </a:r>
            <a:r>
              <a:rPr lang="zh-CN" altLang="en-US" sz="1600" b="1"/>
              <a:t>供查找函数调用</a:t>
            </a:r>
          </a:p>
          <a:p>
            <a:pPr eaLnBrk="1" hangingPunct="1"/>
            <a:r>
              <a:rPr lang="zh-CN" altLang="en-US" sz="1600" b="1"/>
              <a:t>	</a:t>
            </a:r>
            <a:r>
              <a:rPr lang="en-US" altLang="zh-CN" sz="1600" b="1"/>
              <a:t>void Delete (BiNode *&amp;ptr, int k);     	//</a:t>
            </a:r>
            <a:r>
              <a:rPr lang="zh-CN" altLang="en-US" sz="1600" b="1"/>
              <a:t>供删除函数调用</a:t>
            </a:r>
          </a:p>
          <a:p>
            <a:pPr eaLnBrk="1" hangingPunct="1"/>
            <a:r>
              <a:rPr lang="zh-CN" altLang="en-US" sz="1600" b="1"/>
              <a:t>    </a:t>
            </a:r>
            <a:r>
              <a:rPr lang="en-US" altLang="zh-CN" sz="1600" b="1"/>
              <a:t>void Free(BiNode *ptr);             	//</a:t>
            </a:r>
            <a:r>
              <a:rPr lang="zh-CN" altLang="en-US" sz="1600" b="1"/>
              <a:t>供析构函数调用</a:t>
            </a:r>
          </a:p>
          <a:p>
            <a:pPr eaLnBrk="1" hangingPunct="1"/>
            <a:r>
              <a:rPr lang="en-US" altLang="zh-CN" sz="1600" b="1"/>
              <a:t>public:</a:t>
            </a:r>
          </a:p>
          <a:p>
            <a:pPr eaLnBrk="1" hangingPunct="1"/>
            <a:r>
              <a:rPr lang="en-US" altLang="zh-CN" sz="1600" b="1"/>
              <a:t>	BiSortTree(int a[ ], int n);            	//</a:t>
            </a:r>
            <a:r>
              <a:rPr lang="zh-CN" altLang="en-US" sz="1600" b="1"/>
              <a:t>根据数组</a:t>
            </a:r>
            <a:r>
              <a:rPr lang="en-US" altLang="zh-CN" sz="1600" b="1"/>
              <a:t>a[n]</a:t>
            </a:r>
            <a:r>
              <a:rPr lang="zh-CN" altLang="en-US" sz="1600" b="1"/>
              <a:t>建立二叉排序树</a:t>
            </a:r>
          </a:p>
          <a:p>
            <a:pPr eaLnBrk="1" hangingPunct="1"/>
            <a:r>
              <a:rPr lang="zh-CN" altLang="en-US" sz="1600" b="1"/>
              <a:t>	</a:t>
            </a:r>
            <a:r>
              <a:rPr lang="en-US" altLang="zh-CN" sz="1600" b="1"/>
              <a:t>~BiSortTree();                      //</a:t>
            </a:r>
            <a:r>
              <a:rPr lang="zh-CN" altLang="en-US" sz="1600" b="1"/>
              <a:t>析构函数</a:t>
            </a:r>
          </a:p>
          <a:p>
            <a:pPr eaLnBrk="1" hangingPunct="1"/>
            <a:r>
              <a:rPr lang="zh-CN" altLang="en-US" sz="1600" b="1"/>
              <a:t>	</a:t>
            </a:r>
            <a:r>
              <a:rPr lang="en-US" altLang="zh-CN" sz="1600" b="1"/>
              <a:t>void Insert(int k);                   //</a:t>
            </a:r>
            <a:r>
              <a:rPr lang="zh-CN" altLang="en-US" sz="1600" b="1"/>
              <a:t>插入</a:t>
            </a:r>
          </a:p>
          <a:p>
            <a:pPr eaLnBrk="1" hangingPunct="1"/>
            <a:r>
              <a:rPr lang="zh-CN" altLang="en-US" sz="1600" b="1"/>
              <a:t>	</a:t>
            </a:r>
            <a:r>
              <a:rPr lang="en-US" altLang="zh-CN" sz="1600" b="1"/>
              <a:t>bool Search(int k);                  //</a:t>
            </a:r>
            <a:r>
              <a:rPr lang="zh-CN" altLang="en-US" sz="1600" b="1"/>
              <a:t>查找</a:t>
            </a:r>
          </a:p>
          <a:p>
            <a:pPr eaLnBrk="1" hangingPunct="1"/>
            <a:r>
              <a:rPr lang="zh-CN" altLang="en-US" sz="1600" b="1"/>
              <a:t>	</a:t>
            </a:r>
            <a:r>
              <a:rPr lang="en-US" altLang="zh-CN" sz="1600" b="1"/>
              <a:t>void Delete (int k);                  //</a:t>
            </a:r>
            <a:r>
              <a:rPr lang="zh-CN" altLang="en-US" sz="1600" b="1"/>
              <a:t>删除</a:t>
            </a:r>
          </a:p>
          <a:p>
            <a:pPr eaLnBrk="1" hangingPunct="1"/>
            <a:r>
              <a:rPr lang="en-US" altLang="zh-CN" sz="1600" b="1"/>
              <a:t>};</a:t>
            </a:r>
            <a:r>
              <a:rPr lang="en-US" altLang="zh-CN" sz="1600"/>
              <a:t> 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"/>
                                        <p:tgtEl>
                                          <p:spTgt spid="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Text Box 3">
            <a:extLst>
              <a:ext uri="{FF2B5EF4-FFF2-40B4-BE49-F238E27FC236}">
                <a16:creationId xmlns:a16="http://schemas.microsoft.com/office/drawing/2014/main" id="{CE8AFA3B-0144-44B2-AAA4-B3EB91FAC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998538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二叉排序树的插入</a:t>
            </a: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9750012D-8433-4516-9F2B-8F8CE960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2168525"/>
            <a:ext cx="8229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在一棵二叉排序树中插入值为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的结点，步骤如下：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① 若二叉排序树为空，则生成值为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的新结点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，同时将新结点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作为根结点插入。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② 若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小于根结点的值，则在根的左子树中插入值为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的结点。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③ 若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大于根结点的值，则在根的右子树中插入值为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的结点。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④ 若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等于根结点的值，表明二叉排序树中已有此关键字，则无须插入。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从以上描述可知，插入过程是递归的。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3">
            <a:extLst>
              <a:ext uri="{FF2B5EF4-FFF2-40B4-BE49-F238E27FC236}">
                <a16:creationId xmlns:a16="http://schemas.microsoft.com/office/drawing/2014/main" id="{93A83951-18AD-44E3-ADC1-4E63BC70A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5086350"/>
            <a:ext cx="1439862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5843" name="Line 55">
            <a:extLst>
              <a:ext uri="{FF2B5EF4-FFF2-40B4-BE49-F238E27FC236}">
                <a16:creationId xmlns:a16="http://schemas.microsoft.com/office/drawing/2014/main" id="{AD9E62F4-75D6-42D2-A924-69E433F314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250" y="2925763"/>
            <a:ext cx="557213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Line 56">
            <a:extLst>
              <a:ext uri="{FF2B5EF4-FFF2-40B4-BE49-F238E27FC236}">
                <a16:creationId xmlns:a16="http://schemas.microsoft.com/office/drawing/2014/main" id="{DA8E6BD4-E040-4F53-9D99-06CCC8D0E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2928938"/>
            <a:ext cx="571500" cy="839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6" name="Text Box 60">
            <a:extLst>
              <a:ext uri="{FF2B5EF4-FFF2-40B4-BE49-F238E27FC236}">
                <a16:creationId xmlns:a16="http://schemas.microsoft.com/office/drawing/2014/main" id="{D4EC1B28-C488-4B08-8E95-328A654CD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133475"/>
            <a:ext cx="399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例：插入值为98的结点</a:t>
            </a:r>
          </a:p>
        </p:txBody>
      </p:sp>
      <p:sp>
        <p:nvSpPr>
          <p:cNvPr id="80974" name="Oval 78">
            <a:extLst>
              <a:ext uri="{FF2B5EF4-FFF2-40B4-BE49-F238E27FC236}">
                <a16:creationId xmlns:a16="http://schemas.microsoft.com/office/drawing/2014/main" id="{1156BF7A-3109-47A3-B14B-2485D8EE1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2463800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847" name="Text Box 79">
            <a:extLst>
              <a:ext uri="{FF2B5EF4-FFF2-40B4-BE49-F238E27FC236}">
                <a16:creationId xmlns:a16="http://schemas.microsoft.com/office/drawing/2014/main" id="{09FF2FC5-A6DE-4746-82CD-6DCCA2B77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25082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63</a:t>
            </a:r>
          </a:p>
        </p:txBody>
      </p:sp>
      <p:sp>
        <p:nvSpPr>
          <p:cNvPr id="80976" name="Oval 80">
            <a:extLst>
              <a:ext uri="{FF2B5EF4-FFF2-40B4-BE49-F238E27FC236}">
                <a16:creationId xmlns:a16="http://schemas.microsoft.com/office/drawing/2014/main" id="{6DAB25BF-EF4B-4C61-B0E1-F6111935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3724275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849" name="Text Box 81">
            <a:extLst>
              <a:ext uri="{FF2B5EF4-FFF2-40B4-BE49-F238E27FC236}">
                <a16:creationId xmlns:a16="http://schemas.microsoft.com/office/drawing/2014/main" id="{1F159C10-7402-4586-B68D-447F0A5B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76872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55</a:t>
            </a:r>
          </a:p>
        </p:txBody>
      </p:sp>
      <p:sp>
        <p:nvSpPr>
          <p:cNvPr id="80978" name="Oval 82">
            <a:extLst>
              <a:ext uri="{FF2B5EF4-FFF2-40B4-BE49-F238E27FC236}">
                <a16:creationId xmlns:a16="http://schemas.microsoft.com/office/drawing/2014/main" id="{2E3AB08E-595D-40D4-AD67-C8FFAB5E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3708400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851" name="Text Box 83">
            <a:extLst>
              <a:ext uri="{FF2B5EF4-FFF2-40B4-BE49-F238E27FC236}">
                <a16:creationId xmlns:a16="http://schemas.microsoft.com/office/drawing/2014/main" id="{14D3EC5E-E257-42E0-BBF3-DCAAEE5F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37528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80980" name="Oval 84">
            <a:extLst>
              <a:ext uri="{FF2B5EF4-FFF2-40B4-BE49-F238E27FC236}">
                <a16:creationId xmlns:a16="http://schemas.microsoft.com/office/drawing/2014/main" id="{4AD8445A-720E-430E-86C0-0FCE89D7F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4938713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853" name="Text Box 85">
            <a:extLst>
              <a:ext uri="{FF2B5EF4-FFF2-40B4-BE49-F238E27FC236}">
                <a16:creationId xmlns:a16="http://schemas.microsoft.com/office/drawing/2014/main" id="{62BF407C-2D52-4FB6-AF5E-E7C02ADBB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498316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58</a:t>
            </a:r>
          </a:p>
        </p:txBody>
      </p:sp>
      <p:sp>
        <p:nvSpPr>
          <p:cNvPr id="80982" name="Oval 86">
            <a:extLst>
              <a:ext uri="{FF2B5EF4-FFF2-40B4-BE49-F238E27FC236}">
                <a16:creationId xmlns:a16="http://schemas.microsoft.com/office/drawing/2014/main" id="{A7046FB8-3322-4B33-ABE9-BF91BD2D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4951413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855" name="Text Box 87">
            <a:extLst>
              <a:ext uri="{FF2B5EF4-FFF2-40B4-BE49-F238E27FC236}">
                <a16:creationId xmlns:a16="http://schemas.microsoft.com/office/drawing/2014/main" id="{47119CE8-B847-4951-BF73-6C7B7370B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499586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35856" name="Line 90">
            <a:extLst>
              <a:ext uri="{FF2B5EF4-FFF2-40B4-BE49-F238E27FC236}">
                <a16:creationId xmlns:a16="http://schemas.microsoft.com/office/drawing/2014/main" id="{8611B31C-5F24-4371-A8C7-959D3E28F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38" y="4217988"/>
            <a:ext cx="269875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91">
            <a:extLst>
              <a:ext uri="{FF2B5EF4-FFF2-40B4-BE49-F238E27FC236}">
                <a16:creationId xmlns:a16="http://schemas.microsoft.com/office/drawing/2014/main" id="{08B91F5B-E0D2-4F6E-B5E3-99CECF2C9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5300" y="4173538"/>
            <a:ext cx="330200" cy="809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0991" name="Group 95">
            <a:extLst>
              <a:ext uri="{FF2B5EF4-FFF2-40B4-BE49-F238E27FC236}">
                <a16:creationId xmlns:a16="http://schemas.microsoft.com/office/drawing/2014/main" id="{69F8683D-92F6-43A9-B53C-123C4E343BD4}"/>
              </a:ext>
            </a:extLst>
          </p:cNvPr>
          <p:cNvGrpSpPr>
            <a:grpSpLocks/>
          </p:cNvGrpSpPr>
          <p:nvPr/>
        </p:nvGrpSpPr>
        <p:grpSpPr bwMode="auto">
          <a:xfrm>
            <a:off x="2441575" y="4173538"/>
            <a:ext cx="641350" cy="1331912"/>
            <a:chOff x="1538" y="2629"/>
            <a:chExt cx="404" cy="839"/>
          </a:xfrm>
        </p:grpSpPr>
        <p:sp>
          <p:nvSpPr>
            <p:cNvPr id="80984" name="Oval 88">
              <a:extLst>
                <a:ext uri="{FF2B5EF4-FFF2-40B4-BE49-F238E27FC236}">
                  <a16:creationId xmlns:a16="http://schemas.microsoft.com/office/drawing/2014/main" id="{2501154B-6661-4783-9BE9-AA387745F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128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92" name="Text Box 89">
              <a:extLst>
                <a:ext uri="{FF2B5EF4-FFF2-40B4-BE49-F238E27FC236}">
                  <a16:creationId xmlns:a16="http://schemas.microsoft.com/office/drawing/2014/main" id="{7BEFC016-A6C2-4296-9832-7F9400E3B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15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rgbClr val="FFFF99"/>
                  </a:solidFill>
                  <a:latin typeface="Times New Roman" panose="02020603050405020304" pitchFamily="18" charset="0"/>
                </a:rPr>
                <a:t>98</a:t>
              </a:r>
            </a:p>
          </p:txBody>
        </p:sp>
        <p:sp>
          <p:nvSpPr>
            <p:cNvPr id="35893" name="Line 92">
              <a:extLst>
                <a:ext uri="{FF2B5EF4-FFF2-40B4-BE49-F238E27FC236}">
                  <a16:creationId xmlns:a16="http://schemas.microsoft.com/office/drawing/2014/main" id="{0221F3B3-1EDC-4171-994E-DE15EB0B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8" y="2629"/>
              <a:ext cx="198" cy="5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89" name="Line 93">
            <a:extLst>
              <a:ext uri="{FF2B5EF4-FFF2-40B4-BE49-F238E27FC236}">
                <a16:creationId xmlns:a16="http://schemas.microsoft.com/office/drawing/2014/main" id="{A0E2D57D-9F63-4757-836D-C0F2D9BF4C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1788" y="2168525"/>
            <a:ext cx="179387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90" name="Line 94">
            <a:extLst>
              <a:ext uri="{FF2B5EF4-FFF2-40B4-BE49-F238E27FC236}">
                <a16:creationId xmlns:a16="http://schemas.microsoft.com/office/drawing/2014/main" id="{7E7141DA-5229-4737-8C29-9D496E1A57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2513" y="3352800"/>
            <a:ext cx="223837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61" name="Rectangle 97">
            <a:extLst>
              <a:ext uri="{FF2B5EF4-FFF2-40B4-BE49-F238E27FC236}">
                <a16:creationId xmlns:a16="http://schemas.microsoft.com/office/drawing/2014/main" id="{A6999788-E3AD-4625-AA2E-2C859962C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4111625"/>
            <a:ext cx="1439862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5862" name="Rectangle 98">
            <a:extLst>
              <a:ext uri="{FF2B5EF4-FFF2-40B4-BE49-F238E27FC236}">
                <a16:creationId xmlns:a16="http://schemas.microsoft.com/office/drawing/2014/main" id="{738B8D4A-A875-4AA9-BC75-B0B090D9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4111625"/>
            <a:ext cx="450850" cy="3952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55</a:t>
            </a:r>
          </a:p>
        </p:txBody>
      </p:sp>
      <p:sp>
        <p:nvSpPr>
          <p:cNvPr id="35863" name="Rectangle 101">
            <a:extLst>
              <a:ext uri="{FF2B5EF4-FFF2-40B4-BE49-F238E27FC236}">
                <a16:creationId xmlns:a16="http://schemas.microsoft.com/office/drawing/2014/main" id="{4EAA6A28-5164-4932-8C11-0E603B2C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068638"/>
            <a:ext cx="1439862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5864" name="Rectangle 102">
            <a:extLst>
              <a:ext uri="{FF2B5EF4-FFF2-40B4-BE49-F238E27FC236}">
                <a16:creationId xmlns:a16="http://schemas.microsoft.com/office/drawing/2014/main" id="{44DCD30C-75EE-401F-ABE3-517F3C926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068638"/>
            <a:ext cx="450850" cy="3952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63</a:t>
            </a:r>
          </a:p>
        </p:txBody>
      </p:sp>
      <p:sp>
        <p:nvSpPr>
          <p:cNvPr id="35865" name="Line 104">
            <a:extLst>
              <a:ext uri="{FF2B5EF4-FFF2-40B4-BE49-F238E27FC236}">
                <a16:creationId xmlns:a16="http://schemas.microsoft.com/office/drawing/2014/main" id="{A153CC1B-9406-4443-A81B-C9932EFBC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7075" y="2595563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Text Box 105">
            <a:extLst>
              <a:ext uri="{FF2B5EF4-FFF2-40B4-BE49-F238E27FC236}">
                <a16:creationId xmlns:a16="http://schemas.microsoft.com/office/drawing/2014/main" id="{99523BB8-1D5B-462C-AC42-773A21FD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235200"/>
            <a:ext cx="584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root</a:t>
            </a:r>
          </a:p>
        </p:txBody>
      </p:sp>
      <p:sp>
        <p:nvSpPr>
          <p:cNvPr id="35867" name="Rectangle 106">
            <a:extLst>
              <a:ext uri="{FF2B5EF4-FFF2-40B4-BE49-F238E27FC236}">
                <a16:creationId xmlns:a16="http://schemas.microsoft.com/office/drawing/2014/main" id="{753A4FC8-F5EA-4347-80E1-46D2C37FD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4065588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35868" name="Freeform 108">
            <a:extLst>
              <a:ext uri="{FF2B5EF4-FFF2-40B4-BE49-F238E27FC236}">
                <a16:creationId xmlns:a16="http://schemas.microsoft.com/office/drawing/2014/main" id="{3ED01BD1-4554-4590-BC4F-742EA677AC22}"/>
              </a:ext>
            </a:extLst>
          </p:cNvPr>
          <p:cNvSpPr>
            <a:spLocks/>
          </p:cNvSpPr>
          <p:nvPr/>
        </p:nvSpPr>
        <p:spPr bwMode="auto">
          <a:xfrm>
            <a:off x="6224588" y="3405188"/>
            <a:ext cx="536575" cy="635000"/>
          </a:xfrm>
          <a:custGeom>
            <a:avLst/>
            <a:gdLst>
              <a:gd name="T0" fmla="*/ 0 w 469"/>
              <a:gd name="T1" fmla="*/ 0 h 544"/>
              <a:gd name="T2" fmla="*/ 2147483647 w 469"/>
              <a:gd name="T3" fmla="*/ 2147483647 h 5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9" name="Rectangle 109">
            <a:extLst>
              <a:ext uri="{FF2B5EF4-FFF2-40B4-BE49-F238E27FC236}">
                <a16:creationId xmlns:a16="http://schemas.microsoft.com/office/drawing/2014/main" id="{A6AB4D69-007A-4175-A937-582280FA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4097338"/>
            <a:ext cx="1439863" cy="395287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5870" name="Rectangle 110">
            <a:extLst>
              <a:ext uri="{FF2B5EF4-FFF2-40B4-BE49-F238E27FC236}">
                <a16:creationId xmlns:a16="http://schemas.microsoft.com/office/drawing/2014/main" id="{88952CD9-898A-4A96-A726-4C670185C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763" y="4097338"/>
            <a:ext cx="450850" cy="3952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90</a:t>
            </a:r>
          </a:p>
        </p:txBody>
      </p:sp>
      <p:sp>
        <p:nvSpPr>
          <p:cNvPr id="35871" name="Freeform 99">
            <a:extLst>
              <a:ext uri="{FF2B5EF4-FFF2-40B4-BE49-F238E27FC236}">
                <a16:creationId xmlns:a16="http://schemas.microsoft.com/office/drawing/2014/main" id="{A2ED4BA0-7BAF-4075-9DDC-24C5CDDD566D}"/>
              </a:ext>
            </a:extLst>
          </p:cNvPr>
          <p:cNvSpPr>
            <a:spLocks/>
          </p:cNvSpPr>
          <p:nvPr/>
        </p:nvSpPr>
        <p:spPr bwMode="auto">
          <a:xfrm>
            <a:off x="4668838" y="3405188"/>
            <a:ext cx="628650" cy="635000"/>
          </a:xfrm>
          <a:custGeom>
            <a:avLst/>
            <a:gdLst>
              <a:gd name="T0" fmla="*/ 2147483647 w 550"/>
              <a:gd name="T1" fmla="*/ 0 h 544"/>
              <a:gd name="T2" fmla="*/ 0 w 550"/>
              <a:gd name="T3" fmla="*/ 2147483647 h 5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Freeform 111">
            <a:extLst>
              <a:ext uri="{FF2B5EF4-FFF2-40B4-BE49-F238E27FC236}">
                <a16:creationId xmlns:a16="http://schemas.microsoft.com/office/drawing/2014/main" id="{28C5389C-E42C-441C-BB61-2B626B7E77B1}"/>
              </a:ext>
            </a:extLst>
          </p:cNvPr>
          <p:cNvSpPr>
            <a:spLocks/>
          </p:cNvSpPr>
          <p:nvPr/>
        </p:nvSpPr>
        <p:spPr bwMode="auto">
          <a:xfrm>
            <a:off x="4762500" y="4395788"/>
            <a:ext cx="360363" cy="628650"/>
          </a:xfrm>
          <a:custGeom>
            <a:avLst/>
            <a:gdLst>
              <a:gd name="T0" fmla="*/ 0 w 469"/>
              <a:gd name="T1" fmla="*/ 0 h 544"/>
              <a:gd name="T2" fmla="*/ 2147483647 w 469"/>
              <a:gd name="T3" fmla="*/ 2147483647 h 5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Rectangle 112">
            <a:extLst>
              <a:ext uri="{FF2B5EF4-FFF2-40B4-BE49-F238E27FC236}">
                <a16:creationId xmlns:a16="http://schemas.microsoft.com/office/drawing/2014/main" id="{486A0BFB-E737-4CD7-98F8-2CE7B35EF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5072063"/>
            <a:ext cx="450850" cy="395287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58</a:t>
            </a:r>
          </a:p>
        </p:txBody>
      </p:sp>
      <p:sp>
        <p:nvSpPr>
          <p:cNvPr id="35874" name="Rectangle 114">
            <a:extLst>
              <a:ext uri="{FF2B5EF4-FFF2-40B4-BE49-F238E27FC236}">
                <a16:creationId xmlns:a16="http://schemas.microsoft.com/office/drawing/2014/main" id="{7126F0DC-234E-4766-90A3-7BBEDD5B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50546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35875" name="Rectangle 115">
            <a:extLst>
              <a:ext uri="{FF2B5EF4-FFF2-40B4-BE49-F238E27FC236}">
                <a16:creationId xmlns:a16="http://schemas.microsoft.com/office/drawing/2014/main" id="{C1CF6C16-507A-438A-8B7A-6F85DC677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506730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35876" name="Rectangle 116">
            <a:extLst>
              <a:ext uri="{FF2B5EF4-FFF2-40B4-BE49-F238E27FC236}">
                <a16:creationId xmlns:a16="http://schemas.microsoft.com/office/drawing/2014/main" id="{B18E97D0-C819-4FE8-BCD4-2AA1D4F8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5083175"/>
            <a:ext cx="1439863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5877" name="Rectangle 117">
            <a:extLst>
              <a:ext uri="{FF2B5EF4-FFF2-40B4-BE49-F238E27FC236}">
                <a16:creationId xmlns:a16="http://schemas.microsoft.com/office/drawing/2014/main" id="{14A801A2-EA5D-4C57-8733-DABB1DC7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5083175"/>
            <a:ext cx="450850" cy="3952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70</a:t>
            </a:r>
          </a:p>
        </p:txBody>
      </p:sp>
      <p:sp>
        <p:nvSpPr>
          <p:cNvPr id="35878" name="Rectangle 118">
            <a:extLst>
              <a:ext uri="{FF2B5EF4-FFF2-40B4-BE49-F238E27FC236}">
                <a16:creationId xmlns:a16="http://schemas.microsoft.com/office/drawing/2014/main" id="{8DD8BA35-BE50-4600-890E-8024A8E44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507047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35879" name="Freeform 119">
            <a:extLst>
              <a:ext uri="{FF2B5EF4-FFF2-40B4-BE49-F238E27FC236}">
                <a16:creationId xmlns:a16="http://schemas.microsoft.com/office/drawing/2014/main" id="{D03FF6A7-2E30-40CC-AEBD-640D21110535}"/>
              </a:ext>
            </a:extLst>
          </p:cNvPr>
          <p:cNvSpPr>
            <a:spLocks/>
          </p:cNvSpPr>
          <p:nvPr/>
        </p:nvSpPr>
        <p:spPr bwMode="auto">
          <a:xfrm>
            <a:off x="6367463" y="4395788"/>
            <a:ext cx="312737" cy="628650"/>
          </a:xfrm>
          <a:custGeom>
            <a:avLst/>
            <a:gdLst>
              <a:gd name="T0" fmla="*/ 2147483647 w 550"/>
              <a:gd name="T1" fmla="*/ 0 h 544"/>
              <a:gd name="T2" fmla="*/ 0 w 550"/>
              <a:gd name="T3" fmla="*/ 2147483647 h 5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0" h="544">
                <a:moveTo>
                  <a:pt x="550" y="0"/>
                </a:moveTo>
                <a:lnTo>
                  <a:pt x="0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0" name="Rectangle 120">
            <a:extLst>
              <a:ext uri="{FF2B5EF4-FFF2-40B4-BE49-F238E27FC236}">
                <a16:creationId xmlns:a16="http://schemas.microsoft.com/office/drawing/2014/main" id="{DAF82172-1255-41A9-A152-5A6B3547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508317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35881" name="Rectangle 121">
            <a:extLst>
              <a:ext uri="{FF2B5EF4-FFF2-40B4-BE49-F238E27FC236}">
                <a16:creationId xmlns:a16="http://schemas.microsoft.com/office/drawing/2014/main" id="{639D885A-1967-4783-BBC1-C470C9C1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8" y="5086350"/>
            <a:ext cx="1439862" cy="39528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1080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5882" name="Rectangle 122">
            <a:extLst>
              <a:ext uri="{FF2B5EF4-FFF2-40B4-BE49-F238E27FC236}">
                <a16:creationId xmlns:a16="http://schemas.microsoft.com/office/drawing/2014/main" id="{24602F74-32A8-4097-9B90-55FE6AEDB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5086350"/>
            <a:ext cx="450850" cy="395288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0" rIns="18000" bIns="10800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98</a:t>
            </a:r>
          </a:p>
        </p:txBody>
      </p:sp>
      <p:sp>
        <p:nvSpPr>
          <p:cNvPr id="35883" name="Rectangle 123">
            <a:extLst>
              <a:ext uri="{FF2B5EF4-FFF2-40B4-BE49-F238E27FC236}">
                <a16:creationId xmlns:a16="http://schemas.microsoft.com/office/drawing/2014/main" id="{0BFE4AAB-5DE6-47E2-B040-007086FEE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50736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35884" name="Rectangle 124">
            <a:extLst>
              <a:ext uri="{FF2B5EF4-FFF2-40B4-BE49-F238E27FC236}">
                <a16:creationId xmlns:a16="http://schemas.microsoft.com/office/drawing/2014/main" id="{3627C24B-79A5-4F0E-9A16-B42FA510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438" y="5086350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35885" name="Line 125">
            <a:extLst>
              <a:ext uri="{FF2B5EF4-FFF2-40B4-BE49-F238E27FC236}">
                <a16:creationId xmlns:a16="http://schemas.microsoft.com/office/drawing/2014/main" id="{4FDE35AD-8BE6-4685-BD65-882E8E9BBB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7638" y="5475288"/>
            <a:ext cx="179387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6" name="Text Box 126">
            <a:extLst>
              <a:ext uri="{FF2B5EF4-FFF2-40B4-BE49-F238E27FC236}">
                <a16:creationId xmlns:a16="http://schemas.microsoft.com/office/drawing/2014/main" id="{C3999874-0A1B-40BF-BC92-68A6D7828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5740400"/>
            <a:ext cx="2698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s</a:t>
            </a:r>
          </a:p>
        </p:txBody>
      </p:sp>
      <p:sp>
        <p:nvSpPr>
          <p:cNvPr id="81023" name="Line 127">
            <a:extLst>
              <a:ext uri="{FF2B5EF4-FFF2-40B4-BE49-F238E27FC236}">
                <a16:creationId xmlns:a16="http://schemas.microsoft.com/office/drawing/2014/main" id="{67ACC314-D1CA-44B7-925A-7F5956FA0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0" y="3514725"/>
            <a:ext cx="0" cy="520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24" name="Text Box 128">
            <a:extLst>
              <a:ext uri="{FF2B5EF4-FFF2-40B4-BE49-F238E27FC236}">
                <a16:creationId xmlns:a16="http://schemas.microsoft.com/office/drawing/2014/main" id="{2A86FC9B-CB33-483C-BA49-D1D46292B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3135313"/>
            <a:ext cx="584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000" tIns="0" rIns="1800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root</a:t>
            </a:r>
          </a:p>
        </p:txBody>
      </p:sp>
      <p:sp>
        <p:nvSpPr>
          <p:cNvPr id="81025" name="Rectangle 129">
            <a:extLst>
              <a:ext uri="{FF2B5EF4-FFF2-40B4-BE49-F238E27FC236}">
                <a16:creationId xmlns:a16="http://schemas.microsoft.com/office/drawing/2014/main" id="{C874192E-954B-42D5-9CD8-28EA3D3B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4079875"/>
            <a:ext cx="422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18000" b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∧</a:t>
            </a:r>
          </a:p>
        </p:txBody>
      </p:sp>
      <p:sp>
        <p:nvSpPr>
          <p:cNvPr id="81026" name="Freeform 130">
            <a:extLst>
              <a:ext uri="{FF2B5EF4-FFF2-40B4-BE49-F238E27FC236}">
                <a16:creationId xmlns:a16="http://schemas.microsoft.com/office/drawing/2014/main" id="{1E70D1D7-F005-4EFE-A5CF-23EBF7B866E4}"/>
              </a:ext>
            </a:extLst>
          </p:cNvPr>
          <p:cNvSpPr>
            <a:spLocks/>
          </p:cNvSpPr>
          <p:nvPr/>
        </p:nvSpPr>
        <p:spPr bwMode="auto">
          <a:xfrm>
            <a:off x="7586663" y="4395788"/>
            <a:ext cx="271462" cy="628650"/>
          </a:xfrm>
          <a:custGeom>
            <a:avLst/>
            <a:gdLst>
              <a:gd name="T0" fmla="*/ 0 w 469"/>
              <a:gd name="T1" fmla="*/ 0 h 544"/>
              <a:gd name="T2" fmla="*/ 2147483647 w 469"/>
              <a:gd name="T3" fmla="*/ 2147483647 h 54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69" h="544">
                <a:moveTo>
                  <a:pt x="0" y="0"/>
                </a:moveTo>
                <a:lnTo>
                  <a:pt x="469" y="544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4" grpId="0"/>
      <p:bldP spid="810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156B8E61-5698-47F6-80CB-01172D529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2124075"/>
            <a:ext cx="8534400" cy="3946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BiSortTree::Insert(BiNode *&amp;ptr, int k) 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在以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ptr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为根的二叉排序树中插入值为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的结点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	if (ptr==NULL) 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	ptr=new BiNode;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ptr-&gt;key=k;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ptr-&gt;lchild=ptr-&gt;rchild=NULL;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else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	if (k&lt;ptr-&gt;key) Insert(ptr-&gt;lchild, k);	//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插入到左子树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if(k&gt;ptr-&gt;key)  Insert(ptr-&gt;rchild, k); //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插入到右子树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BiSortTree::Insert(int k) 	//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插入</a:t>
            </a:r>
          </a:p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	Insert(root,k);        }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51" name="Text Box 7">
            <a:extLst>
              <a:ext uri="{FF2B5EF4-FFF2-40B4-BE49-F238E27FC236}">
                <a16:creationId xmlns:a16="http://schemas.microsoft.com/office/drawing/2014/main" id="{46E020F5-BD8E-4A83-9502-EC001DC3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042988"/>
            <a:ext cx="4703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二叉排序树的插入算法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4CF09115-A369-46A8-B992-9112D7101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1133475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二叉排序树的构造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9E51A2D9-EBA0-4104-8478-BC0108B14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89865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从空的二叉排序树开始，依次插入一个个结点 。</a:t>
            </a:r>
          </a:p>
        </p:txBody>
      </p:sp>
      <p:sp>
        <p:nvSpPr>
          <p:cNvPr id="83992" name="Text Box 24">
            <a:extLst>
              <a:ext uri="{FF2B5EF4-FFF2-40B4-BE49-F238E27FC236}">
                <a16:creationId xmlns:a16="http://schemas.microsoft.com/office/drawing/2014/main" id="{C266F336-3E59-4861-BF4F-25A28223E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895600"/>
            <a:ext cx="4357688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例：关键码集合为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{63，90，70，55，58}，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叉排序树的构造过程为：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84009" name="Oval 41">
            <a:extLst>
              <a:ext uri="{FF2B5EF4-FFF2-40B4-BE49-F238E27FC236}">
                <a16:creationId xmlns:a16="http://schemas.microsoft.com/office/drawing/2014/main" id="{F6E6A221-0DB9-4705-B96B-A76474B4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2963863"/>
            <a:ext cx="539750" cy="53975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4010" name="Text Box 42">
            <a:extLst>
              <a:ext uri="{FF2B5EF4-FFF2-40B4-BE49-F238E27FC236}">
                <a16:creationId xmlns:a16="http://schemas.microsoft.com/office/drawing/2014/main" id="{815C9DC6-F989-42B1-BE80-864CE748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300831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63</a:t>
            </a:r>
          </a:p>
        </p:txBody>
      </p:sp>
      <p:grpSp>
        <p:nvGrpSpPr>
          <p:cNvPr id="84029" name="Group 61">
            <a:extLst>
              <a:ext uri="{FF2B5EF4-FFF2-40B4-BE49-F238E27FC236}">
                <a16:creationId xmlns:a16="http://schemas.microsoft.com/office/drawing/2014/main" id="{9753F86B-81A0-4CC4-A7C6-D76D42D5816A}"/>
              </a:ext>
            </a:extLst>
          </p:cNvPr>
          <p:cNvGrpSpPr>
            <a:grpSpLocks/>
          </p:cNvGrpSpPr>
          <p:nvPr/>
        </p:nvGrpSpPr>
        <p:grpSpPr bwMode="auto">
          <a:xfrm>
            <a:off x="5645150" y="3425825"/>
            <a:ext cx="869950" cy="1338263"/>
            <a:chOff x="3156" y="2158"/>
            <a:chExt cx="548" cy="843"/>
          </a:xfrm>
        </p:grpSpPr>
        <p:sp>
          <p:nvSpPr>
            <p:cNvPr id="37908" name="Line 39">
              <a:extLst>
                <a:ext uri="{FF2B5EF4-FFF2-40B4-BE49-F238E27FC236}">
                  <a16:creationId xmlns:a16="http://schemas.microsoft.com/office/drawing/2014/main" id="{9B779190-E878-4C77-B40C-D5CD43610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3" y="2158"/>
              <a:ext cx="351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11" name="Oval 43">
              <a:extLst>
                <a:ext uri="{FF2B5EF4-FFF2-40B4-BE49-F238E27FC236}">
                  <a16:creationId xmlns:a16="http://schemas.microsoft.com/office/drawing/2014/main" id="{72D9D392-4039-4942-A152-DA0D6D757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2661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10" name="Text Box 44">
              <a:extLst>
                <a:ext uri="{FF2B5EF4-FFF2-40B4-BE49-F238E27FC236}">
                  <a16:creationId xmlns:a16="http://schemas.microsoft.com/office/drawing/2014/main" id="{06423498-8896-4C09-9C5D-32C8491EA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2689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55</a:t>
              </a:r>
            </a:p>
          </p:txBody>
        </p:sp>
      </p:grpSp>
      <p:grpSp>
        <p:nvGrpSpPr>
          <p:cNvPr id="84027" name="Group 59">
            <a:extLst>
              <a:ext uri="{FF2B5EF4-FFF2-40B4-BE49-F238E27FC236}">
                <a16:creationId xmlns:a16="http://schemas.microsoft.com/office/drawing/2014/main" id="{979CF793-441C-4C46-B8F3-C8D3BEF04D9D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3429000"/>
            <a:ext cx="892175" cy="1319213"/>
            <a:chOff x="3929" y="2160"/>
            <a:chExt cx="562" cy="831"/>
          </a:xfrm>
        </p:grpSpPr>
        <p:sp>
          <p:nvSpPr>
            <p:cNvPr id="37905" name="Line 40">
              <a:extLst>
                <a:ext uri="{FF2B5EF4-FFF2-40B4-BE49-F238E27FC236}">
                  <a16:creationId xmlns:a16="http://schemas.microsoft.com/office/drawing/2014/main" id="{78F604A6-1D18-46FB-920C-1A9EA0B01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2160"/>
              <a:ext cx="360" cy="5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13" name="Oval 45">
              <a:extLst>
                <a:ext uri="{FF2B5EF4-FFF2-40B4-BE49-F238E27FC236}">
                  <a16:creationId xmlns:a16="http://schemas.microsoft.com/office/drawing/2014/main" id="{7E1DCA9A-9665-4B47-9224-1E245F3D5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651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07" name="Text Box 46">
              <a:extLst>
                <a:ext uri="{FF2B5EF4-FFF2-40B4-BE49-F238E27FC236}">
                  <a16:creationId xmlns:a16="http://schemas.microsoft.com/office/drawing/2014/main" id="{FA012D0F-DFFD-49A1-B29A-554858BE6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2679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90</a:t>
              </a:r>
            </a:p>
          </p:txBody>
        </p:sp>
      </p:grpSp>
      <p:grpSp>
        <p:nvGrpSpPr>
          <p:cNvPr id="84030" name="Group 62">
            <a:extLst>
              <a:ext uri="{FF2B5EF4-FFF2-40B4-BE49-F238E27FC236}">
                <a16:creationId xmlns:a16="http://schemas.microsoft.com/office/drawing/2014/main" id="{64FB0F4C-2390-44C5-95E3-BD5AC6B20FFA}"/>
              </a:ext>
            </a:extLst>
          </p:cNvPr>
          <p:cNvGrpSpPr>
            <a:grpSpLocks/>
          </p:cNvGrpSpPr>
          <p:nvPr/>
        </p:nvGrpSpPr>
        <p:grpSpPr bwMode="auto">
          <a:xfrm>
            <a:off x="6048375" y="4718050"/>
            <a:ext cx="612775" cy="1260475"/>
            <a:chOff x="3410" y="2972"/>
            <a:chExt cx="386" cy="794"/>
          </a:xfrm>
        </p:grpSpPr>
        <p:sp>
          <p:nvSpPr>
            <p:cNvPr id="84015" name="Oval 47">
              <a:extLst>
                <a:ext uri="{FF2B5EF4-FFF2-40B4-BE49-F238E27FC236}">
                  <a16:creationId xmlns:a16="http://schemas.microsoft.com/office/drawing/2014/main" id="{B0397084-8678-4658-AF44-50351783B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426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03" name="Text Box 48">
              <a:extLst>
                <a:ext uri="{FF2B5EF4-FFF2-40B4-BE49-F238E27FC236}">
                  <a16:creationId xmlns:a16="http://schemas.microsoft.com/office/drawing/2014/main" id="{0961C0F1-8D27-4FCE-954B-0E9C40016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454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58</a:t>
              </a:r>
            </a:p>
          </p:txBody>
        </p:sp>
        <p:sp>
          <p:nvSpPr>
            <p:cNvPr id="37904" name="Line 51">
              <a:extLst>
                <a:ext uri="{FF2B5EF4-FFF2-40B4-BE49-F238E27FC236}">
                  <a16:creationId xmlns:a16="http://schemas.microsoft.com/office/drawing/2014/main" id="{087183E8-1A63-4905-BE68-0DA969B78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0" y="2972"/>
              <a:ext cx="17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031" name="Group 63">
            <a:extLst>
              <a:ext uri="{FF2B5EF4-FFF2-40B4-BE49-F238E27FC236}">
                <a16:creationId xmlns:a16="http://schemas.microsoft.com/office/drawing/2014/main" id="{0D819F59-12A6-4BC6-858A-22721A9C4207}"/>
              </a:ext>
            </a:extLst>
          </p:cNvPr>
          <p:cNvGrpSpPr>
            <a:grpSpLocks/>
          </p:cNvGrpSpPr>
          <p:nvPr/>
        </p:nvGrpSpPr>
        <p:grpSpPr bwMode="auto">
          <a:xfrm>
            <a:off x="6721475" y="4673600"/>
            <a:ext cx="601663" cy="1301750"/>
            <a:chOff x="4234" y="2944"/>
            <a:chExt cx="379" cy="820"/>
          </a:xfrm>
        </p:grpSpPr>
        <p:sp>
          <p:nvSpPr>
            <p:cNvPr id="84017" name="Oval 49">
              <a:extLst>
                <a:ext uri="{FF2B5EF4-FFF2-40B4-BE49-F238E27FC236}">
                  <a16:creationId xmlns:a16="http://schemas.microsoft.com/office/drawing/2014/main" id="{BF0281D1-C92C-4C8B-878F-40ADCC1F5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3424"/>
              <a:ext cx="340" cy="34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00" name="Text Box 50">
              <a:extLst>
                <a:ext uri="{FF2B5EF4-FFF2-40B4-BE49-F238E27FC236}">
                  <a16:creationId xmlns:a16="http://schemas.microsoft.com/office/drawing/2014/main" id="{1F42F91A-868B-4684-B2DD-93B54F6BE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3452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70</a:t>
              </a:r>
            </a:p>
          </p:txBody>
        </p:sp>
        <p:sp>
          <p:nvSpPr>
            <p:cNvPr id="37901" name="Line 52">
              <a:extLst>
                <a:ext uri="{FF2B5EF4-FFF2-40B4-BE49-F238E27FC236}">
                  <a16:creationId xmlns:a16="http://schemas.microsoft.com/office/drawing/2014/main" id="{5A822FA0-AC86-46A0-9F1E-E55A94380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1" y="2944"/>
              <a:ext cx="202" cy="4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9" grpId="0" animBg="1"/>
      <p:bldP spid="840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>
            <a:extLst>
              <a:ext uri="{FF2B5EF4-FFF2-40B4-BE49-F238E27FC236}">
                <a16:creationId xmlns:a16="http://schemas.microsoft.com/office/drawing/2014/main" id="{333243D2-F21B-4B55-82EE-E0CAE563B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124075"/>
            <a:ext cx="7850188" cy="22923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BiSortTree::BiSortTree(int a[ ], int n) 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{	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	root = NULL;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for (int i = 0; i &lt; n; i++)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	    Insert (root, a[i]);</a:t>
            </a:r>
          </a:p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} 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18343829-BED6-4CAA-9420-0516EE86D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089025"/>
            <a:ext cx="5153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二叉排序树的构造算法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9CABB120-D363-4BA1-8F1E-97C2C1D7B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小结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060A643C-E2D2-4958-9B3C-B320B6FA2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一个无序序列可以通过构造一棵二叉排序树而变成一个有序序列;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每次插入的新结点都是二叉排序树上新的叶子结点;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找到插入位置后，不必移动其它结点，仅需修改某个结点的指针；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在左子树/右子树的查找过程与在整棵树上查找过程相同；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新插入的结点没有破坏原有结点之间的关系。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6" name="Rectangle 1042">
            <a:extLst>
              <a:ext uri="{FF2B5EF4-FFF2-40B4-BE49-F238E27FC236}">
                <a16:creationId xmlns:a16="http://schemas.microsoft.com/office/drawing/2014/main" id="{BF89B79A-82A0-4A16-832A-466EE3A72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在二叉排序树中查找给定值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的过程是：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① 若二叉排序树为空，则表明查找失败，返回空指针；否则，若给定值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等于根结点的值，则表明查找成功，返回根结点；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② 若给定值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小于根结点的值，则继续在根的左子树中查找；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③ 若给定值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大于根结点的值，则继续在根的右子树中查找。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这是一个递归查找过程。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94227" name="Rectangle 1043">
            <a:extLst>
              <a:ext uri="{FF2B5EF4-FFF2-40B4-BE49-F238E27FC236}">
                <a16:creationId xmlns:a16="http://schemas.microsoft.com/office/drawing/2014/main" id="{243194E4-36E5-4ECA-B8D0-E7805BBE3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二叉排序树的查找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1" name="Text Box 41">
            <a:extLst>
              <a:ext uri="{FF2B5EF4-FFF2-40B4-BE49-F238E27FC236}">
                <a16:creationId xmlns:a16="http://schemas.microsoft.com/office/drawing/2014/main" id="{F0C31B51-D9F9-462E-AAA5-B79904E65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08163"/>
            <a:ext cx="8370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例：在二叉排序树中查找关键字值为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35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95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的过程：</a:t>
            </a:r>
          </a:p>
        </p:txBody>
      </p:sp>
      <p:sp>
        <p:nvSpPr>
          <p:cNvPr id="93190" name="Oval 6">
            <a:extLst>
              <a:ext uri="{FF2B5EF4-FFF2-40B4-BE49-F238E27FC236}">
                <a16:creationId xmlns:a16="http://schemas.microsoft.com/office/drawing/2014/main" id="{4518249E-BFEB-403E-8134-11CC8F65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562225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988" name="Text Box 7">
            <a:extLst>
              <a:ext uri="{FF2B5EF4-FFF2-40B4-BE49-F238E27FC236}">
                <a16:creationId xmlns:a16="http://schemas.microsoft.com/office/drawing/2014/main" id="{E21FE780-073A-4F23-BA32-2A02D9812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2606675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93192" name="Oval 8">
            <a:extLst>
              <a:ext uri="{FF2B5EF4-FFF2-40B4-BE49-F238E27FC236}">
                <a16:creationId xmlns:a16="http://schemas.microsoft.com/office/drawing/2014/main" id="{2E847EC4-0313-4C61-A232-199E4EAC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175000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990" name="Text Box 9">
            <a:extLst>
              <a:ext uri="{FF2B5EF4-FFF2-40B4-BE49-F238E27FC236}">
                <a16:creationId xmlns:a16="http://schemas.microsoft.com/office/drawing/2014/main" id="{CA6624B1-A447-474B-9F73-09331BBFA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32194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93194" name="Oval 10">
            <a:extLst>
              <a:ext uri="{FF2B5EF4-FFF2-40B4-BE49-F238E27FC236}">
                <a16:creationId xmlns:a16="http://schemas.microsoft.com/office/drawing/2014/main" id="{04B866C2-31E1-4982-8DA3-5CB66C04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4033838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992" name="Text Box 11">
            <a:extLst>
              <a:ext uri="{FF2B5EF4-FFF2-40B4-BE49-F238E27FC236}">
                <a16:creationId xmlns:a16="http://schemas.microsoft.com/office/drawing/2014/main" id="{248BE6E6-9C11-4A3C-9374-652ADF16A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07828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93196" name="Oval 12">
            <a:extLst>
              <a:ext uri="{FF2B5EF4-FFF2-40B4-BE49-F238E27FC236}">
                <a16:creationId xmlns:a16="http://schemas.microsoft.com/office/drawing/2014/main" id="{7734A6DA-03AA-4EFA-9907-EA962163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3159125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994" name="Text Box 13">
            <a:extLst>
              <a:ext uri="{FF2B5EF4-FFF2-40B4-BE49-F238E27FC236}">
                <a16:creationId xmlns:a16="http://schemas.microsoft.com/office/drawing/2014/main" id="{B11B00DB-6B1B-4163-B372-E9E1F32CA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90875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93198" name="Oval 14">
            <a:extLst>
              <a:ext uri="{FF2B5EF4-FFF2-40B4-BE49-F238E27FC236}">
                <a16:creationId xmlns:a16="http://schemas.microsoft.com/office/drawing/2014/main" id="{B98846AB-614D-4194-BB3D-93CD282F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88" y="4043363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996" name="Text Box 15">
            <a:extLst>
              <a:ext uri="{FF2B5EF4-FFF2-40B4-BE49-F238E27FC236}">
                <a16:creationId xmlns:a16="http://schemas.microsoft.com/office/drawing/2014/main" id="{01C751FD-7620-49F7-9003-0407D81AA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08781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93200" name="Oval 16">
            <a:extLst>
              <a:ext uri="{FF2B5EF4-FFF2-40B4-BE49-F238E27FC236}">
                <a16:creationId xmlns:a16="http://schemas.microsoft.com/office/drawing/2014/main" id="{FE2F3D4E-1973-493F-B747-D55D4644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856163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998" name="Text Box 17">
            <a:extLst>
              <a:ext uri="{FF2B5EF4-FFF2-40B4-BE49-F238E27FC236}">
                <a16:creationId xmlns:a16="http://schemas.microsoft.com/office/drawing/2014/main" id="{B4027240-BFC8-42FE-A74C-2D5597E8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490061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93202" name="Oval 18">
            <a:extLst>
              <a:ext uri="{FF2B5EF4-FFF2-40B4-BE49-F238E27FC236}">
                <a16:creationId xmlns:a16="http://schemas.microsoft.com/office/drawing/2014/main" id="{4618979E-B1DD-48C9-8BBC-F8DEEBD0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5770563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00" name="Text Box 19">
            <a:extLst>
              <a:ext uri="{FF2B5EF4-FFF2-40B4-BE49-F238E27FC236}">
                <a16:creationId xmlns:a16="http://schemas.microsoft.com/office/drawing/2014/main" id="{049CF971-C9BA-47F1-BAD7-0C9CBE5B6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581501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93204" name="Oval 20">
            <a:extLst>
              <a:ext uri="{FF2B5EF4-FFF2-40B4-BE49-F238E27FC236}">
                <a16:creationId xmlns:a16="http://schemas.microsoft.com/office/drawing/2014/main" id="{05171C94-F478-41F3-A9AC-6916625C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4059238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02" name="Text Box 21">
            <a:extLst>
              <a:ext uri="{FF2B5EF4-FFF2-40B4-BE49-F238E27FC236}">
                <a16:creationId xmlns:a16="http://schemas.microsoft.com/office/drawing/2014/main" id="{A09D3EE5-EBDB-495E-8E0F-83E260D5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10368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93206" name="Oval 22">
            <a:extLst>
              <a:ext uri="{FF2B5EF4-FFF2-40B4-BE49-F238E27FC236}">
                <a16:creationId xmlns:a16="http://schemas.microsoft.com/office/drawing/2014/main" id="{E5F5B9C6-B0F0-461E-BF1F-B529ED767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4875213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04" name="Text Box 23">
            <a:extLst>
              <a:ext uri="{FF2B5EF4-FFF2-40B4-BE49-F238E27FC236}">
                <a16:creationId xmlns:a16="http://schemas.microsoft.com/office/drawing/2014/main" id="{9D3F4599-78C5-49DD-AE35-541D8305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491966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93208" name="Oval 24">
            <a:extLst>
              <a:ext uri="{FF2B5EF4-FFF2-40B4-BE49-F238E27FC236}">
                <a16:creationId xmlns:a16="http://schemas.microsoft.com/office/drawing/2014/main" id="{DCE47E1D-0BA2-4F2D-BDE2-C48D0A7C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5795963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06" name="Text Box 25">
            <a:extLst>
              <a:ext uri="{FF2B5EF4-FFF2-40B4-BE49-F238E27FC236}">
                <a16:creationId xmlns:a16="http://schemas.microsoft.com/office/drawing/2014/main" id="{90CE9321-9133-4EB6-9DA7-84720096B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84041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42007" name="Line 26">
            <a:extLst>
              <a:ext uri="{FF2B5EF4-FFF2-40B4-BE49-F238E27FC236}">
                <a16:creationId xmlns:a16="http://schemas.microsoft.com/office/drawing/2014/main" id="{3D1E174B-5477-4655-A1AD-9AD8CED9F5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9725" y="2876550"/>
            <a:ext cx="522288" cy="3937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7">
            <a:extLst>
              <a:ext uri="{FF2B5EF4-FFF2-40B4-BE49-F238E27FC236}">
                <a16:creationId xmlns:a16="http://schemas.microsoft.com/office/drawing/2014/main" id="{3908DA1C-742A-44BD-98F3-B782535C56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550" y="3551238"/>
            <a:ext cx="404813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8">
            <a:extLst>
              <a:ext uri="{FF2B5EF4-FFF2-40B4-BE49-F238E27FC236}">
                <a16:creationId xmlns:a16="http://schemas.microsoft.com/office/drawing/2014/main" id="{149F8EEB-208F-4B30-AC45-17BFB3CA4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876550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29">
            <a:extLst>
              <a:ext uri="{FF2B5EF4-FFF2-40B4-BE49-F238E27FC236}">
                <a16:creationId xmlns:a16="http://schemas.microsoft.com/office/drawing/2014/main" id="{F061B441-80A7-4EFC-8FB2-8E062EBEA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275" y="3595688"/>
            <a:ext cx="36036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30">
            <a:extLst>
              <a:ext uri="{FF2B5EF4-FFF2-40B4-BE49-F238E27FC236}">
                <a16:creationId xmlns:a16="http://schemas.microsoft.com/office/drawing/2014/main" id="{99333F92-05C9-4EC2-AF9C-25F1D73DC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9238" y="4451350"/>
            <a:ext cx="360362" cy="44926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31">
            <a:extLst>
              <a:ext uri="{FF2B5EF4-FFF2-40B4-BE49-F238E27FC236}">
                <a16:creationId xmlns:a16="http://schemas.microsoft.com/office/drawing/2014/main" id="{47B82C32-0402-40CE-A78A-258987730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3551238"/>
            <a:ext cx="40481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Line 32">
            <a:extLst>
              <a:ext uri="{FF2B5EF4-FFF2-40B4-BE49-F238E27FC236}">
                <a16:creationId xmlns:a16="http://schemas.microsoft.com/office/drawing/2014/main" id="{301B13BC-41BF-41F3-A4A3-1D013666B2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4888" y="4451350"/>
            <a:ext cx="220662" cy="404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Line 33">
            <a:extLst>
              <a:ext uri="{FF2B5EF4-FFF2-40B4-BE49-F238E27FC236}">
                <a16:creationId xmlns:a16="http://schemas.microsoft.com/office/drawing/2014/main" id="{FF2538D7-0927-4BEA-989A-6BD7123B0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5291138"/>
            <a:ext cx="374650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Line 34">
            <a:extLst>
              <a:ext uri="{FF2B5EF4-FFF2-40B4-BE49-F238E27FC236}">
                <a16:creationId xmlns:a16="http://schemas.microsoft.com/office/drawing/2014/main" id="{E8FF8DC4-976D-4D54-A743-EEE6A326F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525" y="5291138"/>
            <a:ext cx="269875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9" name="Text Box 35">
            <a:extLst>
              <a:ext uri="{FF2B5EF4-FFF2-40B4-BE49-F238E27FC236}">
                <a16:creationId xmlns:a16="http://schemas.microsoft.com/office/drawing/2014/main" id="{3F0F76CE-60CD-4A4D-963C-27C66CAED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1042988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二叉排序树的查找</a:t>
            </a:r>
          </a:p>
        </p:txBody>
      </p:sp>
      <p:sp>
        <p:nvSpPr>
          <p:cNvPr id="93221" name="Line 37">
            <a:extLst>
              <a:ext uri="{FF2B5EF4-FFF2-40B4-BE49-F238E27FC236}">
                <a16:creationId xmlns:a16="http://schemas.microsoft.com/office/drawing/2014/main" id="{856241A3-1868-4B6A-8B59-B90E9BD35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600" y="2259013"/>
            <a:ext cx="179388" cy="3143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22" name="Line 38">
            <a:extLst>
              <a:ext uri="{FF2B5EF4-FFF2-40B4-BE49-F238E27FC236}">
                <a16:creationId xmlns:a16="http://schemas.microsoft.com/office/drawing/2014/main" id="{A33C75CD-D3B5-4ADD-B6F4-15D039FE5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488" y="2889250"/>
            <a:ext cx="179387" cy="3143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23" name="Line 39">
            <a:extLst>
              <a:ext uri="{FF2B5EF4-FFF2-40B4-BE49-F238E27FC236}">
                <a16:creationId xmlns:a16="http://schemas.microsoft.com/office/drawing/2014/main" id="{328CE574-FCBE-433E-9B9C-7DA3B1802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3654425"/>
            <a:ext cx="46038" cy="404813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24" name="Line 40">
            <a:extLst>
              <a:ext uri="{FF2B5EF4-FFF2-40B4-BE49-F238E27FC236}">
                <a16:creationId xmlns:a16="http://schemas.microsoft.com/office/drawing/2014/main" id="{D4DCE00E-8E24-4C00-B47A-345FCD9B9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4464050"/>
            <a:ext cx="90488" cy="404813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25" name="Oval 41">
            <a:extLst>
              <a:ext uri="{FF2B5EF4-FFF2-40B4-BE49-F238E27FC236}">
                <a16:creationId xmlns:a16="http://schemas.microsoft.com/office/drawing/2014/main" id="{0597DF88-AFC0-4EE7-AC36-5ED9A597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2528888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22" name="Text Box 42">
            <a:extLst>
              <a:ext uri="{FF2B5EF4-FFF2-40B4-BE49-F238E27FC236}">
                <a16:creationId xmlns:a16="http://schemas.microsoft.com/office/drawing/2014/main" id="{34FA16F5-963A-47B9-8A71-D6CDC0F47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257333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93227" name="Oval 43">
            <a:extLst>
              <a:ext uri="{FF2B5EF4-FFF2-40B4-BE49-F238E27FC236}">
                <a16:creationId xmlns:a16="http://schemas.microsoft.com/office/drawing/2014/main" id="{D2C838D0-E519-4335-9F11-C5A1F33FB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3141663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24" name="Text Box 44">
            <a:extLst>
              <a:ext uri="{FF2B5EF4-FFF2-40B4-BE49-F238E27FC236}">
                <a16:creationId xmlns:a16="http://schemas.microsoft.com/office/drawing/2014/main" id="{0CCE8F10-4DB5-4B8C-81B9-AF8AFE0E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318611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93229" name="Oval 45">
            <a:extLst>
              <a:ext uri="{FF2B5EF4-FFF2-40B4-BE49-F238E27FC236}">
                <a16:creationId xmlns:a16="http://schemas.microsoft.com/office/drawing/2014/main" id="{91BA04ED-C0D4-4FFB-8D13-6DBBA80D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4000500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26" name="Text Box 46">
            <a:extLst>
              <a:ext uri="{FF2B5EF4-FFF2-40B4-BE49-F238E27FC236}">
                <a16:creationId xmlns:a16="http://schemas.microsoft.com/office/drawing/2014/main" id="{8E56226A-5CE7-4D67-840D-BA499CE42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40449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93231" name="Oval 47">
            <a:extLst>
              <a:ext uri="{FF2B5EF4-FFF2-40B4-BE49-F238E27FC236}">
                <a16:creationId xmlns:a16="http://schemas.microsoft.com/office/drawing/2014/main" id="{FE3B34DB-F39D-4E56-93C7-AA03EC37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3" y="3125788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28" name="Text Box 48">
            <a:extLst>
              <a:ext uri="{FF2B5EF4-FFF2-40B4-BE49-F238E27FC236}">
                <a16:creationId xmlns:a16="http://schemas.microsoft.com/office/drawing/2014/main" id="{193BBEA5-20BA-4292-975F-684DDE28B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315753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93233" name="Oval 49">
            <a:extLst>
              <a:ext uri="{FF2B5EF4-FFF2-40B4-BE49-F238E27FC236}">
                <a16:creationId xmlns:a16="http://schemas.microsoft.com/office/drawing/2014/main" id="{ACB89FA0-A615-42E8-88A6-68DD1AB3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150" y="4010025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30" name="Text Box 50">
            <a:extLst>
              <a:ext uri="{FF2B5EF4-FFF2-40B4-BE49-F238E27FC236}">
                <a16:creationId xmlns:a16="http://schemas.microsoft.com/office/drawing/2014/main" id="{AC41FA9A-871C-4296-8D24-886614A1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054475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93235" name="Oval 51">
            <a:extLst>
              <a:ext uri="{FF2B5EF4-FFF2-40B4-BE49-F238E27FC236}">
                <a16:creationId xmlns:a16="http://schemas.microsoft.com/office/drawing/2014/main" id="{CFE93DE0-8C9B-457B-8EA2-DF65905E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4822825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32" name="Text Box 52">
            <a:extLst>
              <a:ext uri="{FF2B5EF4-FFF2-40B4-BE49-F238E27FC236}">
                <a16:creationId xmlns:a16="http://schemas.microsoft.com/office/drawing/2014/main" id="{44BA1E4D-E9AB-4278-A295-FCD45610B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75" y="4867275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93237" name="Oval 53">
            <a:extLst>
              <a:ext uri="{FF2B5EF4-FFF2-40B4-BE49-F238E27FC236}">
                <a16:creationId xmlns:a16="http://schemas.microsoft.com/office/drawing/2014/main" id="{A76A4A57-BA2E-44B9-AA65-E5352BBD9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013" y="5737225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34" name="Text Box 54">
            <a:extLst>
              <a:ext uri="{FF2B5EF4-FFF2-40B4-BE49-F238E27FC236}">
                <a16:creationId xmlns:a16="http://schemas.microsoft.com/office/drawing/2014/main" id="{3DD12A7C-B069-42C2-A819-F51B209C5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463" y="578167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93239" name="Oval 55">
            <a:extLst>
              <a:ext uri="{FF2B5EF4-FFF2-40B4-BE49-F238E27FC236}">
                <a16:creationId xmlns:a16="http://schemas.microsoft.com/office/drawing/2014/main" id="{6A84CE71-50E7-4899-9AC3-DF695532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4025900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36" name="Text Box 56">
            <a:extLst>
              <a:ext uri="{FF2B5EF4-FFF2-40B4-BE49-F238E27FC236}">
                <a16:creationId xmlns:a16="http://schemas.microsoft.com/office/drawing/2014/main" id="{4D312256-7474-4113-B50E-1E9E039BF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0703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93241" name="Oval 57">
            <a:extLst>
              <a:ext uri="{FF2B5EF4-FFF2-40B4-BE49-F238E27FC236}">
                <a16:creationId xmlns:a16="http://schemas.microsoft.com/office/drawing/2014/main" id="{BB16AE0F-7C8C-4BBC-A097-1672EEE3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4841875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38" name="Text Box 58">
            <a:extLst>
              <a:ext uri="{FF2B5EF4-FFF2-40B4-BE49-F238E27FC236}">
                <a16:creationId xmlns:a16="http://schemas.microsoft.com/office/drawing/2014/main" id="{71D71B75-E8D7-4BD3-9D1B-6177FDD61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4886325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93243" name="Oval 59">
            <a:extLst>
              <a:ext uri="{FF2B5EF4-FFF2-40B4-BE49-F238E27FC236}">
                <a16:creationId xmlns:a16="http://schemas.microsoft.com/office/drawing/2014/main" id="{3A84601B-543A-4A3B-83C7-57D9BEE2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762625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2040" name="Text Box 60">
            <a:extLst>
              <a:ext uri="{FF2B5EF4-FFF2-40B4-BE49-F238E27FC236}">
                <a16:creationId xmlns:a16="http://schemas.microsoft.com/office/drawing/2014/main" id="{1C4FB341-9159-4332-8B02-4A1716722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13" y="580707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42041" name="Line 61">
            <a:extLst>
              <a:ext uri="{FF2B5EF4-FFF2-40B4-BE49-F238E27FC236}">
                <a16:creationId xmlns:a16="http://schemas.microsoft.com/office/drawing/2014/main" id="{2AE937B1-5CA9-4768-9398-A5A3376B7B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8688" y="2843213"/>
            <a:ext cx="522287" cy="3937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2" name="Line 62">
            <a:extLst>
              <a:ext uri="{FF2B5EF4-FFF2-40B4-BE49-F238E27FC236}">
                <a16:creationId xmlns:a16="http://schemas.microsoft.com/office/drawing/2014/main" id="{652CC1A9-1C4D-4099-B45F-3A8AFA637B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513" y="3517900"/>
            <a:ext cx="404812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3" name="Line 63">
            <a:extLst>
              <a:ext uri="{FF2B5EF4-FFF2-40B4-BE49-F238E27FC236}">
                <a16:creationId xmlns:a16="http://schemas.microsoft.com/office/drawing/2014/main" id="{413304C1-786B-4818-BD01-19826E837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2843213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4" name="Line 64">
            <a:extLst>
              <a:ext uri="{FF2B5EF4-FFF2-40B4-BE49-F238E27FC236}">
                <a16:creationId xmlns:a16="http://schemas.microsoft.com/office/drawing/2014/main" id="{4AAD556C-E0A8-45C8-9A5D-C8B80058C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4238" y="3562350"/>
            <a:ext cx="36036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5" name="Line 65">
            <a:extLst>
              <a:ext uri="{FF2B5EF4-FFF2-40B4-BE49-F238E27FC236}">
                <a16:creationId xmlns:a16="http://schemas.microsoft.com/office/drawing/2014/main" id="{BF22EF14-2AFA-487A-A5A6-69BEE8AB01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8200" y="4418013"/>
            <a:ext cx="360363" cy="44926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6" name="Line 66">
            <a:extLst>
              <a:ext uri="{FF2B5EF4-FFF2-40B4-BE49-F238E27FC236}">
                <a16:creationId xmlns:a16="http://schemas.microsoft.com/office/drawing/2014/main" id="{072FD720-BA4F-445F-A943-1E2D4ADDF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8913" y="3517900"/>
            <a:ext cx="40481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7" name="Line 67">
            <a:extLst>
              <a:ext uri="{FF2B5EF4-FFF2-40B4-BE49-F238E27FC236}">
                <a16:creationId xmlns:a16="http://schemas.microsoft.com/office/drawing/2014/main" id="{E05F46DA-7F08-4C6E-AC55-862BDE483B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3850" y="4418013"/>
            <a:ext cx="220663" cy="404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8" name="Line 68">
            <a:extLst>
              <a:ext uri="{FF2B5EF4-FFF2-40B4-BE49-F238E27FC236}">
                <a16:creationId xmlns:a16="http://schemas.microsoft.com/office/drawing/2014/main" id="{7FF50CC5-1777-48BB-9E3C-7AA390477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4013" y="5257800"/>
            <a:ext cx="374650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9" name="Line 69">
            <a:extLst>
              <a:ext uri="{FF2B5EF4-FFF2-40B4-BE49-F238E27FC236}">
                <a16:creationId xmlns:a16="http://schemas.microsoft.com/office/drawing/2014/main" id="{C83D8D36-67A8-4638-A1E1-0CD14030F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4488" y="5257800"/>
            <a:ext cx="269875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54" name="Line 70">
            <a:extLst>
              <a:ext uri="{FF2B5EF4-FFF2-40B4-BE49-F238E27FC236}">
                <a16:creationId xmlns:a16="http://schemas.microsoft.com/office/drawing/2014/main" id="{2EC411FC-4618-4F70-9475-D4B960D76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5563" y="2225675"/>
            <a:ext cx="179387" cy="314325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55" name="Line 71">
            <a:extLst>
              <a:ext uri="{FF2B5EF4-FFF2-40B4-BE49-F238E27FC236}">
                <a16:creationId xmlns:a16="http://schemas.microsoft.com/office/drawing/2014/main" id="{79E7ACBD-A775-42E6-99D8-89E5A21C8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2708275"/>
            <a:ext cx="0" cy="406400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56" name="Line 72">
            <a:extLst>
              <a:ext uri="{FF2B5EF4-FFF2-40B4-BE49-F238E27FC236}">
                <a16:creationId xmlns:a16="http://schemas.microsoft.com/office/drawing/2014/main" id="{4ABC0B3F-E215-49B6-B7D5-4A1A18D67C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7875" y="3654425"/>
            <a:ext cx="46038" cy="404813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57" name="Line 73">
            <a:extLst>
              <a:ext uri="{FF2B5EF4-FFF2-40B4-BE49-F238E27FC236}">
                <a16:creationId xmlns:a16="http://schemas.microsoft.com/office/drawing/2014/main" id="{1B068BD3-C795-4070-A724-08E4C3B7D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58238" y="4419600"/>
            <a:ext cx="88900" cy="404813"/>
          </a:xfrm>
          <a:prstGeom prst="line">
            <a:avLst/>
          </a:prstGeom>
          <a:noFill/>
          <a:ln w="28575">
            <a:solidFill>
              <a:srgbClr val="336699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54" name="Rectangle 74">
            <a:extLst>
              <a:ext uri="{FF2B5EF4-FFF2-40B4-BE49-F238E27FC236}">
                <a16:creationId xmlns:a16="http://schemas.microsoft.com/office/drawing/2014/main" id="{F6EE4300-1A3D-409D-8E8D-ED7C53C5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0" y="2438400"/>
            <a:ext cx="90488" cy="39147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AutoShape 2">
            <a:extLst>
              <a:ext uri="{FF2B5EF4-FFF2-40B4-BE49-F238E27FC236}">
                <a16:creationId xmlns:a16="http://schemas.microsoft.com/office/drawing/2014/main" id="{327CFF3A-0D5F-4D69-A3B9-4B3A8658AF6A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9.1  </a:t>
            </a: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r>
              <a:rPr lang="zh-CN" altLang="en-US"/>
              <a:t> 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566302AB-12BD-41B9-9CC1-5C44F4CFF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查找算法的性能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查找算法时间性能通过关键码的比较次数来度量。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关键码的比较次数与哪些因素有关呢？</a:t>
            </a:r>
          </a:p>
          <a:p>
            <a:pPr lvl="2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⑴算法；</a:t>
            </a:r>
          </a:p>
          <a:p>
            <a:pPr lvl="2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⑵问题规模；</a:t>
            </a:r>
          </a:p>
          <a:p>
            <a:pPr lvl="2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⑶待查关键码在查找集合中的位置；</a:t>
            </a:r>
          </a:p>
          <a:p>
            <a:pPr lvl="2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⑷查找频率。查找频率与算法无关，取决于具体应用。通常假设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pi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是已知的。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>
            <a:extLst>
              <a:ext uri="{FF2B5EF4-FFF2-40B4-BE49-F238E27FC236}">
                <a16:creationId xmlns:a16="http://schemas.microsoft.com/office/drawing/2014/main" id="{D23ECCC7-D3A4-4379-8C25-85A7BF698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63713"/>
            <a:ext cx="8709025" cy="4495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BiNode*  BiSortTree::Search(BiNode *ptr, int k) 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在以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ptr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为根的二叉排序树中查找关键字为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的结点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if (ptr==NULL) return NULL;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else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if (ptr-&gt;key==k)  		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查找成功，返回</a:t>
            </a:r>
          </a:p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return ptr;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else if (k&lt;ptr-&gt;key)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return Search (ptr-&gt;lchild, k);  	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查找左子树</a:t>
            </a:r>
          </a:p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return Search(ptr-&gt;rchild, k);  	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查找右子树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bool BiSortTree::Search(int k)   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return Search(root,k)!=NULL;  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查找右子树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} 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766" name="Text Box 1054">
            <a:extLst>
              <a:ext uri="{FF2B5EF4-FFF2-40B4-BE49-F238E27FC236}">
                <a16:creationId xmlns:a16="http://schemas.microsoft.com/office/drawing/2014/main" id="{E53AB7FE-5281-4426-962E-D05D460DB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1089025"/>
            <a:ext cx="411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二叉排序树的查找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026">
            <a:extLst>
              <a:ext uri="{FF2B5EF4-FFF2-40B4-BE49-F238E27FC236}">
                <a16:creationId xmlns:a16="http://schemas.microsoft.com/office/drawing/2014/main" id="{4E8F10B4-080E-4969-AC96-43AB1B2ED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998538"/>
            <a:ext cx="6040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二叉排序树的查找性能分析</a:t>
            </a:r>
          </a:p>
        </p:txBody>
      </p:sp>
      <p:sp>
        <p:nvSpPr>
          <p:cNvPr id="116739" name="Text Box 1027">
            <a:extLst>
              <a:ext uri="{FF2B5EF4-FFF2-40B4-BE49-F238E27FC236}">
                <a16:creationId xmlns:a16="http://schemas.microsoft.com/office/drawing/2014/main" id="{8D574859-44D6-492C-95A6-6C07F9CA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3519488"/>
            <a:ext cx="6345238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由序列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{3, 1, 2, 5, 4}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得到二叉排序树：</a:t>
            </a:r>
          </a:p>
        </p:txBody>
      </p:sp>
      <p:sp>
        <p:nvSpPr>
          <p:cNvPr id="116740" name="Text Box 1028">
            <a:extLst>
              <a:ext uri="{FF2B5EF4-FFF2-40B4-BE49-F238E27FC236}">
                <a16:creationId xmlns:a16="http://schemas.microsoft.com/office/drawing/2014/main" id="{9D94437C-5994-409D-980A-5D16BD603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854200"/>
            <a:ext cx="62103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由序列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{1,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得到二叉排序树：</a:t>
            </a:r>
          </a:p>
        </p:txBody>
      </p:sp>
      <p:sp>
        <p:nvSpPr>
          <p:cNvPr id="116760" name="Rectangle 1048">
            <a:extLst>
              <a:ext uri="{FF2B5EF4-FFF2-40B4-BE49-F238E27FC236}">
                <a16:creationId xmlns:a16="http://schemas.microsoft.com/office/drawing/2014/main" id="{DC93700B-F05B-429D-A6F9-94B788069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2663825"/>
            <a:ext cx="502920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ASL =（1+2+3+4+5）/ 5= 3</a:t>
            </a:r>
          </a:p>
        </p:txBody>
      </p:sp>
      <p:sp>
        <p:nvSpPr>
          <p:cNvPr id="116761" name="Rectangle 1049">
            <a:extLst>
              <a:ext uri="{FF2B5EF4-FFF2-40B4-BE49-F238E27FC236}">
                <a16:creationId xmlns:a16="http://schemas.microsoft.com/office/drawing/2014/main" id="{B4D607F7-3316-4EB0-9087-17E64C289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4329113"/>
            <a:ext cx="5427662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ASL =（1+2+3+2+3）/ 5 = 2.2</a:t>
            </a:r>
          </a:p>
        </p:txBody>
      </p:sp>
      <p:sp>
        <p:nvSpPr>
          <p:cNvPr id="116763" name="Text Box 1051">
            <a:extLst>
              <a:ext uri="{FF2B5EF4-FFF2-40B4-BE49-F238E27FC236}">
                <a16:creationId xmlns:a16="http://schemas.microsoft.com/office/drawing/2014/main" id="{716691EB-8E7E-45B9-A2DD-8313CD0E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5589588"/>
            <a:ext cx="8012112" cy="107473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0800" rIns="0" bIns="0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二叉排序树的查找性能取决于二叉排序树的形状，在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log</a:t>
            </a:r>
            <a:r>
              <a:rPr lang="en-US" altLang="zh-CN" sz="2800" b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和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之间。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grpSp>
        <p:nvGrpSpPr>
          <p:cNvPr id="46110" name="Group 30">
            <a:extLst>
              <a:ext uri="{FF2B5EF4-FFF2-40B4-BE49-F238E27FC236}">
                <a16:creationId xmlns:a16="http://schemas.microsoft.com/office/drawing/2014/main" id="{1D882C6B-29D5-4518-93F8-51FA0063521F}"/>
              </a:ext>
            </a:extLst>
          </p:cNvPr>
          <p:cNvGrpSpPr>
            <a:grpSpLocks/>
          </p:cNvGrpSpPr>
          <p:nvPr/>
        </p:nvGrpSpPr>
        <p:grpSpPr bwMode="auto">
          <a:xfrm>
            <a:off x="6281738" y="1403350"/>
            <a:ext cx="2679700" cy="2632075"/>
            <a:chOff x="3957" y="884"/>
            <a:chExt cx="1688" cy="1658"/>
          </a:xfrm>
        </p:grpSpPr>
        <p:grpSp>
          <p:nvGrpSpPr>
            <p:cNvPr id="44056" name="Group 20">
              <a:extLst>
                <a:ext uri="{FF2B5EF4-FFF2-40B4-BE49-F238E27FC236}">
                  <a16:creationId xmlns:a16="http://schemas.microsoft.com/office/drawing/2014/main" id="{AFBD9ADD-3144-4563-AC03-4116702D0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7" y="884"/>
              <a:ext cx="1688" cy="1602"/>
              <a:chOff x="3957" y="884"/>
              <a:chExt cx="1688" cy="1602"/>
            </a:xfrm>
          </p:grpSpPr>
          <p:sp>
            <p:nvSpPr>
              <p:cNvPr id="44058" name="Line 16">
                <a:extLst>
                  <a:ext uri="{FF2B5EF4-FFF2-40B4-BE49-F238E27FC236}">
                    <a16:creationId xmlns:a16="http://schemas.microsoft.com/office/drawing/2014/main" id="{06815FF6-C857-4FF3-8A93-2DBAF4DAF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5" y="1110"/>
                <a:ext cx="1246" cy="1134"/>
              </a:xfrm>
              <a:prstGeom prst="line">
                <a:avLst/>
              </a:prstGeom>
              <a:noFill/>
              <a:ln w="28575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086" name="Oval 6">
                <a:extLst>
                  <a:ext uri="{FF2B5EF4-FFF2-40B4-BE49-F238E27FC236}">
                    <a16:creationId xmlns:a16="http://schemas.microsoft.com/office/drawing/2014/main" id="{64DD3E73-D31B-49B7-B53D-A3584E764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7" y="88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33CC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060" name="Text Box 7">
                <a:extLst>
                  <a:ext uri="{FF2B5EF4-FFF2-40B4-BE49-F238E27FC236}">
                    <a16:creationId xmlns:a16="http://schemas.microsoft.com/office/drawing/2014/main" id="{92D4F4D7-7FDB-40E4-929A-BE526B8D3F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5" y="912"/>
                <a:ext cx="229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6088" name="Oval 8">
                <a:extLst>
                  <a:ext uri="{FF2B5EF4-FFF2-40B4-BE49-F238E27FC236}">
                    <a16:creationId xmlns:a16="http://schemas.microsoft.com/office/drawing/2014/main" id="{4DDB4C37-8084-4BDC-B50B-28D10FFEB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1195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33CC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062" name="Text Box 9">
                <a:extLst>
                  <a:ext uri="{FF2B5EF4-FFF2-40B4-BE49-F238E27FC236}">
                    <a16:creationId xmlns:a16="http://schemas.microsoft.com/office/drawing/2014/main" id="{EDB82D10-84DB-4D93-9C04-403757412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7" y="1223"/>
                <a:ext cx="229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6090" name="Oval 10">
                <a:extLst>
                  <a:ext uri="{FF2B5EF4-FFF2-40B4-BE49-F238E27FC236}">
                    <a16:creationId xmlns:a16="http://schemas.microsoft.com/office/drawing/2014/main" id="{4CEA4B0F-989B-4361-9767-CB88ED8B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" y="1536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33CC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064" name="Text Box 11">
                <a:extLst>
                  <a:ext uri="{FF2B5EF4-FFF2-40B4-BE49-F238E27FC236}">
                    <a16:creationId xmlns:a16="http://schemas.microsoft.com/office/drawing/2014/main" id="{E1922AF8-FEE7-4441-A585-54FDC945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9" y="1564"/>
                <a:ext cx="229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6092" name="Oval 12">
                <a:extLst>
                  <a:ext uri="{FF2B5EF4-FFF2-40B4-BE49-F238E27FC236}">
                    <a16:creationId xmlns:a16="http://schemas.microsoft.com/office/drawing/2014/main" id="{8E47BF53-1CDC-4D3B-BEBF-BE9525483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6" y="1876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33CC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066" name="Text Box 13">
                <a:extLst>
                  <a:ext uri="{FF2B5EF4-FFF2-40B4-BE49-F238E27FC236}">
                    <a16:creationId xmlns:a16="http://schemas.microsoft.com/office/drawing/2014/main" id="{8B753A1E-A76A-4FBB-AA8D-26E95B334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4" y="1904"/>
                <a:ext cx="229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3600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6094" name="Oval 14">
                <a:extLst>
                  <a:ext uri="{FF2B5EF4-FFF2-40B4-BE49-F238E27FC236}">
                    <a16:creationId xmlns:a16="http://schemas.microsoft.com/office/drawing/2014/main" id="{547DE887-FC40-49F5-AFF2-CD6121975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3" y="221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33CC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4057" name="Text Box 15">
              <a:extLst>
                <a:ext uri="{FF2B5EF4-FFF2-40B4-BE49-F238E27FC236}">
                  <a16:creationId xmlns:a16="http://schemas.microsoft.com/office/drawing/2014/main" id="{BB2CC56D-E804-4B94-A577-B00DD9373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1" y="2242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6109" name="Group 29">
            <a:extLst>
              <a:ext uri="{FF2B5EF4-FFF2-40B4-BE49-F238E27FC236}">
                <a16:creationId xmlns:a16="http://schemas.microsoft.com/office/drawing/2014/main" id="{9CFCE6C5-85E9-4907-AD32-1BECEF991B3E}"/>
              </a:ext>
            </a:extLst>
          </p:cNvPr>
          <p:cNvGrpSpPr>
            <a:grpSpLocks/>
          </p:cNvGrpSpPr>
          <p:nvPr/>
        </p:nvGrpSpPr>
        <p:grpSpPr bwMode="auto">
          <a:xfrm>
            <a:off x="6173788" y="3292475"/>
            <a:ext cx="2187575" cy="2098675"/>
            <a:chOff x="3889" y="2074"/>
            <a:chExt cx="1378" cy="1322"/>
          </a:xfrm>
        </p:grpSpPr>
        <p:sp>
          <p:nvSpPr>
            <p:cNvPr id="44042" name="Line 1044">
              <a:extLst>
                <a:ext uri="{FF2B5EF4-FFF2-40B4-BE49-F238E27FC236}">
                  <a16:creationId xmlns:a16="http://schemas.microsoft.com/office/drawing/2014/main" id="{F24E1887-2E97-4604-B832-2D14CEF7F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6" y="2254"/>
              <a:ext cx="432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Line 1045">
              <a:extLst>
                <a:ext uri="{FF2B5EF4-FFF2-40B4-BE49-F238E27FC236}">
                  <a16:creationId xmlns:a16="http://schemas.microsoft.com/office/drawing/2014/main" id="{8AAF096E-EB98-4552-9CEB-E334BA922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2254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1046">
              <a:extLst>
                <a:ext uri="{FF2B5EF4-FFF2-40B4-BE49-F238E27FC236}">
                  <a16:creationId xmlns:a16="http://schemas.microsoft.com/office/drawing/2014/main" id="{7A8CC64F-B05D-4157-9DBF-FB8CC5EC5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2755"/>
              <a:ext cx="198" cy="31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1047">
              <a:extLst>
                <a:ext uri="{FF2B5EF4-FFF2-40B4-BE49-F238E27FC236}">
                  <a16:creationId xmlns:a16="http://schemas.microsoft.com/office/drawing/2014/main" id="{EDABE57F-1D65-4778-8D8B-D438A4D70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4" y="2727"/>
              <a:ext cx="192" cy="3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>
              <a:extLst>
                <a:ext uri="{FF2B5EF4-FFF2-40B4-BE49-F238E27FC236}">
                  <a16:creationId xmlns:a16="http://schemas.microsoft.com/office/drawing/2014/main" id="{1BD6D7EF-2F5A-458E-B9EA-3B716615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2074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47" name="Text Box 19">
              <a:extLst>
                <a:ext uri="{FF2B5EF4-FFF2-40B4-BE49-F238E27FC236}">
                  <a16:creationId xmlns:a16="http://schemas.microsoft.com/office/drawing/2014/main" id="{C8F8608B-806C-4FE9-80AD-2154D97C9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" y="2102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01" name="Oval 21">
              <a:extLst>
                <a:ext uri="{FF2B5EF4-FFF2-40B4-BE49-F238E27FC236}">
                  <a16:creationId xmlns:a16="http://schemas.microsoft.com/office/drawing/2014/main" id="{E0F9DB43-8794-4172-9C40-15A1B61B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499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49" name="Text Box 22">
              <a:extLst>
                <a:ext uri="{FF2B5EF4-FFF2-40B4-BE49-F238E27FC236}">
                  <a16:creationId xmlns:a16="http://schemas.microsoft.com/office/drawing/2014/main" id="{28DCB346-2637-413D-B008-88DD21BEF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252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3" name="Oval 23">
              <a:extLst>
                <a:ext uri="{FF2B5EF4-FFF2-40B4-BE49-F238E27FC236}">
                  <a16:creationId xmlns:a16="http://schemas.microsoft.com/office/drawing/2014/main" id="{0E9F8C1D-0839-45C0-A412-125161EB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3058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1" name="Text Box 24">
              <a:extLst>
                <a:ext uri="{FF2B5EF4-FFF2-40B4-BE49-F238E27FC236}">
                  <a16:creationId xmlns:a16="http://schemas.microsoft.com/office/drawing/2014/main" id="{BC8D4C22-629E-4C82-BF0C-6F7AD987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308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05" name="Oval 25">
              <a:extLst>
                <a:ext uri="{FF2B5EF4-FFF2-40B4-BE49-F238E27FC236}">
                  <a16:creationId xmlns:a16="http://schemas.microsoft.com/office/drawing/2014/main" id="{53073F04-7FEB-4BD6-A1CC-0792EBCA9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2499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3" name="Text Box 26">
              <a:extLst>
                <a:ext uri="{FF2B5EF4-FFF2-40B4-BE49-F238E27FC236}">
                  <a16:creationId xmlns:a16="http://schemas.microsoft.com/office/drawing/2014/main" id="{32E10D24-C405-4F95-BC95-6CF044BF0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252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107" name="Oval 27">
              <a:extLst>
                <a:ext uri="{FF2B5EF4-FFF2-40B4-BE49-F238E27FC236}">
                  <a16:creationId xmlns:a16="http://schemas.microsoft.com/office/drawing/2014/main" id="{440E044F-85DF-4EE3-A9EE-7EE7225E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3068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5" name="Text Box 28">
              <a:extLst>
                <a:ext uri="{FF2B5EF4-FFF2-40B4-BE49-F238E27FC236}">
                  <a16:creationId xmlns:a16="http://schemas.microsoft.com/office/drawing/2014/main" id="{AC98B2C5-75A3-470F-A16E-2AE37A3EC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309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/>
      <p:bldP spid="116760" grpId="0"/>
      <p:bldP spid="116761" grpId="0"/>
      <p:bldP spid="11676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B5284E77-3890-4800-B30E-B24ADB79B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二叉排序树的删除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614CAAE4-C630-4FAB-BC0F-70184DFC0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在二叉排序树上删除某个结点之后，仍然保持二叉排序树的特性。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分三种情况讨论：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被删除的结点是叶子；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被删除的结点只有左子树或者只有右子树；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被删除的结点既有左子树，也有右子树。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>
            <a:extLst>
              <a:ext uri="{FF2B5EF4-FFF2-40B4-BE49-F238E27FC236}">
                <a16:creationId xmlns:a16="http://schemas.microsoft.com/office/drawing/2014/main" id="{85AC5F02-F590-43D6-9B4F-3E007BFE9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998538"/>
            <a:ext cx="689451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3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情况</a:t>
            </a:r>
            <a:r>
              <a:rPr kumimoji="1" lang="en-US" altLang="zh-CN" sz="3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1——</a:t>
            </a:r>
            <a:r>
              <a:rPr kumimoji="1" lang="zh-CN" altLang="en-US" sz="3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被删除的结点是叶子结点</a:t>
            </a:r>
          </a:p>
        </p:txBody>
      </p:sp>
      <p:grpSp>
        <p:nvGrpSpPr>
          <p:cNvPr id="46083" name="Group 65">
            <a:extLst>
              <a:ext uri="{FF2B5EF4-FFF2-40B4-BE49-F238E27FC236}">
                <a16:creationId xmlns:a16="http://schemas.microsoft.com/office/drawing/2014/main" id="{00C47A0D-D958-4349-BA21-E5C178722841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1916113"/>
            <a:ext cx="3779837" cy="3754437"/>
            <a:chOff x="179" y="1367"/>
            <a:chExt cx="2381" cy="2365"/>
          </a:xfrm>
        </p:grpSpPr>
        <p:sp>
          <p:nvSpPr>
            <p:cNvPr id="185350" name="Oval 6">
              <a:extLst>
                <a:ext uri="{FF2B5EF4-FFF2-40B4-BE49-F238E27FC236}">
                  <a16:creationId xmlns:a16="http://schemas.microsoft.com/office/drawing/2014/main" id="{0F8409F5-B31F-4559-94A4-7320A1E0A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367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14" name="Text Box 7">
              <a:extLst>
                <a:ext uri="{FF2B5EF4-FFF2-40B4-BE49-F238E27FC236}">
                  <a16:creationId xmlns:a16="http://schemas.microsoft.com/office/drawing/2014/main" id="{FB83BF60-674F-4DA4-843B-A508864E6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39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85352" name="Oval 8">
              <a:extLst>
                <a:ext uri="{FF2B5EF4-FFF2-40B4-BE49-F238E27FC236}">
                  <a16:creationId xmlns:a16="http://schemas.microsoft.com/office/drawing/2014/main" id="{4271C18A-D27C-431C-BFB2-5EB514F4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1753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16" name="Text Box 9">
              <a:extLst>
                <a:ext uri="{FF2B5EF4-FFF2-40B4-BE49-F238E27FC236}">
                  <a16:creationId xmlns:a16="http://schemas.microsoft.com/office/drawing/2014/main" id="{5B0A2E41-4077-4535-A538-E754DB79E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1781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85354" name="Oval 10">
              <a:extLst>
                <a:ext uri="{FF2B5EF4-FFF2-40B4-BE49-F238E27FC236}">
                  <a16:creationId xmlns:a16="http://schemas.microsoft.com/office/drawing/2014/main" id="{CC1614AF-6C17-4A4E-A956-25A40BD8A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2304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18" name="Text Box 11">
              <a:extLst>
                <a:ext uri="{FF2B5EF4-FFF2-40B4-BE49-F238E27FC236}">
                  <a16:creationId xmlns:a16="http://schemas.microsoft.com/office/drawing/2014/main" id="{FCAAC057-FF88-4657-98B7-6E86C733F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" y="2332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85356" name="Oval 12">
              <a:extLst>
                <a:ext uri="{FF2B5EF4-FFF2-40B4-BE49-F238E27FC236}">
                  <a16:creationId xmlns:a16="http://schemas.microsoft.com/office/drawing/2014/main" id="{90FEC912-3801-4EAE-8A5E-B50ACB846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743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20" name="Text Box 13">
              <a:extLst>
                <a:ext uri="{FF2B5EF4-FFF2-40B4-BE49-F238E27FC236}">
                  <a16:creationId xmlns:a16="http://schemas.microsoft.com/office/drawing/2014/main" id="{8989C3C1-AD43-40DD-A173-1756F4831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" y="1763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85358" name="Oval 14">
              <a:extLst>
                <a:ext uri="{FF2B5EF4-FFF2-40B4-BE49-F238E27FC236}">
                  <a16:creationId xmlns:a16="http://schemas.microsoft.com/office/drawing/2014/main" id="{C4AC85DD-6E09-4AEB-A6C8-31C60ABE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300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22" name="Text Box 15">
              <a:extLst>
                <a:ext uri="{FF2B5EF4-FFF2-40B4-BE49-F238E27FC236}">
                  <a16:creationId xmlns:a16="http://schemas.microsoft.com/office/drawing/2014/main" id="{5B3A504D-F9C3-4515-8953-6FE6F7046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2328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185360" name="Oval 16">
              <a:extLst>
                <a:ext uri="{FF2B5EF4-FFF2-40B4-BE49-F238E27FC236}">
                  <a16:creationId xmlns:a16="http://schemas.microsoft.com/office/drawing/2014/main" id="{4D13C9F0-847E-4A2C-ACC2-7FD8C0456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2812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24" name="Text Box 17">
              <a:extLst>
                <a:ext uri="{FF2B5EF4-FFF2-40B4-BE49-F238E27FC236}">
                  <a16:creationId xmlns:a16="http://schemas.microsoft.com/office/drawing/2014/main" id="{C50F758E-BAE7-4569-B756-F18AB966E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2840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185362" name="Oval 18">
              <a:extLst>
                <a:ext uri="{FF2B5EF4-FFF2-40B4-BE49-F238E27FC236}">
                  <a16:creationId xmlns:a16="http://schemas.microsoft.com/office/drawing/2014/main" id="{96F0E6C4-FE15-4F14-AE2E-B0B24EDE0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3388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26" name="Text Box 19">
              <a:extLst>
                <a:ext uri="{FF2B5EF4-FFF2-40B4-BE49-F238E27FC236}">
                  <a16:creationId xmlns:a16="http://schemas.microsoft.com/office/drawing/2014/main" id="{BBAB1EF2-01D9-4E5A-91DE-4D6A138C1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3416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85364" name="Oval 20">
              <a:extLst>
                <a:ext uri="{FF2B5EF4-FFF2-40B4-BE49-F238E27FC236}">
                  <a16:creationId xmlns:a16="http://schemas.microsoft.com/office/drawing/2014/main" id="{6537E38B-4F43-40C3-8BE3-C57CA223E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2310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28" name="Text Box 21">
              <a:extLst>
                <a:ext uri="{FF2B5EF4-FFF2-40B4-BE49-F238E27FC236}">
                  <a16:creationId xmlns:a16="http://schemas.microsoft.com/office/drawing/2014/main" id="{87616138-9635-4169-925E-C121EE1E4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" y="2338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85366" name="Oval 22">
              <a:extLst>
                <a:ext uri="{FF2B5EF4-FFF2-40B4-BE49-F238E27FC236}">
                  <a16:creationId xmlns:a16="http://schemas.microsoft.com/office/drawing/2014/main" id="{F0BD8D1F-EF2D-4FD1-B8D4-113209E8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" y="2824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30" name="Text Box 23">
              <a:extLst>
                <a:ext uri="{FF2B5EF4-FFF2-40B4-BE49-F238E27FC236}">
                  <a16:creationId xmlns:a16="http://schemas.microsoft.com/office/drawing/2014/main" id="{E9DD797E-D2AC-4AB2-8267-39E51EA82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2852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85368" name="Oval 24">
              <a:extLst>
                <a:ext uri="{FF2B5EF4-FFF2-40B4-BE49-F238E27FC236}">
                  <a16:creationId xmlns:a16="http://schemas.microsoft.com/office/drawing/2014/main" id="{16E323A6-797A-4479-8D78-F0A74F79C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" y="3404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32" name="Text Box 25">
              <a:extLst>
                <a:ext uri="{FF2B5EF4-FFF2-40B4-BE49-F238E27FC236}">
                  <a16:creationId xmlns:a16="http://schemas.microsoft.com/office/drawing/2014/main" id="{CD4D128D-4528-40F7-A3A5-8F7416DCB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" y="3432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46133" name="Line 26">
              <a:extLst>
                <a:ext uri="{FF2B5EF4-FFF2-40B4-BE49-F238E27FC236}">
                  <a16:creationId xmlns:a16="http://schemas.microsoft.com/office/drawing/2014/main" id="{36861DFC-F840-489E-9C31-1A3A0AB54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7" y="1565"/>
              <a:ext cx="329" cy="22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Line 27">
              <a:extLst>
                <a:ext uri="{FF2B5EF4-FFF2-40B4-BE49-F238E27FC236}">
                  <a16:creationId xmlns:a16="http://schemas.microsoft.com/office/drawing/2014/main" id="{2C6728DD-EDBE-49D7-A743-FE40380A9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" y="1990"/>
              <a:ext cx="255" cy="31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Line 28">
              <a:extLst>
                <a:ext uri="{FF2B5EF4-FFF2-40B4-BE49-F238E27FC236}">
                  <a16:creationId xmlns:a16="http://schemas.microsoft.com/office/drawing/2014/main" id="{AB90B699-3924-4187-BCF9-4AF6EAB3B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1565"/>
              <a:ext cx="318" cy="22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Line 29">
              <a:extLst>
                <a:ext uri="{FF2B5EF4-FFF2-40B4-BE49-F238E27FC236}">
                  <a16:creationId xmlns:a16="http://schemas.microsoft.com/office/drawing/2014/main" id="{E082D0F4-8492-40C6-A686-3EA778991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018"/>
              <a:ext cx="227" cy="31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7" name="Line 30">
              <a:extLst>
                <a:ext uri="{FF2B5EF4-FFF2-40B4-BE49-F238E27FC236}">
                  <a16:creationId xmlns:a16="http://schemas.microsoft.com/office/drawing/2014/main" id="{376EE445-6A40-4DCB-95BB-D0673B197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0" y="2557"/>
              <a:ext cx="227" cy="283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8" name="Line 31">
              <a:extLst>
                <a:ext uri="{FF2B5EF4-FFF2-40B4-BE49-F238E27FC236}">
                  <a16:creationId xmlns:a16="http://schemas.microsoft.com/office/drawing/2014/main" id="{F0162134-03E9-482E-9AD4-ACA62DD7E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1990"/>
              <a:ext cx="255" cy="31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Line 32">
              <a:extLst>
                <a:ext uri="{FF2B5EF4-FFF2-40B4-BE49-F238E27FC236}">
                  <a16:creationId xmlns:a16="http://schemas.microsoft.com/office/drawing/2014/main" id="{ED503874-775A-4392-9233-2E340D2BD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6" y="2557"/>
              <a:ext cx="139" cy="255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33">
              <a:extLst>
                <a:ext uri="{FF2B5EF4-FFF2-40B4-BE49-F238E27FC236}">
                  <a16:creationId xmlns:a16="http://schemas.microsoft.com/office/drawing/2014/main" id="{C7E6820F-CAE7-4D85-A06D-DED7A8C4A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3086"/>
              <a:ext cx="236" cy="321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Line 34">
              <a:extLst>
                <a:ext uri="{FF2B5EF4-FFF2-40B4-BE49-F238E27FC236}">
                  <a16:creationId xmlns:a16="http://schemas.microsoft.com/office/drawing/2014/main" id="{10D368DA-4FC6-4FC1-86C1-41671C398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" y="3086"/>
              <a:ext cx="170" cy="321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4" name="Rectangle 35">
            <a:extLst>
              <a:ext uri="{FF2B5EF4-FFF2-40B4-BE49-F238E27FC236}">
                <a16:creationId xmlns:a16="http://schemas.microsoft.com/office/drawing/2014/main" id="{16C3EB65-D0DC-437D-9019-D8BCDA67E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63" y="1808163"/>
            <a:ext cx="90487" cy="402431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46085" name="Group 66">
            <a:extLst>
              <a:ext uri="{FF2B5EF4-FFF2-40B4-BE49-F238E27FC236}">
                <a16:creationId xmlns:a16="http://schemas.microsoft.com/office/drawing/2014/main" id="{7A2DB59F-9B54-4AF8-98F8-25376B842B8A}"/>
              </a:ext>
            </a:extLst>
          </p:cNvPr>
          <p:cNvGrpSpPr>
            <a:grpSpLocks/>
          </p:cNvGrpSpPr>
          <p:nvPr/>
        </p:nvGrpSpPr>
        <p:grpSpPr bwMode="auto">
          <a:xfrm>
            <a:off x="4797425" y="1887538"/>
            <a:ext cx="3609975" cy="3754437"/>
            <a:chOff x="3022" y="1349"/>
            <a:chExt cx="2274" cy="2365"/>
          </a:xfrm>
        </p:grpSpPr>
        <p:sp>
          <p:nvSpPr>
            <p:cNvPr id="185380" name="Oval 36">
              <a:extLst>
                <a:ext uri="{FF2B5EF4-FFF2-40B4-BE49-F238E27FC236}">
                  <a16:creationId xmlns:a16="http://schemas.microsoft.com/office/drawing/2014/main" id="{8D756B5C-4C7F-40A5-95BB-87E0A1D1B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1349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88" name="Text Box 37">
              <a:extLst>
                <a:ext uri="{FF2B5EF4-FFF2-40B4-BE49-F238E27FC236}">
                  <a16:creationId xmlns:a16="http://schemas.microsoft.com/office/drawing/2014/main" id="{74E14F86-079E-476F-A4FE-EADCA761E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1377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85382" name="Oval 38">
              <a:extLst>
                <a:ext uri="{FF2B5EF4-FFF2-40B4-BE49-F238E27FC236}">
                  <a16:creationId xmlns:a16="http://schemas.microsoft.com/office/drawing/2014/main" id="{49F09541-C704-4DF1-9C80-1A6FB3F2E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735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90" name="Text Box 39">
              <a:extLst>
                <a:ext uri="{FF2B5EF4-FFF2-40B4-BE49-F238E27FC236}">
                  <a16:creationId xmlns:a16="http://schemas.microsoft.com/office/drawing/2014/main" id="{23783E27-F271-4C61-8B7E-D06956D48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1763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85384" name="Oval 40">
              <a:extLst>
                <a:ext uri="{FF2B5EF4-FFF2-40B4-BE49-F238E27FC236}">
                  <a16:creationId xmlns:a16="http://schemas.microsoft.com/office/drawing/2014/main" id="{590BEF13-BD9D-456C-B8BE-566A6DC3C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2286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92" name="Text Box 41">
              <a:extLst>
                <a:ext uri="{FF2B5EF4-FFF2-40B4-BE49-F238E27FC236}">
                  <a16:creationId xmlns:a16="http://schemas.microsoft.com/office/drawing/2014/main" id="{388959FA-BD16-4684-A4F2-07DB10CE6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2314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85386" name="Oval 42">
              <a:extLst>
                <a:ext uri="{FF2B5EF4-FFF2-40B4-BE49-F238E27FC236}">
                  <a16:creationId xmlns:a16="http://schemas.microsoft.com/office/drawing/2014/main" id="{715469F5-B688-4564-8635-10DE9E97E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725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94" name="Text Box 43">
              <a:extLst>
                <a:ext uri="{FF2B5EF4-FFF2-40B4-BE49-F238E27FC236}">
                  <a16:creationId xmlns:a16="http://schemas.microsoft.com/office/drawing/2014/main" id="{A2D7A3D8-384C-480C-A907-9A3A95A9A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745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185388" name="Oval 44">
              <a:extLst>
                <a:ext uri="{FF2B5EF4-FFF2-40B4-BE49-F238E27FC236}">
                  <a16:creationId xmlns:a16="http://schemas.microsoft.com/office/drawing/2014/main" id="{D9C69345-592A-4EA7-B87E-CB78D6843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" y="2282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96" name="Text Box 45">
              <a:extLst>
                <a:ext uri="{FF2B5EF4-FFF2-40B4-BE49-F238E27FC236}">
                  <a16:creationId xmlns:a16="http://schemas.microsoft.com/office/drawing/2014/main" id="{EB865020-892F-473D-B253-2AE37B301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" y="2310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185390" name="Oval 46">
              <a:extLst>
                <a:ext uri="{FF2B5EF4-FFF2-40B4-BE49-F238E27FC236}">
                  <a16:creationId xmlns:a16="http://schemas.microsoft.com/office/drawing/2014/main" id="{B2F02D8F-11DE-4B46-AE3D-39E5460A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2794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98" name="Text Box 47">
              <a:extLst>
                <a:ext uri="{FF2B5EF4-FFF2-40B4-BE49-F238E27FC236}">
                  <a16:creationId xmlns:a16="http://schemas.microsoft.com/office/drawing/2014/main" id="{78EA3776-0AF4-4823-9008-36C3AEAC9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" y="2822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185394" name="Oval 50">
              <a:extLst>
                <a:ext uri="{FF2B5EF4-FFF2-40B4-BE49-F238E27FC236}">
                  <a16:creationId xmlns:a16="http://schemas.microsoft.com/office/drawing/2014/main" id="{63B01C03-953D-46AE-BBFC-4B1B365C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292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00" name="Text Box 51">
              <a:extLst>
                <a:ext uri="{FF2B5EF4-FFF2-40B4-BE49-F238E27FC236}">
                  <a16:creationId xmlns:a16="http://schemas.microsoft.com/office/drawing/2014/main" id="{4B8223E5-F21A-490F-ABA7-5ED1609CA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320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85396" name="Oval 52">
              <a:extLst>
                <a:ext uri="{FF2B5EF4-FFF2-40B4-BE49-F238E27FC236}">
                  <a16:creationId xmlns:a16="http://schemas.microsoft.com/office/drawing/2014/main" id="{F8F0ED2B-86AB-4CFD-B126-9ADD9B5A4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806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02" name="Text Box 53">
              <a:extLst>
                <a:ext uri="{FF2B5EF4-FFF2-40B4-BE49-F238E27FC236}">
                  <a16:creationId xmlns:a16="http://schemas.microsoft.com/office/drawing/2014/main" id="{1F313622-D54B-4970-91F5-244BB7E8A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834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185398" name="Oval 54">
              <a:extLst>
                <a:ext uri="{FF2B5EF4-FFF2-40B4-BE49-F238E27FC236}">
                  <a16:creationId xmlns:a16="http://schemas.microsoft.com/office/drawing/2014/main" id="{DE28D96A-1326-4377-BFD8-392280045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386"/>
              <a:ext cx="295" cy="295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04" name="Text Box 55">
              <a:extLst>
                <a:ext uri="{FF2B5EF4-FFF2-40B4-BE49-F238E27FC236}">
                  <a16:creationId xmlns:a16="http://schemas.microsoft.com/office/drawing/2014/main" id="{9B9D8A17-A81B-4A21-9B03-2495965DB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" y="3414"/>
              <a:ext cx="22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46105" name="Line 56">
              <a:extLst>
                <a:ext uri="{FF2B5EF4-FFF2-40B4-BE49-F238E27FC236}">
                  <a16:creationId xmlns:a16="http://schemas.microsoft.com/office/drawing/2014/main" id="{771D78B0-E419-4663-9454-E73EA8FFF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10" y="1547"/>
              <a:ext cx="329" cy="226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57">
              <a:extLst>
                <a:ext uri="{FF2B5EF4-FFF2-40B4-BE49-F238E27FC236}">
                  <a16:creationId xmlns:a16="http://schemas.microsoft.com/office/drawing/2014/main" id="{5613FE9F-8456-4182-85CA-F9E774943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1972"/>
              <a:ext cx="255" cy="31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Line 58">
              <a:extLst>
                <a:ext uri="{FF2B5EF4-FFF2-40B4-BE49-F238E27FC236}">
                  <a16:creationId xmlns:a16="http://schemas.microsoft.com/office/drawing/2014/main" id="{F41C41C0-CA1E-4478-B76B-EE0CDD50B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" y="1547"/>
              <a:ext cx="318" cy="224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Line 59">
              <a:extLst>
                <a:ext uri="{FF2B5EF4-FFF2-40B4-BE49-F238E27FC236}">
                  <a16:creationId xmlns:a16="http://schemas.microsoft.com/office/drawing/2014/main" id="{689A592C-3D54-4F1B-9C51-45B1EC00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000"/>
              <a:ext cx="227" cy="31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Line 60">
              <a:extLst>
                <a:ext uri="{FF2B5EF4-FFF2-40B4-BE49-F238E27FC236}">
                  <a16:creationId xmlns:a16="http://schemas.microsoft.com/office/drawing/2014/main" id="{95ADF007-D5EE-4221-A59C-AF2660FD3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3" y="2539"/>
              <a:ext cx="227" cy="283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61">
              <a:extLst>
                <a:ext uri="{FF2B5EF4-FFF2-40B4-BE49-F238E27FC236}">
                  <a16:creationId xmlns:a16="http://schemas.microsoft.com/office/drawing/2014/main" id="{F3B5E427-1BD7-4169-905F-9A0FB82BE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4" y="1972"/>
              <a:ext cx="255" cy="31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62">
              <a:extLst>
                <a:ext uri="{FF2B5EF4-FFF2-40B4-BE49-F238E27FC236}">
                  <a16:creationId xmlns:a16="http://schemas.microsoft.com/office/drawing/2014/main" id="{960466DF-0F8A-42E6-A9C2-E349C075A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9" y="2539"/>
              <a:ext cx="139" cy="255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Line 64">
              <a:extLst>
                <a:ext uri="{FF2B5EF4-FFF2-40B4-BE49-F238E27FC236}">
                  <a16:creationId xmlns:a16="http://schemas.microsoft.com/office/drawing/2014/main" id="{E80FFBC0-E6E6-4E93-A579-86C611963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2" y="3068"/>
              <a:ext cx="170" cy="321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411" name="Rectangle 67">
            <a:extLst>
              <a:ext uri="{FF2B5EF4-FFF2-40B4-BE49-F238E27FC236}">
                <a16:creationId xmlns:a16="http://schemas.microsoft.com/office/drawing/2014/main" id="{55465265-F99C-4E3B-8C27-BBB16A31B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5994400"/>
            <a:ext cx="834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操作：</a:t>
            </a:r>
            <a:r>
              <a:rPr kumimoji="1" lang="zh-CN" altLang="en-US" sz="32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将双亲结点中相应指针域的值改为空。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1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645222F1-E244-4D0C-B624-6053B9FA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549275"/>
            <a:ext cx="73358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3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情况</a:t>
            </a:r>
            <a:r>
              <a:rPr kumimoji="1" lang="en-US" altLang="zh-CN" sz="3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2——</a:t>
            </a:r>
            <a:r>
              <a:rPr kumimoji="1" lang="zh-CN" altLang="en-US" sz="3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被删除的结点只有左子树或者只有右子树</a:t>
            </a:r>
          </a:p>
        </p:txBody>
      </p:sp>
      <p:sp>
        <p:nvSpPr>
          <p:cNvPr id="47107" name="Rectangle 43">
            <a:extLst>
              <a:ext uri="{FF2B5EF4-FFF2-40B4-BE49-F238E27FC236}">
                <a16:creationId xmlns:a16="http://schemas.microsoft.com/office/drawing/2014/main" id="{465E641E-8553-4C30-AC92-F9D4430A7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1758950"/>
            <a:ext cx="76200" cy="3657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108" name="Text Box 44">
            <a:extLst>
              <a:ext uri="{FF2B5EF4-FFF2-40B4-BE49-F238E27FC236}">
                <a16:creationId xmlns:a16="http://schemas.microsoft.com/office/drawing/2014/main" id="{51C57F0C-FE7D-413B-802F-0DB1AE903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5589588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操作：</a:t>
            </a:r>
            <a:r>
              <a:rPr kumimoji="1" lang="zh-CN" altLang="en-US" sz="3200" b="1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将双亲结点的相应指针域的值指向被删除结点的左子树（或右子树）。</a:t>
            </a:r>
          </a:p>
        </p:txBody>
      </p:sp>
      <p:sp>
        <p:nvSpPr>
          <p:cNvPr id="172035" name="Oval 3">
            <a:extLst>
              <a:ext uri="{FF2B5EF4-FFF2-40B4-BE49-F238E27FC236}">
                <a16:creationId xmlns:a16="http://schemas.microsoft.com/office/drawing/2014/main" id="{6946ADF6-1F67-40B5-9E7D-040EABC0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1820863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10" name="Text Box 4">
            <a:extLst>
              <a:ext uri="{FF2B5EF4-FFF2-40B4-BE49-F238E27FC236}">
                <a16:creationId xmlns:a16="http://schemas.microsoft.com/office/drawing/2014/main" id="{EE95D8FD-82FD-4068-BFC9-4DE865D7C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6531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72037" name="Oval 5">
            <a:extLst>
              <a:ext uri="{FF2B5EF4-FFF2-40B4-BE49-F238E27FC236}">
                <a16:creationId xmlns:a16="http://schemas.microsoft.com/office/drawing/2014/main" id="{2CF5F381-3F74-4B4E-AB4C-11AFCB800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2433638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12" name="Text Box 6">
            <a:extLst>
              <a:ext uri="{FF2B5EF4-FFF2-40B4-BE49-F238E27FC236}">
                <a16:creationId xmlns:a16="http://schemas.microsoft.com/office/drawing/2014/main" id="{D3C72762-FA65-4667-966E-0D6F100EB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247808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72039" name="Oval 7">
            <a:extLst>
              <a:ext uri="{FF2B5EF4-FFF2-40B4-BE49-F238E27FC236}">
                <a16:creationId xmlns:a16="http://schemas.microsoft.com/office/drawing/2014/main" id="{1CC804B7-0BC9-4EA4-AAE9-54137714A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3308350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14" name="Text Box 8">
            <a:extLst>
              <a:ext uri="{FF2B5EF4-FFF2-40B4-BE49-F238E27FC236}">
                <a16:creationId xmlns:a16="http://schemas.microsoft.com/office/drawing/2014/main" id="{1A5A59BF-0FEA-4D1A-AD83-4C3979D19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35280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72041" name="Oval 9">
            <a:extLst>
              <a:ext uri="{FF2B5EF4-FFF2-40B4-BE49-F238E27FC236}">
                <a16:creationId xmlns:a16="http://schemas.microsoft.com/office/drawing/2014/main" id="{EB77E023-63A0-4839-B4D8-299C055D6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2417763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16" name="Text Box 10">
            <a:extLst>
              <a:ext uri="{FF2B5EF4-FFF2-40B4-BE49-F238E27FC236}">
                <a16:creationId xmlns:a16="http://schemas.microsoft.com/office/drawing/2014/main" id="{78A01FBD-1E4C-492D-ABE8-16C6B4DB3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244951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72043" name="Oval 11">
            <a:extLst>
              <a:ext uri="{FF2B5EF4-FFF2-40B4-BE49-F238E27FC236}">
                <a16:creationId xmlns:a16="http://schemas.microsoft.com/office/drawing/2014/main" id="{952D7467-F152-4749-B762-B8A19788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3302000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18" name="Text Box 12">
            <a:extLst>
              <a:ext uri="{FF2B5EF4-FFF2-40B4-BE49-F238E27FC236}">
                <a16:creationId xmlns:a16="http://schemas.microsoft.com/office/drawing/2014/main" id="{984C4500-F419-4168-AAC8-13C69A038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33464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172045" name="Oval 13">
            <a:extLst>
              <a:ext uri="{FF2B5EF4-FFF2-40B4-BE49-F238E27FC236}">
                <a16:creationId xmlns:a16="http://schemas.microsoft.com/office/drawing/2014/main" id="{4A8D8E89-3448-4B70-94AF-6101CC9E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4114800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20" name="Text Box 14">
            <a:extLst>
              <a:ext uri="{FF2B5EF4-FFF2-40B4-BE49-F238E27FC236}">
                <a16:creationId xmlns:a16="http://schemas.microsoft.com/office/drawing/2014/main" id="{3CBBA24D-573B-4303-82AC-0C44E81DD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41592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72047" name="Oval 15">
            <a:extLst>
              <a:ext uri="{FF2B5EF4-FFF2-40B4-BE49-F238E27FC236}">
                <a16:creationId xmlns:a16="http://schemas.microsoft.com/office/drawing/2014/main" id="{85A45F18-C05E-4A00-8B13-2F83E122A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5029200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22" name="Text Box 16">
            <a:extLst>
              <a:ext uri="{FF2B5EF4-FFF2-40B4-BE49-F238E27FC236}">
                <a16:creationId xmlns:a16="http://schemas.microsoft.com/office/drawing/2014/main" id="{F60848CB-41D7-45F7-A1DF-FD98A78C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138" y="50736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72049" name="Oval 17">
            <a:extLst>
              <a:ext uri="{FF2B5EF4-FFF2-40B4-BE49-F238E27FC236}">
                <a16:creationId xmlns:a16="http://schemas.microsoft.com/office/drawing/2014/main" id="{C23D0431-88FD-4583-B988-53A1893EB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317875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24" name="Text Box 18">
            <a:extLst>
              <a:ext uri="{FF2B5EF4-FFF2-40B4-BE49-F238E27FC236}">
                <a16:creationId xmlns:a16="http://schemas.microsoft.com/office/drawing/2014/main" id="{74551A0E-DE14-41AC-B0B0-E1E07F9F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336232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72051" name="Oval 19">
            <a:extLst>
              <a:ext uri="{FF2B5EF4-FFF2-40B4-BE49-F238E27FC236}">
                <a16:creationId xmlns:a16="http://schemas.microsoft.com/office/drawing/2014/main" id="{0A915968-BA1B-4671-81CE-8B41275D5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4133850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26" name="Text Box 20">
            <a:extLst>
              <a:ext uri="{FF2B5EF4-FFF2-40B4-BE49-F238E27FC236}">
                <a16:creationId xmlns:a16="http://schemas.microsoft.com/office/drawing/2014/main" id="{44563CB2-5ACE-4CD8-8CA1-185FFAF1F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417830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172053" name="Oval 21">
            <a:extLst>
              <a:ext uri="{FF2B5EF4-FFF2-40B4-BE49-F238E27FC236}">
                <a16:creationId xmlns:a16="http://schemas.microsoft.com/office/drawing/2014/main" id="{DC305F04-48F6-444A-B3DF-BE5257C18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5054600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28" name="Text Box 22">
            <a:extLst>
              <a:ext uri="{FF2B5EF4-FFF2-40B4-BE49-F238E27FC236}">
                <a16:creationId xmlns:a16="http://schemas.microsoft.com/office/drawing/2014/main" id="{7A5157A9-32C2-4B12-AFE1-36BA02C3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0990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47129" name="Line 23">
            <a:extLst>
              <a:ext uri="{FF2B5EF4-FFF2-40B4-BE49-F238E27FC236}">
                <a16:creationId xmlns:a16="http://schemas.microsoft.com/office/drawing/2014/main" id="{AE2B3A67-8821-4541-83A4-0F8D44157C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363" y="2135188"/>
            <a:ext cx="522287" cy="358775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24">
            <a:extLst>
              <a:ext uri="{FF2B5EF4-FFF2-40B4-BE49-F238E27FC236}">
                <a16:creationId xmlns:a16="http://schemas.microsoft.com/office/drawing/2014/main" id="{E5E11D80-1A4F-47AF-BD54-9C307ECF3E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2809875"/>
            <a:ext cx="404812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25">
            <a:extLst>
              <a:ext uri="{FF2B5EF4-FFF2-40B4-BE49-F238E27FC236}">
                <a16:creationId xmlns:a16="http://schemas.microsoft.com/office/drawing/2014/main" id="{1F7EC2EC-B455-4434-BBF1-4B1FFEDD5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513" y="2135188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Line 26">
            <a:extLst>
              <a:ext uri="{FF2B5EF4-FFF2-40B4-BE49-F238E27FC236}">
                <a16:creationId xmlns:a16="http://schemas.microsoft.com/office/drawing/2014/main" id="{F8D84D45-F0F1-43A1-904E-B293C9CB5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854325"/>
            <a:ext cx="36036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Line 27">
            <a:extLst>
              <a:ext uri="{FF2B5EF4-FFF2-40B4-BE49-F238E27FC236}">
                <a16:creationId xmlns:a16="http://schemas.microsoft.com/office/drawing/2014/main" id="{F85E1A53-D235-4CFA-A9FD-1549B7F871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5875" y="3709988"/>
            <a:ext cx="360363" cy="44926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28">
            <a:extLst>
              <a:ext uri="{FF2B5EF4-FFF2-40B4-BE49-F238E27FC236}">
                <a16:creationId xmlns:a16="http://schemas.microsoft.com/office/drawing/2014/main" id="{EE1F1E21-6BA0-478C-BA91-23D40B645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2809875"/>
            <a:ext cx="40481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29">
            <a:extLst>
              <a:ext uri="{FF2B5EF4-FFF2-40B4-BE49-F238E27FC236}">
                <a16:creationId xmlns:a16="http://schemas.microsoft.com/office/drawing/2014/main" id="{F7E1A835-08BE-4B04-9CE5-029002088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1525" y="3709988"/>
            <a:ext cx="220663" cy="404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0">
            <a:extLst>
              <a:ext uri="{FF2B5EF4-FFF2-40B4-BE49-F238E27FC236}">
                <a16:creationId xmlns:a16="http://schemas.microsoft.com/office/drawing/2014/main" id="{1EBFDDC6-4789-4172-892C-1B8FD15B4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4549775"/>
            <a:ext cx="374650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1">
            <a:extLst>
              <a:ext uri="{FF2B5EF4-FFF2-40B4-BE49-F238E27FC236}">
                <a16:creationId xmlns:a16="http://schemas.microsoft.com/office/drawing/2014/main" id="{5250E9AB-924D-41B1-8392-91ADA3938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163" y="4549775"/>
            <a:ext cx="269875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4" name="Oval 32">
            <a:extLst>
              <a:ext uri="{FF2B5EF4-FFF2-40B4-BE49-F238E27FC236}">
                <a16:creationId xmlns:a16="http://schemas.microsoft.com/office/drawing/2014/main" id="{834E3F06-DDEC-4FB6-BA01-FB873E87C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1714500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39" name="Text Box 33">
            <a:extLst>
              <a:ext uri="{FF2B5EF4-FFF2-40B4-BE49-F238E27FC236}">
                <a16:creationId xmlns:a16="http://schemas.microsoft.com/office/drawing/2014/main" id="{A5FE6201-8BB0-43B5-8634-FE97F47FE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17589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72066" name="Oval 34">
            <a:extLst>
              <a:ext uri="{FF2B5EF4-FFF2-40B4-BE49-F238E27FC236}">
                <a16:creationId xmlns:a16="http://schemas.microsoft.com/office/drawing/2014/main" id="{5B363098-FD36-4B69-AD91-78D145FED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2327275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41" name="Text Box 35">
            <a:extLst>
              <a:ext uri="{FF2B5EF4-FFF2-40B4-BE49-F238E27FC236}">
                <a16:creationId xmlns:a16="http://schemas.microsoft.com/office/drawing/2014/main" id="{62600D4A-F232-4007-8AD6-F5A9EDE33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237172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72068" name="Oval 36">
            <a:extLst>
              <a:ext uri="{FF2B5EF4-FFF2-40B4-BE49-F238E27FC236}">
                <a16:creationId xmlns:a16="http://schemas.microsoft.com/office/drawing/2014/main" id="{A0B34B0E-FAC0-4590-9C9D-8A41487F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3201988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43" name="Text Box 37">
            <a:extLst>
              <a:ext uri="{FF2B5EF4-FFF2-40B4-BE49-F238E27FC236}">
                <a16:creationId xmlns:a16="http://schemas.microsoft.com/office/drawing/2014/main" id="{8DE625B5-1110-4769-B1BC-3EFFD3E69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324643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72072" name="Oval 40">
            <a:extLst>
              <a:ext uri="{FF2B5EF4-FFF2-40B4-BE49-F238E27FC236}">
                <a16:creationId xmlns:a16="http://schemas.microsoft.com/office/drawing/2014/main" id="{1E7F7D18-EA14-4314-980C-1ECBF826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389188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45" name="Text Box 41">
            <a:extLst>
              <a:ext uri="{FF2B5EF4-FFF2-40B4-BE49-F238E27FC236}">
                <a16:creationId xmlns:a16="http://schemas.microsoft.com/office/drawing/2014/main" id="{CDF0CBA7-B961-461A-A775-5070DE02F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713" y="243363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172074" name="Oval 42">
            <a:extLst>
              <a:ext uri="{FF2B5EF4-FFF2-40B4-BE49-F238E27FC236}">
                <a16:creationId xmlns:a16="http://schemas.microsoft.com/office/drawing/2014/main" id="{A3054547-C6F9-4AC7-AFB6-F9D06CC2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413" y="3213100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47" name="Text Box 43">
            <a:extLst>
              <a:ext uri="{FF2B5EF4-FFF2-40B4-BE49-F238E27FC236}">
                <a16:creationId xmlns:a16="http://schemas.microsoft.com/office/drawing/2014/main" id="{40995878-6E21-41FD-90BE-36AC82002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32575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172076" name="Oval 44">
            <a:extLst>
              <a:ext uri="{FF2B5EF4-FFF2-40B4-BE49-F238E27FC236}">
                <a16:creationId xmlns:a16="http://schemas.microsoft.com/office/drawing/2014/main" id="{4DE0323F-56C5-4FF1-85C5-AF76E3D6C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4116388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49" name="Text Box 45">
            <a:extLst>
              <a:ext uri="{FF2B5EF4-FFF2-40B4-BE49-F238E27FC236}">
                <a16:creationId xmlns:a16="http://schemas.microsoft.com/office/drawing/2014/main" id="{E25E9149-94C1-4BB0-8E02-F334A81B3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5" y="416083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172078" name="Oval 46">
            <a:extLst>
              <a:ext uri="{FF2B5EF4-FFF2-40B4-BE49-F238E27FC236}">
                <a16:creationId xmlns:a16="http://schemas.microsoft.com/office/drawing/2014/main" id="{FB125486-2A68-4543-9E17-60FEE281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3211513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51" name="Text Box 47">
            <a:extLst>
              <a:ext uri="{FF2B5EF4-FFF2-40B4-BE49-F238E27FC236}">
                <a16:creationId xmlns:a16="http://schemas.microsoft.com/office/drawing/2014/main" id="{B6E0ED5B-A4AA-44E9-BDF5-E315FFB77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325596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72080" name="Oval 48">
            <a:extLst>
              <a:ext uri="{FF2B5EF4-FFF2-40B4-BE49-F238E27FC236}">
                <a16:creationId xmlns:a16="http://schemas.microsoft.com/office/drawing/2014/main" id="{03369CEB-FF33-4FBF-8E67-08D1E8434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4027488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53" name="Text Box 49">
            <a:extLst>
              <a:ext uri="{FF2B5EF4-FFF2-40B4-BE49-F238E27FC236}">
                <a16:creationId xmlns:a16="http://schemas.microsoft.com/office/drawing/2014/main" id="{A5D19750-5E51-4E9F-BF92-870BBB21E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407193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172082" name="Oval 50">
            <a:extLst>
              <a:ext uri="{FF2B5EF4-FFF2-40B4-BE49-F238E27FC236}">
                <a16:creationId xmlns:a16="http://schemas.microsoft.com/office/drawing/2014/main" id="{1A0B67C7-2258-45C9-B45B-A805980E7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4948238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55" name="Line 51">
            <a:extLst>
              <a:ext uri="{FF2B5EF4-FFF2-40B4-BE49-F238E27FC236}">
                <a16:creationId xmlns:a16="http://schemas.microsoft.com/office/drawing/2014/main" id="{8D1F6775-4147-40E8-9083-0C4A7E1D59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4850" y="2028825"/>
            <a:ext cx="522288" cy="358775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Line 52">
            <a:extLst>
              <a:ext uri="{FF2B5EF4-FFF2-40B4-BE49-F238E27FC236}">
                <a16:creationId xmlns:a16="http://schemas.microsoft.com/office/drawing/2014/main" id="{8D2AE96C-BBB9-45EB-B60F-555B375BF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75" y="2703513"/>
            <a:ext cx="404813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7" name="Line 53">
            <a:extLst>
              <a:ext uri="{FF2B5EF4-FFF2-40B4-BE49-F238E27FC236}">
                <a16:creationId xmlns:a16="http://schemas.microsoft.com/office/drawing/2014/main" id="{EFE5E7D7-9FA9-4F52-99B7-07621D864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9413" y="2028825"/>
            <a:ext cx="539750" cy="404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Line 54">
            <a:extLst>
              <a:ext uri="{FF2B5EF4-FFF2-40B4-BE49-F238E27FC236}">
                <a16:creationId xmlns:a16="http://schemas.microsoft.com/office/drawing/2014/main" id="{645D9094-01D0-4420-9141-5A463E7CB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2747963"/>
            <a:ext cx="36036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Line 55">
            <a:extLst>
              <a:ext uri="{FF2B5EF4-FFF2-40B4-BE49-F238E27FC236}">
                <a16:creationId xmlns:a16="http://schemas.microsoft.com/office/drawing/2014/main" id="{792D4866-A5C7-4B2D-9968-665FB95C0B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4363" y="3603625"/>
            <a:ext cx="360362" cy="44926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Line 57">
            <a:extLst>
              <a:ext uri="{FF2B5EF4-FFF2-40B4-BE49-F238E27FC236}">
                <a16:creationId xmlns:a16="http://schemas.microsoft.com/office/drawing/2014/main" id="{C6E5C758-232A-469C-8D8D-13D0A6A274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5963" y="2797175"/>
            <a:ext cx="220662" cy="404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1" name="Line 58">
            <a:extLst>
              <a:ext uri="{FF2B5EF4-FFF2-40B4-BE49-F238E27FC236}">
                <a16:creationId xmlns:a16="http://schemas.microsoft.com/office/drawing/2014/main" id="{EBBE3137-2DC7-483D-AC28-2F4BDCDA0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25" y="3636963"/>
            <a:ext cx="374650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2" name="Line 59">
            <a:extLst>
              <a:ext uri="{FF2B5EF4-FFF2-40B4-BE49-F238E27FC236}">
                <a16:creationId xmlns:a16="http://schemas.microsoft.com/office/drawing/2014/main" id="{F139FB47-E392-4939-AB7C-EEB36BC9F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4443413"/>
            <a:ext cx="269875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3" name="Text Box 60">
            <a:extLst>
              <a:ext uri="{FF2B5EF4-FFF2-40B4-BE49-F238E27FC236}">
                <a16:creationId xmlns:a16="http://schemas.microsoft.com/office/drawing/2014/main" id="{42E0164C-295C-47E7-976A-4B0EA5A8C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8" y="499903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ext Box 3">
            <a:extLst>
              <a:ext uri="{FF2B5EF4-FFF2-40B4-BE49-F238E27FC236}">
                <a16:creationId xmlns:a16="http://schemas.microsoft.com/office/drawing/2014/main" id="{28B1EEF2-392F-461F-BF68-974995D20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684213"/>
            <a:ext cx="7178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3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情况</a:t>
            </a:r>
            <a:r>
              <a:rPr kumimoji="1" lang="en-US" altLang="zh-CN" sz="3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3——</a:t>
            </a:r>
            <a:r>
              <a:rPr kumimoji="1" lang="zh-CN" altLang="en-US" sz="3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被删除的结点既有左子树也有右子树</a:t>
            </a:r>
          </a:p>
        </p:txBody>
      </p:sp>
      <p:sp>
        <p:nvSpPr>
          <p:cNvPr id="81963" name="Text Box 43">
            <a:extLst>
              <a:ext uri="{FF2B5EF4-FFF2-40B4-BE49-F238E27FC236}">
                <a16:creationId xmlns:a16="http://schemas.microsoft.com/office/drawing/2014/main" id="{57DB50A3-9C54-4F16-82D2-7B0A78B8C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589588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操作：</a:t>
            </a:r>
            <a:r>
              <a:rPr kumimoji="1" lang="zh-CN" altLang="en-US" sz="32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以其前驱（左子树中的最大值）替代之，然后再删除该前驱结点。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8132" name="Rectangle 48">
            <a:extLst>
              <a:ext uri="{FF2B5EF4-FFF2-40B4-BE49-F238E27FC236}">
                <a16:creationId xmlns:a16="http://schemas.microsoft.com/office/drawing/2014/main" id="{EF6810F7-74E8-414C-8A7A-9F12B4481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52600"/>
            <a:ext cx="76200" cy="3657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8" name="Oval 6">
            <a:extLst>
              <a:ext uri="{FF2B5EF4-FFF2-40B4-BE49-F238E27FC236}">
                <a16:creationId xmlns:a16="http://schemas.microsoft.com/office/drawing/2014/main" id="{CD18427C-AFB7-4709-A92D-D9696D5AD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1820863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34" name="Text Box 7">
            <a:extLst>
              <a:ext uri="{FF2B5EF4-FFF2-40B4-BE49-F238E27FC236}">
                <a16:creationId xmlns:a16="http://schemas.microsoft.com/office/drawing/2014/main" id="{4FD07F9D-A977-4665-AE10-9498C4AF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865313"/>
            <a:ext cx="36353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90120" name="Oval 8">
            <a:extLst>
              <a:ext uri="{FF2B5EF4-FFF2-40B4-BE49-F238E27FC236}">
                <a16:creationId xmlns:a16="http://schemas.microsoft.com/office/drawing/2014/main" id="{EA567FBF-8B91-489E-9CEB-FAECAB54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2433638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36" name="Text Box 9">
            <a:extLst>
              <a:ext uri="{FF2B5EF4-FFF2-40B4-BE49-F238E27FC236}">
                <a16:creationId xmlns:a16="http://schemas.microsoft.com/office/drawing/2014/main" id="{60652E28-40C8-4C5F-A370-98943E341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247808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90122" name="Oval 10">
            <a:extLst>
              <a:ext uri="{FF2B5EF4-FFF2-40B4-BE49-F238E27FC236}">
                <a16:creationId xmlns:a16="http://schemas.microsoft.com/office/drawing/2014/main" id="{EDC97D5E-D23B-428D-9A06-06377A448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3292475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38" name="Text Box 11">
            <a:extLst>
              <a:ext uri="{FF2B5EF4-FFF2-40B4-BE49-F238E27FC236}">
                <a16:creationId xmlns:a16="http://schemas.microsoft.com/office/drawing/2014/main" id="{6BDF8B16-6056-4749-B336-2789E445D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33692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90124" name="Oval 12">
            <a:extLst>
              <a:ext uri="{FF2B5EF4-FFF2-40B4-BE49-F238E27FC236}">
                <a16:creationId xmlns:a16="http://schemas.microsoft.com/office/drawing/2014/main" id="{A5EF5793-64EE-4FCF-B8AC-275D6AAE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2417763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40" name="Text Box 13">
            <a:extLst>
              <a:ext uri="{FF2B5EF4-FFF2-40B4-BE49-F238E27FC236}">
                <a16:creationId xmlns:a16="http://schemas.microsoft.com/office/drawing/2014/main" id="{D352229D-957A-4308-A42F-97DF09503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2449513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90126" name="Oval 14">
            <a:extLst>
              <a:ext uri="{FF2B5EF4-FFF2-40B4-BE49-F238E27FC236}">
                <a16:creationId xmlns:a16="http://schemas.microsoft.com/office/drawing/2014/main" id="{32396F9B-8389-452F-A8EA-B86A999D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3302000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42" name="Text Box 15">
            <a:extLst>
              <a:ext uri="{FF2B5EF4-FFF2-40B4-BE49-F238E27FC236}">
                <a16:creationId xmlns:a16="http://schemas.microsoft.com/office/drawing/2014/main" id="{E8A1BB50-65E3-4A0F-BC0E-D843E3DF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33464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90128" name="Oval 16">
            <a:extLst>
              <a:ext uri="{FF2B5EF4-FFF2-40B4-BE49-F238E27FC236}">
                <a16:creationId xmlns:a16="http://schemas.microsoft.com/office/drawing/2014/main" id="{637CDB68-D2B0-4ABB-B30F-475E33EC0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4114800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44" name="Text Box 17">
            <a:extLst>
              <a:ext uri="{FF2B5EF4-FFF2-40B4-BE49-F238E27FC236}">
                <a16:creationId xmlns:a16="http://schemas.microsoft.com/office/drawing/2014/main" id="{3ABE692E-FE5E-4B0C-B72F-AB4B7908E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415925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90130" name="Oval 18">
            <a:extLst>
              <a:ext uri="{FF2B5EF4-FFF2-40B4-BE49-F238E27FC236}">
                <a16:creationId xmlns:a16="http://schemas.microsoft.com/office/drawing/2014/main" id="{01683B2D-ACE0-4A96-A7BF-DEA5436AF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5029200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46" name="Text Box 19">
            <a:extLst>
              <a:ext uri="{FF2B5EF4-FFF2-40B4-BE49-F238E27FC236}">
                <a16:creationId xmlns:a16="http://schemas.microsoft.com/office/drawing/2014/main" id="{29D7F823-7AFE-4714-9AB4-0366AB039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138" y="50736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90132" name="Oval 20">
            <a:extLst>
              <a:ext uri="{FF2B5EF4-FFF2-40B4-BE49-F238E27FC236}">
                <a16:creationId xmlns:a16="http://schemas.microsoft.com/office/drawing/2014/main" id="{7D79F5FE-AD15-4FF7-9B35-C2EC7824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317875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48" name="Text Box 21">
            <a:extLst>
              <a:ext uri="{FF2B5EF4-FFF2-40B4-BE49-F238E27FC236}">
                <a16:creationId xmlns:a16="http://schemas.microsoft.com/office/drawing/2014/main" id="{44E23F0A-2844-487F-952F-91E54EC63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336232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90134" name="Oval 22">
            <a:extLst>
              <a:ext uri="{FF2B5EF4-FFF2-40B4-BE49-F238E27FC236}">
                <a16:creationId xmlns:a16="http://schemas.microsoft.com/office/drawing/2014/main" id="{95DFE90D-0AA8-48C2-89B1-246C4696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4133850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50" name="Text Box 23">
            <a:extLst>
              <a:ext uri="{FF2B5EF4-FFF2-40B4-BE49-F238E27FC236}">
                <a16:creationId xmlns:a16="http://schemas.microsoft.com/office/drawing/2014/main" id="{D4DE2F10-35F1-4A3E-A5B1-DE65862B1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417830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90136" name="Oval 24">
            <a:extLst>
              <a:ext uri="{FF2B5EF4-FFF2-40B4-BE49-F238E27FC236}">
                <a16:creationId xmlns:a16="http://schemas.microsoft.com/office/drawing/2014/main" id="{70115FB8-6768-4A1D-93A3-3ADDEC09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8" y="5054600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52" name="Text Box 25">
            <a:extLst>
              <a:ext uri="{FF2B5EF4-FFF2-40B4-BE49-F238E27FC236}">
                <a16:creationId xmlns:a16="http://schemas.microsoft.com/office/drawing/2014/main" id="{8EED7E70-8677-4414-B45F-8E9D52A3F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099050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48153" name="Line 26">
            <a:extLst>
              <a:ext uri="{FF2B5EF4-FFF2-40B4-BE49-F238E27FC236}">
                <a16:creationId xmlns:a16="http://schemas.microsoft.com/office/drawing/2014/main" id="{FF2060BC-59A9-4C1B-B061-FA9C93EF3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363" y="2135188"/>
            <a:ext cx="522287" cy="3937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Line 27">
            <a:extLst>
              <a:ext uri="{FF2B5EF4-FFF2-40B4-BE49-F238E27FC236}">
                <a16:creationId xmlns:a16="http://schemas.microsoft.com/office/drawing/2014/main" id="{19CD955F-089F-4294-ADE4-3451C6932C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2809875"/>
            <a:ext cx="404812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Line 28">
            <a:extLst>
              <a:ext uri="{FF2B5EF4-FFF2-40B4-BE49-F238E27FC236}">
                <a16:creationId xmlns:a16="http://schemas.microsoft.com/office/drawing/2014/main" id="{F8E1191D-880B-4AB9-8E64-1A42260A1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2513" y="2135188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Line 29">
            <a:extLst>
              <a:ext uri="{FF2B5EF4-FFF2-40B4-BE49-F238E27FC236}">
                <a16:creationId xmlns:a16="http://schemas.microsoft.com/office/drawing/2014/main" id="{17F5BA72-FD3B-4791-BFB4-49EC9AD18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854325"/>
            <a:ext cx="36036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Line 30">
            <a:extLst>
              <a:ext uri="{FF2B5EF4-FFF2-40B4-BE49-F238E27FC236}">
                <a16:creationId xmlns:a16="http://schemas.microsoft.com/office/drawing/2014/main" id="{B6A30693-8ECE-42ED-B350-BFBEE6C08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5875" y="3709988"/>
            <a:ext cx="360363" cy="44926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31">
            <a:extLst>
              <a:ext uri="{FF2B5EF4-FFF2-40B4-BE49-F238E27FC236}">
                <a16:creationId xmlns:a16="http://schemas.microsoft.com/office/drawing/2014/main" id="{E7187879-F12A-49D9-A70A-60F3EF47D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2809875"/>
            <a:ext cx="404812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32">
            <a:extLst>
              <a:ext uri="{FF2B5EF4-FFF2-40B4-BE49-F238E27FC236}">
                <a16:creationId xmlns:a16="http://schemas.microsoft.com/office/drawing/2014/main" id="{2E25BE04-BB45-4275-B29F-6E3538F2C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1525" y="3709988"/>
            <a:ext cx="220663" cy="404812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Line 33">
            <a:extLst>
              <a:ext uri="{FF2B5EF4-FFF2-40B4-BE49-F238E27FC236}">
                <a16:creationId xmlns:a16="http://schemas.microsoft.com/office/drawing/2014/main" id="{4AB485F0-F910-486D-8B79-350AABDA1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1688" y="4549775"/>
            <a:ext cx="374650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Line 34">
            <a:extLst>
              <a:ext uri="{FF2B5EF4-FFF2-40B4-BE49-F238E27FC236}">
                <a16:creationId xmlns:a16="http://schemas.microsoft.com/office/drawing/2014/main" id="{C894D930-882E-45AD-BCAE-6581591AF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163" y="4549775"/>
            <a:ext cx="269875" cy="509588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7" name="Oval 35">
            <a:extLst>
              <a:ext uri="{FF2B5EF4-FFF2-40B4-BE49-F238E27FC236}">
                <a16:creationId xmlns:a16="http://schemas.microsoft.com/office/drawing/2014/main" id="{7A227D3B-C431-4EE3-87F9-4AA9252B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1720850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63" name="Text Box 36">
            <a:extLst>
              <a:ext uri="{FF2B5EF4-FFF2-40B4-BE49-F238E27FC236}">
                <a16:creationId xmlns:a16="http://schemas.microsoft.com/office/drawing/2014/main" id="{1C3E1B2B-BAFA-4DB1-92EE-1561BD853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176530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90149" name="Oval 37">
            <a:extLst>
              <a:ext uri="{FF2B5EF4-FFF2-40B4-BE49-F238E27FC236}">
                <a16:creationId xmlns:a16="http://schemas.microsoft.com/office/drawing/2014/main" id="{26A43F98-6D17-4D4C-A073-6763B8B13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2333625"/>
            <a:ext cx="468312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65" name="Text Box 38">
            <a:extLst>
              <a:ext uri="{FF2B5EF4-FFF2-40B4-BE49-F238E27FC236}">
                <a16:creationId xmlns:a16="http://schemas.microsoft.com/office/drawing/2014/main" id="{9C60F833-D491-4469-ABDE-3F82B55AD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2378075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90151" name="Oval 39">
            <a:extLst>
              <a:ext uri="{FF2B5EF4-FFF2-40B4-BE49-F238E27FC236}">
                <a16:creationId xmlns:a16="http://schemas.microsoft.com/office/drawing/2014/main" id="{DD47DFBA-C14F-4396-9D44-29E7BB3A3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3192463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67" name="Text Box 40">
            <a:extLst>
              <a:ext uri="{FF2B5EF4-FFF2-40B4-BE49-F238E27FC236}">
                <a16:creationId xmlns:a16="http://schemas.microsoft.com/office/drawing/2014/main" id="{4060922F-1D3F-4D9A-B47C-F18433B1F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36913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90153" name="Oval 41">
            <a:extLst>
              <a:ext uri="{FF2B5EF4-FFF2-40B4-BE49-F238E27FC236}">
                <a16:creationId xmlns:a16="http://schemas.microsoft.com/office/drawing/2014/main" id="{A563B81A-4872-4659-8687-E6E1F6B3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2317750"/>
            <a:ext cx="468313" cy="46831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69" name="Text Box 42">
            <a:extLst>
              <a:ext uri="{FF2B5EF4-FFF2-40B4-BE49-F238E27FC236}">
                <a16:creationId xmlns:a16="http://schemas.microsoft.com/office/drawing/2014/main" id="{08A1C4CE-FC32-4E42-95FE-E1A5AC6C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349500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90155" name="Oval 43">
            <a:extLst>
              <a:ext uri="{FF2B5EF4-FFF2-40B4-BE49-F238E27FC236}">
                <a16:creationId xmlns:a16="http://schemas.microsoft.com/office/drawing/2014/main" id="{E6687C87-C79D-46B4-B64B-E0C2B4C7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3201988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71" name="Text Box 44">
            <a:extLst>
              <a:ext uri="{FF2B5EF4-FFF2-40B4-BE49-F238E27FC236}">
                <a16:creationId xmlns:a16="http://schemas.microsoft.com/office/drawing/2014/main" id="{7B63F951-376D-4381-B5E5-97E93866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324643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90</a:t>
            </a:r>
          </a:p>
        </p:txBody>
      </p:sp>
      <p:sp>
        <p:nvSpPr>
          <p:cNvPr id="90157" name="Oval 45">
            <a:extLst>
              <a:ext uri="{FF2B5EF4-FFF2-40B4-BE49-F238E27FC236}">
                <a16:creationId xmlns:a16="http://schemas.microsoft.com/office/drawing/2014/main" id="{CA2C165D-D9E4-452F-A50C-8DF04FBA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38" y="4014788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73" name="Text Box 46">
            <a:extLst>
              <a:ext uri="{FF2B5EF4-FFF2-40B4-BE49-F238E27FC236}">
                <a16:creationId xmlns:a16="http://schemas.microsoft.com/office/drawing/2014/main" id="{A90CEBC7-45BC-4687-B119-4E03AB763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405923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85</a:t>
            </a:r>
          </a:p>
        </p:txBody>
      </p:sp>
      <p:sp>
        <p:nvSpPr>
          <p:cNvPr id="90159" name="Oval 47">
            <a:extLst>
              <a:ext uri="{FF2B5EF4-FFF2-40B4-BE49-F238E27FC236}">
                <a16:creationId xmlns:a16="http://schemas.microsoft.com/office/drawing/2014/main" id="{1E16EB73-81FB-4784-BC04-9696B61C4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4929188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75" name="Text Box 48">
            <a:extLst>
              <a:ext uri="{FF2B5EF4-FFF2-40B4-BE49-F238E27FC236}">
                <a16:creationId xmlns:a16="http://schemas.microsoft.com/office/drawing/2014/main" id="{E38B2A24-214C-4374-954F-61B22DEE1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75" y="497363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90163" name="Oval 51">
            <a:extLst>
              <a:ext uri="{FF2B5EF4-FFF2-40B4-BE49-F238E27FC236}">
                <a16:creationId xmlns:a16="http://schemas.microsoft.com/office/drawing/2014/main" id="{6109A6DC-A9B1-40E4-AD30-D1324930C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50" y="3233738"/>
            <a:ext cx="468313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77" name="Text Box 52">
            <a:extLst>
              <a:ext uri="{FF2B5EF4-FFF2-40B4-BE49-F238E27FC236}">
                <a16:creationId xmlns:a16="http://schemas.microsoft.com/office/drawing/2014/main" id="{67BE9E6C-47DE-4662-BEA4-FE1004E9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278188"/>
            <a:ext cx="3635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90165" name="Oval 53">
            <a:extLst>
              <a:ext uri="{FF2B5EF4-FFF2-40B4-BE49-F238E27FC236}">
                <a16:creationId xmlns:a16="http://schemas.microsoft.com/office/drawing/2014/main" id="{B15F1474-BC07-46C4-AB03-2F7BC035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4154488"/>
            <a:ext cx="468312" cy="468312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33CC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179" name="Text Box 54">
            <a:extLst>
              <a:ext uri="{FF2B5EF4-FFF2-40B4-BE49-F238E27FC236}">
                <a16:creationId xmlns:a16="http://schemas.microsoft.com/office/drawing/2014/main" id="{1BE21C13-E486-484F-805E-EF3AFD20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4198938"/>
            <a:ext cx="3635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48180" name="Line 55">
            <a:extLst>
              <a:ext uri="{FF2B5EF4-FFF2-40B4-BE49-F238E27FC236}">
                <a16:creationId xmlns:a16="http://schemas.microsoft.com/office/drawing/2014/main" id="{2B10FEDC-B30C-4E1B-B192-55F5C58574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1375" y="2035175"/>
            <a:ext cx="544513" cy="358775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Line 56">
            <a:extLst>
              <a:ext uri="{FF2B5EF4-FFF2-40B4-BE49-F238E27FC236}">
                <a16:creationId xmlns:a16="http://schemas.microsoft.com/office/drawing/2014/main" id="{B9461D69-60C0-450E-B816-76A38DA96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8425" y="2709863"/>
            <a:ext cx="404813" cy="49530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Line 57">
            <a:extLst>
              <a:ext uri="{FF2B5EF4-FFF2-40B4-BE49-F238E27FC236}">
                <a16:creationId xmlns:a16="http://schemas.microsoft.com/office/drawing/2014/main" id="{09F42B8F-9A14-426E-A626-ACBDDFA4D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2035175"/>
            <a:ext cx="504825" cy="3556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3" name="Line 58">
            <a:extLst>
              <a:ext uri="{FF2B5EF4-FFF2-40B4-BE49-F238E27FC236}">
                <a16:creationId xmlns:a16="http://schemas.microsoft.com/office/drawing/2014/main" id="{6E903020-FA05-4D6D-A9A1-953556E61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150" y="2754313"/>
            <a:ext cx="36036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4" name="Line 60">
            <a:extLst>
              <a:ext uri="{FF2B5EF4-FFF2-40B4-BE49-F238E27FC236}">
                <a16:creationId xmlns:a16="http://schemas.microsoft.com/office/drawing/2014/main" id="{1836CF72-01AB-4E07-82E3-9088ECA59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3825" y="2709863"/>
            <a:ext cx="404813" cy="495300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5" name="Line 61">
            <a:extLst>
              <a:ext uri="{FF2B5EF4-FFF2-40B4-BE49-F238E27FC236}">
                <a16:creationId xmlns:a16="http://schemas.microsoft.com/office/drawing/2014/main" id="{4E174BDC-7948-4634-A19C-6CFC68538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8763" y="3609975"/>
            <a:ext cx="220662" cy="404813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6" name="Line 62">
            <a:extLst>
              <a:ext uri="{FF2B5EF4-FFF2-40B4-BE49-F238E27FC236}">
                <a16:creationId xmlns:a16="http://schemas.microsoft.com/office/drawing/2014/main" id="{61469F3A-37AA-4F6A-8622-958ADE441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925" y="4449763"/>
            <a:ext cx="374650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7" name="Line 63">
            <a:extLst>
              <a:ext uri="{FF2B5EF4-FFF2-40B4-BE49-F238E27FC236}">
                <a16:creationId xmlns:a16="http://schemas.microsoft.com/office/drawing/2014/main" id="{9A65EFEE-FE07-4965-8C4C-98CF56861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5663" y="3649663"/>
            <a:ext cx="269875" cy="509587"/>
          </a:xfrm>
          <a:prstGeom prst="line">
            <a:avLst/>
          </a:prstGeom>
          <a:noFill/>
          <a:ln w="38100">
            <a:solidFill>
              <a:srgbClr val="33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8A36121-D0B8-45F4-A178-58D5B9FC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809750"/>
            <a:ext cx="363537" cy="47625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40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2267D0-95E8-4ADE-BC74-A3D60ED7716F}"/>
              </a:ext>
            </a:extLst>
          </p:cNvPr>
          <p:cNvGrpSpPr>
            <a:grpSpLocks/>
          </p:cNvGrpSpPr>
          <p:nvPr/>
        </p:nvGrpSpPr>
        <p:grpSpPr bwMode="auto">
          <a:xfrm>
            <a:off x="2111375" y="3225800"/>
            <a:ext cx="930275" cy="496888"/>
            <a:chOff x="2111263" y="3225323"/>
            <a:chExt cx="930387" cy="497365"/>
          </a:xfrm>
        </p:grpSpPr>
        <p:sp>
          <p:nvSpPr>
            <p:cNvPr id="48190" name="左箭头 1">
              <a:extLst>
                <a:ext uri="{FF2B5EF4-FFF2-40B4-BE49-F238E27FC236}">
                  <a16:creationId xmlns:a16="http://schemas.microsoft.com/office/drawing/2014/main" id="{7454C71F-5E74-42EA-B54E-73B00D54E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263" y="3436144"/>
              <a:ext cx="930387" cy="286544"/>
            </a:xfrm>
            <a:prstGeom prst="lef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63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36">
              <a:extLst>
                <a:ext uri="{FF2B5EF4-FFF2-40B4-BE49-F238E27FC236}">
                  <a16:creationId xmlns:a16="http://schemas.microsoft.com/office/drawing/2014/main" id="{821294B5-0474-4335-BEE2-C04BE4B2F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426" y="3225323"/>
              <a:ext cx="604910" cy="29397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0" tIns="0" rIns="0" bIns="3600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b="1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删除</a:t>
              </a:r>
              <a:endParaRPr lang="en-US" altLang="zh-CN" sz="20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3" grpId="0" autoUpdateAnimBg="0"/>
      <p:bldP spid="90147" grpId="0" animBg="1"/>
      <p:bldP spid="48163" grpId="0"/>
      <p:bldP spid="90149" grpId="0" animBg="1"/>
      <p:bldP spid="48165" grpId="0"/>
      <p:bldP spid="90151" grpId="0" animBg="1"/>
      <p:bldP spid="48167" grpId="0"/>
      <p:bldP spid="90153" grpId="0" animBg="1"/>
      <p:bldP spid="48169" grpId="0"/>
      <p:bldP spid="90155" grpId="0" animBg="1"/>
      <p:bldP spid="48171" grpId="0"/>
      <p:bldP spid="90157" grpId="0" animBg="1"/>
      <p:bldP spid="48173" grpId="0"/>
      <p:bldP spid="90159" grpId="0" animBg="1"/>
      <p:bldP spid="48175" grpId="0"/>
      <p:bldP spid="90163" grpId="0" animBg="1"/>
      <p:bldP spid="48177" grpId="0"/>
      <p:bldP spid="90165" grpId="0" animBg="1"/>
      <p:bldP spid="48179" grpId="0"/>
      <p:bldP spid="6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612D7CC7-CA25-4AF0-8C97-7A195FEC5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二叉排序树的删除算法（</a:t>
            </a:r>
            <a:r>
              <a:rPr lang="zh-CN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递归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E5D82F51-13F0-4A25-9E48-122B8BA98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① 若二叉排序树为空，则表明不存在删除的结点，不进行删除操作。</a:t>
            </a:r>
          </a:p>
          <a:p>
            <a:pPr eaLnBrk="1" hangingPunct="1">
              <a:defRPr/>
            </a:pPr>
            <a:r>
              <a:rPr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② 若给定值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小于根结点的值，则继续在根的左子树中删除。</a:t>
            </a:r>
          </a:p>
          <a:p>
            <a:pPr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③ 若给定值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大于根结点的值，则继续在根的右子树中删除。</a:t>
            </a:r>
          </a:p>
          <a:p>
            <a:pPr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④ 若给定值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等于根结点的值，则根结点即为要删除的结点，此时需要根据上述分析的三种结点情况：叶子结点、单支结点或双支结点，执行相应的删除操作。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17DF6CE-D658-44A4-850B-02267F5E9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平衡二叉树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3B1D5454-EA8F-4A43-A418-2A8231DAC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平衡二叉树：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或者是一棵空的二叉排序树，或者是具有下列性质的二叉排序树：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⑴ 根结点的左子树和右子树的深度最多相差1;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⑵ 根结点的左子树和右子树也都是平衡二叉树。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平衡因子：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结点的平衡因子是该结点的左子树的深度与右子树的深度之差。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6">
            <a:extLst>
              <a:ext uri="{FF2B5EF4-FFF2-40B4-BE49-F238E27FC236}">
                <a16:creationId xmlns:a16="http://schemas.microsoft.com/office/drawing/2014/main" id="{9D2C3FF8-BEB2-4ED0-9537-57E430C0D9AF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2573338"/>
            <a:ext cx="6843712" cy="3060700"/>
            <a:chOff x="667" y="1495"/>
            <a:chExt cx="4311" cy="1928"/>
          </a:xfrm>
        </p:grpSpPr>
        <p:grpSp>
          <p:nvGrpSpPr>
            <p:cNvPr id="51206" name="Group 3">
              <a:extLst>
                <a:ext uri="{FF2B5EF4-FFF2-40B4-BE49-F238E27FC236}">
                  <a16:creationId xmlns:a16="http://schemas.microsoft.com/office/drawing/2014/main" id="{142F4242-200F-4935-BC5B-1A6BD55BE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" y="1495"/>
              <a:ext cx="1587" cy="1065"/>
              <a:chOff x="432" y="2400"/>
              <a:chExt cx="1728" cy="1248"/>
            </a:xfrm>
          </p:grpSpPr>
          <p:sp>
            <p:nvSpPr>
              <p:cNvPr id="115716" name="Oval 4">
                <a:extLst>
                  <a:ext uri="{FF2B5EF4-FFF2-40B4-BE49-F238E27FC236}">
                    <a16:creationId xmlns:a16="http://schemas.microsoft.com/office/drawing/2014/main" id="{4BF18652-A86D-4119-877E-1B9188C1F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284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zh-CN" altLang="en-US" sz="32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5</a:t>
                </a:r>
                <a:endParaRPr kumimoji="1"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15717" name="Oval 5">
                <a:extLst>
                  <a:ext uri="{FF2B5EF4-FFF2-40B4-BE49-F238E27FC236}">
                    <a16:creationId xmlns:a16="http://schemas.microsoft.com/office/drawing/2014/main" id="{2BE16833-DFD7-4596-9AA9-F074839D0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285" cy="287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zh-CN" altLang="en-US" sz="32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4</a:t>
                </a:r>
                <a:endParaRPr kumimoji="1"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15718" name="Oval 6">
                <a:extLst>
                  <a:ext uri="{FF2B5EF4-FFF2-40B4-BE49-F238E27FC236}">
                    <a16:creationId xmlns:a16="http://schemas.microsoft.com/office/drawing/2014/main" id="{5167E4B1-E598-4B5D-8547-0B66AAEB9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2880"/>
                <a:ext cx="287" cy="287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zh-CN" altLang="en-US" sz="32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8</a:t>
                </a:r>
                <a:endParaRPr kumimoji="1"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15719" name="Oval 7">
                <a:extLst>
                  <a:ext uri="{FF2B5EF4-FFF2-40B4-BE49-F238E27FC236}">
                    <a16:creationId xmlns:a16="http://schemas.microsoft.com/office/drawing/2014/main" id="{E1DAF7E9-69CA-496F-8B55-6C44CF0A2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89" cy="288"/>
              </a:xfrm>
              <a:prstGeom prst="ellipse">
                <a:avLst/>
              </a:prstGeom>
              <a:solidFill>
                <a:srgbClr val="CCFFCC"/>
              </a:solidFill>
              <a:ln w="1905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zh-CN" altLang="en-US" sz="3200" b="1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rPr>
                  <a:t>2</a:t>
                </a:r>
                <a:endParaRPr kumimoji="1" lang="zh-CN" altLang="en-US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1221" name="Line 8">
                <a:extLst>
                  <a:ext uri="{FF2B5EF4-FFF2-40B4-BE49-F238E27FC236}">
                    <a16:creationId xmlns:a16="http://schemas.microsoft.com/office/drawing/2014/main" id="{38C664A7-12D5-4357-A031-61AB31F32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2640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22" name="Line 9">
                <a:extLst>
                  <a:ext uri="{FF2B5EF4-FFF2-40B4-BE49-F238E27FC236}">
                    <a16:creationId xmlns:a16="http://schemas.microsoft.com/office/drawing/2014/main" id="{125BFDFB-89B4-4E5E-8F48-2F3A9E931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" y="3120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23" name="Line 10">
                <a:extLst>
                  <a:ext uri="{FF2B5EF4-FFF2-40B4-BE49-F238E27FC236}">
                    <a16:creationId xmlns:a16="http://schemas.microsoft.com/office/drawing/2014/main" id="{C5E62D3C-7E77-4B69-9241-3A56CF4DA5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40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724" name="Oval 12">
              <a:extLst>
                <a:ext uri="{FF2B5EF4-FFF2-40B4-BE49-F238E27FC236}">
                  <a16:creationId xmlns:a16="http://schemas.microsoft.com/office/drawing/2014/main" id="{9343F868-541E-40F6-ADE3-43480480B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1495"/>
              <a:ext cx="264" cy="24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32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5</a:t>
              </a:r>
              <a:endPara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36F5AC44-191A-4469-A47E-30DF8F4AF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1905"/>
              <a:ext cx="265" cy="24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32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4</a:t>
              </a:r>
              <a:endPara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5726" name="Oval 14">
              <a:extLst>
                <a:ext uri="{FF2B5EF4-FFF2-40B4-BE49-F238E27FC236}">
                  <a16:creationId xmlns:a16="http://schemas.microsoft.com/office/drawing/2014/main" id="{F5BF540D-88A4-4E19-86B4-2FF25E484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1905"/>
              <a:ext cx="264" cy="24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32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8</a:t>
              </a:r>
              <a:endPara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5727" name="Oval 15">
              <a:extLst>
                <a:ext uri="{FF2B5EF4-FFF2-40B4-BE49-F238E27FC236}">
                  <a16:creationId xmlns:a16="http://schemas.microsoft.com/office/drawing/2014/main" id="{B0749DDF-B51F-494E-9BA0-2B41AF51B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2314"/>
              <a:ext cx="264" cy="24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32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A37173B7-E55D-4E88-9963-B50FEDB6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2827"/>
              <a:ext cx="264" cy="246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3200" b="1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zh-CN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212" name="Line 17">
              <a:extLst>
                <a:ext uri="{FF2B5EF4-FFF2-40B4-BE49-F238E27FC236}">
                  <a16:creationId xmlns:a16="http://schemas.microsoft.com/office/drawing/2014/main" id="{AE9E9946-A00E-4C19-A271-13DEAE154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3" y="1700"/>
              <a:ext cx="264" cy="24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Line 18">
              <a:extLst>
                <a:ext uri="{FF2B5EF4-FFF2-40B4-BE49-F238E27FC236}">
                  <a16:creationId xmlns:a16="http://schemas.microsoft.com/office/drawing/2014/main" id="{463C158D-2BD6-49B6-BB16-4BBF0E2C4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110"/>
              <a:ext cx="264" cy="24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4" name="Line 19">
              <a:extLst>
                <a:ext uri="{FF2B5EF4-FFF2-40B4-BE49-F238E27FC236}">
                  <a16:creationId xmlns:a16="http://schemas.microsoft.com/office/drawing/2014/main" id="{9F04B992-14F0-45D2-9B01-00992754C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" y="2544"/>
              <a:ext cx="198" cy="283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Line 20">
              <a:extLst>
                <a:ext uri="{FF2B5EF4-FFF2-40B4-BE49-F238E27FC236}">
                  <a16:creationId xmlns:a16="http://schemas.microsoft.com/office/drawing/2014/main" id="{5E86D0B3-697D-4C3D-829A-543985627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1700"/>
              <a:ext cx="265" cy="246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3" name="Text Box 21">
              <a:extLst>
                <a:ext uri="{FF2B5EF4-FFF2-40B4-BE49-F238E27FC236}">
                  <a16:creationId xmlns:a16="http://schemas.microsoft.com/office/drawing/2014/main" id="{FC0A4047-5B21-4285-BA1F-7E4548DE2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" y="3096"/>
              <a:ext cx="42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是平衡树                非平衡树</a:t>
              </a:r>
              <a:endPara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endParaRPr>
            </a:p>
          </p:txBody>
        </p:sp>
      </p:grpSp>
      <p:sp>
        <p:nvSpPr>
          <p:cNvPr id="166916" name="Text Box 4">
            <a:extLst>
              <a:ext uri="{FF2B5EF4-FFF2-40B4-BE49-F238E27FC236}">
                <a16:creationId xmlns:a16="http://schemas.microsoft.com/office/drawing/2014/main" id="{A18C1EA6-B8AF-432E-8F54-A11A23B7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5949950"/>
            <a:ext cx="8145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在平衡树中，结点的平衡因子可以是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</a:p>
        </p:txBody>
      </p:sp>
      <p:sp>
        <p:nvSpPr>
          <p:cNvPr id="166917" name="Text Box 5">
            <a:extLst>
              <a:ext uri="{FF2B5EF4-FFF2-40B4-BE49-F238E27FC236}">
                <a16:creationId xmlns:a16="http://schemas.microsoft.com/office/drawing/2014/main" id="{1FA61976-1DB1-42D8-B79A-F326770D6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808163"/>
            <a:ext cx="422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结点的平衡因子＝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-H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</a:p>
        </p:txBody>
      </p:sp>
      <p:sp>
        <p:nvSpPr>
          <p:cNvPr id="166919" name="Rectangle 7">
            <a:extLst>
              <a:ext uri="{FF2B5EF4-FFF2-40B4-BE49-F238E27FC236}">
                <a16:creationId xmlns:a16="http://schemas.microsoft.com/office/drawing/2014/main" id="{AF16621A-420B-4D83-8B2E-985B58F5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9.3.2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平衡二叉树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7" name="Rectangle 9">
            <a:extLst>
              <a:ext uri="{FF2B5EF4-FFF2-40B4-BE49-F238E27FC236}">
                <a16:creationId xmlns:a16="http://schemas.microsoft.com/office/drawing/2014/main" id="{74781B6E-77AE-4AAD-A605-45A28F11B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：在构造二叉排序树的过程中，每插入一个结点时，首先检查是否因插入而破坏了树的平衡性，若是，在保持二叉排序树特性的前提下，调整各结点之间的链接关系，进行相应的旋转，使之成为新的平衡子树。</a:t>
            </a:r>
          </a:p>
        </p:txBody>
      </p:sp>
      <p:sp>
        <p:nvSpPr>
          <p:cNvPr id="186378" name="Rectangle 10">
            <a:extLst>
              <a:ext uri="{FF2B5EF4-FFF2-40B4-BE49-F238E27FC236}">
                <a16:creationId xmlns:a16="http://schemas.microsoft.com/office/drawing/2014/main" id="{51BA87C0-2B22-43DB-89BF-EC6AA0DD9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平衡二叉树的构造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AutoShape 2">
            <a:extLst>
              <a:ext uri="{FF2B5EF4-FFF2-40B4-BE49-F238E27FC236}">
                <a16:creationId xmlns:a16="http://schemas.microsoft.com/office/drawing/2014/main" id="{CB21DB72-100C-437A-A240-5FEDAFEBBB7B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9.1  </a:t>
            </a: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r>
              <a:rPr lang="zh-CN" altLang="en-US"/>
              <a:t> 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38EA31F2-23E1-42E1-9021-A7D6BCF23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查找算法的性能</a:t>
            </a:r>
          </a:p>
          <a:p>
            <a:pPr lvl="1" eaLnBrk="1" hangingPunct="1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平均查找长度：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查找算法进行的关键码的比较次数的数学期望值。计算公式为：</a:t>
            </a:r>
          </a:p>
        </p:txBody>
      </p:sp>
      <p:sp>
        <p:nvSpPr>
          <p:cNvPr id="236548" name="Text Box 4">
            <a:extLst>
              <a:ext uri="{FF2B5EF4-FFF2-40B4-BE49-F238E27FC236}">
                <a16:creationId xmlns:a16="http://schemas.microsoft.com/office/drawing/2014/main" id="{E64A3C14-6BF8-4F5E-9752-7F78443B9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4464050"/>
            <a:ext cx="82296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其中：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问题规模，查找集合中的记录个数；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</a:t>
            </a:r>
            <a:r>
              <a:rPr lang="zh-CN" altLang="en-US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0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查找第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个记录的概率；</a:t>
            </a:r>
          </a:p>
          <a:p>
            <a:pPr algn="just" eaLnBrk="0" hangingPunct="0">
              <a:spcBef>
                <a:spcPct val="20000"/>
              </a:spcBef>
              <a:defRPr/>
            </a:pP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c</a:t>
            </a:r>
            <a:r>
              <a:rPr lang="en-US" altLang="zh-CN" sz="20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查找第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个记录所需的关键码的比较次数。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72BCF550-73E8-4C3E-AEF7-FF432B3B8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768975"/>
            <a:ext cx="6967538" cy="7302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结论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sz="20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取决于算法；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0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与算法无关，取决于具体应用。如果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000" b="1" i="1" baseline="-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是已知的，则平均查找长度只是问题规模的函数。</a:t>
            </a:r>
          </a:p>
        </p:txBody>
      </p:sp>
      <p:grpSp>
        <p:nvGrpSpPr>
          <p:cNvPr id="7174" name="Group 6">
            <a:extLst>
              <a:ext uri="{FF2B5EF4-FFF2-40B4-BE49-F238E27FC236}">
                <a16:creationId xmlns:a16="http://schemas.microsoft.com/office/drawing/2014/main" id="{9B02BEBA-5696-4C12-9772-75D8D5F2ECF9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384550"/>
            <a:ext cx="2455862" cy="1103313"/>
            <a:chOff x="1916" y="1536"/>
            <a:chExt cx="1547" cy="695"/>
          </a:xfrm>
        </p:grpSpPr>
        <p:sp>
          <p:nvSpPr>
            <p:cNvPr id="236551" name="Text Box 7">
              <a:extLst>
                <a:ext uri="{FF2B5EF4-FFF2-40B4-BE49-F238E27FC236}">
                  <a16:creationId xmlns:a16="http://schemas.microsoft.com/office/drawing/2014/main" id="{1633F672-8EE3-4C76-904D-84D04E646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6" y="1706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ASL</a:t>
              </a:r>
              <a:endParaRPr lang="zh-CN" alt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176" name="AutoShape 8">
              <a:extLst>
                <a:ext uri="{FF2B5EF4-FFF2-40B4-BE49-F238E27FC236}">
                  <a16:creationId xmlns:a16="http://schemas.microsoft.com/office/drawing/2014/main" id="{A92C8204-5EE5-4624-9420-5F515FC37A4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59" y="1565"/>
              <a:ext cx="1104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Rectangle 9">
              <a:extLst>
                <a:ext uri="{FF2B5EF4-FFF2-40B4-BE49-F238E27FC236}">
                  <a16:creationId xmlns:a16="http://schemas.microsoft.com/office/drawing/2014/main" id="{0D1EB4C9-06C2-496D-B0F5-34445CB8F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1735"/>
              <a:ext cx="18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å</a:t>
              </a:r>
              <a:endParaRPr lang="en-US" altLang="zh-CN" sz="32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78" name="Rectangle 10">
              <a:extLst>
                <a:ext uri="{FF2B5EF4-FFF2-40B4-BE49-F238E27FC236}">
                  <a16:creationId xmlns:a16="http://schemas.microsoft.com/office/drawing/2014/main" id="{754A6E30-1C4C-41BC-A86B-6062FFC6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76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79" name="Rectangle 11">
              <a:extLst>
                <a:ext uri="{FF2B5EF4-FFF2-40B4-BE49-F238E27FC236}">
                  <a16:creationId xmlns:a16="http://schemas.microsoft.com/office/drawing/2014/main" id="{16481107-0FA9-49F0-BF87-BF115F648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1983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Symbol" panose="05050102010706020507" pitchFamily="18" charset="2"/>
                  <a:ea typeface="华文行楷" panose="02010800040101010101" pitchFamily="2" charset="-122"/>
                </a:rPr>
                <a:t>=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80" name="Rectangle 12">
              <a:extLst>
                <a:ext uri="{FF2B5EF4-FFF2-40B4-BE49-F238E27FC236}">
                  <a16:creationId xmlns:a16="http://schemas.microsoft.com/office/drawing/2014/main" id="{26F2F37D-474E-4833-AA06-169011ED5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153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81" name="Rectangle 13">
              <a:extLst>
                <a:ext uri="{FF2B5EF4-FFF2-40B4-BE49-F238E27FC236}">
                  <a16:creationId xmlns:a16="http://schemas.microsoft.com/office/drawing/2014/main" id="{E22C6791-45FC-4433-8826-D4AB37243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2001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82" name="Rectangle 14">
              <a:extLst>
                <a:ext uri="{FF2B5EF4-FFF2-40B4-BE49-F238E27FC236}">
                  <a16:creationId xmlns:a16="http://schemas.microsoft.com/office/drawing/2014/main" id="{57C783ED-FF35-4AC1-9D19-C2A377A69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1862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83" name="Rectangle 15">
              <a:extLst>
                <a:ext uri="{FF2B5EF4-FFF2-40B4-BE49-F238E27FC236}">
                  <a16:creationId xmlns:a16="http://schemas.microsoft.com/office/drawing/2014/main" id="{DDFFCC07-E2A6-464D-81C9-E6060FF76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1862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84" name="Rectangle 16">
              <a:extLst>
                <a:ext uri="{FF2B5EF4-FFF2-40B4-BE49-F238E27FC236}">
                  <a16:creationId xmlns:a16="http://schemas.microsoft.com/office/drawing/2014/main" id="{B34BEDBC-58EC-4834-BAB0-5D8B867E5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1731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85" name="Rectangle 17">
              <a:extLst>
                <a:ext uri="{FF2B5EF4-FFF2-40B4-BE49-F238E27FC236}">
                  <a16:creationId xmlns:a16="http://schemas.microsoft.com/office/drawing/2014/main" id="{3220466C-671D-45A8-86C8-3119C62E7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173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p</a:t>
              </a:r>
              <a:endParaRPr lang="en-US" altLang="zh-CN" sz="28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7186" name="Rectangle 18">
              <a:extLst>
                <a:ext uri="{FF2B5EF4-FFF2-40B4-BE49-F238E27FC236}">
                  <a16:creationId xmlns:a16="http://schemas.microsoft.com/office/drawing/2014/main" id="{B53BF126-6E43-47D0-8370-56482CA4E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20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lang="en-US" altLang="zh-CN" sz="2400" b="1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096DF000-CAEF-478D-A247-7E46AD6BE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平衡二叉树的构造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EE61F541-CBCC-44E5-BBF6-05976CC6E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设结点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为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最小不平衡子树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的根结点，对该子树进行平衡调整归纳起来有以下四种情况：</a:t>
            </a:r>
          </a:p>
          <a:p>
            <a:pPr lvl="1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1. LL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型</a:t>
            </a:r>
          </a:p>
          <a:p>
            <a:pPr lvl="1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2. RR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型</a:t>
            </a:r>
          </a:p>
          <a:p>
            <a:pPr lvl="1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3. LR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型</a:t>
            </a:r>
          </a:p>
          <a:p>
            <a:pPr lvl="1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4. RL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型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Text Box 23">
            <a:extLst>
              <a:ext uri="{FF2B5EF4-FFF2-40B4-BE49-F238E27FC236}">
                <a16:creationId xmlns:a16="http://schemas.microsoft.com/office/drawing/2014/main" id="{ED4174C8-C1E1-4275-B3BD-545D41CE3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93725"/>
            <a:ext cx="8174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练习：设有关键码序列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{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4，5，7，2，1，3，6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}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，构造平衡二叉树</a:t>
            </a:r>
          </a:p>
        </p:txBody>
      </p:sp>
      <p:pic>
        <p:nvPicPr>
          <p:cNvPr id="97397" name="Picture 117">
            <a:extLst>
              <a:ext uri="{FF2B5EF4-FFF2-40B4-BE49-F238E27FC236}">
                <a16:creationId xmlns:a16="http://schemas.microsoft.com/office/drawing/2014/main" id="{8096D4BB-CEF7-48CB-AF47-46D6C702A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03463"/>
            <a:ext cx="4038600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398" name="Picture 118">
            <a:extLst>
              <a:ext uri="{FF2B5EF4-FFF2-40B4-BE49-F238E27FC236}">
                <a16:creationId xmlns:a16="http://schemas.microsoft.com/office/drawing/2014/main" id="{E72F6DFB-DEDC-4B7A-805E-73A7FB1D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43325"/>
            <a:ext cx="76200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8" name="Picture 6">
            <a:extLst>
              <a:ext uri="{FF2B5EF4-FFF2-40B4-BE49-F238E27FC236}">
                <a16:creationId xmlns:a16="http://schemas.microsoft.com/office/drawing/2014/main" id="{45BE5AA4-2D54-4469-B43C-A41ACF8A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303463"/>
            <a:ext cx="2895600" cy="198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239" name="Picture 7">
            <a:extLst>
              <a:ext uri="{FF2B5EF4-FFF2-40B4-BE49-F238E27FC236}">
                <a16:creationId xmlns:a16="http://schemas.microsoft.com/office/drawing/2014/main" id="{08E76959-5787-4ACA-AEF8-D3CFA37AD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03463"/>
            <a:ext cx="5715000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240" name="Picture 8">
            <a:extLst>
              <a:ext uri="{FF2B5EF4-FFF2-40B4-BE49-F238E27FC236}">
                <a16:creationId xmlns:a16="http://schemas.microsoft.com/office/drawing/2014/main" id="{6EF6E61E-17D9-4CA5-B790-56BBE015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305300"/>
            <a:ext cx="6019800" cy="236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3241" name="Text Box 9">
            <a:extLst>
              <a:ext uri="{FF2B5EF4-FFF2-40B4-BE49-F238E27FC236}">
                <a16:creationId xmlns:a16="http://schemas.microsoft.com/office/drawing/2014/main" id="{F63A51FB-18D1-4DCB-B6D1-BCF2571B2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93725"/>
            <a:ext cx="8174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练习：设有关键码序列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{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4，5，7，2，1，3，6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}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，构造平衡二叉树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7">
            <a:extLst>
              <a:ext uri="{FF2B5EF4-FFF2-40B4-BE49-F238E27FC236}">
                <a16:creationId xmlns:a16="http://schemas.microsoft.com/office/drawing/2014/main" id="{4D639D06-8FE4-4B48-9CFA-9D2549C8C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2573338"/>
            <a:ext cx="6858000" cy="25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264" name="Text Box 8">
            <a:extLst>
              <a:ext uri="{FF2B5EF4-FFF2-40B4-BE49-F238E27FC236}">
                <a16:creationId xmlns:a16="http://schemas.microsoft.com/office/drawing/2014/main" id="{00158CB2-2E93-4003-B8F0-EA9D42FA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93725"/>
            <a:ext cx="81740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练习：设有关键码序列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{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4，5，7，2，1，3，6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}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，构造平衡二叉树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889433F5-8B6B-4744-9A25-D72D733B5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9.3.3  B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5C7391C0-8554-4B1B-A470-CF1612B91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树是一种平衡的多路查找树，它在文件系统中很有用。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  一棵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阶的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树，或者为空树，或为满足下列特性的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叉树。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）对树中子树的要求：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每个结点至多有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棵子树。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若根结点不是叶子结点，则至少有两棵子树。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除根结点之外的所有非终端结点至少有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/2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棵子树。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1049C8C7-ABE4-46C5-BC4A-18F5643DC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9.3.3  B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C8F911CE-F2F6-4216-AFCB-EF17E0399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）对树中关键字个数的要求：</a:t>
            </a:r>
          </a:p>
          <a:p>
            <a:pPr lvl="1"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所有的非终端结点中包含以下信息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…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Kn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 </a:t>
            </a:r>
          </a:p>
          <a:p>
            <a:pPr lvl="1"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为关键字个数，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/2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1≤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Ki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）为关键字，且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Ki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Ki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为指向子树根结点的指针（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=0,1,…,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），且指针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Ai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所指子树中所有结点的关键字值均小于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Ki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），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An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所指子树中所有结点的关键字值均大于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Kn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）对叶子结点的要求：</a:t>
            </a:r>
          </a:p>
          <a:p>
            <a:pPr lvl="1"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所有的叶子结点都出现在同一层次上，并且不带信息（可以看做是外部结点或查找失败的结点，实际上这些结点不存在，指向这些结点的指针为空）。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16B42FBD-9419-4409-AC22-580B43521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9.3.3  B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5ABFBE4C-5718-4576-A6A4-7CA945C55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9-5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一棵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59396" name="Rectangle 7">
            <a:extLst>
              <a:ext uri="{FF2B5EF4-FFF2-40B4-BE49-F238E27FC236}">
                <a16:creationId xmlns:a16="http://schemas.microsoft.com/office/drawing/2014/main" id="{171118CD-B7A9-4927-BC1A-FCFCA146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9397" name="Object 6">
            <a:extLst>
              <a:ext uri="{FF2B5EF4-FFF2-40B4-BE49-F238E27FC236}">
                <a16:creationId xmlns:a16="http://schemas.microsoft.com/office/drawing/2014/main" id="{B61920C2-B97C-4195-91D7-63D9B62CD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8" y="2843213"/>
          <a:ext cx="806608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Picture" r:id="rId3" imgW="5254752" imgH="1828800" progId="Word.Picture.8">
                  <p:embed/>
                </p:oleObj>
              </mc:Choice>
              <mc:Fallback>
                <p:oleObj name="Picture" r:id="rId3" imgW="5254752" imgH="18288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843213"/>
                        <a:ext cx="806608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91B0EB02-B200-45EB-8034-F63AC927F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9.3.3  B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EE8B7D3A-72FE-4C97-874B-D88AAC692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9-6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一棵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阶的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 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在一棵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阶的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树中，树根结点的关键字个数最少为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，最多为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1=6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，子树个数最少为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，最多为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=7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；</a:t>
            </a:r>
          </a:p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每个非树根结点的关键字个数最少为「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/2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－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1=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7/2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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1=3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，最多为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1=6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，子树个数最少为「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/2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7/2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=4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，最多为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=7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 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708C4E79-16D6-4BA9-A821-1A86880AD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9.3.3  B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BF0AC34A-779D-420F-8DE6-C6D581C3E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9-7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在一棵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树上依次插入关键字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38</a:t>
            </a:r>
            <a:r>
              <a:rPr lang="en-US" altLang="zh-CN" sz="28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C379917A-545D-49F2-8153-F0DE17E20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9.3.3  B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98F426F6-01F7-4786-B782-5720DE416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9-8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有下列关键字序列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{20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54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84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76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66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68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65}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，建立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</a:t>
            </a:r>
            <a:r>
              <a:rPr lang="zh-CN" altLang="en-US" sz="2800" dirty="0">
                <a:latin typeface="Times New Roman" pitchFamily="18" charset="0"/>
              </a:rPr>
              <a:t> 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AutoShape 2">
            <a:extLst>
              <a:ext uri="{FF2B5EF4-FFF2-40B4-BE49-F238E27FC236}">
                <a16:creationId xmlns:a16="http://schemas.microsoft.com/office/drawing/2014/main" id="{5B86396D-8E6F-4BF9-A67D-5F6E43AC6144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9.1  </a:t>
            </a: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r>
              <a:rPr lang="zh-CN" altLang="en-US"/>
              <a:t> 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43BD8A85-A060-40AE-88D8-BC4F6CD8D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查找技术</a:t>
            </a:r>
          </a:p>
          <a:p>
            <a:pPr lvl="1" eaLnBrk="1" hangingPunct="1"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静态查找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：不涉及插入和删除操作的查找 。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静态查找适用于：查找集合一经生成，便只对其进行查找，而不进行插入和删除操作，或经过一段时间的查找之后，集中地进行插入和删除等修改操作；</a:t>
            </a:r>
          </a:p>
          <a:p>
            <a:pPr lvl="1" eaLnBrk="1" hangingPunct="1"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动态查找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：涉及插入和删除操作的查找。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动态查找适用于：查找与插入和删除操作在同一个阶段进行，例如当查找成功时，要删除查找到的记录，当查找不成功时，要插入被查找的记录。</a:t>
            </a:r>
          </a:p>
          <a:p>
            <a:pPr lvl="2" eaLnBrk="1" hangingPunct="1">
              <a:defRPr/>
            </a:pPr>
            <a:endParaRPr lang="zh-CN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D7B76D79-21DC-431A-8DC4-53282103D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9.3.3  B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7DCE79C1-3FE1-45EA-9492-A787217FA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9-9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在图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9-21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所示的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树中删除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26</a:t>
            </a:r>
            <a:r>
              <a:rPr lang="en-US" altLang="zh-CN" sz="28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556CEF12-59EE-474E-B740-B5EFFCD1A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9.3.4  B+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97259595-BFA0-4C5D-805B-331058047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树是应文件系统所需而产生的一种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树的变形树。一棵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阶的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树和</a:t>
            </a:r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阶的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树的差异在于：</a:t>
            </a:r>
          </a:p>
          <a:p>
            <a:pPr lvl="1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）在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树中，每个结点含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个关键字，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棵子树；在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树中，每个结点含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个关键字，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棵子树。</a:t>
            </a:r>
          </a:p>
          <a:p>
            <a:pPr lvl="1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）在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树中，每个结点中关键字个数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的取值范围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/2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1≤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（除根）结点外。</a:t>
            </a:r>
          </a:p>
          <a:p>
            <a:pPr lvl="2" eaLnBrk="1" hangingPunct="1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树中，每个结点中关键字个数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的取值范围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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/2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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（除根结点外），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1≤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≤</a:t>
            </a:r>
            <a:r>
              <a:rPr lang="en-US" altLang="zh-CN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（根结点）。</a:t>
            </a:r>
          </a:p>
          <a:p>
            <a:pPr lvl="1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树中所有叶子结点包含了全部关键字及指向对应记录的指针，且所有叶子结点按关键字由小到大顺序依次链接。</a:t>
            </a:r>
          </a:p>
          <a:p>
            <a:pPr lvl="1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树中所有非叶子结点仅起索引作用，结点中仅含有其子树中的最大（或最小）关键字。 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15752972-AFE6-44FD-9282-F1159F36B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9.3.4  B+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树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7176506A-6DE7-457D-BE4F-34FA34AD1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9-10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已知一棵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B+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树如图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9-23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）所示，现依次插入关键字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16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17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19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 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A1950DE1-49BA-47BA-8A54-524D1F09D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  Hash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9.4.1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endParaRPr lang="zh-CN" altLang="en-US" sz="40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4E430E8F-568D-45FF-BFE2-ABC0A5F1E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查找操作要完成什么任务？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我们学过哪些查找技术？这些查找技术的共性？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顺序查找、折半查找、二叉排序树查找等。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以上讨论的查找方法，由于记录的存储位置与关键字之间不存在确定的关系，因此查找时需要进行一系列对关键字的查找比较，即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查找算法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是建立在比较的基础上的，查找效率由比较一次缩小的查找范围决定。</a:t>
            </a:r>
            <a:r>
              <a:rPr lang="zh-CN" altLang="en-US" sz="2400"/>
              <a:t> </a:t>
            </a:r>
          </a:p>
        </p:txBody>
      </p:sp>
      <p:grpSp>
        <p:nvGrpSpPr>
          <p:cNvPr id="66564" name="Group 8">
            <a:extLst>
              <a:ext uri="{FF2B5EF4-FFF2-40B4-BE49-F238E27FC236}">
                <a16:creationId xmlns:a16="http://schemas.microsoft.com/office/drawing/2014/main" id="{DD3D98D5-79D0-46B4-9272-9B69BEC17E9A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438400"/>
            <a:ext cx="6119813" cy="531813"/>
            <a:chOff x="1066" y="1536"/>
            <a:chExt cx="3855" cy="335"/>
          </a:xfrm>
        </p:grpSpPr>
        <p:sp>
          <p:nvSpPr>
            <p:cNvPr id="263173" name="Text Box 5">
              <a:extLst>
                <a:ext uri="{FF2B5EF4-FFF2-40B4-BE49-F238E27FC236}">
                  <a16:creationId xmlns:a16="http://schemas.microsoft.com/office/drawing/2014/main" id="{59AC3AAA-816E-466D-8447-627743793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536"/>
              <a:ext cx="936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待查值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3174" name="Rectangle 6">
              <a:extLst>
                <a:ext uri="{FF2B5EF4-FFF2-40B4-BE49-F238E27FC236}">
                  <a16:creationId xmlns:a16="http://schemas.microsoft.com/office/drawing/2014/main" id="{21CF0883-707C-4534-93E9-2AB58D717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565"/>
              <a:ext cx="2353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确定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k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在存储结构中的位置</a:t>
              </a:r>
            </a:p>
          </p:txBody>
        </p:sp>
        <p:sp>
          <p:nvSpPr>
            <p:cNvPr id="66567" name="AutoShape 7">
              <a:extLst>
                <a:ext uri="{FF2B5EF4-FFF2-40B4-BE49-F238E27FC236}">
                  <a16:creationId xmlns:a16="http://schemas.microsoft.com/office/drawing/2014/main" id="{8D955C33-F767-4A24-9745-2C2FE9B19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621"/>
              <a:ext cx="454" cy="198"/>
            </a:xfrm>
            <a:prstGeom prst="rightArrow">
              <a:avLst>
                <a:gd name="adj1" fmla="val 50000"/>
                <a:gd name="adj2" fmla="val 5732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E5B549B-8CD9-4DE1-A43F-4077C5F1E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9.4.1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endParaRPr lang="zh-CN" altLang="en-US" sz="3600" dirty="0"/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1DB949C1-9702-40C2-B5B4-60E00838A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能否不用比较，通过关键码直接确定存储位置？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理想的情况是，依据关键字直接得到其对应的记录位置，即要求关键字与记录位置间存在一一对应关系，通过这个关系，能很快地由关键字得到对应的记录位置。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8A8E281-BEEC-43A5-875C-8712EB706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9.4.1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endParaRPr lang="zh-CN" altLang="en-US" sz="3600" dirty="0"/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10D2FAB9-B446-4BC6-B9A9-BF2F3CD9C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散列技术仅仅是一种查找技术吗？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散列既是一种查找技术，也是一种存储技术。</a:t>
            </a:r>
          </a:p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散列是一种完整的存储结构吗？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散列只是通过记录的关键码定位该记录，没有完整地表达记录之间的逻辑关系，所以，散列主要是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面向查找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的存储结构。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1EBE901-8B86-49C5-9B0F-D9E96CBAE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9.4.1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endParaRPr lang="zh-CN" altLang="en-US" sz="3600" dirty="0"/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DF7CD999-5687-43C2-A097-F3CAC156F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散列技术适合于哪种类型的查找？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散列技术一般不适用于允许多个记录有同样关键码的情况。散列方法也不适用于范围查找，换言之，在散列表中，我们不可能找到最大或最小关键码的记录，也不可能找到在某一范围内的记录。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A65934C-C640-43CD-896A-F121F2817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9.4.1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endParaRPr lang="zh-CN" altLang="en-US" sz="3600" dirty="0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7779EB20-2413-4DEA-9E8F-DE8306289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散列技术的关键问题：</a:t>
            </a:r>
          </a:p>
          <a:p>
            <a:pPr lvl="1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⑴ 散列函数的设计。如何设计一个简单、均匀、存储利用率高的散列函数。</a:t>
            </a:r>
          </a:p>
          <a:p>
            <a:pPr lvl="2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① 所选函数尽可能简单，以便提高转换速度。</a:t>
            </a:r>
          </a:p>
          <a:p>
            <a:pPr lvl="2" eaLnBrk="1" hangingPunct="1"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② 所选函数对关键字计算出的地址，应在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Hash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地址集中大致均匀分布，以尽量减少冲突。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8A2DF1A-B0F8-4B2F-90E2-56AC27303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9.4.1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endParaRPr lang="zh-CN" altLang="en-US" sz="3600" dirty="0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ABC289DB-73A2-4008-80CD-361C40949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散列技术的关键问题：</a:t>
            </a:r>
          </a:p>
          <a:p>
            <a:pPr lvl="1"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⑵ 冲突的处理。如何采取合适的处理冲突方法来解决冲突。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①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函数。若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函数选择得当，就可使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地址尽可能均匀地分布在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地址空间上，从而减少冲突的发生；否则，若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函数选择不当，就可能使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地址集中于某些区域，从而加大冲突的发生。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② 处理冲突的方法。选择适当的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函数可以减少冲突，但不能避免冲突，因此当冲突发生时，必须有较好的处理冲突的方法。</a:t>
            </a:r>
          </a:p>
          <a:p>
            <a:pPr lvl="2" eaLnBrk="1" hangingPunct="1"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③ </a:t>
            </a: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Hash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表的装填因子。</a:t>
            </a:r>
            <a:r>
              <a:rPr lang="zh-CN" altLang="en-US" sz="20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>
            <a:extLst>
              <a:ext uri="{FF2B5EF4-FFF2-40B4-BE49-F238E27FC236}">
                <a16:creationId xmlns:a16="http://schemas.microsoft.com/office/drawing/2014/main" id="{D179DA47-2CDE-4340-94D3-35AEA0752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763713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散列函数是关键码的线性函数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即：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577A8BFA-B7B3-47E3-8FEC-D22098BDB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2349500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defRPr/>
            </a:pP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key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key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+ 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  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为常数）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7889071C-D84F-421A-9227-3326B48B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979738"/>
            <a:ext cx="8382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例：关键码集合为{10, 30, 50, 70, 80, 90}，选取的散列函数为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key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key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/10，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则散列表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为：</a:t>
            </a:r>
          </a:p>
        </p:txBody>
      </p:sp>
      <p:grpSp>
        <p:nvGrpSpPr>
          <p:cNvPr id="101387" name="Group 11">
            <a:extLst>
              <a:ext uri="{FF2B5EF4-FFF2-40B4-BE49-F238E27FC236}">
                <a16:creationId xmlns:a16="http://schemas.microsoft.com/office/drawing/2014/main" id="{23A206DA-1C2F-4664-8AF2-39BFDCB2F846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4149725"/>
            <a:ext cx="6888163" cy="949325"/>
            <a:chOff x="584" y="2614"/>
            <a:chExt cx="4339" cy="598"/>
          </a:xfrm>
        </p:grpSpPr>
        <p:grpSp>
          <p:nvGrpSpPr>
            <p:cNvPr id="72721" name="Group 18">
              <a:extLst>
                <a:ext uri="{FF2B5EF4-FFF2-40B4-BE49-F238E27FC236}">
                  <a16:creationId xmlns:a16="http://schemas.microsoft.com/office/drawing/2014/main" id="{FDB29904-C29E-4536-98DC-FC7618B20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" y="2900"/>
              <a:ext cx="4320" cy="312"/>
              <a:chOff x="624" y="3264"/>
              <a:chExt cx="4320" cy="312"/>
            </a:xfrm>
          </p:grpSpPr>
          <p:sp>
            <p:nvSpPr>
              <p:cNvPr id="72723" name="Text Box 8">
                <a:extLst>
                  <a:ext uri="{FF2B5EF4-FFF2-40B4-BE49-F238E27FC236}">
                    <a16:creationId xmlns:a16="http://schemas.microsoft.com/office/drawing/2014/main" id="{4E35F96A-CC8F-4C8D-B160-8BB68B65B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4" name="Text Box 9">
                <a:extLst>
                  <a:ext uri="{FF2B5EF4-FFF2-40B4-BE49-F238E27FC236}">
                    <a16:creationId xmlns:a16="http://schemas.microsoft.com/office/drawing/2014/main" id="{669AE715-4E4B-4BBB-8C54-57C5EFB594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5" name="Text Box 10">
                <a:extLst>
                  <a:ext uri="{FF2B5EF4-FFF2-40B4-BE49-F238E27FC236}">
                    <a16:creationId xmlns:a16="http://schemas.microsoft.com/office/drawing/2014/main" id="{A23CC961-E4B7-4B56-AD33-E06746D19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6" name="Text Box 11">
                <a:extLst>
                  <a:ext uri="{FF2B5EF4-FFF2-40B4-BE49-F238E27FC236}">
                    <a16:creationId xmlns:a16="http://schemas.microsoft.com/office/drawing/2014/main" id="{D9FA39FC-5FA8-453C-B7B9-991F5B6E9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7" name="Text Box 12">
                <a:extLst>
                  <a:ext uri="{FF2B5EF4-FFF2-40B4-BE49-F238E27FC236}">
                    <a16:creationId xmlns:a16="http://schemas.microsoft.com/office/drawing/2014/main" id="{DA269F58-023D-4E87-9FEE-7BAF04DFAF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8" name="Text Box 13">
                <a:extLst>
                  <a:ext uri="{FF2B5EF4-FFF2-40B4-BE49-F238E27FC236}">
                    <a16:creationId xmlns:a16="http://schemas.microsoft.com/office/drawing/2014/main" id="{D4992F75-6E0B-496A-A329-6F1AB1E81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29" name="Text Box 14">
                <a:extLst>
                  <a:ext uri="{FF2B5EF4-FFF2-40B4-BE49-F238E27FC236}">
                    <a16:creationId xmlns:a16="http://schemas.microsoft.com/office/drawing/2014/main" id="{6090529D-2FF6-41FA-A544-65BC2F3EA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0" name="Text Box 15">
                <a:extLst>
                  <a:ext uri="{FF2B5EF4-FFF2-40B4-BE49-F238E27FC236}">
                    <a16:creationId xmlns:a16="http://schemas.microsoft.com/office/drawing/2014/main" id="{16B44AE9-B6B4-45B6-A514-84C7FFDB3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1" name="Text Box 16">
                <a:extLst>
                  <a:ext uri="{FF2B5EF4-FFF2-40B4-BE49-F238E27FC236}">
                    <a16:creationId xmlns:a16="http://schemas.microsoft.com/office/drawing/2014/main" id="{69A05D06-7FF0-49A2-BBE7-9157940F5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32" name="Text Box 17">
                <a:extLst>
                  <a:ext uri="{FF2B5EF4-FFF2-40B4-BE49-F238E27FC236}">
                    <a16:creationId xmlns:a16="http://schemas.microsoft.com/office/drawing/2014/main" id="{2017126B-BB2F-4861-9950-6E88E93FF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767676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en-US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722" name="Text Box 19">
              <a:extLst>
                <a:ext uri="{FF2B5EF4-FFF2-40B4-BE49-F238E27FC236}">
                  <a16:creationId xmlns:a16="http://schemas.microsoft.com/office/drawing/2014/main" id="{B47F27A1-4AF5-4E1D-B3B1-82FD44274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2614"/>
              <a:ext cx="4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  0      1      2      3     4      5     6      7      8      9</a:t>
              </a:r>
            </a:p>
          </p:txBody>
        </p:sp>
      </p:grpSp>
      <p:sp>
        <p:nvSpPr>
          <p:cNvPr id="100373" name="Text Box 21">
            <a:extLst>
              <a:ext uri="{FF2B5EF4-FFF2-40B4-BE49-F238E27FC236}">
                <a16:creationId xmlns:a16="http://schemas.microsoft.com/office/drawing/2014/main" id="{92E4C8F2-C1BC-46A8-9CFA-0F7226461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651375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0374" name="Text Box 22">
            <a:extLst>
              <a:ext uri="{FF2B5EF4-FFF2-40B4-BE49-F238E27FC236}">
                <a16:creationId xmlns:a16="http://schemas.microsoft.com/office/drawing/2014/main" id="{0D242689-CF8E-42D9-B9B3-6F047D7F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651375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00375" name="Text Box 23">
            <a:extLst>
              <a:ext uri="{FF2B5EF4-FFF2-40B4-BE49-F238E27FC236}">
                <a16:creationId xmlns:a16="http://schemas.microsoft.com/office/drawing/2014/main" id="{0565F32F-D9F0-4555-9DFD-5672E275C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4651375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00376" name="Text Box 24">
            <a:extLst>
              <a:ext uri="{FF2B5EF4-FFF2-40B4-BE49-F238E27FC236}">
                <a16:creationId xmlns:a16="http://schemas.microsoft.com/office/drawing/2014/main" id="{7C601B53-23EB-4495-B134-6821F5167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4651375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70</a:t>
            </a:r>
          </a:p>
        </p:txBody>
      </p:sp>
      <p:sp>
        <p:nvSpPr>
          <p:cNvPr id="100377" name="Text Box 25">
            <a:extLst>
              <a:ext uri="{FF2B5EF4-FFF2-40B4-BE49-F238E27FC236}">
                <a16:creationId xmlns:a16="http://schemas.microsoft.com/office/drawing/2014/main" id="{FF21CD96-FD6A-421B-BBE2-209A25720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763" y="4651375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80</a:t>
            </a:r>
          </a:p>
        </p:txBody>
      </p:sp>
      <p:sp>
        <p:nvSpPr>
          <p:cNvPr id="100378" name="Text Box 26">
            <a:extLst>
              <a:ext uri="{FF2B5EF4-FFF2-40B4-BE49-F238E27FC236}">
                <a16:creationId xmlns:a16="http://schemas.microsoft.com/office/drawing/2014/main" id="{D41CEDA7-3C78-4751-8D92-97C756F8B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4651375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90</a:t>
            </a:r>
          </a:p>
        </p:txBody>
      </p:sp>
      <p:grpSp>
        <p:nvGrpSpPr>
          <p:cNvPr id="100381" name="Group 29">
            <a:extLst>
              <a:ext uri="{FF2B5EF4-FFF2-40B4-BE49-F238E27FC236}">
                <a16:creationId xmlns:a16="http://schemas.microsoft.com/office/drawing/2014/main" id="{8293B029-6CC5-4FB9-8990-4F4EB4025A2F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5408613"/>
            <a:ext cx="2514600" cy="522287"/>
            <a:chOff x="144" y="3744"/>
            <a:chExt cx="1584" cy="329"/>
          </a:xfrm>
        </p:grpSpPr>
        <p:sp>
          <p:nvSpPr>
            <p:cNvPr id="100379" name="Text Box 27">
              <a:extLst>
                <a:ext uri="{FF2B5EF4-FFF2-40B4-BE49-F238E27FC236}">
                  <a16:creationId xmlns:a16="http://schemas.microsoft.com/office/drawing/2014/main" id="{4A61C94E-4B87-4FE3-8185-EB6ACD825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适用情况？</a:t>
              </a:r>
            </a:p>
          </p:txBody>
        </p:sp>
        <p:pic>
          <p:nvPicPr>
            <p:cNvPr id="72720" name="Picture 28">
              <a:extLst>
                <a:ext uri="{FF2B5EF4-FFF2-40B4-BE49-F238E27FC236}">
                  <a16:creationId xmlns:a16="http://schemas.microsoft.com/office/drawing/2014/main" id="{2FC82D33-530F-458B-8D6D-980A0F67C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C397EFA9-0063-40F6-BE44-224466411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6038850"/>
            <a:ext cx="8712200" cy="547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事先知道关键码，关键码集合不是很大且连续性较好。 </a:t>
            </a: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71C33716-0E9F-4C42-96A7-29105A4E8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直接定址法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3" grpId="0" autoUpdateAnimBg="0"/>
      <p:bldP spid="100374" grpId="0" autoUpdateAnimBg="0"/>
      <p:bldP spid="100375" grpId="0" autoUpdateAnimBg="0"/>
      <p:bldP spid="100376" grpId="0" autoUpdateAnimBg="0"/>
      <p:bldP spid="100377" grpId="0" autoUpdateAnimBg="0"/>
      <p:bldP spid="100378" grpId="0" autoUpdateAnimBg="0"/>
      <p:bldP spid="10038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>
            <a:extLst>
              <a:ext uri="{FF2B5EF4-FFF2-40B4-BE49-F238E27FC236}">
                <a16:creationId xmlns:a16="http://schemas.microsoft.com/office/drawing/2014/main" id="{4CFC47A0-4321-47B1-BE01-A0DD1494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2292" r="42969" b="30208"/>
          <a:stretch>
            <a:fillRect/>
          </a:stretch>
        </p:blipFill>
        <p:spPr bwMode="auto">
          <a:xfrm>
            <a:off x="1962150" y="1900238"/>
            <a:ext cx="51911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8120" name="AutoShape 8">
            <a:extLst>
              <a:ext uri="{FF2B5EF4-FFF2-40B4-BE49-F238E27FC236}">
                <a16:creationId xmlns:a16="http://schemas.microsoft.com/office/drawing/2014/main" id="{543B3584-C626-4066-80FD-9B0834558C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9.1  </a:t>
            </a:r>
            <a:r>
              <a:rPr lang="zh-CN" altLang="en-US" sz="4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查找的基本概念</a:t>
            </a:r>
            <a:r>
              <a:rPr lang="zh-CN" altLang="en-US" sz="4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Text Box 3">
            <a:extLst>
              <a:ext uri="{FF2B5EF4-FFF2-40B4-BE49-F238E27FC236}">
                <a16:creationId xmlns:a16="http://schemas.microsoft.com/office/drawing/2014/main" id="{FB4E61CD-CA8E-4591-9B3D-90443E97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80816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散列函数为：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AEB7EB91-5464-4E52-8A66-A6488BFD8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248443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key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key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mod 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73732" name="Group 1068">
            <a:extLst>
              <a:ext uri="{FF2B5EF4-FFF2-40B4-BE49-F238E27FC236}">
                <a16:creationId xmlns:a16="http://schemas.microsoft.com/office/drawing/2014/main" id="{80FCD818-38CD-4C1D-81FD-6DF8EF69660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554538"/>
            <a:ext cx="6586538" cy="1092200"/>
            <a:chOff x="612" y="2812"/>
            <a:chExt cx="4149" cy="688"/>
          </a:xfrm>
        </p:grpSpPr>
        <p:sp>
          <p:nvSpPr>
            <p:cNvPr id="104460" name="Rectangle 1036">
              <a:extLst>
                <a:ext uri="{FF2B5EF4-FFF2-40B4-BE49-F238E27FC236}">
                  <a16:creationId xmlns:a16="http://schemas.microsoft.com/office/drawing/2014/main" id="{05D1D881-1A73-44EC-B839-B6E6C9AE5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3156"/>
              <a:ext cx="462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14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61" name="Rectangle 1037">
              <a:extLst>
                <a:ext uri="{FF2B5EF4-FFF2-40B4-BE49-F238E27FC236}">
                  <a16:creationId xmlns:a16="http://schemas.microsoft.com/office/drawing/2014/main" id="{CAE488F3-4799-4B1C-A723-A8F832D3D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3156"/>
              <a:ext cx="461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7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62" name="Rectangle 1038">
              <a:extLst>
                <a:ext uri="{FF2B5EF4-FFF2-40B4-BE49-F238E27FC236}">
                  <a16:creationId xmlns:a16="http://schemas.microsoft.com/office/drawing/2014/main" id="{F70D4696-8C15-4C0D-86FF-4C5CD67C2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156"/>
              <a:ext cx="460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14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63" name="Rectangle 1039">
              <a:extLst>
                <a:ext uri="{FF2B5EF4-FFF2-40B4-BE49-F238E27FC236}">
                  <a16:creationId xmlns:a16="http://schemas.microsoft.com/office/drawing/2014/main" id="{8607DC72-0B7D-4C1E-AE10-5571F7EE3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3156"/>
              <a:ext cx="462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14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64" name="Rectangle 1040">
              <a:extLst>
                <a:ext uri="{FF2B5EF4-FFF2-40B4-BE49-F238E27FC236}">
                  <a16:creationId xmlns:a16="http://schemas.microsoft.com/office/drawing/2014/main" id="{3DB7259A-3BD9-47CA-B42C-F3EC80B6A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3156"/>
              <a:ext cx="461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7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65" name="Rectangle 1041">
              <a:extLst>
                <a:ext uri="{FF2B5EF4-FFF2-40B4-BE49-F238E27FC236}">
                  <a16:creationId xmlns:a16="http://schemas.microsoft.com/office/drawing/2014/main" id="{ACE546E8-F877-4201-8F40-2C9B3A0D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156"/>
              <a:ext cx="460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0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66" name="Rectangle 1042">
              <a:extLst>
                <a:ext uri="{FF2B5EF4-FFF2-40B4-BE49-F238E27FC236}">
                  <a16:creationId xmlns:a16="http://schemas.microsoft.com/office/drawing/2014/main" id="{C6423AB1-400F-4131-9FC5-59E975E9F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3156"/>
              <a:ext cx="462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14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67" name="Rectangle 1043">
              <a:extLst>
                <a:ext uri="{FF2B5EF4-FFF2-40B4-BE49-F238E27FC236}">
                  <a16:creationId xmlns:a16="http://schemas.microsoft.com/office/drawing/2014/main" id="{461588DE-11F6-46D4-8AB2-586723801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156"/>
              <a:ext cx="921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散列地址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68" name="Rectangle 1044">
              <a:extLst>
                <a:ext uri="{FF2B5EF4-FFF2-40B4-BE49-F238E27FC236}">
                  <a16:creationId xmlns:a16="http://schemas.microsoft.com/office/drawing/2014/main" id="{2F445536-71DB-4831-8435-4ABD3EC08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812"/>
              <a:ext cx="462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56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69" name="Rectangle 1045">
              <a:extLst>
                <a:ext uri="{FF2B5EF4-FFF2-40B4-BE49-F238E27FC236}">
                  <a16:creationId xmlns:a16="http://schemas.microsoft.com/office/drawing/2014/main" id="{E40E0A27-F3D1-4389-93EF-BAE47870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2812"/>
              <a:ext cx="461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49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70" name="Rectangle 1046">
              <a:extLst>
                <a:ext uri="{FF2B5EF4-FFF2-40B4-BE49-F238E27FC236}">
                  <a16:creationId xmlns:a16="http://schemas.microsoft.com/office/drawing/2014/main" id="{971B8E93-D1E1-4F30-BA42-DD63A7DCE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812"/>
              <a:ext cx="460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42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71" name="Rectangle 1047">
              <a:extLst>
                <a:ext uri="{FF2B5EF4-FFF2-40B4-BE49-F238E27FC236}">
                  <a16:creationId xmlns:a16="http://schemas.microsoft.com/office/drawing/2014/main" id="{506412A7-DFD5-4431-BB55-997D52ED1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812"/>
              <a:ext cx="462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35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72" name="Rectangle 1048">
              <a:extLst>
                <a:ext uri="{FF2B5EF4-FFF2-40B4-BE49-F238E27FC236}">
                  <a16:creationId xmlns:a16="http://schemas.microsoft.com/office/drawing/2014/main" id="{C3AFA888-99FB-4BBA-AC36-8AA796E21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812"/>
              <a:ext cx="461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28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73" name="Rectangle 1049">
              <a:extLst>
                <a:ext uri="{FF2B5EF4-FFF2-40B4-BE49-F238E27FC236}">
                  <a16:creationId xmlns:a16="http://schemas.microsoft.com/office/drawing/2014/main" id="{28A5B2B1-4A52-4140-A67E-7DF5EC7C8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812"/>
              <a:ext cx="460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21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74" name="Rectangle 1050">
              <a:extLst>
                <a:ext uri="{FF2B5EF4-FFF2-40B4-BE49-F238E27FC236}">
                  <a16:creationId xmlns:a16="http://schemas.microsoft.com/office/drawing/2014/main" id="{A32F1739-2072-4E5F-8CA2-49AFC4CF6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812"/>
              <a:ext cx="462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14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4475" name="Rectangle 1051">
              <a:extLst>
                <a:ext uri="{FF2B5EF4-FFF2-40B4-BE49-F238E27FC236}">
                  <a16:creationId xmlns:a16="http://schemas.microsoft.com/office/drawing/2014/main" id="{45DA6938-B091-4BC1-92F6-69502F46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812"/>
              <a:ext cx="921" cy="34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 关键码</a:t>
              </a:r>
              <a:endPara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754" name="Line 1052">
              <a:extLst>
                <a:ext uri="{FF2B5EF4-FFF2-40B4-BE49-F238E27FC236}">
                  <a16:creationId xmlns:a16="http://schemas.microsoft.com/office/drawing/2014/main" id="{68F1CA67-9FA5-4FF7-92FF-C2464FB30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812"/>
              <a:ext cx="4149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55" name="Line 1053">
              <a:extLst>
                <a:ext uri="{FF2B5EF4-FFF2-40B4-BE49-F238E27FC236}">
                  <a16:creationId xmlns:a16="http://schemas.microsoft.com/office/drawing/2014/main" id="{92BBA032-D47C-4FE4-9EDC-FFD6C7C7E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500"/>
              <a:ext cx="4149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56" name="Line 1054">
              <a:extLst>
                <a:ext uri="{FF2B5EF4-FFF2-40B4-BE49-F238E27FC236}">
                  <a16:creationId xmlns:a16="http://schemas.microsoft.com/office/drawing/2014/main" id="{B20B00F2-E7EB-4C8A-8F60-8E516119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812"/>
              <a:ext cx="0" cy="68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57" name="Line 1055">
              <a:extLst>
                <a:ext uri="{FF2B5EF4-FFF2-40B4-BE49-F238E27FC236}">
                  <a16:creationId xmlns:a16="http://schemas.microsoft.com/office/drawing/2014/main" id="{D772DA94-D5CE-4A3F-AF1C-BE96BEF70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" y="2812"/>
              <a:ext cx="0" cy="68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58" name="Line 1056">
              <a:extLst>
                <a:ext uri="{FF2B5EF4-FFF2-40B4-BE49-F238E27FC236}">
                  <a16:creationId xmlns:a16="http://schemas.microsoft.com/office/drawing/2014/main" id="{B40D1993-C67C-42B1-BA90-6B4C98807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156"/>
              <a:ext cx="4149" cy="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59" name="Line 1057">
              <a:extLst>
                <a:ext uri="{FF2B5EF4-FFF2-40B4-BE49-F238E27FC236}">
                  <a16:creationId xmlns:a16="http://schemas.microsoft.com/office/drawing/2014/main" id="{35ED4F3B-AF5D-4B8B-8984-35F49916F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3" y="2812"/>
              <a:ext cx="0" cy="68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60" name="Line 1058">
              <a:extLst>
                <a:ext uri="{FF2B5EF4-FFF2-40B4-BE49-F238E27FC236}">
                  <a16:creationId xmlns:a16="http://schemas.microsoft.com/office/drawing/2014/main" id="{BC8872A0-F4D4-46D6-84E9-200E582CD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2812"/>
              <a:ext cx="0" cy="68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61" name="Line 1059">
              <a:extLst>
                <a:ext uri="{FF2B5EF4-FFF2-40B4-BE49-F238E27FC236}">
                  <a16:creationId xmlns:a16="http://schemas.microsoft.com/office/drawing/2014/main" id="{CCF19FC3-6B84-49C1-9175-B0B540017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5" y="2812"/>
              <a:ext cx="0" cy="68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62" name="Line 1060">
              <a:extLst>
                <a:ext uri="{FF2B5EF4-FFF2-40B4-BE49-F238E27FC236}">
                  <a16:creationId xmlns:a16="http://schemas.microsoft.com/office/drawing/2014/main" id="{DC3730F8-FEB6-4ADD-9BBA-72C70A042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" y="2812"/>
              <a:ext cx="0" cy="68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63" name="Line 1061">
              <a:extLst>
                <a:ext uri="{FF2B5EF4-FFF2-40B4-BE49-F238E27FC236}">
                  <a16:creationId xmlns:a16="http://schemas.microsoft.com/office/drawing/2014/main" id="{35285BE8-82D7-4423-A59C-A1DF2016B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8" y="2812"/>
              <a:ext cx="0" cy="68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64" name="Line 1062">
              <a:extLst>
                <a:ext uri="{FF2B5EF4-FFF2-40B4-BE49-F238E27FC236}">
                  <a16:creationId xmlns:a16="http://schemas.microsoft.com/office/drawing/2014/main" id="{B615D091-98E6-459C-8FBC-F42FC430A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" y="2812"/>
              <a:ext cx="0" cy="68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765" name="Line 1063">
              <a:extLst>
                <a:ext uri="{FF2B5EF4-FFF2-40B4-BE49-F238E27FC236}">
                  <a16:creationId xmlns:a16="http://schemas.microsoft.com/office/drawing/2014/main" id="{328A3D89-E86C-430C-9CEE-8674499F2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" y="2812"/>
              <a:ext cx="0" cy="688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3733" name="Group 1067">
            <a:extLst>
              <a:ext uri="{FF2B5EF4-FFF2-40B4-BE49-F238E27FC236}">
                <a16:creationId xmlns:a16="http://schemas.microsoft.com/office/drawing/2014/main" id="{D2E29815-EEB4-4096-87D5-7C50894B340A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3159125"/>
            <a:ext cx="7380288" cy="522288"/>
            <a:chOff x="442" y="2529"/>
            <a:chExt cx="4649" cy="329"/>
          </a:xfrm>
        </p:grpSpPr>
        <p:sp>
          <p:nvSpPr>
            <p:cNvPr id="101381" name="Text Box 5">
              <a:extLst>
                <a:ext uri="{FF2B5EF4-FFF2-40B4-BE49-F238E27FC236}">
                  <a16:creationId xmlns:a16="http://schemas.microsoft.com/office/drawing/2014/main" id="{E960E95B-2C5E-4659-98CA-726143AF8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2529"/>
              <a:ext cx="42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如何选取合适的 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，产生较少同义词？</a:t>
              </a:r>
            </a:p>
          </p:txBody>
        </p:sp>
        <p:pic>
          <p:nvPicPr>
            <p:cNvPr id="73737" name="Picture 1066">
              <a:extLst>
                <a:ext uri="{FF2B5EF4-FFF2-40B4-BE49-F238E27FC236}">
                  <a16:creationId xmlns:a16="http://schemas.microsoft.com/office/drawing/2014/main" id="{3FB5C1DA-164C-4B01-86D8-DC79C3180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" y="2529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4493" name="Text Box 1069">
            <a:extLst>
              <a:ext uri="{FF2B5EF4-FFF2-40B4-BE49-F238E27FC236}">
                <a16:creationId xmlns:a16="http://schemas.microsoft.com/office/drawing/2014/main" id="{3C3DB7CC-CA9C-4C41-8183-C8BAD033C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3381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 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3×7</a:t>
            </a:r>
          </a:p>
        </p:txBody>
      </p:sp>
      <p:sp>
        <p:nvSpPr>
          <p:cNvPr id="104494" name="Rectangle 1070">
            <a:extLst>
              <a:ext uri="{FF2B5EF4-FFF2-40B4-BE49-F238E27FC236}">
                <a16:creationId xmlns:a16="http://schemas.microsoft.com/office/drawing/2014/main" id="{15F8F57D-3BDD-4F41-96F1-F4A634D1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除留余数法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>
            <a:extLst>
              <a:ext uri="{FF2B5EF4-FFF2-40B4-BE49-F238E27FC236}">
                <a16:creationId xmlns:a16="http://schemas.microsoft.com/office/drawing/2014/main" id="{B5421559-468C-43E5-A1AA-54825DF48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3" y="1808163"/>
            <a:ext cx="8280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根据关键码在各个位上的分布情况，选取分布比较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均匀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的若干位组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成散列地址。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1BA898F3-6616-4F99-B42F-0A20F8FAF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3059113"/>
            <a:ext cx="839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例：关键码为8位十进制数，散列地址为2位十进制数</a:t>
            </a:r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id="{AB7F0DAC-2A9A-4C35-B003-1B427AABF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3965575"/>
            <a:ext cx="368300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8   1   3   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4   </a:t>
            </a:r>
            <a:r>
              <a:rPr kumimoji="1" lang="zh-CN" altLang="en-US" sz="2900" b="1">
                <a:solidFill>
                  <a:srgbClr val="990099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8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9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  2</a:t>
            </a:r>
          </a:p>
          <a:p>
            <a:pPr eaLnBrk="1" hangingPunct="1"/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8   1   3   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7   </a:t>
            </a:r>
            <a:r>
              <a:rPr kumimoji="1" lang="zh-CN" altLang="en-US" sz="2900" b="1">
                <a:solidFill>
                  <a:srgbClr val="990099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8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   2</a:t>
            </a:r>
          </a:p>
          <a:p>
            <a:pPr eaLnBrk="1" hangingPunct="1"/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8   1   3   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8   </a:t>
            </a:r>
            <a:r>
              <a:rPr kumimoji="1" lang="zh-CN" altLang="en-US" sz="2900" b="1">
                <a:solidFill>
                  <a:srgbClr val="990099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8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   2</a:t>
            </a:r>
          </a:p>
          <a:p>
            <a:pPr eaLnBrk="1" hangingPunct="1"/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8   1   3   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0   </a:t>
            </a:r>
            <a:r>
              <a:rPr kumimoji="1" lang="zh-CN" altLang="en-US" sz="2900" b="1">
                <a:solidFill>
                  <a:srgbClr val="990099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8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   7</a:t>
            </a:r>
          </a:p>
          <a:p>
            <a:pPr eaLnBrk="1" hangingPunct="1"/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8   1   3   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2   </a:t>
            </a:r>
            <a:r>
              <a:rPr kumimoji="1" lang="zh-CN" altLang="en-US" sz="2900" b="1">
                <a:solidFill>
                  <a:srgbClr val="990099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00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8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   7 </a:t>
            </a:r>
          </a:p>
          <a:p>
            <a:pPr eaLnBrk="1" hangingPunct="1"/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8   1   3   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3   </a:t>
            </a:r>
            <a:r>
              <a:rPr kumimoji="1" lang="zh-CN" altLang="en-US" sz="2900" b="1">
                <a:solidFill>
                  <a:srgbClr val="990099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00"/>
                </a:solidFill>
                <a:latin typeface="Times New Roman" panose="02020603050405020304" pitchFamily="18" charset="0"/>
              </a:rPr>
              <a:t>9</a:t>
            </a:r>
            <a:r>
              <a:rPr kumimoji="1" lang="zh-CN" altLang="en-US" sz="2900" b="1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900" b="1">
                <a:solidFill>
                  <a:srgbClr val="00808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900" b="1">
                <a:solidFill>
                  <a:srgbClr val="003366"/>
                </a:solidFill>
                <a:latin typeface="Times New Roman" panose="02020603050405020304" pitchFamily="18" charset="0"/>
              </a:rPr>
              <a:t>   7</a:t>
            </a:r>
          </a:p>
        </p:txBody>
      </p:sp>
      <p:sp>
        <p:nvSpPr>
          <p:cNvPr id="102411" name="Text Box 11">
            <a:extLst>
              <a:ext uri="{FF2B5EF4-FFF2-40B4-BE49-F238E27FC236}">
                <a16:creationId xmlns:a16="http://schemas.microsoft.com/office/drawing/2014/main" id="{70658085-36CF-40EA-8375-9F88020D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3608388"/>
            <a:ext cx="370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①  ②  ③  ④  ⑤  ⑥  ⑦  ⑧</a:t>
            </a:r>
            <a:endParaRPr kumimoji="1" lang="zh-CN" altLang="en-US" sz="2400" b="1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3440" name="Group 16">
            <a:extLst>
              <a:ext uri="{FF2B5EF4-FFF2-40B4-BE49-F238E27FC236}">
                <a16:creationId xmlns:a16="http://schemas.microsoft.com/office/drawing/2014/main" id="{F3EE692B-B9E3-4288-B611-C9037B076238}"/>
              </a:ext>
            </a:extLst>
          </p:cNvPr>
          <p:cNvGrpSpPr>
            <a:grpSpLocks/>
          </p:cNvGrpSpPr>
          <p:nvPr/>
        </p:nvGrpSpPr>
        <p:grpSpPr bwMode="auto">
          <a:xfrm>
            <a:off x="3446463" y="4419600"/>
            <a:ext cx="647700" cy="2205038"/>
            <a:chOff x="2171" y="2784"/>
            <a:chExt cx="408" cy="1389"/>
          </a:xfrm>
        </p:grpSpPr>
        <p:sp>
          <p:nvSpPr>
            <p:cNvPr id="74760" name="Line 10">
              <a:extLst>
                <a:ext uri="{FF2B5EF4-FFF2-40B4-BE49-F238E27FC236}">
                  <a16:creationId xmlns:a16="http://schemas.microsoft.com/office/drawing/2014/main" id="{B169C4BB-581B-4BB3-A9D9-95FA7F388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784"/>
              <a:ext cx="39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761" name="Line 11">
              <a:extLst>
                <a:ext uri="{FF2B5EF4-FFF2-40B4-BE49-F238E27FC236}">
                  <a16:creationId xmlns:a16="http://schemas.microsoft.com/office/drawing/2014/main" id="{0A00276F-4B40-4C3A-A7AB-7E14DF839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3" y="3067"/>
              <a:ext cx="39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762" name="Line 12">
              <a:extLst>
                <a:ext uri="{FF2B5EF4-FFF2-40B4-BE49-F238E27FC236}">
                  <a16:creationId xmlns:a16="http://schemas.microsoft.com/office/drawing/2014/main" id="{8D40529C-65E4-4B3F-87EF-1384BFC9E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3342"/>
              <a:ext cx="39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763" name="Line 13">
              <a:extLst>
                <a:ext uri="{FF2B5EF4-FFF2-40B4-BE49-F238E27FC236}">
                  <a16:creationId xmlns:a16="http://schemas.microsoft.com/office/drawing/2014/main" id="{B09517A2-7774-4D61-AFE9-308DCE0C4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3615"/>
              <a:ext cx="39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764" name="Line 14">
              <a:extLst>
                <a:ext uri="{FF2B5EF4-FFF2-40B4-BE49-F238E27FC236}">
                  <a16:creationId xmlns:a16="http://schemas.microsoft.com/office/drawing/2014/main" id="{CB7A40BC-0FEA-480B-A6F5-4DB5241AC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3889"/>
              <a:ext cx="39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765" name="Line 15">
              <a:extLst>
                <a:ext uri="{FF2B5EF4-FFF2-40B4-BE49-F238E27FC236}">
                  <a16:creationId xmlns:a16="http://schemas.microsoft.com/office/drawing/2014/main" id="{15C00849-4BBE-4299-9368-4138DDF8C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0" y="4173"/>
              <a:ext cx="39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41" name="Rectangle 17">
            <a:extLst>
              <a:ext uri="{FF2B5EF4-FFF2-40B4-BE49-F238E27FC236}">
                <a16:creationId xmlns:a16="http://schemas.microsoft.com/office/drawing/2014/main" id="{1C46533B-5B2D-4B62-99EE-34A3D81C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数字分析法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/>
      <p:bldP spid="102408" grpId="0"/>
      <p:bldP spid="1024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>
            <a:extLst>
              <a:ext uri="{FF2B5EF4-FFF2-40B4-BE49-F238E27FC236}">
                <a16:creationId xmlns:a16="http://schemas.microsoft.com/office/drawing/2014/main" id="{F3F8F0F7-AB3D-4135-B56A-1DD82065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808163"/>
            <a:ext cx="8280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对关键码平方后，按散列表大小，取中间的若干位作为散列地址（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平方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后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截取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）。 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DA02812-DA32-4724-AC14-C10180D61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5364163"/>
            <a:ext cx="8428038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事先不知道关键码的分布且关键码的位数不是很大。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grpSp>
        <p:nvGrpSpPr>
          <p:cNvPr id="169988" name="Group 4">
            <a:extLst>
              <a:ext uri="{FF2B5EF4-FFF2-40B4-BE49-F238E27FC236}">
                <a16:creationId xmlns:a16="http://schemas.microsoft.com/office/drawing/2014/main" id="{906E74C5-21BC-46D8-814C-A95E0A00A88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508500"/>
            <a:ext cx="2514600" cy="522288"/>
            <a:chOff x="144" y="3744"/>
            <a:chExt cx="1584" cy="329"/>
          </a:xfrm>
        </p:grpSpPr>
        <p:sp>
          <p:nvSpPr>
            <p:cNvPr id="169989" name="Text Box 5">
              <a:extLst>
                <a:ext uri="{FF2B5EF4-FFF2-40B4-BE49-F238E27FC236}">
                  <a16:creationId xmlns:a16="http://schemas.microsoft.com/office/drawing/2014/main" id="{54681403-C2D6-43BA-974D-15D777E0A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适用情况:</a:t>
              </a:r>
            </a:p>
          </p:txBody>
        </p:sp>
        <p:pic>
          <p:nvPicPr>
            <p:cNvPr id="75785" name="Picture 6">
              <a:extLst>
                <a:ext uri="{FF2B5EF4-FFF2-40B4-BE49-F238E27FC236}">
                  <a16:creationId xmlns:a16="http://schemas.microsoft.com/office/drawing/2014/main" id="{AD863CF7-8664-4C80-B125-47D66E03B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9991" name="Rectangle 7">
            <a:extLst>
              <a:ext uri="{FF2B5EF4-FFF2-40B4-BE49-F238E27FC236}">
                <a16:creationId xmlns:a16="http://schemas.microsoft.com/office/drawing/2014/main" id="{559B3C38-6ED8-4837-A631-79509A4C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038475"/>
            <a:ext cx="823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例：散列地址为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位，则关键码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123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的散列地址为：</a:t>
            </a:r>
          </a:p>
        </p:txBody>
      </p:sp>
      <p:sp>
        <p:nvSpPr>
          <p:cNvPr id="169992" name="Rectangle 8">
            <a:extLst>
              <a:ext uri="{FF2B5EF4-FFF2-40B4-BE49-F238E27FC236}">
                <a16:creationId xmlns:a16="http://schemas.microsoft.com/office/drawing/2014/main" id="{712671DA-E61F-414E-B434-D112A371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5" y="3743325"/>
            <a:ext cx="517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(1234)</a:t>
            </a:r>
            <a:r>
              <a:rPr lang="en-US" altLang="zh-CN" sz="28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152</a:t>
            </a: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27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56</a:t>
            </a:r>
          </a:p>
        </p:txBody>
      </p:sp>
      <p:sp>
        <p:nvSpPr>
          <p:cNvPr id="169993" name="Rectangle 9">
            <a:extLst>
              <a:ext uri="{FF2B5EF4-FFF2-40B4-BE49-F238E27FC236}">
                <a16:creationId xmlns:a16="http://schemas.microsoft.com/office/drawing/2014/main" id="{61F08ECE-CDE9-4ED6-A1BC-9ADC20F2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平方取中法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9" name="Text Box 5">
            <a:extLst>
              <a:ext uri="{FF2B5EF4-FFF2-40B4-BE49-F238E27FC236}">
                <a16:creationId xmlns:a16="http://schemas.microsoft.com/office/drawing/2014/main" id="{6F09E58A-14A0-4344-BA2D-10D432424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898650"/>
            <a:ext cx="85058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将关键码从左到右分割成位数相等的几部分，将这几部分叠加求和，取后几位作为散列地址。 </a:t>
            </a:r>
          </a:p>
        </p:txBody>
      </p:sp>
      <p:sp>
        <p:nvSpPr>
          <p:cNvPr id="205832" name="Rectangle 8">
            <a:extLst>
              <a:ext uri="{FF2B5EF4-FFF2-40B4-BE49-F238E27FC236}">
                <a16:creationId xmlns:a16="http://schemas.microsoft.com/office/drawing/2014/main" id="{A6071AC6-8038-4FA2-BC32-B495CF0DF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2933700"/>
            <a:ext cx="883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例：设关键码为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2 5 3 4 6 3 5 8 7 0 5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，散列地址为三位。 </a:t>
            </a:r>
          </a:p>
        </p:txBody>
      </p:sp>
      <p:sp>
        <p:nvSpPr>
          <p:cNvPr id="205835" name="Text Box 11">
            <a:extLst>
              <a:ext uri="{FF2B5EF4-FFF2-40B4-BE49-F238E27FC236}">
                <a16:creationId xmlns:a16="http://schemas.microsoft.com/office/drawing/2014/main" id="{8445DD1C-78F5-4F0F-BA92-C2DDC6735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743325"/>
            <a:ext cx="2386013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Angsana New" panose="020B0502040204020203" pitchFamily="18" charset="-34"/>
                <a:cs typeface="Angsana New" panose="020B0502040204020203" pitchFamily="18" charset="-34"/>
              </a:rPr>
              <a:t> 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2 5 3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   4 6 3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   5 8 7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+    0 5</a:t>
            </a:r>
          </a:p>
          <a:p>
            <a:pPr algn="just" eaLnBrk="1" hangingPunct="1">
              <a:lnSpc>
                <a:spcPct val="72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───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1 3 0 8</a:t>
            </a:r>
          </a:p>
          <a:p>
            <a:pPr algn="just" eaLnBrk="1" hangingPunct="1"/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</a:t>
            </a:r>
          </a:p>
          <a:p>
            <a:pPr algn="just" eaLnBrk="1" hangingPunct="1"/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移位叠加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05848" name="Line 24">
            <a:extLst>
              <a:ext uri="{FF2B5EF4-FFF2-40B4-BE49-F238E27FC236}">
                <a16:creationId xmlns:a16="http://schemas.microsoft.com/office/drawing/2014/main" id="{BF661075-181B-4CE1-BD81-380FCAC73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63" y="5514975"/>
            <a:ext cx="6762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834" name="Text Box 10">
            <a:extLst>
              <a:ext uri="{FF2B5EF4-FFF2-40B4-BE49-F238E27FC236}">
                <a16:creationId xmlns:a16="http://schemas.microsoft.com/office/drawing/2014/main" id="{CE536AB2-DE67-4C10-9DA0-35F73CFD5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789363"/>
            <a:ext cx="2890838" cy="246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Angsana New" panose="020B0502040204020203" pitchFamily="18" charset="-34"/>
                <a:cs typeface="Angsana New" panose="020B0502040204020203" pitchFamily="18" charset="-34"/>
              </a:rPr>
              <a:t>   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2 5 3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       3 6 4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       5 8 7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  +      5 0 </a:t>
            </a:r>
          </a:p>
          <a:p>
            <a:pPr algn="just" eaLnBrk="1" hangingPunct="1">
              <a:lnSpc>
                <a:spcPct val="72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    ───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    1 2 5 4</a:t>
            </a:r>
          </a:p>
          <a:p>
            <a:pPr algn="just" eaLnBrk="1" hangingPunct="1"/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Angsana New" panose="020B0502040204020203" pitchFamily="18" charset="-34"/>
                <a:cs typeface="Angsana New" panose="020B0502040204020203" pitchFamily="18" charset="-34"/>
              </a:rPr>
              <a:t>      </a:t>
            </a:r>
          </a:p>
          <a:p>
            <a:pPr algn="just" eaLnBrk="1" hangingPunct="1"/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Angsana New" panose="020B0502040204020203" pitchFamily="18" charset="-34"/>
                <a:cs typeface="Angsana New" panose="020B0502040204020203" pitchFamily="18" charset="-34"/>
              </a:rPr>
              <a:t>  间界叠加</a:t>
            </a:r>
          </a:p>
        </p:txBody>
      </p:sp>
      <p:sp>
        <p:nvSpPr>
          <p:cNvPr id="205849" name="Line 25">
            <a:extLst>
              <a:ext uri="{FF2B5EF4-FFF2-40B4-BE49-F238E27FC236}">
                <a16:creationId xmlns:a16="http://schemas.microsoft.com/office/drawing/2014/main" id="{255B7F8C-D893-437B-84D3-A98F98976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8" y="5500688"/>
            <a:ext cx="6762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5855" name="Group 31">
            <a:extLst>
              <a:ext uri="{FF2B5EF4-FFF2-40B4-BE49-F238E27FC236}">
                <a16:creationId xmlns:a16="http://schemas.microsoft.com/office/drawing/2014/main" id="{3FA4E370-4DAD-4B23-A5A6-B8D8C8BCB2E4}"/>
              </a:ext>
            </a:extLst>
          </p:cNvPr>
          <p:cNvGrpSpPr>
            <a:grpSpLocks/>
          </p:cNvGrpSpPr>
          <p:nvPr/>
        </p:nvGrpSpPr>
        <p:grpSpPr bwMode="auto">
          <a:xfrm>
            <a:off x="2890838" y="3384550"/>
            <a:ext cx="2851150" cy="0"/>
            <a:chOff x="1821" y="2132"/>
            <a:chExt cx="1796" cy="0"/>
          </a:xfrm>
        </p:grpSpPr>
        <p:sp>
          <p:nvSpPr>
            <p:cNvPr id="76814" name="Line 27">
              <a:extLst>
                <a:ext uri="{FF2B5EF4-FFF2-40B4-BE49-F238E27FC236}">
                  <a16:creationId xmlns:a16="http://schemas.microsoft.com/office/drawing/2014/main" id="{551B58B0-3851-40FE-8D04-8603FBE8F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2132"/>
              <a:ext cx="42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815" name="Line 28">
              <a:extLst>
                <a:ext uri="{FF2B5EF4-FFF2-40B4-BE49-F238E27FC236}">
                  <a16:creationId xmlns:a16="http://schemas.microsoft.com/office/drawing/2014/main" id="{0B37AF21-7E3A-4479-A723-56A4DEFC6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132"/>
              <a:ext cx="42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816" name="Line 29">
              <a:extLst>
                <a:ext uri="{FF2B5EF4-FFF2-40B4-BE49-F238E27FC236}">
                  <a16:creationId xmlns:a16="http://schemas.microsoft.com/office/drawing/2014/main" id="{D51A4C79-127C-4B45-9984-FF3F0D0AB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" y="2132"/>
              <a:ext cx="42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817" name="Line 30">
              <a:extLst>
                <a:ext uri="{FF2B5EF4-FFF2-40B4-BE49-F238E27FC236}">
                  <a16:creationId xmlns:a16="http://schemas.microsoft.com/office/drawing/2014/main" id="{E4F512C3-AAC1-4A9B-B889-5FD54F69D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132"/>
              <a:ext cx="28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5857" name="Group 33">
            <a:extLst>
              <a:ext uri="{FF2B5EF4-FFF2-40B4-BE49-F238E27FC236}">
                <a16:creationId xmlns:a16="http://schemas.microsoft.com/office/drawing/2014/main" id="{BF195E60-1E00-44D4-BB24-DDD77CD8224B}"/>
              </a:ext>
            </a:extLst>
          </p:cNvPr>
          <p:cNvGrpSpPr>
            <a:grpSpLocks/>
          </p:cNvGrpSpPr>
          <p:nvPr/>
        </p:nvGrpSpPr>
        <p:grpSpPr bwMode="auto">
          <a:xfrm>
            <a:off x="4540250" y="3833813"/>
            <a:ext cx="2514600" cy="522287"/>
            <a:chOff x="144" y="3744"/>
            <a:chExt cx="1584" cy="329"/>
          </a:xfrm>
        </p:grpSpPr>
        <p:sp>
          <p:nvSpPr>
            <p:cNvPr id="205858" name="Text Box 34">
              <a:extLst>
                <a:ext uri="{FF2B5EF4-FFF2-40B4-BE49-F238E27FC236}">
                  <a16:creationId xmlns:a16="http://schemas.microsoft.com/office/drawing/2014/main" id="{E36AD9F0-C8AF-4399-B546-E11D2CE86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适用情况:</a:t>
              </a:r>
            </a:p>
          </p:txBody>
        </p:sp>
        <p:pic>
          <p:nvPicPr>
            <p:cNvPr id="76813" name="Picture 35">
              <a:extLst>
                <a:ext uri="{FF2B5EF4-FFF2-40B4-BE49-F238E27FC236}">
                  <a16:creationId xmlns:a16="http://schemas.microsoft.com/office/drawing/2014/main" id="{2EE24C12-EA7D-49F5-87A2-ADF55ACFD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860" name="Rectangle 36">
            <a:extLst>
              <a:ext uri="{FF2B5EF4-FFF2-40B4-BE49-F238E27FC236}">
                <a16:creationId xmlns:a16="http://schemas.microsoft.com/office/drawing/2014/main" id="{5AA4DAF8-F54D-4162-83A9-97204EBE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4643438"/>
            <a:ext cx="3787775" cy="974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关键码位数很多，事先不知道关键码的分布。 </a:t>
            </a:r>
          </a:p>
        </p:txBody>
      </p:sp>
      <p:sp>
        <p:nvSpPr>
          <p:cNvPr id="205861" name="Rectangle 37">
            <a:extLst>
              <a:ext uri="{FF2B5EF4-FFF2-40B4-BE49-F238E27FC236}">
                <a16:creationId xmlns:a16="http://schemas.microsoft.com/office/drawing/2014/main" id="{25227828-25C8-4547-AF41-137A6E2A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折叠法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5" grpId="0"/>
      <p:bldP spid="205834" grpId="0"/>
      <p:bldP spid="20586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>
            <a:extLst>
              <a:ext uri="{FF2B5EF4-FFF2-40B4-BE49-F238E27FC236}">
                <a16:creationId xmlns:a16="http://schemas.microsoft.com/office/drawing/2014/main" id="{04E19C10-0ED6-4102-B83C-FA717A642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943100"/>
            <a:ext cx="84613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由关键码得到的散列地址一旦产生了冲突，就去寻找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下一个空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的散列地址，并将记录存入。 </a:t>
            </a:r>
          </a:p>
        </p:txBody>
      </p:sp>
      <p:grpSp>
        <p:nvGrpSpPr>
          <p:cNvPr id="104456" name="Group 8">
            <a:extLst>
              <a:ext uri="{FF2B5EF4-FFF2-40B4-BE49-F238E27FC236}">
                <a16:creationId xmlns:a16="http://schemas.microsoft.com/office/drawing/2014/main" id="{36746DA1-8E90-4018-844A-01FFE9136C06}"/>
              </a:ext>
            </a:extLst>
          </p:cNvPr>
          <p:cNvGrpSpPr>
            <a:grpSpLocks/>
          </p:cNvGrpSpPr>
          <p:nvPr/>
        </p:nvGrpSpPr>
        <p:grpSpPr bwMode="auto">
          <a:xfrm>
            <a:off x="522288" y="3249613"/>
            <a:ext cx="6248400" cy="522287"/>
            <a:chOff x="384" y="3168"/>
            <a:chExt cx="3936" cy="329"/>
          </a:xfrm>
        </p:grpSpPr>
        <p:sp>
          <p:nvSpPr>
            <p:cNvPr id="104454" name="Text Box 6">
              <a:extLst>
                <a:ext uri="{FF2B5EF4-FFF2-40B4-BE49-F238E27FC236}">
                  <a16:creationId xmlns:a16="http://schemas.microsoft.com/office/drawing/2014/main" id="{7330B5AD-1F42-4BE0-995F-328D28F21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168"/>
              <a:ext cx="3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 如何寻找下一个空的散列地址?</a:t>
              </a:r>
            </a:p>
          </p:txBody>
        </p:sp>
        <p:pic>
          <p:nvPicPr>
            <p:cNvPr id="77831" name="Picture 7">
              <a:extLst>
                <a:ext uri="{FF2B5EF4-FFF2-40B4-BE49-F238E27FC236}">
                  <a16:creationId xmlns:a16="http://schemas.microsoft.com/office/drawing/2014/main" id="{8D241E5B-2AEB-4EA4-97B9-41D72A63C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68"/>
              <a:ext cx="33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720" name="Text Box 1080">
            <a:extLst>
              <a:ext uri="{FF2B5EF4-FFF2-40B4-BE49-F238E27FC236}">
                <a16:creationId xmlns:a16="http://schemas.microsoft.com/office/drawing/2014/main" id="{00BF49E7-9A69-4BDE-BA51-6F19F6EBE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14788"/>
            <a:ext cx="495141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）线性探测法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）二次探测法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）随机探测法</a:t>
            </a:r>
          </a:p>
        </p:txBody>
      </p:sp>
      <p:sp>
        <p:nvSpPr>
          <p:cNvPr id="113721" name="Rectangle 1081">
            <a:extLst>
              <a:ext uri="{FF2B5EF4-FFF2-40B4-BE49-F238E27FC236}">
                <a16:creationId xmlns:a16="http://schemas.microsoft.com/office/drawing/2014/main" id="{CC4667E3-B10D-42A3-BD74-527EAA4BD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开放定址法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2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>
            <a:extLst>
              <a:ext uri="{FF2B5EF4-FFF2-40B4-BE49-F238E27FC236}">
                <a16:creationId xmlns:a16="http://schemas.microsoft.com/office/drawing/2014/main" id="{770C7A03-D700-4B3A-B092-D278147B7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898650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当发生冲突时，从冲突位置的下一个位置起，依次寻找空的散列地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址。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05478" name="Text Box 6">
            <a:extLst>
              <a:ext uri="{FF2B5EF4-FFF2-40B4-BE49-F238E27FC236}">
                <a16:creationId xmlns:a16="http://schemas.microsoft.com/office/drawing/2014/main" id="{F140F58F-BD6C-4347-B0D3-B755BAFB6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3068638"/>
            <a:ext cx="8077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对于键值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key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key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闭散列表的长度为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则发生冲突时，寻找下一个散列地址的公式为：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</a:t>
            </a:r>
            <a:r>
              <a:rPr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altLang="zh-CN" sz="2800" b="1" i="1" baseline="-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=(</a:t>
            </a:r>
            <a:r>
              <a:rPr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key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)＋</a:t>
            </a:r>
            <a:r>
              <a:rPr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2800" b="1" i="1" baseline="-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% </a:t>
            </a:r>
            <a:r>
              <a:rPr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（</a:t>
            </a:r>
            <a:r>
              <a:rPr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2800" b="1" i="1" baseline="-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=1，2，…，</a:t>
            </a:r>
            <a:r>
              <a:rPr lang="en-US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-1）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5480" name="Text Box 8">
            <a:extLst>
              <a:ext uri="{FF2B5EF4-FFF2-40B4-BE49-F238E27FC236}">
                <a16:creationId xmlns:a16="http://schemas.microsoft.com/office/drawing/2014/main" id="{BD22EE23-8D41-43EA-8314-16D71B64E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5229225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用开放定址法处理冲突得到的散列表叫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闭散列表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 </a:t>
            </a:r>
          </a:p>
        </p:txBody>
      </p:sp>
      <p:sp>
        <p:nvSpPr>
          <p:cNvPr id="7" name="Rectangle 1081">
            <a:extLst>
              <a:ext uri="{FF2B5EF4-FFF2-40B4-BE49-F238E27FC236}">
                <a16:creationId xmlns:a16="http://schemas.microsoft.com/office/drawing/2014/main" id="{172C8D86-EBB4-46D8-9F12-6704164B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线性探测法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>
            <a:extLst>
              <a:ext uri="{FF2B5EF4-FFF2-40B4-BE49-F238E27FC236}">
                <a16:creationId xmlns:a16="http://schemas.microsoft.com/office/drawing/2014/main" id="{EF9C5D69-B8AB-4237-B17E-8CDB7AD54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989138"/>
            <a:ext cx="84153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9-13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有关键字序列为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{36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81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22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14}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Hash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表表长为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</a:p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Hash(key)=key % 11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，用线性探测法处理冲突，建立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Hash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4" name="Rectangle 1081">
            <a:extLst>
              <a:ext uri="{FF2B5EF4-FFF2-40B4-BE49-F238E27FC236}">
                <a16:creationId xmlns:a16="http://schemas.microsoft.com/office/drawing/2014/main" id="{0844B6F6-F5F3-4035-9C35-A0CAE78D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线性探测法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>
            <a:extLst>
              <a:ext uri="{FF2B5EF4-FFF2-40B4-BE49-F238E27FC236}">
                <a16:creationId xmlns:a16="http://schemas.microsoft.com/office/drawing/2014/main" id="{9AB774C5-4FB1-4F61-A1BC-015DBEC3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989138"/>
            <a:ext cx="84153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   以例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9-13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中的关键字建立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Hash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表。用二次探测法处理冲突，建立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Hash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 </a:t>
            </a:r>
          </a:p>
        </p:txBody>
      </p:sp>
      <p:sp>
        <p:nvSpPr>
          <p:cNvPr id="4" name="Rectangle 1081">
            <a:extLst>
              <a:ext uri="{FF2B5EF4-FFF2-40B4-BE49-F238E27FC236}">
                <a16:creationId xmlns:a16="http://schemas.microsoft.com/office/drawing/2014/main" id="{EC55469E-611E-4A44-B2EB-9FC86777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二次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探测法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>
            <a:extLst>
              <a:ext uri="{FF2B5EF4-FFF2-40B4-BE49-F238E27FC236}">
                <a16:creationId xmlns:a16="http://schemas.microsoft.com/office/drawing/2014/main" id="{4D279E1B-41D9-44D1-8B49-420B4358E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989138"/>
            <a:ext cx="84153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9-14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关键字序列为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{36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81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22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14}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Hash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函数为</a:t>
            </a:r>
          </a:p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Hash(key)=key % 11</a:t>
            </a:r>
          </a:p>
          <a:p>
            <a:pPr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用链地址法处理冲突，建立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Hash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 </a:t>
            </a:r>
          </a:p>
        </p:txBody>
      </p:sp>
      <p:sp>
        <p:nvSpPr>
          <p:cNvPr id="4" name="Rectangle 1081">
            <a:extLst>
              <a:ext uri="{FF2B5EF4-FFF2-40B4-BE49-F238E27FC236}">
                <a16:creationId xmlns:a16="http://schemas.microsoft.com/office/drawing/2014/main" id="{DF820F5D-39E5-4AD2-A28E-72EDA20F8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9.4.2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表的构造</a:t>
            </a:r>
            <a:endParaRPr lang="en-US" altLang="zh-CN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——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链地址法（拉链法）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>
            <a:extLst>
              <a:ext uri="{FF2B5EF4-FFF2-40B4-BE49-F238E27FC236}">
                <a16:creationId xmlns:a16="http://schemas.microsoft.com/office/drawing/2014/main" id="{E18450DB-6CFD-4041-ABB7-7A702781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943100"/>
            <a:ext cx="8458200" cy="39465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int  HashSearch_1(int hash[ ], int m, int k) 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pos=k%m;                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计算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Hash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地址</a:t>
            </a:r>
          </a:p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t=pos;           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while (hash[pos]!=EMPTY)  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当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Hash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地址中的记录不为空时循环</a:t>
            </a:r>
          </a:p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if (hash[pos]==k)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return pos;      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查找成功，返回下标</a:t>
            </a:r>
          </a:p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	pos=(pos+1)%m;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	if (pos==t) return -1;  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查找失败，返回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	return -1;             //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查找失败，返回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</a:p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rPr>
              <a:t> } </a:t>
            </a:r>
            <a:endParaRPr lang="zh-CN" alt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5155A3FB-488F-405B-9B18-2653DB51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538163"/>
            <a:ext cx="69278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9.4.3 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查找算法及分析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32100" name="Text Box 4">
            <a:extLst>
              <a:ext uri="{FF2B5EF4-FFF2-40B4-BE49-F238E27FC236}">
                <a16:creationId xmlns:a16="http://schemas.microsoft.com/office/drawing/2014/main" id="{AA7886AC-1C10-412D-905D-660A9FB2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23963"/>
            <a:ext cx="858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在线性探测法构造的散列表中查找算法</a:t>
            </a:r>
            <a:r>
              <a:rPr lang="en-US" altLang="zh-CN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——C++</a:t>
            </a: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描述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AutoShape 2">
            <a:extLst>
              <a:ext uri="{FF2B5EF4-FFF2-40B4-BE49-F238E27FC236}">
                <a16:creationId xmlns:a16="http://schemas.microsoft.com/office/drawing/2014/main" id="{3D2DE75F-2B99-4AF9-8229-BE680A34206C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9.2.1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顺序查找</a:t>
            </a:r>
            <a:r>
              <a:rPr lang="zh-CN" altLang="en-US" sz="4000" dirty="0"/>
              <a:t> </a:t>
            </a:r>
            <a:endParaRPr lang="zh-CN" altLang="en-US" dirty="0"/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DB2AED51-A136-4C87-A651-43AB248D3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1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基本思想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：从线性表的一端向另一端逐个将关键码与给定值进行比较，若相等，则查找成功，给出该记录在表中的位置；若整个表检测完仍未找到与给定值相等的关键码，则查找失败，给出失败信息。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1" name="Text Box 31">
            <a:extLst>
              <a:ext uri="{FF2B5EF4-FFF2-40B4-BE49-F238E27FC236}">
                <a16:creationId xmlns:a16="http://schemas.microsoft.com/office/drawing/2014/main" id="{CC61D02C-ABD5-4767-B91C-F3FF8F8B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828800"/>
            <a:ext cx="8348662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由于冲突的存在，产生冲突后的查找仍然是给定值与关键码进行比较的过程。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在查找过程中，关键码的比较次数取决于产生冲突的概率。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而影响冲突产生的因素有：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（1）散列函数是否均匀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（2）处理冲突的方法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（3）散列表的装载因子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α=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表中填入的记录数/表的长度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7CE039-125C-4122-AA54-1B7FC5B8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9.4.3   Hash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查找算法及分析</a:t>
            </a:r>
            <a:r>
              <a:rPr lang="zh-CN" altLang="en-US" sz="3600" dirty="0">
                <a:solidFill>
                  <a:schemeClr val="hlink"/>
                </a:solidFill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7">
            <a:extLst>
              <a:ext uri="{FF2B5EF4-FFF2-40B4-BE49-F238E27FC236}">
                <a16:creationId xmlns:a16="http://schemas.microsoft.com/office/drawing/2014/main" id="{79B74069-1073-4A94-BD85-3783FC6E47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0088" y="3644900"/>
          <a:ext cx="238442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2" name="Equation" r:id="rId3" imgW="863225" imgH="393529" progId="Equation.3">
                  <p:embed/>
                </p:oleObj>
              </mc:Choice>
              <mc:Fallback>
                <p:oleObj name="Equation" r:id="rId3" imgW="86322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644900"/>
                        <a:ext cx="2384425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6">
            <a:extLst>
              <a:ext uri="{FF2B5EF4-FFF2-40B4-BE49-F238E27FC236}">
                <a16:creationId xmlns:a16="http://schemas.microsoft.com/office/drawing/2014/main" id="{A3A34231-3D0F-40FC-B88A-C9B9B9009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644900"/>
          <a:ext cx="2057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r:id="rId5" imgW="977476" imgH="406224" progId="Equation.3">
                  <p:embed/>
                </p:oleObj>
              </mc:Choice>
              <mc:Fallback>
                <p:oleObj r:id="rId5" imgW="977476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44900"/>
                        <a:ext cx="2057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5">
            <a:extLst>
              <a:ext uri="{FF2B5EF4-FFF2-40B4-BE49-F238E27FC236}">
                <a16:creationId xmlns:a16="http://schemas.microsoft.com/office/drawing/2014/main" id="{B9C9A62A-825C-4457-80B9-7F5A8FC18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593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4" r:id="rId7" imgW="812447" imgH="393529" progId="Equation.3">
                  <p:embed/>
                </p:oleObj>
              </mc:Choice>
              <mc:Fallback>
                <p:oleObj r:id="rId7" imgW="81244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593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4">
            <a:extLst>
              <a:ext uri="{FF2B5EF4-FFF2-40B4-BE49-F238E27FC236}">
                <a16:creationId xmlns:a16="http://schemas.microsoft.com/office/drawing/2014/main" id="{4B6C3622-48DB-41F1-B928-9121A5FB5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483100"/>
          <a:ext cx="1752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5" r:id="rId9" imgW="266469" imgH="291847" progId="Equation.3">
                  <p:embed/>
                </p:oleObj>
              </mc:Choice>
              <mc:Fallback>
                <p:oleObj r:id="rId9" imgW="266469" imgH="2918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83100"/>
                        <a:ext cx="1752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3">
            <a:extLst>
              <a:ext uri="{FF2B5EF4-FFF2-40B4-BE49-F238E27FC236}">
                <a16:creationId xmlns:a16="http://schemas.microsoft.com/office/drawing/2014/main" id="{0D86AFEC-FCE0-4545-8CF3-338D7A6A0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473700"/>
          <a:ext cx="175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r:id="rId11" imgW="291847" imgH="317225" progId="Equation.3">
                  <p:embed/>
                </p:oleObj>
              </mc:Choice>
              <mc:Fallback>
                <p:oleObj r:id="rId11" imgW="291847" imgH="3172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73700"/>
                        <a:ext cx="175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2">
            <a:extLst>
              <a:ext uri="{FF2B5EF4-FFF2-40B4-BE49-F238E27FC236}">
                <a16:creationId xmlns:a16="http://schemas.microsoft.com/office/drawing/2014/main" id="{203F3B20-43E3-4A3D-9A62-618838425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473700"/>
          <a:ext cx="18288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r:id="rId13" imgW="494870" imgH="215713" progId="Equation.3">
                  <p:embed/>
                </p:oleObj>
              </mc:Choice>
              <mc:Fallback>
                <p:oleObj r:id="rId13" imgW="494870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73700"/>
                        <a:ext cx="18288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20">
            <a:extLst>
              <a:ext uri="{FF2B5EF4-FFF2-40B4-BE49-F238E27FC236}">
                <a16:creationId xmlns:a16="http://schemas.microsoft.com/office/drawing/2014/main" id="{80669E39-9DB6-47D7-880B-9B1E3C4A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5700"/>
            <a:ext cx="2235200" cy="1084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1" name="Rectangle 9">
            <a:extLst>
              <a:ext uri="{FF2B5EF4-FFF2-40B4-BE49-F238E27FC236}">
                <a16:creationId xmlns:a16="http://schemas.microsoft.com/office/drawing/2014/main" id="{D0913E13-9E4C-4419-99E3-F3CC613E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2425700"/>
            <a:ext cx="2573337" cy="1084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latin typeface="Times New Roman" panose="02020603050405020304" pitchFamily="18" charset="0"/>
              </a:rPr>
              <a:t>查找成功时</a:t>
            </a:r>
            <a:endParaRPr lang="zh-CN" altLang="en-US" sz="5400" b="1">
              <a:latin typeface="Times New Roman" panose="02020603050405020304" pitchFamily="18" charset="0"/>
            </a:endParaRPr>
          </a:p>
        </p:txBody>
      </p:sp>
      <p:sp>
        <p:nvSpPr>
          <p:cNvPr id="85002" name="Rectangle 22">
            <a:extLst>
              <a:ext uri="{FF2B5EF4-FFF2-40B4-BE49-F238E27FC236}">
                <a16:creationId xmlns:a16="http://schemas.microsoft.com/office/drawing/2014/main" id="{96B259BE-507E-40C2-A72A-791EDCD9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2425700"/>
            <a:ext cx="2608263" cy="1084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3" name="Rectangle 10">
            <a:extLst>
              <a:ext uri="{FF2B5EF4-FFF2-40B4-BE49-F238E27FC236}">
                <a16:creationId xmlns:a16="http://schemas.microsoft.com/office/drawing/2014/main" id="{E2FCDD11-1279-477B-9781-C712F891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25700"/>
            <a:ext cx="2590800" cy="1084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latin typeface="Times New Roman" panose="02020603050405020304" pitchFamily="18" charset="0"/>
              </a:rPr>
              <a:t>查找不成功时</a:t>
            </a:r>
            <a:endParaRPr lang="zh-CN" altLang="en-US" sz="5400" b="1">
              <a:latin typeface="Times New Roman" panose="02020603050405020304" pitchFamily="18" charset="0"/>
            </a:endParaRPr>
          </a:p>
        </p:txBody>
      </p:sp>
      <p:sp>
        <p:nvSpPr>
          <p:cNvPr id="85004" name="Rectangle 24">
            <a:extLst>
              <a:ext uri="{FF2B5EF4-FFF2-40B4-BE49-F238E27FC236}">
                <a16:creationId xmlns:a16="http://schemas.microsoft.com/office/drawing/2014/main" id="{5F23B291-81C6-441F-B7C1-1EB575E37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425700"/>
            <a:ext cx="2684462" cy="1084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5005" name="Group 27">
            <a:extLst>
              <a:ext uri="{FF2B5EF4-FFF2-40B4-BE49-F238E27FC236}">
                <a16:creationId xmlns:a16="http://schemas.microsoft.com/office/drawing/2014/main" id="{3FCBBFF6-054D-4DBF-95AA-DA0C82EF525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09963"/>
            <a:ext cx="2251075" cy="903287"/>
            <a:chOff x="0" y="460"/>
            <a:chExt cx="842" cy="384"/>
          </a:xfrm>
        </p:grpSpPr>
        <p:sp>
          <p:nvSpPr>
            <p:cNvPr id="85034" name="Rectangle 11">
              <a:extLst>
                <a:ext uri="{FF2B5EF4-FFF2-40B4-BE49-F238E27FC236}">
                  <a16:creationId xmlns:a16="http://schemas.microsoft.com/office/drawing/2014/main" id="{6B455D2C-901F-4BF2-96F6-F6B3882E8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460"/>
              <a:ext cx="820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latin typeface="Times New Roman" panose="02020603050405020304" pitchFamily="18" charset="0"/>
                </a:rPr>
                <a:t>线性探测法</a:t>
              </a:r>
              <a:endParaRPr lang="zh-CN" altLang="en-US" sz="5400" b="1">
                <a:latin typeface="Times New Roman" panose="02020603050405020304" pitchFamily="18" charset="0"/>
              </a:endParaRPr>
            </a:p>
          </p:txBody>
        </p:sp>
        <p:sp>
          <p:nvSpPr>
            <p:cNvPr id="85035" name="Rectangle 26">
              <a:extLst>
                <a:ext uri="{FF2B5EF4-FFF2-40B4-BE49-F238E27FC236}">
                  <a16:creationId xmlns:a16="http://schemas.microsoft.com/office/drawing/2014/main" id="{D6B4B4BB-41C1-4FB6-8E79-ECA64F669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60"/>
              <a:ext cx="84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5006" name="Group 29">
            <a:extLst>
              <a:ext uri="{FF2B5EF4-FFF2-40B4-BE49-F238E27FC236}">
                <a16:creationId xmlns:a16="http://schemas.microsoft.com/office/drawing/2014/main" id="{A8209919-8696-4BC4-8C5B-81AA91E60274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3509963"/>
            <a:ext cx="2608263" cy="903287"/>
            <a:chOff x="842" y="460"/>
            <a:chExt cx="974" cy="384"/>
          </a:xfrm>
        </p:grpSpPr>
        <p:sp>
          <p:nvSpPr>
            <p:cNvPr id="85032" name="Rectangle 12">
              <a:extLst>
                <a:ext uri="{FF2B5EF4-FFF2-40B4-BE49-F238E27FC236}">
                  <a16:creationId xmlns:a16="http://schemas.microsoft.com/office/drawing/2014/main" id="{DFCA343B-B3AC-47A9-B9EE-23714AA38942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853" y="460"/>
              <a:ext cx="95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33" name="Rectangle 28">
              <a:extLst>
                <a:ext uri="{FF2B5EF4-FFF2-40B4-BE49-F238E27FC236}">
                  <a16:creationId xmlns:a16="http://schemas.microsoft.com/office/drawing/2014/main" id="{C6957992-C24E-4E4E-B461-648CF2122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460"/>
              <a:ext cx="974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5007" name="Group 31">
            <a:extLst>
              <a:ext uri="{FF2B5EF4-FFF2-40B4-BE49-F238E27FC236}">
                <a16:creationId xmlns:a16="http://schemas.microsoft.com/office/drawing/2014/main" id="{1A3A730A-ED9B-4C01-8A7D-EBCE7030DFBF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3509963"/>
            <a:ext cx="2684462" cy="903287"/>
            <a:chOff x="1816" y="460"/>
            <a:chExt cx="1004" cy="384"/>
          </a:xfrm>
        </p:grpSpPr>
        <p:sp>
          <p:nvSpPr>
            <p:cNvPr id="85030" name="Rectangle 13">
              <a:extLst>
                <a:ext uri="{FF2B5EF4-FFF2-40B4-BE49-F238E27FC236}">
                  <a16:creationId xmlns:a16="http://schemas.microsoft.com/office/drawing/2014/main" id="{CF2616FB-9B77-4F51-BE06-3508D6E2D3B4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1827" y="460"/>
              <a:ext cx="98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31" name="Rectangle 30">
              <a:extLst>
                <a:ext uri="{FF2B5EF4-FFF2-40B4-BE49-F238E27FC236}">
                  <a16:creationId xmlns:a16="http://schemas.microsoft.com/office/drawing/2014/main" id="{977BD9A7-9FF9-4CA6-A41A-3D00AEAD4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460"/>
              <a:ext cx="1004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5008" name="Group 33">
            <a:extLst>
              <a:ext uri="{FF2B5EF4-FFF2-40B4-BE49-F238E27FC236}">
                <a16:creationId xmlns:a16="http://schemas.microsoft.com/office/drawing/2014/main" id="{8C969F6C-1F68-4858-8A0F-4C390E6F455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413250"/>
            <a:ext cx="2251075" cy="904875"/>
            <a:chOff x="0" y="844"/>
            <a:chExt cx="842" cy="384"/>
          </a:xfrm>
        </p:grpSpPr>
        <p:sp>
          <p:nvSpPr>
            <p:cNvPr id="85028" name="Rectangle 14">
              <a:extLst>
                <a:ext uri="{FF2B5EF4-FFF2-40B4-BE49-F238E27FC236}">
                  <a16:creationId xmlns:a16="http://schemas.microsoft.com/office/drawing/2014/main" id="{78EA5173-6939-4173-9603-F47CB043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844"/>
              <a:ext cx="820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latin typeface="Times New Roman" panose="02020603050405020304" pitchFamily="18" charset="0"/>
                </a:rPr>
                <a:t>二次探测法</a:t>
              </a:r>
              <a:endParaRPr lang="zh-CN" altLang="en-US" sz="5400" b="1">
                <a:latin typeface="Times New Roman" panose="02020603050405020304" pitchFamily="18" charset="0"/>
              </a:endParaRPr>
            </a:p>
          </p:txBody>
        </p:sp>
        <p:sp>
          <p:nvSpPr>
            <p:cNvPr id="85029" name="Rectangle 32">
              <a:extLst>
                <a:ext uri="{FF2B5EF4-FFF2-40B4-BE49-F238E27FC236}">
                  <a16:creationId xmlns:a16="http://schemas.microsoft.com/office/drawing/2014/main" id="{66AC1AE7-1FD2-4CEE-83AE-2D08DC359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4"/>
              <a:ext cx="84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5009" name="Group 35">
            <a:extLst>
              <a:ext uri="{FF2B5EF4-FFF2-40B4-BE49-F238E27FC236}">
                <a16:creationId xmlns:a16="http://schemas.microsoft.com/office/drawing/2014/main" id="{E6666D3C-D83A-47F8-89D6-E58A56108377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4413250"/>
            <a:ext cx="2608263" cy="904875"/>
            <a:chOff x="842" y="844"/>
            <a:chExt cx="974" cy="384"/>
          </a:xfrm>
        </p:grpSpPr>
        <p:sp>
          <p:nvSpPr>
            <p:cNvPr id="85026" name="Rectangle 15">
              <a:extLst>
                <a:ext uri="{FF2B5EF4-FFF2-40B4-BE49-F238E27FC236}">
                  <a16:creationId xmlns:a16="http://schemas.microsoft.com/office/drawing/2014/main" id="{03237E08-DBEC-4289-B288-060AE2FBD50A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853" y="844"/>
              <a:ext cx="95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27" name="Rectangle 34">
              <a:extLst>
                <a:ext uri="{FF2B5EF4-FFF2-40B4-BE49-F238E27FC236}">
                  <a16:creationId xmlns:a16="http://schemas.microsoft.com/office/drawing/2014/main" id="{1E464536-B030-4F77-8508-12E0FA59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844"/>
              <a:ext cx="974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5010" name="Group 37">
            <a:extLst>
              <a:ext uri="{FF2B5EF4-FFF2-40B4-BE49-F238E27FC236}">
                <a16:creationId xmlns:a16="http://schemas.microsoft.com/office/drawing/2014/main" id="{05614142-ADDD-4913-94D2-804CBA938C30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4413250"/>
            <a:ext cx="2684462" cy="904875"/>
            <a:chOff x="1816" y="844"/>
            <a:chExt cx="1004" cy="384"/>
          </a:xfrm>
        </p:grpSpPr>
        <p:sp>
          <p:nvSpPr>
            <p:cNvPr id="85024" name="Rectangle 16">
              <a:extLst>
                <a:ext uri="{FF2B5EF4-FFF2-40B4-BE49-F238E27FC236}">
                  <a16:creationId xmlns:a16="http://schemas.microsoft.com/office/drawing/2014/main" id="{25045D40-408F-4ABB-9B7C-93326A8AFA99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1827" y="844"/>
              <a:ext cx="98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25" name="Rectangle 36">
              <a:extLst>
                <a:ext uri="{FF2B5EF4-FFF2-40B4-BE49-F238E27FC236}">
                  <a16:creationId xmlns:a16="http://schemas.microsoft.com/office/drawing/2014/main" id="{6E3D2FA0-D827-4792-9C22-69C33C614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844"/>
              <a:ext cx="1004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5011" name="Group 39">
            <a:extLst>
              <a:ext uri="{FF2B5EF4-FFF2-40B4-BE49-F238E27FC236}">
                <a16:creationId xmlns:a16="http://schemas.microsoft.com/office/drawing/2014/main" id="{E1899DF4-C97C-4EAA-ADBB-A057197488F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318125"/>
            <a:ext cx="2251075" cy="904875"/>
            <a:chOff x="0" y="1228"/>
            <a:chExt cx="842" cy="384"/>
          </a:xfrm>
        </p:grpSpPr>
        <p:sp>
          <p:nvSpPr>
            <p:cNvPr id="85022" name="Rectangle 17">
              <a:extLst>
                <a:ext uri="{FF2B5EF4-FFF2-40B4-BE49-F238E27FC236}">
                  <a16:creationId xmlns:a16="http://schemas.microsoft.com/office/drawing/2014/main" id="{28A742F0-6656-4A67-B796-E0A46CBA9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1228"/>
              <a:ext cx="820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latin typeface="Times New Roman" panose="02020603050405020304" pitchFamily="18" charset="0"/>
                </a:rPr>
                <a:t>拉链法</a:t>
              </a:r>
              <a:endParaRPr lang="zh-CN" altLang="en-US" sz="5400" b="1">
                <a:latin typeface="Times New Roman" panose="02020603050405020304" pitchFamily="18" charset="0"/>
              </a:endParaRPr>
            </a:p>
          </p:txBody>
        </p:sp>
        <p:sp>
          <p:nvSpPr>
            <p:cNvPr id="85023" name="Rectangle 38">
              <a:extLst>
                <a:ext uri="{FF2B5EF4-FFF2-40B4-BE49-F238E27FC236}">
                  <a16:creationId xmlns:a16="http://schemas.microsoft.com/office/drawing/2014/main" id="{E9D87490-2F75-46F1-B716-2A6D98226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28"/>
              <a:ext cx="84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5012" name="Group 41">
            <a:extLst>
              <a:ext uri="{FF2B5EF4-FFF2-40B4-BE49-F238E27FC236}">
                <a16:creationId xmlns:a16="http://schemas.microsoft.com/office/drawing/2014/main" id="{3AD98C00-30A0-4A64-BD3D-2C9E0FDDD2E9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5318125"/>
            <a:ext cx="2608263" cy="904875"/>
            <a:chOff x="842" y="1228"/>
            <a:chExt cx="974" cy="384"/>
          </a:xfrm>
        </p:grpSpPr>
        <p:sp>
          <p:nvSpPr>
            <p:cNvPr id="85020" name="Rectangle 18">
              <a:extLst>
                <a:ext uri="{FF2B5EF4-FFF2-40B4-BE49-F238E27FC236}">
                  <a16:creationId xmlns:a16="http://schemas.microsoft.com/office/drawing/2014/main" id="{9E170B37-B764-44D8-8F55-EB306F27BDA7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853" y="1228"/>
              <a:ext cx="95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21" name="Rectangle 40">
              <a:extLst>
                <a:ext uri="{FF2B5EF4-FFF2-40B4-BE49-F238E27FC236}">
                  <a16:creationId xmlns:a16="http://schemas.microsoft.com/office/drawing/2014/main" id="{CA2121F1-14D1-4F9D-8E3D-898B088B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1228"/>
              <a:ext cx="974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5013" name="Group 43">
            <a:extLst>
              <a:ext uri="{FF2B5EF4-FFF2-40B4-BE49-F238E27FC236}">
                <a16:creationId xmlns:a16="http://schemas.microsoft.com/office/drawing/2014/main" id="{49DEAE1B-E78D-4285-81FA-122224C2CD0F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5318125"/>
            <a:ext cx="2684462" cy="904875"/>
            <a:chOff x="1816" y="1228"/>
            <a:chExt cx="1004" cy="384"/>
          </a:xfrm>
        </p:grpSpPr>
        <p:sp>
          <p:nvSpPr>
            <p:cNvPr id="85018" name="Rectangle 19">
              <a:extLst>
                <a:ext uri="{FF2B5EF4-FFF2-40B4-BE49-F238E27FC236}">
                  <a16:creationId xmlns:a16="http://schemas.microsoft.com/office/drawing/2014/main" id="{8A4A35C3-CD48-4467-8046-F1F24625C110}"/>
                </a:ext>
              </a:extLst>
            </p:cNvPr>
            <p:cNvSpPr>
              <a:spLocks noChangeArrowheads="1" noTextEdit="1"/>
            </p:cNvSpPr>
            <p:nvPr/>
          </p:nvSpPr>
          <p:spPr bwMode="auto">
            <a:xfrm>
              <a:off x="1827" y="1228"/>
              <a:ext cx="982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019" name="Rectangle 42">
              <a:extLst>
                <a:ext uri="{FF2B5EF4-FFF2-40B4-BE49-F238E27FC236}">
                  <a16:creationId xmlns:a16="http://schemas.microsoft.com/office/drawing/2014/main" id="{00051C03-8493-4237-9F6D-FB86C79DC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1228"/>
              <a:ext cx="1004" cy="3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5014" name="Line 47">
            <a:extLst>
              <a:ext uri="{FF2B5EF4-FFF2-40B4-BE49-F238E27FC236}">
                <a16:creationId xmlns:a16="http://schemas.microsoft.com/office/drawing/2014/main" id="{853181F6-43E7-4CCD-B4A8-0B16F5DF4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425700"/>
            <a:ext cx="2239963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Text Box 49">
            <a:extLst>
              <a:ext uri="{FF2B5EF4-FFF2-40B4-BE49-F238E27FC236}">
                <a16:creationId xmlns:a16="http://schemas.microsoft.com/office/drawing/2014/main" id="{BE1C7572-406A-4C57-AD88-EC47FDAB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781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ASL</a:t>
            </a:r>
          </a:p>
        </p:txBody>
      </p:sp>
      <p:sp>
        <p:nvSpPr>
          <p:cNvPr id="85016" name="Text Box 50">
            <a:extLst>
              <a:ext uri="{FF2B5EF4-FFF2-40B4-BE49-F238E27FC236}">
                <a16:creationId xmlns:a16="http://schemas.microsoft.com/office/drawing/2014/main" id="{5E2C8DFD-94CE-4952-B0E6-7FB0F1DC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591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b="1">
                <a:latin typeface="Times New Roman" panose="02020603050405020304" pitchFamily="18" charset="0"/>
              </a:rPr>
              <a:t>处理冲突方法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8F6FD29C-3439-4E9A-849F-AB8AB5487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75" y="1042988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几种不同处理冲突方法的平均查找长度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7">
            <a:extLst>
              <a:ext uri="{FF2B5EF4-FFF2-40B4-BE49-F238E27FC236}">
                <a16:creationId xmlns:a16="http://schemas.microsoft.com/office/drawing/2014/main" id="{97DE75A3-0012-40DE-AA3F-F6D78673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033588"/>
            <a:ext cx="8189913" cy="3824287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int SeqSearch(Record r[], int n, int k)</a:t>
            </a:r>
          </a:p>
          <a:p>
            <a:pPr eaLnBrk="1" hangingPunct="1"/>
            <a:r>
              <a:rPr lang="en-US" altLang="zh-CN" sz="2800" b="1"/>
              <a:t>{ </a:t>
            </a:r>
          </a:p>
          <a:p>
            <a:pPr eaLnBrk="1" hangingPunct="1"/>
            <a:r>
              <a:rPr lang="en-US" altLang="zh-CN" sz="2800" b="1"/>
              <a:t>	int i=0;</a:t>
            </a:r>
          </a:p>
          <a:p>
            <a:pPr eaLnBrk="1" hangingPunct="1"/>
            <a:r>
              <a:rPr lang="en-US" altLang="zh-CN" sz="2800" b="1"/>
              <a:t>	while (i&lt;n&amp;&amp;r[i].key!=k) i++;</a:t>
            </a:r>
          </a:p>
          <a:p>
            <a:pPr eaLnBrk="1" hangingPunct="1"/>
            <a:r>
              <a:rPr lang="en-US" altLang="zh-CN" sz="2800" b="1"/>
              <a:t>	if (i&lt;n) return i;</a:t>
            </a:r>
          </a:p>
          <a:p>
            <a:pPr eaLnBrk="1" hangingPunct="1"/>
            <a:r>
              <a:rPr lang="en-US" altLang="zh-CN" sz="2800" b="1"/>
              <a:t>	else return -1;</a:t>
            </a:r>
          </a:p>
          <a:p>
            <a:pPr eaLnBrk="1" hangingPunct="1"/>
            <a:r>
              <a:rPr lang="en-US" altLang="zh-CN" sz="2800" b="1"/>
              <a:t>}</a:t>
            </a:r>
            <a:r>
              <a:rPr lang="en-US" altLang="zh-CN" sz="2800"/>
              <a:t>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771B652-241E-4A52-AB12-830067974679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顺序表查找</a:t>
            </a:r>
            <a:b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9.2.1  </a:t>
            </a: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顺序查找</a:t>
            </a:r>
            <a:r>
              <a:rPr lang="zh-CN" altLang="en-US" sz="4000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189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</TotalTime>
  <Words>5517</Words>
  <Application>Microsoft Office PowerPoint</Application>
  <PresentationFormat>全屏显示(4:3)</PresentationFormat>
  <Paragraphs>719</Paragraphs>
  <Slides>81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Wingdings</vt:lpstr>
      <vt:lpstr>Times New Roman</vt:lpstr>
      <vt:lpstr>Symbol</vt:lpstr>
      <vt:lpstr>宋体</vt:lpstr>
      <vt:lpstr>Tahoma</vt:lpstr>
      <vt:lpstr>Arial</vt:lpstr>
      <vt:lpstr>Calibri</vt:lpstr>
      <vt:lpstr>Blends</vt:lpstr>
      <vt:lpstr>Microsoft 公式 3.0</vt:lpstr>
      <vt:lpstr>Microsoft Word Picture</vt:lpstr>
      <vt:lpstr>第 9 章  查找</vt:lpstr>
      <vt:lpstr>PowerPoint 演示文稿</vt:lpstr>
      <vt:lpstr>9.1  查找的基本概念 </vt:lpstr>
      <vt:lpstr>9.1  查找的基本概念 </vt:lpstr>
      <vt:lpstr>9.1  查找的基本概念 </vt:lpstr>
      <vt:lpstr>9.1  查找的基本概念 </vt:lpstr>
      <vt:lpstr>PowerPoint 演示文稿</vt:lpstr>
      <vt:lpstr>9.2  顺序表查找 9.2.1  顺序查找 </vt:lpstr>
      <vt:lpstr>9.2  顺序表查找 9.2.1  顺序查找 </vt:lpstr>
      <vt:lpstr>PowerPoint 演示文稿</vt:lpstr>
      <vt:lpstr>PowerPoint 演示文稿</vt:lpstr>
      <vt:lpstr>9.2  顺序表查找 9.2.1  顺序查找 </vt:lpstr>
      <vt:lpstr>9.2  顺序表查找 9.2.2  折半查找 </vt:lpstr>
      <vt:lpstr>PowerPoint 演示文稿</vt:lpstr>
      <vt:lpstr>PowerPoint 演示文稿</vt:lpstr>
      <vt:lpstr>PowerPoint 演示文稿</vt:lpstr>
      <vt:lpstr>PowerPoint 演示文稿</vt:lpstr>
      <vt:lpstr>9.2  顺序表查找 9.2.2  折半查找 ——判定树</vt:lpstr>
      <vt:lpstr>9.2.2  折半查找 ——判定树</vt:lpstr>
      <vt:lpstr>PowerPoint 演示文稿</vt:lpstr>
      <vt:lpstr>PowerPoint 演示文稿</vt:lpstr>
      <vt:lpstr>PowerPoint 演示文稿</vt:lpstr>
      <vt:lpstr>PowerPoint 演示文稿</vt:lpstr>
      <vt:lpstr>9.2  顺序表查找 9.2.2   分块查找 </vt:lpstr>
      <vt:lpstr>9.2.2   分块查找</vt:lpstr>
      <vt:lpstr>9.2.2   分块查找</vt:lpstr>
      <vt:lpstr>9.2.2   分块查找</vt:lpstr>
      <vt:lpstr>9.3  树表的查找 9.3.1   二叉排序树</vt:lpstr>
      <vt:lpstr>9.3  树表的查找 9.3.1   二叉排序树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二叉排序树的查找</vt:lpstr>
      <vt:lpstr>PowerPoint 演示文稿</vt:lpstr>
      <vt:lpstr>PowerPoint 演示文稿</vt:lpstr>
      <vt:lpstr>PowerPoint 演示文稿</vt:lpstr>
      <vt:lpstr>二叉排序树的删除</vt:lpstr>
      <vt:lpstr>PowerPoint 演示文稿</vt:lpstr>
      <vt:lpstr>PowerPoint 演示文稿</vt:lpstr>
      <vt:lpstr>PowerPoint 演示文稿</vt:lpstr>
      <vt:lpstr>二叉排序树的删除算法（递归）</vt:lpstr>
      <vt:lpstr>9.3.2  平衡二叉树</vt:lpstr>
      <vt:lpstr>PowerPoint 演示文稿</vt:lpstr>
      <vt:lpstr>平衡二叉树的构造</vt:lpstr>
      <vt:lpstr>平衡二叉树的构造</vt:lpstr>
      <vt:lpstr>PowerPoint 演示文稿</vt:lpstr>
      <vt:lpstr>PowerPoint 演示文稿</vt:lpstr>
      <vt:lpstr>PowerPoint 演示文稿</vt:lpstr>
      <vt:lpstr>9.3.3  B树 </vt:lpstr>
      <vt:lpstr>9.3.3  B树 </vt:lpstr>
      <vt:lpstr>9.3.3  B树 </vt:lpstr>
      <vt:lpstr>9.3.3  B树 </vt:lpstr>
      <vt:lpstr>9.3.3  B树 </vt:lpstr>
      <vt:lpstr>9.3.3  B树 </vt:lpstr>
      <vt:lpstr>9.3.3  B树 </vt:lpstr>
      <vt:lpstr>9.3.4  B+树 </vt:lpstr>
      <vt:lpstr>9.3.4  B+树 </vt:lpstr>
      <vt:lpstr>9.4  Hash查找 9.4.1  Hash查找的基本概念</vt:lpstr>
      <vt:lpstr>9.4.1  Hash查找的基本概念</vt:lpstr>
      <vt:lpstr>9.4.1  Hash查找的基本概念</vt:lpstr>
      <vt:lpstr>9.4.1  Hash查找的基本概念</vt:lpstr>
      <vt:lpstr>9.4.1  Hash查找的基本概念</vt:lpstr>
      <vt:lpstr>9.4.1  Hash查找的基本概念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9.4.3   Hash查找算法及分析 </vt:lpstr>
      <vt:lpstr>PowerPoint 演示文稿</vt:lpstr>
    </vt:vector>
  </TitlesOfParts>
  <Company>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cb</dc:creator>
  <cp:lastModifiedBy>幽弥狂</cp:lastModifiedBy>
  <cp:revision>388</cp:revision>
  <dcterms:created xsi:type="dcterms:W3CDTF">2005-08-10T02:25:45Z</dcterms:created>
  <dcterms:modified xsi:type="dcterms:W3CDTF">2019-09-27T15:20:06Z</dcterms:modified>
</cp:coreProperties>
</file>